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9" r:id="rId3"/>
    <p:sldId id="303" r:id="rId4"/>
    <p:sldId id="304" r:id="rId5"/>
    <p:sldId id="305" r:id="rId6"/>
    <p:sldId id="306" r:id="rId7"/>
    <p:sldId id="307" r:id="rId8"/>
    <p:sldId id="308" r:id="rId9"/>
    <p:sldId id="310" r:id="rId10"/>
    <p:sldId id="258" r:id="rId11"/>
    <p:sldId id="291" r:id="rId12"/>
    <p:sldId id="262" r:id="rId13"/>
    <p:sldId id="263" r:id="rId14"/>
    <p:sldId id="264" r:id="rId15"/>
    <p:sldId id="265" r:id="rId16"/>
    <p:sldId id="288" r:id="rId17"/>
    <p:sldId id="267" r:id="rId18"/>
    <p:sldId id="268" r:id="rId19"/>
    <p:sldId id="292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11" r:id="rId28"/>
    <p:sldId id="294" r:id="rId29"/>
    <p:sldId id="29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D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ioanis\My%20Documents\ioanis\My%20Files\ioanis.FERMI\Personal%20Files\NOvA%20CAM\MI_Beam_power_vs_energy_s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MI Power (KW)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MI Power (MW)</c:v>
                </c:pt>
              </c:strCache>
            </c:strRef>
          </c:tx>
          <c:spPr>
            <a:ln w="47625">
              <a:noFill/>
            </a:ln>
          </c:spPr>
          <c:xVal>
            <c:numRef>
              <c:f>Sheet1!$A$2:$A$12</c:f>
              <c:numCache>
                <c:formatCode>General</c:formatCode>
                <c:ptCount val="11"/>
                <c:pt idx="0">
                  <c:v>30</c:v>
                </c:pt>
                <c:pt idx="1">
                  <c:v>40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  <c:pt idx="5">
                  <c:v>80</c:v>
                </c:pt>
                <c:pt idx="6">
                  <c:v>90</c:v>
                </c:pt>
                <c:pt idx="7">
                  <c:v>100</c:v>
                </c:pt>
                <c:pt idx="8">
                  <c:v>110</c:v>
                </c:pt>
                <c:pt idx="9">
                  <c:v>120</c:v>
                </c:pt>
              </c:numCache>
            </c:numRef>
          </c:xVal>
          <c:yVal>
            <c:numRef>
              <c:f>Sheet1!$C$2:$C$12</c:f>
              <c:numCache>
                <c:formatCode>0.00</c:formatCode>
                <c:ptCount val="11"/>
                <c:pt idx="0">
                  <c:v>272.60392609699767</c:v>
                </c:pt>
                <c:pt idx="1">
                  <c:v>363.47190146266263</c:v>
                </c:pt>
                <c:pt idx="2">
                  <c:v>454.33987682832952</c:v>
                </c:pt>
                <c:pt idx="3">
                  <c:v>545.20785219399397</c:v>
                </c:pt>
                <c:pt idx="4">
                  <c:v>636.07582755966325</c:v>
                </c:pt>
                <c:pt idx="5">
                  <c:v>674.74097892104351</c:v>
                </c:pt>
                <c:pt idx="6">
                  <c:v>708.22500000000002</c:v>
                </c:pt>
                <c:pt idx="7">
                  <c:v>694.54251250367759</c:v>
                </c:pt>
                <c:pt idx="8">
                  <c:v>681.58136482939653</c:v>
                </c:pt>
                <c:pt idx="9">
                  <c:v>710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566016"/>
        <c:axId val="130572288"/>
      </c:scatterChart>
      <c:valAx>
        <c:axId val="130566016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 Beam Momentum (GeV/c)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0572288"/>
        <c:crosses val="autoZero"/>
        <c:crossBetween val="midCat"/>
      </c:valAx>
      <c:valAx>
        <c:axId val="130572288"/>
        <c:scaling>
          <c:orientation val="minMax"/>
          <c:max val="800"/>
          <c:min val="200"/>
        </c:scaling>
        <c:delete val="0"/>
        <c:axPos val="l"/>
        <c:min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n-US"/>
                  <a:t>Beam Power (KW)</a:t>
                </a:r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130566016"/>
        <c:crosses val="autoZero"/>
        <c:crossBetween val="midCat"/>
        <c:majorUnit val="100"/>
        <c:minorUnit val="50"/>
      </c:valAx>
      <c:spPr>
        <a:solidFill>
          <a:schemeClr val="accent1"/>
        </a:soli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0.32737</cdr:x>
      <cdr:y>0.96135</cdr:y>
    </cdr:from>
    <cdr:to>
      <cdr:x>0.64401</cdr:x>
      <cdr:y>0.99034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43075" y="3790950"/>
          <a:ext cx="1685925" cy="114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1AF7-9537-4FCA-8950-A9E21EF8617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0756-DC9F-4278-A1BF-2260996FAA6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943600"/>
            <a:ext cx="4215978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6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1AF7-9537-4FCA-8950-A9E21EF8617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0756-DC9F-4278-A1BF-2260996F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41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1AF7-9537-4FCA-8950-A9E21EF8617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0756-DC9F-4278-A1BF-2260996F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4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1AF7-9537-4FCA-8950-A9E21EF8617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0756-DC9F-4278-A1BF-2260996F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8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1AF7-9537-4FCA-8950-A9E21EF8617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0756-DC9F-4278-A1BF-2260996F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5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1AF7-9537-4FCA-8950-A9E21EF8617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0756-DC9F-4278-A1BF-2260996F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71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1AF7-9537-4FCA-8950-A9E21EF8617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0756-DC9F-4278-A1BF-2260996F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7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1AF7-9537-4FCA-8950-A9E21EF8617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0756-DC9F-4278-A1BF-2260996F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9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1AF7-9537-4FCA-8950-A9E21EF8617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0756-DC9F-4278-A1BF-2260996F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4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1AF7-9537-4FCA-8950-A9E21EF8617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0756-DC9F-4278-A1BF-2260996F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2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F1AF7-9537-4FCA-8950-A9E21EF8617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20756-DC9F-4278-A1BF-2260996FAA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1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78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4332" y="137319"/>
            <a:ext cx="7505168" cy="803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3134"/>
            <a:ext cx="8229600" cy="49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F1AF7-9537-4FCA-8950-A9E21EF8617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20756-DC9F-4278-A1BF-2260996FAA6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12" y="63500"/>
            <a:ext cx="614007" cy="7747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21085" y="1078468"/>
            <a:ext cx="1060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ComPASS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8596" y="801469"/>
            <a:ext cx="7712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ComPASS</a:t>
            </a:r>
            <a:endParaRPr lang="en-US" sz="12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1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8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5.pd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Research and Development Needs in Computational Accelerator Science for the Intensity Frontier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James </a:t>
            </a:r>
            <a:r>
              <a:rPr lang="en-US" dirty="0" smtClean="0"/>
              <a:t>Amundson</a:t>
            </a:r>
          </a:p>
          <a:p>
            <a:r>
              <a:rPr lang="en-US" dirty="0" smtClean="0"/>
              <a:t> and </a:t>
            </a:r>
          </a:p>
          <a:p>
            <a:r>
              <a:rPr lang="en-US" dirty="0" smtClean="0"/>
              <a:t>Ioanis Kourbanis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174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54" y="2743200"/>
            <a:ext cx="5177702" cy="3902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Particle-in-Cell (PIC) for Beam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4114800" cy="2971799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dirty="0" smtClean="0"/>
              <a:t>Internal </a:t>
            </a:r>
            <a:r>
              <a:rPr lang="en-US" dirty="0" smtClean="0"/>
              <a:t>+ External fields</a:t>
            </a:r>
          </a:p>
          <a:p>
            <a:pPr lvl="2"/>
            <a:r>
              <a:rPr lang="en-US" dirty="0" smtClean="0"/>
              <a:t>External field calculations trivially parallelizable</a:t>
            </a:r>
          </a:p>
          <a:p>
            <a:pPr lvl="3"/>
            <a:r>
              <a:rPr lang="en-US" dirty="0" smtClean="0"/>
              <a:t>All P, no </a:t>
            </a:r>
            <a:r>
              <a:rPr lang="en-US" dirty="0" smtClean="0"/>
              <a:t>IC</a:t>
            </a:r>
          </a:p>
          <a:p>
            <a:pPr lvl="2"/>
            <a:r>
              <a:rPr lang="en-US" dirty="0" smtClean="0"/>
              <a:t>Internal fields</a:t>
            </a:r>
          </a:p>
          <a:p>
            <a:pPr lvl="3"/>
            <a:r>
              <a:rPr lang="en-US" dirty="0" smtClean="0"/>
              <a:t>Require calculations on grids</a:t>
            </a:r>
            <a:endParaRPr lang="en-US" dirty="0" smtClean="0"/>
          </a:p>
          <a:p>
            <a:pPr lvl="1"/>
            <a:r>
              <a:rPr lang="en-US" dirty="0" smtClean="0"/>
              <a:t>Minimal bunch/field </a:t>
            </a:r>
            <a:r>
              <a:rPr lang="en-US" dirty="0" smtClean="0"/>
              <a:t>structure</a:t>
            </a:r>
          </a:p>
          <a:p>
            <a:pPr lvl="2"/>
            <a:r>
              <a:rPr lang="en-US" dirty="0" smtClean="0"/>
              <a:t>Grids have limited </a:t>
            </a:r>
            <a:r>
              <a:rPr lang="en-US" dirty="0" err="1" smtClean="0"/>
              <a:t>d.o.f</a:t>
            </a:r>
            <a:r>
              <a:rPr lang="en-US" dirty="0" smtClean="0"/>
              <a:t>.</a:t>
            </a:r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876800" y="1371601"/>
            <a:ext cx="41148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/>
              <a:t>Scaling achievements to date in beam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8956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5400" dirty="0" smtClean="0"/>
              <a:t>Current beam dynamics simulations can take advantage of current supercomputing resources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679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Dynamics: scaling </a:t>
            </a:r>
            <a:r>
              <a:rPr lang="en-US" dirty="0"/>
              <a:t>a</a:t>
            </a:r>
            <a:r>
              <a:rPr lang="en-US" dirty="0" smtClean="0"/>
              <a:t>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174181" cy="83720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Synergia</a:t>
            </a:r>
          </a:p>
          <a:p>
            <a:pPr lvl="1"/>
            <a:r>
              <a:rPr lang="en-US" dirty="0" smtClean="0"/>
              <a:t>Single- and multiple-bunch simulations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95004"/>
            <a:ext cx="3523961" cy="2820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405745"/>
            <a:ext cx="32512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42650"/>
            <a:ext cx="2953869" cy="23630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5241345"/>
            <a:ext cx="3752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Single-bunch strong scaling from 16 to 16,384 cores</a:t>
            </a:r>
          </a:p>
          <a:p>
            <a:r>
              <a:rPr lang="en-US" i="1" dirty="0" smtClean="0"/>
              <a:t>32x32x1024 grid,  105M particles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57879" y="2295343"/>
            <a:ext cx="18337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 scaling from 1M to 256M </a:t>
            </a:r>
            <a:r>
              <a:rPr lang="en-US" i="1" dirty="0" smtClean="0"/>
              <a:t>particles</a:t>
            </a:r>
          </a:p>
          <a:p>
            <a:r>
              <a:rPr lang="en-US" dirty="0" smtClean="0"/>
              <a:t>128 to 32,768 cores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92515" y="4687347"/>
            <a:ext cx="18337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Weak scaling from 64 to 1024 </a:t>
            </a:r>
            <a:r>
              <a:rPr lang="en-US" i="1" dirty="0" smtClean="0"/>
              <a:t>bunches</a:t>
            </a:r>
          </a:p>
          <a:p>
            <a:r>
              <a:rPr lang="en-US" dirty="0" smtClean="0"/>
              <a:t>8192 to 131,072 cores</a:t>
            </a:r>
          </a:p>
          <a:p>
            <a:r>
              <a:rPr lang="en-US" dirty="0" smtClean="0"/>
              <a:t>Up to over 10</a:t>
            </a:r>
            <a:r>
              <a:rPr lang="en-US" baseline="30000" dirty="0" smtClean="0"/>
              <a:t>10 </a:t>
            </a:r>
            <a:r>
              <a:rPr lang="en-US" dirty="0" smtClean="0"/>
              <a:t>particles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68783" y="2260706"/>
            <a:ext cx="2822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Scaling results on ALCF machines: Mira (BG/Q) and Intrepid (BG/P)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15" y="1219200"/>
            <a:ext cx="2826327" cy="51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Synergia in 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47459"/>
            <a:ext cx="7210507" cy="55346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219200"/>
            <a:ext cx="2863521" cy="1131608"/>
          </a:xfrm>
          <a:prstGeom prst="rect">
            <a:avLst/>
          </a:prstGeom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02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Scaling challenges</a:t>
            </a:r>
            <a:r>
              <a:rPr lang="en-US" dirty="0" smtClean="0"/>
              <a:t> </a:t>
            </a:r>
            <a:r>
              <a:rPr lang="en-US" dirty="0" smtClean="0"/>
              <a:t>in Synergia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Challenge: beam dynamics simulations are big problems requiring many small solves</a:t>
            </a:r>
          </a:p>
          <a:p>
            <a:pPr lvl="1"/>
            <a:r>
              <a:rPr lang="en-US" dirty="0" smtClean="0"/>
              <a:t>Typically 64</a:t>
            </a:r>
            <a:r>
              <a:rPr lang="en-US" baseline="30000" dirty="0" smtClean="0"/>
              <a:t>3 </a:t>
            </a:r>
            <a:r>
              <a:rPr lang="en-US" dirty="0" smtClean="0"/>
              <a:t>– 128</a:t>
            </a:r>
            <a:r>
              <a:rPr lang="en-US" baseline="30000" dirty="0" smtClean="0"/>
              <a:t>3 </a:t>
            </a:r>
            <a:r>
              <a:rPr lang="en-US" dirty="0" smtClean="0"/>
              <a:t>(2e5 – 2e6 degrees of freedom)</a:t>
            </a:r>
          </a:p>
          <a:p>
            <a:pPr lvl="2"/>
            <a:r>
              <a:rPr lang="en-US" dirty="0" smtClean="0"/>
              <a:t>Compare with 2.5e10 in OSIRIS scaling benchmark</a:t>
            </a:r>
          </a:p>
          <a:p>
            <a:pPr lvl="1"/>
            <a:r>
              <a:rPr lang="en-US" dirty="0" smtClean="0"/>
              <a:t>Will never scale to 1e6 cores</a:t>
            </a:r>
          </a:p>
          <a:p>
            <a:pPr lvl="1"/>
            <a:r>
              <a:rPr lang="en-US" dirty="0" smtClean="0"/>
              <a:t>Need to do many time steps (1e5 to 1e8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Difficult problem for supercomputers</a:t>
            </a:r>
          </a:p>
          <a:p>
            <a:pPr lvl="2"/>
            <a:r>
              <a:rPr lang="en-US" dirty="0" smtClean="0"/>
              <a:t>Good at wide, bad at wide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560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Synergia: </a:t>
            </a:r>
            <a:r>
              <a:rPr lang="en-US" dirty="0" smtClean="0"/>
              <a:t>scaling </a:t>
            </a:r>
            <a:r>
              <a:rPr lang="en-US" dirty="0" smtClean="0"/>
              <a:t>advances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Eliminate particle decomposition</a:t>
            </a:r>
          </a:p>
          <a:p>
            <a:r>
              <a:rPr lang="en-US" dirty="0" smtClean="0"/>
              <a:t>Breakthrough</a:t>
            </a:r>
            <a:r>
              <a:rPr lang="en-US" dirty="0" smtClean="0"/>
              <a:t>: Redundant field solves (communication avoidance)</a:t>
            </a:r>
          </a:p>
          <a:p>
            <a:pPr lvl="1"/>
            <a:r>
              <a:rPr lang="en-US" dirty="0" smtClean="0"/>
              <a:t>Field solves are a fixed-size problem</a:t>
            </a:r>
          </a:p>
          <a:p>
            <a:pPr lvl="2"/>
            <a:r>
              <a:rPr lang="en-US" dirty="0" smtClean="0"/>
              <a:t>Scale to 1/n</a:t>
            </a:r>
            <a:r>
              <a:rPr lang="en-US" baseline="30000" dirty="0" smtClean="0"/>
              <a:t>th</a:t>
            </a:r>
            <a:r>
              <a:rPr lang="en-US" dirty="0" smtClean="0"/>
              <a:t> of </a:t>
            </a:r>
            <a:r>
              <a:rPr lang="en-US" dirty="0" smtClean="0"/>
              <a:t>problem</a:t>
            </a:r>
          </a:p>
          <a:p>
            <a:pPr lvl="1"/>
            <a:r>
              <a:rPr lang="en-US" dirty="0"/>
              <a:t>Fields are now limited to a small set of cores, so the latter is greatly reduced</a:t>
            </a:r>
          </a:p>
          <a:p>
            <a:pPr lvl="1"/>
            <a:r>
              <a:rPr lang="en-US" dirty="0"/>
              <a:t>Allows scaling in </a:t>
            </a:r>
            <a:r>
              <a:rPr lang="en-US" dirty="0" smtClean="0"/>
              <a:t>number </a:t>
            </a:r>
            <a:r>
              <a:rPr lang="en-US" dirty="0"/>
              <a:t>of particles</a:t>
            </a:r>
          </a:p>
          <a:p>
            <a:pPr lvl="2"/>
            <a:r>
              <a:rPr lang="en-US" dirty="0"/>
              <a:t>Not limited by the scalability of the field solves</a:t>
            </a:r>
          </a:p>
          <a:p>
            <a:pPr lvl="2"/>
            <a:r>
              <a:rPr lang="en-US" dirty="0"/>
              <a:t>Excellent (i.e., easy) scaling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77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Synergia: large numbers of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Many reasons to use more particles and/or more complex particle calculations</a:t>
            </a:r>
          </a:p>
          <a:p>
            <a:pPr lvl="1"/>
            <a:r>
              <a:rPr lang="en-US" dirty="0" smtClean="0"/>
              <a:t>Accuracy of long-term simulations</a:t>
            </a:r>
          </a:p>
          <a:p>
            <a:pPr lvl="2"/>
            <a:r>
              <a:rPr lang="en-US" dirty="0" smtClean="0"/>
              <a:t>Statistical errors in field calculations become more important as the number of steps increases</a:t>
            </a:r>
          </a:p>
          <a:p>
            <a:pPr lvl="1"/>
            <a:r>
              <a:rPr lang="en-US" dirty="0" smtClean="0"/>
              <a:t>Detailed external field calculations</a:t>
            </a:r>
          </a:p>
          <a:p>
            <a:pPr lvl="2"/>
            <a:r>
              <a:rPr lang="en-US" dirty="0" smtClean="0"/>
              <a:t>Significant feature of Synergia</a:t>
            </a:r>
          </a:p>
          <a:p>
            <a:pPr lvl="2"/>
            <a:r>
              <a:rPr lang="en-US" dirty="0" smtClean="0"/>
              <a:t>Application-dependent</a:t>
            </a:r>
          </a:p>
          <a:p>
            <a:pPr lvl="1"/>
            <a:r>
              <a:rPr lang="en-US" dirty="0" smtClean="0"/>
              <a:t>Accurate calculation of small losses</a:t>
            </a:r>
          </a:p>
          <a:p>
            <a:pPr lvl="2"/>
            <a:r>
              <a:rPr lang="en-US" dirty="0" smtClean="0"/>
              <a:t>High-intensity accelerators require very small losses</a:t>
            </a:r>
          </a:p>
          <a:p>
            <a:pPr lvl="3"/>
            <a:r>
              <a:rPr lang="en-US" dirty="0" smtClean="0"/>
              <a:t>Calculating </a:t>
            </a:r>
            <a:r>
              <a:rPr lang="en-US" dirty="0" smtClean="0"/>
              <a:t>1e-4 </a:t>
            </a:r>
            <a:r>
              <a:rPr lang="en-US" dirty="0" smtClean="0"/>
              <a:t>losses at 1% requires </a:t>
            </a:r>
            <a:r>
              <a:rPr lang="en-US" dirty="0" smtClean="0"/>
              <a:t>1e8 particles</a:t>
            </a:r>
          </a:p>
          <a:p>
            <a:pPr lvl="4"/>
            <a:r>
              <a:rPr lang="en-US" dirty="0" smtClean="0"/>
              <a:t>Per bunch(!)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Synergia: new scaling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134"/>
            <a:ext cx="4090158" cy="498526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Multi-bunch wakefield calculations</a:t>
            </a:r>
          </a:p>
          <a:p>
            <a:pPr lvl="1"/>
            <a:r>
              <a:rPr lang="en-US" dirty="0" smtClean="0"/>
              <a:t>Excellent scaling</a:t>
            </a:r>
          </a:p>
          <a:p>
            <a:pPr lvl="2"/>
            <a:r>
              <a:rPr lang="en-US" dirty="0" smtClean="0"/>
              <a:t>Bunch-to-bunch communications scale as O(1)</a:t>
            </a:r>
          </a:p>
          <a:p>
            <a:pPr lvl="3"/>
            <a:r>
              <a:rPr lang="en-US" dirty="0" smtClean="0"/>
              <a:t>Also relatively small</a:t>
            </a:r>
          </a:p>
          <a:p>
            <a:pPr lvl="1"/>
            <a:r>
              <a:rPr lang="en-US" dirty="0" smtClean="0"/>
              <a:t>Already discovered multi-bunch instabilities in the Fermilab Booster </a:t>
            </a:r>
          </a:p>
          <a:p>
            <a:pPr lvl="2"/>
            <a:r>
              <a:rPr lang="en-US" dirty="0" smtClean="0"/>
              <a:t>Not accessible with “fake” multi-bunch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Parallel sub-jobs</a:t>
            </a:r>
          </a:p>
          <a:p>
            <a:pPr lvl="1"/>
            <a:r>
              <a:rPr lang="en-US" dirty="0" smtClean="0"/>
              <a:t>Parameter scans, optimization</a:t>
            </a:r>
          </a:p>
          <a:p>
            <a:pPr lvl="1"/>
            <a:r>
              <a:rPr lang="en-US" dirty="0" smtClean="0"/>
              <a:t>Part of our workflow system</a:t>
            </a:r>
          </a:p>
          <a:p>
            <a:pPr lvl="2"/>
            <a:r>
              <a:rPr lang="en-US" dirty="0" smtClean="0"/>
              <a:t>Makes it easier on end user</a:t>
            </a:r>
          </a:p>
          <a:p>
            <a:pPr lvl="2"/>
            <a:r>
              <a:rPr lang="en-US" dirty="0" smtClean="0"/>
              <a:t>Avoids error-prone end user editing of job scripts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58" y="1129145"/>
            <a:ext cx="459664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948894"/>
            <a:ext cx="3556984" cy="290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6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Synergia: scaling final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Scaling advances are the product of many factors</a:t>
            </a:r>
          </a:p>
          <a:p>
            <a:pPr lvl="1"/>
            <a:r>
              <a:rPr lang="en-US" dirty="0" smtClean="0"/>
              <a:t>Redundant solves (communication avoidance) (x4-x10)</a:t>
            </a:r>
          </a:p>
          <a:p>
            <a:pPr lvl="2"/>
            <a:r>
              <a:rPr lang="en-US" dirty="0" smtClean="0"/>
              <a:t>Every simulation</a:t>
            </a:r>
          </a:p>
          <a:p>
            <a:pPr lvl="1"/>
            <a:r>
              <a:rPr lang="en-US" dirty="0" smtClean="0"/>
              <a:t>Large statistics (x1-x1000)</a:t>
            </a:r>
          </a:p>
          <a:p>
            <a:pPr lvl="2"/>
            <a:r>
              <a:rPr lang="en-US" dirty="0" smtClean="0"/>
              <a:t>Some simulations</a:t>
            </a:r>
          </a:p>
          <a:p>
            <a:pPr lvl="1"/>
            <a:r>
              <a:rPr lang="en-US" dirty="0" smtClean="0"/>
              <a:t>Multiple bunches (x1-x1000)</a:t>
            </a:r>
          </a:p>
          <a:p>
            <a:pPr lvl="2"/>
            <a:r>
              <a:rPr lang="en-US" dirty="0" smtClean="0"/>
              <a:t>Some simulations</a:t>
            </a:r>
          </a:p>
          <a:p>
            <a:pPr lvl="1"/>
            <a:r>
              <a:rPr lang="en-US" dirty="0" smtClean="0"/>
              <a:t>Parallel sub-jobs (x1 – x100)</a:t>
            </a:r>
          </a:p>
          <a:p>
            <a:pPr lvl="2"/>
            <a:r>
              <a:rPr lang="en-US" dirty="0" smtClean="0"/>
              <a:t>Some simulations</a:t>
            </a:r>
          </a:p>
          <a:p>
            <a:r>
              <a:rPr lang="en-US" dirty="0" smtClean="0"/>
              <a:t>Product can be huge (x4 – x1e8)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8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R&amp;D for near future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2581180"/>
            <a:ext cx="868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GPUs and multicore architectures</a:t>
            </a:r>
          </a:p>
        </p:txBody>
      </p:sp>
    </p:spTree>
    <p:extLst>
      <p:ext uri="{BB962C8B-B14F-4D97-AF65-F5344CB8AC3E}">
        <p14:creationId xmlns:p14="http://schemas.microsoft.com/office/powerpoint/2010/main" val="16980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Motivation: FNAL Main Injector and Recycler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Planned upgrades to the FNAL Main Injector and Recycler provide concrete examples of simulation needs for the Intensity Frontier</a:t>
            </a:r>
          </a:p>
          <a:p>
            <a:pPr lvl="1"/>
            <a:r>
              <a:rPr lang="en-US" dirty="0" smtClean="0"/>
              <a:t>Not covered, but similar: FNAL Booster</a:t>
            </a:r>
          </a:p>
          <a:p>
            <a:pPr lvl="1"/>
            <a:r>
              <a:rPr lang="en-US" dirty="0" smtClean="0"/>
              <a:t>Not covered and different: Project-X Linac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R&amp;D for near future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371600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GPUs and Multicore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Shared memory is back!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600" dirty="0" smtClean="0"/>
              <a:t>Some things get easier, some harder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3600" dirty="0" smtClean="0"/>
              <a:t>Charge deposition in shared memory systems is the key challenge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dirty="0" smtClean="0"/>
              <a:t>Multi-level parallelism very compatible with our communication avoidance approach</a:t>
            </a:r>
          </a:p>
        </p:txBody>
      </p:sp>
    </p:spTree>
    <p:extLst>
      <p:ext uri="{BB962C8B-B14F-4D97-AF65-F5344CB8AC3E}">
        <p14:creationId xmlns:p14="http://schemas.microsoft.com/office/powerpoint/2010/main" val="28781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 deposition in shared memory</a:t>
            </a:r>
            <a:endParaRPr lang="en-US" dirty="0"/>
          </a:p>
        </p:txBody>
      </p:sp>
      <p:sp>
        <p:nvSpPr>
          <p:cNvPr id="330" name="TextBox 329"/>
          <p:cNvSpPr txBox="1"/>
          <p:nvPr/>
        </p:nvSpPr>
        <p:spPr>
          <a:xfrm>
            <a:off x="245525" y="1707904"/>
            <a:ext cx="4763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One macro particle contributes up to 8 grid cells in a 3D regular grid</a:t>
            </a:r>
          </a:p>
        </p:txBody>
      </p:sp>
      <p:pic>
        <p:nvPicPr>
          <p:cNvPr id="331" name="Picture 3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622" y="1238057"/>
            <a:ext cx="3159331" cy="1500115"/>
          </a:xfrm>
          <a:prstGeom prst="rect">
            <a:avLst/>
          </a:prstGeom>
        </p:spPr>
      </p:pic>
      <p:grpSp>
        <p:nvGrpSpPr>
          <p:cNvPr id="332" name="Group 331"/>
          <p:cNvGrpSpPr/>
          <p:nvPr/>
        </p:nvGrpSpPr>
        <p:grpSpPr>
          <a:xfrm>
            <a:off x="971766" y="2944289"/>
            <a:ext cx="2741890" cy="1275491"/>
            <a:chOff x="2913420" y="3456966"/>
            <a:chExt cx="2741890" cy="1275491"/>
          </a:xfrm>
        </p:grpSpPr>
        <p:grpSp>
          <p:nvGrpSpPr>
            <p:cNvPr id="333" name="Group 332"/>
            <p:cNvGrpSpPr/>
            <p:nvPr/>
          </p:nvGrpSpPr>
          <p:grpSpPr>
            <a:xfrm>
              <a:off x="4624184" y="3456966"/>
              <a:ext cx="1031126" cy="1273157"/>
              <a:chOff x="398820" y="3456966"/>
              <a:chExt cx="1031126" cy="1273157"/>
            </a:xfrm>
          </p:grpSpPr>
          <p:sp>
            <p:nvSpPr>
              <p:cNvPr id="382" name="Rectangle 381"/>
              <p:cNvSpPr/>
              <p:nvPr/>
            </p:nvSpPr>
            <p:spPr>
              <a:xfrm>
                <a:off x="398820" y="3456966"/>
                <a:ext cx="1028536" cy="12731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83" name="Group 382"/>
              <p:cNvGrpSpPr/>
              <p:nvPr/>
            </p:nvGrpSpPr>
            <p:grpSpPr>
              <a:xfrm>
                <a:off x="401410" y="3456966"/>
                <a:ext cx="1028536" cy="1273157"/>
                <a:chOff x="4387021" y="3456966"/>
                <a:chExt cx="1028536" cy="1273157"/>
              </a:xfrm>
            </p:grpSpPr>
            <p:cxnSp>
              <p:nvCxnSpPr>
                <p:cNvPr id="397" name="Straight Connector 396"/>
                <p:cNvCxnSpPr/>
                <p:nvPr/>
              </p:nvCxnSpPr>
              <p:spPr>
                <a:xfrm>
                  <a:off x="4387021" y="361611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/>
                <p:cNvCxnSpPr/>
                <p:nvPr/>
              </p:nvCxnSpPr>
              <p:spPr>
                <a:xfrm>
                  <a:off x="4387021" y="3775256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/>
                <p:cNvCxnSpPr/>
                <p:nvPr/>
              </p:nvCxnSpPr>
              <p:spPr>
                <a:xfrm>
                  <a:off x="4387021" y="393440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>
                  <a:off x="4387021" y="4093545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>
                  <a:off x="4387021" y="4252689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>
                  <a:off x="4387021" y="4411833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/>
                <p:cNvCxnSpPr/>
                <p:nvPr/>
              </p:nvCxnSpPr>
              <p:spPr>
                <a:xfrm>
                  <a:off x="4387021" y="4570977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4558444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4729867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>
                  <a:off x="4901290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/>
                <p:cNvCxnSpPr/>
                <p:nvPr/>
              </p:nvCxnSpPr>
              <p:spPr>
                <a:xfrm>
                  <a:off x="5072713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407"/>
                <p:cNvCxnSpPr/>
                <p:nvPr/>
              </p:nvCxnSpPr>
              <p:spPr>
                <a:xfrm>
                  <a:off x="5244136" y="3456967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4" name="Group 383"/>
              <p:cNvGrpSpPr/>
              <p:nvPr/>
            </p:nvGrpSpPr>
            <p:grpSpPr>
              <a:xfrm>
                <a:off x="402960" y="3457081"/>
                <a:ext cx="685692" cy="797943"/>
                <a:chOff x="401410" y="3455331"/>
                <a:chExt cx="685692" cy="797943"/>
              </a:xfrm>
            </p:grpSpPr>
            <p:sp>
              <p:nvSpPr>
                <p:cNvPr id="385" name="Rectangle 384"/>
                <p:cNvSpPr/>
                <p:nvPr/>
              </p:nvSpPr>
              <p:spPr>
                <a:xfrm>
                  <a:off x="915328" y="4094129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6" name="Rectangle 385"/>
                <p:cNvSpPr/>
                <p:nvPr/>
              </p:nvSpPr>
              <p:spPr>
                <a:xfrm>
                  <a:off x="572355" y="3932189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7" name="Rectangle 386"/>
                <p:cNvSpPr/>
                <p:nvPr/>
              </p:nvSpPr>
              <p:spPr>
                <a:xfrm>
                  <a:off x="401410" y="3614678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8" name="Rectangle 387"/>
                <p:cNvSpPr/>
                <p:nvPr/>
              </p:nvSpPr>
              <p:spPr>
                <a:xfrm>
                  <a:off x="572355" y="3455331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3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9" name="Rectangle 388"/>
                <p:cNvSpPr/>
                <p:nvPr/>
              </p:nvSpPr>
              <p:spPr>
                <a:xfrm>
                  <a:off x="915328" y="3931827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3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0" name="Rectangle 389"/>
                <p:cNvSpPr/>
                <p:nvPr/>
              </p:nvSpPr>
              <p:spPr>
                <a:xfrm>
                  <a:off x="572355" y="3773142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3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1" name="Rectangle 390"/>
                <p:cNvSpPr/>
                <p:nvPr/>
              </p:nvSpPr>
              <p:spPr>
                <a:xfrm>
                  <a:off x="744525" y="3934984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2" name="Rectangle 391"/>
                <p:cNvSpPr/>
                <p:nvPr/>
              </p:nvSpPr>
              <p:spPr>
                <a:xfrm>
                  <a:off x="570623" y="3614424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3" name="Rectangle 392"/>
                <p:cNvSpPr/>
                <p:nvPr/>
              </p:nvSpPr>
              <p:spPr>
                <a:xfrm>
                  <a:off x="747700" y="3776232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4" name="Rectangle 393"/>
                <p:cNvSpPr/>
                <p:nvPr/>
              </p:nvSpPr>
              <p:spPr>
                <a:xfrm>
                  <a:off x="915679" y="3776232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5" name="Rectangle 394"/>
                <p:cNvSpPr/>
                <p:nvPr/>
              </p:nvSpPr>
              <p:spPr>
                <a:xfrm>
                  <a:off x="914617" y="3617541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6" name="Rectangle 395"/>
                <p:cNvSpPr/>
                <p:nvPr/>
              </p:nvSpPr>
              <p:spPr>
                <a:xfrm>
                  <a:off x="743194" y="3617541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334" name="Group 333"/>
            <p:cNvGrpSpPr/>
            <p:nvPr/>
          </p:nvGrpSpPr>
          <p:grpSpPr>
            <a:xfrm>
              <a:off x="2913420" y="3459300"/>
              <a:ext cx="1031126" cy="1273157"/>
              <a:chOff x="398820" y="3456966"/>
              <a:chExt cx="1031126" cy="1273157"/>
            </a:xfrm>
          </p:grpSpPr>
          <p:sp>
            <p:nvSpPr>
              <p:cNvPr id="336" name="Rectangle 335"/>
              <p:cNvSpPr/>
              <p:nvPr/>
            </p:nvSpPr>
            <p:spPr>
              <a:xfrm>
                <a:off x="398820" y="3456966"/>
                <a:ext cx="1028536" cy="12731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7" name="Oval 336"/>
              <p:cNvSpPr>
                <a:spLocks noChangeAspect="1"/>
              </p:cNvSpPr>
              <p:nvPr/>
            </p:nvSpPr>
            <p:spPr>
              <a:xfrm>
                <a:off x="551627" y="363132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8" name="Oval 337"/>
              <p:cNvSpPr>
                <a:spLocks noChangeAspect="1"/>
              </p:cNvSpPr>
              <p:nvPr/>
            </p:nvSpPr>
            <p:spPr>
              <a:xfrm>
                <a:off x="556430" y="375897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9" name="Oval 338"/>
              <p:cNvSpPr>
                <a:spLocks noChangeAspect="1"/>
              </p:cNvSpPr>
              <p:nvPr/>
            </p:nvSpPr>
            <p:spPr>
              <a:xfrm>
                <a:off x="663110" y="365229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0" name="Oval 339"/>
              <p:cNvSpPr>
                <a:spLocks noChangeAspect="1"/>
              </p:cNvSpPr>
              <p:nvPr/>
            </p:nvSpPr>
            <p:spPr>
              <a:xfrm>
                <a:off x="698589" y="386315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1" name="Oval 340"/>
              <p:cNvSpPr>
                <a:spLocks noChangeAspect="1"/>
              </p:cNvSpPr>
              <p:nvPr/>
            </p:nvSpPr>
            <p:spPr>
              <a:xfrm>
                <a:off x="757286" y="363132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2" name="Oval 341"/>
              <p:cNvSpPr>
                <a:spLocks noChangeAspect="1"/>
              </p:cNvSpPr>
              <p:nvPr/>
            </p:nvSpPr>
            <p:spPr>
              <a:xfrm>
                <a:off x="742046" y="373741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Oval 342"/>
              <p:cNvSpPr>
                <a:spLocks noChangeAspect="1"/>
              </p:cNvSpPr>
              <p:nvPr/>
            </p:nvSpPr>
            <p:spPr>
              <a:xfrm>
                <a:off x="668663" y="358560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4" name="Oval 343"/>
              <p:cNvSpPr>
                <a:spLocks noChangeAspect="1"/>
              </p:cNvSpPr>
              <p:nvPr/>
            </p:nvSpPr>
            <p:spPr>
              <a:xfrm>
                <a:off x="724185" y="379646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5" name="Oval 344"/>
              <p:cNvSpPr>
                <a:spLocks noChangeAspect="1"/>
              </p:cNvSpPr>
              <p:nvPr/>
            </p:nvSpPr>
            <p:spPr>
              <a:xfrm>
                <a:off x="821063" y="373800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6" name="Oval 345"/>
              <p:cNvSpPr>
                <a:spLocks noChangeAspect="1"/>
              </p:cNvSpPr>
              <p:nvPr/>
            </p:nvSpPr>
            <p:spPr>
              <a:xfrm>
                <a:off x="927743" y="363132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7" name="Oval 346"/>
              <p:cNvSpPr>
                <a:spLocks noChangeAspect="1"/>
              </p:cNvSpPr>
              <p:nvPr/>
            </p:nvSpPr>
            <p:spPr>
              <a:xfrm>
                <a:off x="830865" y="392916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8" name="Oval 347"/>
              <p:cNvSpPr>
                <a:spLocks noChangeAspect="1"/>
              </p:cNvSpPr>
              <p:nvPr/>
            </p:nvSpPr>
            <p:spPr>
              <a:xfrm>
                <a:off x="907700" y="384914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9" name="Oval 348"/>
              <p:cNvSpPr>
                <a:spLocks noChangeAspect="1"/>
              </p:cNvSpPr>
              <p:nvPr/>
            </p:nvSpPr>
            <p:spPr>
              <a:xfrm>
                <a:off x="815625" y="381743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0" name="Oval 349"/>
              <p:cNvSpPr>
                <a:spLocks noChangeAspect="1"/>
              </p:cNvSpPr>
              <p:nvPr/>
            </p:nvSpPr>
            <p:spPr>
              <a:xfrm>
                <a:off x="815625" y="403525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1" name="Oval 350"/>
              <p:cNvSpPr>
                <a:spLocks noChangeAspect="1"/>
              </p:cNvSpPr>
              <p:nvPr/>
            </p:nvSpPr>
            <p:spPr>
              <a:xfrm>
                <a:off x="912503" y="397679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2" name="Oval 351"/>
              <p:cNvSpPr>
                <a:spLocks noChangeAspect="1"/>
              </p:cNvSpPr>
              <p:nvPr/>
            </p:nvSpPr>
            <p:spPr>
              <a:xfrm>
                <a:off x="1006679" y="371644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3" name="Oval 352"/>
              <p:cNvSpPr>
                <a:spLocks noChangeAspect="1"/>
              </p:cNvSpPr>
              <p:nvPr/>
            </p:nvSpPr>
            <p:spPr>
              <a:xfrm>
                <a:off x="940362" y="371644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4" name="Oval 353"/>
              <p:cNvSpPr>
                <a:spLocks noChangeAspect="1"/>
              </p:cNvSpPr>
              <p:nvPr/>
            </p:nvSpPr>
            <p:spPr>
              <a:xfrm>
                <a:off x="620565" y="358050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5" name="Oval 354"/>
              <p:cNvSpPr>
                <a:spLocks noChangeAspect="1"/>
              </p:cNvSpPr>
              <p:nvPr/>
            </p:nvSpPr>
            <p:spPr>
              <a:xfrm>
                <a:off x="707202" y="369164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6" name="Oval 355"/>
              <p:cNvSpPr>
                <a:spLocks noChangeAspect="1"/>
              </p:cNvSpPr>
              <p:nvPr/>
            </p:nvSpPr>
            <p:spPr>
              <a:xfrm>
                <a:off x="559605" y="366689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7" name="Oval 356"/>
              <p:cNvSpPr>
                <a:spLocks noChangeAspect="1"/>
              </p:cNvSpPr>
              <p:nvPr/>
            </p:nvSpPr>
            <p:spPr>
              <a:xfrm>
                <a:off x="615127" y="387775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8" name="Oval 357"/>
              <p:cNvSpPr>
                <a:spLocks noChangeAspect="1"/>
              </p:cNvSpPr>
              <p:nvPr/>
            </p:nvSpPr>
            <p:spPr>
              <a:xfrm>
                <a:off x="767527" y="381234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9" name="Oval 358"/>
              <p:cNvSpPr>
                <a:spLocks noChangeAspect="1"/>
              </p:cNvSpPr>
              <p:nvPr/>
            </p:nvSpPr>
            <p:spPr>
              <a:xfrm>
                <a:off x="818685" y="371261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0" name="Oval 359"/>
              <p:cNvSpPr>
                <a:spLocks noChangeAspect="1"/>
              </p:cNvSpPr>
              <p:nvPr/>
            </p:nvSpPr>
            <p:spPr>
              <a:xfrm>
                <a:off x="721807" y="401046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1" name="Oval 360"/>
              <p:cNvSpPr>
                <a:spLocks noChangeAspect="1"/>
              </p:cNvSpPr>
              <p:nvPr/>
            </p:nvSpPr>
            <p:spPr>
              <a:xfrm>
                <a:off x="798642" y="393043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Oval 361"/>
              <p:cNvSpPr>
                <a:spLocks noChangeAspect="1"/>
              </p:cNvSpPr>
              <p:nvPr/>
            </p:nvSpPr>
            <p:spPr>
              <a:xfrm>
                <a:off x="912861" y="369164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Oval 362"/>
              <p:cNvSpPr>
                <a:spLocks noChangeAspect="1"/>
              </p:cNvSpPr>
              <p:nvPr/>
            </p:nvSpPr>
            <p:spPr>
              <a:xfrm>
                <a:off x="897621" y="379773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Oval 363"/>
              <p:cNvSpPr>
                <a:spLocks noChangeAspect="1"/>
              </p:cNvSpPr>
              <p:nvPr/>
            </p:nvSpPr>
            <p:spPr>
              <a:xfrm>
                <a:off x="824238" y="364592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5" name="Oval 364"/>
              <p:cNvSpPr>
                <a:spLocks noChangeAspect="1"/>
              </p:cNvSpPr>
              <p:nvPr/>
            </p:nvSpPr>
            <p:spPr>
              <a:xfrm>
                <a:off x="976638" y="379832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Oval 365"/>
              <p:cNvSpPr>
                <a:spLocks noChangeAspect="1"/>
              </p:cNvSpPr>
              <p:nvPr/>
            </p:nvSpPr>
            <p:spPr>
              <a:xfrm>
                <a:off x="930918" y="399644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Oval 366"/>
              <p:cNvSpPr>
                <a:spLocks noChangeAspect="1"/>
              </p:cNvSpPr>
              <p:nvPr/>
            </p:nvSpPr>
            <p:spPr>
              <a:xfrm>
                <a:off x="915678" y="388471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8" name="Oval 367"/>
              <p:cNvSpPr>
                <a:spLocks noChangeAspect="1"/>
              </p:cNvSpPr>
              <p:nvPr/>
            </p:nvSpPr>
            <p:spPr>
              <a:xfrm>
                <a:off x="915678" y="410253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69" name="Group 368"/>
              <p:cNvGrpSpPr/>
              <p:nvPr/>
            </p:nvGrpSpPr>
            <p:grpSpPr>
              <a:xfrm>
                <a:off x="401410" y="3456966"/>
                <a:ext cx="1028536" cy="1273157"/>
                <a:chOff x="4387021" y="3456966"/>
                <a:chExt cx="1028536" cy="1273157"/>
              </a:xfrm>
            </p:grpSpPr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4387021" y="361611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>
                  <a:off x="4387021" y="3775256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>
                  <a:off x="4387021" y="393440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>
                  <a:off x="4387021" y="4093545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4" name="Straight Connector 373"/>
                <p:cNvCxnSpPr/>
                <p:nvPr/>
              </p:nvCxnSpPr>
              <p:spPr>
                <a:xfrm>
                  <a:off x="4387021" y="4252689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5" name="Straight Connector 374"/>
                <p:cNvCxnSpPr/>
                <p:nvPr/>
              </p:nvCxnSpPr>
              <p:spPr>
                <a:xfrm>
                  <a:off x="4387021" y="4411833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6" name="Straight Connector 375"/>
                <p:cNvCxnSpPr/>
                <p:nvPr/>
              </p:nvCxnSpPr>
              <p:spPr>
                <a:xfrm>
                  <a:off x="4387021" y="4570977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>
                  <a:off x="4558444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>
                  <a:off x="4729867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>
                  <a:off x="4901290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>
                  <a:off x="5072713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>
                  <a:off x="5244136" y="3456967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5" name="Right Arrow 334"/>
            <p:cNvSpPr/>
            <p:nvPr/>
          </p:nvSpPr>
          <p:spPr>
            <a:xfrm>
              <a:off x="4135966" y="3823722"/>
              <a:ext cx="338667" cy="57645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09" name="TextBox 408"/>
          <p:cNvSpPr txBox="1"/>
          <p:nvPr/>
        </p:nvSpPr>
        <p:spPr>
          <a:xfrm>
            <a:off x="4294184" y="3079017"/>
            <a:ext cx="4157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Collaborative updating in shared memory needs proper synchronization or critical region protection</a:t>
            </a:r>
            <a:endParaRPr lang="en-US" dirty="0"/>
          </a:p>
        </p:txBody>
      </p:sp>
      <p:sp>
        <p:nvSpPr>
          <p:cNvPr id="410" name="TextBox 409"/>
          <p:cNvSpPr txBox="1"/>
          <p:nvPr/>
        </p:nvSpPr>
        <p:spPr>
          <a:xfrm>
            <a:off x="749928" y="4586406"/>
            <a:ext cx="3544256" cy="16619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CUDA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No </a:t>
            </a:r>
            <a:r>
              <a:rPr lang="en-US" sz="1400" dirty="0" err="1" smtClean="0">
                <a:solidFill>
                  <a:schemeClr val="tx1"/>
                </a:solidFill>
              </a:rPr>
              <a:t>mutex</a:t>
            </a:r>
            <a:r>
              <a:rPr lang="en-US" sz="1400" dirty="0" smtClean="0">
                <a:solidFill>
                  <a:schemeClr val="tx1"/>
                </a:solidFill>
              </a:rPr>
              <a:t>, no lock, no global sync 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Atomic add – yes, but not for double precision types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411" name="TextBox 410"/>
          <p:cNvSpPr txBox="1"/>
          <p:nvPr/>
        </p:nvSpPr>
        <p:spPr>
          <a:xfrm>
            <a:off x="4918177" y="4586406"/>
            <a:ext cx="3544256" cy="16619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OpenMP</a:t>
            </a:r>
          </a:p>
          <a:p>
            <a:pPr marL="285750" indent="-285750">
              <a:buFont typeface="Arial"/>
              <a:buChar char="•"/>
            </a:pPr>
            <a:endParaRPr lang="en-US" sz="1400" b="1" i="1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i="1" dirty="0" smtClean="0">
                <a:solidFill>
                  <a:schemeClr val="tx1"/>
                </a:solidFill>
              </a:rPr>
              <a:t>#pragma </a:t>
            </a:r>
            <a:r>
              <a:rPr lang="en-US" sz="1400" b="1" i="1" dirty="0" err="1" smtClean="0">
                <a:solidFill>
                  <a:schemeClr val="tx1"/>
                </a:solidFill>
              </a:rPr>
              <a:t>omp</a:t>
            </a:r>
            <a:r>
              <a:rPr lang="en-US" sz="1400" b="1" i="1" dirty="0" smtClean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critical</a:t>
            </a:r>
            <a:r>
              <a:rPr lang="en-US" sz="1400" b="1" i="1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1400" b="1" i="1" dirty="0" smtClean="0">
                <a:solidFill>
                  <a:schemeClr val="tx1"/>
                </a:solidFill>
              </a:rPr>
              <a:t>#pragma </a:t>
            </a:r>
            <a:r>
              <a:rPr lang="en-US" sz="1400" b="1" i="1" dirty="0" err="1" smtClean="0">
                <a:solidFill>
                  <a:schemeClr val="tx1"/>
                </a:solidFill>
              </a:rPr>
              <a:t>omp</a:t>
            </a:r>
            <a:r>
              <a:rPr lang="en-US" sz="1400" b="1" i="1" dirty="0" smtClean="0">
                <a:solidFill>
                  <a:schemeClr val="tx1"/>
                </a:solidFill>
              </a:rPr>
              <a:t> atomic</a:t>
            </a:r>
          </a:p>
          <a:p>
            <a:pPr marL="285750" indent="-285750">
              <a:buFont typeface="Arial"/>
              <a:buChar char="•"/>
            </a:pPr>
            <a:endParaRPr lang="en-US" sz="1400" b="1" i="1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b="1" i="1" dirty="0" smtClean="0">
                <a:solidFill>
                  <a:schemeClr val="tx1"/>
                </a:solidFill>
              </a:rPr>
              <a:t>Both very slow</a:t>
            </a:r>
          </a:p>
          <a:p>
            <a:pPr marL="285750" indent="-285750">
              <a:buFont typeface="Arial"/>
              <a:buChar char="•"/>
            </a:pPr>
            <a:endParaRPr lang="en-US" sz="1400" b="1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8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 deposition in shared memory – solution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77000" y="1261269"/>
            <a:ext cx="2444648" cy="1221899"/>
            <a:chOff x="2913420" y="3456966"/>
            <a:chExt cx="2741890" cy="1275491"/>
          </a:xfrm>
        </p:grpSpPr>
        <p:grpSp>
          <p:nvGrpSpPr>
            <p:cNvPr id="5" name="Group 4"/>
            <p:cNvGrpSpPr/>
            <p:nvPr/>
          </p:nvGrpSpPr>
          <p:grpSpPr>
            <a:xfrm>
              <a:off x="4624184" y="3456966"/>
              <a:ext cx="1031126" cy="1273157"/>
              <a:chOff x="398820" y="3456966"/>
              <a:chExt cx="1031126" cy="1273157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398820" y="3456966"/>
                <a:ext cx="1028536" cy="12731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401410" y="3456966"/>
                <a:ext cx="1028536" cy="1273157"/>
                <a:chOff x="4387021" y="3456966"/>
                <a:chExt cx="1028536" cy="1273157"/>
              </a:xfrm>
            </p:grpSpPr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387021" y="361611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387021" y="3775256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4387021" y="393440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4387021" y="4093545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4387021" y="4252689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4387021" y="4411833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4387021" y="4570977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4558444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4729867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4901290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5072713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5244136" y="3456967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>
                <a:off x="402960" y="3457081"/>
                <a:ext cx="685692" cy="797943"/>
                <a:chOff x="401410" y="3455331"/>
                <a:chExt cx="685692" cy="797943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5328" y="4094129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572355" y="3932189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401410" y="3614678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572355" y="3455331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3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915328" y="3931827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3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72355" y="3773142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3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744525" y="3934984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570623" y="3614424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747700" y="3776232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915679" y="3776232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914617" y="3617541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743194" y="3617541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2913420" y="3459300"/>
              <a:ext cx="1031126" cy="1273157"/>
              <a:chOff x="398820" y="3456966"/>
              <a:chExt cx="1031126" cy="1273157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98820" y="3456966"/>
                <a:ext cx="1028536" cy="12731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551627" y="363132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Oval 9"/>
              <p:cNvSpPr>
                <a:spLocks noChangeAspect="1"/>
              </p:cNvSpPr>
              <p:nvPr/>
            </p:nvSpPr>
            <p:spPr>
              <a:xfrm>
                <a:off x="556430" y="375897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663110" y="365229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Oval 11"/>
              <p:cNvSpPr>
                <a:spLocks noChangeAspect="1"/>
              </p:cNvSpPr>
              <p:nvPr/>
            </p:nvSpPr>
            <p:spPr>
              <a:xfrm>
                <a:off x="698589" y="386315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757286" y="363132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742046" y="373741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668663" y="358560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724185" y="379646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821063" y="373800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927743" y="363132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830865" y="392916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907700" y="384914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815625" y="381743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815625" y="403525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912503" y="397679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1006679" y="371644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940362" y="371644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620565" y="358050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707202" y="369164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559605" y="366689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615127" y="387775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767527" y="381234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818685" y="371261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721807" y="401046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798642" y="393043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912861" y="369164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897621" y="379773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824238" y="364592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976638" y="379832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930918" y="399644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915678" y="388471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915678" y="410253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1" name="Group 40"/>
              <p:cNvGrpSpPr/>
              <p:nvPr/>
            </p:nvGrpSpPr>
            <p:grpSpPr>
              <a:xfrm>
                <a:off x="401410" y="3456966"/>
                <a:ext cx="1028536" cy="1273157"/>
                <a:chOff x="4387021" y="3456966"/>
                <a:chExt cx="1028536" cy="1273157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>
                  <a:off x="4387021" y="361611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4387021" y="3775256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4387021" y="393440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4387021" y="4093545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4387021" y="4252689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4387021" y="4411833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387021" y="4570977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4558444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4729867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4901290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072713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5244136" y="3456967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Right Arrow 6"/>
            <p:cNvSpPr/>
            <p:nvPr/>
          </p:nvSpPr>
          <p:spPr>
            <a:xfrm>
              <a:off x="4135966" y="3823722"/>
              <a:ext cx="338667" cy="57645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4656667" y="4052914"/>
            <a:ext cx="4487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Each thread has a duplicated spatial grid,</a:t>
            </a:r>
            <a:r>
              <a:rPr lang="en-US" dirty="0"/>
              <a:t> </a:t>
            </a:r>
            <a:r>
              <a:rPr lang="en-US" dirty="0" smtClean="0"/>
              <a:t>and charges will be deposited to that grid only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600643" y="2537468"/>
            <a:ext cx="5753627" cy="1324355"/>
            <a:chOff x="206990" y="1874925"/>
            <a:chExt cx="5753627" cy="1324355"/>
          </a:xfrm>
        </p:grpSpPr>
        <p:grpSp>
          <p:nvGrpSpPr>
            <p:cNvPr id="85" name="Group 84"/>
            <p:cNvGrpSpPr/>
            <p:nvPr/>
          </p:nvGrpSpPr>
          <p:grpSpPr>
            <a:xfrm>
              <a:off x="1309388" y="2342906"/>
              <a:ext cx="484287" cy="511222"/>
              <a:chOff x="1856425" y="3651641"/>
              <a:chExt cx="640330" cy="644804"/>
            </a:xfrm>
          </p:grpSpPr>
          <p:sp>
            <p:nvSpPr>
              <p:cNvPr id="313" name="Oval 312"/>
              <p:cNvSpPr>
                <a:spLocks noChangeAspect="1"/>
              </p:cNvSpPr>
              <p:nvPr/>
            </p:nvSpPr>
            <p:spPr>
              <a:xfrm>
                <a:off x="1934380" y="386910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4" name="Oval 313"/>
              <p:cNvSpPr>
                <a:spLocks noChangeAspect="1"/>
              </p:cNvSpPr>
              <p:nvPr/>
            </p:nvSpPr>
            <p:spPr>
              <a:xfrm>
                <a:off x="2041060" y="376242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5" name="Oval 314"/>
              <p:cNvSpPr>
                <a:spLocks noChangeAspect="1"/>
              </p:cNvSpPr>
              <p:nvPr/>
            </p:nvSpPr>
            <p:spPr>
              <a:xfrm>
                <a:off x="1944182" y="406027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6" name="Oval 315"/>
              <p:cNvSpPr>
                <a:spLocks noChangeAspect="1"/>
              </p:cNvSpPr>
              <p:nvPr/>
            </p:nvSpPr>
            <p:spPr>
              <a:xfrm>
                <a:off x="2076539" y="397329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7" name="Oval 316"/>
              <p:cNvSpPr>
                <a:spLocks noChangeAspect="1"/>
              </p:cNvSpPr>
              <p:nvPr/>
            </p:nvSpPr>
            <p:spPr>
              <a:xfrm>
                <a:off x="2135236" y="374146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8" name="Oval 317"/>
              <p:cNvSpPr>
                <a:spLocks noChangeAspect="1"/>
              </p:cNvSpPr>
              <p:nvPr/>
            </p:nvSpPr>
            <p:spPr>
              <a:xfrm>
                <a:off x="2119996" y="384754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9" name="Oval 318"/>
              <p:cNvSpPr>
                <a:spLocks noChangeAspect="1"/>
              </p:cNvSpPr>
              <p:nvPr/>
            </p:nvSpPr>
            <p:spPr>
              <a:xfrm>
                <a:off x="2046613" y="369574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0" name="Oval 319"/>
              <p:cNvSpPr>
                <a:spLocks noChangeAspect="1"/>
              </p:cNvSpPr>
              <p:nvPr/>
            </p:nvSpPr>
            <p:spPr>
              <a:xfrm>
                <a:off x="2199013" y="384814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1" name="Oval 320"/>
              <p:cNvSpPr>
                <a:spLocks noChangeAspect="1"/>
              </p:cNvSpPr>
              <p:nvPr/>
            </p:nvSpPr>
            <p:spPr>
              <a:xfrm>
                <a:off x="2460179" y="376358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2" name="Oval 321"/>
              <p:cNvSpPr>
                <a:spLocks noChangeAspect="1"/>
              </p:cNvSpPr>
              <p:nvPr/>
            </p:nvSpPr>
            <p:spPr>
              <a:xfrm>
                <a:off x="2208815" y="403930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3" name="Oval 322"/>
              <p:cNvSpPr>
                <a:spLocks noChangeAspect="1"/>
              </p:cNvSpPr>
              <p:nvPr/>
            </p:nvSpPr>
            <p:spPr>
              <a:xfrm>
                <a:off x="2285650" y="395927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4" name="Oval 323"/>
              <p:cNvSpPr>
                <a:spLocks noChangeAspect="1"/>
              </p:cNvSpPr>
              <p:nvPr/>
            </p:nvSpPr>
            <p:spPr>
              <a:xfrm>
                <a:off x="2193575" y="392757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5" name="Oval 324"/>
              <p:cNvSpPr>
                <a:spLocks noChangeAspect="1"/>
              </p:cNvSpPr>
              <p:nvPr/>
            </p:nvSpPr>
            <p:spPr>
              <a:xfrm>
                <a:off x="2193575" y="414539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6" name="Oval 325"/>
              <p:cNvSpPr>
                <a:spLocks noChangeAspect="1"/>
              </p:cNvSpPr>
              <p:nvPr/>
            </p:nvSpPr>
            <p:spPr>
              <a:xfrm>
                <a:off x="2290453" y="408692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7" name="Oval 326"/>
              <p:cNvSpPr>
                <a:spLocks noChangeAspect="1"/>
              </p:cNvSpPr>
              <p:nvPr/>
            </p:nvSpPr>
            <p:spPr>
              <a:xfrm>
                <a:off x="2384629" y="382657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8" name="Oval 327"/>
              <p:cNvSpPr>
                <a:spLocks noChangeAspect="1"/>
              </p:cNvSpPr>
              <p:nvPr/>
            </p:nvSpPr>
            <p:spPr>
              <a:xfrm>
                <a:off x="2318312" y="382657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9" name="Oval 328"/>
              <p:cNvSpPr>
                <a:spLocks noChangeAspect="1"/>
              </p:cNvSpPr>
              <p:nvPr/>
            </p:nvSpPr>
            <p:spPr>
              <a:xfrm>
                <a:off x="1998515" y="369064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0" name="Oval 329"/>
              <p:cNvSpPr>
                <a:spLocks noChangeAspect="1"/>
              </p:cNvSpPr>
              <p:nvPr/>
            </p:nvSpPr>
            <p:spPr>
              <a:xfrm>
                <a:off x="2008317" y="388180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1" name="Oval 330"/>
              <p:cNvSpPr>
                <a:spLocks noChangeAspect="1"/>
              </p:cNvSpPr>
              <p:nvPr/>
            </p:nvSpPr>
            <p:spPr>
              <a:xfrm>
                <a:off x="1856425" y="400192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2" name="Oval 331"/>
              <p:cNvSpPr>
                <a:spLocks noChangeAspect="1"/>
              </p:cNvSpPr>
              <p:nvPr/>
            </p:nvSpPr>
            <p:spPr>
              <a:xfrm>
                <a:off x="1937555" y="377703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3" name="Oval 332"/>
              <p:cNvSpPr>
                <a:spLocks noChangeAspect="1"/>
              </p:cNvSpPr>
              <p:nvPr/>
            </p:nvSpPr>
            <p:spPr>
              <a:xfrm>
                <a:off x="1993077" y="398789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Oval 333"/>
              <p:cNvSpPr>
                <a:spLocks noChangeAspect="1"/>
              </p:cNvSpPr>
              <p:nvPr/>
            </p:nvSpPr>
            <p:spPr>
              <a:xfrm>
                <a:off x="2145477" y="392247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5" name="Oval 334"/>
              <p:cNvSpPr>
                <a:spLocks noChangeAspect="1"/>
              </p:cNvSpPr>
              <p:nvPr/>
            </p:nvSpPr>
            <p:spPr>
              <a:xfrm>
                <a:off x="2196635" y="382275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6" name="Oval 335"/>
              <p:cNvSpPr>
                <a:spLocks noChangeAspect="1"/>
              </p:cNvSpPr>
              <p:nvPr/>
            </p:nvSpPr>
            <p:spPr>
              <a:xfrm>
                <a:off x="2017334" y="425986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7" name="Oval 336"/>
              <p:cNvSpPr>
                <a:spLocks noChangeAspect="1"/>
              </p:cNvSpPr>
              <p:nvPr/>
            </p:nvSpPr>
            <p:spPr>
              <a:xfrm>
                <a:off x="2266727" y="365164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8" name="Oval 337"/>
              <p:cNvSpPr>
                <a:spLocks noChangeAspect="1"/>
              </p:cNvSpPr>
              <p:nvPr/>
            </p:nvSpPr>
            <p:spPr>
              <a:xfrm>
                <a:off x="2275571" y="390787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39" name="Oval 338"/>
              <p:cNvSpPr>
                <a:spLocks noChangeAspect="1"/>
              </p:cNvSpPr>
              <p:nvPr/>
            </p:nvSpPr>
            <p:spPr>
              <a:xfrm>
                <a:off x="2369259" y="375606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0" name="Oval 339"/>
              <p:cNvSpPr>
                <a:spLocks noChangeAspect="1"/>
              </p:cNvSpPr>
              <p:nvPr/>
            </p:nvSpPr>
            <p:spPr>
              <a:xfrm>
                <a:off x="2202188" y="397388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1" name="Oval 340"/>
              <p:cNvSpPr>
                <a:spLocks noChangeAspect="1"/>
              </p:cNvSpPr>
              <p:nvPr/>
            </p:nvSpPr>
            <p:spPr>
              <a:xfrm>
                <a:off x="2354588" y="390846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2" name="Oval 341"/>
              <p:cNvSpPr>
                <a:spLocks noChangeAspect="1"/>
              </p:cNvSpPr>
              <p:nvPr/>
            </p:nvSpPr>
            <p:spPr>
              <a:xfrm>
                <a:off x="2457781" y="400192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3" name="Oval 342"/>
              <p:cNvSpPr>
                <a:spLocks noChangeAspect="1"/>
              </p:cNvSpPr>
              <p:nvPr/>
            </p:nvSpPr>
            <p:spPr>
              <a:xfrm>
                <a:off x="2430819" y="408361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44" name="Oval 343"/>
              <p:cNvSpPr>
                <a:spLocks noChangeAspect="1"/>
              </p:cNvSpPr>
              <p:nvPr/>
            </p:nvSpPr>
            <p:spPr>
              <a:xfrm>
                <a:off x="2293628" y="421267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3384032" y="2316627"/>
              <a:ext cx="527555" cy="685200"/>
              <a:chOff x="4599546" y="3618496"/>
              <a:chExt cx="697540" cy="864243"/>
            </a:xfrm>
          </p:grpSpPr>
          <p:sp>
            <p:nvSpPr>
              <p:cNvPr id="281" name="Oval 280"/>
              <p:cNvSpPr>
                <a:spLocks noChangeAspect="1"/>
              </p:cNvSpPr>
              <p:nvPr/>
            </p:nvSpPr>
            <p:spPr>
              <a:xfrm>
                <a:off x="4599546" y="397131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2" name="Oval 281"/>
              <p:cNvSpPr>
                <a:spLocks noChangeAspect="1"/>
              </p:cNvSpPr>
              <p:nvPr/>
            </p:nvSpPr>
            <p:spPr>
              <a:xfrm>
                <a:off x="4706226" y="386463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3" name="Oval 282"/>
              <p:cNvSpPr>
                <a:spLocks noChangeAspect="1"/>
              </p:cNvSpPr>
              <p:nvPr/>
            </p:nvSpPr>
            <p:spPr>
              <a:xfrm>
                <a:off x="5260510" y="438043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4" name="Oval 283"/>
              <p:cNvSpPr>
                <a:spLocks noChangeAspect="1"/>
              </p:cNvSpPr>
              <p:nvPr/>
            </p:nvSpPr>
            <p:spPr>
              <a:xfrm>
                <a:off x="4741705" y="407549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5" name="Oval 284"/>
              <p:cNvSpPr>
                <a:spLocks noChangeAspect="1"/>
              </p:cNvSpPr>
              <p:nvPr/>
            </p:nvSpPr>
            <p:spPr>
              <a:xfrm>
                <a:off x="4800402" y="384366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6" name="Oval 285"/>
              <p:cNvSpPr>
                <a:spLocks noChangeAspect="1"/>
              </p:cNvSpPr>
              <p:nvPr/>
            </p:nvSpPr>
            <p:spPr>
              <a:xfrm>
                <a:off x="4785162" y="394974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7" name="Oval 286"/>
              <p:cNvSpPr>
                <a:spLocks noChangeAspect="1"/>
              </p:cNvSpPr>
              <p:nvPr/>
            </p:nvSpPr>
            <p:spPr>
              <a:xfrm>
                <a:off x="4873554" y="386748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8" name="Oval 287"/>
              <p:cNvSpPr>
                <a:spLocks noChangeAspect="1"/>
              </p:cNvSpPr>
              <p:nvPr/>
            </p:nvSpPr>
            <p:spPr>
              <a:xfrm>
                <a:off x="4864179" y="395034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9" name="Oval 288"/>
              <p:cNvSpPr>
                <a:spLocks noChangeAspect="1"/>
              </p:cNvSpPr>
              <p:nvPr/>
            </p:nvSpPr>
            <p:spPr>
              <a:xfrm>
                <a:off x="5171208" y="375051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0" name="Oval 289"/>
              <p:cNvSpPr>
                <a:spLocks noChangeAspect="1"/>
              </p:cNvSpPr>
              <p:nvPr/>
            </p:nvSpPr>
            <p:spPr>
              <a:xfrm>
                <a:off x="4873981" y="414150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1" name="Oval 290"/>
              <p:cNvSpPr>
                <a:spLocks noChangeAspect="1"/>
              </p:cNvSpPr>
              <p:nvPr/>
            </p:nvSpPr>
            <p:spPr>
              <a:xfrm>
                <a:off x="4950816" y="406148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2" name="Oval 291"/>
              <p:cNvSpPr>
                <a:spLocks noChangeAspect="1"/>
              </p:cNvSpPr>
              <p:nvPr/>
            </p:nvSpPr>
            <p:spPr>
              <a:xfrm>
                <a:off x="4858741" y="402977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3" name="Oval 292"/>
              <p:cNvSpPr>
                <a:spLocks noChangeAspect="1"/>
              </p:cNvSpPr>
              <p:nvPr/>
            </p:nvSpPr>
            <p:spPr>
              <a:xfrm>
                <a:off x="4858741" y="424759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4" name="Oval 293"/>
              <p:cNvSpPr>
                <a:spLocks noChangeAspect="1"/>
              </p:cNvSpPr>
              <p:nvPr/>
            </p:nvSpPr>
            <p:spPr>
              <a:xfrm>
                <a:off x="4955619" y="418912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5" name="Oval 294"/>
              <p:cNvSpPr>
                <a:spLocks noChangeAspect="1"/>
              </p:cNvSpPr>
              <p:nvPr/>
            </p:nvSpPr>
            <p:spPr>
              <a:xfrm>
                <a:off x="5049795" y="392877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6" name="Oval 295"/>
              <p:cNvSpPr>
                <a:spLocks noChangeAspect="1"/>
              </p:cNvSpPr>
              <p:nvPr/>
            </p:nvSpPr>
            <p:spPr>
              <a:xfrm>
                <a:off x="4983478" y="392877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7" name="Oval 296"/>
              <p:cNvSpPr>
                <a:spLocks noChangeAspect="1"/>
              </p:cNvSpPr>
              <p:nvPr/>
            </p:nvSpPr>
            <p:spPr>
              <a:xfrm>
                <a:off x="4663681" y="379284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8" name="Oval 297"/>
              <p:cNvSpPr>
                <a:spLocks noChangeAspect="1"/>
              </p:cNvSpPr>
              <p:nvPr/>
            </p:nvSpPr>
            <p:spPr>
              <a:xfrm>
                <a:off x="4673483" y="398401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9" name="Oval 298"/>
              <p:cNvSpPr>
                <a:spLocks noChangeAspect="1"/>
              </p:cNvSpPr>
              <p:nvPr/>
            </p:nvSpPr>
            <p:spPr>
              <a:xfrm>
                <a:off x="5072700" y="444616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0" name="Oval 299"/>
              <p:cNvSpPr>
                <a:spLocks noChangeAspect="1"/>
              </p:cNvSpPr>
              <p:nvPr/>
            </p:nvSpPr>
            <p:spPr>
              <a:xfrm>
                <a:off x="5049795" y="361849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1" name="Oval 300"/>
              <p:cNvSpPr>
                <a:spLocks noChangeAspect="1"/>
              </p:cNvSpPr>
              <p:nvPr/>
            </p:nvSpPr>
            <p:spPr>
              <a:xfrm>
                <a:off x="4721070" y="420173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2" name="Oval 301"/>
              <p:cNvSpPr>
                <a:spLocks noChangeAspect="1"/>
              </p:cNvSpPr>
              <p:nvPr/>
            </p:nvSpPr>
            <p:spPr>
              <a:xfrm>
                <a:off x="4857272" y="441701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3" name="Oval 302"/>
              <p:cNvSpPr>
                <a:spLocks noChangeAspect="1"/>
              </p:cNvSpPr>
              <p:nvPr/>
            </p:nvSpPr>
            <p:spPr>
              <a:xfrm>
                <a:off x="4825225" y="364956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4" name="Oval 303"/>
              <p:cNvSpPr>
                <a:spLocks noChangeAspect="1"/>
              </p:cNvSpPr>
              <p:nvPr/>
            </p:nvSpPr>
            <p:spPr>
              <a:xfrm>
                <a:off x="4758156" y="433661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5" name="Oval 304"/>
              <p:cNvSpPr>
                <a:spLocks noChangeAspect="1"/>
              </p:cNvSpPr>
              <p:nvPr/>
            </p:nvSpPr>
            <p:spPr>
              <a:xfrm>
                <a:off x="4931893" y="375384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6" name="Oval 305"/>
              <p:cNvSpPr>
                <a:spLocks noChangeAspect="1"/>
              </p:cNvSpPr>
              <p:nvPr/>
            </p:nvSpPr>
            <p:spPr>
              <a:xfrm>
                <a:off x="4940737" y="401007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7" name="Oval 306"/>
              <p:cNvSpPr>
                <a:spLocks noChangeAspect="1"/>
              </p:cNvSpPr>
              <p:nvPr/>
            </p:nvSpPr>
            <p:spPr>
              <a:xfrm>
                <a:off x="5034425" y="385826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8" name="Oval 307"/>
              <p:cNvSpPr>
                <a:spLocks noChangeAspect="1"/>
              </p:cNvSpPr>
              <p:nvPr/>
            </p:nvSpPr>
            <p:spPr>
              <a:xfrm>
                <a:off x="5223934" y="417443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9" name="Oval 308"/>
              <p:cNvSpPr>
                <a:spLocks noChangeAspect="1"/>
              </p:cNvSpPr>
              <p:nvPr/>
            </p:nvSpPr>
            <p:spPr>
              <a:xfrm>
                <a:off x="5019754" y="401066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0" name="Oval 309"/>
              <p:cNvSpPr>
                <a:spLocks noChangeAspect="1"/>
              </p:cNvSpPr>
              <p:nvPr/>
            </p:nvSpPr>
            <p:spPr>
              <a:xfrm>
                <a:off x="5122947" y="410412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1" name="Oval 310"/>
              <p:cNvSpPr>
                <a:spLocks noChangeAspect="1"/>
              </p:cNvSpPr>
              <p:nvPr/>
            </p:nvSpPr>
            <p:spPr>
              <a:xfrm>
                <a:off x="5095985" y="418581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2" name="Oval 311"/>
              <p:cNvSpPr>
                <a:spLocks noChangeAspect="1"/>
              </p:cNvSpPr>
              <p:nvPr/>
            </p:nvSpPr>
            <p:spPr>
              <a:xfrm>
                <a:off x="4958794" y="431487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327530" y="2416354"/>
              <a:ext cx="518973" cy="593894"/>
              <a:chOff x="3202625" y="3744282"/>
              <a:chExt cx="686193" cy="749078"/>
            </a:xfrm>
          </p:grpSpPr>
          <p:sp>
            <p:nvSpPr>
              <p:cNvPr id="249" name="Oval 248"/>
              <p:cNvSpPr>
                <a:spLocks noChangeAspect="1"/>
              </p:cNvSpPr>
              <p:nvPr/>
            </p:nvSpPr>
            <p:spPr>
              <a:xfrm>
                <a:off x="3280580" y="406602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0" name="Oval 249"/>
              <p:cNvSpPr>
                <a:spLocks noChangeAspect="1"/>
              </p:cNvSpPr>
              <p:nvPr/>
            </p:nvSpPr>
            <p:spPr>
              <a:xfrm>
                <a:off x="3387260" y="395934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1" name="Oval 250"/>
              <p:cNvSpPr>
                <a:spLocks noChangeAspect="1"/>
              </p:cNvSpPr>
              <p:nvPr/>
            </p:nvSpPr>
            <p:spPr>
              <a:xfrm>
                <a:off x="3290382" y="425718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Oval 251"/>
              <p:cNvSpPr>
                <a:spLocks noChangeAspect="1"/>
              </p:cNvSpPr>
              <p:nvPr/>
            </p:nvSpPr>
            <p:spPr>
              <a:xfrm>
                <a:off x="3422739" y="417020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Oval 252"/>
              <p:cNvSpPr>
                <a:spLocks noChangeAspect="1"/>
              </p:cNvSpPr>
              <p:nvPr/>
            </p:nvSpPr>
            <p:spPr>
              <a:xfrm>
                <a:off x="3481436" y="393837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4" name="Oval 253"/>
              <p:cNvSpPr>
                <a:spLocks noChangeAspect="1"/>
              </p:cNvSpPr>
              <p:nvPr/>
            </p:nvSpPr>
            <p:spPr>
              <a:xfrm>
                <a:off x="3466196" y="404446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5" name="Oval 254"/>
              <p:cNvSpPr>
                <a:spLocks noChangeAspect="1"/>
              </p:cNvSpPr>
              <p:nvPr/>
            </p:nvSpPr>
            <p:spPr>
              <a:xfrm>
                <a:off x="3554588" y="396219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6" name="Oval 255"/>
              <p:cNvSpPr>
                <a:spLocks noChangeAspect="1"/>
              </p:cNvSpPr>
              <p:nvPr/>
            </p:nvSpPr>
            <p:spPr>
              <a:xfrm>
                <a:off x="3545213" y="404505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7" name="Oval 256"/>
              <p:cNvSpPr>
                <a:spLocks noChangeAspect="1"/>
              </p:cNvSpPr>
              <p:nvPr/>
            </p:nvSpPr>
            <p:spPr>
              <a:xfrm>
                <a:off x="3852242" y="384523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Oval 257"/>
              <p:cNvSpPr>
                <a:spLocks noChangeAspect="1"/>
              </p:cNvSpPr>
              <p:nvPr/>
            </p:nvSpPr>
            <p:spPr>
              <a:xfrm>
                <a:off x="3555015" y="423621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Oval 258"/>
              <p:cNvSpPr>
                <a:spLocks noChangeAspect="1"/>
              </p:cNvSpPr>
              <p:nvPr/>
            </p:nvSpPr>
            <p:spPr>
              <a:xfrm>
                <a:off x="3631850" y="415619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Oval 259"/>
              <p:cNvSpPr>
                <a:spLocks noChangeAspect="1"/>
              </p:cNvSpPr>
              <p:nvPr/>
            </p:nvSpPr>
            <p:spPr>
              <a:xfrm>
                <a:off x="3539775" y="412448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Oval 260"/>
              <p:cNvSpPr>
                <a:spLocks noChangeAspect="1"/>
              </p:cNvSpPr>
              <p:nvPr/>
            </p:nvSpPr>
            <p:spPr>
              <a:xfrm>
                <a:off x="3539775" y="434230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Oval 261"/>
              <p:cNvSpPr>
                <a:spLocks noChangeAspect="1"/>
              </p:cNvSpPr>
              <p:nvPr/>
            </p:nvSpPr>
            <p:spPr>
              <a:xfrm>
                <a:off x="3636653" y="428384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Oval 262"/>
              <p:cNvSpPr>
                <a:spLocks noChangeAspect="1"/>
              </p:cNvSpPr>
              <p:nvPr/>
            </p:nvSpPr>
            <p:spPr>
              <a:xfrm>
                <a:off x="3730829" y="402349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Oval 263"/>
              <p:cNvSpPr>
                <a:spLocks noChangeAspect="1"/>
              </p:cNvSpPr>
              <p:nvPr/>
            </p:nvSpPr>
            <p:spPr>
              <a:xfrm>
                <a:off x="3664512" y="402349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Oval 264"/>
              <p:cNvSpPr>
                <a:spLocks noChangeAspect="1"/>
              </p:cNvSpPr>
              <p:nvPr/>
            </p:nvSpPr>
            <p:spPr>
              <a:xfrm>
                <a:off x="3344715" y="388756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6" name="Oval 265"/>
              <p:cNvSpPr>
                <a:spLocks noChangeAspect="1"/>
              </p:cNvSpPr>
              <p:nvPr/>
            </p:nvSpPr>
            <p:spPr>
              <a:xfrm>
                <a:off x="3354517" y="407872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Oval 266"/>
              <p:cNvSpPr>
                <a:spLocks noChangeAspect="1"/>
              </p:cNvSpPr>
              <p:nvPr/>
            </p:nvSpPr>
            <p:spPr>
              <a:xfrm>
                <a:off x="3202625" y="419884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8" name="Oval 267"/>
              <p:cNvSpPr>
                <a:spLocks noChangeAspect="1"/>
              </p:cNvSpPr>
              <p:nvPr/>
            </p:nvSpPr>
            <p:spPr>
              <a:xfrm>
                <a:off x="3207428" y="394504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9" name="Oval 268"/>
              <p:cNvSpPr>
                <a:spLocks noChangeAspect="1"/>
              </p:cNvSpPr>
              <p:nvPr/>
            </p:nvSpPr>
            <p:spPr>
              <a:xfrm>
                <a:off x="3402104" y="429644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0" name="Oval 269"/>
              <p:cNvSpPr>
                <a:spLocks noChangeAspect="1"/>
              </p:cNvSpPr>
              <p:nvPr/>
            </p:nvSpPr>
            <p:spPr>
              <a:xfrm>
                <a:off x="3491677" y="411939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1" name="Oval 270"/>
              <p:cNvSpPr>
                <a:spLocks noChangeAspect="1"/>
              </p:cNvSpPr>
              <p:nvPr/>
            </p:nvSpPr>
            <p:spPr>
              <a:xfrm>
                <a:off x="3506259" y="374428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2" name="Oval 271"/>
              <p:cNvSpPr>
                <a:spLocks noChangeAspect="1"/>
              </p:cNvSpPr>
              <p:nvPr/>
            </p:nvSpPr>
            <p:spPr>
              <a:xfrm>
                <a:off x="3363534" y="445678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3" name="Oval 272"/>
              <p:cNvSpPr>
                <a:spLocks noChangeAspect="1"/>
              </p:cNvSpPr>
              <p:nvPr/>
            </p:nvSpPr>
            <p:spPr>
              <a:xfrm>
                <a:off x="3612927" y="384855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Oval 273"/>
              <p:cNvSpPr>
                <a:spLocks noChangeAspect="1"/>
              </p:cNvSpPr>
              <p:nvPr/>
            </p:nvSpPr>
            <p:spPr>
              <a:xfrm>
                <a:off x="3621771" y="410478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5" name="Oval 274"/>
              <p:cNvSpPr>
                <a:spLocks noChangeAspect="1"/>
              </p:cNvSpPr>
              <p:nvPr/>
            </p:nvSpPr>
            <p:spPr>
              <a:xfrm>
                <a:off x="3715459" y="395298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6" name="Oval 275"/>
              <p:cNvSpPr>
                <a:spLocks noChangeAspect="1"/>
              </p:cNvSpPr>
              <p:nvPr/>
            </p:nvSpPr>
            <p:spPr>
              <a:xfrm>
                <a:off x="3850171" y="406602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7" name="Oval 276"/>
              <p:cNvSpPr>
                <a:spLocks noChangeAspect="1"/>
              </p:cNvSpPr>
              <p:nvPr/>
            </p:nvSpPr>
            <p:spPr>
              <a:xfrm>
                <a:off x="3700788" y="410538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8" name="Oval 277"/>
              <p:cNvSpPr>
                <a:spLocks noChangeAspect="1"/>
              </p:cNvSpPr>
              <p:nvPr/>
            </p:nvSpPr>
            <p:spPr>
              <a:xfrm>
                <a:off x="3803981" y="419884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9" name="Oval 278"/>
              <p:cNvSpPr>
                <a:spLocks noChangeAspect="1"/>
              </p:cNvSpPr>
              <p:nvPr/>
            </p:nvSpPr>
            <p:spPr>
              <a:xfrm>
                <a:off x="3777019" y="428052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0" name="Oval 279"/>
              <p:cNvSpPr>
                <a:spLocks noChangeAspect="1"/>
              </p:cNvSpPr>
              <p:nvPr/>
            </p:nvSpPr>
            <p:spPr>
              <a:xfrm>
                <a:off x="3639828" y="440958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8" name="Rectangle 87"/>
            <p:cNvSpPr/>
            <p:nvPr/>
          </p:nvSpPr>
          <p:spPr>
            <a:xfrm>
              <a:off x="206990" y="2188561"/>
              <a:ext cx="777890" cy="1009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212426" y="2188561"/>
              <a:ext cx="777890" cy="1009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217861" y="2188561"/>
              <a:ext cx="777890" cy="1009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223297" y="2188561"/>
              <a:ext cx="777890" cy="1009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182727" y="2188561"/>
              <a:ext cx="777890" cy="10094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6990" y="1874925"/>
              <a:ext cx="777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 1</a:t>
              </a:r>
              <a:endParaRPr lang="en-US" sz="1400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212426" y="1874925"/>
              <a:ext cx="777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</a:t>
              </a:r>
              <a:r>
                <a:rPr lang="en-US" sz="1400" dirty="0"/>
                <a:t> </a:t>
              </a:r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217861" y="1874925"/>
              <a:ext cx="777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 3</a:t>
              </a:r>
              <a:endParaRPr lang="en-US" sz="1400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3223297" y="1874925"/>
              <a:ext cx="777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 4</a:t>
              </a:r>
              <a:endParaRPr lang="en-US" sz="1400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182727" y="1874925"/>
              <a:ext cx="7778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T n</a:t>
              </a:r>
              <a:endParaRPr lang="en-US" sz="1400" dirty="0"/>
            </a:p>
          </p:txBody>
        </p:sp>
        <p:sp>
          <p:nvSpPr>
            <p:cNvPr id="98" name="Striped Right Arrow 97"/>
            <p:cNvSpPr/>
            <p:nvPr/>
          </p:nvSpPr>
          <p:spPr>
            <a:xfrm>
              <a:off x="4266288" y="2551178"/>
              <a:ext cx="669779" cy="246864"/>
            </a:xfrm>
            <a:prstGeom prst="stripedRightArrow">
              <a:avLst>
                <a:gd name="adj1" fmla="val 41842"/>
                <a:gd name="adj2" fmla="val 117299"/>
              </a:avLst>
            </a:prstGeom>
            <a:ln>
              <a:noFill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3222894" y="2188561"/>
              <a:ext cx="777890" cy="1009401"/>
              <a:chOff x="4387021" y="3456966"/>
              <a:chExt cx="1028536" cy="1273157"/>
            </a:xfrm>
          </p:grpSpPr>
          <p:cxnSp>
            <p:nvCxnSpPr>
              <p:cNvPr id="237" name="Straight Connector 236"/>
              <p:cNvCxnSpPr/>
              <p:nvPr/>
            </p:nvCxnSpPr>
            <p:spPr>
              <a:xfrm>
                <a:off x="4387021" y="3616111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/>
              <p:nvPr/>
            </p:nvCxnSpPr>
            <p:spPr>
              <a:xfrm>
                <a:off x="4387021" y="3775256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/>
              <p:cNvCxnSpPr/>
              <p:nvPr/>
            </p:nvCxnSpPr>
            <p:spPr>
              <a:xfrm>
                <a:off x="4387021" y="3934401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/>
              <p:cNvCxnSpPr/>
              <p:nvPr/>
            </p:nvCxnSpPr>
            <p:spPr>
              <a:xfrm>
                <a:off x="4387021" y="4093545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>
                <a:off x="4387021" y="4252689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4387021" y="4411833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>
                <a:off x="4387021" y="4570977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4558444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>
                <a:off x="4729867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>
                <a:off x="4901290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>
                <a:off x="5072713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>
                <a:off x="5244136" y="3456967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2217861" y="2188560"/>
              <a:ext cx="777890" cy="1009401"/>
              <a:chOff x="4387021" y="3456966"/>
              <a:chExt cx="1028536" cy="1273157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>
                <a:off x="4387021" y="3616111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>
                <a:off x="4387021" y="3775256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4387021" y="3934401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4387021" y="4093545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>
                <a:off x="4387021" y="4252689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387021" y="4411833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4387021" y="4570977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>
                <a:off x="4558444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729867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>
                <a:off x="4901290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>
                <a:off x="5072713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>
                <a:off x="5244136" y="3456967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/>
            <p:cNvGrpSpPr/>
            <p:nvPr/>
          </p:nvGrpSpPr>
          <p:grpSpPr>
            <a:xfrm>
              <a:off x="1214621" y="2188561"/>
              <a:ext cx="777890" cy="1009401"/>
              <a:chOff x="4387021" y="3456966"/>
              <a:chExt cx="1028536" cy="1273157"/>
            </a:xfrm>
          </p:grpSpPr>
          <p:cxnSp>
            <p:nvCxnSpPr>
              <p:cNvPr id="213" name="Straight Connector 212"/>
              <p:cNvCxnSpPr/>
              <p:nvPr/>
            </p:nvCxnSpPr>
            <p:spPr>
              <a:xfrm>
                <a:off x="4387021" y="3616111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>
                <a:off x="4387021" y="3775256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>
                <a:off x="4387021" y="3934401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/>
            </p:nvCxnSpPr>
            <p:spPr>
              <a:xfrm>
                <a:off x="4387021" y="4093545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/>
            </p:nvCxnSpPr>
            <p:spPr>
              <a:xfrm>
                <a:off x="4387021" y="4252689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>
                <a:off x="4387021" y="4411833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/>
            </p:nvCxnSpPr>
            <p:spPr>
              <a:xfrm>
                <a:off x="4387021" y="4570977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>
              <a:xfrm>
                <a:off x="4558444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/>
            </p:nvCxnSpPr>
            <p:spPr>
              <a:xfrm>
                <a:off x="4729867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/>
            </p:nvCxnSpPr>
            <p:spPr>
              <a:xfrm>
                <a:off x="4901290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/>
            </p:nvCxnSpPr>
            <p:spPr>
              <a:xfrm>
                <a:off x="5072713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5244136" y="3456967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>
              <a:off x="208949" y="2188561"/>
              <a:ext cx="777890" cy="1009401"/>
              <a:chOff x="4387021" y="3456966"/>
              <a:chExt cx="1028536" cy="1273157"/>
            </a:xfrm>
          </p:grpSpPr>
          <p:cxnSp>
            <p:nvCxnSpPr>
              <p:cNvPr id="201" name="Straight Connector 200"/>
              <p:cNvCxnSpPr/>
              <p:nvPr/>
            </p:nvCxnSpPr>
            <p:spPr>
              <a:xfrm>
                <a:off x="4387021" y="3616111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4387021" y="3775256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4387021" y="3934401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>
                <a:off x="4387021" y="4093545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4387021" y="4252689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4387021" y="4411833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>
                <a:off x="4387021" y="4570977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4558444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>
                <a:off x="4729867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>
                <a:off x="4901290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5072713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/>
            </p:nvCxnSpPr>
            <p:spPr>
              <a:xfrm>
                <a:off x="5244136" y="3456967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3" name="Group 102"/>
            <p:cNvGrpSpPr/>
            <p:nvPr/>
          </p:nvGrpSpPr>
          <p:grpSpPr>
            <a:xfrm>
              <a:off x="5180753" y="2188561"/>
              <a:ext cx="777890" cy="1009401"/>
              <a:chOff x="4387021" y="3456966"/>
              <a:chExt cx="1028536" cy="1273157"/>
            </a:xfrm>
          </p:grpSpPr>
          <p:cxnSp>
            <p:nvCxnSpPr>
              <p:cNvPr id="189" name="Straight Connector 188"/>
              <p:cNvCxnSpPr/>
              <p:nvPr/>
            </p:nvCxnSpPr>
            <p:spPr>
              <a:xfrm>
                <a:off x="4387021" y="3616111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4387021" y="3775256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/>
            </p:nvCxnSpPr>
            <p:spPr>
              <a:xfrm>
                <a:off x="4387021" y="3934401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/>
            </p:nvCxnSpPr>
            <p:spPr>
              <a:xfrm>
                <a:off x="4387021" y="4093545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/>
            </p:nvCxnSpPr>
            <p:spPr>
              <a:xfrm>
                <a:off x="4387021" y="4252689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/>
            </p:nvCxnSpPr>
            <p:spPr>
              <a:xfrm>
                <a:off x="4387021" y="4411833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4387021" y="4570977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>
                <a:off x="4558444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>
                <a:off x="4729867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4901290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5072713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5244136" y="3456967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2217861" y="2314869"/>
              <a:ext cx="651617" cy="758467"/>
              <a:chOff x="3057620" y="3616278"/>
              <a:chExt cx="861577" cy="956654"/>
            </a:xfrm>
          </p:grpSpPr>
          <p:sp>
            <p:nvSpPr>
              <p:cNvPr id="169" name="Rectangle 168"/>
              <p:cNvSpPr/>
              <p:nvPr/>
            </p:nvSpPr>
            <p:spPr>
              <a:xfrm>
                <a:off x="3229043" y="3775255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0" name="Rectangle 169"/>
              <p:cNvSpPr/>
              <p:nvPr/>
            </p:nvSpPr>
            <p:spPr>
              <a:xfrm>
                <a:off x="3399200" y="3931353"/>
                <a:ext cx="171423" cy="159145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>
              <a:xfrm>
                <a:off x="3572635" y="3933611"/>
                <a:ext cx="171423" cy="159145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2" name="Rectangle 171"/>
              <p:cNvSpPr/>
              <p:nvPr/>
            </p:nvSpPr>
            <p:spPr>
              <a:xfrm>
                <a:off x="3570623" y="4092334"/>
                <a:ext cx="171423" cy="159145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>
              <a:xfrm>
                <a:off x="3399200" y="4094866"/>
                <a:ext cx="171423" cy="159145"/>
              </a:xfrm>
              <a:prstGeom prst="rect">
                <a:avLst/>
              </a:prstGeom>
              <a:solidFill>
                <a:schemeClr val="bg2">
                  <a:alpha val="43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400466" y="361627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>
              <a:xfrm>
                <a:off x="3571889" y="3772090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743312" y="3775255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223779" y="4410623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>
              <a:xfrm>
                <a:off x="3576351" y="4413787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>
              <a:xfrm>
                <a:off x="3744398" y="4254642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3227701" y="424924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3057620" y="409684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3057620" y="3937703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3747774" y="409684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>
              <a:xfrm>
                <a:off x="3231444" y="3931235"/>
                <a:ext cx="171423" cy="159145"/>
              </a:xfrm>
              <a:prstGeom prst="rect">
                <a:avLst/>
              </a:prstGeom>
              <a:solidFill>
                <a:schemeClr val="bg2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3230681" y="4092756"/>
                <a:ext cx="171423" cy="159145"/>
              </a:xfrm>
              <a:prstGeom prst="rect">
                <a:avLst/>
              </a:prstGeom>
              <a:solidFill>
                <a:schemeClr val="bg2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>
              <a:xfrm>
                <a:off x="3399124" y="4254642"/>
                <a:ext cx="171423" cy="159145"/>
              </a:xfrm>
              <a:prstGeom prst="rect">
                <a:avLst/>
              </a:prstGeom>
              <a:solidFill>
                <a:schemeClr val="bg2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>
              <a:xfrm>
                <a:off x="3575923" y="4254642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8" name="Rectangle 187"/>
              <p:cNvSpPr/>
              <p:nvPr/>
            </p:nvSpPr>
            <p:spPr>
              <a:xfrm>
                <a:off x="3741773" y="3934399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5" name="Group 104"/>
            <p:cNvGrpSpPr/>
            <p:nvPr/>
          </p:nvGrpSpPr>
          <p:grpSpPr>
            <a:xfrm>
              <a:off x="3351895" y="2314513"/>
              <a:ext cx="648827" cy="758592"/>
              <a:chOff x="4557135" y="3616120"/>
              <a:chExt cx="857888" cy="956812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4729866" y="3616120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>
              <a:xfrm>
                <a:off x="4901680" y="3616470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Rectangle 153"/>
              <p:cNvSpPr/>
              <p:nvPr/>
            </p:nvSpPr>
            <p:spPr>
              <a:xfrm>
                <a:off x="5073811" y="3616470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>
              <a:xfrm>
                <a:off x="5243600" y="4251479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>
              <a:xfrm>
                <a:off x="5073811" y="4413787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Rectangle 156"/>
              <p:cNvSpPr/>
              <p:nvPr/>
            </p:nvSpPr>
            <p:spPr>
              <a:xfrm>
                <a:off x="4730257" y="4413787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>
              <a:xfrm>
                <a:off x="4899578" y="4251479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>
              <a:xfrm>
                <a:off x="4902388" y="4092756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Rectangle 159"/>
              <p:cNvSpPr/>
              <p:nvPr/>
            </p:nvSpPr>
            <p:spPr>
              <a:xfrm>
                <a:off x="4557910" y="3933794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>
              <a:xfrm>
                <a:off x="4557135" y="3772090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>
              <a:xfrm>
                <a:off x="4729333" y="4251478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Rectangle 162"/>
              <p:cNvSpPr/>
              <p:nvPr/>
            </p:nvSpPr>
            <p:spPr>
              <a:xfrm>
                <a:off x="4729088" y="4092479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>
              <a:xfrm>
                <a:off x="5073811" y="4092479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>
              <a:xfrm>
                <a:off x="4900133" y="3775192"/>
                <a:ext cx="171423" cy="159145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4729333" y="3774861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4732332" y="3933794"/>
                <a:ext cx="171423" cy="159145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4900580" y="3933794"/>
                <a:ext cx="171423" cy="159145"/>
              </a:xfrm>
              <a:prstGeom prst="rect">
                <a:avLst/>
              </a:prstGeom>
              <a:solidFill>
                <a:schemeClr val="bg2">
                  <a:alpha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6" name="Group 105"/>
            <p:cNvGrpSpPr/>
            <p:nvPr/>
          </p:nvGrpSpPr>
          <p:grpSpPr>
            <a:xfrm>
              <a:off x="1212008" y="2313440"/>
              <a:ext cx="650940" cy="629631"/>
              <a:chOff x="1731123" y="3614020"/>
              <a:chExt cx="860682" cy="794153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1731123" y="3934526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902546" y="424902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2073969" y="409327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2420382" y="3934526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416815" y="409327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2245392" y="3614621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2074019" y="3614020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2416815" y="3775776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2245442" y="4093278"/>
                <a:ext cx="171423" cy="159145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1906213" y="3934526"/>
                <a:ext cx="171423" cy="159145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1906213" y="3617085"/>
                <a:ext cx="171423" cy="159145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2245442" y="3931353"/>
                <a:ext cx="171423" cy="159145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902546" y="3775776"/>
                <a:ext cx="171423" cy="159145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2074019" y="3775776"/>
                <a:ext cx="171423" cy="159145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2245442" y="3772208"/>
                <a:ext cx="171423" cy="159145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Rectangle 150"/>
              <p:cNvSpPr/>
              <p:nvPr/>
            </p:nvSpPr>
            <p:spPr>
              <a:xfrm>
                <a:off x="2077636" y="3931353"/>
                <a:ext cx="171423" cy="159145"/>
              </a:xfrm>
              <a:prstGeom prst="rect">
                <a:avLst/>
              </a:prstGeom>
              <a:solidFill>
                <a:schemeClr val="bg2">
                  <a:alpha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210121" y="2188652"/>
              <a:ext cx="518594" cy="632635"/>
              <a:chOff x="401410" y="3455331"/>
              <a:chExt cx="685692" cy="797943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915328" y="4094129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Rectangle 124"/>
              <p:cNvSpPr/>
              <p:nvPr/>
            </p:nvSpPr>
            <p:spPr>
              <a:xfrm>
                <a:off x="572355" y="3932189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>
              <a:xfrm>
                <a:off x="401410" y="361467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572355" y="3455331"/>
                <a:ext cx="171423" cy="159145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915328" y="3931827"/>
                <a:ext cx="171423" cy="159145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572355" y="3773142"/>
                <a:ext cx="171423" cy="159145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44525" y="3934984"/>
                <a:ext cx="171423" cy="159145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570623" y="3614424"/>
                <a:ext cx="171423" cy="159145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47700" y="3776232"/>
                <a:ext cx="171423" cy="159145"/>
              </a:xfrm>
              <a:prstGeom prst="rect">
                <a:avLst/>
              </a:prstGeom>
              <a:solidFill>
                <a:schemeClr val="bg2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915679" y="3776232"/>
                <a:ext cx="171423" cy="159145"/>
              </a:xfrm>
              <a:prstGeom prst="rect">
                <a:avLst/>
              </a:prstGeom>
              <a:solidFill>
                <a:schemeClr val="bg2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914617" y="3617541"/>
                <a:ext cx="171423" cy="159145"/>
              </a:xfrm>
              <a:prstGeom prst="rect">
                <a:avLst/>
              </a:prstGeom>
              <a:solidFill>
                <a:schemeClr val="bg2"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43194" y="3617541"/>
                <a:ext cx="171423" cy="159145"/>
              </a:xfrm>
              <a:prstGeom prst="rect">
                <a:avLst/>
              </a:prstGeom>
              <a:solidFill>
                <a:schemeClr val="bg2"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5182727" y="2441372"/>
              <a:ext cx="516619" cy="757908"/>
              <a:chOff x="7761467" y="3775837"/>
              <a:chExt cx="683081" cy="955949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8273125" y="4572641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8101702" y="4413787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761467" y="424924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930279" y="4413787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8106908" y="4251901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7929570" y="3775837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8103816" y="3775837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761467" y="3934589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tangle 116"/>
              <p:cNvSpPr/>
              <p:nvPr/>
            </p:nvSpPr>
            <p:spPr>
              <a:xfrm>
                <a:off x="7761467" y="4090151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8272744" y="4251901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7929570" y="3931412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>
              <a:xfrm>
                <a:off x="7929570" y="4255024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8103816" y="3934589"/>
                <a:ext cx="171423" cy="159145"/>
              </a:xfrm>
              <a:prstGeom prst="rect">
                <a:avLst/>
              </a:prstGeom>
              <a:solidFill>
                <a:schemeClr val="bg2">
                  <a:alpha val="4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7929570" y="4093345"/>
                <a:ext cx="171423" cy="159145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>
              <a:xfrm>
                <a:off x="8101123" y="4090103"/>
                <a:ext cx="171423" cy="159145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5" name="Group 344"/>
          <p:cNvGrpSpPr/>
          <p:nvPr/>
        </p:nvGrpSpPr>
        <p:grpSpPr>
          <a:xfrm>
            <a:off x="1058858" y="4475681"/>
            <a:ext cx="783824" cy="1010719"/>
            <a:chOff x="5531424" y="3690128"/>
            <a:chExt cx="1036383" cy="1274820"/>
          </a:xfrm>
        </p:grpSpPr>
        <p:sp>
          <p:nvSpPr>
            <p:cNvPr id="346" name="Rectangle 345"/>
            <p:cNvSpPr/>
            <p:nvPr/>
          </p:nvSpPr>
          <p:spPr>
            <a:xfrm>
              <a:off x="5538496" y="3690128"/>
              <a:ext cx="1028536" cy="127315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47" name="Group 346"/>
            <p:cNvGrpSpPr/>
            <p:nvPr/>
          </p:nvGrpSpPr>
          <p:grpSpPr>
            <a:xfrm>
              <a:off x="5535886" y="3690128"/>
              <a:ext cx="1028536" cy="1273157"/>
              <a:chOff x="4387021" y="3456966"/>
              <a:chExt cx="1028536" cy="1273157"/>
            </a:xfrm>
          </p:grpSpPr>
          <p:cxnSp>
            <p:nvCxnSpPr>
              <p:cNvPr id="433" name="Straight Connector 432"/>
              <p:cNvCxnSpPr/>
              <p:nvPr/>
            </p:nvCxnSpPr>
            <p:spPr>
              <a:xfrm>
                <a:off x="4387021" y="3616111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4" name="Straight Connector 433"/>
              <p:cNvCxnSpPr/>
              <p:nvPr/>
            </p:nvCxnSpPr>
            <p:spPr>
              <a:xfrm>
                <a:off x="4387021" y="3775256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5" name="Straight Connector 434"/>
              <p:cNvCxnSpPr/>
              <p:nvPr/>
            </p:nvCxnSpPr>
            <p:spPr>
              <a:xfrm>
                <a:off x="4387021" y="3934401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6" name="Straight Connector 435"/>
              <p:cNvCxnSpPr/>
              <p:nvPr/>
            </p:nvCxnSpPr>
            <p:spPr>
              <a:xfrm>
                <a:off x="4387021" y="4093545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7" name="Straight Connector 436"/>
              <p:cNvCxnSpPr/>
              <p:nvPr/>
            </p:nvCxnSpPr>
            <p:spPr>
              <a:xfrm>
                <a:off x="4387021" y="4252689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8" name="Straight Connector 437"/>
              <p:cNvCxnSpPr/>
              <p:nvPr/>
            </p:nvCxnSpPr>
            <p:spPr>
              <a:xfrm>
                <a:off x="4387021" y="4411833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9" name="Straight Connector 438"/>
              <p:cNvCxnSpPr/>
              <p:nvPr/>
            </p:nvCxnSpPr>
            <p:spPr>
              <a:xfrm>
                <a:off x="4387021" y="4570977"/>
                <a:ext cx="1028536" cy="0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>
              <a:xfrm>
                <a:off x="4558444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1" name="Straight Connector 440"/>
              <p:cNvCxnSpPr/>
              <p:nvPr/>
            </p:nvCxnSpPr>
            <p:spPr>
              <a:xfrm>
                <a:off x="4729867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>
                <a:off x="4901290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>
                <a:off x="5072713" y="3456966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4" name="Straight Connector 443"/>
              <p:cNvCxnSpPr/>
              <p:nvPr/>
            </p:nvCxnSpPr>
            <p:spPr>
              <a:xfrm>
                <a:off x="5244136" y="3456967"/>
                <a:ext cx="0" cy="1273156"/>
              </a:xfrm>
              <a:prstGeom prst="line">
                <a:avLst/>
              </a:prstGeom>
              <a:ln w="6350">
                <a:solidFill>
                  <a:schemeClr val="tx1">
                    <a:alpha val="2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8" name="Group 347"/>
            <p:cNvGrpSpPr/>
            <p:nvPr/>
          </p:nvGrpSpPr>
          <p:grpSpPr>
            <a:xfrm>
              <a:off x="5538496" y="4008999"/>
              <a:ext cx="683081" cy="955949"/>
              <a:chOff x="7761467" y="3775837"/>
              <a:chExt cx="683081" cy="955949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8273125" y="4572641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9" name="Rectangle 418"/>
              <p:cNvSpPr/>
              <p:nvPr/>
            </p:nvSpPr>
            <p:spPr>
              <a:xfrm>
                <a:off x="8101702" y="4413787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0" name="Rectangle 419"/>
              <p:cNvSpPr/>
              <p:nvPr/>
            </p:nvSpPr>
            <p:spPr>
              <a:xfrm>
                <a:off x="7761467" y="424924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1" name="Rectangle 420"/>
              <p:cNvSpPr/>
              <p:nvPr/>
            </p:nvSpPr>
            <p:spPr>
              <a:xfrm>
                <a:off x="7930279" y="4413787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2" name="Rectangle 421"/>
              <p:cNvSpPr/>
              <p:nvPr/>
            </p:nvSpPr>
            <p:spPr>
              <a:xfrm>
                <a:off x="8106908" y="4251901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3" name="Rectangle 422"/>
              <p:cNvSpPr/>
              <p:nvPr/>
            </p:nvSpPr>
            <p:spPr>
              <a:xfrm>
                <a:off x="7929570" y="3775837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8103816" y="3775837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5" name="Rectangle 424"/>
              <p:cNvSpPr/>
              <p:nvPr/>
            </p:nvSpPr>
            <p:spPr>
              <a:xfrm>
                <a:off x="7761467" y="3934589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6" name="Rectangle 425"/>
              <p:cNvSpPr/>
              <p:nvPr/>
            </p:nvSpPr>
            <p:spPr>
              <a:xfrm>
                <a:off x="7761467" y="4090151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7" name="Rectangle 426"/>
              <p:cNvSpPr/>
              <p:nvPr/>
            </p:nvSpPr>
            <p:spPr>
              <a:xfrm>
                <a:off x="8272744" y="4251901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8" name="Rectangle 427"/>
              <p:cNvSpPr/>
              <p:nvPr/>
            </p:nvSpPr>
            <p:spPr>
              <a:xfrm>
                <a:off x="7929570" y="3931412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7929570" y="4255024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0" name="Rectangle 429"/>
              <p:cNvSpPr/>
              <p:nvPr/>
            </p:nvSpPr>
            <p:spPr>
              <a:xfrm>
                <a:off x="8103816" y="3934589"/>
                <a:ext cx="171423" cy="159145"/>
              </a:xfrm>
              <a:prstGeom prst="rect">
                <a:avLst/>
              </a:prstGeom>
              <a:solidFill>
                <a:schemeClr val="bg2">
                  <a:alpha val="4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1" name="Rectangle 430"/>
              <p:cNvSpPr/>
              <p:nvPr/>
            </p:nvSpPr>
            <p:spPr>
              <a:xfrm>
                <a:off x="7929570" y="4093345"/>
                <a:ext cx="171423" cy="159145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32" name="Rectangle 431"/>
              <p:cNvSpPr/>
              <p:nvPr/>
            </p:nvSpPr>
            <p:spPr>
              <a:xfrm>
                <a:off x="8101123" y="4090103"/>
                <a:ext cx="171423" cy="159145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49" name="Group 348"/>
            <p:cNvGrpSpPr/>
            <p:nvPr/>
          </p:nvGrpSpPr>
          <p:grpSpPr>
            <a:xfrm>
              <a:off x="5709919" y="3849404"/>
              <a:ext cx="857888" cy="956812"/>
              <a:chOff x="4557135" y="3616120"/>
              <a:chExt cx="857888" cy="956812"/>
            </a:xfrm>
          </p:grpSpPr>
          <p:sp>
            <p:nvSpPr>
              <p:cNvPr id="401" name="Rectangle 400"/>
              <p:cNvSpPr/>
              <p:nvPr/>
            </p:nvSpPr>
            <p:spPr>
              <a:xfrm>
                <a:off x="4729866" y="3616120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4901680" y="3616470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3" name="Rectangle 402"/>
              <p:cNvSpPr/>
              <p:nvPr/>
            </p:nvSpPr>
            <p:spPr>
              <a:xfrm>
                <a:off x="5073811" y="3616470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4" name="Rectangle 403"/>
              <p:cNvSpPr/>
              <p:nvPr/>
            </p:nvSpPr>
            <p:spPr>
              <a:xfrm>
                <a:off x="5243600" y="4251479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5" name="Rectangle 404"/>
              <p:cNvSpPr/>
              <p:nvPr/>
            </p:nvSpPr>
            <p:spPr>
              <a:xfrm>
                <a:off x="5073811" y="4413787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6" name="Rectangle 405"/>
              <p:cNvSpPr/>
              <p:nvPr/>
            </p:nvSpPr>
            <p:spPr>
              <a:xfrm>
                <a:off x="4730257" y="4413787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4899578" y="4251479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8" name="Rectangle 407"/>
              <p:cNvSpPr/>
              <p:nvPr/>
            </p:nvSpPr>
            <p:spPr>
              <a:xfrm>
                <a:off x="4902388" y="4092756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9" name="Rectangle 408"/>
              <p:cNvSpPr/>
              <p:nvPr/>
            </p:nvSpPr>
            <p:spPr>
              <a:xfrm>
                <a:off x="4557910" y="3933794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0" name="Rectangle 409"/>
              <p:cNvSpPr/>
              <p:nvPr/>
            </p:nvSpPr>
            <p:spPr>
              <a:xfrm>
                <a:off x="4557135" y="3772090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1" name="Rectangle 410"/>
              <p:cNvSpPr/>
              <p:nvPr/>
            </p:nvSpPr>
            <p:spPr>
              <a:xfrm>
                <a:off x="4729333" y="4251478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2" name="Rectangle 411"/>
              <p:cNvSpPr/>
              <p:nvPr/>
            </p:nvSpPr>
            <p:spPr>
              <a:xfrm>
                <a:off x="4729088" y="4092479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3" name="Rectangle 412"/>
              <p:cNvSpPr/>
              <p:nvPr/>
            </p:nvSpPr>
            <p:spPr>
              <a:xfrm>
                <a:off x="5073811" y="4092479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4" name="Rectangle 413"/>
              <p:cNvSpPr/>
              <p:nvPr/>
            </p:nvSpPr>
            <p:spPr>
              <a:xfrm>
                <a:off x="4900133" y="3775192"/>
                <a:ext cx="171423" cy="159145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5" name="Rectangle 414"/>
              <p:cNvSpPr/>
              <p:nvPr/>
            </p:nvSpPr>
            <p:spPr>
              <a:xfrm>
                <a:off x="4729333" y="3774861"/>
                <a:ext cx="171423" cy="159145"/>
              </a:xfrm>
              <a:prstGeom prst="rect">
                <a:avLst/>
              </a:prstGeom>
              <a:solidFill>
                <a:schemeClr val="bg2">
                  <a:alpha val="3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6" name="Rectangle 415"/>
              <p:cNvSpPr/>
              <p:nvPr/>
            </p:nvSpPr>
            <p:spPr>
              <a:xfrm>
                <a:off x="4732332" y="3933794"/>
                <a:ext cx="171423" cy="159145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7" name="Rectangle 416"/>
              <p:cNvSpPr/>
              <p:nvPr/>
            </p:nvSpPr>
            <p:spPr>
              <a:xfrm>
                <a:off x="4900580" y="3933794"/>
                <a:ext cx="171423" cy="159145"/>
              </a:xfrm>
              <a:prstGeom prst="rect">
                <a:avLst/>
              </a:prstGeom>
              <a:solidFill>
                <a:schemeClr val="bg2">
                  <a:alpha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>
              <a:off x="5531424" y="3849754"/>
              <a:ext cx="861577" cy="956654"/>
              <a:chOff x="3057620" y="3616278"/>
              <a:chExt cx="861577" cy="956654"/>
            </a:xfrm>
          </p:grpSpPr>
          <p:sp>
            <p:nvSpPr>
              <p:cNvPr id="381" name="Rectangle 380"/>
              <p:cNvSpPr/>
              <p:nvPr/>
            </p:nvSpPr>
            <p:spPr>
              <a:xfrm>
                <a:off x="3229043" y="3775255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3399200" y="3931353"/>
                <a:ext cx="171423" cy="159145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3572635" y="3933611"/>
                <a:ext cx="171423" cy="159145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>
              <a:xfrm>
                <a:off x="3570623" y="4092334"/>
                <a:ext cx="171423" cy="159145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>
              <a:xfrm>
                <a:off x="3399200" y="4094866"/>
                <a:ext cx="171423" cy="159145"/>
              </a:xfrm>
              <a:prstGeom prst="rect">
                <a:avLst/>
              </a:prstGeom>
              <a:solidFill>
                <a:schemeClr val="bg2">
                  <a:alpha val="43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>
              <a:xfrm>
                <a:off x="3400466" y="361627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3571889" y="3772090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8" name="Rectangle 387"/>
              <p:cNvSpPr/>
              <p:nvPr/>
            </p:nvSpPr>
            <p:spPr>
              <a:xfrm>
                <a:off x="3743312" y="3775255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>
              <a:xfrm>
                <a:off x="3223779" y="4410623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0" name="Rectangle 389"/>
              <p:cNvSpPr/>
              <p:nvPr/>
            </p:nvSpPr>
            <p:spPr>
              <a:xfrm>
                <a:off x="3576351" y="4413787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1" name="Rectangle 390"/>
              <p:cNvSpPr/>
              <p:nvPr/>
            </p:nvSpPr>
            <p:spPr>
              <a:xfrm>
                <a:off x="3744398" y="4254642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3227701" y="424924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3" name="Rectangle 392"/>
              <p:cNvSpPr/>
              <p:nvPr/>
            </p:nvSpPr>
            <p:spPr>
              <a:xfrm>
                <a:off x="3057620" y="409684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4" name="Rectangle 393"/>
              <p:cNvSpPr/>
              <p:nvPr/>
            </p:nvSpPr>
            <p:spPr>
              <a:xfrm>
                <a:off x="3057620" y="3937703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5" name="Rectangle 394"/>
              <p:cNvSpPr/>
              <p:nvPr/>
            </p:nvSpPr>
            <p:spPr>
              <a:xfrm>
                <a:off x="3747774" y="409684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6" name="Rectangle 395"/>
              <p:cNvSpPr/>
              <p:nvPr/>
            </p:nvSpPr>
            <p:spPr>
              <a:xfrm>
                <a:off x="3231444" y="3931235"/>
                <a:ext cx="171423" cy="159145"/>
              </a:xfrm>
              <a:prstGeom prst="rect">
                <a:avLst/>
              </a:prstGeom>
              <a:solidFill>
                <a:schemeClr val="bg2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3230681" y="4092756"/>
                <a:ext cx="171423" cy="159145"/>
              </a:xfrm>
              <a:prstGeom prst="rect">
                <a:avLst/>
              </a:prstGeom>
              <a:solidFill>
                <a:schemeClr val="bg2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8" name="Rectangle 397"/>
              <p:cNvSpPr/>
              <p:nvPr/>
            </p:nvSpPr>
            <p:spPr>
              <a:xfrm>
                <a:off x="3399124" y="4254642"/>
                <a:ext cx="171423" cy="159145"/>
              </a:xfrm>
              <a:prstGeom prst="rect">
                <a:avLst/>
              </a:prstGeom>
              <a:solidFill>
                <a:schemeClr val="bg2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99" name="Rectangle 398"/>
              <p:cNvSpPr/>
              <p:nvPr/>
            </p:nvSpPr>
            <p:spPr>
              <a:xfrm>
                <a:off x="3575923" y="4254642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>
              <a:xfrm>
                <a:off x="3741773" y="3934399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5538496" y="3855228"/>
              <a:ext cx="860682" cy="794153"/>
              <a:chOff x="1731123" y="3614020"/>
              <a:chExt cx="860682" cy="794153"/>
            </a:xfrm>
          </p:grpSpPr>
          <p:sp>
            <p:nvSpPr>
              <p:cNvPr id="365" name="Rectangle 364"/>
              <p:cNvSpPr/>
              <p:nvPr/>
            </p:nvSpPr>
            <p:spPr>
              <a:xfrm>
                <a:off x="1731123" y="3934526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6" name="Rectangle 365"/>
              <p:cNvSpPr/>
              <p:nvPr/>
            </p:nvSpPr>
            <p:spPr>
              <a:xfrm>
                <a:off x="1902546" y="424902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>
              <a:xfrm>
                <a:off x="2073969" y="409327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8" name="Rectangle 367"/>
              <p:cNvSpPr/>
              <p:nvPr/>
            </p:nvSpPr>
            <p:spPr>
              <a:xfrm>
                <a:off x="2420382" y="3934526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9" name="Rectangle 368"/>
              <p:cNvSpPr/>
              <p:nvPr/>
            </p:nvSpPr>
            <p:spPr>
              <a:xfrm>
                <a:off x="2416815" y="409327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>
              <a:xfrm>
                <a:off x="2245392" y="3614621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2074019" y="3614020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>
              <a:xfrm>
                <a:off x="2416815" y="3775776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>
              <a:xfrm>
                <a:off x="2245442" y="4093278"/>
                <a:ext cx="171423" cy="159145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>
              <a:xfrm>
                <a:off x="1906213" y="3934526"/>
                <a:ext cx="171423" cy="159145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5" name="Rectangle 374"/>
              <p:cNvSpPr/>
              <p:nvPr/>
            </p:nvSpPr>
            <p:spPr>
              <a:xfrm>
                <a:off x="1906213" y="3617085"/>
                <a:ext cx="171423" cy="159145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6" name="Rectangle 375"/>
              <p:cNvSpPr/>
              <p:nvPr/>
            </p:nvSpPr>
            <p:spPr>
              <a:xfrm>
                <a:off x="2245442" y="3931353"/>
                <a:ext cx="171423" cy="159145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1902546" y="3775776"/>
                <a:ext cx="171423" cy="159145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>
              <a:xfrm>
                <a:off x="2074019" y="3775776"/>
                <a:ext cx="171423" cy="159145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>
              <a:xfrm>
                <a:off x="2245442" y="3772208"/>
                <a:ext cx="171423" cy="159145"/>
              </a:xfrm>
              <a:prstGeom prst="rect">
                <a:avLst/>
              </a:prstGeom>
              <a:solidFill>
                <a:schemeClr val="bg2">
                  <a:alpha val="5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0" name="Rectangle 379"/>
              <p:cNvSpPr/>
              <p:nvPr/>
            </p:nvSpPr>
            <p:spPr>
              <a:xfrm>
                <a:off x="2077636" y="3931353"/>
                <a:ext cx="171423" cy="159145"/>
              </a:xfrm>
              <a:prstGeom prst="rect">
                <a:avLst/>
              </a:prstGeom>
              <a:solidFill>
                <a:schemeClr val="bg2">
                  <a:alpha val="6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5533062" y="3695688"/>
              <a:ext cx="685692" cy="797943"/>
              <a:chOff x="401410" y="3455331"/>
              <a:chExt cx="685692" cy="797943"/>
            </a:xfrm>
          </p:grpSpPr>
          <p:sp>
            <p:nvSpPr>
              <p:cNvPr id="353" name="Rectangle 352"/>
              <p:cNvSpPr/>
              <p:nvPr/>
            </p:nvSpPr>
            <p:spPr>
              <a:xfrm>
                <a:off x="915328" y="4094129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572355" y="3932189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401410" y="3614678"/>
                <a:ext cx="171423" cy="159145"/>
              </a:xfrm>
              <a:prstGeom prst="rect">
                <a:avLst/>
              </a:prstGeom>
              <a:solidFill>
                <a:schemeClr val="bg2">
                  <a:alpha val="2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6" name="Rectangle 355"/>
              <p:cNvSpPr/>
              <p:nvPr/>
            </p:nvSpPr>
            <p:spPr>
              <a:xfrm>
                <a:off x="572355" y="3455331"/>
                <a:ext cx="171423" cy="159145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915328" y="3931827"/>
                <a:ext cx="171423" cy="159145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572355" y="3773142"/>
                <a:ext cx="171423" cy="159145"/>
              </a:xfrm>
              <a:prstGeom prst="rect">
                <a:avLst/>
              </a:prstGeom>
              <a:solidFill>
                <a:schemeClr val="bg2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744525" y="3934984"/>
                <a:ext cx="171423" cy="159145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0" name="Rectangle 359"/>
              <p:cNvSpPr/>
              <p:nvPr/>
            </p:nvSpPr>
            <p:spPr>
              <a:xfrm>
                <a:off x="570623" y="3614424"/>
                <a:ext cx="171423" cy="159145"/>
              </a:xfrm>
              <a:prstGeom prst="rect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747700" y="3776232"/>
                <a:ext cx="171423" cy="159145"/>
              </a:xfrm>
              <a:prstGeom prst="rect">
                <a:avLst/>
              </a:prstGeom>
              <a:solidFill>
                <a:schemeClr val="bg2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915679" y="3776232"/>
                <a:ext cx="171423" cy="159145"/>
              </a:xfrm>
              <a:prstGeom prst="rect">
                <a:avLst/>
              </a:prstGeom>
              <a:solidFill>
                <a:schemeClr val="bg2">
                  <a:alpha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914617" y="3617541"/>
                <a:ext cx="171423" cy="159145"/>
              </a:xfrm>
              <a:prstGeom prst="rect">
                <a:avLst/>
              </a:prstGeom>
              <a:solidFill>
                <a:schemeClr val="bg2"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>
              <a:xfrm>
                <a:off x="743194" y="3617541"/>
                <a:ext cx="171423" cy="159145"/>
              </a:xfrm>
              <a:prstGeom prst="rect">
                <a:avLst/>
              </a:prstGeom>
              <a:solidFill>
                <a:schemeClr val="bg2"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45" name="Straight Arrow Connector 444"/>
          <p:cNvCxnSpPr>
            <a:stCxn id="88" idx="2"/>
          </p:cNvCxnSpPr>
          <p:nvPr/>
        </p:nvCxnSpPr>
        <p:spPr>
          <a:xfrm>
            <a:off x="989588" y="3860504"/>
            <a:ext cx="261257" cy="615177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6" name="Straight Arrow Connector 445"/>
          <p:cNvCxnSpPr>
            <a:stCxn id="89" idx="2"/>
            <a:endCxn id="346" idx="0"/>
          </p:cNvCxnSpPr>
          <p:nvPr/>
        </p:nvCxnSpPr>
        <p:spPr>
          <a:xfrm flipH="1">
            <a:off x="1453152" y="3860504"/>
            <a:ext cx="541872" cy="615177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7" name="Straight Arrow Connector 446"/>
          <p:cNvCxnSpPr>
            <a:stCxn id="90" idx="2"/>
          </p:cNvCxnSpPr>
          <p:nvPr/>
        </p:nvCxnSpPr>
        <p:spPr>
          <a:xfrm flipH="1">
            <a:off x="1608274" y="3860504"/>
            <a:ext cx="1392185" cy="619585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8" name="Straight Arrow Connector 447"/>
          <p:cNvCxnSpPr>
            <a:stCxn id="91" idx="2"/>
          </p:cNvCxnSpPr>
          <p:nvPr/>
        </p:nvCxnSpPr>
        <p:spPr>
          <a:xfrm flipH="1">
            <a:off x="1864957" y="3860504"/>
            <a:ext cx="2140938" cy="619585"/>
          </a:xfrm>
          <a:prstGeom prst="straightConnector1">
            <a:avLst/>
          </a:prstGeom>
          <a:ln w="19050">
            <a:solidFill>
              <a:schemeClr val="bg1"/>
            </a:solidFill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9" name="TextBox 448"/>
          <p:cNvSpPr txBox="1"/>
          <p:nvPr/>
        </p:nvSpPr>
        <p:spPr>
          <a:xfrm>
            <a:off x="2721183" y="4135761"/>
            <a:ext cx="1760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Parallel reduction</a:t>
            </a:r>
            <a:endParaRPr lang="en-US" sz="1400" dirty="0"/>
          </a:p>
        </p:txBody>
      </p:sp>
      <p:sp>
        <p:nvSpPr>
          <p:cNvPr id="450" name="TextBox 449"/>
          <p:cNvSpPr txBox="1"/>
          <p:nvPr/>
        </p:nvSpPr>
        <p:spPr>
          <a:xfrm>
            <a:off x="445089" y="5692050"/>
            <a:ext cx="3544256" cy="80021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CUDA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Concurrency be an issue for GPU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Memory bottleneck at final reduction</a:t>
            </a:r>
          </a:p>
        </p:txBody>
      </p:sp>
      <p:sp>
        <p:nvSpPr>
          <p:cNvPr id="451" name="TextBox 450"/>
          <p:cNvSpPr txBox="1"/>
          <p:nvPr/>
        </p:nvSpPr>
        <p:spPr>
          <a:xfrm>
            <a:off x="5017541" y="5692050"/>
            <a:ext cx="3544256" cy="800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OpenMP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Works well at 4 or 8 threads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Scales poorly at higher thread counts</a:t>
            </a:r>
          </a:p>
        </p:txBody>
      </p:sp>
      <p:sp>
        <p:nvSpPr>
          <p:cNvPr id="452" name="TextBox 451"/>
          <p:cNvSpPr txBox="1"/>
          <p:nvPr/>
        </p:nvSpPr>
        <p:spPr>
          <a:xfrm>
            <a:off x="2845847" y="5019639"/>
            <a:ext cx="5488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Parallel reduction among all n-copy of spatial grids</a:t>
            </a:r>
          </a:p>
        </p:txBody>
      </p:sp>
    </p:spTree>
    <p:extLst>
      <p:ext uri="{BB962C8B-B14F-4D97-AF65-F5344CB8AC3E}">
        <p14:creationId xmlns:p14="http://schemas.microsoft.com/office/powerpoint/2010/main" val="23953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 deposition in shared memory – solution 2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37442" y="1175626"/>
            <a:ext cx="395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Sort particles into their corresponding cells using parallel bucket sort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567859" y="3858065"/>
            <a:ext cx="41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Deposit based on color-coded cells in an interleaved pattern (red-black)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653459" y="1875199"/>
            <a:ext cx="3658569" cy="1386692"/>
            <a:chOff x="5088467" y="1390640"/>
            <a:chExt cx="3658569" cy="1386692"/>
          </a:xfrm>
        </p:grpSpPr>
        <p:sp>
          <p:nvSpPr>
            <p:cNvPr id="84" name="Rectangle 83"/>
            <p:cNvSpPr/>
            <p:nvPr/>
          </p:nvSpPr>
          <p:spPr>
            <a:xfrm>
              <a:off x="6309360" y="1696720"/>
              <a:ext cx="540306" cy="5403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6849666" y="1696720"/>
              <a:ext cx="540306" cy="5403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6309360" y="2237026"/>
              <a:ext cx="540306" cy="5403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6849666" y="2237026"/>
              <a:ext cx="540306" cy="5403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5088467" y="1849437"/>
              <a:ext cx="914400" cy="2317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088467" y="2380178"/>
              <a:ext cx="914400" cy="2317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7702550" y="1849437"/>
              <a:ext cx="914400" cy="2317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7702550" y="2380178"/>
              <a:ext cx="914400" cy="2317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7048500" y="1892300"/>
              <a:ext cx="143933" cy="1439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6506634" y="1892300"/>
              <a:ext cx="143933" cy="1439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6506634" y="2421454"/>
              <a:ext cx="143933" cy="1439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7048500" y="2421454"/>
              <a:ext cx="143933" cy="1439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96" name="Straight Connector 95"/>
            <p:cNvCxnSpPr>
              <a:stCxn id="92" idx="6"/>
              <a:endCxn id="90" idx="1"/>
            </p:cNvCxnSpPr>
            <p:nvPr/>
          </p:nvCxnSpPr>
          <p:spPr>
            <a:xfrm>
              <a:off x="7192433" y="1964267"/>
              <a:ext cx="510117" cy="105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95" idx="6"/>
              <a:endCxn id="91" idx="1"/>
            </p:cNvCxnSpPr>
            <p:nvPr/>
          </p:nvCxnSpPr>
          <p:spPr>
            <a:xfrm>
              <a:off x="7192433" y="2493421"/>
              <a:ext cx="510117" cy="2645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93" idx="2"/>
              <a:endCxn id="88" idx="3"/>
            </p:cNvCxnSpPr>
            <p:nvPr/>
          </p:nvCxnSpPr>
          <p:spPr>
            <a:xfrm flipH="1">
              <a:off x="6002867" y="1964267"/>
              <a:ext cx="503767" cy="1058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endCxn id="89" idx="3"/>
            </p:cNvCxnSpPr>
            <p:nvPr/>
          </p:nvCxnSpPr>
          <p:spPr>
            <a:xfrm flipH="1">
              <a:off x="6002867" y="2493421"/>
              <a:ext cx="503767" cy="2645"/>
            </a:xfrm>
            <a:prstGeom prst="line">
              <a:avLst/>
            </a:prstGeom>
            <a:ln w="1905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Oval 99"/>
            <p:cNvSpPr/>
            <p:nvPr/>
          </p:nvSpPr>
          <p:spPr>
            <a:xfrm>
              <a:off x="7780867" y="193251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7929684" y="193357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7780867" y="246325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7929684" y="2464316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8078501" y="2464316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8227318" y="2464316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8376135" y="2463258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5393917" y="193357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5542734" y="193357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5691551" y="1933575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5840368" y="1932517"/>
              <a:ext cx="63500" cy="635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549003" y="1572438"/>
              <a:ext cx="11980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List of particles</a:t>
              </a:r>
              <a:endParaRPr lang="en-US" sz="1200" dirty="0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6250649" y="1390640"/>
              <a:ext cx="11980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Grid cells</a:t>
              </a:r>
              <a:endParaRPr lang="en-US" sz="1200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984737" y="3266239"/>
            <a:ext cx="1831554" cy="1838047"/>
            <a:chOff x="1022116" y="3936220"/>
            <a:chExt cx="2163077" cy="2170745"/>
          </a:xfrm>
        </p:grpSpPr>
        <p:sp>
          <p:nvSpPr>
            <p:cNvPr id="114" name="Rectangle 113"/>
            <p:cNvSpPr/>
            <p:nvPr/>
          </p:nvSpPr>
          <p:spPr>
            <a:xfrm>
              <a:off x="1022409" y="3936220"/>
              <a:ext cx="540306" cy="540306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562715" y="3936220"/>
              <a:ext cx="540306" cy="5403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022409" y="4476526"/>
              <a:ext cx="540306" cy="5403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562715" y="4476526"/>
              <a:ext cx="540306" cy="540306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104581" y="3936220"/>
              <a:ext cx="540306" cy="540306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2644887" y="3936220"/>
              <a:ext cx="540306" cy="5403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104581" y="4476526"/>
              <a:ext cx="540306" cy="5403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644887" y="4476526"/>
              <a:ext cx="540306" cy="540306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022116" y="5025299"/>
              <a:ext cx="540306" cy="540306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562422" y="5025299"/>
              <a:ext cx="540306" cy="5403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022116" y="5565605"/>
              <a:ext cx="540306" cy="5403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562422" y="5565605"/>
              <a:ext cx="540306" cy="540306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2102260" y="5026353"/>
              <a:ext cx="540306" cy="540306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2642566" y="5026353"/>
              <a:ext cx="540306" cy="5403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2102260" y="5566659"/>
              <a:ext cx="540306" cy="540306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2642566" y="5566659"/>
              <a:ext cx="540306" cy="540306"/>
            </a:xfrm>
            <a:prstGeom prst="rect">
              <a:avLst/>
            </a:prstGeom>
            <a:solidFill>
              <a:srgbClr val="3366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0" name="TextBox 129"/>
          <p:cNvSpPr txBox="1"/>
          <p:nvPr/>
        </p:nvSpPr>
        <p:spPr>
          <a:xfrm>
            <a:off x="460371" y="4801850"/>
            <a:ext cx="3544256" cy="14465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CUDA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High thread concurrency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Good scalability, even the overhead shows reasonable scaling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No memory bottleneck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Better data locality at pushing particles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017541" y="5403125"/>
            <a:ext cx="3544256" cy="80021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OpenMP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Non-trivial sorting overhead for low thread counts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6477000" y="1261269"/>
            <a:ext cx="2444648" cy="1221899"/>
            <a:chOff x="2913420" y="3456966"/>
            <a:chExt cx="2741890" cy="1275491"/>
          </a:xfrm>
        </p:grpSpPr>
        <p:grpSp>
          <p:nvGrpSpPr>
            <p:cNvPr id="133" name="Group 132"/>
            <p:cNvGrpSpPr/>
            <p:nvPr/>
          </p:nvGrpSpPr>
          <p:grpSpPr>
            <a:xfrm>
              <a:off x="4624184" y="3456966"/>
              <a:ext cx="1031126" cy="1273157"/>
              <a:chOff x="398820" y="3456966"/>
              <a:chExt cx="1031126" cy="1273157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398820" y="3456966"/>
                <a:ext cx="1028536" cy="12731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3" name="Group 182"/>
              <p:cNvGrpSpPr/>
              <p:nvPr/>
            </p:nvGrpSpPr>
            <p:grpSpPr>
              <a:xfrm>
                <a:off x="401410" y="3456966"/>
                <a:ext cx="1028536" cy="1273157"/>
                <a:chOff x="4387021" y="3456966"/>
                <a:chExt cx="1028536" cy="1273157"/>
              </a:xfrm>
            </p:grpSpPr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4387021" y="361611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4387021" y="3775256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4387021" y="393440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4387021" y="4093545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4387021" y="4252689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4387021" y="4411833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4387021" y="4570977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4558444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4729867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4901290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5072713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5244136" y="3456967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/>
            </p:nvGrpSpPr>
            <p:grpSpPr>
              <a:xfrm>
                <a:off x="402960" y="3457081"/>
                <a:ext cx="685692" cy="797943"/>
                <a:chOff x="401410" y="3455331"/>
                <a:chExt cx="685692" cy="797943"/>
              </a:xfrm>
            </p:grpSpPr>
            <p:sp>
              <p:nvSpPr>
                <p:cNvPr id="185" name="Rectangle 184"/>
                <p:cNvSpPr/>
                <p:nvPr/>
              </p:nvSpPr>
              <p:spPr>
                <a:xfrm>
                  <a:off x="915328" y="4094129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572355" y="3932189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401410" y="3614678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572355" y="3455331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3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915328" y="3931827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3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572355" y="3773142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3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744525" y="3934984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570623" y="3614424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747700" y="3776232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915679" y="3776232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914617" y="3617541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743194" y="3617541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4" name="Group 133"/>
            <p:cNvGrpSpPr/>
            <p:nvPr/>
          </p:nvGrpSpPr>
          <p:grpSpPr>
            <a:xfrm>
              <a:off x="2913420" y="3459300"/>
              <a:ext cx="1031126" cy="1273157"/>
              <a:chOff x="398820" y="3456966"/>
              <a:chExt cx="1031126" cy="1273157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398820" y="3456966"/>
                <a:ext cx="1028536" cy="12731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>
                <a:off x="551627" y="363132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>
                <a:off x="556430" y="375897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>
                <a:off x="663110" y="365229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698589" y="386315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757286" y="363132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742046" y="373741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668663" y="358560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>
                <a:off x="724185" y="379646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821063" y="373800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>
                <a:off x="927743" y="363132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>
                <a:off x="830865" y="392916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>
                <a:off x="907700" y="384914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>
                <a:off x="815625" y="381743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815625" y="403525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>
                <a:off x="912503" y="397679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>
                <a:off x="1006679" y="371644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940362" y="371644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620565" y="358050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>
                <a:off x="707202" y="369164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>
                <a:off x="559605" y="366689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615127" y="387775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767527" y="381234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>
                <a:off x="818685" y="371261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>
                <a:off x="721807" y="401046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798642" y="393043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912861" y="369164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>
                <a:off x="897621" y="379773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>
                <a:off x="824238" y="364592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>
                <a:off x="976638" y="379832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>
                <a:off x="930918" y="399644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>
                <a:off x="915678" y="388471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>
                <a:off x="915678" y="410253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9" name="Group 168"/>
              <p:cNvGrpSpPr/>
              <p:nvPr/>
            </p:nvGrpSpPr>
            <p:grpSpPr>
              <a:xfrm>
                <a:off x="401410" y="3456966"/>
                <a:ext cx="1028536" cy="1273157"/>
                <a:chOff x="4387021" y="3456966"/>
                <a:chExt cx="1028536" cy="1273157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4387021" y="361611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4387021" y="3775256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4387021" y="393440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4387021" y="4093545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4387021" y="4252689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4387021" y="4411833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4387021" y="4570977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4558444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4729867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4901290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5072713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5244136" y="3456967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5" name="Right Arrow 134"/>
            <p:cNvSpPr/>
            <p:nvPr/>
          </p:nvSpPr>
          <p:spPr>
            <a:xfrm>
              <a:off x="4135966" y="3823722"/>
              <a:ext cx="338667" cy="57645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00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 deposition in shared memory – solution 2</a:t>
            </a:r>
            <a:endParaRPr lang="en-US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6477000" y="1261269"/>
            <a:ext cx="2444648" cy="1221899"/>
            <a:chOff x="2913420" y="3456966"/>
            <a:chExt cx="2741890" cy="1275491"/>
          </a:xfrm>
        </p:grpSpPr>
        <p:grpSp>
          <p:nvGrpSpPr>
            <p:cNvPr id="133" name="Group 132"/>
            <p:cNvGrpSpPr/>
            <p:nvPr/>
          </p:nvGrpSpPr>
          <p:grpSpPr>
            <a:xfrm>
              <a:off x="4624184" y="3456966"/>
              <a:ext cx="1031126" cy="1273157"/>
              <a:chOff x="398820" y="3456966"/>
              <a:chExt cx="1031126" cy="1273157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398820" y="3456966"/>
                <a:ext cx="1028536" cy="12731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3" name="Group 182"/>
              <p:cNvGrpSpPr/>
              <p:nvPr/>
            </p:nvGrpSpPr>
            <p:grpSpPr>
              <a:xfrm>
                <a:off x="401410" y="3456966"/>
                <a:ext cx="1028536" cy="1273157"/>
                <a:chOff x="4387021" y="3456966"/>
                <a:chExt cx="1028536" cy="1273157"/>
              </a:xfrm>
            </p:grpSpPr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4387021" y="361611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4387021" y="3775256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4387021" y="393440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4387021" y="4093545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4387021" y="4252689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4387021" y="4411833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4387021" y="4570977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4558444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4729867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4901290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5072713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5244136" y="3456967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/>
            </p:nvGrpSpPr>
            <p:grpSpPr>
              <a:xfrm>
                <a:off x="402960" y="3457081"/>
                <a:ext cx="685692" cy="797943"/>
                <a:chOff x="401410" y="3455331"/>
                <a:chExt cx="685692" cy="797943"/>
              </a:xfrm>
            </p:grpSpPr>
            <p:sp>
              <p:nvSpPr>
                <p:cNvPr id="185" name="Rectangle 184"/>
                <p:cNvSpPr/>
                <p:nvPr/>
              </p:nvSpPr>
              <p:spPr>
                <a:xfrm>
                  <a:off x="915328" y="4094129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572355" y="3932189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401410" y="3614678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572355" y="3455331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3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915328" y="3931827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3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572355" y="3773142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3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744525" y="3934984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570623" y="3614424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747700" y="3776232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915679" y="3776232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914617" y="3617541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743194" y="3617541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4" name="Group 133"/>
            <p:cNvGrpSpPr/>
            <p:nvPr/>
          </p:nvGrpSpPr>
          <p:grpSpPr>
            <a:xfrm>
              <a:off x="2913420" y="3459300"/>
              <a:ext cx="1031126" cy="1273157"/>
              <a:chOff x="398820" y="3456966"/>
              <a:chExt cx="1031126" cy="1273157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398820" y="3456966"/>
                <a:ext cx="1028536" cy="12731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>
                <a:off x="551627" y="363132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>
                <a:off x="556430" y="375897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>
                <a:off x="663110" y="365229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698589" y="386315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757286" y="363132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742046" y="373741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668663" y="358560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>
                <a:off x="724185" y="379646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821063" y="373800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>
                <a:off x="927743" y="363132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>
                <a:off x="830865" y="392916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>
                <a:off x="907700" y="384914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>
                <a:off x="815625" y="381743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815625" y="403525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>
                <a:off x="912503" y="397679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>
                <a:off x="1006679" y="371644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940362" y="371644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620565" y="358050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>
                <a:off x="707202" y="369164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>
                <a:off x="559605" y="366689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615127" y="387775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767527" y="381234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>
                <a:off x="818685" y="371261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>
                <a:off x="721807" y="401046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798642" y="393043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912861" y="369164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>
                <a:off x="897621" y="379773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>
                <a:off x="824238" y="364592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>
                <a:off x="976638" y="379832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>
                <a:off x="930918" y="399644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>
                <a:off x="915678" y="388471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>
                <a:off x="915678" y="410253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9" name="Group 168"/>
              <p:cNvGrpSpPr/>
              <p:nvPr/>
            </p:nvGrpSpPr>
            <p:grpSpPr>
              <a:xfrm>
                <a:off x="401410" y="3456966"/>
                <a:ext cx="1028536" cy="1273157"/>
                <a:chOff x="4387021" y="3456966"/>
                <a:chExt cx="1028536" cy="1273157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4387021" y="361611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4387021" y="3775256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4387021" y="393440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4387021" y="4093545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4387021" y="4252689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4387021" y="4411833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4387021" y="4570977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4558444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4729867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4901290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5072713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5244136" y="3456967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5" name="Right Arrow 134"/>
            <p:cNvSpPr/>
            <p:nvPr/>
          </p:nvSpPr>
          <p:spPr>
            <a:xfrm>
              <a:off x="4135966" y="3823722"/>
              <a:ext cx="338667" cy="57645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9" name="TextBox 208"/>
          <p:cNvSpPr txBox="1"/>
          <p:nvPr/>
        </p:nvSpPr>
        <p:spPr>
          <a:xfrm>
            <a:off x="289161" y="5226333"/>
            <a:ext cx="283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Grid level interleaving</a:t>
            </a:r>
          </a:p>
        </p:txBody>
      </p:sp>
      <p:pic>
        <p:nvPicPr>
          <p:cNvPr id="210" name="Picture 2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11" y="2286000"/>
            <a:ext cx="2377774" cy="2377774"/>
          </a:xfrm>
          <a:prstGeom prst="rect">
            <a:avLst/>
          </a:prstGeom>
        </p:spPr>
      </p:pic>
      <p:pic>
        <p:nvPicPr>
          <p:cNvPr id="211" name="Picture 2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19" y="2286000"/>
            <a:ext cx="2377774" cy="2377774"/>
          </a:xfrm>
          <a:prstGeom prst="rect">
            <a:avLst/>
          </a:prstGeom>
        </p:spPr>
      </p:pic>
      <p:grpSp>
        <p:nvGrpSpPr>
          <p:cNvPr id="212" name="Group 211"/>
          <p:cNvGrpSpPr/>
          <p:nvPr/>
        </p:nvGrpSpPr>
        <p:grpSpPr>
          <a:xfrm>
            <a:off x="4905125" y="5333999"/>
            <a:ext cx="1571872" cy="369332"/>
            <a:chOff x="1066800" y="5562600"/>
            <a:chExt cx="1880608" cy="445532"/>
          </a:xfrm>
        </p:grpSpPr>
        <p:pic>
          <p:nvPicPr>
            <p:cNvPr id="213" name="Picture 2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5562600"/>
              <a:ext cx="393700" cy="393700"/>
            </a:xfrm>
            <a:prstGeom prst="rect">
              <a:avLst/>
            </a:prstGeom>
          </p:spPr>
        </p:pic>
        <p:sp>
          <p:nvSpPr>
            <p:cNvPr id="214" name="TextBox 213"/>
            <p:cNvSpPr txBox="1"/>
            <p:nvPr/>
          </p:nvSpPr>
          <p:spPr>
            <a:xfrm>
              <a:off x="1447800" y="5562600"/>
              <a:ext cx="1499608" cy="44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Iteration_1</a:t>
              </a:r>
              <a:endParaRPr lang="en-US" dirty="0"/>
            </a:p>
          </p:txBody>
        </p:sp>
      </p:grpSp>
      <p:grpSp>
        <p:nvGrpSpPr>
          <p:cNvPr id="215" name="Group 214"/>
          <p:cNvGrpSpPr/>
          <p:nvPr/>
        </p:nvGrpSpPr>
        <p:grpSpPr>
          <a:xfrm>
            <a:off x="6657725" y="5333999"/>
            <a:ext cx="1571872" cy="369332"/>
            <a:chOff x="2819400" y="5562600"/>
            <a:chExt cx="1880607" cy="445532"/>
          </a:xfrm>
        </p:grpSpPr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19400" y="5562600"/>
              <a:ext cx="393700" cy="393700"/>
            </a:xfrm>
            <a:prstGeom prst="rect">
              <a:avLst/>
            </a:prstGeom>
          </p:spPr>
        </p:pic>
        <p:sp>
          <p:nvSpPr>
            <p:cNvPr id="217" name="TextBox 216"/>
            <p:cNvSpPr txBox="1"/>
            <p:nvPr/>
          </p:nvSpPr>
          <p:spPr>
            <a:xfrm>
              <a:off x="3200400" y="5562600"/>
              <a:ext cx="1499607" cy="44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Iteration_2</a:t>
              </a:r>
              <a:endParaRPr lang="en-US" dirty="0"/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4905124" y="5791199"/>
            <a:ext cx="1571872" cy="369332"/>
            <a:chOff x="5410200" y="5562600"/>
            <a:chExt cx="1880608" cy="445532"/>
          </a:xfrm>
        </p:grpSpPr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0200" y="5562600"/>
              <a:ext cx="393700" cy="393700"/>
            </a:xfrm>
            <a:prstGeom prst="rect">
              <a:avLst/>
            </a:prstGeom>
          </p:spPr>
        </p:pic>
        <p:sp>
          <p:nvSpPr>
            <p:cNvPr id="220" name="TextBox 219"/>
            <p:cNvSpPr txBox="1"/>
            <p:nvPr/>
          </p:nvSpPr>
          <p:spPr>
            <a:xfrm>
              <a:off x="5791200" y="5562600"/>
              <a:ext cx="1499608" cy="44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Iteration_3</a:t>
              </a:r>
              <a:endParaRPr lang="en-US" dirty="0"/>
            </a:p>
          </p:txBody>
        </p:sp>
      </p:grpSp>
      <p:grpSp>
        <p:nvGrpSpPr>
          <p:cNvPr id="221" name="Group 220"/>
          <p:cNvGrpSpPr/>
          <p:nvPr/>
        </p:nvGrpSpPr>
        <p:grpSpPr>
          <a:xfrm>
            <a:off x="6657728" y="5791196"/>
            <a:ext cx="1571872" cy="432499"/>
            <a:chOff x="7467600" y="5486400"/>
            <a:chExt cx="1880607" cy="521732"/>
          </a:xfrm>
        </p:grpSpPr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7600" y="5486400"/>
              <a:ext cx="393700" cy="393700"/>
            </a:xfrm>
            <a:prstGeom prst="rect">
              <a:avLst/>
            </a:prstGeom>
          </p:spPr>
        </p:pic>
        <p:sp>
          <p:nvSpPr>
            <p:cNvPr id="223" name="TextBox 222"/>
            <p:cNvSpPr txBox="1"/>
            <p:nvPr/>
          </p:nvSpPr>
          <p:spPr>
            <a:xfrm>
              <a:off x="7848600" y="5562600"/>
              <a:ext cx="1499607" cy="4455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Iteration_4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808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Charge deposition in shared memory – solution 2</a:t>
            </a:r>
            <a:endParaRPr lang="en-US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6477000" y="1261269"/>
            <a:ext cx="2444648" cy="1221899"/>
            <a:chOff x="2913420" y="3456966"/>
            <a:chExt cx="2741890" cy="1275491"/>
          </a:xfrm>
        </p:grpSpPr>
        <p:grpSp>
          <p:nvGrpSpPr>
            <p:cNvPr id="133" name="Group 132"/>
            <p:cNvGrpSpPr/>
            <p:nvPr/>
          </p:nvGrpSpPr>
          <p:grpSpPr>
            <a:xfrm>
              <a:off x="4624184" y="3456966"/>
              <a:ext cx="1031126" cy="1273157"/>
              <a:chOff x="398820" y="3456966"/>
              <a:chExt cx="1031126" cy="1273157"/>
            </a:xfrm>
          </p:grpSpPr>
          <p:sp>
            <p:nvSpPr>
              <p:cNvPr id="182" name="Rectangle 181"/>
              <p:cNvSpPr/>
              <p:nvPr/>
            </p:nvSpPr>
            <p:spPr>
              <a:xfrm>
                <a:off x="398820" y="3456966"/>
                <a:ext cx="1028536" cy="12731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83" name="Group 182"/>
              <p:cNvGrpSpPr/>
              <p:nvPr/>
            </p:nvGrpSpPr>
            <p:grpSpPr>
              <a:xfrm>
                <a:off x="401410" y="3456966"/>
                <a:ext cx="1028536" cy="1273157"/>
                <a:chOff x="4387021" y="3456966"/>
                <a:chExt cx="1028536" cy="1273157"/>
              </a:xfrm>
            </p:grpSpPr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4387021" y="361611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4387021" y="3775256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4387021" y="393440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4387021" y="4093545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4387021" y="4252689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4387021" y="4411833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4387021" y="4570977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4558444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>
                <a:xfrm>
                  <a:off x="4729867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205"/>
                <p:cNvCxnSpPr/>
                <p:nvPr/>
              </p:nvCxnSpPr>
              <p:spPr>
                <a:xfrm>
                  <a:off x="4901290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206"/>
                <p:cNvCxnSpPr/>
                <p:nvPr/>
              </p:nvCxnSpPr>
              <p:spPr>
                <a:xfrm>
                  <a:off x="5072713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>
                <a:xfrm>
                  <a:off x="5244136" y="3456967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4" name="Group 183"/>
              <p:cNvGrpSpPr/>
              <p:nvPr/>
            </p:nvGrpSpPr>
            <p:grpSpPr>
              <a:xfrm>
                <a:off x="402960" y="3457081"/>
                <a:ext cx="685692" cy="797943"/>
                <a:chOff x="401410" y="3455331"/>
                <a:chExt cx="685692" cy="797943"/>
              </a:xfrm>
            </p:grpSpPr>
            <p:sp>
              <p:nvSpPr>
                <p:cNvPr id="185" name="Rectangle 184"/>
                <p:cNvSpPr/>
                <p:nvPr/>
              </p:nvSpPr>
              <p:spPr>
                <a:xfrm>
                  <a:off x="915328" y="4094129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572355" y="3932189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401410" y="3614678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2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572355" y="3455331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3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915328" y="3931827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3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572355" y="3773142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3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744525" y="3934984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570623" y="3614424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747700" y="3776232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915679" y="3776232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914617" y="3617541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743194" y="3617541"/>
                  <a:ext cx="171423" cy="159145"/>
                </a:xfrm>
                <a:prstGeom prst="rect">
                  <a:avLst/>
                </a:prstGeom>
                <a:solidFill>
                  <a:schemeClr val="bg2">
                    <a:alpha val="6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34" name="Group 133"/>
            <p:cNvGrpSpPr/>
            <p:nvPr/>
          </p:nvGrpSpPr>
          <p:grpSpPr>
            <a:xfrm>
              <a:off x="2913420" y="3459300"/>
              <a:ext cx="1031126" cy="1273157"/>
              <a:chOff x="398820" y="3456966"/>
              <a:chExt cx="1031126" cy="1273157"/>
            </a:xfrm>
          </p:grpSpPr>
          <p:sp>
            <p:nvSpPr>
              <p:cNvPr id="136" name="Rectangle 135"/>
              <p:cNvSpPr/>
              <p:nvPr/>
            </p:nvSpPr>
            <p:spPr>
              <a:xfrm>
                <a:off x="398820" y="3456966"/>
                <a:ext cx="1028536" cy="1273156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Oval 136"/>
              <p:cNvSpPr>
                <a:spLocks noChangeAspect="1"/>
              </p:cNvSpPr>
              <p:nvPr/>
            </p:nvSpPr>
            <p:spPr>
              <a:xfrm>
                <a:off x="551627" y="363132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>
                <a:off x="556430" y="375897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Oval 138"/>
              <p:cNvSpPr>
                <a:spLocks noChangeAspect="1"/>
              </p:cNvSpPr>
              <p:nvPr/>
            </p:nvSpPr>
            <p:spPr>
              <a:xfrm>
                <a:off x="663110" y="365229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698589" y="386315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757286" y="363132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742046" y="373741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668663" y="358560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>
                <a:off x="724185" y="379646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Oval 144"/>
              <p:cNvSpPr>
                <a:spLocks noChangeAspect="1"/>
              </p:cNvSpPr>
              <p:nvPr/>
            </p:nvSpPr>
            <p:spPr>
              <a:xfrm>
                <a:off x="821063" y="373800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Oval 145"/>
              <p:cNvSpPr>
                <a:spLocks noChangeAspect="1"/>
              </p:cNvSpPr>
              <p:nvPr/>
            </p:nvSpPr>
            <p:spPr>
              <a:xfrm>
                <a:off x="927743" y="363132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Oval 146"/>
              <p:cNvSpPr>
                <a:spLocks noChangeAspect="1"/>
              </p:cNvSpPr>
              <p:nvPr/>
            </p:nvSpPr>
            <p:spPr>
              <a:xfrm>
                <a:off x="830865" y="392916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>
                <a:off x="907700" y="3849142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Oval 148"/>
              <p:cNvSpPr>
                <a:spLocks noChangeAspect="1"/>
              </p:cNvSpPr>
              <p:nvPr/>
            </p:nvSpPr>
            <p:spPr>
              <a:xfrm>
                <a:off x="815625" y="3817434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815625" y="4035253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>
                <a:off x="912503" y="397679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>
                <a:off x="1006679" y="371644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940362" y="3716441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620565" y="358050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Oval 154"/>
              <p:cNvSpPr>
                <a:spLocks noChangeAspect="1"/>
              </p:cNvSpPr>
              <p:nvPr/>
            </p:nvSpPr>
            <p:spPr>
              <a:xfrm>
                <a:off x="707202" y="369164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Oval 155"/>
              <p:cNvSpPr>
                <a:spLocks noChangeAspect="1"/>
              </p:cNvSpPr>
              <p:nvPr/>
            </p:nvSpPr>
            <p:spPr>
              <a:xfrm>
                <a:off x="559605" y="366689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Oval 156"/>
              <p:cNvSpPr>
                <a:spLocks noChangeAspect="1"/>
              </p:cNvSpPr>
              <p:nvPr/>
            </p:nvSpPr>
            <p:spPr>
              <a:xfrm>
                <a:off x="615127" y="3877759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767527" y="381234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Oval 158"/>
              <p:cNvSpPr>
                <a:spLocks noChangeAspect="1"/>
              </p:cNvSpPr>
              <p:nvPr/>
            </p:nvSpPr>
            <p:spPr>
              <a:xfrm>
                <a:off x="818685" y="3712617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>
                <a:off x="721807" y="4010460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798642" y="393043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912861" y="369164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>
                <a:off x="897621" y="379773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>
                <a:off x="824238" y="364592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5" name="Oval 164"/>
              <p:cNvSpPr>
                <a:spLocks noChangeAspect="1"/>
              </p:cNvSpPr>
              <p:nvPr/>
            </p:nvSpPr>
            <p:spPr>
              <a:xfrm>
                <a:off x="976638" y="379832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6" name="Oval 165"/>
              <p:cNvSpPr>
                <a:spLocks noChangeAspect="1"/>
              </p:cNvSpPr>
              <p:nvPr/>
            </p:nvSpPr>
            <p:spPr>
              <a:xfrm>
                <a:off x="930918" y="3996448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Oval 166"/>
              <p:cNvSpPr>
                <a:spLocks noChangeAspect="1"/>
              </p:cNvSpPr>
              <p:nvPr/>
            </p:nvSpPr>
            <p:spPr>
              <a:xfrm>
                <a:off x="915678" y="3884716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>
                <a:off x="915678" y="4102535"/>
                <a:ext cx="36576" cy="36576"/>
              </a:xfrm>
              <a:prstGeom prst="ellips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9" name="Group 168"/>
              <p:cNvGrpSpPr/>
              <p:nvPr/>
            </p:nvGrpSpPr>
            <p:grpSpPr>
              <a:xfrm>
                <a:off x="401410" y="3456966"/>
                <a:ext cx="1028536" cy="1273157"/>
                <a:chOff x="4387021" y="3456966"/>
                <a:chExt cx="1028536" cy="1273157"/>
              </a:xfrm>
            </p:grpSpPr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4387021" y="361611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4387021" y="3775256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4387021" y="3934401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4387021" y="4093545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Straight Connector 173"/>
                <p:cNvCxnSpPr/>
                <p:nvPr/>
              </p:nvCxnSpPr>
              <p:spPr>
                <a:xfrm>
                  <a:off x="4387021" y="4252689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Straight Connector 174"/>
                <p:cNvCxnSpPr/>
                <p:nvPr/>
              </p:nvCxnSpPr>
              <p:spPr>
                <a:xfrm>
                  <a:off x="4387021" y="4411833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>
                  <a:off x="4387021" y="4570977"/>
                  <a:ext cx="1028536" cy="0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>
                  <a:off x="4558444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/>
                <p:cNvCxnSpPr/>
                <p:nvPr/>
              </p:nvCxnSpPr>
              <p:spPr>
                <a:xfrm>
                  <a:off x="4729867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4901290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5072713" y="3456966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5244136" y="3456967"/>
                  <a:ext cx="0" cy="1273156"/>
                </a:xfrm>
                <a:prstGeom prst="line">
                  <a:avLst/>
                </a:prstGeom>
                <a:ln w="6350">
                  <a:solidFill>
                    <a:schemeClr val="tx1">
                      <a:alpha val="2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35" name="Right Arrow 134"/>
            <p:cNvSpPr/>
            <p:nvPr/>
          </p:nvSpPr>
          <p:spPr>
            <a:xfrm>
              <a:off x="4135966" y="3823722"/>
              <a:ext cx="338667" cy="576458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5" name="Picture 9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92" y="2133600"/>
            <a:ext cx="6892269" cy="277481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4675077" y="4659495"/>
            <a:ext cx="12615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1:</a:t>
            </a:r>
          </a:p>
          <a:p>
            <a:r>
              <a:rPr lang="en-US" sz="1400" dirty="0" smtClean="0"/>
              <a:t>Deposit at </a:t>
            </a:r>
            <a:br>
              <a:rPr lang="en-US" sz="1400" dirty="0" smtClean="0"/>
            </a:br>
            <a:r>
              <a:rPr lang="en-US" sz="1400" dirty="0" smtClean="0"/>
              <a:t>x=</a:t>
            </a:r>
            <a:r>
              <a:rPr lang="en-US" sz="1400" dirty="0" err="1" smtClean="0"/>
              <a:t>thread_id</a:t>
            </a:r>
            <a:endParaRPr lang="en-US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7188408" y="4646800"/>
            <a:ext cx="14065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Step 2:</a:t>
            </a:r>
          </a:p>
          <a:p>
            <a:r>
              <a:rPr lang="en-US" sz="1400" dirty="0" smtClean="0"/>
              <a:t>Deposit at </a:t>
            </a:r>
            <a:br>
              <a:rPr lang="en-US" sz="1400" dirty="0" smtClean="0"/>
            </a:br>
            <a:r>
              <a:rPr lang="en-US" sz="1400" dirty="0" smtClean="0"/>
              <a:t>x=thread_id+1</a:t>
            </a:r>
            <a:endParaRPr lang="en-US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5801141" y="4754521"/>
            <a:ext cx="1153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Sync-barrier</a:t>
            </a:r>
            <a:endParaRPr lang="en-US" sz="1400" dirty="0"/>
          </a:p>
        </p:txBody>
      </p:sp>
      <p:sp>
        <p:nvSpPr>
          <p:cNvPr id="99" name="TextBox 98"/>
          <p:cNvSpPr txBox="1"/>
          <p:nvPr/>
        </p:nvSpPr>
        <p:spPr>
          <a:xfrm>
            <a:off x="521844" y="2513361"/>
            <a:ext cx="2830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Thread level interleaving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572654" y="5476685"/>
            <a:ext cx="3839572" cy="1219200"/>
            <a:chOff x="767387" y="5198534"/>
            <a:chExt cx="3839572" cy="1219200"/>
          </a:xfrm>
        </p:grpSpPr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387" y="5198534"/>
              <a:ext cx="3839572" cy="1219200"/>
            </a:xfrm>
            <a:prstGeom prst="rect">
              <a:avLst/>
            </a:prstGeom>
          </p:spPr>
        </p:pic>
        <p:sp>
          <p:nvSpPr>
            <p:cNvPr id="102" name="Right Arrow 101"/>
            <p:cNvSpPr/>
            <p:nvPr/>
          </p:nvSpPr>
          <p:spPr>
            <a:xfrm rot="20703789">
              <a:off x="1497140" y="5840979"/>
              <a:ext cx="304800" cy="3810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54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BD: GPU and multicore results</a:t>
            </a:r>
            <a:endParaRPr lang="en-US" dirty="0"/>
          </a:p>
        </p:txBody>
      </p:sp>
      <p:pic>
        <p:nvPicPr>
          <p:cNvPr id="4" name="Picture 3" descr="cpu_vs_gpu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752600"/>
            <a:ext cx="5299950" cy="4241801"/>
          </a:xfrm>
          <a:prstGeom prst="rect">
            <a:avLst/>
          </a:prstGeom>
        </p:spPr>
      </p:pic>
      <p:pic>
        <p:nvPicPr>
          <p:cNvPr id="5" name="Picture 6" descr="bao-local-rho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1905000"/>
            <a:ext cx="4413214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600" y="1612612"/>
            <a:ext cx="2859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3200" dirty="0"/>
              <a:t>OpenMP results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20537" y="1612612"/>
            <a:ext cx="212211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sz="3200" dirty="0" smtClean="0"/>
              <a:t>GPU results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31242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Scheme 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95400" y="64770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47814" y="426720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Scheme 2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819400" y="3308866"/>
            <a:ext cx="0" cy="2101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907157" y="2872540"/>
            <a:ext cx="1089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Node</a:t>
            </a:r>
          </a:p>
          <a:p>
            <a:r>
              <a:rPr lang="en-US" dirty="0" smtClean="0"/>
              <a:t>boundary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Algorithmic R&amp;D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Algorithmic R&amp;D is necessary to meet future computational accelerator science needs</a:t>
            </a:r>
          </a:p>
          <a:p>
            <a:pPr lvl="1"/>
            <a:r>
              <a:rPr lang="en-US" dirty="0" smtClean="0"/>
              <a:t>Faster single-bunch simulations</a:t>
            </a:r>
          </a:p>
          <a:p>
            <a:pPr lvl="2"/>
            <a:r>
              <a:rPr lang="en-US" dirty="0" smtClean="0"/>
              <a:t>Better scaling</a:t>
            </a:r>
          </a:p>
          <a:p>
            <a:pPr lvl="1"/>
            <a:r>
              <a:rPr lang="en-US" dirty="0" smtClean="0"/>
              <a:t>More accurate field calculations</a:t>
            </a:r>
          </a:p>
          <a:p>
            <a:pPr lvl="2"/>
            <a:r>
              <a:rPr lang="en-US" dirty="0" smtClean="0"/>
              <a:t>Including boundary conditions</a:t>
            </a:r>
          </a:p>
          <a:p>
            <a:r>
              <a:rPr lang="en-US" dirty="0" smtClean="0"/>
              <a:t>Build upon recent advances</a:t>
            </a:r>
          </a:p>
          <a:p>
            <a:pPr lvl="1"/>
            <a:r>
              <a:rPr lang="en-US" dirty="0" smtClean="0"/>
              <a:t>Especially communication avoidance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0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Computing R&amp;D </a:t>
            </a:r>
            <a:r>
              <a:rPr lang="en-US" dirty="0" smtClean="0"/>
              <a:t>in algorithms: </a:t>
            </a:r>
            <a:r>
              <a:rPr lang="en-US" dirty="0" smtClean="0"/>
              <a:t>two-grid schemes </a:t>
            </a:r>
            <a:r>
              <a:rPr lang="en-US" dirty="0"/>
              <a:t>for PIC</a:t>
            </a:r>
          </a:p>
        </p:txBody>
      </p:sp>
      <p:pic>
        <p:nvPicPr>
          <p:cNvPr id="4" name="Content Placeholder 3" descr="AMR0000.png"/>
          <p:cNvPicPr>
            <a:picLocks noGrp="1" noChangeAspect="1"/>
          </p:cNvPicPr>
          <p:nvPr>
            <p:ph idx="1"/>
          </p:nvPr>
        </p:nvPicPr>
        <p:blipFill>
          <a:blip r:embed="rId2"/>
          <a:srcRect l="4867" t="11429" r="4020"/>
          <a:stretch>
            <a:fillRect/>
          </a:stretch>
        </p:blipFill>
        <p:spPr>
          <a:xfrm>
            <a:off x="3733800" y="3952746"/>
            <a:ext cx="2362200" cy="2362200"/>
          </a:xfrm>
        </p:spPr>
      </p:pic>
      <p:pic>
        <p:nvPicPr>
          <p:cNvPr id="5" name="Picture 4" descr="AMR000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776" y="3886200"/>
            <a:ext cx="3171224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1" y="1524000"/>
            <a:ext cx="365759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Using the same domain decomposition for the field solve grids and for the particle deposition results in load imbalance. </a:t>
            </a:r>
            <a:endParaRPr lang="en-US" sz="16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For </a:t>
            </a:r>
            <a:r>
              <a:rPr lang="en-US" sz="1600" dirty="0">
                <a:solidFill>
                  <a:srgbClr val="000000"/>
                </a:solidFill>
              </a:rPr>
              <a:t>simulations for which the are a large number of particles per grid cell, we perform field solves and field-particle transfers with different grids. </a:t>
            </a:r>
            <a:endParaRPr lang="en-US" sz="16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Particles </a:t>
            </a:r>
            <a:r>
              <a:rPr lang="en-US" sz="1600" dirty="0">
                <a:solidFill>
                  <a:srgbClr val="000000"/>
                </a:solidFill>
              </a:rPr>
              <a:t>handled with sorted space-filling curve, transfers to local “covering set” grids (distributed sorting can be hard</a:t>
            </a:r>
            <a:r>
              <a:rPr lang="en-US" sz="1600" dirty="0" smtClean="0">
                <a:solidFill>
                  <a:srgbClr val="000000"/>
                </a:solidFill>
              </a:rPr>
              <a:t>!)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The </a:t>
            </a:r>
            <a:r>
              <a:rPr lang="en-US" sz="1600" dirty="0">
                <a:solidFill>
                  <a:srgbClr val="000000"/>
                </a:solidFill>
              </a:rPr>
              <a:t>transfer between the two sets of grids is done efficiently, since the amount of field data is small relative to the particle data.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495800" y="1219200"/>
            <a:ext cx="3873500" cy="2719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429" y="6214696"/>
            <a:ext cx="4109171" cy="5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R&amp;D in </a:t>
            </a:r>
            <a:r>
              <a:rPr lang="en-US" dirty="0" smtClean="0"/>
              <a:t>algorithms: method of local </a:t>
            </a:r>
            <a:r>
              <a:rPr lang="en-US" dirty="0"/>
              <a:t>c</a:t>
            </a:r>
            <a:r>
              <a:rPr lang="en-US" dirty="0" smtClean="0"/>
              <a:t>orrections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209430" y="1265872"/>
            <a:ext cx="4419600" cy="4876800"/>
          </a:xfrm>
        </p:spPr>
        <p:txBody>
          <a:bodyPr/>
          <a:lstStyle/>
          <a:p>
            <a:r>
              <a:rPr lang="en-US" sz="1800" dirty="0" smtClean="0"/>
              <a:t>Potential-theoretic domain -decomposition Poisson solver compatible with AMR grids</a:t>
            </a:r>
          </a:p>
          <a:p>
            <a:r>
              <a:rPr lang="en-US" sz="1800" dirty="0" smtClean="0"/>
              <a:t>One V-cycle solver</a:t>
            </a:r>
          </a:p>
          <a:p>
            <a:pPr lvl="1"/>
            <a:r>
              <a:rPr lang="en-US" sz="1600" dirty="0" err="1" smtClean="0"/>
              <a:t>Downsweep</a:t>
            </a:r>
            <a:r>
              <a:rPr lang="en-US" sz="1600" dirty="0" smtClean="0"/>
              <a:t>: build RHS for coarser grids using discrete convolutions and Legendre polynomial expansions</a:t>
            </a:r>
          </a:p>
          <a:p>
            <a:pPr lvl="2"/>
            <a:r>
              <a:rPr lang="en-US" sz="1400" dirty="0" smtClean="0"/>
              <a:t>exploits higher-order FD property of localization</a:t>
            </a:r>
          </a:p>
          <a:p>
            <a:pPr lvl="2"/>
            <a:r>
              <a:rPr lang="en-US" sz="1400" dirty="0" smtClean="0"/>
              <a:t>Convolutions performed with small </a:t>
            </a:r>
            <a:r>
              <a:rPr lang="en-US" sz="1400" dirty="0" err="1" smtClean="0"/>
              <a:t>FFTs</a:t>
            </a:r>
            <a:r>
              <a:rPr lang="en-US" sz="1400" dirty="0" smtClean="0"/>
              <a:t> and </a:t>
            </a:r>
            <a:r>
              <a:rPr lang="en-US" sz="1400" dirty="0" err="1" smtClean="0"/>
              <a:t>Hockney</a:t>
            </a:r>
            <a:r>
              <a:rPr lang="en-US" sz="1400" dirty="0" smtClean="0"/>
              <a:t> 1970</a:t>
            </a:r>
          </a:p>
          <a:p>
            <a:pPr lvl="1"/>
            <a:r>
              <a:rPr lang="en-US" sz="1600" dirty="0" smtClean="0"/>
              <a:t>Coarse solve</a:t>
            </a:r>
          </a:p>
          <a:p>
            <a:pPr lvl="2"/>
            <a:r>
              <a:rPr lang="en-US" sz="1400" dirty="0" smtClean="0"/>
              <a:t>Either MLC again, or FFT</a:t>
            </a:r>
          </a:p>
          <a:p>
            <a:pPr lvl="1"/>
            <a:r>
              <a:rPr lang="en-US" sz="1600" dirty="0" smtClean="0"/>
              <a:t>Upsweep</a:t>
            </a:r>
          </a:p>
          <a:p>
            <a:pPr lvl="2"/>
            <a:r>
              <a:rPr lang="en-US" sz="1400" dirty="0" smtClean="0"/>
              <a:t>Solve for </a:t>
            </a:r>
            <a:r>
              <a:rPr lang="en-US" sz="1400" dirty="0" err="1" smtClean="0"/>
              <a:t>Φ</a:t>
            </a:r>
            <a:r>
              <a:rPr lang="en-US" sz="1400" baseline="-25000" dirty="0" err="1" smtClean="0"/>
              <a:t>h</a:t>
            </a:r>
            <a:r>
              <a:rPr lang="en-US" sz="1400" dirty="0" smtClean="0"/>
              <a:t> on boundary of patch</a:t>
            </a:r>
          </a:p>
          <a:p>
            <a:pPr lvl="2"/>
            <a:r>
              <a:rPr lang="en-US" sz="1400" dirty="0" smtClean="0"/>
              <a:t>Interpolation and summations</a:t>
            </a:r>
          </a:p>
          <a:p>
            <a:pPr lvl="2"/>
            <a:r>
              <a:rPr lang="en-US" sz="1400" dirty="0" smtClean="0"/>
              <a:t>Local Discrete Sine Transform Solve</a:t>
            </a:r>
            <a:endParaRPr lang="en-US" sz="1800" dirty="0" smtClean="0"/>
          </a:p>
          <a:p>
            <a:endParaRPr lang="en-US" dirty="0" smtClean="0"/>
          </a:p>
        </p:txBody>
      </p:sp>
      <p:pic>
        <p:nvPicPr>
          <p:cNvPr id="9" name="Picture 8" descr="MLC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906" y="1418272"/>
            <a:ext cx="4117494" cy="3581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14830" y="5228272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No iteration, accurate, no self-force problems, large number of flops per unit of communication (messages and DRAM).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019800"/>
            <a:ext cx="4109171" cy="5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43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pitchFamily="34" charset="-128"/>
              </a:rPr>
              <a:t>Accelerator and NuMI Upgrades for </a:t>
            </a:r>
            <a:r>
              <a:rPr lang="en-US" dirty="0" err="1" smtClean="0">
                <a:ea typeface="ＭＳ Ｐゴシック" pitchFamily="34" charset="-128"/>
              </a:rPr>
              <a:t>NOvA</a:t>
            </a:r>
            <a:endParaRPr lang="en-US" dirty="0"/>
          </a:p>
        </p:txBody>
      </p:sp>
      <p:pic>
        <p:nvPicPr>
          <p:cNvPr id="7" name="Picture 8" descr="accel and numi upgrades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0"/>
          <a:stretch/>
        </p:blipFill>
        <p:spPr bwMode="auto">
          <a:xfrm>
            <a:off x="5378450" y="1295399"/>
            <a:ext cx="37655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59"/>
          <p:cNvGrpSpPr>
            <a:grpSpLocks/>
          </p:cNvGrpSpPr>
          <p:nvPr/>
        </p:nvGrpSpPr>
        <p:grpSpPr bwMode="auto">
          <a:xfrm>
            <a:off x="2481263" y="1646238"/>
            <a:ext cx="6383337" cy="4889500"/>
            <a:chOff x="2481012" y="1645864"/>
            <a:chExt cx="6383347" cy="4889370"/>
          </a:xfrm>
        </p:grpSpPr>
        <p:cxnSp>
          <p:nvCxnSpPr>
            <p:cNvPr id="9" name="Straight Arrow Connector 8"/>
            <p:cNvCxnSpPr/>
            <p:nvPr/>
          </p:nvCxnSpPr>
          <p:spPr>
            <a:xfrm rot="16200000" flipH="1">
              <a:off x="3065259" y="2390347"/>
              <a:ext cx="3284450" cy="2462217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rot="16200000" flipH="1">
              <a:off x="4099500" y="3461099"/>
              <a:ext cx="2111319" cy="161449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2481012" y="1645864"/>
              <a:ext cx="6383347" cy="4889370"/>
              <a:chOff x="2481012" y="1645864"/>
              <a:chExt cx="6383347" cy="488937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3292225" y="1645864"/>
                <a:ext cx="4143381" cy="142871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3085850" y="2271322"/>
                <a:ext cx="5568959" cy="200972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2850900" y="3760358"/>
                <a:ext cx="5778509" cy="554022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2858838" y="4390578"/>
                <a:ext cx="3232155" cy="102549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3296988" y="4104836"/>
                <a:ext cx="5289558" cy="20160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>
                <a:off x="3220788" y="2565002"/>
                <a:ext cx="2767016" cy="115249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2481012" y="2842807"/>
                <a:ext cx="4810133" cy="3641628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 flipV="1">
                <a:off x="4003426" y="3204748"/>
                <a:ext cx="4221170" cy="200178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 flipV="1">
                <a:off x="3978026" y="3490490"/>
                <a:ext cx="4340232" cy="2355787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5702054" y="2952341"/>
                <a:ext cx="3162305" cy="3582893"/>
              </a:xfrm>
              <a:prstGeom prst="ellipse">
                <a:avLst/>
              </a:prstGeom>
              <a:noFill/>
              <a:ln w="15875">
                <a:solidFill>
                  <a:srgbClr val="FF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3200">
                  <a:solidFill>
                    <a:srgbClr val="FFFFFF"/>
                  </a:solidFill>
                  <a:ea typeface="ＭＳ Ｐゴシック" pitchFamily="34" charset="-128"/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>
              <a:xfrm>
                <a:off x="4339977" y="3196810"/>
                <a:ext cx="1547815" cy="67149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21" idx="3"/>
              </p:cNvCxnSpPr>
              <p:nvPr/>
            </p:nvCxnSpPr>
            <p:spPr>
              <a:xfrm rot="16200000" flipH="1">
                <a:off x="3854242" y="3698421"/>
                <a:ext cx="2805037" cy="181769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V="1">
                <a:off x="4306640" y="3044414"/>
                <a:ext cx="2917830" cy="160334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0" y="1287463"/>
            <a:ext cx="5294313" cy="5037137"/>
          </a:xfrm>
        </p:spPr>
        <p:txBody>
          <a:bodyPr/>
          <a:lstStyle/>
          <a:p>
            <a:pPr marL="284163" indent="-284163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Recycler  Ring, RR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New injection line into RR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New extraction line from RR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New 53 MHz RF system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Instrumentation Upgrades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New abort kickers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Decommissioning of </a:t>
            </a:r>
            <a:r>
              <a:rPr lang="en-US" sz="1800" dirty="0" err="1" smtClean="0">
                <a:ea typeface="ＭＳ Ｐゴシック" pitchFamily="34" charset="-128"/>
              </a:rPr>
              <a:t>pbar</a:t>
            </a:r>
            <a:r>
              <a:rPr lang="en-US" sz="1800" dirty="0" smtClean="0">
                <a:ea typeface="ＭＳ Ｐゴシック" pitchFamily="34" charset="-128"/>
              </a:rPr>
              <a:t> components</a:t>
            </a:r>
          </a:p>
          <a:p>
            <a:pPr marL="284163" indent="-284163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Main Injector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Two 53 MHz cavities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Quad Power Supply Upgrade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Low Level RF System</a:t>
            </a:r>
          </a:p>
          <a:p>
            <a:pPr marL="284163" indent="-284163">
              <a:lnSpc>
                <a:spcPct val="90000"/>
              </a:lnSpc>
            </a:pPr>
            <a:r>
              <a:rPr lang="en-US" sz="2000" dirty="0" smtClean="0">
                <a:ea typeface="ＭＳ Ｐゴシック" pitchFamily="34" charset="-128"/>
              </a:rPr>
              <a:t>NuMI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Change to medium energy  </a:t>
            </a:r>
            <a:r>
              <a:rPr lang="en-US" sz="1800" dirty="0" smtClean="0">
                <a:latin typeface="Symbol" pitchFamily="18" charset="2"/>
                <a:ea typeface="ＭＳ Ｐゴシック" pitchFamily="34" charset="-128"/>
              </a:rPr>
              <a:t>n</a:t>
            </a:r>
            <a:r>
              <a:rPr lang="en-US" sz="1800" dirty="0" smtClean="0">
                <a:ea typeface="ＭＳ Ｐゴシック" pitchFamily="34" charset="-128"/>
              </a:rPr>
              <a:t> beam configuration (new target, horn, configuration)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1800" dirty="0" smtClean="0">
                <a:ea typeface="ＭＳ Ｐゴシック" pitchFamily="34" charset="-128"/>
              </a:rPr>
              <a:t>Cooling &amp; power supply upgrades</a:t>
            </a:r>
          </a:p>
          <a:p>
            <a:pPr marL="284163" indent="-284163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67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R&amp;D needs for the coming decade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Physical models</a:t>
            </a:r>
          </a:p>
          <a:p>
            <a:pPr lvl="1"/>
            <a:r>
              <a:rPr lang="en-US" dirty="0" smtClean="0"/>
              <a:t>Space charge and wakefield computations are available for today’s needs</a:t>
            </a:r>
            <a:endParaRPr lang="en-US" dirty="0"/>
          </a:p>
          <a:p>
            <a:pPr lvl="1"/>
            <a:r>
              <a:rPr lang="en-US" dirty="0" smtClean="0"/>
              <a:t>Higher accuracy field solves will be required for long-term tracking and detailed losses</a:t>
            </a:r>
          </a:p>
          <a:p>
            <a:pPr lvl="2"/>
            <a:r>
              <a:rPr lang="en-US" dirty="0" smtClean="0"/>
              <a:t>Better treatment of boundary conditions</a:t>
            </a:r>
          </a:p>
          <a:p>
            <a:pPr lvl="1"/>
            <a:r>
              <a:rPr lang="en-US" dirty="0" smtClean="0"/>
              <a:t>Detailed models of beam dynamics in the presence of electron clouds not yet available</a:t>
            </a:r>
          </a:p>
          <a:p>
            <a:pPr lvl="2"/>
            <a:r>
              <a:rPr lang="en-US" dirty="0" smtClean="0"/>
              <a:t>Better cloud development models will also be necessary</a:t>
            </a:r>
          </a:p>
          <a:p>
            <a:r>
              <a:rPr lang="en-US" dirty="0" smtClean="0"/>
              <a:t>Computational hardware requirements</a:t>
            </a:r>
          </a:p>
          <a:p>
            <a:pPr lvl="1"/>
            <a:r>
              <a:rPr lang="en-US" dirty="0" smtClean="0"/>
              <a:t>Current simulations are already filling today’s supercomputers</a:t>
            </a:r>
          </a:p>
          <a:p>
            <a:pPr lvl="1"/>
            <a:r>
              <a:rPr lang="en-US" dirty="0" smtClean="0"/>
              <a:t>Detailed models will scale with future hardware developments</a:t>
            </a:r>
          </a:p>
          <a:p>
            <a:r>
              <a:rPr lang="en-US" dirty="0" smtClean="0"/>
              <a:t>Computational algorithm requirements</a:t>
            </a:r>
          </a:p>
          <a:p>
            <a:pPr lvl="1"/>
            <a:r>
              <a:rPr lang="en-US" dirty="0" smtClean="0"/>
              <a:t>In the near term (next five years) GPU and multicore optimizations will be required to take advantage of new supercomputing hardware</a:t>
            </a:r>
          </a:p>
          <a:p>
            <a:pPr lvl="2"/>
            <a:r>
              <a:rPr lang="en-US" dirty="0" smtClean="0"/>
              <a:t>Need to move from prototype stage to production</a:t>
            </a:r>
          </a:p>
          <a:p>
            <a:pPr lvl="1"/>
            <a:r>
              <a:rPr lang="en-US" dirty="0" smtClean="0"/>
              <a:t>In the long term (next ten years) algorithmic developments are needed</a:t>
            </a:r>
          </a:p>
          <a:p>
            <a:pPr lvl="2"/>
            <a:r>
              <a:rPr lang="en-US" dirty="0" smtClean="0"/>
              <a:t>Better scaling</a:t>
            </a:r>
          </a:p>
          <a:p>
            <a:pPr lvl="2"/>
            <a:r>
              <a:rPr lang="en-US" dirty="0" smtClean="0"/>
              <a:t>Higher accuracy</a:t>
            </a:r>
          </a:p>
          <a:p>
            <a:pPr lvl="2"/>
            <a:r>
              <a:rPr lang="en-US" dirty="0" smtClean="0"/>
              <a:t>Better single-bunch performance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0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 Injector Power vs. Energy after </a:t>
            </a:r>
            <a:r>
              <a:rPr lang="en-US" dirty="0" err="1"/>
              <a:t>NOvA</a:t>
            </a:r>
            <a:r>
              <a:rPr lang="en-US" dirty="0"/>
              <a:t> </a:t>
            </a:r>
            <a:r>
              <a:rPr lang="en-US" dirty="0" smtClean="0"/>
              <a:t>Upgrades</a:t>
            </a:r>
            <a:endParaRPr lang="en-U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24081194"/>
              </p:ext>
            </p:extLst>
          </p:nvPr>
        </p:nvGraphicFramePr>
        <p:xfrm>
          <a:off x="1905000" y="1524000"/>
          <a:ext cx="559117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211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MI/RR Performance Requirements in Project X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7162800" cy="21186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1889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MI/RR Upgrades &amp; Modifications for Project 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H- </a:t>
            </a:r>
            <a:r>
              <a:rPr lang="en-US" sz="2000" dirty="0"/>
              <a:t>Injection system for Recycler</a:t>
            </a:r>
          </a:p>
          <a:p>
            <a:r>
              <a:rPr lang="en-US" sz="2000" dirty="0"/>
              <a:t>New 53 MHz RF system for MI and Recycler.</a:t>
            </a:r>
          </a:p>
          <a:p>
            <a:pPr lvl="1"/>
            <a:r>
              <a:rPr lang="en-US" sz="1800" dirty="0"/>
              <a:t>We cannot accelerate the higher beam power with the current MI RF System.</a:t>
            </a:r>
          </a:p>
          <a:p>
            <a:pPr lvl="1"/>
            <a:r>
              <a:rPr lang="en-US" sz="1800" dirty="0"/>
              <a:t>Required even for Stage 1.</a:t>
            </a:r>
          </a:p>
          <a:p>
            <a:r>
              <a:rPr lang="en-US" sz="2000" dirty="0"/>
              <a:t>New second harmonic RF system for MI and Recycler.</a:t>
            </a:r>
          </a:p>
          <a:p>
            <a:pPr lvl="1"/>
            <a:r>
              <a:rPr lang="en-US" sz="1800" dirty="0"/>
              <a:t>Required for improved bunching factor</a:t>
            </a:r>
          </a:p>
          <a:p>
            <a:r>
              <a:rPr lang="en-US" sz="1800" dirty="0"/>
              <a:t>Gamma-t jump for MI.</a:t>
            </a:r>
          </a:p>
          <a:p>
            <a:pPr lvl="1"/>
            <a:r>
              <a:rPr lang="en-US" sz="1800" dirty="0"/>
              <a:t>Avoid longitudinal </a:t>
            </a:r>
            <a:r>
              <a:rPr lang="en-US" sz="1800" dirty="0" err="1"/>
              <a:t>emittance</a:t>
            </a:r>
            <a:r>
              <a:rPr lang="en-US" sz="1800" dirty="0"/>
              <a:t> blow-up and beam loss after transition.</a:t>
            </a:r>
          </a:p>
          <a:p>
            <a:r>
              <a:rPr lang="en-US" sz="2000" dirty="0"/>
              <a:t>E-cloud mitigation schemes.</a:t>
            </a:r>
          </a:p>
          <a:p>
            <a:r>
              <a:rPr lang="en-US" sz="2000" dirty="0"/>
              <a:t>Loss control in Recycler.</a:t>
            </a:r>
          </a:p>
          <a:p>
            <a:pPr lvl="1"/>
            <a:r>
              <a:rPr lang="en-US" sz="1800" dirty="0"/>
              <a:t>Required for </a:t>
            </a:r>
            <a:r>
              <a:rPr lang="en-US" sz="1800" dirty="0" err="1"/>
              <a:t>NOvA</a:t>
            </a:r>
            <a:r>
              <a:rPr lang="en-US" sz="1800" dirty="0"/>
              <a:t> operations and Stage 1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702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Issues with High Intensity MI/RR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During slip stacking we have high intensity bunches with high negative chromaticity.</a:t>
            </a:r>
          </a:p>
          <a:p>
            <a:pPr lvl="1"/>
            <a:r>
              <a:rPr lang="en-US" dirty="0"/>
              <a:t>Losses need to be understood and mitigated.</a:t>
            </a:r>
          </a:p>
          <a:p>
            <a:r>
              <a:rPr lang="en-US" dirty="0"/>
              <a:t>We need to understand how much space charge tune shift can be tolerated.</a:t>
            </a:r>
          </a:p>
          <a:p>
            <a:pPr lvl="1"/>
            <a:r>
              <a:rPr lang="en-US" dirty="0"/>
              <a:t>Do we need a second harmonic RF system?</a:t>
            </a:r>
          </a:p>
          <a:p>
            <a:pPr marL="342900" lvl="1" indent="-342900">
              <a:buClr>
                <a:srgbClr val="CCFFFF"/>
              </a:buClr>
              <a:buSzPct val="80000"/>
              <a:buFontTx/>
              <a:buChar char="•"/>
            </a:pPr>
            <a:r>
              <a:rPr lang="en-US" dirty="0"/>
              <a:t>How about tune spread??? </a:t>
            </a:r>
          </a:p>
          <a:p>
            <a:pPr marL="742950" lvl="2" indent="-342900">
              <a:buClr>
                <a:srgbClr val="CCFFFF"/>
              </a:buClr>
              <a:buSzPct val="80000"/>
            </a:pPr>
            <a:r>
              <a:rPr lang="en-US" dirty="0"/>
              <a:t>That affects beam quality and losses due to tails-&gt; collimators,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Is electron cloud going to be an Issue?</a:t>
            </a:r>
          </a:p>
          <a:p>
            <a:pPr lvl="1"/>
            <a:r>
              <a:rPr lang="en-US" dirty="0"/>
              <a:t>Coating of the MI/RR beam pipe is not trivial.</a:t>
            </a:r>
          </a:p>
          <a:p>
            <a:r>
              <a:rPr lang="en-US" dirty="0"/>
              <a:t>Need realistic beam simulations in both MI and Recycler to address these 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2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Necessary R&amp;D, studies &amp;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Accurate simulations with realistic models with at least space-charge and impedance. Study effect of space charge tune shifts/spreads</a:t>
            </a:r>
          </a:p>
          <a:p>
            <a:pPr lvl="1"/>
            <a:r>
              <a:rPr lang="en-US" sz="1800" dirty="0"/>
              <a:t>need them to run long (0.5 s) so you can  characterize losses</a:t>
            </a:r>
          </a:p>
          <a:p>
            <a:pPr lvl="1"/>
            <a:r>
              <a:rPr lang="en-US" sz="1800" dirty="0"/>
              <a:t>Need many runs to try different operational parameters for losses.  </a:t>
            </a:r>
          </a:p>
          <a:p>
            <a:pPr lvl="1"/>
            <a:r>
              <a:rPr lang="en-US" sz="1800" dirty="0"/>
              <a:t>Need the models to be benchmarked and verified with beam measurements (ASTA, UMER,…)</a:t>
            </a:r>
          </a:p>
          <a:p>
            <a:pPr lvl="1"/>
            <a:r>
              <a:rPr lang="en-US" sz="1800" dirty="0"/>
              <a:t>Need to simulate and understand losses to E-4 level (beam halo, </a:t>
            </a:r>
            <a:r>
              <a:rPr lang="en-US" sz="1800" dirty="0" err="1"/>
              <a:t>i.e</a:t>
            </a:r>
            <a:r>
              <a:rPr lang="en-US" sz="1800" dirty="0"/>
              <a:t> beam distribution to ~10 sigma)</a:t>
            </a:r>
          </a:p>
          <a:p>
            <a:r>
              <a:rPr lang="en-US" sz="2000" dirty="0"/>
              <a:t>Continue the EC simulations and measurements.</a:t>
            </a:r>
          </a:p>
          <a:p>
            <a:r>
              <a:rPr lang="en-US" sz="2000" dirty="0"/>
              <a:t>Study different mitigation systems for SC</a:t>
            </a:r>
          </a:p>
          <a:p>
            <a:pPr lvl="1"/>
            <a:r>
              <a:rPr lang="en-US" sz="1800" dirty="0"/>
              <a:t>Simulation, measurements</a:t>
            </a:r>
          </a:p>
          <a:p>
            <a:pPr lvl="1"/>
            <a:r>
              <a:rPr lang="en-US" sz="1800" dirty="0"/>
              <a:t>Consider new mitigation techniques both experimentally and with simulation (such as electron lens) both experimentally (ASTA)  and with simulation</a:t>
            </a:r>
            <a:r>
              <a:rPr lang="en-US" sz="1800" dirty="0" smtClean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8324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simulation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 space charge model</a:t>
            </a:r>
          </a:p>
          <a:p>
            <a:r>
              <a:rPr lang="en-US" dirty="0" smtClean="0"/>
              <a:t>Accurate wakefield model</a:t>
            </a:r>
          </a:p>
          <a:p>
            <a:r>
              <a:rPr lang="en-US" dirty="0" smtClean="0"/>
              <a:t>Electron cloud generation model</a:t>
            </a:r>
          </a:p>
          <a:p>
            <a:r>
              <a:rPr lang="en-US" dirty="0" smtClean="0"/>
              <a:t>Electron cloud-beam dynamics model</a:t>
            </a:r>
          </a:p>
          <a:p>
            <a:r>
              <a:rPr lang="en-US" dirty="0" smtClean="0"/>
              <a:t>Long-term tracking</a:t>
            </a:r>
          </a:p>
          <a:p>
            <a:pPr lvl="1"/>
            <a:r>
              <a:rPr lang="en-US" dirty="0" smtClean="0"/>
              <a:t>At least 1e5 turns</a:t>
            </a:r>
          </a:p>
          <a:p>
            <a:r>
              <a:rPr lang="en-US" dirty="0" smtClean="0"/>
              <a:t>Single- and multi-bunch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1598</Words>
  <Application>Microsoft Office PowerPoint</Application>
  <PresentationFormat>On-screen Show (4:3)</PresentationFormat>
  <Paragraphs>257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Research and Development Needs in Computational Accelerator Science for the Intensity Frontier</vt:lpstr>
      <vt:lpstr>Motivation: FNAL Main Injector and Recycler Upgrades</vt:lpstr>
      <vt:lpstr>Accelerator and NuMI Upgrades for NOvA</vt:lpstr>
      <vt:lpstr>MI Injector Power vs. Energy after NOvA Upgrades</vt:lpstr>
      <vt:lpstr>MI/RR Performance Requirements in Project X</vt:lpstr>
      <vt:lpstr>MI/RR Upgrades &amp; Modifications for Project X</vt:lpstr>
      <vt:lpstr>Issues with High Intensity MI/RR Operation</vt:lpstr>
      <vt:lpstr>Necessary R&amp;D, studies &amp; requirements</vt:lpstr>
      <vt:lpstr>Basic simulation requirements</vt:lpstr>
      <vt:lpstr>Particle-in-Cell (PIC) for Beam Dynamics</vt:lpstr>
      <vt:lpstr>Scaling achievements to date in beam dynamics</vt:lpstr>
      <vt:lpstr>Beam Dynamics: scaling achievements</vt:lpstr>
      <vt:lpstr>Synergia in production</vt:lpstr>
      <vt:lpstr>Scaling challenges in Synergia</vt:lpstr>
      <vt:lpstr>Synergia: scaling advances</vt:lpstr>
      <vt:lpstr>Synergia: large numbers of particles</vt:lpstr>
      <vt:lpstr>Synergia: new scaling opportunities</vt:lpstr>
      <vt:lpstr>Synergia: scaling final</vt:lpstr>
      <vt:lpstr>Computing R&amp;D for near future</vt:lpstr>
      <vt:lpstr>Computing R&amp;D for near future</vt:lpstr>
      <vt:lpstr>Charge deposition in shared memory</vt:lpstr>
      <vt:lpstr>Charge deposition in shared memory – solution 1</vt:lpstr>
      <vt:lpstr>Charge deposition in shared memory – solution 2</vt:lpstr>
      <vt:lpstr>Charge deposition in shared memory – solution 2</vt:lpstr>
      <vt:lpstr>Charge deposition in shared memory – solution 2</vt:lpstr>
      <vt:lpstr>BD: GPU and multicore results</vt:lpstr>
      <vt:lpstr>Algorithmic R&amp;D</vt:lpstr>
      <vt:lpstr>Computing R&amp;D in algorithms: two-grid schemes for PIC</vt:lpstr>
      <vt:lpstr>Computing R&amp;D in algorithms: method of local corrections</vt:lpstr>
      <vt:lpstr>R&amp;D needs for the coming decade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 for Accelerator Science</dc:title>
  <dc:creator>James F. Amundson</dc:creator>
  <cp:lastModifiedBy>James F. Amundson</cp:lastModifiedBy>
  <cp:revision>139</cp:revision>
  <dcterms:created xsi:type="dcterms:W3CDTF">2013-07-21T12:58:39Z</dcterms:created>
  <dcterms:modified xsi:type="dcterms:W3CDTF">2013-07-31T03:40:51Z</dcterms:modified>
</cp:coreProperties>
</file>