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71" r:id="rId2"/>
    <p:sldId id="273" r:id="rId3"/>
    <p:sldId id="274" r:id="rId4"/>
    <p:sldId id="276" r:id="rId5"/>
    <p:sldId id="275" r:id="rId6"/>
  </p:sldIdLst>
  <p:sldSz cx="9906000" cy="6858000" type="A4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4EB"/>
    <a:srgbClr val="724809"/>
    <a:srgbClr val="4B2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7020" autoAdjust="0"/>
  </p:normalViewPr>
  <p:slideViewPr>
    <p:cSldViewPr>
      <p:cViewPr varScale="1">
        <p:scale>
          <a:sx n="86" d="100"/>
          <a:sy n="86" d="100"/>
        </p:scale>
        <p:origin x="-776" y="-112"/>
      </p:cViewPr>
      <p:guideLst>
        <p:guide orient="horz" pos="312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DD32A-BF40-E341-9B5A-37E7C59CD6AD}" type="datetimeFigureOut">
              <a:rPr lang="en-US" smtClean="0"/>
              <a:t>01/08/2013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BB488-A0FC-E04C-9B4C-6B51AE8B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9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C7BCB-816A-5546-AD5D-B73CFA2F1F08}" type="datetimeFigureOut">
              <a:rPr lang="en-US" smtClean="0"/>
              <a:t>01/08/2013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FF0E-9C43-0742-AEE2-E2910500E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72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44" y="6531754"/>
            <a:ext cx="2308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Mark Thomson</a:t>
            </a:r>
            <a:endParaRPr lang="en-GB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3913" y="6525344"/>
            <a:ext cx="3136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CERN, July 9, 2013</a:t>
            </a:r>
            <a:endParaRPr lang="en-GB" dirty="0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9038" y="6517466"/>
            <a:ext cx="23098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r" defTabSz="968375">
              <a:defRPr sz="1600" b="0">
                <a:solidFill>
                  <a:schemeClr val="tx1"/>
                </a:solidFill>
              </a:defRPr>
            </a:lvl1pPr>
          </a:lstStyle>
          <a:p>
            <a:fld id="{1A5B82F1-6BDA-2E45-9CC3-908D44C4099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513"/>
            <a:ext cx="4381500" cy="51847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52513"/>
            <a:ext cx="4381500" cy="51847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GB" smtClean="0"/>
              <a:t>Mark Thomson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5B82F1-6BDA-2E45-9CC3-908D44C4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3913" y="6530135"/>
            <a:ext cx="3136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CERN, July 9,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2308225" cy="3524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GB" smtClean="0"/>
              <a:t>Mark Thomson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3913" y="6530135"/>
            <a:ext cx="3136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CERN, July 9, 2013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9038" y="6517466"/>
            <a:ext cx="2309812" cy="474663"/>
          </a:xfrm>
        </p:spPr>
        <p:txBody>
          <a:bodyPr/>
          <a:lstStyle>
            <a:lvl1pPr>
              <a:defRPr smtClean="0"/>
            </a:lvl1pPr>
          </a:lstStyle>
          <a:p>
            <a:fld id="{1A5B82F1-6BDA-2E45-9CC3-908D44C40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-620" y="6551735"/>
            <a:ext cx="9910678" cy="311122"/>
          </a:xfrm>
          <a:prstGeom prst="rect">
            <a:avLst/>
          </a:prstGeom>
          <a:gradFill flip="none" rotWithShape="1">
            <a:gsLst>
              <a:gs pos="0">
                <a:srgbClr val="FF6600">
                  <a:alpha val="27000"/>
                </a:srgbClr>
              </a:gs>
              <a:gs pos="100000">
                <a:srgbClr val="FFFFFF">
                  <a:alpha val="27000"/>
                </a:srgbClr>
              </a:gs>
            </a:gsLst>
            <a:lin ang="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188182"/>
            <a:ext cx="74898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44" y="6531754"/>
            <a:ext cx="2308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Mark Thomson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3913" y="6530135"/>
            <a:ext cx="3136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CERN, July 9, 2013</a:t>
            </a:r>
            <a:endParaRPr lang="en-GB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9038" y="6517466"/>
            <a:ext cx="23098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t" anchorCtr="0" compatLnSpc="1">
            <a:prstTxWarp prst="textNoShape">
              <a:avLst/>
            </a:prstTxWarp>
          </a:bodyPr>
          <a:lstStyle>
            <a:lvl1pPr algn="r" defTabSz="968375">
              <a:defRPr sz="1600" b="0">
                <a:solidFill>
                  <a:schemeClr val="tx1"/>
                </a:solidFill>
              </a:defRPr>
            </a:lvl1pPr>
          </a:lstStyle>
          <a:p>
            <a:fld id="{1A5B82F1-6BDA-2E45-9CC3-908D44C4099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990600"/>
            <a:ext cx="7239000" cy="228600"/>
          </a:xfrm>
          <a:prstGeom prst="line">
            <a:avLst/>
          </a:prstGeom>
          <a:noFill/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6545686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0" y="990600"/>
            <a:ext cx="7239000" cy="228600"/>
          </a:xfrm>
          <a:prstGeom prst="line">
            <a:avLst/>
          </a:prstGeom>
          <a:noFill/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0" y="914400"/>
            <a:ext cx="9906000" cy="1588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 userDrawn="1"/>
        </p:nvSpPr>
        <p:spPr bwMode="auto">
          <a:xfrm>
            <a:off x="0" y="-15299"/>
            <a:ext cx="9906000" cy="915988"/>
          </a:xfrm>
          <a:prstGeom prst="rect">
            <a:avLst/>
          </a:prstGeom>
          <a:gradFill flip="none" rotWithShape="1">
            <a:gsLst>
              <a:gs pos="0">
                <a:srgbClr val="FF6600">
                  <a:alpha val="27000"/>
                </a:srgbClr>
              </a:gs>
              <a:gs pos="100000">
                <a:srgbClr val="FFFFFF">
                  <a:alpha val="27000"/>
                </a:srgbClr>
              </a:gs>
            </a:gsLst>
            <a:lin ang="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14" name="Picture 13" descr="CLIC-Logo-Color-72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50488" y="-121802"/>
            <a:ext cx="1159570" cy="1159570"/>
          </a:xfrm>
          <a:prstGeom prst="rect">
            <a:avLst/>
          </a:prstGeom>
        </p:spPr>
      </p:pic>
      <p:pic>
        <p:nvPicPr>
          <p:cNvPr id="16" name="Picture 15" descr="CLIC-Logo-Color-72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2994" y="-106834"/>
            <a:ext cx="1159570" cy="1159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</p:sldLayoutIdLst>
  <p:hf hdr="0"/>
  <p:txStyles>
    <p:titleStyle>
      <a:lvl1pPr algn="ctr" defTabSz="968375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3300"/>
          </a:solidFill>
          <a:latin typeface="+mj-lt"/>
          <a:ea typeface="+mj-ea"/>
          <a:cs typeface="+mj-cs"/>
        </a:defRPr>
      </a:lvl1pPr>
      <a:lvl2pPr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2pPr>
      <a:lvl3pPr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3pPr>
      <a:lvl4pPr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4pPr>
      <a:lvl5pPr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5pPr>
      <a:lvl6pPr marL="457200"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6pPr>
      <a:lvl7pPr marL="914400"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7pPr>
      <a:lvl8pPr marL="1371600"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8pPr>
      <a:lvl9pPr marL="1828800" algn="ctr" defTabSz="968375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FF3300"/>
          </a:solidFill>
          <a:latin typeface="Arial" charset="0"/>
        </a:defRPr>
      </a:lvl9pPr>
    </p:titleStyle>
    <p:bodyStyle>
      <a:lvl1pPr marL="361950" indent="-361950" algn="l" defTabSz="968375" rtl="0" eaLnBrk="1" fontAlgn="base" hangingPunct="1">
        <a:spcBef>
          <a:spcPct val="2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8375" rtl="0" eaLnBrk="1" fontAlgn="base" hangingPunct="1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ＭＳ Ｐゴシック" charset="-128"/>
        </a:defRPr>
      </a:lvl2pPr>
      <a:lvl3pPr marL="1209675" indent="-241300" algn="l" defTabSz="968375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-128"/>
        </a:defRPr>
      </a:lvl3pPr>
      <a:lvl4pPr marL="1693863" indent="-241300" algn="l" defTabSz="968375" rtl="0" eaLnBrk="1" fontAlgn="base" hangingPunct="1"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2178050" indent="-242888" algn="l" defTabSz="968375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2635250" indent="-242888" algn="l" defTabSz="968375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3092450" indent="-242888" algn="l" defTabSz="968375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3549650" indent="-242888" algn="l" defTabSz="968375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4006850" indent="-242888" algn="l" defTabSz="968375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emf"/><Relationship Id="rId1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7" Type="http://schemas.openxmlformats.org/officeDocument/2006/relationships/image" Target="../media/image17.emf"/><Relationship Id="rId8" Type="http://schemas.openxmlformats.org/officeDocument/2006/relationships/image" Target="../media/image18.emf"/><Relationship Id="rId9" Type="http://schemas.openxmlformats.org/officeDocument/2006/relationships/image" Target="../media/image19.emf"/><Relationship Id="rId10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emf"/><Relationship Id="rId5" Type="http://schemas.openxmlformats.org/officeDocument/2006/relationships/image" Target="../media/image25.emf"/><Relationship Id="rId6" Type="http://schemas.openxmlformats.org/officeDocument/2006/relationships/image" Target="../media/image26.emf"/><Relationship Id="rId7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3230272" cy="352425"/>
          </a:xfrm>
        </p:spPr>
        <p:txBody>
          <a:bodyPr/>
          <a:lstStyle/>
          <a:p>
            <a:r>
              <a:rPr lang="en-GB" dirty="0" smtClean="0"/>
              <a:t>CLIC Detector and Physics Study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82F1-6BDA-2E45-9CC3-908D44C4099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July 31, 2013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07591" y="188182"/>
            <a:ext cx="7489825" cy="506413"/>
          </a:xfrm>
        </p:spPr>
        <p:txBody>
          <a:bodyPr/>
          <a:lstStyle/>
          <a:p>
            <a:r>
              <a:rPr lang="en-GB" sz="5400" dirty="0" smtClean="0"/>
              <a:t>Heavy Higgs I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72480" y="1052736"/>
            <a:ext cx="5256584" cy="30469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charset="2"/>
              <a:buChar char=""/>
            </a:pPr>
            <a:r>
              <a:rPr lang="en-US" sz="2400" dirty="0" smtClean="0"/>
              <a:t> Heavy Higgs pair production 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leaves a clear signature at CLIC   </a:t>
            </a:r>
          </a:p>
          <a:p>
            <a:pPr marL="742950" lvl="1" indent="-285750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Cross sections  </a:t>
            </a:r>
            <a:r>
              <a:rPr lang="en-US" sz="2400" dirty="0" smtClean="0">
                <a:solidFill>
                  <a:schemeClr val="tx1"/>
                </a:solidFill>
              </a:rPr>
              <a:t>~1 </a:t>
            </a:r>
            <a:r>
              <a:rPr lang="en-US" sz="2400" dirty="0" err="1" smtClean="0">
                <a:solidFill>
                  <a:schemeClr val="tx1"/>
                </a:solidFill>
              </a:rPr>
              <a:t>fb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2950" lvl="1" indent="-285750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/>
              <a:t>Sensitivity up to close to the </a:t>
            </a:r>
          </a:p>
          <a:p>
            <a:pPr lvl="1">
              <a:buClr>
                <a:srgbClr val="008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 kinematic limit</a:t>
            </a:r>
          </a:p>
          <a:p>
            <a:pPr marL="742950" lvl="1" indent="-285750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/>
              <a:t>CLIC with </a:t>
            </a:r>
            <a:r>
              <a:rPr lang="en-US" sz="2400" dirty="0" smtClean="0">
                <a:solidFill>
                  <a:srgbClr val="000000"/>
                </a:solidFill>
              </a:rPr>
              <a:t>2 ab</a:t>
            </a:r>
            <a:r>
              <a:rPr lang="en-US" sz="2400" baseline="30000" dirty="0" smtClean="0">
                <a:solidFill>
                  <a:srgbClr val="000000"/>
                </a:solidFill>
              </a:rPr>
              <a:t>-1 </a:t>
            </a:r>
            <a:r>
              <a:rPr lang="en-US" sz="2400" dirty="0" smtClean="0"/>
              <a:t>at </a:t>
            </a:r>
            <a:r>
              <a:rPr lang="en-US" sz="2400" dirty="0" smtClean="0">
                <a:solidFill>
                  <a:srgbClr val="000000"/>
                </a:solidFill>
              </a:rPr>
              <a:t>3 </a:t>
            </a:r>
            <a:r>
              <a:rPr lang="en-US" sz="2400" dirty="0" err="1" smtClean="0">
                <a:solidFill>
                  <a:srgbClr val="000000"/>
                </a:solidFill>
              </a:rPr>
              <a:t>TeV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</a:p>
          <a:p>
            <a:pPr lvl="1">
              <a:buClr>
                <a:srgbClr val="008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highly competitive </a:t>
            </a:r>
            <a:r>
              <a:rPr lang="en-US" sz="2400" dirty="0" smtClean="0"/>
              <a:t>for    </a:t>
            </a:r>
          </a:p>
          <a:p>
            <a:pPr lvl="1">
              <a:buClr>
                <a:srgbClr val="008000"/>
              </a:buClr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search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&amp; </a:t>
            </a:r>
            <a:r>
              <a:rPr lang="en-US" sz="2400" dirty="0" smtClean="0">
                <a:solidFill>
                  <a:srgbClr val="FF0000"/>
                </a:solidFill>
              </a:rPr>
              <a:t>measurement</a:t>
            </a:r>
            <a:r>
              <a:rPr lang="en-US" sz="2400" dirty="0" smtClean="0"/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488" y="4298320"/>
            <a:ext cx="5198859" cy="1938992"/>
          </a:xfrm>
          <a:prstGeom prst="rect">
            <a:avLst/>
          </a:prstGeom>
          <a:noFill/>
          <a:ln>
            <a:solidFill>
              <a:srgbClr val="EFAE4E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charset="2"/>
              <a:buChar char=""/>
            </a:pPr>
            <a:r>
              <a:rPr lang="en-US" sz="2400" dirty="0"/>
              <a:t> </a:t>
            </a:r>
            <a:r>
              <a:rPr lang="en-US" sz="2400" dirty="0" smtClean="0"/>
              <a:t>Studies (see CLIC CDR)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with </a:t>
            </a:r>
            <a:r>
              <a:rPr lang="en-US" sz="2400" dirty="0" smtClean="0">
                <a:solidFill>
                  <a:srgbClr val="FF0000"/>
                </a:solidFill>
              </a:rPr>
              <a:t>full G4 simulation 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+ full event reconstruction</a:t>
            </a:r>
          </a:p>
          <a:p>
            <a:pPr marL="742950" lvl="1" indent="-285750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Including beam backgrounds</a:t>
            </a:r>
          </a:p>
          <a:p>
            <a:pPr marL="742950" lvl="1" indent="-285750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/>
              <a:t>e</a:t>
            </a:r>
            <a:r>
              <a:rPr lang="en-US" sz="2400" dirty="0" smtClean="0"/>
              <a:t>.g. </a:t>
            </a: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56" y="5877272"/>
            <a:ext cx="2870200" cy="317500"/>
          </a:xfrm>
          <a:prstGeom prst="rect">
            <a:avLst/>
          </a:prstGeom>
        </p:spPr>
      </p:pic>
      <p:pic>
        <p:nvPicPr>
          <p:cNvPr id="13" name="Picture 12" descr="HH2tight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6" b="4266"/>
          <a:stretch/>
        </p:blipFill>
        <p:spPr>
          <a:xfrm>
            <a:off x="6033120" y="4062345"/>
            <a:ext cx="3672408" cy="2462999"/>
          </a:xfrm>
          <a:prstGeom prst="rect">
            <a:avLst/>
          </a:prstGeom>
        </p:spPr>
      </p:pic>
      <p:pic>
        <p:nvPicPr>
          <p:cNvPr id="14" name="Picture 13" descr="Screen Shot 2011-09-30 at 9.01.3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052736"/>
            <a:ext cx="3925158" cy="2952328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4880992" y="5744126"/>
            <a:ext cx="1224136" cy="277162"/>
          </a:xfrm>
          <a:prstGeom prst="straightConnector1">
            <a:avLst/>
          </a:prstGeom>
          <a:noFill/>
          <a:ln w="28575" cap="flat" cmpd="sng" algn="ctr">
            <a:solidFill>
              <a:srgbClr val="EFAE4E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376936" y="1988840"/>
            <a:ext cx="3312368" cy="792088"/>
          </a:xfrm>
          <a:prstGeom prst="straightConnector1">
            <a:avLst/>
          </a:prstGeom>
          <a:noFill/>
          <a:ln w="28575" cap="flat" cmpd="sng" algn="ctr">
            <a:solidFill>
              <a:srgbClr val="EFAE4E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Picture 19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61532" y="1229220"/>
            <a:ext cx="465880" cy="18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7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1-09-30 at 9.04.4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72"/>
          <a:stretch/>
        </p:blipFill>
        <p:spPr>
          <a:xfrm>
            <a:off x="56457" y="3065465"/>
            <a:ext cx="3227174" cy="2639263"/>
          </a:xfrm>
          <a:prstGeom prst="rect">
            <a:avLst/>
          </a:prstGeom>
        </p:spPr>
      </p:pic>
      <p:pic>
        <p:nvPicPr>
          <p:cNvPr id="17" name="Picture 1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60" y="2772505"/>
            <a:ext cx="2255690" cy="23689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635159" y="2733864"/>
            <a:ext cx="2584942" cy="350399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01740" y="2743505"/>
            <a:ext cx="2522068" cy="350399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846" y="3437070"/>
            <a:ext cx="2425700" cy="330200"/>
          </a:xfrm>
          <a:prstGeom prst="rect">
            <a:avLst/>
          </a:prstGeom>
        </p:spPr>
      </p:pic>
      <p:pic>
        <p:nvPicPr>
          <p:cNvPr id="22" name="Picture 2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56" y="3848070"/>
            <a:ext cx="2108200" cy="2667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 bwMode="auto">
          <a:xfrm>
            <a:off x="7113240" y="3328464"/>
            <a:ext cx="2607833" cy="895498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6609184" y="3616496"/>
            <a:ext cx="360040" cy="216024"/>
          </a:xfrm>
          <a:prstGeom prst="rightArrow">
            <a:avLst/>
          </a:prstGeom>
          <a:solidFill>
            <a:srgbClr val="FFFF00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27" name="Picture 26" descr="Screen Shot 2011-09-30 at 9.04.4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81" t="1871" r="670"/>
          <a:stretch/>
        </p:blipFill>
        <p:spPr>
          <a:xfrm>
            <a:off x="3368825" y="3128216"/>
            <a:ext cx="3181702" cy="2589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41232" y="2968424"/>
            <a:ext cx="78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 ab</a:t>
            </a:r>
            <a:r>
              <a:rPr lang="en-US" baseline="30000" dirty="0" smtClean="0">
                <a:solidFill>
                  <a:srgbClr val="000000"/>
                </a:solidFill>
              </a:rPr>
              <a:t>-1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2162" y="4440522"/>
            <a:ext cx="21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Sensitivity up to 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356" y="4912640"/>
            <a:ext cx="1689100" cy="2667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 bwMode="auto">
          <a:xfrm>
            <a:off x="7097695" y="4377182"/>
            <a:ext cx="2607833" cy="895498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544" y="2784997"/>
            <a:ext cx="2306475" cy="23689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38584" y="1017241"/>
            <a:ext cx="8746038" cy="1631216"/>
            <a:chOff x="344488" y="1097449"/>
            <a:chExt cx="8746038" cy="1631216"/>
          </a:xfrm>
        </p:grpSpPr>
        <p:sp>
          <p:nvSpPr>
            <p:cNvPr id="25" name="Text Box 160"/>
            <p:cNvSpPr txBox="1">
              <a:spLocks noChangeArrowheads="1"/>
            </p:cNvSpPr>
            <p:nvPr/>
          </p:nvSpPr>
          <p:spPr bwMode="auto">
            <a:xfrm>
              <a:off x="344488" y="1097449"/>
              <a:ext cx="8746038" cy="1631216"/>
            </a:xfrm>
            <a:prstGeom prst="rect">
              <a:avLst/>
            </a:prstGeom>
            <a:noFill/>
            <a:ln w="19050" cmpd="sng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Clr>
                  <a:srgbClr val="FF0000"/>
                </a:buClr>
                <a:buFont typeface="Wingdings" charset="0"/>
                <a:buChar char="«"/>
              </a:pPr>
              <a:r>
                <a:rPr lang="en-GB" sz="2000" dirty="0"/>
                <a:t> </a:t>
              </a:r>
              <a:r>
                <a:rPr lang="en-GB" sz="2000" dirty="0" smtClean="0"/>
                <a:t>Studies in CLIC CDR use </a:t>
              </a:r>
              <a:r>
                <a:rPr lang="en-GB" sz="2000" dirty="0" smtClean="0">
                  <a:solidFill>
                    <a:srgbClr val="FF0000"/>
                  </a:solidFill>
                </a:rPr>
                <a:t>two</a:t>
              </a:r>
              <a:r>
                <a:rPr lang="en-GB" sz="2000" dirty="0" smtClean="0"/>
                <a:t> example SUSY models</a:t>
              </a:r>
              <a:endParaRPr lang="en-GB" sz="2000" dirty="0"/>
            </a:p>
            <a:p>
              <a:pPr lvl="1">
                <a:buClr>
                  <a:srgbClr val="D60093"/>
                </a:buClr>
              </a:pPr>
              <a:r>
                <a:rPr lang="en-GB" sz="2000" dirty="0" smtClean="0"/>
                <a:t>with </a:t>
              </a:r>
              <a:r>
                <a:rPr lang="en-GB" sz="2000" dirty="0" smtClean="0">
                  <a:solidFill>
                    <a:schemeClr val="tx1"/>
                  </a:solidFill>
                </a:rPr>
                <a:t>750 </a:t>
              </a:r>
              <a:r>
                <a:rPr lang="en-GB" sz="2000" dirty="0" err="1" smtClean="0">
                  <a:solidFill>
                    <a:schemeClr val="tx1"/>
                  </a:solidFill>
                </a:rPr>
                <a:t>GeV</a:t>
              </a:r>
              <a:r>
                <a:rPr lang="en-GB" sz="2000" dirty="0" smtClean="0">
                  <a:solidFill>
                    <a:schemeClr val="tx1"/>
                  </a:solidFill>
                </a:rPr>
                <a:t> </a:t>
              </a:r>
              <a:r>
                <a:rPr lang="en-GB" sz="2000" dirty="0" smtClean="0"/>
                <a:t>and </a:t>
              </a:r>
              <a:r>
                <a:rPr lang="en-GB" sz="2000" dirty="0" smtClean="0">
                  <a:solidFill>
                    <a:srgbClr val="000000"/>
                  </a:solidFill>
                </a:rPr>
                <a:t>900 </a:t>
              </a:r>
              <a:r>
                <a:rPr lang="en-GB" sz="2000" dirty="0" err="1" smtClean="0">
                  <a:solidFill>
                    <a:srgbClr val="000000"/>
                  </a:solidFill>
                </a:rPr>
                <a:t>GeV</a:t>
              </a:r>
              <a:r>
                <a:rPr lang="en-GB" sz="2000" dirty="0" smtClean="0">
                  <a:solidFill>
                    <a:srgbClr val="000000"/>
                  </a:solidFill>
                </a:rPr>
                <a:t> </a:t>
              </a:r>
              <a:r>
                <a:rPr lang="en-GB" sz="2000" dirty="0" smtClean="0"/>
                <a:t>(near degenerate) heavy Higgs states    </a:t>
              </a:r>
            </a:p>
            <a:p>
              <a:pPr lvl="1">
                <a:buClr>
                  <a:srgbClr val="008000"/>
                </a:buClr>
                <a:buFont typeface="Wingdings" charset="0"/>
                <a:buChar char="§"/>
              </a:pPr>
              <a:r>
                <a:rPr lang="en-GB" sz="2000" dirty="0" smtClean="0"/>
                <a:t> multi-jet final states                                   and</a:t>
              </a:r>
            </a:p>
            <a:p>
              <a:pPr lvl="1">
                <a:buClr>
                  <a:srgbClr val="008000"/>
                </a:buClr>
                <a:buFont typeface="Wingdings" charset="0"/>
                <a:buChar char="§"/>
              </a:pPr>
              <a:r>
                <a:rPr lang="en-GB" sz="2000" dirty="0" smtClean="0"/>
                <a:t> b-tagging + reconstruct di-quark invariant masses </a:t>
              </a:r>
            </a:p>
            <a:p>
              <a:pPr lvl="1">
                <a:buClr>
                  <a:srgbClr val="D60093"/>
                </a:buClr>
              </a:pPr>
              <a:r>
                <a:rPr lang="en-GB" sz="2000" dirty="0" smtClean="0"/>
                <a:t>              large signal above SM background </a:t>
              </a:r>
            </a:p>
          </p:txBody>
        </p:sp>
        <p:pic>
          <p:nvPicPr>
            <p:cNvPr id="18" name="Picture 17" descr="latex-image-1.pd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616" y="1780120"/>
              <a:ext cx="2306475" cy="236899"/>
            </a:xfrm>
            <a:prstGeom prst="rect">
              <a:avLst/>
            </a:prstGeom>
          </p:spPr>
        </p:pic>
        <p:pic>
          <p:nvPicPr>
            <p:cNvPr id="28" name="Picture 27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5279" y="1780110"/>
              <a:ext cx="2255690" cy="236899"/>
            </a:xfrm>
            <a:prstGeom prst="rect">
              <a:avLst/>
            </a:prstGeom>
          </p:spPr>
        </p:pic>
        <p:sp>
          <p:nvSpPr>
            <p:cNvPr id="10" name="Right Arrow 9"/>
            <p:cNvSpPr/>
            <p:nvPr/>
          </p:nvSpPr>
          <p:spPr bwMode="auto">
            <a:xfrm>
              <a:off x="1390316" y="2433053"/>
              <a:ext cx="347579" cy="240631"/>
            </a:xfrm>
            <a:prstGeom prst="rightArrow">
              <a:avLst/>
            </a:prstGeom>
            <a:solidFill>
              <a:srgbClr val="FFFF00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3230272" cy="352425"/>
          </a:xfrm>
        </p:spPr>
        <p:txBody>
          <a:bodyPr/>
          <a:lstStyle/>
          <a:p>
            <a:r>
              <a:rPr lang="en-GB" dirty="0" smtClean="0"/>
              <a:t>CLIC Detector and Physics Study</a:t>
            </a:r>
            <a:endParaRPr lang="en-GB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9038" y="6517466"/>
            <a:ext cx="2309812" cy="474663"/>
          </a:xfrm>
        </p:spPr>
        <p:txBody>
          <a:bodyPr/>
          <a:lstStyle/>
          <a:p>
            <a:fld id="{1A5B82F1-6BDA-2E45-9CC3-908D44C4099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63913" y="6530135"/>
            <a:ext cx="3136900" cy="287338"/>
          </a:xfrm>
        </p:spPr>
        <p:txBody>
          <a:bodyPr/>
          <a:lstStyle/>
          <a:p>
            <a:r>
              <a:rPr lang="en-US" dirty="0" smtClean="0"/>
              <a:t>July 31, 2013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32520" y="5877272"/>
            <a:ext cx="6120680" cy="461665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charset="2"/>
              <a:buChar char=""/>
            </a:pPr>
            <a:r>
              <a:rPr lang="en-US" sz="2400" dirty="0" smtClean="0"/>
              <a:t>Mass </a:t>
            </a:r>
            <a:r>
              <a:rPr lang="en-US" sz="2400" dirty="0" smtClean="0"/>
              <a:t>measurement </a:t>
            </a:r>
            <a:r>
              <a:rPr lang="en-US" sz="2400" dirty="0" smtClean="0"/>
              <a:t>precision ~ </a:t>
            </a:r>
            <a:r>
              <a:rPr lang="en-US" sz="2400" dirty="0" smtClean="0"/>
              <a:t>0.3</a:t>
            </a:r>
            <a:r>
              <a:rPr lang="en-US" sz="2400" dirty="0" smtClean="0"/>
              <a:t> </a:t>
            </a:r>
            <a:r>
              <a:rPr lang="en-US" sz="2400" dirty="0" smtClean="0"/>
              <a:t>%   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207591" y="188182"/>
            <a:ext cx="7489825" cy="506413"/>
          </a:xfrm>
        </p:spPr>
        <p:txBody>
          <a:bodyPr/>
          <a:lstStyle/>
          <a:p>
            <a:r>
              <a:rPr lang="en-GB" sz="5400" dirty="0" smtClean="0"/>
              <a:t>Heavy Higgs II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557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0"/>
          <p:cNvSpPr txBox="1">
            <a:spLocks noChangeArrowheads="1"/>
          </p:cNvSpPr>
          <p:nvPr/>
        </p:nvSpPr>
        <p:spPr bwMode="auto">
          <a:xfrm>
            <a:off x="344488" y="1268760"/>
            <a:ext cx="5112568" cy="1631216"/>
          </a:xfrm>
          <a:prstGeom prst="rect">
            <a:avLst/>
          </a:prstGeom>
          <a:noFill/>
          <a:ln w="190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/>
              <a:t>  </a:t>
            </a:r>
            <a:r>
              <a:rPr lang="en-GB" sz="2000" dirty="0" smtClean="0"/>
              <a:t>Measuring Higgs self-coupling is</a:t>
            </a:r>
          </a:p>
          <a:p>
            <a:pPr>
              <a:buClr>
                <a:srgbClr val="FF0000"/>
              </a:buClr>
            </a:pPr>
            <a:r>
              <a:rPr lang="en-GB" sz="2000" dirty="0" smtClean="0"/>
              <a:t>        challenging for all facilities</a:t>
            </a:r>
          </a:p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/>
              <a:t> </a:t>
            </a:r>
            <a:r>
              <a:rPr lang="en-GB" sz="2000" dirty="0" smtClean="0"/>
              <a:t>Electron-positron annihilation:</a:t>
            </a:r>
            <a:endParaRPr lang="en-GB" sz="2000" dirty="0"/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/>
              <a:t> </a:t>
            </a:r>
            <a:r>
              <a:rPr lang="en-GB" sz="2000" dirty="0" smtClean="0"/>
              <a:t>Best measured in fusion process</a:t>
            </a:r>
          </a:p>
          <a:p>
            <a:pPr lvl="1">
              <a:buClr>
                <a:srgbClr val="008000"/>
              </a:buClr>
            </a:pPr>
            <a:r>
              <a:rPr lang="en-GB" sz="2000" dirty="0" smtClean="0">
                <a:solidFill>
                  <a:srgbClr val="FF0000"/>
                </a:solidFill>
              </a:rPr>
              <a:t>  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(HZZ cross section is very small)</a:t>
            </a:r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3230272" cy="352425"/>
          </a:xfrm>
        </p:spPr>
        <p:txBody>
          <a:bodyPr/>
          <a:lstStyle/>
          <a:p>
            <a:r>
              <a:rPr lang="en-GB" dirty="0" smtClean="0"/>
              <a:t>CLIC Detector and Physics Study</a:t>
            </a:r>
            <a:endParaRPr lang="en-GB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9038" y="6517466"/>
            <a:ext cx="2309812" cy="474663"/>
          </a:xfrm>
        </p:spPr>
        <p:txBody>
          <a:bodyPr/>
          <a:lstStyle/>
          <a:p>
            <a:fld id="{1A5B82F1-6BDA-2E45-9CC3-908D44C4099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63913" y="6530135"/>
            <a:ext cx="3136900" cy="287338"/>
          </a:xfrm>
        </p:spPr>
        <p:txBody>
          <a:bodyPr/>
          <a:lstStyle/>
          <a:p>
            <a:r>
              <a:rPr lang="en-US" dirty="0" smtClean="0"/>
              <a:t>July 31, 2013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207591" y="188182"/>
            <a:ext cx="7489825" cy="506413"/>
          </a:xfrm>
        </p:spPr>
        <p:txBody>
          <a:bodyPr/>
          <a:lstStyle/>
          <a:p>
            <a:r>
              <a:rPr lang="en-GB" sz="5400" dirty="0" smtClean="0"/>
              <a:t>Higgs Self-Coupling: I</a:t>
            </a:r>
            <a:endParaRPr lang="en-US" sz="54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427" y="1044537"/>
            <a:ext cx="2180731" cy="1869198"/>
          </a:xfrm>
          <a:prstGeom prst="rect">
            <a:avLst/>
          </a:prstGeom>
          <a:ln w="19050" cmpd="sng">
            <a:solidFill>
              <a:srgbClr val="FF6600"/>
            </a:solidFill>
          </a:ln>
        </p:spPr>
      </p:pic>
      <p:cxnSp>
        <p:nvCxnSpPr>
          <p:cNvPr id="3" name="Straight Arrow Connector 2"/>
          <p:cNvCxnSpPr>
            <a:endCxn id="48" idx="1"/>
          </p:cNvCxnSpPr>
          <p:nvPr/>
        </p:nvCxnSpPr>
        <p:spPr bwMode="auto">
          <a:xfrm flipV="1">
            <a:off x="5160211" y="1979136"/>
            <a:ext cx="1482216" cy="293496"/>
          </a:xfrm>
          <a:prstGeom prst="straightConnector1">
            <a:avLst/>
          </a:prstGeom>
          <a:noFill/>
          <a:ln w="2222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344488" y="3329697"/>
            <a:ext cx="5112568" cy="1323439"/>
            <a:chOff x="344488" y="3940999"/>
            <a:chExt cx="5112568" cy="1323439"/>
          </a:xfrm>
        </p:grpSpPr>
        <p:sp>
          <p:nvSpPr>
            <p:cNvPr id="49" name="Text Box 160"/>
            <p:cNvSpPr txBox="1">
              <a:spLocks noChangeArrowheads="1"/>
            </p:cNvSpPr>
            <p:nvPr/>
          </p:nvSpPr>
          <p:spPr bwMode="auto">
            <a:xfrm>
              <a:off x="344488" y="3940999"/>
              <a:ext cx="5112568" cy="1323439"/>
            </a:xfrm>
            <a:prstGeom prst="rect">
              <a:avLst/>
            </a:prstGeom>
            <a:noFill/>
            <a:ln w="19050" cmpd="sng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Clr>
                  <a:srgbClr val="FF0000"/>
                </a:buClr>
                <a:buFont typeface="Wingdings" charset="0"/>
                <a:buChar char="«"/>
              </a:pPr>
              <a:r>
                <a:rPr lang="en-GB" sz="2000" dirty="0"/>
                <a:t>  </a:t>
              </a:r>
              <a:r>
                <a:rPr lang="en-GB" sz="2000" dirty="0" smtClean="0"/>
                <a:t>For </a:t>
              </a:r>
            </a:p>
            <a:p>
              <a:pPr lvl="1">
                <a:buClr>
                  <a:srgbClr val="008000"/>
                </a:buClr>
                <a:buFont typeface="Wingdings" charset="0"/>
                <a:buChar char="§"/>
              </a:pPr>
              <a:r>
                <a:rPr lang="en-GB" sz="2000" dirty="0">
                  <a:solidFill>
                    <a:srgbClr val="FF0000"/>
                  </a:solidFill>
                </a:rPr>
                <a:t> </a:t>
              </a:r>
              <a:r>
                <a:rPr lang="en-GB" sz="2000" dirty="0" err="1" smtClean="0">
                  <a:solidFill>
                    <a:srgbClr val="FF0000"/>
                  </a:solidFill>
                </a:rPr>
                <a:t>CoM</a:t>
              </a:r>
              <a:r>
                <a:rPr lang="en-GB" sz="2000" dirty="0" smtClean="0">
                  <a:solidFill>
                    <a:srgbClr val="FF0000"/>
                  </a:solidFill>
                </a:rPr>
                <a:t> energy all important</a:t>
              </a:r>
            </a:p>
            <a:p>
              <a:pPr lvl="1">
                <a:buClr>
                  <a:srgbClr val="008000"/>
                </a:buClr>
                <a:buFont typeface="Wingdings" charset="0"/>
                <a:buChar char="§"/>
              </a:pPr>
              <a:r>
                <a:rPr lang="en-GB" sz="2000" dirty="0" smtClean="0">
                  <a:solidFill>
                    <a:srgbClr val="FF0000"/>
                  </a:solidFill>
                </a:rPr>
                <a:t> </a:t>
              </a:r>
              <a:r>
                <a:rPr lang="en-GB" sz="2000" dirty="0" smtClean="0">
                  <a:solidFill>
                    <a:srgbClr val="3366FF"/>
                  </a:solidFill>
                </a:rPr>
                <a:t>cross section at </a:t>
              </a:r>
              <a:r>
                <a:rPr lang="en-GB" sz="2000" dirty="0" smtClean="0">
                  <a:solidFill>
                    <a:schemeClr val="tx1"/>
                  </a:solidFill>
                </a:rPr>
                <a:t>3 </a:t>
              </a:r>
              <a:r>
                <a:rPr lang="en-GB" sz="2000" dirty="0" err="1" smtClean="0">
                  <a:solidFill>
                    <a:schemeClr val="tx1"/>
                  </a:solidFill>
                </a:rPr>
                <a:t>TeV</a:t>
              </a:r>
              <a:r>
                <a:rPr lang="en-GB" sz="2000" dirty="0" smtClean="0">
                  <a:solidFill>
                    <a:schemeClr val="tx1"/>
                  </a:solidFill>
                </a:rPr>
                <a:t> </a:t>
              </a:r>
              <a:r>
                <a:rPr lang="en-GB" sz="2000" dirty="0" smtClean="0">
                  <a:solidFill>
                    <a:srgbClr val="3366FF"/>
                  </a:solidFill>
                </a:rPr>
                <a:t>is a </a:t>
              </a:r>
            </a:p>
            <a:p>
              <a:pPr lvl="1">
                <a:buClr>
                  <a:srgbClr val="008000"/>
                </a:buClr>
              </a:pPr>
              <a:r>
                <a:rPr lang="en-GB" sz="2000" dirty="0" smtClean="0">
                  <a:solidFill>
                    <a:srgbClr val="3366FF"/>
                  </a:solidFill>
                </a:rPr>
                <a:t>   </a:t>
              </a:r>
              <a:r>
                <a:rPr lang="en-GB" sz="2000" dirty="0" smtClean="0">
                  <a:solidFill>
                    <a:srgbClr val="FF0000"/>
                  </a:solidFill>
                </a:rPr>
                <a:t>factor 10 larger </a:t>
              </a:r>
              <a:r>
                <a:rPr lang="en-GB" sz="2000" dirty="0" smtClean="0">
                  <a:solidFill>
                    <a:srgbClr val="3366FF"/>
                  </a:solidFill>
                </a:rPr>
                <a:t>than at </a:t>
              </a:r>
              <a:r>
                <a:rPr lang="en-GB" sz="2000" dirty="0" smtClean="0">
                  <a:solidFill>
                    <a:srgbClr val="000000"/>
                  </a:solidFill>
                </a:rPr>
                <a:t>1 </a:t>
              </a:r>
              <a:r>
                <a:rPr lang="en-GB" sz="2000" dirty="0" err="1" smtClean="0">
                  <a:solidFill>
                    <a:srgbClr val="000000"/>
                  </a:solidFill>
                </a:rPr>
                <a:t>TeV</a:t>
              </a:r>
              <a:endParaRPr lang="en-GB" sz="20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5" name="Picture 4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496" y="4010092"/>
              <a:ext cx="1981200" cy="292100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5457056" y="2935257"/>
            <a:ext cx="4355365" cy="3481585"/>
            <a:chOff x="5457056" y="2935257"/>
            <a:chExt cx="4355365" cy="3481585"/>
          </a:xfrm>
        </p:grpSpPr>
        <p:grpSp>
          <p:nvGrpSpPr>
            <p:cNvPr id="36" name="Group 35"/>
            <p:cNvGrpSpPr/>
            <p:nvPr/>
          </p:nvGrpSpPr>
          <p:grpSpPr>
            <a:xfrm>
              <a:off x="5891766" y="2935257"/>
              <a:ext cx="3920655" cy="3481585"/>
              <a:chOff x="3856110" y="1679511"/>
              <a:chExt cx="5057330" cy="4197761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232921" y="1700808"/>
                <a:ext cx="4680519" cy="4176464"/>
                <a:chOff x="5646918" y="1124745"/>
                <a:chExt cx="4562665" cy="4320479"/>
              </a:xfrm>
            </p:grpSpPr>
            <p:pic>
              <p:nvPicPr>
                <p:cNvPr id="40" name="Picture 39" descr="higgsCross.pdf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255" r="9939" b="6168"/>
                <a:stretch/>
              </p:blipFill>
              <p:spPr>
                <a:xfrm rot="5400000">
                  <a:off x="5945054" y="826609"/>
                  <a:ext cx="3966394" cy="4562665"/>
                </a:xfrm>
                <a:prstGeom prst="rect">
                  <a:avLst/>
                </a:prstGeom>
              </p:spPr>
            </p:pic>
            <p:pic>
              <p:nvPicPr>
                <p:cNvPr id="41" name="Picture 40" descr="latex-image-1.pdf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04250" y="3001669"/>
                  <a:ext cx="342900" cy="177800"/>
                </a:xfrm>
                <a:prstGeom prst="rect">
                  <a:avLst/>
                </a:prstGeom>
              </p:spPr>
            </p:pic>
            <p:pic>
              <p:nvPicPr>
                <p:cNvPr id="42" name="Picture 41" descr="latex-image-1.pdf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06883" y="1790037"/>
                  <a:ext cx="596900" cy="228600"/>
                </a:xfrm>
                <a:prstGeom prst="rect">
                  <a:avLst/>
                </a:prstGeom>
              </p:spPr>
            </p:pic>
            <p:pic>
              <p:nvPicPr>
                <p:cNvPr id="43" name="Picture 42" descr="latex-image-1.pdf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66150" y="2372548"/>
                  <a:ext cx="647700" cy="203200"/>
                </a:xfrm>
                <a:prstGeom prst="rect">
                  <a:avLst/>
                </a:prstGeom>
              </p:spPr>
            </p:pic>
            <p:pic>
              <p:nvPicPr>
                <p:cNvPr id="44" name="Picture 43" descr="latex-image-1.pdf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71641" y="3090569"/>
                  <a:ext cx="330200" cy="215900"/>
                </a:xfrm>
                <a:prstGeom prst="rect">
                  <a:avLst/>
                </a:prstGeom>
              </p:spPr>
            </p:pic>
            <p:pic>
              <p:nvPicPr>
                <p:cNvPr id="45" name="Picture 44" descr="latex-image-1.pdf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18106" y="4123638"/>
                  <a:ext cx="520700" cy="177800"/>
                </a:xfrm>
                <a:prstGeom prst="rect">
                  <a:avLst/>
                </a:prstGeom>
              </p:spPr>
            </p:pic>
            <p:pic>
              <p:nvPicPr>
                <p:cNvPr id="46" name="Picture 45" descr="latex-image-1.pdf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61499" y="3805440"/>
                  <a:ext cx="787400" cy="228600"/>
                </a:xfrm>
                <a:prstGeom prst="rect">
                  <a:avLst/>
                </a:prstGeom>
              </p:spPr>
            </p:pic>
            <p:pic>
              <p:nvPicPr>
                <p:cNvPr id="47" name="Picture 46" descr="latex-image-1.pdf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41060" y="5165824"/>
                  <a:ext cx="952500" cy="279400"/>
                </a:xfrm>
                <a:prstGeom prst="rect">
                  <a:avLst/>
                </a:prstGeom>
              </p:spPr>
            </p:pic>
          </p:grpSp>
          <p:pic>
            <p:nvPicPr>
              <p:cNvPr id="39" name="Picture 38" descr="latex-image-1.pdf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881605" y="2654016"/>
                <a:ext cx="2246947" cy="297938"/>
              </a:xfrm>
              <a:prstGeom prst="rect">
                <a:avLst/>
              </a:prstGeom>
            </p:spPr>
          </p:pic>
        </p:grp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7553030" y="5320650"/>
              <a:ext cx="91440" cy="9144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22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 bwMode="auto">
            <a:xfrm>
              <a:off x="9443270" y="4898226"/>
              <a:ext cx="91440" cy="9144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22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5457056" y="4653136"/>
              <a:ext cx="2042628" cy="680864"/>
            </a:xfrm>
            <a:prstGeom prst="straightConnector1">
              <a:avLst/>
            </a:prstGeom>
            <a:noFill/>
            <a:ln w="19050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457056" y="4653136"/>
              <a:ext cx="3927576" cy="279811"/>
            </a:xfrm>
            <a:prstGeom prst="straightConnector1">
              <a:avLst/>
            </a:prstGeom>
            <a:noFill/>
            <a:ln w="19050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7" name="Text Box 160"/>
          <p:cNvSpPr txBox="1">
            <a:spLocks noChangeArrowheads="1"/>
          </p:cNvSpPr>
          <p:nvPr/>
        </p:nvSpPr>
        <p:spPr bwMode="auto">
          <a:xfrm>
            <a:off x="349840" y="5013176"/>
            <a:ext cx="5112568" cy="1323439"/>
          </a:xfrm>
          <a:prstGeom prst="rect">
            <a:avLst/>
          </a:prstGeom>
          <a:noFill/>
          <a:ln w="190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/>
              <a:t>  </a:t>
            </a:r>
            <a:r>
              <a:rPr lang="en-GB" sz="2000" dirty="0" smtClean="0"/>
              <a:t>Challenging final state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b-jets (often quite forward) </a:t>
            </a:r>
          </a:p>
          <a:p>
            <a:pPr lvl="1">
              <a:buClr>
                <a:srgbClr val="008000"/>
              </a:buClr>
            </a:pPr>
            <a:r>
              <a:rPr lang="en-GB" sz="2000" dirty="0" smtClean="0">
                <a:solidFill>
                  <a:srgbClr val="FF0000"/>
                </a:solidFill>
              </a:rPr>
              <a:t>     + missing </a:t>
            </a:r>
            <a:r>
              <a:rPr lang="en-GB" sz="2000" dirty="0" err="1" smtClean="0">
                <a:solidFill>
                  <a:srgbClr val="FF0000"/>
                </a:solidFill>
              </a:rPr>
              <a:t>pT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3366FF"/>
                </a:solidFill>
              </a:rPr>
              <a:t>Full simulation studies </a:t>
            </a:r>
            <a:r>
              <a:rPr lang="en-GB" sz="2000" dirty="0" smtClean="0">
                <a:solidFill>
                  <a:schemeClr val="tx1"/>
                </a:solidFill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6601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0"/>
          <p:cNvSpPr txBox="1">
            <a:spLocks noChangeArrowheads="1"/>
          </p:cNvSpPr>
          <p:nvPr/>
        </p:nvSpPr>
        <p:spPr bwMode="auto">
          <a:xfrm>
            <a:off x="632520" y="1057960"/>
            <a:ext cx="5832648" cy="1938992"/>
          </a:xfrm>
          <a:prstGeom prst="rect">
            <a:avLst/>
          </a:prstGeom>
          <a:noFill/>
          <a:ln w="190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/>
              <a:t> </a:t>
            </a:r>
            <a:r>
              <a:rPr lang="en-GB" sz="2000" dirty="0" smtClean="0"/>
              <a:t>Whitepaper results</a:t>
            </a:r>
            <a:endParaRPr lang="en-GB" sz="2000" dirty="0"/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full simulation/full reconstruction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 smtClean="0"/>
              <a:t> b-tagging, jet-pairing, missing </a:t>
            </a:r>
            <a:r>
              <a:rPr lang="en-GB" sz="2000" dirty="0" err="1" smtClean="0"/>
              <a:t>p</a:t>
            </a:r>
            <a:r>
              <a:rPr lang="en-GB" sz="2000" baseline="-25000" dirty="0" err="1" smtClean="0"/>
              <a:t>T</a:t>
            </a:r>
            <a:r>
              <a:rPr lang="en-GB" sz="2000" baseline="-25000" dirty="0" smtClean="0"/>
              <a:t>,</a:t>
            </a:r>
            <a:r>
              <a:rPr lang="en-GB" sz="2000" dirty="0" smtClean="0"/>
              <a:t> …</a:t>
            </a:r>
            <a:endParaRPr lang="en-GB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Clr>
                <a:srgbClr val="008000"/>
              </a:buClr>
            </a:pPr>
            <a:r>
              <a:rPr lang="en-GB" sz="2000" dirty="0" smtClean="0">
                <a:solidFill>
                  <a:srgbClr val="000090"/>
                </a:solidFill>
              </a:rPr>
              <a:t>   +  multivariate analysis techniques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 smtClean="0">
                <a:solidFill>
                  <a:srgbClr val="3366FF"/>
                </a:solidFill>
              </a:rPr>
              <a:t> SM backgrounds including 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3366FF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Expect small updates for September  </a:t>
            </a:r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3230272" cy="352425"/>
          </a:xfrm>
        </p:spPr>
        <p:txBody>
          <a:bodyPr/>
          <a:lstStyle/>
          <a:p>
            <a:r>
              <a:rPr lang="en-GB" dirty="0" smtClean="0"/>
              <a:t>CLIC Detector and Physics Study</a:t>
            </a:r>
            <a:endParaRPr lang="en-GB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9038" y="6517466"/>
            <a:ext cx="2309812" cy="474663"/>
          </a:xfrm>
        </p:spPr>
        <p:txBody>
          <a:bodyPr/>
          <a:lstStyle/>
          <a:p>
            <a:fld id="{1A5B82F1-6BDA-2E45-9CC3-908D44C4099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63913" y="6530135"/>
            <a:ext cx="3136900" cy="287338"/>
          </a:xfrm>
        </p:spPr>
        <p:txBody>
          <a:bodyPr/>
          <a:lstStyle/>
          <a:p>
            <a:r>
              <a:rPr lang="en-US" dirty="0" smtClean="0"/>
              <a:t>July 31, 2013</a:t>
            </a:r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207591" y="188182"/>
            <a:ext cx="7489825" cy="506413"/>
          </a:xfrm>
        </p:spPr>
        <p:txBody>
          <a:bodyPr/>
          <a:lstStyle/>
          <a:p>
            <a:r>
              <a:rPr lang="en-GB" sz="5400" dirty="0" smtClean="0"/>
              <a:t>Higgs </a:t>
            </a:r>
            <a:r>
              <a:rPr lang="en-GB" sz="5400" dirty="0" err="1" smtClean="0"/>
              <a:t>Self-Coupling:II</a:t>
            </a:r>
            <a:endParaRPr lang="en-US" sz="54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717" y="1055746"/>
            <a:ext cx="2180731" cy="1869198"/>
          </a:xfrm>
          <a:prstGeom prst="rect">
            <a:avLst/>
          </a:prstGeom>
          <a:ln w="19050" cmpd="sng">
            <a:solidFill>
              <a:srgbClr val="FF660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406" t="9741" r="1997" b="5178"/>
          <a:stretch/>
        </p:blipFill>
        <p:spPr>
          <a:xfrm>
            <a:off x="1273524" y="3441305"/>
            <a:ext cx="6991844" cy="1715887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24" y="2348880"/>
            <a:ext cx="431800" cy="317500"/>
          </a:xfrm>
          <a:prstGeom prst="rect">
            <a:avLst/>
          </a:prstGeom>
        </p:spPr>
      </p:pic>
      <p:sp>
        <p:nvSpPr>
          <p:cNvPr id="53" name="Text Box 160"/>
          <p:cNvSpPr txBox="1">
            <a:spLocks noChangeArrowheads="1"/>
          </p:cNvSpPr>
          <p:nvPr/>
        </p:nvSpPr>
        <p:spPr bwMode="auto">
          <a:xfrm>
            <a:off x="632520" y="3100898"/>
            <a:ext cx="9001000" cy="400110"/>
          </a:xfrm>
          <a:prstGeom prst="rect">
            <a:avLst/>
          </a:prstGeom>
          <a:noFill/>
          <a:ln w="19050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 smtClean="0">
                <a:solidFill>
                  <a:srgbClr val="000090"/>
                </a:solidFill>
              </a:rPr>
              <a:t> A number of diagrams for double Higgs production (</a:t>
            </a:r>
            <a:r>
              <a:rPr lang="en-GB" sz="2000" dirty="0" smtClean="0">
                <a:solidFill>
                  <a:srgbClr val="FF0000"/>
                </a:solidFill>
              </a:rPr>
              <a:t>-</a:t>
            </a:r>
            <a:r>
              <a:rPr lang="en-GB" sz="2000" dirty="0" err="1" smtClean="0">
                <a:solidFill>
                  <a:srgbClr val="FF0000"/>
                </a:solidFill>
              </a:rPr>
              <a:t>ve</a:t>
            </a:r>
            <a:r>
              <a:rPr lang="en-GB" sz="2000" dirty="0" smtClean="0">
                <a:solidFill>
                  <a:srgbClr val="FF0000"/>
                </a:solidFill>
              </a:rPr>
              <a:t> interference</a:t>
            </a:r>
            <a:r>
              <a:rPr lang="en-GB" sz="2000" dirty="0" smtClean="0">
                <a:solidFill>
                  <a:srgbClr val="000090"/>
                </a:solidFill>
              </a:rPr>
              <a:t>)</a:t>
            </a:r>
          </a:p>
        </p:txBody>
      </p:sp>
      <p:sp>
        <p:nvSpPr>
          <p:cNvPr id="55" name="Text Box 160"/>
          <p:cNvSpPr txBox="1">
            <a:spLocks noChangeArrowheads="1"/>
          </p:cNvSpPr>
          <p:nvPr/>
        </p:nvSpPr>
        <p:spPr bwMode="auto">
          <a:xfrm>
            <a:off x="632520" y="5549170"/>
            <a:ext cx="9001000" cy="400110"/>
          </a:xfrm>
          <a:prstGeom prst="rect">
            <a:avLst/>
          </a:prstGeom>
          <a:noFill/>
          <a:ln w="19050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 smtClean="0">
                <a:solidFill>
                  <a:srgbClr val="000090"/>
                </a:solidFill>
              </a:rPr>
              <a:t> Consequently: </a:t>
            </a:r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32" y="5378186"/>
            <a:ext cx="1821347" cy="8591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296816" y="5301208"/>
            <a:ext cx="2160240" cy="1008112"/>
          </a:xfrm>
          <a:prstGeom prst="rect">
            <a:avLst/>
          </a:prstGeom>
          <a:noFill/>
          <a:ln w="222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5889104" y="5445224"/>
            <a:ext cx="216024" cy="720080"/>
          </a:xfrm>
          <a:prstGeom prst="leftBrace">
            <a:avLst/>
          </a:prstGeom>
          <a:noFill/>
          <a:ln w="222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68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984" y="5466556"/>
            <a:ext cx="2184400" cy="2667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4" y="5826668"/>
            <a:ext cx="21844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6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0"/>
          <p:cNvSpPr txBox="1">
            <a:spLocks noChangeArrowheads="1"/>
          </p:cNvSpPr>
          <p:nvPr/>
        </p:nvSpPr>
        <p:spPr bwMode="auto">
          <a:xfrm>
            <a:off x="632520" y="1057960"/>
            <a:ext cx="6336704" cy="2246769"/>
          </a:xfrm>
          <a:prstGeom prst="rect">
            <a:avLst/>
          </a:prstGeom>
          <a:noFill/>
          <a:ln w="190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/>
              <a:t> </a:t>
            </a:r>
            <a:r>
              <a:rPr lang="en-GB" sz="2000" dirty="0" smtClean="0"/>
              <a:t>A few words on polarisation</a:t>
            </a:r>
            <a:endParaRPr lang="en-GB" sz="2000" dirty="0"/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/>
              <a:t> </a:t>
            </a:r>
            <a:r>
              <a:rPr lang="en-GB" sz="2000" dirty="0" smtClean="0"/>
              <a:t>Sensitivity can be enhanced using</a:t>
            </a:r>
          </a:p>
          <a:p>
            <a:pPr lvl="1">
              <a:buClr>
                <a:srgbClr val="008000"/>
              </a:buClr>
            </a:pPr>
            <a:r>
              <a:rPr lang="en-GB" sz="2000" dirty="0" smtClean="0"/>
              <a:t>    polarised beams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 Assume -80% (i.e. LH) electron polarisation</a:t>
            </a:r>
          </a:p>
          <a:p>
            <a:pPr lvl="1">
              <a:buClr>
                <a:srgbClr val="008000"/>
              </a:buClr>
            </a:pPr>
            <a:r>
              <a:rPr lang="en-GB" sz="2000" dirty="0" smtClean="0">
                <a:solidFill>
                  <a:schemeClr val="tx1"/>
                </a:solidFill>
              </a:rPr>
              <a:t>    - essentially comes for free</a:t>
            </a:r>
          </a:p>
          <a:p>
            <a:pPr lvl="1">
              <a:buClr>
                <a:srgbClr val="008000"/>
              </a:buClr>
              <a:buFont typeface="Wingdings" charset="0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Further gains possible with RH positron pol.</a:t>
            </a:r>
          </a:p>
          <a:p>
            <a:pPr lvl="1">
              <a:buClr>
                <a:srgbClr val="008000"/>
              </a:buClr>
            </a:pP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   - not included, since not CLIC baseline</a:t>
            </a:r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66544" y="6531754"/>
            <a:ext cx="3230272" cy="352425"/>
          </a:xfrm>
        </p:spPr>
        <p:txBody>
          <a:bodyPr/>
          <a:lstStyle/>
          <a:p>
            <a:r>
              <a:rPr lang="en-GB" dirty="0" smtClean="0"/>
              <a:t>CLIC Detector and Physics Study</a:t>
            </a:r>
            <a:endParaRPr lang="en-GB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9038" y="6517466"/>
            <a:ext cx="2309812" cy="474663"/>
          </a:xfrm>
        </p:spPr>
        <p:txBody>
          <a:bodyPr/>
          <a:lstStyle/>
          <a:p>
            <a:fld id="{1A5B82F1-6BDA-2E45-9CC3-908D44C4099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363913" y="6530135"/>
            <a:ext cx="3136900" cy="287338"/>
          </a:xfrm>
        </p:spPr>
        <p:txBody>
          <a:bodyPr/>
          <a:lstStyle/>
          <a:p>
            <a:r>
              <a:rPr lang="en-US" dirty="0" smtClean="0"/>
              <a:t>July 31, 2013</a:t>
            </a:r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765" y="1055746"/>
            <a:ext cx="2180731" cy="1869198"/>
          </a:xfrm>
          <a:prstGeom prst="rect">
            <a:avLst/>
          </a:prstGeom>
          <a:ln w="19050" cmpd="sng">
            <a:solidFill>
              <a:srgbClr val="FF6600"/>
            </a:solidFill>
          </a:ln>
        </p:spPr>
      </p:pic>
      <p:sp>
        <p:nvSpPr>
          <p:cNvPr id="53" name="Text Box 160"/>
          <p:cNvSpPr txBox="1">
            <a:spLocks noChangeArrowheads="1"/>
          </p:cNvSpPr>
          <p:nvPr/>
        </p:nvSpPr>
        <p:spPr bwMode="auto">
          <a:xfrm>
            <a:off x="632520" y="3356992"/>
            <a:ext cx="9001000" cy="400110"/>
          </a:xfrm>
          <a:prstGeom prst="rect">
            <a:avLst/>
          </a:prstGeom>
          <a:noFill/>
          <a:ln w="19050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000" dirty="0" smtClean="0">
                <a:solidFill>
                  <a:srgbClr val="000090"/>
                </a:solidFill>
              </a:rPr>
              <a:t> Current results (based on realistic CLIC staged scenario):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 bwMode="auto">
          <a:xfrm>
            <a:off x="992560" y="188640"/>
            <a:ext cx="8064896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5" tIns="48388" rIns="96775" bIns="48388" numCol="1" anchor="ctr" anchorCtr="0" compatLnSpc="1">
            <a:prstTxWarp prst="textNoShape">
              <a:avLst/>
            </a:prstTxWarp>
          </a:bodyPr>
          <a:lstStyle>
            <a:lvl1pPr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3300"/>
                </a:solidFill>
                <a:latin typeface="+mj-lt"/>
                <a:ea typeface="+mj-ea"/>
                <a:cs typeface="+mj-cs"/>
              </a:defRPr>
            </a:lvl1pPr>
            <a:lvl2pPr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2pPr>
            <a:lvl3pPr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3pPr>
            <a:lvl4pPr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4pPr>
            <a:lvl5pPr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5pPr>
            <a:lvl6pPr marL="457200"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6pPr>
            <a:lvl7pPr marL="914400"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7pPr>
            <a:lvl8pPr marL="1371600"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8pPr>
            <a:lvl9pPr marL="1828800" algn="ctr" defTabSz="968375" rtl="0" eaLnBrk="1" fontAlgn="base" hangingPunct="1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FF3300"/>
                </a:solidFill>
                <a:latin typeface="Arial" charset="0"/>
              </a:defRPr>
            </a:lvl9pPr>
          </a:lstStyle>
          <a:p>
            <a:r>
              <a:rPr lang="en-GB" sz="5400" dirty="0" smtClean="0"/>
              <a:t>Higgs </a:t>
            </a:r>
            <a:r>
              <a:rPr lang="en-GB" sz="5400" dirty="0" err="1" smtClean="0"/>
              <a:t>Self-Coupling:III</a:t>
            </a:r>
            <a:endParaRPr lang="en-US" sz="5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62699"/>
              </p:ext>
            </p:extLst>
          </p:nvPr>
        </p:nvGraphicFramePr>
        <p:xfrm>
          <a:off x="1651000" y="3882753"/>
          <a:ext cx="6603999" cy="914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3768"/>
                <a:gridCol w="2664296"/>
                <a:gridCol w="272593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1.5 ab</a:t>
                      </a:r>
                      <a:r>
                        <a:rPr lang="en-US" sz="2000" baseline="30000" dirty="0" smtClean="0"/>
                        <a:t>-1 </a:t>
                      </a:r>
                      <a:r>
                        <a:rPr lang="en-US" sz="2000" dirty="0" smtClean="0"/>
                        <a:t>@ 1.4 </a:t>
                      </a:r>
                      <a:r>
                        <a:rPr lang="en-US" sz="2000" dirty="0" err="1" smtClean="0"/>
                        <a:t>TeV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+2.0 ab</a:t>
                      </a:r>
                      <a:r>
                        <a:rPr lang="en-US" sz="2000" baseline="30000" dirty="0" smtClean="0"/>
                        <a:t>-1 </a:t>
                      </a:r>
                      <a:r>
                        <a:rPr lang="en-US" sz="2000" dirty="0" smtClean="0"/>
                        <a:t>@ 3 </a:t>
                      </a:r>
                      <a:r>
                        <a:rPr lang="en-US" sz="2000" dirty="0" err="1" smtClean="0"/>
                        <a:t>TeV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Symbol" charset="2"/>
                          <a:cs typeface="Symbol" charset="2"/>
                        </a:rPr>
                        <a:t>Dl/l</a:t>
                      </a:r>
                      <a:endParaRPr lang="en-US" sz="2800" b="1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± 21 %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± 10 %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Text Box 160"/>
          <p:cNvSpPr txBox="1">
            <a:spLocks noChangeArrowheads="1"/>
          </p:cNvSpPr>
          <p:nvPr/>
        </p:nvSpPr>
        <p:spPr bwMode="auto">
          <a:xfrm>
            <a:off x="632520" y="5077633"/>
            <a:ext cx="8784976" cy="769441"/>
          </a:xfrm>
          <a:prstGeom prst="rect">
            <a:avLst/>
          </a:prstGeom>
          <a:noFill/>
          <a:ln w="19050" cmpd="sng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charset="0"/>
              <a:buChar char="«"/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CLIC has “10 sigma” sensitivity to triple Higgs coupling </a:t>
            </a:r>
          </a:p>
          <a:p>
            <a:pPr>
              <a:buClr>
                <a:srgbClr val="FF0000"/>
              </a:buClr>
            </a:pPr>
            <a:r>
              <a:rPr lang="en-GB" sz="2000" dirty="0" smtClean="0"/>
              <a:t>        </a:t>
            </a:r>
            <a:r>
              <a:rPr lang="en-GB" sz="2000" dirty="0" smtClean="0">
                <a:solidFill>
                  <a:schemeClr val="bg2"/>
                </a:solidFill>
              </a:rPr>
              <a:t>    Analysis improvements possible (although not easy)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8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ic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FAE4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13020</TotalTime>
  <Words>436</Words>
  <Application>Microsoft Macintosh PowerPoint</Application>
  <PresentationFormat>A4 Paper (210x297 mm)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Clic</vt:lpstr>
      <vt:lpstr>Heavy Higgs I</vt:lpstr>
      <vt:lpstr>Heavy Higgs II</vt:lpstr>
      <vt:lpstr>Higgs Self-Coupling: I</vt:lpstr>
      <vt:lpstr>Higgs Self-Coupling:II</vt:lpstr>
      <vt:lpstr>PowerPoint Presentation</vt:lpstr>
    </vt:vector>
  </TitlesOfParts>
  <Company>Emmanuel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Thomson</dc:creator>
  <cp:lastModifiedBy>Mark Thomson</cp:lastModifiedBy>
  <cp:revision>389</cp:revision>
  <cp:lastPrinted>2013-07-30T10:36:51Z</cp:lastPrinted>
  <dcterms:created xsi:type="dcterms:W3CDTF">2011-09-21T05:55:54Z</dcterms:created>
  <dcterms:modified xsi:type="dcterms:W3CDTF">2013-08-01T20:00:13Z</dcterms:modified>
</cp:coreProperties>
</file>