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63" r:id="rId2"/>
  </p:sldMasterIdLst>
  <p:notesMasterIdLst>
    <p:notesMasterId r:id="rId47"/>
  </p:notesMasterIdLst>
  <p:handoutMasterIdLst>
    <p:handoutMasterId r:id="rId48"/>
  </p:handoutMasterIdLst>
  <p:sldIdLst>
    <p:sldId id="259" r:id="rId3"/>
    <p:sldId id="337" r:id="rId4"/>
    <p:sldId id="338" r:id="rId5"/>
    <p:sldId id="409" r:id="rId6"/>
    <p:sldId id="411" r:id="rId7"/>
    <p:sldId id="412" r:id="rId8"/>
    <p:sldId id="414" r:id="rId9"/>
    <p:sldId id="429" r:id="rId10"/>
    <p:sldId id="430" r:id="rId11"/>
    <p:sldId id="428" r:id="rId12"/>
    <p:sldId id="431" r:id="rId13"/>
    <p:sldId id="432" r:id="rId14"/>
    <p:sldId id="422" r:id="rId15"/>
    <p:sldId id="423" r:id="rId16"/>
    <p:sldId id="426" r:id="rId17"/>
    <p:sldId id="433" r:id="rId18"/>
    <p:sldId id="449" r:id="rId19"/>
    <p:sldId id="450" r:id="rId20"/>
    <p:sldId id="451" r:id="rId21"/>
    <p:sldId id="452" r:id="rId22"/>
    <p:sldId id="453" r:id="rId23"/>
    <p:sldId id="460" r:id="rId24"/>
    <p:sldId id="461" r:id="rId25"/>
    <p:sldId id="456" r:id="rId26"/>
    <p:sldId id="458" r:id="rId27"/>
    <p:sldId id="463" r:id="rId28"/>
    <p:sldId id="434" r:id="rId29"/>
    <p:sldId id="442" r:id="rId30"/>
    <p:sldId id="443" r:id="rId31"/>
    <p:sldId id="444" r:id="rId32"/>
    <p:sldId id="445" r:id="rId33"/>
    <p:sldId id="447" r:id="rId34"/>
    <p:sldId id="448" r:id="rId35"/>
    <p:sldId id="462" r:id="rId36"/>
    <p:sldId id="459" r:id="rId37"/>
    <p:sldId id="464" r:id="rId38"/>
    <p:sldId id="465" r:id="rId39"/>
    <p:sldId id="466" r:id="rId40"/>
    <p:sldId id="467" r:id="rId41"/>
    <p:sldId id="468" r:id="rId42"/>
    <p:sldId id="469" r:id="rId43"/>
    <p:sldId id="470" r:id="rId44"/>
    <p:sldId id="471" r:id="rId45"/>
    <p:sldId id="44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97" autoAdjust="0"/>
  </p:normalViewPr>
  <p:slideViewPr>
    <p:cSldViewPr snapToGrid="0" snapToObjects="1">
      <p:cViewPr>
        <p:scale>
          <a:sx n="100" d="100"/>
          <a:sy n="100" d="100"/>
        </p:scale>
        <p:origin x="-2592" y="-6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2000" b="1" dirty="0" smtClean="0"/>
            <a:t>Successful Operation of 805 MHz “All Seasons” Cavity in 3T Magnetic Field under Vacuum </a:t>
          </a:r>
        </a:p>
        <a:p>
          <a:r>
            <a:rPr lang="en-US" sz="1600" dirty="0" err="1" smtClean="0"/>
            <a:t>MuCool</a:t>
          </a:r>
          <a:r>
            <a:rPr lang="en-US" sz="1600" dirty="0" smtClean="0"/>
            <a:t> Test Area/</a:t>
          </a:r>
          <a:r>
            <a:rPr lang="en-US" sz="1600" dirty="0" err="1" smtClean="0"/>
            <a:t>Muons</a:t>
          </a:r>
          <a:r>
            <a:rPr lang="en-US" sz="1600" dirty="0" smtClean="0"/>
            <a:t> </a:t>
          </a:r>
          <a:r>
            <a:rPr lang="en-US" sz="1600" dirty="0" err="1" smtClean="0"/>
            <a:t>Inc</a:t>
          </a:r>
          <a:endParaRPr lang="en-US" sz="16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522C2D24-B12C-8847-B84E-AA6693281BC7}">
      <dgm:prSet phldrT="[Text]" custT="1"/>
      <dgm:spPr/>
      <dgm:t>
        <a:bodyPr/>
        <a:lstStyle/>
        <a:p>
          <a:r>
            <a:rPr lang="en-US" sz="2000" b="1" dirty="0" smtClean="0"/>
            <a:t>World Record </a:t>
          </a:r>
          <a:br>
            <a:rPr lang="en-US" sz="2000" b="1" dirty="0" smtClean="0"/>
          </a:br>
          <a:r>
            <a:rPr lang="en-US" sz="2000" b="1" dirty="0" smtClean="0"/>
            <a:t>HTS-only Coil</a:t>
          </a:r>
          <a:r>
            <a:rPr lang="en-US" sz="2000" dirty="0" smtClean="0"/>
            <a:t/>
          </a:r>
          <a:br>
            <a:rPr lang="en-US" sz="2000" dirty="0" smtClean="0"/>
          </a:br>
          <a:r>
            <a:rPr lang="en-US" sz="1600" dirty="0" smtClean="0"/>
            <a:t>15T on-axis field</a:t>
          </a:r>
          <a:br>
            <a:rPr lang="en-US" sz="1600" dirty="0" smtClean="0"/>
          </a:br>
          <a:r>
            <a:rPr lang="en-US" sz="1600" dirty="0" smtClean="0"/>
            <a:t>16T on coil</a:t>
          </a:r>
        </a:p>
        <a:p>
          <a:r>
            <a:rPr lang="en-US" sz="1600" dirty="0" smtClean="0"/>
            <a:t>PBL/BNL</a:t>
          </a:r>
        </a:p>
      </dgm:t>
    </dgm:pt>
    <dgm:pt modelId="{3AA0FF36-4457-864E-9645-CA73A0590F86}" type="parTrans" cxnId="{FEFAE5EA-5D39-064E-8A23-E64B1C4013DE}">
      <dgm:prSet/>
      <dgm:spPr/>
      <dgm:t>
        <a:bodyPr/>
        <a:lstStyle/>
        <a:p>
          <a:endParaRPr lang="en-US"/>
        </a:p>
      </dgm:t>
    </dgm:pt>
    <dgm:pt modelId="{FF10E19E-ECFA-4745-82E6-BF249049EC9B}" type="sibTrans" cxnId="{FEFAE5EA-5D39-064E-8A23-E64B1C4013DE}">
      <dgm:prSet/>
      <dgm:spPr/>
      <dgm:t>
        <a:bodyPr/>
        <a:lstStyle/>
        <a:p>
          <a:endParaRPr lang="en-US"/>
        </a:p>
      </dgm:t>
    </dgm:pt>
    <dgm:pt modelId="{416A14BE-8E63-F548-9A49-C9BE862D890F}">
      <dgm:prSet phldrT="[Text]" custT="1"/>
      <dgm:spPr/>
      <dgm:t>
        <a:bodyPr/>
        <a:lstStyle/>
        <a:p>
          <a:r>
            <a:rPr lang="en-US" sz="2000" b="1" dirty="0" smtClean="0"/>
            <a:t>Demonstration of High Pressure RF Cavity </a:t>
          </a:r>
          <a:r>
            <a:rPr lang="en-US" sz="2000" b="1" u="sng" dirty="0" smtClean="0"/>
            <a:t>in 3T Magnetic Field with Beam</a:t>
          </a:r>
        </a:p>
        <a:p>
          <a:r>
            <a:rPr lang="en-US" sz="1600" b="0" dirty="0" smtClean="0"/>
            <a:t>Extrapolates to </a:t>
          </a:r>
          <a:br>
            <a:rPr lang="en-US" sz="1600" b="0" dirty="0" smtClean="0"/>
          </a:br>
          <a:r>
            <a:rPr lang="en-US" sz="1600" b="0" dirty="0" smtClean="0">
              <a:latin typeface="Symbol" charset="2"/>
              <a:cs typeface="Symbol" charset="2"/>
            </a:rPr>
            <a:t>m</a:t>
          </a:r>
          <a:r>
            <a:rPr lang="en-US" sz="1600" b="0" dirty="0" smtClean="0">
              <a:latin typeface="+mn-lt"/>
              <a:cs typeface="Symbol" charset="2"/>
            </a:rPr>
            <a:t>-Collider Parameters</a:t>
          </a:r>
        </a:p>
        <a:p>
          <a:r>
            <a:rPr lang="en-US" sz="1600" dirty="0" err="1" smtClean="0"/>
            <a:t>MuCool</a:t>
          </a:r>
          <a:r>
            <a:rPr lang="en-US" sz="1600" dirty="0" smtClean="0"/>
            <a:t> Test Area</a:t>
          </a:r>
          <a:endParaRPr lang="en-US" sz="16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2000" b="1" dirty="0" smtClean="0"/>
            <a:t>Breakthrough in HTS Cable Performance with Cables Matching Strand Performance</a:t>
          </a:r>
        </a:p>
        <a:p>
          <a:r>
            <a:rPr lang="en-US" sz="1600" b="0" dirty="0" smtClean="0"/>
            <a:t>FNAL-Tech </a:t>
          </a:r>
          <a:r>
            <a:rPr lang="en-US" sz="1600" b="0" dirty="0" err="1" smtClean="0"/>
            <a:t>Div</a:t>
          </a:r>
          <a:r>
            <a:rPr lang="en-US" sz="1600" b="0" dirty="0" smtClean="0"/>
            <a:t/>
          </a:r>
          <a:br>
            <a:rPr lang="en-US" sz="1600" b="0" dirty="0" smtClean="0"/>
          </a:br>
          <a:r>
            <a:rPr lang="en-US" sz="1600" b="0" dirty="0" smtClean="0"/>
            <a:t>T. </a:t>
          </a:r>
          <a:r>
            <a:rPr lang="en-US" sz="1600" b="0" dirty="0" err="1" smtClean="0"/>
            <a:t>Shen</a:t>
          </a:r>
          <a:r>
            <a:rPr lang="en-US" sz="16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53488" custScaleY="157424">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53488" custScaleY="157424" custRadScaleRad="138745">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57424">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53488" custScaleY="157424" custRadScaleRad="136339">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D218BB6F-6B3C-8E4F-9207-3B94EC964E14}" type="presOf" srcId="{FF10E19E-ECFA-4745-82E6-BF249049EC9B}" destId="{23F01BA2-B6FB-A24E-8725-6DE422261A0F}" srcOrd="0" destOrd="0" presId="urn:microsoft.com/office/officeart/2005/8/layout/cycle6"/>
    <dgm:cxn modelId="{A4AC1448-A126-A941-947C-B1981E71F840}" type="presOf" srcId="{A8D30B54-C531-FF41-9381-14CD597E60EC}" destId="{C1C0222F-CC53-4B41-9B66-E1B1434B7356}" srcOrd="0" destOrd="0" presId="urn:microsoft.com/office/officeart/2005/8/layout/cycle6"/>
    <dgm:cxn modelId="{0338951E-76F7-5043-A757-C415CC43EA27}" type="presOf" srcId="{6AFD20AC-1626-8F44-94B4-F6075385BE50}" destId="{93DDE35D-0F8F-C94F-8DDF-06DFBC66497A}" srcOrd="0" destOrd="0" presId="urn:microsoft.com/office/officeart/2005/8/layout/cycle6"/>
    <dgm:cxn modelId="{2D997FEE-52DF-944B-86B7-956774D143BA}" type="presOf" srcId="{5150C0D8-4BD9-E845-B47A-07003EEDBD6C}" destId="{EA74452A-15A2-A040-8E31-E8C1179CE922}" srcOrd="0" destOrd="0" presId="urn:microsoft.com/office/officeart/2005/8/layout/cycle6"/>
    <dgm:cxn modelId="{C7DB2149-0300-5244-B610-756831119681}" type="presOf" srcId="{9415B879-DCB5-4A4B-8B19-6FC11B26607D}" destId="{3192B418-6557-214F-9792-BC19C0EF4A82}" srcOrd="0" destOrd="0" presId="urn:microsoft.com/office/officeart/2005/8/layout/cycle6"/>
    <dgm:cxn modelId="{C820CF13-4312-CB43-8E89-473415529E49}" type="presOf" srcId="{3EFE83EA-50EB-304F-A837-826F9701203D}" destId="{AF0B31C1-E562-964A-B32C-82B34504BAA3}"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764DCCD6-EF2D-984E-B8BC-238C1CEFF6F9}" srcId="{9415B879-DCB5-4A4B-8B19-6FC11B26607D}" destId="{416A14BE-8E63-F548-9A49-C9BE862D890F}" srcOrd="2" destOrd="0" parTransId="{1442E1C4-B16C-8A4D-B6A6-0E45C905396D}" sibTransId="{96C5DDDD-7F50-9842-B016-8A87E5B9F0B9}"/>
    <dgm:cxn modelId="{9781D7D2-DDBE-854F-B495-64EC39D44432}" type="presOf" srcId="{96C5DDDD-7F50-9842-B016-8A87E5B9F0B9}" destId="{9BAFE6F9-B52A-204C-9152-862E96DD7B14}" srcOrd="0" destOrd="0" presId="urn:microsoft.com/office/officeart/2005/8/layout/cycle6"/>
    <dgm:cxn modelId="{F056B8D7-EE55-0A4D-9C30-08F344E2EDCC}" srcId="{9415B879-DCB5-4A4B-8B19-6FC11B26607D}" destId="{A8D30B54-C531-FF41-9381-14CD597E60EC}" srcOrd="0" destOrd="0" parTransId="{63284D12-BC21-634C-B07C-D364767B037B}" sibTransId="{3EFE83EA-50EB-304F-A837-826F9701203D}"/>
    <dgm:cxn modelId="{FEFAE5EA-5D39-064E-8A23-E64B1C4013DE}" srcId="{9415B879-DCB5-4A4B-8B19-6FC11B26607D}" destId="{522C2D24-B12C-8847-B84E-AA6693281BC7}" srcOrd="1" destOrd="0" parTransId="{3AA0FF36-4457-864E-9645-CA73A0590F86}" sibTransId="{FF10E19E-ECFA-4745-82E6-BF249049EC9B}"/>
    <dgm:cxn modelId="{252CF707-66C1-AE4F-919A-03B7E390EB8F}" type="presOf" srcId="{416A14BE-8E63-F548-9A49-C9BE862D890F}" destId="{C49060B8-4CFC-094C-8B3A-315638FD23A0}" srcOrd="0" destOrd="0" presId="urn:microsoft.com/office/officeart/2005/8/layout/cycle6"/>
    <dgm:cxn modelId="{0282A700-8DCA-7E44-AE57-110851FF8928}" type="presOf" srcId="{522C2D24-B12C-8847-B84E-AA6693281BC7}" destId="{B2BCFF92-BBDE-5440-822F-5CE7C986F2B4}" srcOrd="0" destOrd="0" presId="urn:microsoft.com/office/officeart/2005/8/layout/cycle6"/>
    <dgm:cxn modelId="{E4EBBD30-AD0A-5046-94E3-E9AABCFFC973}" type="presParOf" srcId="{3192B418-6557-214F-9792-BC19C0EF4A82}" destId="{C1C0222F-CC53-4B41-9B66-E1B1434B7356}" srcOrd="0" destOrd="0" presId="urn:microsoft.com/office/officeart/2005/8/layout/cycle6"/>
    <dgm:cxn modelId="{7329BC74-8008-E649-AAA3-2F4427CA294B}" type="presParOf" srcId="{3192B418-6557-214F-9792-BC19C0EF4A82}" destId="{7D44C503-8A61-264A-BCB4-41FD544CD610}" srcOrd="1" destOrd="0" presId="urn:microsoft.com/office/officeart/2005/8/layout/cycle6"/>
    <dgm:cxn modelId="{97092CB0-28E3-0A46-87D7-6B1889293286}" type="presParOf" srcId="{3192B418-6557-214F-9792-BC19C0EF4A82}" destId="{AF0B31C1-E562-964A-B32C-82B34504BAA3}" srcOrd="2" destOrd="0" presId="urn:microsoft.com/office/officeart/2005/8/layout/cycle6"/>
    <dgm:cxn modelId="{3D226FEA-CB4D-8E43-958A-2ED5FDF974CE}" type="presParOf" srcId="{3192B418-6557-214F-9792-BC19C0EF4A82}" destId="{B2BCFF92-BBDE-5440-822F-5CE7C986F2B4}" srcOrd="3" destOrd="0" presId="urn:microsoft.com/office/officeart/2005/8/layout/cycle6"/>
    <dgm:cxn modelId="{7DE8616E-9383-A549-B3F7-F36EDC5F8E51}" type="presParOf" srcId="{3192B418-6557-214F-9792-BC19C0EF4A82}" destId="{A4C56911-C9EC-A446-AA13-1917461EF9E6}" srcOrd="4" destOrd="0" presId="urn:microsoft.com/office/officeart/2005/8/layout/cycle6"/>
    <dgm:cxn modelId="{F0FF72EC-3871-AC4F-B542-E40A0271D6E6}" type="presParOf" srcId="{3192B418-6557-214F-9792-BC19C0EF4A82}" destId="{23F01BA2-B6FB-A24E-8725-6DE422261A0F}" srcOrd="5" destOrd="0" presId="urn:microsoft.com/office/officeart/2005/8/layout/cycle6"/>
    <dgm:cxn modelId="{85746742-ED15-D241-8F0A-9B4EBFDA1B60}" type="presParOf" srcId="{3192B418-6557-214F-9792-BC19C0EF4A82}" destId="{C49060B8-4CFC-094C-8B3A-315638FD23A0}" srcOrd="6" destOrd="0" presId="urn:microsoft.com/office/officeart/2005/8/layout/cycle6"/>
    <dgm:cxn modelId="{DA15C5C1-2EE5-3B4C-92C2-22137D1AE59E}" type="presParOf" srcId="{3192B418-6557-214F-9792-BC19C0EF4A82}" destId="{2F367770-1A75-3640-9F25-41674251E4F4}" srcOrd="7" destOrd="0" presId="urn:microsoft.com/office/officeart/2005/8/layout/cycle6"/>
    <dgm:cxn modelId="{13261DBC-8EA5-B246-B5F6-2C9F35EA3A33}" type="presParOf" srcId="{3192B418-6557-214F-9792-BC19C0EF4A82}" destId="{9BAFE6F9-B52A-204C-9152-862E96DD7B14}" srcOrd="8" destOrd="0" presId="urn:microsoft.com/office/officeart/2005/8/layout/cycle6"/>
    <dgm:cxn modelId="{7E3E1116-06FB-F949-B93B-B91E50E602A5}" type="presParOf" srcId="{3192B418-6557-214F-9792-BC19C0EF4A82}" destId="{93DDE35D-0F8F-C94F-8DDF-06DFBC66497A}" srcOrd="9" destOrd="0" presId="urn:microsoft.com/office/officeart/2005/8/layout/cycle6"/>
    <dgm:cxn modelId="{95A2AD95-1029-D549-99E2-2E1AEB0097AB}" type="presParOf" srcId="{3192B418-6557-214F-9792-BC19C0EF4A82}" destId="{33F91A5E-6ECA-AA47-847E-FA2FB575EF0D}" srcOrd="10" destOrd="0" presId="urn:microsoft.com/office/officeart/2005/8/layout/cycle6"/>
    <dgm:cxn modelId="{91BA40B9-9A34-8940-9A5C-8045BEB5BF87}"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2000" b="1" dirty="0" smtClean="0"/>
            <a:t>Successful Operation of 805 MHz “All Seasons” Cavity in 3T Magnetic Field under Vacuum </a:t>
          </a:r>
        </a:p>
        <a:p>
          <a:r>
            <a:rPr lang="en-US" sz="1600" dirty="0" err="1" smtClean="0"/>
            <a:t>MuCool</a:t>
          </a:r>
          <a:r>
            <a:rPr lang="en-US" sz="1600" dirty="0" smtClean="0"/>
            <a:t> Test Area/</a:t>
          </a:r>
          <a:r>
            <a:rPr lang="en-US" sz="1600" dirty="0" err="1" smtClean="0"/>
            <a:t>Muons</a:t>
          </a:r>
          <a:r>
            <a:rPr lang="en-US" sz="1600" dirty="0" smtClean="0"/>
            <a:t> </a:t>
          </a:r>
          <a:r>
            <a:rPr lang="en-US" sz="1600" dirty="0" err="1" smtClean="0"/>
            <a:t>Inc</a:t>
          </a:r>
          <a:endParaRPr lang="en-US" sz="16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522C2D24-B12C-8847-B84E-AA6693281BC7}">
      <dgm:prSet phldrT="[Text]" custT="1"/>
      <dgm:spPr/>
      <dgm:t>
        <a:bodyPr/>
        <a:lstStyle/>
        <a:p>
          <a:r>
            <a:rPr lang="en-US" sz="2000" b="1" dirty="0" smtClean="0"/>
            <a:t>World Record </a:t>
          </a:r>
          <a:br>
            <a:rPr lang="en-US" sz="2000" b="1" dirty="0" smtClean="0"/>
          </a:br>
          <a:r>
            <a:rPr lang="en-US" sz="2000" b="1" dirty="0" smtClean="0"/>
            <a:t>HTS-only Coil</a:t>
          </a:r>
          <a:r>
            <a:rPr lang="en-US" sz="2000" dirty="0" smtClean="0"/>
            <a:t/>
          </a:r>
          <a:br>
            <a:rPr lang="en-US" sz="2000" dirty="0" smtClean="0"/>
          </a:br>
          <a:r>
            <a:rPr lang="en-US" sz="1600" dirty="0" smtClean="0"/>
            <a:t>15T on-axis field</a:t>
          </a:r>
          <a:br>
            <a:rPr lang="en-US" sz="1600" dirty="0" smtClean="0"/>
          </a:br>
          <a:r>
            <a:rPr lang="en-US" sz="1600" dirty="0" smtClean="0"/>
            <a:t>16T on coil</a:t>
          </a:r>
        </a:p>
        <a:p>
          <a:r>
            <a:rPr lang="en-US" sz="1600" dirty="0" smtClean="0"/>
            <a:t>PBL/BNL</a:t>
          </a:r>
        </a:p>
      </dgm:t>
    </dgm:pt>
    <dgm:pt modelId="{3AA0FF36-4457-864E-9645-CA73A0590F86}" type="parTrans" cxnId="{FEFAE5EA-5D39-064E-8A23-E64B1C4013DE}">
      <dgm:prSet/>
      <dgm:spPr/>
      <dgm:t>
        <a:bodyPr/>
        <a:lstStyle/>
        <a:p>
          <a:endParaRPr lang="en-US"/>
        </a:p>
      </dgm:t>
    </dgm:pt>
    <dgm:pt modelId="{FF10E19E-ECFA-4745-82E6-BF249049EC9B}" type="sibTrans" cxnId="{FEFAE5EA-5D39-064E-8A23-E64B1C4013DE}">
      <dgm:prSet/>
      <dgm:spPr/>
      <dgm:t>
        <a:bodyPr/>
        <a:lstStyle/>
        <a:p>
          <a:endParaRPr lang="en-US"/>
        </a:p>
      </dgm:t>
    </dgm:pt>
    <dgm:pt modelId="{416A14BE-8E63-F548-9A49-C9BE862D890F}">
      <dgm:prSet phldrT="[Text]" custT="1"/>
      <dgm:spPr/>
      <dgm:t>
        <a:bodyPr/>
        <a:lstStyle/>
        <a:p>
          <a:r>
            <a:rPr lang="en-US" sz="2000" b="1" dirty="0" smtClean="0"/>
            <a:t>Demonstration of High Pressure RF Cavity </a:t>
          </a:r>
          <a:r>
            <a:rPr lang="en-US" sz="2000" b="1" u="sng" dirty="0" smtClean="0"/>
            <a:t>in 3T Magnetic Field with Beam</a:t>
          </a:r>
        </a:p>
        <a:p>
          <a:r>
            <a:rPr lang="en-US" sz="1600" b="0" dirty="0" smtClean="0"/>
            <a:t>Extrapolates to </a:t>
          </a:r>
          <a:br>
            <a:rPr lang="en-US" sz="1600" b="0" dirty="0" smtClean="0"/>
          </a:br>
          <a:r>
            <a:rPr lang="en-US" sz="1600" b="0" dirty="0" smtClean="0">
              <a:latin typeface="Symbol" charset="2"/>
              <a:cs typeface="Symbol" charset="2"/>
            </a:rPr>
            <a:t>m</a:t>
          </a:r>
          <a:r>
            <a:rPr lang="en-US" sz="1600" b="0" dirty="0" smtClean="0">
              <a:latin typeface="+mn-lt"/>
              <a:cs typeface="Symbol" charset="2"/>
            </a:rPr>
            <a:t>-Collider Parameters</a:t>
          </a:r>
        </a:p>
        <a:p>
          <a:r>
            <a:rPr lang="en-US" sz="1600" dirty="0" err="1" smtClean="0"/>
            <a:t>MuCool</a:t>
          </a:r>
          <a:r>
            <a:rPr lang="en-US" sz="1600" dirty="0" smtClean="0"/>
            <a:t> Test Area</a:t>
          </a:r>
          <a:endParaRPr lang="en-US" sz="16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2000" b="1" dirty="0" smtClean="0"/>
            <a:t>Breakthrough in HTS Cable Performance with Cables Matching Strand Performance</a:t>
          </a:r>
        </a:p>
        <a:p>
          <a:r>
            <a:rPr lang="en-US" sz="1600" b="0" dirty="0" smtClean="0"/>
            <a:t>FNAL-Tech </a:t>
          </a:r>
          <a:r>
            <a:rPr lang="en-US" sz="1600" b="0" dirty="0" err="1" smtClean="0"/>
            <a:t>Div</a:t>
          </a:r>
          <a:r>
            <a:rPr lang="en-US" sz="1600" b="0" dirty="0" smtClean="0"/>
            <a:t/>
          </a:r>
          <a:br>
            <a:rPr lang="en-US" sz="1600" b="0" dirty="0" smtClean="0"/>
          </a:br>
          <a:r>
            <a:rPr lang="en-US" sz="1600" b="0" dirty="0" smtClean="0"/>
            <a:t>T. </a:t>
          </a:r>
          <a:r>
            <a:rPr lang="en-US" sz="1600" b="0" dirty="0" err="1" smtClean="0"/>
            <a:t>Shen</a:t>
          </a:r>
          <a:r>
            <a:rPr lang="en-US" sz="16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53488" custScaleY="157424">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53488" custScaleY="157424" custRadScaleRad="138745">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57424">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53488" custScaleY="157424" custRadScaleRad="136339">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EB409BB6-89CB-CA4C-A1A3-A40DB8BA5CCC}" type="presOf" srcId="{3EFE83EA-50EB-304F-A837-826F9701203D}" destId="{AF0B31C1-E562-964A-B32C-82B34504BAA3}" srcOrd="0" destOrd="0" presId="urn:microsoft.com/office/officeart/2005/8/layout/cycle6"/>
    <dgm:cxn modelId="{9C8542D6-0D89-644A-B228-4DDC83F01492}" type="presOf" srcId="{96C5DDDD-7F50-9842-B016-8A87E5B9F0B9}" destId="{9BAFE6F9-B52A-204C-9152-862E96DD7B14}" srcOrd="0" destOrd="0" presId="urn:microsoft.com/office/officeart/2005/8/layout/cycle6"/>
    <dgm:cxn modelId="{496F5DD1-9E1B-334C-90A0-BCBECD157A14}" type="presOf" srcId="{A8D30B54-C531-FF41-9381-14CD597E60EC}" destId="{C1C0222F-CC53-4B41-9B66-E1B1434B7356}" srcOrd="0" destOrd="0" presId="urn:microsoft.com/office/officeart/2005/8/layout/cycle6"/>
    <dgm:cxn modelId="{D3604322-B21F-514F-AAA6-C9992F26D8AE}" type="presOf" srcId="{6AFD20AC-1626-8F44-94B4-F6075385BE50}" destId="{93DDE35D-0F8F-C94F-8DDF-06DFBC66497A}" srcOrd="0" destOrd="0" presId="urn:microsoft.com/office/officeart/2005/8/layout/cycle6"/>
    <dgm:cxn modelId="{9208954A-9B0B-F54D-AAF4-5C0143DD6BC8}" type="presOf" srcId="{522C2D24-B12C-8847-B84E-AA6693281BC7}" destId="{B2BCFF92-BBDE-5440-822F-5CE7C986F2B4}" srcOrd="0" destOrd="0" presId="urn:microsoft.com/office/officeart/2005/8/layout/cycle6"/>
    <dgm:cxn modelId="{4E402EB4-6CE1-8D4D-A2BC-3B260EC11A9D}" type="presOf" srcId="{FF10E19E-ECFA-4745-82E6-BF249049EC9B}" destId="{23F01BA2-B6FB-A24E-8725-6DE422261A0F}"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74A0B39C-8442-D149-A753-C4BB6748DD6E}" type="presOf" srcId="{5150C0D8-4BD9-E845-B47A-07003EEDBD6C}" destId="{EA74452A-15A2-A040-8E31-E8C1179CE922}" srcOrd="0" destOrd="0" presId="urn:microsoft.com/office/officeart/2005/8/layout/cycle6"/>
    <dgm:cxn modelId="{764DCCD6-EF2D-984E-B8BC-238C1CEFF6F9}" srcId="{9415B879-DCB5-4A4B-8B19-6FC11B26607D}" destId="{416A14BE-8E63-F548-9A49-C9BE862D890F}" srcOrd="2" destOrd="0" parTransId="{1442E1C4-B16C-8A4D-B6A6-0E45C905396D}" sibTransId="{96C5DDDD-7F50-9842-B016-8A87E5B9F0B9}"/>
    <dgm:cxn modelId="{FEFAE5EA-5D39-064E-8A23-E64B1C4013DE}" srcId="{9415B879-DCB5-4A4B-8B19-6FC11B26607D}" destId="{522C2D24-B12C-8847-B84E-AA6693281BC7}" srcOrd="1" destOrd="0" parTransId="{3AA0FF36-4457-864E-9645-CA73A0590F86}" sibTransId="{FF10E19E-ECFA-4745-82E6-BF249049EC9B}"/>
    <dgm:cxn modelId="{F056B8D7-EE55-0A4D-9C30-08F344E2EDCC}" srcId="{9415B879-DCB5-4A4B-8B19-6FC11B26607D}" destId="{A8D30B54-C531-FF41-9381-14CD597E60EC}" srcOrd="0" destOrd="0" parTransId="{63284D12-BC21-634C-B07C-D364767B037B}" sibTransId="{3EFE83EA-50EB-304F-A837-826F9701203D}"/>
    <dgm:cxn modelId="{037CD09C-F6E6-3A4C-AA79-BB1EFF35CAC4}" type="presOf" srcId="{9415B879-DCB5-4A4B-8B19-6FC11B26607D}" destId="{3192B418-6557-214F-9792-BC19C0EF4A82}" srcOrd="0" destOrd="0" presId="urn:microsoft.com/office/officeart/2005/8/layout/cycle6"/>
    <dgm:cxn modelId="{E13F557E-D08F-4C4D-93EB-FA7BDDF9BA0E}" type="presOf" srcId="{416A14BE-8E63-F548-9A49-C9BE862D890F}" destId="{C49060B8-4CFC-094C-8B3A-315638FD23A0}" srcOrd="0" destOrd="0" presId="urn:microsoft.com/office/officeart/2005/8/layout/cycle6"/>
    <dgm:cxn modelId="{CE5EE4BD-F6F0-044A-AA90-45E164EF7D10}" type="presParOf" srcId="{3192B418-6557-214F-9792-BC19C0EF4A82}" destId="{C1C0222F-CC53-4B41-9B66-E1B1434B7356}" srcOrd="0" destOrd="0" presId="urn:microsoft.com/office/officeart/2005/8/layout/cycle6"/>
    <dgm:cxn modelId="{EC2DCE6C-F004-BB41-89DB-899180179E43}" type="presParOf" srcId="{3192B418-6557-214F-9792-BC19C0EF4A82}" destId="{7D44C503-8A61-264A-BCB4-41FD544CD610}" srcOrd="1" destOrd="0" presId="urn:microsoft.com/office/officeart/2005/8/layout/cycle6"/>
    <dgm:cxn modelId="{1D12D242-B8A4-464B-95A6-A6E88FE77550}" type="presParOf" srcId="{3192B418-6557-214F-9792-BC19C0EF4A82}" destId="{AF0B31C1-E562-964A-B32C-82B34504BAA3}" srcOrd="2" destOrd="0" presId="urn:microsoft.com/office/officeart/2005/8/layout/cycle6"/>
    <dgm:cxn modelId="{D0D839A1-AAF1-7843-BD30-246CF9373C29}" type="presParOf" srcId="{3192B418-6557-214F-9792-BC19C0EF4A82}" destId="{B2BCFF92-BBDE-5440-822F-5CE7C986F2B4}" srcOrd="3" destOrd="0" presId="urn:microsoft.com/office/officeart/2005/8/layout/cycle6"/>
    <dgm:cxn modelId="{828412C9-1007-CF46-AFCF-D9F6B0B1EAC2}" type="presParOf" srcId="{3192B418-6557-214F-9792-BC19C0EF4A82}" destId="{A4C56911-C9EC-A446-AA13-1917461EF9E6}" srcOrd="4" destOrd="0" presId="urn:microsoft.com/office/officeart/2005/8/layout/cycle6"/>
    <dgm:cxn modelId="{56D43546-B5F9-8E4D-85A7-E8A787392CD8}" type="presParOf" srcId="{3192B418-6557-214F-9792-BC19C0EF4A82}" destId="{23F01BA2-B6FB-A24E-8725-6DE422261A0F}" srcOrd="5" destOrd="0" presId="urn:microsoft.com/office/officeart/2005/8/layout/cycle6"/>
    <dgm:cxn modelId="{44D163CF-61EF-9647-A398-14D7207E8548}" type="presParOf" srcId="{3192B418-6557-214F-9792-BC19C0EF4A82}" destId="{C49060B8-4CFC-094C-8B3A-315638FD23A0}" srcOrd="6" destOrd="0" presId="urn:microsoft.com/office/officeart/2005/8/layout/cycle6"/>
    <dgm:cxn modelId="{91B5C07C-7A89-484C-9FBF-E6AEA309A42D}" type="presParOf" srcId="{3192B418-6557-214F-9792-BC19C0EF4A82}" destId="{2F367770-1A75-3640-9F25-41674251E4F4}" srcOrd="7" destOrd="0" presId="urn:microsoft.com/office/officeart/2005/8/layout/cycle6"/>
    <dgm:cxn modelId="{87B7BDB8-F11D-8045-A5E1-39941CA9D93B}" type="presParOf" srcId="{3192B418-6557-214F-9792-BC19C0EF4A82}" destId="{9BAFE6F9-B52A-204C-9152-862E96DD7B14}" srcOrd="8" destOrd="0" presId="urn:microsoft.com/office/officeart/2005/8/layout/cycle6"/>
    <dgm:cxn modelId="{73D5663C-DD15-4443-BCEA-CD044CD456CC}" type="presParOf" srcId="{3192B418-6557-214F-9792-BC19C0EF4A82}" destId="{93DDE35D-0F8F-C94F-8DDF-06DFBC66497A}" srcOrd="9" destOrd="0" presId="urn:microsoft.com/office/officeart/2005/8/layout/cycle6"/>
    <dgm:cxn modelId="{A196E3EC-DE1F-6345-9A45-840D872D3FA6}" type="presParOf" srcId="{3192B418-6557-214F-9792-BC19C0EF4A82}" destId="{33F91A5E-6ECA-AA47-847E-FA2FB575EF0D}" srcOrd="10" destOrd="0" presId="urn:microsoft.com/office/officeart/2005/8/layout/cycle6"/>
    <dgm:cxn modelId="{8D54F046-C7C8-CC41-A088-1F51DD0350B3}"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24272" y="-358913"/>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Successful Operation of 805 MHz “All Seasons” Cavity in 3T Magnetic Field under Vacuum </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r>
            <a:rPr lang="en-US" sz="1600" kern="1200" dirty="0" err="1" smtClean="0"/>
            <a:t>Muons</a:t>
          </a:r>
          <a:r>
            <a:rPr lang="en-US" sz="1600" kern="1200" dirty="0" smtClean="0"/>
            <a:t> </a:t>
          </a:r>
          <a:r>
            <a:rPr lang="en-US" sz="1600" kern="1200" dirty="0" err="1" smtClean="0"/>
            <a:t>Inc</a:t>
          </a:r>
          <a:endParaRPr lang="en-US" sz="1600" kern="1200" dirty="0"/>
        </a:p>
      </dsp:txBody>
      <dsp:txXfrm>
        <a:off x="3120464" y="-262721"/>
        <a:ext cx="2763371" cy="1778124"/>
      </dsp:txXfrm>
    </dsp:sp>
    <dsp:sp modelId="{AF0B31C1-E562-964A-B32C-82B34504BAA3}">
      <dsp:nvSpPr>
        <dsp:cNvPr id="0" name=""/>
        <dsp:cNvSpPr/>
      </dsp:nvSpPr>
      <dsp:spPr>
        <a:xfrm>
          <a:off x="3827941" y="1246836"/>
          <a:ext cx="4132117" cy="4132117"/>
        </a:xfrm>
        <a:custGeom>
          <a:avLst/>
          <a:gdLst/>
          <a:ahLst/>
          <a:cxnLst/>
          <a:rect l="0" t="0" r="0" b="0"/>
          <a:pathLst>
            <a:path>
              <a:moveTo>
                <a:pt x="2165050" y="2372"/>
              </a:moveTo>
              <a:arcTo wR="2066058" hR="2066058" stAng="16364777"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5890825"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World Record </a:t>
          </a:r>
          <a:br>
            <a:rPr lang="en-US" sz="2000" b="1" kern="1200" dirty="0" smtClean="0"/>
          </a:br>
          <a:r>
            <a:rPr lang="en-US" sz="2000" b="1" kern="1200" dirty="0" smtClean="0"/>
            <a:t>HTS-only Coil</a:t>
          </a:r>
          <a:r>
            <a:rPr lang="en-US" sz="2000" kern="1200" dirty="0" smtClean="0"/>
            <a:t/>
          </a:r>
          <a:br>
            <a:rPr lang="en-US" sz="2000" kern="1200" dirty="0" smtClean="0"/>
          </a:br>
          <a:r>
            <a:rPr lang="en-US" sz="1600" kern="1200" dirty="0" smtClean="0"/>
            <a:t>15T on-axis field</a:t>
          </a:r>
          <a:br>
            <a:rPr lang="en-US" sz="1600" kern="1200" dirty="0" smtClean="0"/>
          </a:br>
          <a:r>
            <a:rPr lang="en-US" sz="1600" kern="1200" dirty="0" smtClean="0"/>
            <a:t>16T on coil</a:t>
          </a:r>
        </a:p>
        <a:p>
          <a:pPr lvl="0" algn="ctr" defTabSz="889000">
            <a:lnSpc>
              <a:spcPct val="90000"/>
            </a:lnSpc>
            <a:spcBef>
              <a:spcPct val="0"/>
            </a:spcBef>
            <a:spcAft>
              <a:spcPct val="35000"/>
            </a:spcAft>
          </a:pPr>
          <a:r>
            <a:rPr lang="en-US" sz="1600" kern="1200" dirty="0" smtClean="0"/>
            <a:t>PBL/BNL</a:t>
          </a:r>
        </a:p>
      </dsp:txBody>
      <dsp:txXfrm>
        <a:off x="5987017" y="1803337"/>
        <a:ext cx="2763371" cy="1778124"/>
      </dsp:txXfrm>
    </dsp:sp>
    <dsp:sp modelId="{23F01BA2-B6FB-A24E-8725-6DE422261A0F}">
      <dsp:nvSpPr>
        <dsp:cNvPr id="0" name=""/>
        <dsp:cNvSpPr/>
      </dsp:nvSpPr>
      <dsp:spPr>
        <a:xfrm>
          <a:off x="3827941" y="5845"/>
          <a:ext cx="4132117" cy="4132117"/>
        </a:xfrm>
        <a:custGeom>
          <a:avLst/>
          <a:gdLst/>
          <a:ahLst/>
          <a:cxnLst/>
          <a:rect l="0" t="0" r="0" b="0"/>
          <a:pathLst>
            <a:path>
              <a:moveTo>
                <a:pt x="3356010" y="3679943"/>
              </a:moveTo>
              <a:arcTo wR="2066058" hR="2066058" stAng="3081913"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24272" y="3773204"/>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Demonstration of High Pressure RF Cavity </a:t>
          </a:r>
          <a:r>
            <a:rPr lang="en-US" sz="2000" b="1" u="sng" kern="1200" dirty="0" smtClean="0"/>
            <a:t>in 3T Magnetic Field with Beam</a:t>
          </a:r>
        </a:p>
        <a:p>
          <a:pPr lvl="0" algn="ctr" defTabSz="889000">
            <a:lnSpc>
              <a:spcPct val="90000"/>
            </a:lnSpc>
            <a:spcBef>
              <a:spcPct val="0"/>
            </a:spcBef>
            <a:spcAft>
              <a:spcPct val="35000"/>
            </a:spcAft>
          </a:pPr>
          <a:r>
            <a:rPr lang="en-US" sz="1600" b="0" kern="1200" dirty="0" smtClean="0"/>
            <a:t>Extrapolates to </a:t>
          </a:r>
          <a:br>
            <a:rPr lang="en-US" sz="1600" b="0" kern="1200" dirty="0" smtClean="0"/>
          </a:br>
          <a:r>
            <a:rPr lang="en-US" sz="1600" b="0" kern="1200" dirty="0" smtClean="0">
              <a:latin typeface="Symbol" charset="2"/>
              <a:cs typeface="Symbol" charset="2"/>
            </a:rPr>
            <a:t>m</a:t>
          </a:r>
          <a:r>
            <a:rPr lang="en-US" sz="1600" b="0" kern="1200" dirty="0" smtClean="0">
              <a:latin typeface="+mn-lt"/>
              <a:cs typeface="Symbol" charset="2"/>
            </a:rPr>
            <a:t>-Collider Parameters</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endParaRPr lang="en-US" sz="1600" kern="1200" dirty="0"/>
        </a:p>
      </dsp:txBody>
      <dsp:txXfrm>
        <a:off x="3120464" y="3869396"/>
        <a:ext cx="2763371" cy="1778124"/>
      </dsp:txXfrm>
    </dsp:sp>
    <dsp:sp modelId="{9BAFE6F9-B52A-204C-9152-862E96DD7B14}">
      <dsp:nvSpPr>
        <dsp:cNvPr id="0" name=""/>
        <dsp:cNvSpPr/>
      </dsp:nvSpPr>
      <dsp:spPr>
        <a:xfrm>
          <a:off x="1101127" y="9002"/>
          <a:ext cx="4132117" cy="4132117"/>
        </a:xfrm>
        <a:custGeom>
          <a:avLst/>
          <a:gdLst/>
          <a:ahLst/>
          <a:cxnLst/>
          <a:rect l="0" t="0" r="0" b="0"/>
          <a:pathLst>
            <a:path>
              <a:moveTo>
                <a:pt x="1910694" y="4126267"/>
              </a:moveTo>
              <a:arcTo wR="2066058" hR="2066058" stAng="5658758"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207428"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Breakthrough in HTS Cable Performance with Cables Matching Strand Performance</a:t>
          </a:r>
        </a:p>
        <a:p>
          <a:pPr lvl="0" algn="ctr" defTabSz="889000">
            <a:lnSpc>
              <a:spcPct val="90000"/>
            </a:lnSpc>
            <a:spcBef>
              <a:spcPct val="0"/>
            </a:spcBef>
            <a:spcAft>
              <a:spcPct val="35000"/>
            </a:spcAft>
          </a:pPr>
          <a:r>
            <a:rPr lang="en-US" sz="1600" b="0" kern="1200" dirty="0" smtClean="0"/>
            <a:t>FNAL-Tech </a:t>
          </a:r>
          <a:r>
            <a:rPr lang="en-US" sz="1600" b="0" kern="1200" dirty="0" err="1" smtClean="0"/>
            <a:t>Div</a:t>
          </a:r>
          <a:r>
            <a:rPr lang="en-US" sz="1600" b="0" kern="1200" dirty="0" smtClean="0"/>
            <a:t/>
          </a:r>
          <a:br>
            <a:rPr lang="en-US" sz="1600" b="0" kern="1200" dirty="0" smtClean="0"/>
          </a:br>
          <a:r>
            <a:rPr lang="en-US" sz="1600" b="0" kern="1200" dirty="0" smtClean="0"/>
            <a:t>T. </a:t>
          </a:r>
          <a:r>
            <a:rPr lang="en-US" sz="1600" b="0" kern="1200" dirty="0" err="1" smtClean="0"/>
            <a:t>Shen</a:t>
          </a:r>
          <a:r>
            <a:rPr lang="en-US" sz="1600" b="0" kern="1200" dirty="0" smtClean="0"/>
            <a:t>-Early Career Award</a:t>
          </a:r>
        </a:p>
      </dsp:txBody>
      <dsp:txXfrm>
        <a:off x="303620" y="1803337"/>
        <a:ext cx="2763371" cy="1778124"/>
      </dsp:txXfrm>
    </dsp:sp>
    <dsp:sp modelId="{EA74452A-15A2-A040-8E31-E8C1179CE922}">
      <dsp:nvSpPr>
        <dsp:cNvPr id="0" name=""/>
        <dsp:cNvSpPr/>
      </dsp:nvSpPr>
      <dsp:spPr>
        <a:xfrm>
          <a:off x="1101127" y="1243680"/>
          <a:ext cx="4132117" cy="4132117"/>
        </a:xfrm>
        <a:custGeom>
          <a:avLst/>
          <a:gdLst/>
          <a:ahLst/>
          <a:cxnLst/>
          <a:rect l="0" t="0" r="0" b="0"/>
          <a:pathLst>
            <a:path>
              <a:moveTo>
                <a:pt x="771812" y="455616"/>
              </a:moveTo>
              <a:arcTo wR="2066058" hR="2066058" stAng="13872755"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24272" y="-358913"/>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Successful Operation of 805 MHz “All Seasons” Cavity in 3T Magnetic Field under Vacuum </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r>
            <a:rPr lang="en-US" sz="1600" kern="1200" dirty="0" err="1" smtClean="0"/>
            <a:t>Muons</a:t>
          </a:r>
          <a:r>
            <a:rPr lang="en-US" sz="1600" kern="1200" dirty="0" smtClean="0"/>
            <a:t> </a:t>
          </a:r>
          <a:r>
            <a:rPr lang="en-US" sz="1600" kern="1200" dirty="0" err="1" smtClean="0"/>
            <a:t>Inc</a:t>
          </a:r>
          <a:endParaRPr lang="en-US" sz="1600" kern="1200" dirty="0"/>
        </a:p>
      </dsp:txBody>
      <dsp:txXfrm>
        <a:off x="3120464" y="-262721"/>
        <a:ext cx="2763371" cy="1778124"/>
      </dsp:txXfrm>
    </dsp:sp>
    <dsp:sp modelId="{AF0B31C1-E562-964A-B32C-82B34504BAA3}">
      <dsp:nvSpPr>
        <dsp:cNvPr id="0" name=""/>
        <dsp:cNvSpPr/>
      </dsp:nvSpPr>
      <dsp:spPr>
        <a:xfrm>
          <a:off x="3827941" y="1246836"/>
          <a:ext cx="4132117" cy="4132117"/>
        </a:xfrm>
        <a:custGeom>
          <a:avLst/>
          <a:gdLst/>
          <a:ahLst/>
          <a:cxnLst/>
          <a:rect l="0" t="0" r="0" b="0"/>
          <a:pathLst>
            <a:path>
              <a:moveTo>
                <a:pt x="2165050" y="2372"/>
              </a:moveTo>
              <a:arcTo wR="2066058" hR="2066058" stAng="16364777"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5890825"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World Record </a:t>
          </a:r>
          <a:br>
            <a:rPr lang="en-US" sz="2000" b="1" kern="1200" dirty="0" smtClean="0"/>
          </a:br>
          <a:r>
            <a:rPr lang="en-US" sz="2000" b="1" kern="1200" dirty="0" smtClean="0"/>
            <a:t>HTS-only Coil</a:t>
          </a:r>
          <a:r>
            <a:rPr lang="en-US" sz="2000" kern="1200" dirty="0" smtClean="0"/>
            <a:t/>
          </a:r>
          <a:br>
            <a:rPr lang="en-US" sz="2000" kern="1200" dirty="0" smtClean="0"/>
          </a:br>
          <a:r>
            <a:rPr lang="en-US" sz="1600" kern="1200" dirty="0" smtClean="0"/>
            <a:t>15T on-axis field</a:t>
          </a:r>
          <a:br>
            <a:rPr lang="en-US" sz="1600" kern="1200" dirty="0" smtClean="0"/>
          </a:br>
          <a:r>
            <a:rPr lang="en-US" sz="1600" kern="1200" dirty="0" smtClean="0"/>
            <a:t>16T on coil</a:t>
          </a:r>
        </a:p>
        <a:p>
          <a:pPr lvl="0" algn="ctr" defTabSz="889000">
            <a:lnSpc>
              <a:spcPct val="90000"/>
            </a:lnSpc>
            <a:spcBef>
              <a:spcPct val="0"/>
            </a:spcBef>
            <a:spcAft>
              <a:spcPct val="35000"/>
            </a:spcAft>
          </a:pPr>
          <a:r>
            <a:rPr lang="en-US" sz="1600" kern="1200" dirty="0" smtClean="0"/>
            <a:t>PBL/BNL</a:t>
          </a:r>
        </a:p>
      </dsp:txBody>
      <dsp:txXfrm>
        <a:off x="5987017" y="1803337"/>
        <a:ext cx="2763371" cy="1778124"/>
      </dsp:txXfrm>
    </dsp:sp>
    <dsp:sp modelId="{23F01BA2-B6FB-A24E-8725-6DE422261A0F}">
      <dsp:nvSpPr>
        <dsp:cNvPr id="0" name=""/>
        <dsp:cNvSpPr/>
      </dsp:nvSpPr>
      <dsp:spPr>
        <a:xfrm>
          <a:off x="3827941" y="5845"/>
          <a:ext cx="4132117" cy="4132117"/>
        </a:xfrm>
        <a:custGeom>
          <a:avLst/>
          <a:gdLst/>
          <a:ahLst/>
          <a:cxnLst/>
          <a:rect l="0" t="0" r="0" b="0"/>
          <a:pathLst>
            <a:path>
              <a:moveTo>
                <a:pt x="3356010" y="3679943"/>
              </a:moveTo>
              <a:arcTo wR="2066058" hR="2066058" stAng="3081913"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24272" y="3773204"/>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Demonstration of High Pressure RF Cavity </a:t>
          </a:r>
          <a:r>
            <a:rPr lang="en-US" sz="2000" b="1" u="sng" kern="1200" dirty="0" smtClean="0"/>
            <a:t>in 3T Magnetic Field with Beam</a:t>
          </a:r>
        </a:p>
        <a:p>
          <a:pPr lvl="0" algn="ctr" defTabSz="889000">
            <a:lnSpc>
              <a:spcPct val="90000"/>
            </a:lnSpc>
            <a:spcBef>
              <a:spcPct val="0"/>
            </a:spcBef>
            <a:spcAft>
              <a:spcPct val="35000"/>
            </a:spcAft>
          </a:pPr>
          <a:r>
            <a:rPr lang="en-US" sz="1600" b="0" kern="1200" dirty="0" smtClean="0"/>
            <a:t>Extrapolates to </a:t>
          </a:r>
          <a:br>
            <a:rPr lang="en-US" sz="1600" b="0" kern="1200" dirty="0" smtClean="0"/>
          </a:br>
          <a:r>
            <a:rPr lang="en-US" sz="1600" b="0" kern="1200" dirty="0" smtClean="0">
              <a:latin typeface="Symbol" charset="2"/>
              <a:cs typeface="Symbol" charset="2"/>
            </a:rPr>
            <a:t>m</a:t>
          </a:r>
          <a:r>
            <a:rPr lang="en-US" sz="1600" b="0" kern="1200" dirty="0" smtClean="0">
              <a:latin typeface="+mn-lt"/>
              <a:cs typeface="Symbol" charset="2"/>
            </a:rPr>
            <a:t>-Collider Parameters</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endParaRPr lang="en-US" sz="1600" kern="1200" dirty="0"/>
        </a:p>
      </dsp:txBody>
      <dsp:txXfrm>
        <a:off x="3120464" y="3869396"/>
        <a:ext cx="2763371" cy="1778124"/>
      </dsp:txXfrm>
    </dsp:sp>
    <dsp:sp modelId="{9BAFE6F9-B52A-204C-9152-862E96DD7B14}">
      <dsp:nvSpPr>
        <dsp:cNvPr id="0" name=""/>
        <dsp:cNvSpPr/>
      </dsp:nvSpPr>
      <dsp:spPr>
        <a:xfrm>
          <a:off x="1101127" y="9002"/>
          <a:ext cx="4132117" cy="4132117"/>
        </a:xfrm>
        <a:custGeom>
          <a:avLst/>
          <a:gdLst/>
          <a:ahLst/>
          <a:cxnLst/>
          <a:rect l="0" t="0" r="0" b="0"/>
          <a:pathLst>
            <a:path>
              <a:moveTo>
                <a:pt x="1910694" y="4126267"/>
              </a:moveTo>
              <a:arcTo wR="2066058" hR="2066058" stAng="5658758"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207428"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Breakthrough in HTS Cable Performance with Cables Matching Strand Performance</a:t>
          </a:r>
        </a:p>
        <a:p>
          <a:pPr lvl="0" algn="ctr" defTabSz="889000">
            <a:lnSpc>
              <a:spcPct val="90000"/>
            </a:lnSpc>
            <a:spcBef>
              <a:spcPct val="0"/>
            </a:spcBef>
            <a:spcAft>
              <a:spcPct val="35000"/>
            </a:spcAft>
          </a:pPr>
          <a:r>
            <a:rPr lang="en-US" sz="1600" b="0" kern="1200" dirty="0" smtClean="0"/>
            <a:t>FNAL-Tech </a:t>
          </a:r>
          <a:r>
            <a:rPr lang="en-US" sz="1600" b="0" kern="1200" dirty="0" err="1" smtClean="0"/>
            <a:t>Div</a:t>
          </a:r>
          <a:r>
            <a:rPr lang="en-US" sz="1600" b="0" kern="1200" dirty="0" smtClean="0"/>
            <a:t/>
          </a:r>
          <a:br>
            <a:rPr lang="en-US" sz="1600" b="0" kern="1200" dirty="0" smtClean="0"/>
          </a:br>
          <a:r>
            <a:rPr lang="en-US" sz="1600" b="0" kern="1200" dirty="0" smtClean="0"/>
            <a:t>T. </a:t>
          </a:r>
          <a:r>
            <a:rPr lang="en-US" sz="1600" b="0" kern="1200" dirty="0" err="1" smtClean="0"/>
            <a:t>Shen</a:t>
          </a:r>
          <a:r>
            <a:rPr lang="en-US" sz="1600" b="0" kern="1200" dirty="0" smtClean="0"/>
            <a:t>-Early Career Award</a:t>
          </a:r>
        </a:p>
      </dsp:txBody>
      <dsp:txXfrm>
        <a:off x="303620" y="1803337"/>
        <a:ext cx="2763371" cy="1778124"/>
      </dsp:txXfrm>
    </dsp:sp>
    <dsp:sp modelId="{EA74452A-15A2-A040-8E31-E8C1179CE922}">
      <dsp:nvSpPr>
        <dsp:cNvPr id="0" name=""/>
        <dsp:cNvSpPr/>
      </dsp:nvSpPr>
      <dsp:spPr>
        <a:xfrm>
          <a:off x="1101127" y="1243680"/>
          <a:ext cx="4132117" cy="4132117"/>
        </a:xfrm>
        <a:custGeom>
          <a:avLst/>
          <a:gdLst/>
          <a:ahLst/>
          <a:cxnLst/>
          <a:rect l="0" t="0" r="0" b="0"/>
          <a:pathLst>
            <a:path>
              <a:moveTo>
                <a:pt x="771812" y="455616"/>
              </a:moveTo>
              <a:arcTo wR="2066058" hR="2066058" stAng="13872755"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DE7ED-7422-A54A-AFA4-34993901F360}" type="datetimeFigureOut">
              <a:rPr lang="en-US" smtClean="0">
                <a:latin typeface="Arial"/>
              </a:rPr>
              <a:t>8/3/13</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0FA70E-65FE-F64D-B53C-0E4BE7ADFCC5}"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2132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5ED446A-913C-684E-A7EE-E0D6D85A9573}" type="datetimeFigureOut">
              <a:rPr lang="en-US" smtClean="0"/>
              <a:pPr/>
              <a:t>8/3/13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7221AF4E-A08A-BE4F-8E27-DF04692668EB}" type="slidenum">
              <a:rPr lang="en-US" smtClean="0"/>
              <a:pPr/>
              <a:t>‹#›</a:t>
            </a:fld>
            <a:endParaRPr lang="en-US" dirty="0"/>
          </a:p>
        </p:txBody>
      </p:sp>
    </p:spTree>
    <p:extLst>
      <p:ext uri="{BB962C8B-B14F-4D97-AF65-F5344CB8AC3E}">
        <p14:creationId xmlns:p14="http://schemas.microsoft.com/office/powerpoint/2010/main" val="18119660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1 center is the remote handler for the LBNE target designed by ORNL (no longer in the baseline design)</a:t>
            </a:r>
          </a:p>
          <a:p>
            <a:r>
              <a:rPr lang="en-US" sz="1200" kern="1200" dirty="0" smtClean="0">
                <a:solidFill>
                  <a:schemeClr val="tx1"/>
                </a:solidFill>
                <a:latin typeface="Arial"/>
                <a:ea typeface="+mn-ea"/>
                <a:cs typeface="+mn-cs"/>
              </a:rPr>
              <a:t>2) top left is CFD analysis of a 2 MW beam on Be sphere target study done by RAL for LBNE.</a:t>
            </a:r>
          </a:p>
          <a:p>
            <a:r>
              <a:rPr lang="en-US" sz="1200" kern="1200" dirty="0" smtClean="0">
                <a:solidFill>
                  <a:schemeClr val="tx1"/>
                </a:solidFill>
                <a:latin typeface="Arial"/>
                <a:ea typeface="+mn-ea"/>
                <a:cs typeface="+mn-cs"/>
              </a:rPr>
              <a:t>3) top right is a mock up of the flow vanes for the analysis show in 2</a:t>
            </a:r>
          </a:p>
          <a:p>
            <a:r>
              <a:rPr lang="en-US" sz="1200" kern="1200" dirty="0" smtClean="0">
                <a:solidFill>
                  <a:schemeClr val="tx1"/>
                </a:solidFill>
                <a:latin typeface="Arial"/>
                <a:ea typeface="+mn-ea"/>
                <a:cs typeface="+mn-cs"/>
              </a:rPr>
              <a:t>4 right is carbon carbon composite samples irradiated at blip BNL in their hot cell</a:t>
            </a:r>
          </a:p>
          <a:p>
            <a:r>
              <a:rPr lang="en-US" sz="1200" kern="1200" dirty="0" smtClean="0">
                <a:solidFill>
                  <a:schemeClr val="tx1"/>
                </a:solidFill>
                <a:latin typeface="Arial"/>
                <a:ea typeface="+mn-ea"/>
                <a:cs typeface="+mn-cs"/>
              </a:rPr>
              <a:t>5) bottom left is graphite samples in the SS canister before sealing up to go into blip beam at BNL</a:t>
            </a:r>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3</a:t>
            </a:fld>
            <a:endParaRPr lang="en-US" dirty="0"/>
          </a:p>
        </p:txBody>
      </p:sp>
    </p:spTree>
    <p:extLst>
      <p:ext uri="{BB962C8B-B14F-4D97-AF65-F5344CB8AC3E}">
        <p14:creationId xmlns:p14="http://schemas.microsoft.com/office/powerpoint/2010/main" val="391615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CA8B90F-5B09-B440-BE1C-35E20EC689F6}" type="slidenum">
              <a:rPr lang="en-US"/>
              <a:pPr/>
              <a:t>4</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044187C-E10C-C04F-B81E-8CE818428DAD}" type="slidenum">
              <a:rPr lang="en-US"/>
              <a:pPr/>
              <a:t>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t>Tristan’s study showed that one</a:t>
            </a:r>
            <a:r>
              <a:rPr lang="en-US" baseline="0" dirty="0" smtClean="0"/>
              <a:t> would need greater than 1 sq. meter of surface area to remove 4-6 MW of deposited power using current technology at the most aggressive flow rates. This amount of convective surface area borders on the edge considering trying to optimize yield for science. Nucleate boiling and </a:t>
            </a:r>
            <a:r>
              <a:rPr lang="en-US" baseline="0" dirty="0" err="1" smtClean="0"/>
              <a:t>Hypervapotron</a:t>
            </a:r>
            <a:r>
              <a:rPr lang="en-US" baseline="0" dirty="0" smtClean="0"/>
              <a:t> cooling are promising but have their own drawbacks.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5FE5FAA-BF48-9E49-A90E-B49408BEAACF}" type="slidenum">
              <a:rPr lang="en-US"/>
              <a:pPr/>
              <a:t>6</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z="1100" dirty="0"/>
              <a:t>Ta-rod after irradiation with 6E18 protons </a:t>
            </a:r>
            <a:r>
              <a:rPr lang="en-US" sz="1100" dirty="0" smtClean="0"/>
              <a:t>in</a:t>
            </a:r>
            <a:r>
              <a:rPr lang="en-US" sz="1100" baseline="0" dirty="0" smtClean="0"/>
              <a:t> </a:t>
            </a:r>
            <a:r>
              <a:rPr lang="en-US" sz="1100" dirty="0" smtClean="0"/>
              <a:t>2.4 </a:t>
            </a:r>
            <a:r>
              <a:rPr lang="en-US" sz="1100" dirty="0">
                <a:latin typeface="Symbol" charset="2"/>
                <a:ea typeface="Times New Roman" charset="0"/>
                <a:cs typeface="Times New Roman" charset="0"/>
                <a:sym typeface="Symbol" charset="2"/>
              </a:rPr>
              <a:t></a:t>
            </a:r>
            <a:r>
              <a:rPr lang="en-US" sz="1100" dirty="0">
                <a:ea typeface="Times New Roman" charset="0"/>
                <a:cs typeface="Times New Roman" charset="0"/>
              </a:rPr>
              <a:t>s</a:t>
            </a:r>
            <a:r>
              <a:rPr lang="en-US" sz="1100" dirty="0"/>
              <a:t> pulses of 3E13 at </a:t>
            </a:r>
            <a:r>
              <a:rPr lang="en-US" sz="1100" dirty="0" smtClean="0"/>
              <a:t>ISOLDE</a:t>
            </a:r>
          </a:p>
          <a:p>
            <a:pPr eaLnBrk="1" hangingPunct="1"/>
            <a:r>
              <a:rPr lang="en-US" sz="1100" dirty="0" smtClean="0"/>
              <a:t>One misconception about thermal shock is that it does not apply to CW beam or liquid</a:t>
            </a:r>
            <a:r>
              <a:rPr lang="en-US" sz="1100" baseline="0" dirty="0" smtClean="0"/>
              <a:t> targets. Pulsed beam on liquid has resulted in  problems for SNS and rotating solid targets also set up a dynamic and cyclic effect that must be addressed during R&amp;D.</a:t>
            </a:r>
          </a:p>
          <a:p>
            <a:pPr eaLnBrk="1" hangingPunct="1"/>
            <a:r>
              <a:rPr lang="en-US" sz="1600" baseline="0" dirty="0" smtClean="0"/>
              <a:t>Material Choices:  </a:t>
            </a:r>
            <a:r>
              <a:rPr lang="en-US" sz="1600" dirty="0" smtClean="0"/>
              <a:t>High specific heat,</a:t>
            </a:r>
            <a:r>
              <a:rPr lang="en-US" sz="1600" baseline="0" dirty="0" smtClean="0"/>
              <a:t>   </a:t>
            </a:r>
            <a:r>
              <a:rPr lang="en-US" sz="1600" dirty="0" smtClean="0"/>
              <a:t>Low coefficient of thermal expansion,</a:t>
            </a:r>
            <a:r>
              <a:rPr lang="en-US" sz="1600" baseline="0" dirty="0" smtClean="0"/>
              <a:t>     </a:t>
            </a:r>
            <a:r>
              <a:rPr lang="en-US" sz="1600" dirty="0" smtClean="0"/>
              <a:t>Low modulus of elasticity,</a:t>
            </a:r>
            <a:r>
              <a:rPr lang="en-US" sz="1600" baseline="0" dirty="0" smtClean="0"/>
              <a:t>            </a:t>
            </a:r>
            <a:r>
              <a:rPr lang="en-US" sz="1600" dirty="0" smtClean="0"/>
              <a:t>High strength (tensile and fatigue) at elevated temperature</a:t>
            </a:r>
          </a:p>
          <a:p>
            <a:pPr eaLnBrk="1" hangingPunct="1"/>
            <a:endParaRPr lang="en-US" sz="1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7</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smtClean="0"/>
              <a:t>One misconception about thermal shock is that it does not apply to CW beam or liquid</a:t>
            </a:r>
            <a:r>
              <a:rPr lang="en-US" baseline="0" dirty="0" smtClean="0"/>
              <a:t> targets. Pulsed beam on liquid has resulted in quite some problems for SNS and rotating solid targets also set up a dynamic and cyclic effect that must be addressed during R&amp;D.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notes that all</a:t>
            </a:r>
            <a:r>
              <a:rPr lang="en-US" baseline="0" dirty="0" smtClean="0"/>
              <a:t> the properties that are important for thermo-mechanical health of the target are affected by radiation damage. The dependence on irradiation temperature is due to annealing (or healing) the crystal structure is faster at higher temperatures.</a:t>
            </a:r>
            <a:endParaRPr lang="en-US" dirty="0" smtClean="0"/>
          </a:p>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8</a:t>
            </a:fld>
            <a:endParaRPr lang="en-US" dirty="0"/>
          </a:p>
        </p:txBody>
      </p:sp>
    </p:spTree>
    <p:extLst>
      <p:ext uri="{BB962C8B-B14F-4D97-AF65-F5344CB8AC3E}">
        <p14:creationId xmlns:p14="http://schemas.microsoft.com/office/powerpoint/2010/main" val="183757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Irradiation</a:t>
            </a:r>
            <a:r>
              <a:rPr lang="en-US" baseline="0" dirty="0" smtClean="0"/>
              <a:t> parameters are quite different, especially gas production which is particularly worrisome. However nuclear materials scientists have a lot of expertise that they could lend in this area.</a:t>
            </a:r>
            <a:endParaRPr lang="en-US" dirty="0"/>
          </a:p>
        </p:txBody>
      </p:sp>
      <p:sp>
        <p:nvSpPr>
          <p:cNvPr id="4" name="Slide Number Placeholder 3"/>
          <p:cNvSpPr>
            <a:spLocks noGrp="1"/>
          </p:cNvSpPr>
          <p:nvPr>
            <p:ph type="sldNum" sz="quarter" idx="10"/>
          </p:nvPr>
        </p:nvSpPr>
        <p:spPr/>
        <p:txBody>
          <a:bodyPr/>
          <a:lstStyle/>
          <a:p>
            <a:fld id="{9568BFE3-1036-6443-9949-3087D7391B37}"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8758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EUROnu</a:t>
            </a:r>
            <a:r>
              <a:rPr lang="en-US" baseline="0" dirty="0" smtClean="0"/>
              <a:t> study splits a 4 MW beam into four targets, but uses one shielding pile to create a 4MW facility using existing technology economically. Another idea that I had was to do a spallation source with two targets vertically separated with moderators positioned to provide three levels of neutron channels to instruments with the middle level providing twice the flux as the top and bottom levels. Optimizing target systems in this manner requires thinking about the entire target facility.</a:t>
            </a:r>
            <a:endParaRPr lang="en-US" dirty="0" smtClean="0"/>
          </a:p>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11</a:t>
            </a:fld>
            <a:endParaRPr lang="en-US" dirty="0"/>
          </a:p>
        </p:txBody>
      </p:sp>
    </p:spTree>
    <p:extLst>
      <p:ext uri="{BB962C8B-B14F-4D97-AF65-F5344CB8AC3E}">
        <p14:creationId xmlns:p14="http://schemas.microsoft.com/office/powerpoint/2010/main" val="389960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Reliability/availability and Science yield are linked (</a:t>
            </a:r>
            <a:r>
              <a:rPr lang="en-US" dirty="0" err="1" smtClean="0"/>
              <a:t>ie</a:t>
            </a:r>
            <a:r>
              <a:rPr lang="en-US" dirty="0" smtClean="0"/>
              <a:t> if a facility is optimized</a:t>
            </a:r>
            <a:r>
              <a:rPr lang="en-US" baseline="0" dirty="0" smtClean="0"/>
              <a:t> for science yield but</a:t>
            </a:r>
            <a:r>
              <a:rPr lang="en-US" dirty="0" smtClean="0"/>
              <a:t> not reliable then science yield will lose as well.</a:t>
            </a:r>
            <a:endParaRPr lang="en-US" dirty="0"/>
          </a:p>
        </p:txBody>
      </p:sp>
      <p:sp>
        <p:nvSpPr>
          <p:cNvPr id="4" name="Slide Number Placeholder 3"/>
          <p:cNvSpPr>
            <a:spLocks noGrp="1"/>
          </p:cNvSpPr>
          <p:nvPr>
            <p:ph type="sldNum" sz="quarter" idx="10"/>
          </p:nvPr>
        </p:nvSpPr>
        <p:spPr/>
        <p:txBody>
          <a:bodyPr/>
          <a:lstStyle/>
          <a:p>
            <a:fld id="{9568BFE3-1036-6443-9949-3087D7391B37}" type="slidenum">
              <a:rPr lang="en-US" smtClean="0"/>
              <a:pPr/>
              <a:t>15</a:t>
            </a:fld>
            <a:endParaRPr lang="en-US"/>
          </a:p>
        </p:txBody>
      </p:sp>
    </p:spTree>
    <p:extLst>
      <p:ext uri="{BB962C8B-B14F-4D97-AF65-F5344CB8AC3E}">
        <p14:creationId xmlns:p14="http://schemas.microsoft.com/office/powerpoint/2010/main" val="397906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45957" y="6413500"/>
            <a:ext cx="5321300" cy="365125"/>
          </a:xfrm>
        </p:spPr>
        <p:txBody>
          <a:bodyPr/>
          <a:lstStyle/>
          <a:p>
            <a:r>
              <a:rPr lang="en-US" smtClean="0"/>
              <a:t>Opportunities with High Intensity Accelerators Beyond the Current Era</a:t>
            </a:r>
            <a:endParaRPr lang="en-US" dirty="0"/>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9616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72431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83095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latin typeface="Tw Cen MT"/>
              </a:rPr>
              <a:t>Aug 4, 2013</a:t>
            </a:r>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solidFill>
                  <a:srgbClr val="EBDDC3"/>
                </a:solidFill>
                <a:latin typeface="Tw Cen MT"/>
              </a:rPr>
              <a:t>Opportunities with High Intensity Accelerators Beyond the Current Era</a:t>
            </a:r>
            <a:endParaRPr lang="en-US">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A138BD7-639E-0E43-AB10-7D6EE02BD1DE}" type="slidenum">
              <a:rPr lang="en-US" smtClean="0">
                <a:solidFill>
                  <a:srgbClr val="EBDDC3"/>
                </a:solidFill>
                <a:latin typeface="Tw Cen MT"/>
              </a:rPr>
              <a:pPr/>
              <a:t>‹#›</a:t>
            </a:fld>
            <a:endParaRPr lang="en-US">
              <a:solidFill>
                <a:srgbClr val="EBDDC3"/>
              </a:solidFill>
              <a:latin typeface="Tw Cen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5" name="Footer Placeholder 4"/>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latin typeface="Tw Cen MT"/>
              </a:rPr>
              <a:pPr/>
              <a:t>‹#›</a:t>
            </a:fld>
            <a:endParaRPr lang="en-US">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A138BD7-639E-0E43-AB10-7D6EE02BD1DE}" type="slidenum">
              <a:rPr lang="en-US" smtClean="0">
                <a:latin typeface="Tw Cen MT"/>
              </a:rPr>
              <a:pPr/>
              <a:t>‹#›</a:t>
            </a:fld>
            <a:endParaRPr lang="en-US">
              <a:latin typeface="Tw Cen MT"/>
            </a:endParaRPr>
          </a:p>
        </p:txBody>
      </p:sp>
      <p:sp>
        <p:nvSpPr>
          <p:cNvPr id="14" name="Footer Placeholder 13"/>
          <p:cNvSpPr>
            <a:spLocks noGrp="1"/>
          </p:cNvSpPr>
          <p:nvPr>
            <p:ph type="ftr" sz="quarter" idx="12"/>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solidFill>
                  <a:srgbClr val="775F55"/>
                </a:solidFill>
                <a:latin typeface="Tw Cen MT"/>
              </a:rPr>
              <a:t>Aug 4, 2013</a:t>
            </a:r>
            <a:endParaRPr lang="en-US">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3A138BD7-639E-0E43-AB10-7D6EE02BD1DE}"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solidFill>
                  <a:srgbClr val="775F55"/>
                </a:solidFill>
                <a:latin typeface="Tw Cen MT"/>
              </a:rPr>
              <a:t>Aug 4, 2013</a:t>
            </a:r>
            <a:endParaRPr lang="en-US">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3A138BD7-639E-0E43-AB10-7D6EE02BD1DE}"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4" name="Footer Placeholder 3"/>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latin typeface="Tw Cen MT"/>
              </a:rPr>
              <a:pPr/>
              <a:t>‹#›</a:t>
            </a:fld>
            <a:endParaRPr lang="en-US">
              <a:latin typeface="Tw Cen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3" name="Footer Placeholder 2"/>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A138BD7-639E-0E43-AB10-7D6EE02BD1DE}" type="slidenum">
              <a:rPr lang="en-US" smtClean="0">
                <a:solidFill>
                  <a:srgbClr val="775F55"/>
                </a:solidFill>
                <a:latin typeface="Tw Cen MT"/>
              </a:rPr>
              <a:pPr/>
              <a:t>‹#›</a:t>
            </a:fld>
            <a:endParaRPr lang="en-US">
              <a:solidFill>
                <a:srgbClr val="775F55"/>
              </a:solidFill>
              <a:latin typeface="Tw Cen M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6" name="Footer Placeholder 5"/>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latin typeface="Tw Cen MT"/>
              </a:rPr>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983122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r>
              <a:rPr lang="en-US" smtClean="0">
                <a:solidFill>
                  <a:srgbClr val="775F55"/>
                </a:solidFill>
                <a:latin typeface="Tw Cen MT"/>
              </a:rPr>
              <a:t>Aug 4, 2013</a:t>
            </a:r>
            <a:endParaRPr lang="en-US">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A138BD7-639E-0E43-AB10-7D6EE02BD1DE}" type="slidenum">
              <a:rPr lang="en-US" smtClean="0">
                <a:latin typeface="Tw Cen MT"/>
              </a:rPr>
              <a:pPr/>
              <a:t>‹#›</a:t>
            </a:fld>
            <a:endParaRPr lang="en-US">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5" name="Footer Placeholder 4"/>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6" name="Slide Number Placeholder 5"/>
          <p:cNvSpPr>
            <a:spLocks noGrp="1"/>
          </p:cNvSpPr>
          <p:nvPr>
            <p:ph type="sldNum" sz="quarter" idx="12"/>
          </p:nvPr>
        </p:nvSpPr>
        <p:spPr/>
        <p:txBody>
          <a:bodyPr/>
          <a:lstStyle/>
          <a:p>
            <a:fld id="{3A138BD7-639E-0E43-AB10-7D6EE02BD1DE}" type="slidenum">
              <a:rPr lang="en-US" smtClean="0">
                <a:latin typeface="Tw Cen MT"/>
              </a:rPr>
              <a:pPr/>
              <a:t>‹#›</a:t>
            </a:fld>
            <a:endParaRPr lang="en-US">
              <a:latin typeface="Tw Cen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3A138BD7-639E-0E43-AB10-7D6EE02BD1DE}" type="slidenum">
              <a:rPr lang="en-US" smtClean="0">
                <a:latin typeface="Tw Cen MT"/>
              </a:rPr>
              <a:pPr/>
              <a:t>‹#›</a:t>
            </a:fld>
            <a:endParaRPr lang="en-US">
              <a:latin typeface="Tw Cen M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8632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Aug 4, 2013</a:t>
            </a:r>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93107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Aug 4, 2013</a:t>
            </a:r>
            <a:endParaRPr lang="en-US"/>
          </a:p>
        </p:txBody>
      </p:sp>
      <p:sp>
        <p:nvSpPr>
          <p:cNvPr id="8" name="Footer Placeholder 7"/>
          <p:cNvSpPr>
            <a:spLocks noGrp="1"/>
          </p:cNvSpPr>
          <p:nvPr>
            <p:ph type="ftr" sz="quarter" idx="11"/>
          </p:nvPr>
        </p:nvSpPr>
        <p:spPr/>
        <p:txBody>
          <a:bodyPr/>
          <a:lstStyle/>
          <a:p>
            <a:r>
              <a:rPr lang="en-US" smtClean="0"/>
              <a:t>Opportunities with High Intensity Accelerators Beyond the Current Era</a:t>
            </a:r>
            <a:endParaRPr lang="en-US"/>
          </a:p>
        </p:txBody>
      </p:sp>
      <p:sp>
        <p:nvSpPr>
          <p:cNvPr id="9" name="Slide Number Placeholder 8"/>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574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Aug 4, 2013</a:t>
            </a:r>
            <a:endParaRPr lang="en-US"/>
          </a:p>
        </p:txBody>
      </p:sp>
      <p:sp>
        <p:nvSpPr>
          <p:cNvPr id="4" name="Footer Placeholder 3"/>
          <p:cNvSpPr>
            <a:spLocks noGrp="1"/>
          </p:cNvSpPr>
          <p:nvPr>
            <p:ph type="ftr" sz="quarter" idx="11"/>
          </p:nvPr>
        </p:nvSpPr>
        <p:spPr/>
        <p:txBody>
          <a:bodyPr/>
          <a:lstStyle/>
          <a:p>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6968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 4, 2013</a:t>
            </a:r>
            <a:endParaRPr lang="en-US"/>
          </a:p>
        </p:txBody>
      </p:sp>
      <p:sp>
        <p:nvSpPr>
          <p:cNvPr id="3" name="Footer Placeholder 2"/>
          <p:cNvSpPr>
            <a:spLocks noGrp="1"/>
          </p:cNvSpPr>
          <p:nvPr>
            <p:ph type="ftr" sz="quarter" idx="11"/>
          </p:nvPr>
        </p:nvSpPr>
        <p:spPr/>
        <p:txBody>
          <a:bodyPr/>
          <a:lstStyle/>
          <a:p>
            <a:r>
              <a:rPr lang="en-US" smtClean="0"/>
              <a:t>Opportunities with High Intensity Accelerators Beyond the Current Era</a:t>
            </a:r>
            <a:endParaRPr lang="en-US"/>
          </a:p>
        </p:txBody>
      </p:sp>
      <p:sp>
        <p:nvSpPr>
          <p:cNvPr id="4" name="Slide Number Placeholder 3"/>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00756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28650"/>
          </a:xfrm>
        </p:spPr>
        <p:txBody>
          <a:bodyPr anchor="b">
            <a:no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901700"/>
            <a:ext cx="3008313" cy="5224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smtClean="0"/>
              <a:t>Aug 4, 2013</a:t>
            </a:r>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95693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 4, 2013</a:t>
            </a:r>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83382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0" y="0"/>
            <a:ext cx="9156700" cy="6858000"/>
            <a:chOff x="0" y="0"/>
            <a:chExt cx="9156700" cy="6858000"/>
          </a:xfrm>
        </p:grpSpPr>
        <p:pic>
          <p:nvPicPr>
            <p:cNvPr id="10"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500" r="16667"/>
            <a:stretch/>
          </p:blipFill>
          <p:spPr bwMode="auto">
            <a:xfrm>
              <a:off x="7467257" y="0"/>
              <a:ext cx="16894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16805"/>
            <a:stretch/>
          </p:blipFill>
          <p:spPr bwMode="auto">
            <a:xfrm>
              <a:off x="0" y="0"/>
              <a:ext cx="760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89487"/>
            <a:ext cx="1628790" cy="295488"/>
          </a:xfrm>
          <a:prstGeom prst="rect">
            <a:avLst/>
          </a:prstGeom>
        </p:spPr>
      </p:pic>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84901" y="6426200"/>
            <a:ext cx="1282356"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t>Aug 4, 2013</a:t>
            </a:r>
            <a:endParaRPr lang="en-US" dirty="0"/>
          </a:p>
        </p:txBody>
      </p:sp>
      <p:sp>
        <p:nvSpPr>
          <p:cNvPr id="5" name="Footer Placeholder 4"/>
          <p:cNvSpPr>
            <a:spLocks noGrp="1"/>
          </p:cNvSpPr>
          <p:nvPr>
            <p:ph type="ftr" sz="quarter" idx="3"/>
          </p:nvPr>
        </p:nvSpPr>
        <p:spPr>
          <a:xfrm>
            <a:off x="558800" y="6426200"/>
            <a:ext cx="57531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4"/>
          </p:nvPr>
        </p:nvSpPr>
        <p:spPr>
          <a:xfrm>
            <a:off x="0" y="6426200"/>
            <a:ext cx="558800" cy="365125"/>
          </a:xfrm>
          <a:prstGeom prst="rect">
            <a:avLst/>
          </a:prstGeom>
        </p:spPr>
        <p:txBody>
          <a:bodyPr vert="horz" lIns="91440" tIns="45720" rIns="91440" bIns="45720" rtlCol="0" anchor="b"/>
          <a:lstStyle>
            <a:lvl1pPr algn="r">
              <a:defRPr sz="1400">
                <a:solidFill>
                  <a:schemeClr val="tx1">
                    <a:tint val="75000"/>
                  </a:schemeClr>
                </a:solidFill>
              </a:defRPr>
            </a:lvl1pPr>
          </a:lstStyle>
          <a:p>
            <a:fld id="{98817235-C917-8F48-A936-FEF3725D9AF4}" type="slidenum">
              <a:rPr lang="en-US" smtClean="0"/>
              <a:pPr/>
              <a:t>‹#›</a:t>
            </a:fld>
            <a:endParaRPr lang="en-US" dirty="0"/>
          </a:p>
        </p:txBody>
      </p:sp>
    </p:spTree>
    <p:extLst>
      <p:ext uri="{BB962C8B-B14F-4D97-AF65-F5344CB8AC3E}">
        <p14:creationId xmlns:p14="http://schemas.microsoft.com/office/powerpoint/2010/main" val="27712660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5405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solidFill>
                  <a:srgbClr val="775F55"/>
                </a:solidFill>
                <a:latin typeface="Tw Cen MT"/>
              </a:rPr>
              <a:t>Aug 4, 2013</a:t>
            </a:r>
            <a:endParaRPr lang="en-US">
              <a:solidFill>
                <a:srgbClr val="775F55"/>
              </a:solidFill>
              <a:latin typeface="Tw Cen MT"/>
            </a:endParaRPr>
          </a:p>
        </p:txBody>
      </p:sp>
      <p:sp>
        <p:nvSpPr>
          <p:cNvPr id="3" name="Footer Placeholder 2"/>
          <p:cNvSpPr>
            <a:spLocks noGrp="1"/>
          </p:cNvSpPr>
          <p:nvPr>
            <p:ph type="ftr" sz="quarter" idx="3"/>
          </p:nvPr>
        </p:nvSpPr>
        <p:spPr>
          <a:xfrm>
            <a:off x="609600" y="65403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solidFill>
                  <a:srgbClr val="775F55"/>
                </a:solidFill>
                <a:latin typeface="Tw Cen MT"/>
              </a:rPr>
              <a:t>Opportunities with High Intensity Accelerators Beyond the Current Era</a:t>
            </a:r>
            <a:endParaRPr lang="en-US" dirty="0">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A138BD7-639E-0E43-AB10-7D6EE02BD1DE}" type="slidenum">
              <a:rPr lang="en-US" smtClean="0">
                <a:latin typeface="Tw Cen MT"/>
              </a:rPr>
              <a:pPr/>
              <a:t>‹#›</a:t>
            </a:fld>
            <a:endParaRPr lang="en-US">
              <a:latin typeface="Tw Cen MT"/>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9.gif"/><Relationship Id="rId5" Type="http://schemas.openxmlformats.org/officeDocument/2006/relationships/image" Target="../media/image20.png"/><Relationship Id="rId6" Type="http://schemas.openxmlformats.org/officeDocument/2006/relationships/image" Target="../media/image21.tif"/><Relationship Id="rId7" Type="http://schemas.openxmlformats.org/officeDocument/2006/relationships/image" Target="../media/image22.jpg"/><Relationship Id="rId8" Type="http://schemas.openxmlformats.org/officeDocument/2006/relationships/image" Target="../media/image23.tif"/><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2.jpg"/><Relationship Id="rId8" Type="http://schemas.openxmlformats.org/officeDocument/2006/relationships/image" Target="../media/image43.emf"/><Relationship Id="rId9" Type="http://schemas.openxmlformats.org/officeDocument/2006/relationships/image" Target="../media/image44.png"/><Relationship Id="rId10" Type="http://schemas.openxmlformats.org/officeDocument/2006/relationships/image" Target="../media/image45.emf"/><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tiff"/><Relationship Id="rId5" Type="http://schemas.openxmlformats.org/officeDocument/2006/relationships/image" Target="../media/image8.jpg"/><Relationship Id="rId6" Type="http://schemas.openxmlformats.org/officeDocument/2006/relationships/image" Target="../media/image9.png"/><Relationship Id="rId7"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42.jpg"/><Relationship Id="rId8" Type="http://schemas.openxmlformats.org/officeDocument/2006/relationships/image" Target="../media/image43.emf"/><Relationship Id="rId9" Type="http://schemas.openxmlformats.org/officeDocument/2006/relationships/image" Target="../media/image44.png"/><Relationship Id="rId10" Type="http://schemas.openxmlformats.org/officeDocument/2006/relationships/image" Target="../media/image45.emf"/><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1190625"/>
            <a:ext cx="8877300" cy="2695575"/>
          </a:xfrm>
        </p:spPr>
        <p:txBody>
          <a:bodyPr>
            <a:normAutofit/>
          </a:bodyPr>
          <a:lstStyle/>
          <a:p>
            <a:r>
              <a:rPr lang="en-US" sz="4000" dirty="0" smtClean="0"/>
              <a:t>Technologies for Intensities </a:t>
            </a:r>
            <a:br>
              <a:rPr lang="en-US" sz="4000" dirty="0" smtClean="0"/>
            </a:br>
            <a:r>
              <a:rPr lang="en-US" sz="4000" dirty="0" smtClean="0"/>
              <a:t>Beyond the Current Era</a:t>
            </a:r>
            <a:endParaRPr lang="en-US" sz="4000" dirty="0"/>
          </a:p>
        </p:txBody>
      </p:sp>
      <p:sp>
        <p:nvSpPr>
          <p:cNvPr id="3" name="Subtitle 2"/>
          <p:cNvSpPr>
            <a:spLocks noGrp="1"/>
          </p:cNvSpPr>
          <p:nvPr>
            <p:ph type="subTitle" idx="1"/>
          </p:nvPr>
        </p:nvSpPr>
        <p:spPr>
          <a:xfrm>
            <a:off x="1371600" y="2819400"/>
            <a:ext cx="7772400" cy="1752600"/>
          </a:xfrm>
        </p:spPr>
        <p:txBody>
          <a:bodyPr/>
          <a:lstStyle/>
          <a:p>
            <a:r>
              <a:rPr lang="en-US" dirty="0" smtClean="0"/>
              <a:t>Patrick </a:t>
            </a:r>
            <a:r>
              <a:rPr lang="en-US" dirty="0" err="1" smtClean="0"/>
              <a:t>Hurh</a:t>
            </a:r>
            <a:r>
              <a:rPr lang="en-US" dirty="0" smtClean="0"/>
              <a:t>, Bob </a:t>
            </a:r>
            <a:r>
              <a:rPr lang="en-US" dirty="0" err="1" smtClean="0"/>
              <a:t>Kephart</a:t>
            </a:r>
            <a:r>
              <a:rPr lang="en-US" dirty="0" smtClean="0"/>
              <a:t>, </a:t>
            </a:r>
            <a:r>
              <a:rPr lang="en-US" i="1" u="sng" dirty="0" smtClean="0"/>
              <a:t>Mark </a:t>
            </a:r>
            <a:r>
              <a:rPr lang="en-US" i="1" u="sng" dirty="0" smtClean="0"/>
              <a:t>Palmer</a:t>
            </a:r>
          </a:p>
          <a:p>
            <a:r>
              <a:rPr lang="en-US" dirty="0" smtClean="0"/>
              <a:t>August 4, 2013</a:t>
            </a:r>
            <a:endParaRPr lang="en-US" dirty="0"/>
          </a:p>
        </p:txBody>
      </p:sp>
      <p:pic>
        <p:nvPicPr>
          <p:cNvPr id="4" name="Picture 3" descr="sky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0"/>
            <a:ext cx="9144000" cy="1795947"/>
          </a:xfrm>
          <a:prstGeom prst="rect">
            <a:avLst/>
          </a:prstGeom>
        </p:spPr>
      </p:pic>
      <p:sp>
        <p:nvSpPr>
          <p:cNvPr id="5" name="TextBox 4"/>
          <p:cNvSpPr txBox="1"/>
          <p:nvPr/>
        </p:nvSpPr>
        <p:spPr>
          <a:xfrm>
            <a:off x="2159000" y="6400800"/>
            <a:ext cx="4204396" cy="461665"/>
          </a:xfrm>
          <a:prstGeom prst="rect">
            <a:avLst/>
          </a:prstGeom>
          <a:noFill/>
        </p:spPr>
        <p:txBody>
          <a:bodyPr wrap="none" rtlCol="0">
            <a:spAutoFit/>
          </a:bodyPr>
          <a:lstStyle/>
          <a:p>
            <a:r>
              <a:rPr lang="en-US" sz="2400" dirty="0" smtClean="0">
                <a:solidFill>
                  <a:schemeClr val="bg1"/>
                </a:solidFill>
              </a:rPr>
              <a:t>Snowmass on the Mississippi</a:t>
            </a:r>
            <a:endParaRPr lang="en-US" sz="2400" dirty="0">
              <a:solidFill>
                <a:schemeClr val="bg1"/>
              </a:solidFill>
            </a:endParaRPr>
          </a:p>
        </p:txBody>
      </p:sp>
      <p:sp>
        <p:nvSpPr>
          <p:cNvPr id="6" name="TextBox 5"/>
          <p:cNvSpPr txBox="1"/>
          <p:nvPr/>
        </p:nvSpPr>
        <p:spPr>
          <a:xfrm>
            <a:off x="165100" y="177800"/>
            <a:ext cx="8877300" cy="769441"/>
          </a:xfrm>
          <a:prstGeom prst="rect">
            <a:avLst/>
          </a:prstGeom>
          <a:noFill/>
          <a:ln>
            <a:solidFill>
              <a:schemeClr val="bg1">
                <a:lumMod val="75000"/>
              </a:schemeClr>
            </a:solidFill>
          </a:ln>
        </p:spPr>
        <p:txBody>
          <a:bodyPr wrap="square" rtlCol="0">
            <a:spAutoFit/>
          </a:bodyPr>
          <a:lstStyle/>
          <a:p>
            <a:r>
              <a:rPr lang="en-US" sz="2200" dirty="0" smtClean="0">
                <a:solidFill>
                  <a:srgbClr val="FFFFFF"/>
                </a:solidFill>
              </a:rPr>
              <a:t>CSS2013 Colloquium:   </a:t>
            </a:r>
          </a:p>
          <a:p>
            <a:r>
              <a:rPr lang="en-US" sz="2200" dirty="0" smtClean="0">
                <a:solidFill>
                  <a:srgbClr val="FFFFFF"/>
                </a:solidFill>
              </a:rPr>
              <a:t>Opportunities </a:t>
            </a:r>
            <a:r>
              <a:rPr lang="en-US" sz="2200" dirty="0">
                <a:solidFill>
                  <a:srgbClr val="FFFFFF"/>
                </a:solidFill>
              </a:rPr>
              <a:t>with High Intensity Accelerators Beyond the Current </a:t>
            </a:r>
            <a:r>
              <a:rPr lang="en-US" sz="2200" dirty="0" smtClean="0">
                <a:solidFill>
                  <a:srgbClr val="FFFFFF"/>
                </a:solidFill>
              </a:rPr>
              <a:t>Era</a:t>
            </a:r>
            <a:endParaRPr lang="en-US" sz="2200" dirty="0">
              <a:solidFill>
                <a:srgbClr val="FFFFFF"/>
              </a:solidFill>
            </a:endParaRPr>
          </a:p>
        </p:txBody>
      </p:sp>
    </p:spTree>
    <p:extLst>
      <p:ext uri="{BB962C8B-B14F-4D97-AF65-F5344CB8AC3E}">
        <p14:creationId xmlns:p14="http://schemas.microsoft.com/office/powerpoint/2010/main" val="2332415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4" name="Footer Placeholder 3"/>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latin typeface="Tw Cen MT"/>
              </a:rPr>
              <a:pPr/>
              <a:t>10</a:t>
            </a:fld>
            <a:endParaRPr lang="en-US">
              <a:latin typeface="Tw Cen MT"/>
            </a:endParaRPr>
          </a:p>
        </p:txBody>
      </p:sp>
      <p:sp>
        <p:nvSpPr>
          <p:cNvPr id="7" name="TextBox 6"/>
          <p:cNvSpPr txBox="1"/>
          <p:nvPr/>
        </p:nvSpPr>
        <p:spPr>
          <a:xfrm>
            <a:off x="533401" y="1565660"/>
            <a:ext cx="8232648" cy="523220"/>
          </a:xfrm>
          <a:prstGeom prst="rect">
            <a:avLst/>
          </a:prstGeom>
          <a:noFill/>
        </p:spPr>
        <p:txBody>
          <a:bodyPr wrap="square" rtlCol="0">
            <a:spAutoFit/>
          </a:bodyPr>
          <a:lstStyle/>
          <a:p>
            <a:pPr algn="ctr"/>
            <a:r>
              <a:rPr lang="en-US" sz="2800" b="1" i="1" dirty="0" smtClean="0">
                <a:solidFill>
                  <a:srgbClr val="FF0000"/>
                </a:solidFill>
                <a:latin typeface="Tw Cen MT"/>
              </a:rPr>
              <a:t>Ra</a:t>
            </a:r>
            <a:r>
              <a:rPr lang="en-US" sz="2800" b="1" i="1" dirty="0" smtClean="0">
                <a:solidFill>
                  <a:srgbClr val="775F55"/>
                </a:solidFill>
                <a:latin typeface="Tw Cen MT"/>
              </a:rPr>
              <a:t>diation </a:t>
            </a:r>
            <a:r>
              <a:rPr lang="en-US" sz="2800" b="1" i="1" dirty="0" smtClean="0">
                <a:solidFill>
                  <a:srgbClr val="FF0000"/>
                </a:solidFill>
                <a:latin typeface="Tw Cen MT"/>
              </a:rPr>
              <a:t>D</a:t>
            </a:r>
            <a:r>
              <a:rPr lang="en-US" sz="2800" b="1" i="1" dirty="0" smtClean="0">
                <a:solidFill>
                  <a:srgbClr val="775F55"/>
                </a:solidFill>
                <a:latin typeface="Tw Cen MT"/>
              </a:rPr>
              <a:t>amage </a:t>
            </a:r>
            <a:r>
              <a:rPr lang="en-US" sz="2800" b="1" i="1" dirty="0" smtClean="0">
                <a:solidFill>
                  <a:srgbClr val="FF0000"/>
                </a:solidFill>
                <a:latin typeface="Tw Cen MT"/>
              </a:rPr>
              <a:t>I</a:t>
            </a:r>
            <a:r>
              <a:rPr lang="en-US" sz="2800" b="1" i="1" dirty="0" smtClean="0">
                <a:solidFill>
                  <a:srgbClr val="775F55"/>
                </a:solidFill>
                <a:latin typeface="Tw Cen MT"/>
              </a:rPr>
              <a:t>n </a:t>
            </a:r>
            <a:r>
              <a:rPr lang="en-US" sz="2800" b="1" i="1" dirty="0" smtClean="0">
                <a:solidFill>
                  <a:srgbClr val="FF0000"/>
                </a:solidFill>
                <a:latin typeface="Tw Cen MT"/>
              </a:rPr>
              <a:t>A</a:t>
            </a:r>
            <a:r>
              <a:rPr lang="en-US" sz="2800" b="1" i="1" dirty="0" smtClean="0">
                <a:solidFill>
                  <a:srgbClr val="775F55"/>
                </a:solidFill>
                <a:latin typeface="Tw Cen MT"/>
              </a:rPr>
              <a:t>ccelerator </a:t>
            </a:r>
            <a:r>
              <a:rPr lang="en-US" sz="2800" b="1" i="1" dirty="0" smtClean="0">
                <a:solidFill>
                  <a:srgbClr val="FF0000"/>
                </a:solidFill>
                <a:latin typeface="Tw Cen MT"/>
              </a:rPr>
              <a:t>T</a:t>
            </a:r>
            <a:r>
              <a:rPr lang="en-US" sz="2800" b="1" i="1" dirty="0" smtClean="0">
                <a:solidFill>
                  <a:srgbClr val="775F55"/>
                </a:solidFill>
                <a:latin typeface="Tw Cen MT"/>
              </a:rPr>
              <a:t>arget </a:t>
            </a:r>
            <a:r>
              <a:rPr lang="en-US" sz="2800" b="1" i="1" dirty="0" smtClean="0">
                <a:solidFill>
                  <a:srgbClr val="FF0000"/>
                </a:solidFill>
                <a:latin typeface="Tw Cen MT"/>
              </a:rPr>
              <a:t>E</a:t>
            </a:r>
            <a:r>
              <a:rPr lang="en-US" sz="2800" b="1" i="1" dirty="0" smtClean="0">
                <a:solidFill>
                  <a:srgbClr val="775F55"/>
                </a:solidFill>
                <a:latin typeface="Tw Cen MT"/>
              </a:rPr>
              <a:t>nvironments </a:t>
            </a:r>
            <a:endParaRPr lang="en-US" sz="2800" b="1" i="1" dirty="0">
              <a:solidFill>
                <a:srgbClr val="775F55"/>
              </a:solidFill>
              <a:latin typeface="Tw Cen MT"/>
            </a:endParaRPr>
          </a:p>
        </p:txBody>
      </p:sp>
      <p:sp>
        <p:nvSpPr>
          <p:cNvPr id="8" name="TextBox 7"/>
          <p:cNvSpPr txBox="1"/>
          <p:nvPr/>
        </p:nvSpPr>
        <p:spPr>
          <a:xfrm>
            <a:off x="533400" y="305965"/>
            <a:ext cx="8232648" cy="1210733"/>
          </a:xfrm>
          <a:prstGeom prst="rect">
            <a:avLst/>
          </a:prstGeom>
          <a:solidFill>
            <a:srgbClr val="2C6FDA"/>
          </a:solidFill>
          <a:effectLst>
            <a:outerShdw blurRad="50800" dist="38100" dir="2700000" algn="tl" rotWithShape="0">
              <a:srgbClr val="000000">
                <a:alpha val="43000"/>
              </a:srgbClr>
            </a:outerShdw>
          </a:effectLst>
        </p:spPr>
        <p:txBody>
          <a:bodyPr wrap="square" lIns="1371600" rIns="1371600" rtlCol="0">
            <a:noAutofit/>
          </a:bodyPr>
          <a:lstStyle/>
          <a:p>
            <a:pPr algn="dist"/>
            <a:r>
              <a:rPr lang="en-US" sz="3600" dirty="0" err="1" smtClean="0">
                <a:solidFill>
                  <a:prstClr val="white"/>
                </a:solidFill>
                <a:effectLst>
                  <a:glow rad="165100">
                    <a:srgbClr val="FFF367">
                      <a:alpha val="65000"/>
                    </a:srgbClr>
                  </a:glow>
                </a:effectLst>
                <a:latin typeface="Franklin Gothic Medium"/>
                <a:cs typeface="Franklin Gothic Medium"/>
              </a:rPr>
              <a:t>RaDIATE</a:t>
            </a:r>
            <a:endParaRPr lang="en-US" sz="3600" dirty="0" smtClean="0">
              <a:solidFill>
                <a:prstClr val="white"/>
              </a:solidFill>
              <a:effectLst>
                <a:glow rad="165100">
                  <a:srgbClr val="FFF367">
                    <a:alpha val="65000"/>
                  </a:srgbClr>
                </a:glow>
              </a:effectLst>
              <a:latin typeface="Franklin Gothic Medium"/>
              <a:cs typeface="Franklin Gothic Medium"/>
            </a:endParaRPr>
          </a:p>
          <a:p>
            <a:pPr algn="ctr"/>
            <a:r>
              <a:rPr lang="en-US" sz="2800" dirty="0" smtClean="0">
                <a:solidFill>
                  <a:prstClr val="white"/>
                </a:solidFill>
                <a:latin typeface="Candara"/>
                <a:cs typeface="Candara"/>
              </a:rPr>
              <a:t>Collaboration</a:t>
            </a:r>
            <a:endParaRPr lang="en-US" sz="2800" dirty="0">
              <a:solidFill>
                <a:prstClr val="white"/>
              </a:solidFill>
              <a:latin typeface="Candara"/>
              <a:cs typeface="Candara"/>
            </a:endParaRPr>
          </a:p>
        </p:txBody>
      </p:sp>
      <p:pic>
        <p:nvPicPr>
          <p:cNvPr id="9" name="Picture 8" descr="RaDIATE Red Transparent BG.png"/>
          <p:cNvPicPr>
            <a:picLocks noChangeAspect="1"/>
          </p:cNvPicPr>
          <p:nvPr/>
        </p:nvPicPr>
        <p:blipFill>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tretch>
            <a:fillRect/>
          </a:stretch>
        </p:blipFill>
        <p:spPr>
          <a:xfrm>
            <a:off x="647698" y="338668"/>
            <a:ext cx="910167" cy="1130485"/>
          </a:xfrm>
          <a:prstGeom prst="rect">
            <a:avLst/>
          </a:prstGeom>
        </p:spPr>
      </p:pic>
      <p:sp>
        <p:nvSpPr>
          <p:cNvPr id="11" name="Rectangle 10"/>
          <p:cNvSpPr/>
          <p:nvPr/>
        </p:nvSpPr>
        <p:spPr>
          <a:xfrm>
            <a:off x="0" y="2117481"/>
            <a:ext cx="9144000" cy="3046988"/>
          </a:xfrm>
          <a:prstGeom prst="rect">
            <a:avLst/>
          </a:prstGeom>
        </p:spPr>
        <p:txBody>
          <a:bodyPr wrap="square">
            <a:spAutoFit/>
          </a:bodyPr>
          <a:lstStyle/>
          <a:p>
            <a:r>
              <a:rPr lang="en-US" sz="2400" dirty="0" smtClean="0">
                <a:solidFill>
                  <a:prstClr val="black"/>
                </a:solidFill>
                <a:latin typeface="Tw Cen MT"/>
              </a:rPr>
              <a:t>	Broad aims are threefold:</a:t>
            </a:r>
          </a:p>
          <a:p>
            <a:pPr marL="457200" indent="-457200">
              <a:buFont typeface="Wingdings" charset="2"/>
              <a:buChar char="§"/>
            </a:pPr>
            <a:r>
              <a:rPr lang="en-US" sz="2400" dirty="0" smtClean="0">
                <a:solidFill>
                  <a:prstClr val="black"/>
                </a:solidFill>
                <a:latin typeface="Tw Cen MT"/>
              </a:rPr>
              <a:t>to </a:t>
            </a:r>
            <a:r>
              <a:rPr lang="en-US" sz="2400" dirty="0">
                <a:solidFill>
                  <a:prstClr val="black"/>
                </a:solidFill>
                <a:latin typeface="Tw Cen MT"/>
              </a:rPr>
              <a:t>generate new and useful materials data for application within the accelerator and fission/fusion communities</a:t>
            </a:r>
          </a:p>
          <a:p>
            <a:pPr marL="457200" indent="-457200">
              <a:buFont typeface="Wingdings" charset="2"/>
              <a:buChar char="§"/>
            </a:pPr>
            <a:r>
              <a:rPr lang="en-US" sz="2400" dirty="0">
                <a:solidFill>
                  <a:prstClr val="black"/>
                </a:solidFill>
                <a:latin typeface="Tw Cen MT"/>
              </a:rPr>
              <a:t>to recruit and develop new scientific and engineering experts who can cross the boundaries between these communities</a:t>
            </a:r>
          </a:p>
          <a:p>
            <a:pPr marL="457200" indent="-457200">
              <a:buFont typeface="Wingdings" charset="2"/>
              <a:buChar char="§"/>
            </a:pPr>
            <a:r>
              <a:rPr lang="en-US" sz="2400" dirty="0">
                <a:solidFill>
                  <a:prstClr val="black"/>
                </a:solidFill>
                <a:latin typeface="Tw Cen MT"/>
              </a:rPr>
              <a:t>to initiate and coordinate a continuing synergy between research in these communities, benefitting both proton accelerator applications in science and industry and carbon-free energy technologies</a:t>
            </a:r>
          </a:p>
        </p:txBody>
      </p:sp>
      <p:pic>
        <p:nvPicPr>
          <p:cNvPr id="12" name="Picture 11" descr="2218_ox_brand1_pos_rec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490" y="5164469"/>
            <a:ext cx="1857490" cy="577228"/>
          </a:xfrm>
          <a:prstGeom prst="rect">
            <a:avLst/>
          </a:prstGeom>
        </p:spPr>
      </p:pic>
      <p:pic>
        <p:nvPicPr>
          <p:cNvPr id="13" name="Picture 12" descr="pnnl 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865" y="5732397"/>
            <a:ext cx="1902409" cy="808103"/>
          </a:xfrm>
          <a:prstGeom prst="rect">
            <a:avLst/>
          </a:prstGeom>
        </p:spPr>
      </p:pic>
      <p:pic>
        <p:nvPicPr>
          <p:cNvPr id="14" name="Picture 13" descr="FermiLogo.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93" y="5330656"/>
            <a:ext cx="2176428" cy="392811"/>
          </a:xfrm>
          <a:prstGeom prst="rect">
            <a:avLst/>
          </a:prstGeom>
        </p:spPr>
      </p:pic>
      <p:pic>
        <p:nvPicPr>
          <p:cNvPr id="15" name="Picture 14" descr="BNL Logo_Smal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6503" y="5164469"/>
            <a:ext cx="1881857" cy="689064"/>
          </a:xfrm>
          <a:prstGeom prst="rect">
            <a:avLst/>
          </a:prstGeom>
        </p:spPr>
      </p:pic>
      <p:pic>
        <p:nvPicPr>
          <p:cNvPr id="16" name="Picture 15" descr="STFC Logo.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349" y="5931778"/>
            <a:ext cx="1934156" cy="420932"/>
          </a:xfrm>
          <a:prstGeom prst="rect">
            <a:avLst/>
          </a:prstGeom>
        </p:spPr>
      </p:pic>
    </p:spTree>
    <p:extLst>
      <p:ext uri="{BB962C8B-B14F-4D97-AF65-F5344CB8AC3E}">
        <p14:creationId xmlns:p14="http://schemas.microsoft.com/office/powerpoint/2010/main" val="26480637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079500" y="9526"/>
            <a:ext cx="8064500" cy="503442"/>
          </a:xfrm>
        </p:spPr>
        <p:txBody>
          <a:bodyPr>
            <a:noAutofit/>
          </a:bodyPr>
          <a:lstStyle/>
          <a:p>
            <a:pPr algn="r"/>
            <a:r>
              <a:rPr lang="en-US" sz="3200" dirty="0" smtClean="0"/>
              <a:t>Optimization for Science</a:t>
            </a:r>
            <a:endParaRPr lang="en-US" sz="3200" dirty="0"/>
          </a:p>
        </p:txBody>
      </p:sp>
      <p:sp>
        <p:nvSpPr>
          <p:cNvPr id="9" name="Content Placeholder 8"/>
          <p:cNvSpPr>
            <a:spLocks noGrp="1"/>
          </p:cNvSpPr>
          <p:nvPr>
            <p:ph sz="half" idx="1"/>
          </p:nvPr>
        </p:nvSpPr>
        <p:spPr>
          <a:xfrm>
            <a:off x="0" y="520701"/>
            <a:ext cx="5080000" cy="4038599"/>
          </a:xfrm>
        </p:spPr>
        <p:txBody>
          <a:bodyPr>
            <a:normAutofit fontScale="92500" lnSpcReduction="20000"/>
          </a:bodyPr>
          <a:lstStyle/>
          <a:p>
            <a:r>
              <a:rPr lang="en-US" dirty="0" smtClean="0"/>
              <a:t>3 major challenges </a:t>
            </a:r>
            <a:r>
              <a:rPr lang="en-US" dirty="0"/>
              <a:t>are helped by spreading the beam out </a:t>
            </a:r>
            <a:endParaRPr lang="en-US" dirty="0" smtClean="0"/>
          </a:p>
          <a:p>
            <a:pPr lvl="1"/>
            <a:r>
              <a:rPr lang="en-US" dirty="0" smtClean="0"/>
              <a:t>Decreases </a:t>
            </a:r>
            <a:r>
              <a:rPr lang="en-US" dirty="0"/>
              <a:t>peak </a:t>
            </a:r>
            <a:r>
              <a:rPr lang="en-US" dirty="0" smtClean="0"/>
              <a:t>temp </a:t>
            </a:r>
            <a:r>
              <a:rPr lang="en-US" dirty="0"/>
              <a:t>and stresses</a:t>
            </a:r>
          </a:p>
          <a:p>
            <a:pPr lvl="1"/>
            <a:r>
              <a:rPr lang="en-US" dirty="0"/>
              <a:t>Increases surface area for cooling</a:t>
            </a:r>
          </a:p>
          <a:p>
            <a:pPr lvl="1"/>
            <a:r>
              <a:rPr lang="en-US" dirty="0"/>
              <a:t>Reduces DPA rate/Increases useable life</a:t>
            </a:r>
          </a:p>
          <a:p>
            <a:r>
              <a:rPr lang="en-US" dirty="0" smtClean="0"/>
              <a:t>Typically reduces science yield per incident particle</a:t>
            </a:r>
            <a:endParaRPr lang="en-US" dirty="0"/>
          </a:p>
          <a:p>
            <a:pPr lvl="1"/>
            <a:r>
              <a:rPr lang="en-US" dirty="0"/>
              <a:t>Extensive analysis </a:t>
            </a:r>
            <a:r>
              <a:rPr lang="en-US" dirty="0" smtClean="0"/>
              <a:t>required to </a:t>
            </a:r>
            <a:r>
              <a:rPr lang="en-US" dirty="0"/>
              <a:t>optimize yield </a:t>
            </a:r>
            <a:r>
              <a:rPr lang="en-US" dirty="0" smtClean="0"/>
              <a:t>(also target lifetime)</a:t>
            </a:r>
            <a:endParaRPr lang="en-US" dirty="0"/>
          </a:p>
          <a:p>
            <a:pPr lvl="1"/>
            <a:r>
              <a:rPr lang="en-US" dirty="0"/>
              <a:t>Some novel solutions </a:t>
            </a:r>
            <a:r>
              <a:rPr lang="en-US" dirty="0" smtClean="0"/>
              <a:t>exist</a:t>
            </a:r>
            <a:endParaRPr lang="en-US" dirty="0"/>
          </a:p>
          <a:p>
            <a:endParaRPr lang="en-US" dirty="0"/>
          </a:p>
        </p:txBody>
      </p:sp>
      <p:sp>
        <p:nvSpPr>
          <p:cNvPr id="10" name="Content Placeholder 9"/>
          <p:cNvSpPr>
            <a:spLocks noGrp="1"/>
          </p:cNvSpPr>
          <p:nvPr>
            <p:ph sz="half" idx="2"/>
          </p:nvPr>
        </p:nvSpPr>
        <p:spPr>
          <a:xfrm>
            <a:off x="5245100" y="927099"/>
            <a:ext cx="3458625" cy="2108201"/>
          </a:xfrm>
          <a:ln w="25400">
            <a:solidFill>
              <a:schemeClr val="accent2">
                <a:lumMod val="40000"/>
                <a:lumOff val="60000"/>
              </a:schemeClr>
            </a:solidFill>
          </a:ln>
        </p:spPr>
        <p:txBody>
          <a:bodyPr>
            <a:normAutofit fontScale="92500" lnSpcReduction="20000"/>
          </a:bodyPr>
          <a:lstStyle/>
          <a:p>
            <a:r>
              <a:rPr lang="en-US" dirty="0" smtClean="0"/>
              <a:t>Some options:</a:t>
            </a:r>
          </a:p>
          <a:p>
            <a:pPr lvl="1"/>
            <a:r>
              <a:rPr lang="en-US" dirty="0" smtClean="0"/>
              <a:t>Liquid </a:t>
            </a:r>
            <a:r>
              <a:rPr lang="en-US" dirty="0"/>
              <a:t>metal jets</a:t>
            </a:r>
          </a:p>
          <a:p>
            <a:pPr lvl="1"/>
            <a:r>
              <a:rPr lang="en-US" dirty="0"/>
              <a:t>Powdered metal jets</a:t>
            </a:r>
          </a:p>
          <a:p>
            <a:pPr lvl="1"/>
            <a:r>
              <a:rPr lang="en-US" dirty="0"/>
              <a:t>Rotating solid discs</a:t>
            </a:r>
          </a:p>
          <a:p>
            <a:pPr lvl="1"/>
            <a:r>
              <a:rPr lang="en-US" dirty="0"/>
              <a:t>Multiple targets in one shield pile:</a:t>
            </a:r>
          </a:p>
          <a:p>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11</a:t>
            </a:fld>
            <a:endParaRPr lang="en-US"/>
          </a:p>
        </p:txBody>
      </p:sp>
      <p:sp>
        <p:nvSpPr>
          <p:cNvPr id="8" name="Rounded Rectangle 7"/>
          <p:cNvSpPr/>
          <p:nvPr/>
        </p:nvSpPr>
        <p:spPr>
          <a:xfrm>
            <a:off x="1366151" y="38306"/>
            <a:ext cx="2481949"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Target Challenges</a:t>
            </a:r>
            <a:endParaRPr lang="en-US" sz="2000" b="1" dirty="0"/>
          </a:p>
        </p:txBody>
      </p:sp>
      <p:grpSp>
        <p:nvGrpSpPr>
          <p:cNvPr id="11" name="Group 34"/>
          <p:cNvGrpSpPr>
            <a:grpSpLocks/>
          </p:cNvGrpSpPr>
          <p:nvPr/>
        </p:nvGrpSpPr>
        <p:grpSpPr bwMode="auto">
          <a:xfrm>
            <a:off x="535508" y="4313768"/>
            <a:ext cx="8168217" cy="2203446"/>
            <a:chOff x="447683" y="2324607"/>
            <a:chExt cx="8948754" cy="3120065"/>
          </a:xfrm>
        </p:grpSpPr>
        <p:pic>
          <p:nvPicPr>
            <p:cNvPr id="12" name="Picture 21"/>
            <p:cNvPicPr>
              <a:picLocks noChangeAspect="1" noChangeArrowheads="1"/>
            </p:cNvPicPr>
            <p:nvPr/>
          </p:nvPicPr>
          <p:blipFill rotWithShape="1">
            <a:blip r:embed="rId3">
              <a:extLst>
                <a:ext uri="{28A0092B-C50C-407E-A947-70E740481C1C}">
                  <a14:useLocalDpi xmlns:a14="http://schemas.microsoft.com/office/drawing/2010/main" val="0"/>
                </a:ext>
              </a:extLst>
            </a:blip>
            <a:srcRect l="20850" t="40433" r="8247" b="19440"/>
            <a:stretch/>
          </p:blipFill>
          <p:spPr bwMode="auto">
            <a:xfrm>
              <a:off x="467544" y="2324607"/>
              <a:ext cx="8820933" cy="31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bwMode="auto">
            <a:xfrm>
              <a:off x="1043103" y="3644833"/>
              <a:ext cx="576365" cy="71423"/>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28"/>
            <p:cNvSpPr txBox="1">
              <a:spLocks noChangeArrowheads="1"/>
            </p:cNvSpPr>
            <p:nvPr/>
          </p:nvSpPr>
          <p:spPr bwMode="auto">
            <a:xfrm>
              <a:off x="447683" y="3501008"/>
              <a:ext cx="703520" cy="60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100" b="1">
                  <a:solidFill>
                    <a:schemeClr val="tx2"/>
                  </a:solidFill>
                </a:rPr>
                <a:t>Split Proton Beam</a:t>
              </a:r>
            </a:p>
          </p:txBody>
        </p:sp>
        <p:cxnSp>
          <p:nvCxnSpPr>
            <p:cNvPr id="15" name="Straight Arrow Connector 14"/>
            <p:cNvCxnSpPr/>
            <p:nvPr/>
          </p:nvCxnSpPr>
          <p:spPr bwMode="auto">
            <a:xfrm>
              <a:off x="1043103" y="4005119"/>
              <a:ext cx="576365" cy="7142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a:off x="3346978" y="4147963"/>
              <a:ext cx="5725551" cy="86500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TextBox 28"/>
            <p:cNvSpPr txBox="1">
              <a:spLocks noChangeArrowheads="1"/>
            </p:cNvSpPr>
            <p:nvPr/>
          </p:nvSpPr>
          <p:spPr bwMode="auto">
            <a:xfrm>
              <a:off x="8388375" y="4292732"/>
              <a:ext cx="1008062" cy="60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100" b="1">
                  <a:solidFill>
                    <a:schemeClr val="tx2"/>
                  </a:solidFill>
                </a:rPr>
                <a:t>Neutrino Beam Direction</a:t>
              </a:r>
            </a:p>
          </p:txBody>
        </p:sp>
        <p:cxnSp>
          <p:nvCxnSpPr>
            <p:cNvPr id="18" name="Straight Arrow Connector 17"/>
            <p:cNvCxnSpPr>
              <a:stCxn id="19" idx="0"/>
            </p:cNvCxnSpPr>
            <p:nvPr/>
          </p:nvCxnSpPr>
          <p:spPr bwMode="auto">
            <a:xfrm flipV="1">
              <a:off x="1894155" y="4147963"/>
              <a:ext cx="300091" cy="86341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9" name="TextBox 28"/>
            <p:cNvSpPr txBox="1">
              <a:spLocks noChangeArrowheads="1"/>
            </p:cNvSpPr>
            <p:nvPr/>
          </p:nvSpPr>
          <p:spPr bwMode="auto">
            <a:xfrm>
              <a:off x="1258888" y="5011738"/>
              <a:ext cx="1270000" cy="2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100" b="1">
                  <a:solidFill>
                    <a:schemeClr val="accent2"/>
                  </a:solidFill>
                </a:rPr>
                <a:t>Collimators</a:t>
              </a:r>
            </a:p>
          </p:txBody>
        </p:sp>
        <p:cxnSp>
          <p:nvCxnSpPr>
            <p:cNvPr id="20" name="Straight Arrow Connector 19"/>
            <p:cNvCxnSpPr>
              <a:stCxn id="21" idx="0"/>
            </p:cNvCxnSpPr>
            <p:nvPr/>
          </p:nvCxnSpPr>
          <p:spPr bwMode="auto">
            <a:xfrm flipH="1" flipV="1">
              <a:off x="2770612" y="4219385"/>
              <a:ext cx="276275" cy="64914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TextBox 28"/>
            <p:cNvSpPr txBox="1">
              <a:spLocks noChangeArrowheads="1"/>
            </p:cNvSpPr>
            <p:nvPr/>
          </p:nvSpPr>
          <p:spPr bwMode="auto">
            <a:xfrm>
              <a:off x="2411413" y="4868863"/>
              <a:ext cx="1270000" cy="43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GB" sz="1100" b="1">
                  <a:solidFill>
                    <a:schemeClr val="accent2"/>
                  </a:solidFill>
                </a:rPr>
                <a:t>Horns and Targets</a:t>
              </a:r>
            </a:p>
          </p:txBody>
        </p:sp>
        <p:sp>
          <p:nvSpPr>
            <p:cNvPr id="22" name="TextBox 28"/>
            <p:cNvSpPr txBox="1">
              <a:spLocks noChangeArrowheads="1"/>
            </p:cNvSpPr>
            <p:nvPr/>
          </p:nvSpPr>
          <p:spPr bwMode="auto">
            <a:xfrm>
              <a:off x="3635896" y="5157192"/>
              <a:ext cx="1439863" cy="2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a:solidFill>
                    <a:schemeClr val="accent2"/>
                  </a:solidFill>
                </a:rPr>
                <a:t>Decay Volume</a:t>
              </a:r>
            </a:p>
          </p:txBody>
        </p:sp>
        <p:cxnSp>
          <p:nvCxnSpPr>
            <p:cNvPr id="23" name="Straight Arrow Connector 22"/>
            <p:cNvCxnSpPr/>
            <p:nvPr/>
          </p:nvCxnSpPr>
          <p:spPr bwMode="auto">
            <a:xfrm flipV="1">
              <a:off x="4355221" y="4724102"/>
              <a:ext cx="287389" cy="431707"/>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0"/>
            </p:cNvCxnSpPr>
            <p:nvPr/>
          </p:nvCxnSpPr>
          <p:spPr bwMode="auto">
            <a:xfrm flipV="1">
              <a:off x="6850678" y="4634753"/>
              <a:ext cx="252458" cy="28886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5" name="TextBox 28"/>
            <p:cNvSpPr txBox="1">
              <a:spLocks noChangeArrowheads="1"/>
            </p:cNvSpPr>
            <p:nvPr/>
          </p:nvSpPr>
          <p:spPr bwMode="auto">
            <a:xfrm>
              <a:off x="6310918" y="4922907"/>
              <a:ext cx="1079823" cy="2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100" b="1" dirty="0">
                  <a:solidFill>
                    <a:schemeClr val="accent2"/>
                  </a:solidFill>
                </a:rPr>
                <a:t>Beam Dump</a:t>
              </a:r>
            </a:p>
          </p:txBody>
        </p:sp>
      </p:grpSp>
      <p:sp>
        <p:nvSpPr>
          <p:cNvPr id="26" name="TextBox 25"/>
          <p:cNvSpPr txBox="1"/>
          <p:nvPr/>
        </p:nvSpPr>
        <p:spPr>
          <a:xfrm>
            <a:off x="5994400" y="4313767"/>
            <a:ext cx="2413669" cy="646331"/>
          </a:xfrm>
          <a:prstGeom prst="rect">
            <a:avLst/>
          </a:prstGeom>
          <a:noFill/>
        </p:spPr>
        <p:txBody>
          <a:bodyPr wrap="square" rtlCol="0">
            <a:spAutoFit/>
          </a:bodyPr>
          <a:lstStyle/>
          <a:p>
            <a:r>
              <a:rPr lang="en-US" dirty="0" err="1" smtClean="0"/>
              <a:t>EUROnu</a:t>
            </a:r>
            <a:r>
              <a:rPr lang="en-US" dirty="0" smtClean="0"/>
              <a:t> design study.</a:t>
            </a:r>
          </a:p>
          <a:p>
            <a:r>
              <a:rPr lang="en-US" dirty="0" smtClean="0"/>
              <a:t>D. Wilcox, RAL/STFC.</a:t>
            </a:r>
            <a:endParaRPr lang="en-US" dirty="0"/>
          </a:p>
        </p:txBody>
      </p:sp>
      <p:sp>
        <p:nvSpPr>
          <p:cNvPr id="27" name="Down Arrow 26"/>
          <p:cNvSpPr/>
          <p:nvPr/>
        </p:nvSpPr>
        <p:spPr>
          <a:xfrm>
            <a:off x="6639193" y="3035300"/>
            <a:ext cx="492957" cy="12784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83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100" y="0"/>
            <a:ext cx="5295899" cy="512967"/>
          </a:xfrm>
        </p:spPr>
        <p:txBody>
          <a:bodyPr>
            <a:normAutofit fontScale="90000"/>
          </a:bodyPr>
          <a:lstStyle/>
          <a:p>
            <a:r>
              <a:rPr lang="en-US" dirty="0" smtClean="0"/>
              <a:t>Radiation Protection</a:t>
            </a:r>
            <a:endParaRPr lang="en-US" dirty="0"/>
          </a:p>
        </p:txBody>
      </p:sp>
      <p:sp>
        <p:nvSpPr>
          <p:cNvPr id="3" name="Content Placeholder 2"/>
          <p:cNvSpPr>
            <a:spLocks noGrp="1"/>
          </p:cNvSpPr>
          <p:nvPr>
            <p:ph sz="half" idx="1"/>
          </p:nvPr>
        </p:nvSpPr>
        <p:spPr>
          <a:xfrm>
            <a:off x="63500" y="774700"/>
            <a:ext cx="4394200" cy="5503863"/>
          </a:xfrm>
          <a:ln>
            <a:solidFill>
              <a:schemeClr val="accent5">
                <a:lumMod val="60000"/>
                <a:lumOff val="40000"/>
              </a:schemeClr>
            </a:solidFill>
          </a:ln>
        </p:spPr>
        <p:txBody>
          <a:bodyPr>
            <a:normAutofit fontScale="85000" lnSpcReduction="10000"/>
          </a:bodyPr>
          <a:lstStyle/>
          <a:p>
            <a:r>
              <a:rPr lang="en-US" dirty="0" smtClean="0"/>
              <a:t>Typically:  </a:t>
            </a:r>
          </a:p>
          <a:p>
            <a:pPr lvl="1"/>
            <a:r>
              <a:rPr lang="en-US" dirty="0" smtClean="0"/>
              <a:t>50</a:t>
            </a:r>
            <a:r>
              <a:rPr lang="en-US" dirty="0"/>
              <a:t>-75% of the cost of a new target facility is in the civil construction and radiation </a:t>
            </a:r>
            <a:r>
              <a:rPr lang="en-US" dirty="0" smtClean="0"/>
              <a:t>protection</a:t>
            </a:r>
          </a:p>
          <a:p>
            <a:pPr lvl="1"/>
            <a:r>
              <a:rPr lang="en-US" dirty="0" smtClean="0"/>
              <a:t>75</a:t>
            </a:r>
            <a:r>
              <a:rPr lang="en-US" dirty="0"/>
              <a:t>% of the cost of maintaining operations of a target facility is associated with systems and staff to work with radioactive materials</a:t>
            </a:r>
          </a:p>
          <a:p>
            <a:r>
              <a:rPr lang="en-US" dirty="0"/>
              <a:t>Facility </a:t>
            </a:r>
            <a:r>
              <a:rPr lang="en-US" dirty="0" smtClean="0"/>
              <a:t>design </a:t>
            </a:r>
            <a:r>
              <a:rPr lang="en-US" dirty="0"/>
              <a:t>highly dependent </a:t>
            </a:r>
            <a:r>
              <a:rPr lang="en-US" dirty="0" smtClean="0"/>
              <a:t>on </a:t>
            </a:r>
            <a:r>
              <a:rPr lang="en-US" dirty="0"/>
              <a:t>full life-cycle planning </a:t>
            </a:r>
            <a:r>
              <a:rPr lang="en-US" dirty="0" smtClean="0"/>
              <a:t>(including </a:t>
            </a:r>
            <a:r>
              <a:rPr lang="en-US" dirty="0"/>
              <a:t>disposition of spent radioactive </a:t>
            </a:r>
            <a:r>
              <a:rPr lang="en-US" dirty="0" smtClean="0"/>
              <a:t>materials)</a:t>
            </a:r>
            <a:endParaRPr lang="en-US" dirty="0"/>
          </a:p>
        </p:txBody>
      </p:sp>
      <p:sp>
        <p:nvSpPr>
          <p:cNvPr id="4" name="Content Placeholder 3"/>
          <p:cNvSpPr>
            <a:spLocks noGrp="1"/>
          </p:cNvSpPr>
          <p:nvPr>
            <p:ph sz="half" idx="2"/>
          </p:nvPr>
        </p:nvSpPr>
        <p:spPr>
          <a:xfrm>
            <a:off x="4610099" y="774700"/>
            <a:ext cx="4495799" cy="5503863"/>
          </a:xfrm>
          <a:ln>
            <a:solidFill>
              <a:schemeClr val="accent5">
                <a:lumMod val="60000"/>
                <a:lumOff val="40000"/>
              </a:schemeClr>
            </a:solidFill>
          </a:ln>
        </p:spPr>
        <p:txBody>
          <a:bodyPr>
            <a:normAutofit fontScale="85000" lnSpcReduction="10000"/>
          </a:bodyPr>
          <a:lstStyle/>
          <a:p>
            <a:r>
              <a:rPr lang="en-US" dirty="0"/>
              <a:t>≥4 MW </a:t>
            </a:r>
            <a:r>
              <a:rPr lang="en-US" dirty="0" smtClean="0"/>
              <a:t>vs. 1-2 MW:</a:t>
            </a:r>
          </a:p>
          <a:p>
            <a:pPr lvl="1"/>
            <a:r>
              <a:rPr lang="en-US" dirty="0" smtClean="0"/>
              <a:t>Prompt Dose Shielding – minor differences</a:t>
            </a:r>
          </a:p>
          <a:p>
            <a:pPr lvl="2"/>
            <a:r>
              <a:rPr lang="en-US" dirty="0"/>
              <a:t>I</a:t>
            </a:r>
            <a:r>
              <a:rPr lang="en-US" dirty="0" smtClean="0"/>
              <a:t>ncreased </a:t>
            </a:r>
            <a:r>
              <a:rPr lang="en-US" dirty="0"/>
              <a:t>shielding thickness</a:t>
            </a:r>
          </a:p>
          <a:p>
            <a:pPr lvl="2"/>
            <a:r>
              <a:rPr lang="en-US" dirty="0"/>
              <a:t>Increased cooling capacity for shielding</a:t>
            </a:r>
          </a:p>
          <a:p>
            <a:pPr lvl="1"/>
            <a:r>
              <a:rPr lang="en-US" dirty="0"/>
              <a:t>R</a:t>
            </a:r>
            <a:r>
              <a:rPr lang="en-US" dirty="0" smtClean="0"/>
              <a:t>emote Handling – nearly identical: </a:t>
            </a:r>
          </a:p>
          <a:p>
            <a:pPr lvl="2"/>
            <a:r>
              <a:rPr lang="en-US" dirty="0"/>
              <a:t>I</a:t>
            </a:r>
            <a:r>
              <a:rPr lang="en-US" dirty="0" smtClean="0"/>
              <a:t>ncreased </a:t>
            </a:r>
            <a:r>
              <a:rPr lang="en-US" dirty="0"/>
              <a:t>shielding in casks/hot cells</a:t>
            </a:r>
          </a:p>
          <a:p>
            <a:pPr lvl="2"/>
            <a:r>
              <a:rPr lang="en-US" dirty="0" smtClean="0"/>
              <a:t>Increased </a:t>
            </a:r>
            <a:r>
              <a:rPr lang="en-US" dirty="0"/>
              <a:t>cool-down times </a:t>
            </a:r>
            <a:endParaRPr lang="en-US" dirty="0" smtClean="0"/>
          </a:p>
          <a:p>
            <a:pPr lvl="1"/>
            <a:r>
              <a:rPr lang="en-US" dirty="0" smtClean="0"/>
              <a:t>Some </a:t>
            </a:r>
            <a:r>
              <a:rPr lang="en-US" dirty="0"/>
              <a:t>previously minor problems could have new significance</a:t>
            </a:r>
          </a:p>
          <a:p>
            <a:pPr lvl="2"/>
            <a:r>
              <a:rPr lang="en-US" dirty="0"/>
              <a:t>Off-gas systems (esp. for liquid metal targets) will need significant attention</a:t>
            </a:r>
          </a:p>
          <a:p>
            <a:pPr lvl="2"/>
            <a:r>
              <a:rPr lang="en-US" dirty="0"/>
              <a:t>Loss of coolant scenarios more severe due to possible decay heat issues</a:t>
            </a:r>
          </a:p>
          <a:p>
            <a:endParaRPr lang="en-US" dirty="0"/>
          </a:p>
        </p:txBody>
      </p:sp>
      <p:sp>
        <p:nvSpPr>
          <p:cNvPr id="5" name="Date Placeholder 4"/>
          <p:cNvSpPr>
            <a:spLocks noGrp="1"/>
          </p:cNvSpPr>
          <p:nvPr>
            <p:ph type="dt" sz="half" idx="10"/>
          </p:nvPr>
        </p:nvSpPr>
        <p:spPr/>
        <p:txBody>
          <a:bodyPr/>
          <a:lstStyle/>
          <a:p>
            <a:r>
              <a:rPr lang="en-US" smtClean="0"/>
              <a:t>Aug 4, 2013</a:t>
            </a:r>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12</a:t>
            </a:fld>
            <a:endParaRPr lang="en-US"/>
          </a:p>
        </p:txBody>
      </p:sp>
      <p:sp>
        <p:nvSpPr>
          <p:cNvPr id="8" name="Rounded Rectangle 7"/>
          <p:cNvSpPr/>
          <p:nvPr/>
        </p:nvSpPr>
        <p:spPr>
          <a:xfrm>
            <a:off x="1231901" y="38306"/>
            <a:ext cx="2616200"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Facility Challenges</a:t>
            </a:r>
            <a:endParaRPr lang="en-US" sz="2000" b="1" dirty="0"/>
          </a:p>
        </p:txBody>
      </p:sp>
    </p:spTree>
    <p:extLst>
      <p:ext uri="{BB962C8B-B14F-4D97-AF65-F5344CB8AC3E}">
        <p14:creationId xmlns:p14="http://schemas.microsoft.com/office/powerpoint/2010/main" val="152440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0" y="1"/>
            <a:ext cx="8064500" cy="673100"/>
          </a:xfrm>
        </p:spPr>
        <p:txBody>
          <a:bodyPr>
            <a:normAutofit fontScale="90000"/>
          </a:bodyPr>
          <a:lstStyle/>
          <a:p>
            <a:pPr algn="r"/>
            <a:r>
              <a:rPr lang="en-US" dirty="0" smtClean="0"/>
              <a:t>Radiation </a:t>
            </a:r>
            <a:r>
              <a:rPr lang="en-US" dirty="0" smtClean="0"/>
              <a:t>Protection</a:t>
            </a:r>
            <a:endParaRPr lang="en-US" dirty="0"/>
          </a:p>
        </p:txBody>
      </p:sp>
      <p:sp>
        <p:nvSpPr>
          <p:cNvPr id="3" name="Date Placeholder 2"/>
          <p:cNvSpPr>
            <a:spLocks noGrp="1"/>
          </p:cNvSpPr>
          <p:nvPr>
            <p:ph type="dt" sz="half" idx="10"/>
          </p:nvPr>
        </p:nvSpPr>
        <p:spPr/>
        <p:txBody>
          <a:bodyPr/>
          <a:lstStyle/>
          <a:p>
            <a:r>
              <a:rPr lang="en-US" smtClean="0"/>
              <a:t>Aug 4, 2013</a:t>
            </a:r>
            <a:endParaRPr lang="en-US"/>
          </a:p>
        </p:txBody>
      </p:sp>
      <p:sp>
        <p:nvSpPr>
          <p:cNvPr id="4" name="Footer Placeholder 3"/>
          <p:cNvSpPr>
            <a:spLocks noGrp="1"/>
          </p:cNvSpPr>
          <p:nvPr>
            <p:ph type="ftr" sz="quarter" idx="11"/>
          </p:nvPr>
        </p:nvSpPr>
        <p:spPr/>
        <p:txBody>
          <a:bodyPr/>
          <a:lstStyle/>
          <a:p>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normAutofit/>
          </a:bodyPr>
          <a:lstStyle/>
          <a:p>
            <a:fld id="{3A138BD7-639E-0E43-AB10-7D6EE02BD1DE}" type="slidenum">
              <a:rPr lang="en-US" smtClean="0"/>
              <a:pPr/>
              <a:t>13</a:t>
            </a:fld>
            <a:endParaRPr lang="en-US"/>
          </a:p>
        </p:txBody>
      </p:sp>
      <p:sp>
        <p:nvSpPr>
          <p:cNvPr id="6" name="Content Placeholder 5"/>
          <p:cNvSpPr>
            <a:spLocks noGrp="1"/>
          </p:cNvSpPr>
          <p:nvPr>
            <p:ph sz="quarter" idx="1"/>
          </p:nvPr>
        </p:nvSpPr>
        <p:spPr>
          <a:xfrm>
            <a:off x="612648" y="939801"/>
            <a:ext cx="8153400" cy="4940106"/>
          </a:xfrm>
        </p:spPr>
        <p:txBody>
          <a:bodyPr>
            <a:normAutofit fontScale="92500"/>
          </a:bodyPr>
          <a:lstStyle/>
          <a:p>
            <a:r>
              <a:rPr lang="en-US" dirty="0" smtClean="0"/>
              <a:t>Must apply lessons </a:t>
            </a:r>
            <a:r>
              <a:rPr lang="en-US" dirty="0" smtClean="0"/>
              <a:t>learned from 1 – 2 MW </a:t>
            </a:r>
            <a:r>
              <a:rPr lang="en-US" dirty="0" smtClean="0"/>
              <a:t>era:</a:t>
            </a:r>
            <a:endParaRPr lang="en-US" dirty="0" smtClean="0"/>
          </a:p>
          <a:p>
            <a:pPr lvl="1"/>
            <a:r>
              <a:rPr lang="en-US" dirty="0" smtClean="0"/>
              <a:t>Air activation must be carefully assessed and addressed in civil construction plans</a:t>
            </a:r>
          </a:p>
          <a:p>
            <a:pPr lvl="1"/>
            <a:r>
              <a:rPr lang="en-US" dirty="0" smtClean="0"/>
              <a:t>Tritium production in shielding and component materials migrates readily and systems must be incorporated to isolate/collect and dispose of tritium safely (and legally)</a:t>
            </a:r>
          </a:p>
          <a:p>
            <a:pPr lvl="1"/>
            <a:r>
              <a:rPr lang="en-US" dirty="0" smtClean="0"/>
              <a:t>Flexibility must be built into remote handling aspects of the facility design to handle off-normal events</a:t>
            </a:r>
          </a:p>
          <a:p>
            <a:pPr lvl="1"/>
            <a:r>
              <a:rPr lang="en-US" dirty="0" smtClean="0"/>
              <a:t>Single event upsets can take down entire control systems if not shielded appropriately</a:t>
            </a:r>
          </a:p>
          <a:p>
            <a:pPr lvl="1"/>
            <a:r>
              <a:rPr lang="en-US" dirty="0" smtClean="0"/>
              <a:t>Radiation can accelerate corrosion effects significantly; especially hi-strength steels exposed to activated, humid air</a:t>
            </a:r>
            <a:endParaRPr lang="en-US" dirty="0"/>
          </a:p>
        </p:txBody>
      </p:sp>
      <p:sp>
        <p:nvSpPr>
          <p:cNvPr id="8" name="Rounded Rectangle 7"/>
          <p:cNvSpPr/>
          <p:nvPr/>
        </p:nvSpPr>
        <p:spPr>
          <a:xfrm>
            <a:off x="1231901" y="38306"/>
            <a:ext cx="2616200"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Facility Challenges</a:t>
            </a:r>
            <a:endParaRPr lang="en-US" sz="2000" b="1" dirty="0"/>
          </a:p>
        </p:txBody>
      </p:sp>
    </p:spTree>
    <p:extLst>
      <p:ext uri="{BB962C8B-B14F-4D97-AF65-F5344CB8AC3E}">
        <p14:creationId xmlns:p14="http://schemas.microsoft.com/office/powerpoint/2010/main" val="27101877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numi dk window"/>
          <p:cNvPicPr>
            <a:picLocks noChangeAspect="1" noChangeArrowheads="1"/>
          </p:cNvPicPr>
          <p:nvPr/>
        </p:nvPicPr>
        <p:blipFill>
          <a:blip r:embed="rId2"/>
          <a:srcRect/>
          <a:stretch>
            <a:fillRect/>
          </a:stretch>
        </p:blipFill>
        <p:spPr bwMode="auto">
          <a:xfrm>
            <a:off x="2895600" y="3419475"/>
            <a:ext cx="4489450" cy="3101293"/>
          </a:xfrm>
          <a:prstGeom prst="rect">
            <a:avLst/>
          </a:prstGeom>
          <a:noFill/>
          <a:ln w="9525">
            <a:noFill/>
            <a:miter lim="800000"/>
            <a:headEnd/>
            <a:tailEnd/>
          </a:ln>
        </p:spPr>
      </p:pic>
      <p:sp>
        <p:nvSpPr>
          <p:cNvPr id="49154" name="Rectangle 2"/>
          <p:cNvSpPr>
            <a:spLocks noGrp="1" noChangeArrowheads="1"/>
          </p:cNvSpPr>
          <p:nvPr>
            <p:ph type="title"/>
          </p:nvPr>
        </p:nvSpPr>
        <p:spPr>
          <a:xfrm>
            <a:off x="186267" y="12700"/>
            <a:ext cx="9006162" cy="500267"/>
          </a:xfrm>
        </p:spPr>
        <p:txBody>
          <a:bodyPr>
            <a:noAutofit/>
          </a:bodyPr>
          <a:lstStyle/>
          <a:p>
            <a:pPr algn="r"/>
            <a:r>
              <a:rPr lang="en-US" sz="2800" dirty="0" smtClean="0"/>
              <a:t>Radiation </a:t>
            </a:r>
            <a:r>
              <a:rPr lang="en-US" sz="2800" dirty="0"/>
              <a:t>Accelerated Corrosion</a:t>
            </a:r>
          </a:p>
        </p:txBody>
      </p:sp>
      <p:sp>
        <p:nvSpPr>
          <p:cNvPr id="49155" name="Rectangle 4"/>
          <p:cNvSpPr>
            <a:spLocks noGrp="1" noChangeArrowheads="1"/>
          </p:cNvSpPr>
          <p:nvPr>
            <p:ph type="body" sz="half" idx="1"/>
          </p:nvPr>
        </p:nvSpPr>
        <p:spPr>
          <a:xfrm>
            <a:off x="0" y="614363"/>
            <a:ext cx="3327400" cy="2805111"/>
          </a:xfrm>
          <a:noFill/>
        </p:spPr>
        <p:txBody>
          <a:bodyPr>
            <a:normAutofit/>
          </a:bodyPr>
          <a:lstStyle/>
          <a:p>
            <a:pPr eaLnBrk="1" hangingPunct="1"/>
            <a:r>
              <a:rPr lang="en-US" sz="2400" dirty="0"/>
              <a:t>Al 6061 </a:t>
            </a:r>
            <a:r>
              <a:rPr lang="en-US" sz="2400" dirty="0" smtClean="0"/>
              <a:t>samples:</a:t>
            </a:r>
          </a:p>
          <a:p>
            <a:pPr lvl="1"/>
            <a:r>
              <a:rPr lang="en-US" sz="2000" dirty="0"/>
              <a:t>D</a:t>
            </a:r>
            <a:r>
              <a:rPr lang="en-US" sz="2000" dirty="0" smtClean="0"/>
              <a:t>isplayed </a:t>
            </a:r>
            <a:r>
              <a:rPr lang="en-US" sz="2000" dirty="0"/>
              <a:t>significant </a:t>
            </a:r>
            <a:r>
              <a:rPr lang="en-US" sz="2000" dirty="0" smtClean="0"/>
              <a:t>corrosion </a:t>
            </a:r>
            <a:r>
              <a:rPr lang="en-US" sz="2000" dirty="0"/>
              <a:t>after </a:t>
            </a:r>
            <a:r>
              <a:rPr lang="en-US" sz="2000" dirty="0" smtClean="0"/>
              <a:t>3.6 Grad </a:t>
            </a:r>
            <a:endParaRPr lang="en-US" sz="2000" dirty="0" smtClean="0"/>
          </a:p>
          <a:p>
            <a:pPr lvl="1">
              <a:lnSpc>
                <a:spcPct val="90000"/>
              </a:lnSpc>
            </a:pPr>
            <a:r>
              <a:rPr lang="en-US" sz="2000" dirty="0" err="1" smtClean="0"/>
              <a:t>NuMI</a:t>
            </a:r>
            <a:r>
              <a:rPr lang="en-US" sz="2000" dirty="0" smtClean="0"/>
              <a:t> target chase air handling condensate </a:t>
            </a:r>
            <a:r>
              <a:rPr lang="en-US" sz="2000" dirty="0" smtClean="0"/>
              <a:t/>
            </a:r>
            <a:br>
              <a:rPr lang="en-US" sz="2000" dirty="0" smtClean="0"/>
            </a:br>
            <a:r>
              <a:rPr lang="en-US" sz="2000" dirty="0" smtClean="0"/>
              <a:t>with </a:t>
            </a:r>
            <a:r>
              <a:rPr lang="en-US" sz="2000" dirty="0" smtClean="0"/>
              <a:t>pH of 2</a:t>
            </a:r>
          </a:p>
          <a:p>
            <a:pPr lvl="1">
              <a:lnSpc>
                <a:spcPct val="90000"/>
              </a:lnSpc>
            </a:pPr>
            <a:r>
              <a:rPr lang="en-US" sz="2000" dirty="0" err="1" smtClean="0"/>
              <a:t>NuMI</a:t>
            </a:r>
            <a:r>
              <a:rPr lang="en-US" sz="2000" dirty="0" smtClean="0"/>
              <a:t> decay pipe </a:t>
            </a:r>
            <a:r>
              <a:rPr lang="en-US" sz="2000" dirty="0" smtClean="0"/>
              <a:t/>
            </a:r>
            <a:br>
              <a:rPr lang="en-US" sz="2000" dirty="0" smtClean="0"/>
            </a:br>
            <a:r>
              <a:rPr lang="en-US" sz="2000" dirty="0" smtClean="0"/>
              <a:t>window </a:t>
            </a:r>
            <a:r>
              <a:rPr lang="en-US" sz="2000" dirty="0" smtClean="0"/>
              <a:t>concerns</a:t>
            </a:r>
            <a:endParaRPr lang="en-US" sz="2000" dirty="0"/>
          </a:p>
        </p:txBody>
      </p:sp>
      <p:pic>
        <p:nvPicPr>
          <p:cNvPr id="49156" name="Picture 5" descr="rad corrosion pit"/>
          <p:cNvPicPr>
            <a:picLocks noChangeAspect="1" noChangeArrowheads="1"/>
          </p:cNvPicPr>
          <p:nvPr/>
        </p:nvPicPr>
        <p:blipFill>
          <a:blip r:embed="rId3"/>
          <a:srcRect/>
          <a:stretch>
            <a:fillRect/>
          </a:stretch>
        </p:blipFill>
        <p:spPr bwMode="auto">
          <a:xfrm>
            <a:off x="-6029" y="3419474"/>
            <a:ext cx="3117530" cy="3101293"/>
          </a:xfrm>
          <a:prstGeom prst="rect">
            <a:avLst/>
          </a:prstGeom>
          <a:noFill/>
          <a:ln w="9525">
            <a:noFill/>
            <a:miter lim="800000"/>
            <a:headEnd/>
            <a:tailEnd/>
          </a:ln>
        </p:spPr>
      </p:pic>
      <p:sp>
        <p:nvSpPr>
          <p:cNvPr id="49157" name="Text Box 6"/>
          <p:cNvSpPr txBox="1">
            <a:spLocks noChangeArrowheads="1"/>
          </p:cNvSpPr>
          <p:nvPr/>
        </p:nvSpPr>
        <p:spPr bwMode="auto">
          <a:xfrm>
            <a:off x="152400" y="4660900"/>
            <a:ext cx="2324100" cy="73866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400" dirty="0"/>
              <a:t>R.L. </a:t>
            </a:r>
            <a:r>
              <a:rPr lang="en-US" sz="1400" dirty="0" err="1"/>
              <a:t>Sindelar</a:t>
            </a:r>
            <a:r>
              <a:rPr lang="en-US" sz="1400" dirty="0"/>
              <a:t>, et al., </a:t>
            </a:r>
            <a:r>
              <a:rPr lang="en-US" sz="1400" i="1" dirty="0"/>
              <a:t>Materials Characterization</a:t>
            </a:r>
            <a:r>
              <a:rPr lang="en-US" sz="1400" dirty="0"/>
              <a:t> 43:147-157 (1999).</a:t>
            </a:r>
          </a:p>
        </p:txBody>
      </p:sp>
      <p:sp>
        <p:nvSpPr>
          <p:cNvPr id="6" name="Date Placeholder 5"/>
          <p:cNvSpPr>
            <a:spLocks noGrp="1"/>
          </p:cNvSpPr>
          <p:nvPr>
            <p:ph type="dt" sz="half" idx="10"/>
          </p:nvPr>
        </p:nvSpPr>
        <p:spPr/>
        <p:txBody>
          <a:bodyPr/>
          <a:lstStyle/>
          <a:p>
            <a:r>
              <a:rPr lang="en-US" smtClean="0"/>
              <a:t>Aug 4, 2013</a:t>
            </a:r>
            <a:endParaRPr lang="en-US"/>
          </a:p>
        </p:txBody>
      </p:sp>
      <p:sp>
        <p:nvSpPr>
          <p:cNvPr id="7" name="Slide Number Placeholder 6"/>
          <p:cNvSpPr>
            <a:spLocks noGrp="1"/>
          </p:cNvSpPr>
          <p:nvPr>
            <p:ph type="sldNum" sz="quarter" idx="12"/>
          </p:nvPr>
        </p:nvSpPr>
        <p:spPr/>
        <p:txBody>
          <a:bodyPr>
            <a:normAutofit/>
          </a:bodyPr>
          <a:lstStyle/>
          <a:p>
            <a:fld id="{3A138BD7-639E-0E43-AB10-7D6EE02BD1DE}" type="slidenum">
              <a:rPr lang="en-US" smtClean="0"/>
              <a:pPr/>
              <a:t>14</a:t>
            </a:fld>
            <a:endParaRPr lang="en-US"/>
          </a:p>
        </p:txBody>
      </p:sp>
      <p:sp>
        <p:nvSpPr>
          <p:cNvPr id="8" name="Footer Placeholder 7"/>
          <p:cNvSpPr>
            <a:spLocks noGrp="1"/>
          </p:cNvSpPr>
          <p:nvPr>
            <p:ph type="ftr" sz="quarter" idx="11"/>
          </p:nvPr>
        </p:nvSpPr>
        <p:spPr/>
        <p:txBody>
          <a:bodyPr/>
          <a:lstStyle/>
          <a:p>
            <a:r>
              <a:rPr lang="en-US" smtClean="0"/>
              <a:t>Opportunities with High Intensity Accelerators Beyond the Current Era</a:t>
            </a:r>
            <a:endParaRPr lang="en-US"/>
          </a:p>
        </p:txBody>
      </p:sp>
      <p:sp>
        <p:nvSpPr>
          <p:cNvPr id="9" name="Rounded Rectangle 8"/>
          <p:cNvSpPr/>
          <p:nvPr/>
        </p:nvSpPr>
        <p:spPr>
          <a:xfrm>
            <a:off x="1231901" y="38306"/>
            <a:ext cx="2616200"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Facility Challenges</a:t>
            </a:r>
            <a:endParaRPr lang="en-US" sz="2000" b="1" dirty="0"/>
          </a:p>
        </p:txBody>
      </p:sp>
      <p:pic>
        <p:nvPicPr>
          <p:cNvPr id="11" name="Picture 8" descr="Miniboone link"/>
          <p:cNvPicPr>
            <a:picLocks noChangeAspect="1" noChangeArrowheads="1"/>
          </p:cNvPicPr>
          <p:nvPr/>
        </p:nvPicPr>
        <p:blipFill>
          <a:blip r:embed="rId4"/>
          <a:srcRect/>
          <a:stretch>
            <a:fillRect/>
          </a:stretch>
        </p:blipFill>
        <p:spPr bwMode="auto">
          <a:xfrm rot="16200000">
            <a:off x="6437841" y="3814609"/>
            <a:ext cx="3099705" cy="2312612"/>
          </a:xfrm>
          <a:prstGeom prst="rect">
            <a:avLst/>
          </a:prstGeom>
          <a:noFill/>
          <a:ln w="9525">
            <a:noFill/>
            <a:miter lim="800000"/>
            <a:headEnd/>
            <a:tailEnd/>
          </a:ln>
        </p:spPr>
      </p:pic>
      <p:sp>
        <p:nvSpPr>
          <p:cNvPr id="12" name="Rectangle 6"/>
          <p:cNvSpPr txBox="1">
            <a:spLocks noChangeArrowheads="1"/>
          </p:cNvSpPr>
          <p:nvPr/>
        </p:nvSpPr>
        <p:spPr>
          <a:xfrm>
            <a:off x="3492501" y="614363"/>
            <a:ext cx="3098799" cy="2649536"/>
          </a:xfrm>
          <a:prstGeom prst="rect">
            <a:avLst/>
          </a:prstGeom>
          <a:noFill/>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smtClean="0"/>
              <a:t>Photograph of </a:t>
            </a:r>
            <a:r>
              <a:rPr lang="en-US" sz="2400" dirty="0" err="1" smtClean="0"/>
              <a:t>NuMI</a:t>
            </a:r>
            <a:r>
              <a:rPr lang="en-US" sz="2400" dirty="0" smtClean="0"/>
              <a:t> decay pipe US window showing corroded spot corresponding to beam spot</a:t>
            </a:r>
            <a:endParaRPr lang="en-US" sz="2400" dirty="0"/>
          </a:p>
        </p:txBody>
      </p:sp>
      <p:sp>
        <p:nvSpPr>
          <p:cNvPr id="13" name="Rectangle 7"/>
          <p:cNvSpPr txBox="1">
            <a:spLocks noChangeArrowheads="1"/>
          </p:cNvSpPr>
          <p:nvPr/>
        </p:nvSpPr>
        <p:spPr>
          <a:xfrm>
            <a:off x="6591300" y="631826"/>
            <a:ext cx="2537629" cy="4411662"/>
          </a:xfrm>
          <a:prstGeom prst="rect">
            <a:avLst/>
          </a:prstGeom>
          <a:noFill/>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smtClean="0"/>
              <a:t>MiniBooNE </a:t>
            </a:r>
            <a:br>
              <a:rPr lang="en-US" sz="2400" dirty="0" smtClean="0"/>
            </a:br>
            <a:r>
              <a:rPr lang="en-US" sz="2400" dirty="0" smtClean="0"/>
              <a:t>25 m absorber HS steel failure</a:t>
            </a:r>
            <a:endParaRPr lang="en-US" sz="2400" dirty="0"/>
          </a:p>
          <a:p>
            <a:pPr lvl="1">
              <a:lnSpc>
                <a:spcPct val="90000"/>
              </a:lnSpc>
            </a:pPr>
            <a:r>
              <a:rPr lang="en-US" sz="2000" dirty="0"/>
              <a:t>H</a:t>
            </a:r>
            <a:r>
              <a:rPr lang="en-US" sz="2000" dirty="0" smtClean="0"/>
              <a:t>ydrogen </a:t>
            </a:r>
            <a:r>
              <a:rPr lang="en-US" sz="2000" dirty="0" err="1" smtClean="0"/>
              <a:t>embrittlement</a:t>
            </a:r>
            <a:r>
              <a:rPr lang="en-US" sz="2000" dirty="0" smtClean="0"/>
              <a:t> from accelerated corrosion.</a:t>
            </a:r>
          </a:p>
          <a:p>
            <a:pPr>
              <a:lnSpc>
                <a:spcPct val="90000"/>
              </a:lnSpc>
              <a:buFont typeface="Arial"/>
              <a:buNone/>
            </a:pPr>
            <a:endParaRPr lang="en-US" sz="26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Aug 4, 2013</a:t>
            </a:r>
            <a:endParaRPr lang="en-US"/>
          </a:p>
        </p:txBody>
      </p:sp>
      <p:sp>
        <p:nvSpPr>
          <p:cNvPr id="4" name="Footer Placeholder 3"/>
          <p:cNvSpPr>
            <a:spLocks noGrp="1"/>
          </p:cNvSpPr>
          <p:nvPr>
            <p:ph type="ftr" sz="quarter" idx="11"/>
          </p:nvPr>
        </p:nvSpPr>
        <p:spPr/>
        <p:txBody>
          <a:bodyPr/>
          <a:lstStyle/>
          <a:p>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normAutofit/>
          </a:bodyPr>
          <a:lstStyle/>
          <a:p>
            <a:fld id="{3A138BD7-639E-0E43-AB10-7D6EE02BD1DE}" type="slidenum">
              <a:rPr lang="en-US" smtClean="0"/>
              <a:pPr/>
              <a:t>15</a:t>
            </a:fld>
            <a:endParaRPr lang="en-US"/>
          </a:p>
        </p:txBody>
      </p:sp>
      <p:sp>
        <p:nvSpPr>
          <p:cNvPr id="6" name="Content Placeholder 5"/>
          <p:cNvSpPr>
            <a:spLocks noGrp="1"/>
          </p:cNvSpPr>
          <p:nvPr>
            <p:ph sz="quarter" idx="1"/>
          </p:nvPr>
        </p:nvSpPr>
        <p:spPr/>
        <p:txBody>
          <a:bodyPr>
            <a:normAutofit/>
          </a:bodyPr>
          <a:lstStyle/>
          <a:p>
            <a:r>
              <a:rPr lang="en-US" dirty="0" smtClean="0"/>
              <a:t>As with the target design, facility design must be optimized considering the following competing parameters:</a:t>
            </a:r>
          </a:p>
          <a:p>
            <a:pPr lvl="1"/>
            <a:r>
              <a:rPr lang="en-US" dirty="0" smtClean="0"/>
              <a:t>Cost (both construction and operational)</a:t>
            </a:r>
          </a:p>
          <a:p>
            <a:pPr lvl="1"/>
            <a:r>
              <a:rPr lang="en-US" dirty="0" smtClean="0"/>
              <a:t>Reliability/availability</a:t>
            </a:r>
          </a:p>
          <a:p>
            <a:pPr lvl="1"/>
            <a:r>
              <a:rPr lang="en-US" dirty="0" smtClean="0"/>
              <a:t>Flexibility</a:t>
            </a:r>
          </a:p>
          <a:p>
            <a:pPr lvl="1"/>
            <a:r>
              <a:rPr lang="en-US" dirty="0" smtClean="0"/>
              <a:t>Science yield</a:t>
            </a:r>
          </a:p>
          <a:p>
            <a:r>
              <a:rPr lang="en-US" dirty="0" smtClean="0"/>
              <a:t>General engineering consensus is that spending more on a reliable, high availability facility that is flexible enough to service several experimental needs will maximize science yield per $ in the long term</a:t>
            </a:r>
          </a:p>
          <a:p>
            <a:pPr lvl="1"/>
            <a:endParaRPr lang="en-US" dirty="0" smtClean="0"/>
          </a:p>
          <a:p>
            <a:pPr lvl="1"/>
            <a:endParaRPr lang="en-US" dirty="0"/>
          </a:p>
        </p:txBody>
      </p:sp>
      <p:sp>
        <p:nvSpPr>
          <p:cNvPr id="8" name="Rectangle 2"/>
          <p:cNvSpPr txBox="1">
            <a:spLocks noChangeArrowheads="1"/>
          </p:cNvSpPr>
          <p:nvPr/>
        </p:nvSpPr>
        <p:spPr>
          <a:xfrm>
            <a:off x="186267" y="12700"/>
            <a:ext cx="9006162" cy="5002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r"/>
            <a:r>
              <a:rPr lang="en-US" sz="3600" dirty="0" smtClean="0"/>
              <a:t>Optimization for Science </a:t>
            </a:r>
            <a:endParaRPr lang="en-US" sz="3600" dirty="0"/>
          </a:p>
        </p:txBody>
      </p:sp>
      <p:sp>
        <p:nvSpPr>
          <p:cNvPr id="9" name="Rounded Rectangle 8"/>
          <p:cNvSpPr/>
          <p:nvPr/>
        </p:nvSpPr>
        <p:spPr>
          <a:xfrm>
            <a:off x="1231901" y="38306"/>
            <a:ext cx="2616200"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Facility Challenges</a:t>
            </a:r>
            <a:endParaRPr lang="en-US" sz="2000" b="1" dirty="0"/>
          </a:p>
        </p:txBody>
      </p:sp>
    </p:spTree>
    <p:extLst>
      <p:ext uri="{BB962C8B-B14F-4D97-AF65-F5344CB8AC3E}">
        <p14:creationId xmlns:p14="http://schemas.microsoft.com/office/powerpoint/2010/main" val="15319270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2" y="4406900"/>
            <a:ext cx="8116887" cy="1362075"/>
          </a:xfrm>
        </p:spPr>
        <p:txBody>
          <a:bodyPr/>
          <a:lstStyle/>
          <a:p>
            <a:r>
              <a:rPr lang="en-US" dirty="0" smtClean="0"/>
              <a:t>High Intensity muon beams</a:t>
            </a:r>
            <a:endParaRPr lang="en-US" dirty="0"/>
          </a:p>
        </p:txBody>
      </p:sp>
      <p:sp>
        <p:nvSpPr>
          <p:cNvPr id="8" name="Text Placeholder 7"/>
          <p:cNvSpPr>
            <a:spLocks noGrp="1"/>
          </p:cNvSpPr>
          <p:nvPr>
            <p:ph type="body" idx="1"/>
          </p:nvPr>
        </p:nvSpPr>
        <p:spPr/>
        <p:txBody>
          <a:bodyPr/>
          <a:lstStyle/>
          <a:p>
            <a:r>
              <a:rPr lang="en-US" dirty="0" smtClean="0"/>
              <a:t>For neutrino factories, colliders and other applications</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16</a:t>
            </a:fld>
            <a:endParaRPr lang="en-US"/>
          </a:p>
        </p:txBody>
      </p:sp>
    </p:spTree>
    <p:extLst>
      <p:ext uri="{BB962C8B-B14F-4D97-AF65-F5344CB8AC3E}">
        <p14:creationId xmlns:p14="http://schemas.microsoft.com/office/powerpoint/2010/main" val="196304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0638"/>
            <a:ext cx="7505700" cy="741362"/>
          </a:xfrm>
        </p:spPr>
        <p:txBody>
          <a:bodyPr>
            <a:normAutofit fontScale="90000"/>
          </a:bodyPr>
          <a:lstStyle/>
          <a:p>
            <a:r>
              <a:rPr lang="en-US" dirty="0" smtClean="0"/>
              <a:t>Key Technologies </a:t>
            </a:r>
            <a:r>
              <a:rPr lang="en-US" dirty="0" smtClean="0"/>
              <a:t>- Target</a:t>
            </a:r>
            <a:endParaRPr lang="en-US" dirty="0"/>
          </a:p>
        </p:txBody>
      </p:sp>
      <p:sp>
        <p:nvSpPr>
          <p:cNvPr id="3" name="Content Placeholder 2"/>
          <p:cNvSpPr>
            <a:spLocks noGrp="1"/>
          </p:cNvSpPr>
          <p:nvPr>
            <p:ph idx="1"/>
          </p:nvPr>
        </p:nvSpPr>
        <p:spPr>
          <a:xfrm>
            <a:off x="101600" y="914400"/>
            <a:ext cx="6032500" cy="3644900"/>
          </a:xfrm>
        </p:spPr>
        <p:txBody>
          <a:bodyPr>
            <a:normAutofit/>
          </a:bodyPr>
          <a:lstStyle/>
          <a:p>
            <a:r>
              <a:rPr lang="en-US" sz="2400" dirty="0" smtClean="0"/>
              <a:t>The MERIT Experiment at the CERN PS</a:t>
            </a:r>
          </a:p>
          <a:p>
            <a:pPr lvl="1"/>
            <a:r>
              <a:rPr lang="en-US" sz="2000" dirty="0" smtClean="0"/>
              <a:t>Demonstrated </a:t>
            </a:r>
            <a:r>
              <a:rPr lang="en-US" sz="2000" dirty="0"/>
              <a:t>a 20m/s </a:t>
            </a:r>
            <a:r>
              <a:rPr lang="en-US" sz="2000" dirty="0" smtClean="0"/>
              <a:t>liquid </a:t>
            </a:r>
            <a:r>
              <a:rPr lang="en-US" sz="2000" dirty="0"/>
              <a:t>Hg jet </a:t>
            </a:r>
            <a:r>
              <a:rPr lang="en-US" sz="2000" dirty="0" smtClean="0"/>
              <a:t>injected </a:t>
            </a:r>
            <a:r>
              <a:rPr lang="en-US" sz="2000" dirty="0" smtClean="0"/>
              <a:t/>
            </a:r>
            <a:br>
              <a:rPr lang="en-US" sz="2000" dirty="0" smtClean="0"/>
            </a:br>
            <a:r>
              <a:rPr lang="en-US" sz="2000" dirty="0" smtClean="0"/>
              <a:t>into </a:t>
            </a:r>
            <a:r>
              <a:rPr lang="en-US" sz="2000" dirty="0"/>
              <a:t>a 15 T </a:t>
            </a:r>
            <a:r>
              <a:rPr lang="en-US" sz="2000" dirty="0" smtClean="0"/>
              <a:t>solenoid</a:t>
            </a:r>
            <a:r>
              <a:rPr lang="en-US" sz="2000" dirty="0"/>
              <a:t> </a:t>
            </a:r>
            <a:r>
              <a:rPr lang="en-US" sz="2000" dirty="0" smtClean="0"/>
              <a:t>and </a:t>
            </a:r>
            <a:r>
              <a:rPr lang="en-US" sz="2000" dirty="0"/>
              <a:t>hit with a </a:t>
            </a:r>
            <a:r>
              <a:rPr lang="en-US" sz="2000" dirty="0"/>
              <a:t/>
            </a:r>
            <a:br>
              <a:rPr lang="en-US" sz="2000" dirty="0"/>
            </a:br>
            <a:r>
              <a:rPr lang="en-US" sz="2000" dirty="0" smtClean="0"/>
              <a:t>115 </a:t>
            </a:r>
            <a:r>
              <a:rPr lang="en-US" sz="2000" dirty="0" smtClean="0"/>
              <a:t>KJ/pulse beam! </a:t>
            </a:r>
            <a:endParaRPr lang="en-US" sz="2000" dirty="0"/>
          </a:p>
          <a:p>
            <a:pPr marL="800100" lvl="1" indent="-342900">
              <a:buFont typeface="Wingdings 3" charset="0"/>
              <a:buChar char="a"/>
            </a:pPr>
            <a:r>
              <a:rPr lang="en-US" sz="2000" dirty="0" smtClean="0"/>
              <a:t>Jets could operate with beam </a:t>
            </a:r>
            <a:r>
              <a:rPr lang="en-US" sz="2000" dirty="0"/>
              <a:t>powers </a:t>
            </a:r>
            <a:r>
              <a:rPr lang="en-US" sz="2000" dirty="0" smtClean="0"/>
              <a:t>up </a:t>
            </a:r>
            <a:r>
              <a:rPr lang="en-US" sz="2000" dirty="0"/>
              <a:t>to </a:t>
            </a:r>
            <a:r>
              <a:rPr lang="en-US" sz="2000" dirty="0" smtClean="0"/>
              <a:t/>
            </a:r>
            <a:br>
              <a:rPr lang="en-US" sz="2000" dirty="0" smtClean="0"/>
            </a:br>
            <a:r>
              <a:rPr lang="en-US" sz="2000" b="1" dirty="0" smtClean="0"/>
              <a:t> 8 </a:t>
            </a:r>
            <a:r>
              <a:rPr lang="en-US" sz="2000" b="1" dirty="0"/>
              <a:t>MW </a:t>
            </a:r>
            <a:r>
              <a:rPr lang="en-US" sz="2000" dirty="0"/>
              <a:t>with </a:t>
            </a:r>
            <a:r>
              <a:rPr lang="en-US" sz="2000" dirty="0" smtClean="0"/>
              <a:t>a repetition </a:t>
            </a:r>
            <a:r>
              <a:rPr lang="en-US" sz="2000" dirty="0"/>
              <a:t>rate of </a:t>
            </a:r>
            <a:r>
              <a:rPr lang="en-US" sz="2000" dirty="0" smtClean="0"/>
              <a:t>70 </a:t>
            </a:r>
            <a:r>
              <a:rPr lang="en-US" sz="2000" dirty="0" smtClean="0"/>
              <a:t>Hz</a:t>
            </a:r>
          </a:p>
          <a:p>
            <a:r>
              <a:rPr lang="en-US" sz="2400" dirty="0" smtClean="0"/>
              <a:t>MAP staging </a:t>
            </a:r>
            <a:r>
              <a:rPr lang="en-US" sz="2400" dirty="0" smtClean="0"/>
              <a:t>aim</a:t>
            </a:r>
            <a:r>
              <a:rPr lang="en-US" sz="2400" dirty="0" smtClean="0"/>
              <a:t>ed at initial 1 MW target</a:t>
            </a:r>
          </a:p>
        </p:txBody>
      </p:sp>
      <p:sp>
        <p:nvSpPr>
          <p:cNvPr id="4" name="Date Placeholder 3"/>
          <p:cNvSpPr>
            <a:spLocks noGrp="1"/>
          </p:cNvSpPr>
          <p:nvPr>
            <p:ph type="dt" sz="half" idx="10"/>
          </p:nvPr>
        </p:nvSpPr>
        <p:spPr>
          <a:xfrm>
            <a:off x="5717540" y="6465970"/>
            <a:ext cx="1711960" cy="365125"/>
          </a:xfrm>
        </p:spPr>
        <p:txBody>
          <a:bodyPr/>
          <a:lstStyle/>
          <a:p>
            <a:r>
              <a:rPr lang="en-US" smtClean="0"/>
              <a:t>Aug 4, 2013</a:t>
            </a:r>
            <a:endParaRPr lang="en-US" dirty="0"/>
          </a:p>
        </p:txBody>
      </p:sp>
      <p:sp>
        <p:nvSpPr>
          <p:cNvPr id="5" name="Footer Placeholder 4"/>
          <p:cNvSpPr>
            <a:spLocks noGrp="1"/>
          </p:cNvSpPr>
          <p:nvPr>
            <p:ph type="ftr" sz="quarter" idx="11"/>
          </p:nvPr>
        </p:nvSpPr>
        <p:spPr>
          <a:xfrm>
            <a:off x="622300" y="6464300"/>
            <a:ext cx="5374640" cy="365125"/>
          </a:xfrm>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a:xfrm>
            <a:off x="50800" y="6464300"/>
            <a:ext cx="457200" cy="365125"/>
          </a:xfrm>
        </p:spPr>
        <p:txBody>
          <a:bodyPr/>
          <a:lstStyle/>
          <a:p>
            <a:fld id="{31A889FD-0FCF-D447-9510-B18AD815D43D}" type="slidenum">
              <a:rPr lang="en-US" smtClean="0"/>
              <a:t>17</a:t>
            </a:fld>
            <a:endParaRPr lang="en-US" dirty="0"/>
          </a:p>
        </p:txBody>
      </p:sp>
      <p:pic>
        <p:nvPicPr>
          <p:cNvPr id="7" name="Picture 5" descr="DSCN0009"/>
          <p:cNvPicPr>
            <a:picLocks noChangeAspect="1" noChangeArrowheads="1"/>
          </p:cNvPicPr>
          <p:nvPr/>
        </p:nvPicPr>
        <p:blipFill>
          <a:blip r:embed="rId2"/>
          <a:srcRect/>
          <a:stretch>
            <a:fillRect/>
          </a:stretch>
        </p:blipFill>
        <p:spPr bwMode="auto">
          <a:xfrm>
            <a:off x="5986010" y="1094933"/>
            <a:ext cx="3094490" cy="2321367"/>
          </a:xfrm>
          <a:prstGeom prst="rect">
            <a:avLst/>
          </a:prstGeom>
          <a:noFill/>
          <a:ln w="9525">
            <a:noFill/>
            <a:miter lim="800000"/>
            <a:headEnd/>
            <a:tailEnd/>
          </a:ln>
        </p:spPr>
      </p:pic>
      <p:sp>
        <p:nvSpPr>
          <p:cNvPr id="8" name="Text Box 27"/>
          <p:cNvSpPr txBox="1">
            <a:spLocks noChangeArrowheads="1"/>
          </p:cNvSpPr>
          <p:nvPr/>
        </p:nvSpPr>
        <p:spPr bwMode="auto">
          <a:xfrm>
            <a:off x="5854700" y="5561013"/>
            <a:ext cx="3048000" cy="915987"/>
          </a:xfrm>
          <a:prstGeom prst="rect">
            <a:avLst/>
          </a:prstGeom>
          <a:noFill/>
          <a:ln w="9525">
            <a:noFill/>
            <a:miter lim="800000"/>
            <a:headEnd/>
            <a:tailEnd/>
          </a:ln>
        </p:spPr>
        <p:txBody>
          <a:bodyPr>
            <a:spAutoFit/>
          </a:bodyPr>
          <a:lstStyle/>
          <a:p>
            <a:pPr algn="ctr"/>
            <a:r>
              <a:rPr lang="en-US" dirty="0">
                <a:solidFill>
                  <a:srgbClr val="FFFFFF"/>
                </a:solidFill>
              </a:rPr>
              <a:t>Hg jet in a 15 T solenoid</a:t>
            </a:r>
          </a:p>
          <a:p>
            <a:pPr algn="ctr"/>
            <a:r>
              <a:rPr lang="en-US" dirty="0" smtClean="0">
                <a:solidFill>
                  <a:srgbClr val="FFFFFF"/>
                </a:solidFill>
              </a:rPr>
              <a:t>with measured </a:t>
            </a:r>
            <a:r>
              <a:rPr lang="en-US" dirty="0">
                <a:solidFill>
                  <a:srgbClr val="FFFFFF"/>
                </a:solidFill>
              </a:rPr>
              <a:t>disruption length </a:t>
            </a:r>
            <a:r>
              <a:rPr lang="en-US" dirty="0" smtClean="0">
                <a:solidFill>
                  <a:srgbClr val="FFFFFF"/>
                </a:solidFill>
              </a:rPr>
              <a:t>~ </a:t>
            </a:r>
            <a:r>
              <a:rPr lang="en-US" dirty="0">
                <a:solidFill>
                  <a:srgbClr val="FFFFFF"/>
                </a:solidFill>
              </a:rPr>
              <a:t>28 cm</a:t>
            </a:r>
          </a:p>
        </p:txBody>
      </p:sp>
      <p:pic>
        <p:nvPicPr>
          <p:cNvPr id="9" name="Picture 4" descr="C:\data0\MERIT\MOVIES\Animation_16014_fats.gif"/>
          <p:cNvPicPr>
            <a:picLocks noChangeAspect="1" noChangeArrowheads="1" noCrop="1"/>
          </p:cNvPicPr>
          <p:nvPr/>
        </p:nvPicPr>
        <p:blipFill>
          <a:blip r:embed="rId3"/>
          <a:srcRect/>
          <a:stretch>
            <a:fillRect/>
          </a:stretch>
        </p:blipFill>
        <p:spPr bwMode="auto">
          <a:xfrm>
            <a:off x="6305550" y="3517900"/>
            <a:ext cx="2133600" cy="2051050"/>
          </a:xfrm>
          <a:prstGeom prst="rect">
            <a:avLst/>
          </a:prstGeom>
          <a:noFill/>
          <a:ln w="9525">
            <a:noFill/>
            <a:miter lim="800000"/>
            <a:headEnd/>
            <a:tailEnd/>
          </a:ln>
        </p:spPr>
      </p:pic>
      <p:sp>
        <p:nvSpPr>
          <p:cNvPr id="10" name="Title 2"/>
          <p:cNvSpPr txBox="1">
            <a:spLocks/>
          </p:cNvSpPr>
          <p:nvPr/>
        </p:nvSpPr>
        <p:spPr>
          <a:xfrm>
            <a:off x="8521700" y="4527550"/>
            <a:ext cx="571500" cy="285750"/>
          </a:xfrm>
          <a:prstGeom prst="rect">
            <a:avLst/>
          </a:prstGeom>
        </p:spPr>
        <p:txBody>
          <a:bodyPr anchor="ctr">
            <a:normAutofit fontScale="77500" lnSpcReduction="20000"/>
          </a:bodyPr>
          <a:lstStyle/>
          <a:p>
            <a:pPr fontAlgn="auto">
              <a:spcAft>
                <a:spcPts val="0"/>
              </a:spcAft>
              <a:defRPr/>
            </a:pPr>
            <a:r>
              <a:rPr lang="en-US" dirty="0">
                <a:solidFill>
                  <a:srgbClr val="FFFFFF"/>
                </a:solidFill>
                <a:latin typeface="+mn-lt"/>
              </a:rPr>
              <a:t>1 cm</a:t>
            </a:r>
          </a:p>
        </p:txBody>
      </p:sp>
      <p:cxnSp>
        <p:nvCxnSpPr>
          <p:cNvPr id="11" name="Straight Arrow Connector 16"/>
          <p:cNvCxnSpPr>
            <a:cxnSpLocks noChangeShapeType="1"/>
          </p:cNvCxnSpPr>
          <p:nvPr/>
        </p:nvCxnSpPr>
        <p:spPr bwMode="auto">
          <a:xfrm rot="5400000">
            <a:off x="8331994" y="4623594"/>
            <a:ext cx="381000" cy="1588"/>
          </a:xfrm>
          <a:prstGeom prst="straightConnector1">
            <a:avLst/>
          </a:prstGeom>
          <a:noFill/>
          <a:ln w="9525" algn="ctr">
            <a:solidFill>
              <a:schemeClr val="bg1"/>
            </a:solidFill>
            <a:round/>
            <a:headEnd type="arrow" w="med" len="med"/>
            <a:tailEnd type="arrow" w="med" len="med"/>
          </a:ln>
        </p:spPr>
      </p:cxnSp>
      <p:pic>
        <p:nvPicPr>
          <p:cNvPr id="12" name="Picture 5" descr="MERIT"/>
          <p:cNvPicPr>
            <a:picLocks noChangeAspect="1" noChangeArrowheads="1"/>
          </p:cNvPicPr>
          <p:nvPr/>
        </p:nvPicPr>
        <p:blipFill>
          <a:blip r:embed="rId4"/>
          <a:srcRect/>
          <a:stretch>
            <a:fillRect/>
          </a:stretch>
        </p:blipFill>
        <p:spPr bwMode="auto">
          <a:xfrm>
            <a:off x="203200" y="3665111"/>
            <a:ext cx="5740814" cy="2863764"/>
          </a:xfrm>
          <a:prstGeom prst="rect">
            <a:avLst/>
          </a:prstGeom>
          <a:noFill/>
          <a:ln w="9525">
            <a:noFill/>
            <a:miter lim="800000"/>
            <a:headEnd/>
            <a:tailEnd/>
          </a:ln>
        </p:spPr>
      </p:pic>
    </p:spTree>
    <p:extLst>
      <p:ext uri="{BB962C8B-B14F-4D97-AF65-F5344CB8AC3E}">
        <p14:creationId xmlns:p14="http://schemas.microsoft.com/office/powerpoint/2010/main" val="27920067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09538"/>
            <a:ext cx="8902700" cy="931862"/>
          </a:xfrm>
        </p:spPr>
        <p:txBody>
          <a:bodyPr>
            <a:normAutofit fontScale="90000"/>
          </a:bodyPr>
          <a:lstStyle/>
          <a:p>
            <a:r>
              <a:rPr lang="en-US" sz="3600" dirty="0" err="1" smtClean="0"/>
              <a:t>TechnoIogy</a:t>
            </a:r>
            <a:r>
              <a:rPr lang="en-US" sz="3600" dirty="0" smtClean="0"/>
              <a:t> Challenges – Capture Solenoid</a:t>
            </a:r>
            <a:endParaRPr lang="en-US" dirty="0"/>
          </a:p>
        </p:txBody>
      </p:sp>
      <p:sp>
        <p:nvSpPr>
          <p:cNvPr id="3" name="Content Placeholder 2"/>
          <p:cNvSpPr>
            <a:spLocks noGrp="1"/>
          </p:cNvSpPr>
          <p:nvPr>
            <p:ph idx="1"/>
          </p:nvPr>
        </p:nvSpPr>
        <p:spPr>
          <a:xfrm>
            <a:off x="0" y="1206500"/>
            <a:ext cx="8851900" cy="5183270"/>
          </a:xfrm>
        </p:spPr>
        <p:txBody>
          <a:bodyPr>
            <a:normAutofit fontScale="92500" lnSpcReduction="10000"/>
          </a:bodyPr>
          <a:lstStyle/>
          <a:p>
            <a:r>
              <a:rPr lang="en-US" dirty="0" smtClean="0"/>
              <a:t>A Neutrino Factory and/or </a:t>
            </a:r>
            <a:r>
              <a:rPr lang="en-US" dirty="0" err="1" smtClean="0"/>
              <a:t>Muon</a:t>
            </a:r>
            <a:r>
              <a:rPr lang="en-US" dirty="0" smtClean="0"/>
              <a:t> Collider Facility requires challenging magnet design in several areas:</a:t>
            </a:r>
          </a:p>
          <a:p>
            <a:pPr lvl="1"/>
            <a:r>
              <a:rPr lang="en-US" dirty="0" smtClean="0"/>
              <a:t>Target Capture Solenoid (15-20T with large aperture) </a:t>
            </a:r>
          </a:p>
          <a:p>
            <a:pPr lvl="1"/>
            <a:endParaRPr lang="en-US" dirty="0" smtClean="0"/>
          </a:p>
          <a:p>
            <a:pPr marL="457200" lvl="1" indent="0">
              <a:buNone/>
            </a:pPr>
            <a:r>
              <a:rPr lang="en-US" dirty="0" err="1" smtClean="0"/>
              <a:t>E</a:t>
            </a:r>
            <a:r>
              <a:rPr lang="en-US" baseline="-25000" dirty="0" err="1" smtClean="0"/>
              <a:t>stored</a:t>
            </a:r>
            <a:r>
              <a:rPr lang="en-US" baseline="-25000" dirty="0" smtClean="0"/>
              <a:t> </a:t>
            </a:r>
            <a:r>
              <a:rPr lang="en-US" dirty="0" smtClean="0"/>
              <a:t>~ 3 GJ</a:t>
            </a:r>
          </a:p>
          <a:p>
            <a:pPr marL="457200" lvl="1" indent="0">
              <a:buNone/>
            </a:pPr>
            <a:endParaRPr lang="en-US" dirty="0" smtClean="0"/>
          </a:p>
          <a:p>
            <a:pPr marL="457200" lvl="1" indent="0">
              <a:buNone/>
            </a:pPr>
            <a:r>
              <a:rPr lang="en-US" dirty="0" smtClean="0"/>
              <a:t>O(10MW) resistive </a:t>
            </a:r>
            <a:br>
              <a:rPr lang="en-US" dirty="0" smtClean="0"/>
            </a:br>
            <a:r>
              <a:rPr lang="en-US" dirty="0" smtClean="0"/>
              <a:t>coil in high radiation</a:t>
            </a:r>
            <a:br>
              <a:rPr lang="en-US" dirty="0" smtClean="0"/>
            </a:br>
            <a:r>
              <a:rPr lang="en-US" dirty="0" smtClean="0"/>
              <a:t>environment</a:t>
            </a:r>
          </a:p>
          <a:p>
            <a:pPr marL="457200" lvl="1" indent="0">
              <a:buNone/>
            </a:pPr>
            <a:endParaRPr lang="en-US" dirty="0"/>
          </a:p>
          <a:p>
            <a:pPr marL="457200" lvl="1" indent="0">
              <a:buNone/>
            </a:pPr>
            <a:r>
              <a:rPr lang="en-US" dirty="0" smtClean="0"/>
              <a:t>Possible application </a:t>
            </a:r>
          </a:p>
          <a:p>
            <a:pPr marL="457200" lvl="1" indent="0">
              <a:buNone/>
            </a:pPr>
            <a:r>
              <a:rPr lang="en-US" dirty="0" smtClean="0"/>
              <a:t>for High Temperature</a:t>
            </a:r>
            <a:br>
              <a:rPr lang="en-US" dirty="0" smtClean="0"/>
            </a:br>
            <a:r>
              <a:rPr lang="en-US" dirty="0" smtClean="0"/>
              <a:t>Superconducting</a:t>
            </a:r>
            <a:br>
              <a:rPr lang="en-US" dirty="0" smtClean="0"/>
            </a:br>
            <a:r>
              <a:rPr lang="en-US" dirty="0" smtClean="0"/>
              <a:t>magnet technology</a:t>
            </a:r>
            <a:endParaRPr lang="en-US" dirty="0"/>
          </a:p>
          <a:p>
            <a:pPr marL="457200" lvl="1" indent="0">
              <a:buNone/>
            </a:pPr>
            <a:endParaRPr lang="en-US" dirty="0" smtClean="0"/>
          </a:p>
          <a:p>
            <a:pPr lvl="2"/>
            <a:endParaRPr lang="en-US" dirty="0" smtClean="0"/>
          </a:p>
          <a:p>
            <a:pPr lvl="2"/>
            <a:endParaRPr lang="en-US" dirty="0" smtClean="0"/>
          </a:p>
          <a:p>
            <a:pPr lvl="2"/>
            <a:endParaRPr lang="en-US" dirty="0"/>
          </a:p>
        </p:txBody>
      </p:sp>
      <p:sp>
        <p:nvSpPr>
          <p:cNvPr id="4" name="Date Placeholder 3"/>
          <p:cNvSpPr>
            <a:spLocks noGrp="1"/>
          </p:cNvSpPr>
          <p:nvPr>
            <p:ph type="dt" sz="half" idx="10"/>
          </p:nvPr>
        </p:nvSpPr>
        <p:spPr/>
        <p:txBody>
          <a:bodyPr/>
          <a:lstStyle/>
          <a:p>
            <a:pPr algn="r"/>
            <a:r>
              <a:rPr lang="en-US" smtClean="0"/>
              <a:t>Aug 4, 2013</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18</a:t>
            </a:fld>
            <a:endParaRPr lang="en-US" dirty="0"/>
          </a:p>
        </p:txBody>
      </p:sp>
      <p:pic>
        <p:nvPicPr>
          <p:cNvPr id="7" name="Picture 6"/>
          <p:cNvPicPr>
            <a:picLocks noChangeAspect="1"/>
          </p:cNvPicPr>
          <p:nvPr/>
        </p:nvPicPr>
        <p:blipFill>
          <a:blip r:embed="rId2"/>
          <a:stretch>
            <a:fillRect/>
          </a:stretch>
        </p:blipFill>
        <p:spPr>
          <a:xfrm>
            <a:off x="3243878" y="2641600"/>
            <a:ext cx="5900121" cy="3392570"/>
          </a:xfrm>
          <a:prstGeom prst="rect">
            <a:avLst/>
          </a:prstGeom>
        </p:spPr>
      </p:pic>
    </p:spTree>
    <p:extLst>
      <p:ext uri="{BB962C8B-B14F-4D97-AF65-F5344CB8AC3E}">
        <p14:creationId xmlns:p14="http://schemas.microsoft.com/office/powerpoint/2010/main" val="23033348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ooling Channel 90° Sectioned 20110902.jpg"/>
          <p:cNvPicPr>
            <a:picLocks noChangeAspect="1"/>
          </p:cNvPicPr>
          <p:nvPr/>
        </p:nvPicPr>
        <p:blipFill rotWithShape="1">
          <a:blip r:embed="rId2">
            <a:extLst>
              <a:ext uri="{28A0092B-C50C-407E-A947-70E740481C1C}">
                <a14:useLocalDpi xmlns:a14="http://schemas.microsoft.com/office/drawing/2010/main" val="0"/>
              </a:ext>
            </a:extLst>
          </a:blip>
          <a:srcRect l="4479" r="3349"/>
          <a:stretch/>
        </p:blipFill>
        <p:spPr>
          <a:xfrm>
            <a:off x="2956963" y="3541066"/>
            <a:ext cx="6148937" cy="2886803"/>
          </a:xfrm>
          <a:prstGeom prst="rect">
            <a:avLst/>
          </a:prstGeom>
        </p:spPr>
      </p:pic>
      <p:sp>
        <p:nvSpPr>
          <p:cNvPr id="2" name="Title 1"/>
          <p:cNvSpPr>
            <a:spLocks noGrp="1"/>
          </p:cNvSpPr>
          <p:nvPr>
            <p:ph type="title"/>
          </p:nvPr>
        </p:nvSpPr>
        <p:spPr>
          <a:xfrm>
            <a:off x="190500" y="20638"/>
            <a:ext cx="8915400" cy="817562"/>
          </a:xfrm>
        </p:spPr>
        <p:txBody>
          <a:bodyPr>
            <a:normAutofit/>
          </a:bodyPr>
          <a:lstStyle/>
          <a:p>
            <a:r>
              <a:rPr lang="en-GB" dirty="0" smtClean="0"/>
              <a:t>Technology Challenges - Cooling</a:t>
            </a:r>
            <a:endParaRPr lang="en-GB" dirty="0"/>
          </a:p>
        </p:txBody>
      </p:sp>
      <p:sp>
        <p:nvSpPr>
          <p:cNvPr id="3" name="Content Placeholder 2"/>
          <p:cNvSpPr>
            <a:spLocks noGrp="1"/>
          </p:cNvSpPr>
          <p:nvPr>
            <p:ph idx="1"/>
          </p:nvPr>
        </p:nvSpPr>
        <p:spPr>
          <a:xfrm>
            <a:off x="25400" y="863600"/>
            <a:ext cx="8851900" cy="2677466"/>
          </a:xfrm>
        </p:spPr>
        <p:txBody>
          <a:bodyPr>
            <a:normAutofit lnSpcReduction="10000"/>
          </a:bodyPr>
          <a:lstStyle/>
          <a:p>
            <a:r>
              <a:rPr lang="en-GB" dirty="0" smtClean="0"/>
              <a:t>Tertiary production of muon beams </a:t>
            </a:r>
            <a:r>
              <a:rPr lang="en-GB" dirty="0" smtClean="0">
                <a:cs typeface="Wingdings 3" charset="2"/>
              </a:rPr>
              <a:t> </a:t>
            </a:r>
            <a:endParaRPr lang="en-GB" dirty="0" smtClean="0">
              <a:cs typeface="Wingdings 3" charset="2"/>
            </a:endParaRPr>
          </a:p>
          <a:p>
            <a:pPr lvl="1"/>
            <a:r>
              <a:rPr lang="en-GB" sz="2200" dirty="0" smtClean="0"/>
              <a:t>Initial beam </a:t>
            </a:r>
            <a:r>
              <a:rPr lang="en-GB" sz="2200" dirty="0" err="1" smtClean="0"/>
              <a:t>emittance</a:t>
            </a:r>
            <a:r>
              <a:rPr lang="en-GB" sz="2200" dirty="0" smtClean="0"/>
              <a:t> intrinsically large</a:t>
            </a:r>
          </a:p>
          <a:p>
            <a:pPr lvl="1"/>
            <a:r>
              <a:rPr lang="en-GB" sz="2200" dirty="0"/>
              <a:t>C</a:t>
            </a:r>
            <a:r>
              <a:rPr lang="en-GB" sz="2200" dirty="0" smtClean="0"/>
              <a:t>ooling mechanism required</a:t>
            </a:r>
            <a:r>
              <a:rPr lang="en-GB" sz="2200" dirty="0"/>
              <a:t>,</a:t>
            </a:r>
            <a:r>
              <a:rPr lang="en-GB" sz="2200" dirty="0" smtClean="0"/>
              <a:t> but no </a:t>
            </a:r>
            <a:r>
              <a:rPr lang="en-GB" sz="2200" dirty="0"/>
              <a:t/>
            </a:r>
            <a:br>
              <a:rPr lang="en-GB" sz="2200" dirty="0"/>
            </a:br>
            <a:r>
              <a:rPr lang="en-GB" sz="2200" dirty="0" smtClean="0"/>
              <a:t>radiation </a:t>
            </a:r>
            <a:r>
              <a:rPr lang="en-GB" sz="2200" dirty="0" smtClean="0"/>
              <a:t>damping</a:t>
            </a:r>
          </a:p>
          <a:p>
            <a:r>
              <a:rPr lang="en-GB" dirty="0" err="1" smtClean="0"/>
              <a:t>Muon</a:t>
            </a:r>
            <a:r>
              <a:rPr lang="en-GB" dirty="0" smtClean="0"/>
              <a:t> Cooling </a:t>
            </a:r>
            <a:r>
              <a:rPr lang="en-GB" dirty="0" smtClean="0">
                <a:latin typeface="Wingdings 3" charset="2"/>
                <a:cs typeface="Wingdings 3" charset="2"/>
              </a:rPr>
              <a:t>a</a:t>
            </a:r>
            <a:r>
              <a:rPr lang="en-GB" dirty="0" smtClean="0">
                <a:cs typeface="Wingdings 3" charset="2"/>
              </a:rPr>
              <a:t> </a:t>
            </a:r>
            <a:r>
              <a:rPr lang="en-GB" dirty="0" smtClean="0"/>
              <a:t>Ionization Cooling </a:t>
            </a:r>
          </a:p>
          <a:p>
            <a:pPr lvl="2"/>
            <a:r>
              <a:rPr lang="en-GB" dirty="0" err="1" smtClean="0"/>
              <a:t>dE</a:t>
            </a:r>
            <a:r>
              <a:rPr lang="en-GB" dirty="0" smtClean="0"/>
              <a:t>/dx energy loss in materials</a:t>
            </a:r>
          </a:p>
          <a:p>
            <a:pPr lvl="2"/>
            <a:r>
              <a:rPr lang="en-GB" dirty="0" smtClean="0"/>
              <a:t>RF to replace </a:t>
            </a:r>
            <a:r>
              <a:rPr lang="en-GB" i="1" dirty="0" err="1" smtClean="0"/>
              <a:t>p</a:t>
            </a:r>
            <a:r>
              <a:rPr lang="en-GB" i="1" baseline="-25000" dirty="0" err="1" smtClean="0"/>
              <a:t>long</a:t>
            </a:r>
            <a:endParaRPr lang="en-GB" dirty="0" smtClean="0"/>
          </a:p>
          <a:p>
            <a:pPr lvl="1"/>
            <a:endParaRPr lang="en-GB" sz="2000" dirty="0" smtClean="0"/>
          </a:p>
        </p:txBody>
      </p:sp>
      <p:sp>
        <p:nvSpPr>
          <p:cNvPr id="8" name="Date Placeholder 7"/>
          <p:cNvSpPr>
            <a:spLocks noGrp="1"/>
          </p:cNvSpPr>
          <p:nvPr>
            <p:ph type="dt" sz="half" idx="10"/>
          </p:nvPr>
        </p:nvSpPr>
        <p:spPr/>
        <p:txBody>
          <a:bodyPr/>
          <a:lstStyle/>
          <a:p>
            <a:r>
              <a:rPr lang="en-US" smtClean="0"/>
              <a:t>Aug 4, 2013</a:t>
            </a:r>
            <a:endParaRPr lang="en-US" dirty="0"/>
          </a:p>
        </p:txBody>
      </p:sp>
      <p:sp>
        <p:nvSpPr>
          <p:cNvPr id="4" name="Footer Placeholder 3"/>
          <p:cNvSpPr>
            <a:spLocks noGrp="1"/>
          </p:cNvSpPr>
          <p:nvPr>
            <p:ph type="ftr" sz="quarter" idx="11"/>
          </p:nvPr>
        </p:nvSpPr>
        <p:spPr/>
        <p:txBody>
          <a:bodyPr/>
          <a:lstStyle/>
          <a:p>
            <a:pPr>
              <a:defRPr/>
            </a:pPr>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19</a:t>
            </a:fld>
            <a:endParaRPr lang="en-US"/>
          </a:p>
        </p:txBody>
      </p:sp>
      <p:sp>
        <p:nvSpPr>
          <p:cNvPr id="7" name="Rectangle 6"/>
          <p:cNvSpPr/>
          <p:nvPr/>
        </p:nvSpPr>
        <p:spPr>
          <a:xfrm rot="20806502">
            <a:off x="3023203" y="3722577"/>
            <a:ext cx="1915887" cy="923318"/>
          </a:xfrm>
          <a:prstGeom prst="rect">
            <a:avLst/>
          </a:prstGeom>
          <a:noFill/>
        </p:spPr>
        <p:txBody>
          <a:bodyPr wrap="none" lIns="91429" tIns="45714" rIns="91429" bIns="45714">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MICE</a:t>
            </a:r>
          </a:p>
        </p:txBody>
      </p:sp>
      <p:grpSp>
        <p:nvGrpSpPr>
          <p:cNvPr id="19" name="Group 18"/>
          <p:cNvGrpSpPr/>
          <p:nvPr/>
        </p:nvGrpSpPr>
        <p:grpSpPr>
          <a:xfrm>
            <a:off x="4394200" y="4520763"/>
            <a:ext cx="3771901" cy="1979831"/>
            <a:chOff x="8129139" y="4976594"/>
            <a:chExt cx="3243181" cy="1979831"/>
          </a:xfrm>
        </p:grpSpPr>
        <p:cxnSp>
          <p:nvCxnSpPr>
            <p:cNvPr id="10" name="Straight Arrow Connector 9"/>
            <p:cNvCxnSpPr>
              <a:stCxn id="15" idx="0"/>
            </p:cNvCxnSpPr>
            <p:nvPr/>
          </p:nvCxnSpPr>
          <p:spPr>
            <a:xfrm flipV="1">
              <a:off x="10087279" y="4976594"/>
              <a:ext cx="1285041" cy="133350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5" idx="0"/>
            </p:cNvCxnSpPr>
            <p:nvPr/>
          </p:nvCxnSpPr>
          <p:spPr>
            <a:xfrm flipH="1" flipV="1">
              <a:off x="8129139" y="5933301"/>
              <a:ext cx="1958140" cy="37679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302167" y="6310094"/>
              <a:ext cx="1570224" cy="646331"/>
            </a:xfrm>
            <a:prstGeom prst="rect">
              <a:avLst/>
            </a:prstGeom>
            <a:noFill/>
          </p:spPr>
          <p:txBody>
            <a:bodyPr wrap="none" rtlCol="0">
              <a:spAutoFit/>
            </a:bodyPr>
            <a:lstStyle/>
            <a:p>
              <a:pPr algn="ctr"/>
              <a:r>
                <a:rPr lang="en-US" dirty="0" smtClean="0">
                  <a:solidFill>
                    <a:schemeClr val="bg2">
                      <a:lumMod val="25000"/>
                    </a:schemeClr>
                  </a:solidFill>
                </a:rPr>
                <a:t>Spectrometer</a:t>
              </a:r>
              <a:br>
                <a:rPr lang="en-US" dirty="0" smtClean="0">
                  <a:solidFill>
                    <a:schemeClr val="bg2">
                      <a:lumMod val="25000"/>
                    </a:schemeClr>
                  </a:solidFill>
                </a:rPr>
              </a:br>
              <a:r>
                <a:rPr lang="en-US" dirty="0" smtClean="0">
                  <a:solidFill>
                    <a:schemeClr val="bg2">
                      <a:lumMod val="25000"/>
                    </a:schemeClr>
                  </a:solidFill>
                </a:rPr>
                <a:t>Solenoids</a:t>
              </a:r>
              <a:endParaRPr lang="en-US" dirty="0">
                <a:solidFill>
                  <a:schemeClr val="bg2">
                    <a:lumMod val="25000"/>
                  </a:schemeClr>
                </a:solidFill>
              </a:endParaRPr>
            </a:p>
          </p:txBody>
        </p:sp>
      </p:grpSp>
      <p:grpSp>
        <p:nvGrpSpPr>
          <p:cNvPr id="20" name="Group 19"/>
          <p:cNvGrpSpPr/>
          <p:nvPr/>
        </p:nvGrpSpPr>
        <p:grpSpPr>
          <a:xfrm>
            <a:off x="5882640" y="5003800"/>
            <a:ext cx="3106188" cy="1511300"/>
            <a:chOff x="5730240" y="4851400"/>
            <a:chExt cx="3106188" cy="1511300"/>
          </a:xfrm>
        </p:grpSpPr>
        <p:cxnSp>
          <p:nvCxnSpPr>
            <p:cNvPr id="21" name="Straight Arrow Connector 20"/>
            <p:cNvCxnSpPr>
              <a:stCxn id="23" idx="1"/>
            </p:cNvCxnSpPr>
            <p:nvPr/>
          </p:nvCxnSpPr>
          <p:spPr>
            <a:xfrm flipH="1" flipV="1">
              <a:off x="6718300" y="4851400"/>
              <a:ext cx="650471" cy="1049635"/>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30240" y="5041900"/>
              <a:ext cx="1638531" cy="859136"/>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68771" y="5439370"/>
              <a:ext cx="1467657" cy="923330"/>
            </a:xfrm>
            <a:prstGeom prst="rect">
              <a:avLst/>
            </a:prstGeom>
            <a:noFill/>
          </p:spPr>
          <p:txBody>
            <a:bodyPr wrap="none" rtlCol="0">
              <a:spAutoFit/>
            </a:bodyPr>
            <a:lstStyle/>
            <a:p>
              <a:pPr algn="ctr"/>
              <a:r>
                <a:rPr lang="en-US" dirty="0" smtClean="0">
                  <a:solidFill>
                    <a:srgbClr val="FF0000"/>
                  </a:solidFill>
                </a:rPr>
                <a:t>RF-Coupling</a:t>
              </a:r>
              <a:br>
                <a:rPr lang="en-US" dirty="0" smtClean="0">
                  <a:solidFill>
                    <a:srgbClr val="FF0000"/>
                  </a:solidFill>
                </a:rPr>
              </a:br>
              <a:r>
                <a:rPr lang="en-US" dirty="0" smtClean="0">
                  <a:solidFill>
                    <a:srgbClr val="FF0000"/>
                  </a:solidFill>
                </a:rPr>
                <a:t>Coil (RFCC) </a:t>
              </a:r>
              <a:br>
                <a:rPr lang="en-US" dirty="0" smtClean="0">
                  <a:solidFill>
                    <a:srgbClr val="FF0000"/>
                  </a:solidFill>
                </a:rPr>
              </a:br>
              <a:r>
                <a:rPr lang="en-US" dirty="0" smtClean="0">
                  <a:solidFill>
                    <a:srgbClr val="FF0000"/>
                  </a:solidFill>
                </a:rPr>
                <a:t>Units</a:t>
              </a:r>
              <a:endParaRPr lang="en-US" dirty="0">
                <a:solidFill>
                  <a:srgbClr val="FF0000"/>
                </a:solidFill>
              </a:endParaRPr>
            </a:p>
          </p:txBody>
        </p:sp>
      </p:grpSp>
      <p:sp>
        <p:nvSpPr>
          <p:cNvPr id="36" name="TextBox 35"/>
          <p:cNvSpPr txBox="1"/>
          <p:nvPr/>
        </p:nvSpPr>
        <p:spPr>
          <a:xfrm>
            <a:off x="50800" y="3898900"/>
            <a:ext cx="2973440" cy="2215991"/>
          </a:xfrm>
          <a:prstGeom prst="rect">
            <a:avLst/>
          </a:prstGeom>
          <a:noFill/>
        </p:spPr>
        <p:txBody>
          <a:bodyPr wrap="none" rtlCol="0">
            <a:spAutoFit/>
          </a:bodyPr>
          <a:lstStyle/>
          <a:p>
            <a:pPr marL="0" lvl="1"/>
            <a:r>
              <a:rPr lang="en-GB" sz="2400" dirty="0">
                <a:solidFill>
                  <a:srgbClr val="FFFFFF"/>
                </a:solidFill>
              </a:rPr>
              <a:t>The </a:t>
            </a:r>
            <a:r>
              <a:rPr lang="en-GB" sz="2400" dirty="0" err="1">
                <a:solidFill>
                  <a:srgbClr val="FFFFFF"/>
                </a:solidFill>
              </a:rPr>
              <a:t>Muon</a:t>
            </a:r>
            <a:r>
              <a:rPr lang="en-GB" sz="2400" dirty="0">
                <a:solidFill>
                  <a:srgbClr val="FFFFFF"/>
                </a:solidFill>
              </a:rPr>
              <a:t> Ionization </a:t>
            </a:r>
            <a:br>
              <a:rPr lang="en-GB" sz="2400" dirty="0">
                <a:solidFill>
                  <a:srgbClr val="FFFFFF"/>
                </a:solidFill>
              </a:rPr>
            </a:br>
            <a:r>
              <a:rPr lang="en-GB" sz="2400" dirty="0">
                <a:solidFill>
                  <a:srgbClr val="FFFFFF"/>
                </a:solidFill>
              </a:rPr>
              <a:t>Cooling Experiment: </a:t>
            </a:r>
            <a:br>
              <a:rPr lang="en-GB" sz="2400" dirty="0">
                <a:solidFill>
                  <a:srgbClr val="FFFFFF"/>
                </a:solidFill>
              </a:rPr>
            </a:br>
            <a:r>
              <a:rPr lang="en-GB" sz="2400" dirty="0">
                <a:solidFill>
                  <a:srgbClr val="FFFFFF"/>
                </a:solidFill>
              </a:rPr>
              <a:t>Demonstrate the </a:t>
            </a:r>
            <a:br>
              <a:rPr lang="en-GB" sz="2400" dirty="0">
                <a:solidFill>
                  <a:srgbClr val="FFFFFF"/>
                </a:solidFill>
              </a:rPr>
            </a:br>
            <a:r>
              <a:rPr lang="en-GB" sz="2400" dirty="0">
                <a:solidFill>
                  <a:srgbClr val="FFFFFF"/>
                </a:solidFill>
              </a:rPr>
              <a:t>method and validate</a:t>
            </a:r>
            <a:br>
              <a:rPr lang="en-GB" sz="2400" dirty="0">
                <a:solidFill>
                  <a:srgbClr val="FFFFFF"/>
                </a:solidFill>
              </a:rPr>
            </a:br>
            <a:r>
              <a:rPr lang="en-GB" sz="2400" dirty="0">
                <a:solidFill>
                  <a:srgbClr val="FFFFFF"/>
                </a:solidFill>
              </a:rPr>
              <a:t>our simulations</a:t>
            </a:r>
          </a:p>
          <a:p>
            <a:endParaRPr lang="en-US" dirty="0"/>
          </a:p>
        </p:txBody>
      </p:sp>
      <p:pic>
        <p:nvPicPr>
          <p:cNvPr id="1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b="967"/>
          <a:stretch/>
        </p:blipFill>
        <p:spPr>
          <a:xfrm>
            <a:off x="6200372" y="824505"/>
            <a:ext cx="2908133" cy="2872189"/>
          </a:xfrm>
          <a:prstGeom prst="rect">
            <a:avLst/>
          </a:prstGeom>
        </p:spPr>
      </p:pic>
      <p:cxnSp>
        <p:nvCxnSpPr>
          <p:cNvPr id="9" name="Straight Arrow Connector 8"/>
          <p:cNvCxnSpPr/>
          <p:nvPr/>
        </p:nvCxnSpPr>
        <p:spPr>
          <a:xfrm flipH="1" flipV="1">
            <a:off x="7975600" y="2235200"/>
            <a:ext cx="190501" cy="16637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70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0" indent="0">
              <a:buNone/>
            </a:pPr>
            <a:r>
              <a:rPr lang="en-US" sz="3600" dirty="0"/>
              <a:t>Accelerator Technologies to </a:t>
            </a:r>
            <a:br>
              <a:rPr lang="en-US" sz="3600" dirty="0"/>
            </a:br>
            <a:r>
              <a:rPr lang="en-US" sz="3600" b="1" i="1" dirty="0"/>
              <a:t>Move Beyond the State of the Art</a:t>
            </a:r>
            <a:endParaRPr lang="en-US" sz="3600" dirty="0"/>
          </a:p>
          <a:p>
            <a:endParaRPr lang="en-US" dirty="0"/>
          </a:p>
          <a:p>
            <a:r>
              <a:rPr lang="en-US" dirty="0"/>
              <a:t>High Power </a:t>
            </a:r>
            <a:r>
              <a:rPr lang="en-US" dirty="0" err="1"/>
              <a:t>Targetry</a:t>
            </a:r>
            <a:endParaRPr lang="en-US" dirty="0"/>
          </a:p>
          <a:p>
            <a:r>
              <a:rPr lang="en-US" dirty="0"/>
              <a:t>High Intensity Muon Beams</a:t>
            </a:r>
          </a:p>
          <a:p>
            <a:pPr lvl="1"/>
            <a:r>
              <a:rPr lang="en-US" dirty="0" smtClean="0"/>
              <a:t>Including Muon </a:t>
            </a:r>
            <a:r>
              <a:rPr lang="en-US" dirty="0"/>
              <a:t>Cooling</a:t>
            </a:r>
          </a:p>
          <a:p>
            <a:r>
              <a:rPr lang="en-US" dirty="0"/>
              <a:t>Ongoing SRF Needs</a:t>
            </a:r>
          </a:p>
          <a:p>
            <a:pPr marL="0" indent="0">
              <a:buNone/>
            </a:pPr>
            <a:endParaRPr lang="en-US" dirty="0"/>
          </a:p>
        </p:txBody>
      </p:sp>
      <p:sp>
        <p:nvSpPr>
          <p:cNvPr id="4" name="Date Placeholder 3"/>
          <p:cNvSpPr>
            <a:spLocks noGrp="1"/>
          </p:cNvSpPr>
          <p:nvPr>
            <p:ph type="dt" sz="half" idx="10"/>
          </p:nvPr>
        </p:nvSpPr>
        <p:spPr>
          <a:xfrm>
            <a:off x="6235701" y="6426200"/>
            <a:ext cx="1231556" cy="365125"/>
          </a:xfrm>
        </p:spPr>
        <p:txBody>
          <a:bodyPr/>
          <a:lstStyle/>
          <a:p>
            <a:r>
              <a:rPr lang="en-US" smtClean="0"/>
              <a:t>Aug 4, 2013</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a:t>
            </a:fld>
            <a:endParaRPr lang="en-US"/>
          </a:p>
        </p:txBody>
      </p:sp>
    </p:spTree>
    <p:extLst>
      <p:ext uri="{BB962C8B-B14F-4D97-AF65-F5344CB8AC3E}">
        <p14:creationId xmlns:p14="http://schemas.microsoft.com/office/powerpoint/2010/main" val="243049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Ionization Cooling</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20</a:t>
            </a:fld>
            <a:endParaRPr lang="en-US"/>
          </a:p>
        </p:txBody>
      </p:sp>
      <p:pic>
        <p:nvPicPr>
          <p:cNvPr id="7" name="Content Placeholder 6" descr="Screen Shot 2012-07-10 at 10.27.5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354" t="12146" b="11598"/>
          <a:stretch/>
        </p:blipFill>
        <p:spPr>
          <a:xfrm>
            <a:off x="70156" y="1200250"/>
            <a:ext cx="9073844" cy="4743350"/>
          </a:xfrm>
        </p:spPr>
      </p:pic>
      <p:sp>
        <p:nvSpPr>
          <p:cNvPr id="3" name="Date Placeholder 2"/>
          <p:cNvSpPr>
            <a:spLocks noGrp="1"/>
          </p:cNvSpPr>
          <p:nvPr>
            <p:ph type="dt" sz="half" idx="10"/>
          </p:nvPr>
        </p:nvSpPr>
        <p:spPr/>
        <p:txBody>
          <a:bodyPr/>
          <a:lstStyle/>
          <a:p>
            <a:r>
              <a:rPr lang="en-US" smtClean="0"/>
              <a:t>Aug 4, 2013</a:t>
            </a:r>
            <a:endParaRPr lang="en-US"/>
          </a:p>
        </p:txBody>
      </p:sp>
    </p:spTree>
    <p:extLst>
      <p:ext uri="{BB962C8B-B14F-4D97-AF65-F5344CB8AC3E}">
        <p14:creationId xmlns:p14="http://schemas.microsoft.com/office/powerpoint/2010/main" val="31586665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a:xfrm>
            <a:off x="279400" y="109538"/>
            <a:ext cx="8763000" cy="931862"/>
          </a:xfrm>
        </p:spPr>
        <p:txBody>
          <a:bodyPr>
            <a:normAutofit/>
          </a:bodyPr>
          <a:lstStyle/>
          <a:p>
            <a:pPr eaLnBrk="1" hangingPunct="1"/>
            <a:r>
              <a:rPr lang="en-US" dirty="0" smtClean="0"/>
              <a:t>Technology Challenges - Cooling</a:t>
            </a:r>
            <a:endParaRPr lang="en-US" sz="2800" dirty="0" smtClean="0"/>
          </a:p>
        </p:txBody>
      </p:sp>
      <p:sp>
        <p:nvSpPr>
          <p:cNvPr id="4" name="Content Placeholder 3"/>
          <p:cNvSpPr>
            <a:spLocks noGrp="1"/>
          </p:cNvSpPr>
          <p:nvPr>
            <p:ph idx="1"/>
          </p:nvPr>
        </p:nvSpPr>
        <p:spPr>
          <a:xfrm>
            <a:off x="5918200" y="2143302"/>
            <a:ext cx="3124200" cy="2428697"/>
          </a:xfrm>
        </p:spPr>
        <p:txBody>
          <a:bodyPr>
            <a:normAutofit fontScale="85000" lnSpcReduction="20000"/>
          </a:bodyPr>
          <a:lstStyle/>
          <a:p>
            <a:pPr marL="228600" indent="-228600"/>
            <a:r>
              <a:rPr lang="en-US" dirty="0"/>
              <a:t>Some components beyond state-of-art:</a:t>
            </a:r>
          </a:p>
          <a:p>
            <a:pPr lvl="1"/>
            <a:r>
              <a:rPr lang="en-US" dirty="0" smtClean="0"/>
              <a:t>Very </a:t>
            </a:r>
            <a:r>
              <a:rPr lang="en-US" dirty="0"/>
              <a:t>high field HTS solenoids </a:t>
            </a:r>
            <a:r>
              <a:rPr lang="en-US" dirty="0" smtClean="0"/>
              <a:t>(≥30 T)</a:t>
            </a:r>
            <a:endParaRPr lang="en-US" dirty="0"/>
          </a:p>
          <a:p>
            <a:pPr lvl="1"/>
            <a:r>
              <a:rPr lang="en-US" dirty="0" smtClean="0"/>
              <a:t>High </a:t>
            </a:r>
            <a:r>
              <a:rPr lang="en-US" dirty="0"/>
              <a:t>gradient RF cavities operating in </a:t>
            </a:r>
            <a:r>
              <a:rPr lang="en-US" dirty="0" smtClean="0"/>
              <a:t>multi-Tesla </a:t>
            </a:r>
            <a:r>
              <a:rPr lang="en-US" dirty="0"/>
              <a:t>fields</a:t>
            </a:r>
            <a:br>
              <a:rPr lang="en-US" dirty="0"/>
            </a:br>
            <a:endParaRPr lang="en-US" dirty="0" smtClean="0"/>
          </a:p>
          <a:p>
            <a:endParaRPr lang="en-US" dirty="0"/>
          </a:p>
        </p:txBody>
      </p:sp>
      <p:sp>
        <p:nvSpPr>
          <p:cNvPr id="16385" name="Date Placeholder 3"/>
          <p:cNvSpPr>
            <a:spLocks noGrp="1"/>
          </p:cNvSpPr>
          <p:nvPr>
            <p:ph type="dt" sz="half" idx="10"/>
          </p:nvPr>
        </p:nvSpPr>
        <p:spPr bwMode="auto">
          <a:noFill/>
          <a:ln>
            <a:miter lim="800000"/>
            <a:headEnd/>
            <a:tailEnd/>
          </a:ln>
        </p:spPr>
        <p:txBody>
          <a:bodyPr/>
          <a:lstStyle/>
          <a:p>
            <a:r>
              <a:rPr lang="en-US" smtClean="0"/>
              <a:t>Aug 4, 2013</a:t>
            </a:r>
            <a:endParaRPr lang="en-US" smtClean="0"/>
          </a:p>
        </p:txBody>
      </p:sp>
      <p:sp>
        <p:nvSpPr>
          <p:cNvPr id="16386" name="Footer Placeholder 4"/>
          <p:cNvSpPr>
            <a:spLocks noGrp="1"/>
          </p:cNvSpPr>
          <p:nvPr>
            <p:ph type="ftr" sz="quarter" idx="11"/>
          </p:nvPr>
        </p:nvSpPr>
        <p:spPr bwMode="auto">
          <a:noFill/>
          <a:ln>
            <a:miter lim="800000"/>
            <a:headEnd/>
            <a:tailEnd/>
          </a:ln>
        </p:spPr>
        <p:txBody>
          <a:bodyPr/>
          <a:lstStyle/>
          <a:p>
            <a:r>
              <a:rPr lang="en-US" smtClean="0"/>
              <a:t>Opportunities with High Intensity Accelerators Beyond the Current Era</a:t>
            </a:r>
            <a:endParaRPr lang="en-US" smtClean="0"/>
          </a:p>
        </p:txBody>
      </p:sp>
      <p:sp>
        <p:nvSpPr>
          <p:cNvPr id="6" name="Slide Number Placeholder 5"/>
          <p:cNvSpPr>
            <a:spLocks noGrp="1"/>
          </p:cNvSpPr>
          <p:nvPr>
            <p:ph type="sldNum" sz="quarter" idx="12"/>
          </p:nvPr>
        </p:nvSpPr>
        <p:spPr/>
        <p:txBody>
          <a:bodyPr/>
          <a:lstStyle/>
          <a:p>
            <a:pPr>
              <a:defRPr/>
            </a:pPr>
            <a:fld id="{564159B6-1D9D-4F47-B7B3-C2A32A8C19CF}" type="slidenum">
              <a:rPr lang="en-US" smtClean="0"/>
              <a:pPr>
                <a:defRPr/>
              </a:pPr>
              <a:t>21</a:t>
            </a:fld>
            <a:endParaRPr lang="en-US" dirty="0"/>
          </a:p>
        </p:txBody>
      </p:sp>
      <p:sp>
        <p:nvSpPr>
          <p:cNvPr id="9" name="Rectangle 8"/>
          <p:cNvSpPr/>
          <p:nvPr/>
        </p:nvSpPr>
        <p:spPr>
          <a:xfrm>
            <a:off x="279400" y="1044575"/>
            <a:ext cx="8864600" cy="830997"/>
          </a:xfrm>
          <a:prstGeom prst="rect">
            <a:avLst/>
          </a:prstGeom>
        </p:spPr>
        <p:txBody>
          <a:bodyPr wrap="square">
            <a:spAutoFit/>
          </a:bodyPr>
          <a:lstStyle/>
          <a:p>
            <a:pPr marL="177800" indent="-177800">
              <a:buFont typeface="Arial" pitchFamily="34" charset="0"/>
              <a:buChar char="•"/>
              <a:defRPr/>
            </a:pPr>
            <a:r>
              <a:rPr lang="en-US" sz="2400" kern="0" dirty="0" smtClean="0">
                <a:solidFill>
                  <a:srgbClr val="FFFFFF"/>
                </a:solidFill>
                <a:latin typeface="Calibri" pitchFamily="34" charset="0"/>
              </a:rPr>
              <a:t>Development </a:t>
            </a:r>
            <a:r>
              <a:rPr lang="en-US" sz="2400" kern="0" dirty="0">
                <a:solidFill>
                  <a:srgbClr val="FFFFFF"/>
                </a:solidFill>
                <a:latin typeface="Calibri" pitchFamily="34" charset="0"/>
              </a:rPr>
              <a:t>of a cooling channel design to reduce the 6D phase space by a factor of O(</a:t>
            </a:r>
            <a:r>
              <a:rPr lang="en-US" sz="2400" kern="0" dirty="0" smtClean="0">
                <a:solidFill>
                  <a:srgbClr val="FFFFFF"/>
                </a:solidFill>
                <a:latin typeface="Calibri" pitchFamily="34" charset="0"/>
              </a:rPr>
              <a:t>10</a:t>
            </a:r>
            <a:r>
              <a:rPr lang="en-US" sz="2400" kern="0" baseline="30000" dirty="0" smtClean="0">
                <a:solidFill>
                  <a:srgbClr val="FFFFFF"/>
                </a:solidFill>
                <a:latin typeface="Calibri" pitchFamily="34" charset="0"/>
              </a:rPr>
              <a:t>6</a:t>
            </a:r>
            <a:r>
              <a:rPr lang="en-US" sz="2400" kern="0" dirty="0" smtClean="0">
                <a:solidFill>
                  <a:srgbClr val="FFFFFF"/>
                </a:solidFill>
                <a:latin typeface="Calibri" pitchFamily="34" charset="0"/>
              </a:rPr>
              <a:t>)  </a:t>
            </a:r>
            <a:r>
              <a:rPr lang="en-US" sz="2400" kern="0" dirty="0" smtClean="0">
                <a:solidFill>
                  <a:srgbClr val="FFFFFF"/>
                </a:solidFill>
                <a:latin typeface="Arial"/>
                <a:cs typeface="Arial"/>
              </a:rPr>
              <a:t>→</a:t>
            </a:r>
            <a:r>
              <a:rPr lang="en-US" sz="2400" kern="0" dirty="0" smtClean="0">
                <a:solidFill>
                  <a:srgbClr val="FFFFFF"/>
                </a:solidFill>
                <a:latin typeface="Calibri" pitchFamily="34" charset="0"/>
              </a:rPr>
              <a:t> MC luminosity of </a:t>
            </a:r>
            <a:r>
              <a:rPr lang="en-US" sz="2400" kern="0" dirty="0">
                <a:solidFill>
                  <a:srgbClr val="FFFFFF"/>
                </a:solidFill>
                <a:latin typeface="Calibri" pitchFamily="34" charset="0"/>
              </a:rPr>
              <a:t>O(10</a:t>
            </a:r>
            <a:r>
              <a:rPr lang="en-US" sz="2400" kern="0" baseline="30000" dirty="0">
                <a:solidFill>
                  <a:srgbClr val="FFFFFF"/>
                </a:solidFill>
                <a:latin typeface="Calibri" pitchFamily="34" charset="0"/>
              </a:rPr>
              <a:t>34</a:t>
            </a:r>
            <a:r>
              <a:rPr lang="en-US" sz="2400" kern="0" dirty="0">
                <a:solidFill>
                  <a:srgbClr val="FFFFFF"/>
                </a:solidFill>
                <a:latin typeface="Calibri" pitchFamily="34" charset="0"/>
              </a:rPr>
              <a:t>) cm</a:t>
            </a:r>
            <a:r>
              <a:rPr lang="en-US" sz="2400" kern="0" baseline="30000" dirty="0">
                <a:solidFill>
                  <a:srgbClr val="FFFFFF"/>
                </a:solidFill>
                <a:latin typeface="Calibri" pitchFamily="34" charset="0"/>
              </a:rPr>
              <a:t>-</a:t>
            </a:r>
            <a:r>
              <a:rPr lang="en-US" sz="2400" kern="0" baseline="30000" dirty="0" smtClean="0">
                <a:solidFill>
                  <a:srgbClr val="FFFFFF"/>
                </a:solidFill>
                <a:latin typeface="Calibri" pitchFamily="34" charset="0"/>
              </a:rPr>
              <a:t>2</a:t>
            </a:r>
            <a:r>
              <a:rPr lang="en-US" sz="2400" kern="0" dirty="0" smtClean="0">
                <a:solidFill>
                  <a:srgbClr val="FFFFFF"/>
                </a:solidFill>
                <a:latin typeface="Calibri" pitchFamily="34" charset="0"/>
              </a:rPr>
              <a:t> </a:t>
            </a:r>
            <a:r>
              <a:rPr lang="en-US" sz="2400" kern="0" dirty="0">
                <a:solidFill>
                  <a:srgbClr val="FFFFFF"/>
                </a:solidFill>
                <a:latin typeface="Calibri" pitchFamily="34" charset="0"/>
              </a:rPr>
              <a:t>s</a:t>
            </a:r>
            <a:r>
              <a:rPr lang="en-US" sz="2400" kern="0" baseline="30000" dirty="0">
                <a:solidFill>
                  <a:srgbClr val="FFFFFF"/>
                </a:solidFill>
                <a:latin typeface="Calibri" pitchFamily="34" charset="0"/>
              </a:rPr>
              <a:t>-1</a:t>
            </a:r>
            <a:endParaRPr lang="en-US" sz="1100" kern="0" baseline="30000" dirty="0">
              <a:solidFill>
                <a:srgbClr val="FFFFFF"/>
              </a:solidFill>
              <a:latin typeface="Calibri" pitchFamily="34" charset="0"/>
            </a:endParaRPr>
          </a:p>
        </p:txBody>
      </p:sp>
      <p:pic>
        <p:nvPicPr>
          <p:cNvPr id="3" name="Picture 2"/>
          <p:cNvPicPr>
            <a:picLocks noChangeAspect="1"/>
          </p:cNvPicPr>
          <p:nvPr/>
        </p:nvPicPr>
        <p:blipFill>
          <a:blip r:embed="rId2"/>
          <a:stretch>
            <a:fillRect/>
          </a:stretch>
        </p:blipFill>
        <p:spPr>
          <a:xfrm>
            <a:off x="38100" y="2082799"/>
            <a:ext cx="5880100" cy="4017037"/>
          </a:xfrm>
          <a:prstGeom prst="rect">
            <a:avLst/>
          </a:prstGeom>
          <a:effectLst>
            <a:softEdge rad="50800"/>
          </a:effectLst>
        </p:spPr>
      </p:pic>
      <p:sp>
        <p:nvSpPr>
          <p:cNvPr id="16390" name="TextBox 11"/>
          <p:cNvSpPr txBox="1">
            <a:spLocks noChangeArrowheads="1"/>
          </p:cNvSpPr>
          <p:nvPr/>
        </p:nvSpPr>
        <p:spPr bwMode="auto">
          <a:xfrm>
            <a:off x="939801" y="2176463"/>
            <a:ext cx="1244600" cy="338554"/>
          </a:xfrm>
          <a:prstGeom prst="rect">
            <a:avLst/>
          </a:prstGeom>
          <a:noFill/>
          <a:ln w="9525">
            <a:noFill/>
            <a:miter lim="800000"/>
            <a:headEnd/>
            <a:tailEnd/>
          </a:ln>
        </p:spPr>
        <p:txBody>
          <a:bodyPr wrap="square">
            <a:spAutoFit/>
          </a:bodyPr>
          <a:lstStyle/>
          <a:p>
            <a:r>
              <a:rPr lang="en-US" sz="1600" dirty="0" smtClean="0">
                <a:solidFill>
                  <a:srgbClr val="00B050"/>
                </a:solidFill>
              </a:rPr>
              <a:t>R. Palmer</a:t>
            </a:r>
            <a:endParaRPr lang="en-US" sz="1600" dirty="0">
              <a:solidFill>
                <a:srgbClr val="00B050"/>
              </a:solidFill>
            </a:endParaRPr>
          </a:p>
        </p:txBody>
      </p:sp>
      <p:sp>
        <p:nvSpPr>
          <p:cNvPr id="7" name="TextBox 6"/>
          <p:cNvSpPr txBox="1"/>
          <p:nvPr/>
        </p:nvSpPr>
        <p:spPr>
          <a:xfrm>
            <a:off x="3009973" y="2349917"/>
            <a:ext cx="2158927"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err="1" smtClean="0"/>
              <a:t>Emittance</a:t>
            </a:r>
            <a:r>
              <a:rPr lang="en-US" dirty="0" smtClean="0"/>
              <a:t> Reduction</a:t>
            </a:r>
            <a:br>
              <a:rPr lang="en-US" dirty="0" smtClean="0"/>
            </a:br>
            <a:r>
              <a:rPr lang="en-US" dirty="0" smtClean="0"/>
              <a:t>via Ionization Cooling</a:t>
            </a:r>
            <a:br>
              <a:rPr lang="en-US" dirty="0" smtClean="0"/>
            </a:br>
            <a:endParaRPr lang="en-US" dirty="0" smtClean="0"/>
          </a:p>
        </p:txBody>
      </p:sp>
      <p:sp>
        <p:nvSpPr>
          <p:cNvPr id="8" name="Left Arrow 7"/>
          <p:cNvSpPr/>
          <p:nvPr/>
        </p:nvSpPr>
        <p:spPr>
          <a:xfrm>
            <a:off x="3149600" y="3467100"/>
            <a:ext cx="1866900" cy="271245"/>
          </a:xfrm>
          <a:prstGeom prst="leftArrow">
            <a:avLst/>
          </a:prstGeom>
          <a:gradFill>
            <a:gsLst>
              <a:gs pos="1000">
                <a:schemeClr val="accent2">
                  <a:lumMod val="60000"/>
                  <a:lumOff val="40000"/>
                </a:schemeClr>
              </a:gs>
              <a:gs pos="100000">
                <a:srgbClr val="FF1114"/>
              </a:gs>
              <a:gs pos="41000">
                <a:schemeClr val="accent2">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956300" y="4394200"/>
            <a:ext cx="3086100" cy="200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solidFill>
                  <a:srgbClr val="000090"/>
                </a:solidFill>
              </a:rPr>
              <a:t>The program </a:t>
            </a:r>
            <a:r>
              <a:rPr lang="en-US" sz="2000" i="1" dirty="0" smtClean="0">
                <a:solidFill>
                  <a:srgbClr val="000090"/>
                </a:solidFill>
              </a:rPr>
              <a:t>targets critical </a:t>
            </a:r>
            <a:r>
              <a:rPr lang="en-US" sz="2000" i="1" dirty="0">
                <a:solidFill>
                  <a:srgbClr val="000090"/>
                </a:solidFill>
              </a:rPr>
              <a:t>magnet and cooling </a:t>
            </a:r>
            <a:r>
              <a:rPr lang="en-US" sz="2000" i="1" dirty="0" smtClean="0">
                <a:solidFill>
                  <a:srgbClr val="000090"/>
                </a:solidFill>
              </a:rPr>
              <a:t>cell technology  demonstrations within its feasibility phase.</a:t>
            </a:r>
            <a:endParaRPr lang="en-US" sz="2000" b="1" i="1" dirty="0">
              <a:solidFill>
                <a:srgbClr val="800000"/>
              </a:solidFill>
            </a:endParaRPr>
          </a:p>
        </p:txBody>
      </p:sp>
    </p:spTree>
    <p:extLst>
      <p:ext uri="{BB962C8B-B14F-4D97-AF65-F5344CB8AC3E}">
        <p14:creationId xmlns:p14="http://schemas.microsoft.com/office/powerpoint/2010/main" val="31351370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R&amp;D Program</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22</a:t>
            </a:fld>
            <a:endParaRPr lang="en-US"/>
          </a:p>
        </p:txBody>
      </p:sp>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880533"/>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457200" y="2601917"/>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Compressor + refrigerator room</a:t>
            </a:r>
          </a:p>
        </p:txBody>
      </p:sp>
      <p:sp>
        <p:nvSpPr>
          <p:cNvPr id="10" name="TextBox 10"/>
          <p:cNvSpPr txBox="1">
            <a:spLocks noChangeArrowheads="1"/>
          </p:cNvSpPr>
          <p:nvPr/>
        </p:nvSpPr>
        <p:spPr bwMode="auto">
          <a:xfrm>
            <a:off x="3715526" y="12700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Entrance of MTA</a:t>
            </a:r>
          </a:p>
          <a:p>
            <a:r>
              <a:rPr lang="en-US" dirty="0">
                <a:solidFill>
                  <a:srgbClr val="FFFF00"/>
                </a:solidFill>
              </a:rPr>
              <a:t>exp. hall</a:t>
            </a:r>
          </a:p>
        </p:txBody>
      </p:sp>
      <p:cxnSp>
        <p:nvCxnSpPr>
          <p:cNvPr id="11" name="Straight Arrow Connector 10"/>
          <p:cNvCxnSpPr/>
          <p:nvPr/>
        </p:nvCxnSpPr>
        <p:spPr>
          <a:xfrm rot="5400000">
            <a:off x="3661041" y="1933846"/>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47302" y="880533"/>
            <a:ext cx="3627493" cy="584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29" tIns="45714" rIns="91429" bIns="45714">
            <a:spAutoFit/>
          </a:bodyPr>
          <a:lstStyle/>
          <a:p>
            <a:pPr algn="ctr" defTabSz="457200" fontAlgn="auto">
              <a:spcBef>
                <a:spcPts val="0"/>
              </a:spcBef>
              <a:spcAft>
                <a:spcPts val="0"/>
              </a:spcAft>
              <a:buClrTx/>
              <a:buSzTx/>
              <a:buFontTx/>
              <a:buNone/>
            </a:pPr>
            <a:r>
              <a:rPr lang="en-US" sz="3200" b="1" dirty="0" err="1"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MuCool</a:t>
            </a:r>
            <a:r>
              <a:rPr lang="en-US" sz="3200" b="1" dirty="0"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Test Area</a:t>
            </a:r>
            <a:endPar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pic>
        <p:nvPicPr>
          <p:cNvPr id="28" name="Picture 27" descr="forMar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09" y="3221642"/>
            <a:ext cx="5029200" cy="3252083"/>
          </a:xfrm>
          <a:prstGeom prst="rect">
            <a:avLst/>
          </a:prstGeom>
        </p:spPr>
      </p:pic>
      <p:sp>
        <p:nvSpPr>
          <p:cNvPr id="29" name="TextBox 28"/>
          <p:cNvSpPr txBox="1"/>
          <p:nvPr/>
        </p:nvSpPr>
        <p:spPr>
          <a:xfrm>
            <a:off x="184398" y="3262134"/>
            <a:ext cx="1410212" cy="461665"/>
          </a:xfrm>
          <a:prstGeom prst="rect">
            <a:avLst/>
          </a:prstGeom>
          <a:solidFill>
            <a:schemeClr val="bg1"/>
          </a:solidFill>
        </p:spPr>
        <p:txBody>
          <a:bodyPr wrap="none" rtlCol="0">
            <a:spAutoFit/>
          </a:bodyPr>
          <a:lstStyle/>
          <a:p>
            <a:r>
              <a:rPr lang="en-US" sz="2400" dirty="0" smtClean="0">
                <a:solidFill>
                  <a:schemeClr val="tx2"/>
                </a:solidFill>
              </a:rPr>
              <a:t>MTA </a:t>
            </a:r>
            <a:r>
              <a:rPr lang="en-US" sz="2400" dirty="0">
                <a:solidFill>
                  <a:schemeClr val="tx2"/>
                </a:solidFill>
              </a:rPr>
              <a:t>H</a:t>
            </a:r>
            <a:r>
              <a:rPr lang="en-US" sz="2400" dirty="0" smtClean="0">
                <a:solidFill>
                  <a:schemeClr val="tx2"/>
                </a:solidFill>
              </a:rPr>
              <a:t>all</a:t>
            </a:r>
            <a:endParaRPr lang="en-US" sz="2400" dirty="0">
              <a:solidFill>
                <a:schemeClr val="tx2"/>
              </a:solidFill>
            </a:endParaRPr>
          </a:p>
        </p:txBody>
      </p:sp>
      <p:sp>
        <p:nvSpPr>
          <p:cNvPr id="32" name="TextBox 31"/>
          <p:cNvSpPr txBox="1"/>
          <p:nvPr/>
        </p:nvSpPr>
        <p:spPr>
          <a:xfrm>
            <a:off x="138383" y="4312908"/>
            <a:ext cx="1460155" cy="338554"/>
          </a:xfrm>
          <a:prstGeom prst="rect">
            <a:avLst/>
          </a:prstGeom>
          <a:solidFill>
            <a:srgbClr val="FFFFFF"/>
          </a:solidFill>
        </p:spPr>
        <p:txBody>
          <a:bodyPr wrap="none" rtlCol="0">
            <a:spAutoFit/>
          </a:bodyPr>
          <a:lstStyle/>
          <a:p>
            <a:r>
              <a:rPr lang="en-US" sz="1600" dirty="0" smtClean="0">
                <a:solidFill>
                  <a:schemeClr val="tx2"/>
                </a:solidFill>
              </a:rPr>
              <a:t>201 MHz cavity</a:t>
            </a:r>
            <a:endParaRPr lang="en-US" sz="1600" dirty="0">
              <a:solidFill>
                <a:schemeClr val="tx2"/>
              </a:solidFill>
            </a:endParaRPr>
          </a:p>
        </p:txBody>
      </p:sp>
      <p:sp>
        <p:nvSpPr>
          <p:cNvPr id="33" name="TextBox 32"/>
          <p:cNvSpPr txBox="1"/>
          <p:nvPr/>
        </p:nvSpPr>
        <p:spPr>
          <a:xfrm>
            <a:off x="1705243" y="4829778"/>
            <a:ext cx="1072128" cy="338554"/>
          </a:xfrm>
          <a:prstGeom prst="rect">
            <a:avLst/>
          </a:prstGeom>
          <a:noFill/>
        </p:spPr>
        <p:txBody>
          <a:bodyPr wrap="none" rtlCol="0">
            <a:spAutoFit/>
          </a:bodyPr>
          <a:lstStyle/>
          <a:p>
            <a:r>
              <a:rPr lang="en-US" sz="1600" dirty="0" smtClean="0">
                <a:solidFill>
                  <a:srgbClr val="FFFF00"/>
                </a:solidFill>
              </a:rPr>
              <a:t>SC magnet</a:t>
            </a:r>
            <a:endParaRPr lang="en-US" sz="1600" dirty="0">
              <a:solidFill>
                <a:srgbClr val="FFFF00"/>
              </a:solidFill>
            </a:endParaRPr>
          </a:p>
        </p:txBody>
      </p:sp>
      <p:sp>
        <p:nvSpPr>
          <p:cNvPr id="34" name="TextBox 33"/>
          <p:cNvSpPr txBox="1"/>
          <p:nvPr/>
        </p:nvSpPr>
        <p:spPr>
          <a:xfrm>
            <a:off x="3555909" y="4769099"/>
            <a:ext cx="1656089" cy="338554"/>
          </a:xfrm>
          <a:prstGeom prst="rect">
            <a:avLst/>
          </a:prstGeom>
          <a:solidFill>
            <a:srgbClr val="FFFFFF"/>
          </a:solidFill>
        </p:spPr>
        <p:txBody>
          <a:bodyPr wrap="none" rtlCol="0">
            <a:spAutoFit/>
          </a:bodyPr>
          <a:lstStyle/>
          <a:p>
            <a:r>
              <a:rPr lang="en-US" sz="1600" dirty="0" smtClean="0">
                <a:solidFill>
                  <a:srgbClr val="FF0000"/>
                </a:solidFill>
              </a:rPr>
              <a:t>400 MeV H</a:t>
            </a:r>
            <a:r>
              <a:rPr lang="en-US" sz="1600" baseline="30000" dirty="0" smtClean="0">
                <a:solidFill>
                  <a:srgbClr val="FF0000"/>
                </a:solidFill>
              </a:rPr>
              <a:t>- </a:t>
            </a:r>
            <a:r>
              <a:rPr lang="en-US" sz="1600" dirty="0" smtClean="0">
                <a:solidFill>
                  <a:srgbClr val="FF0000"/>
                </a:solidFill>
              </a:rPr>
              <a:t>beam</a:t>
            </a:r>
            <a:endParaRPr lang="en-US" sz="1600" baseline="30000" dirty="0">
              <a:solidFill>
                <a:srgbClr val="FF0000"/>
              </a:solidFill>
            </a:endParaRPr>
          </a:p>
        </p:txBody>
      </p:sp>
      <p:cxnSp>
        <p:nvCxnSpPr>
          <p:cNvPr id="35" name="Straight Arrow Connector 34"/>
          <p:cNvCxnSpPr/>
          <p:nvPr/>
        </p:nvCxnSpPr>
        <p:spPr>
          <a:xfrm flipH="1">
            <a:off x="4223435" y="5168332"/>
            <a:ext cx="600488" cy="4571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6" name="Picture 35" descr="forMark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834" y="4108473"/>
            <a:ext cx="3732265" cy="2355827"/>
          </a:xfrm>
          <a:prstGeom prst="rect">
            <a:avLst/>
          </a:prstGeom>
        </p:spPr>
      </p:pic>
      <p:pic>
        <p:nvPicPr>
          <p:cNvPr id="37" name="Picture 36" descr="forMark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825" y="2336800"/>
            <a:ext cx="2517380" cy="2282425"/>
          </a:xfrm>
          <a:prstGeom prst="rect">
            <a:avLst/>
          </a:prstGeom>
        </p:spPr>
      </p:pic>
      <p:sp>
        <p:nvSpPr>
          <p:cNvPr id="38" name="TextBox 37"/>
          <p:cNvSpPr txBox="1"/>
          <p:nvPr/>
        </p:nvSpPr>
        <p:spPr>
          <a:xfrm>
            <a:off x="5919799" y="2611711"/>
            <a:ext cx="1005904" cy="584776"/>
          </a:xfrm>
          <a:prstGeom prst="rect">
            <a:avLst/>
          </a:prstGeom>
          <a:noFill/>
        </p:spPr>
        <p:txBody>
          <a:bodyPr wrap="none" rtlCol="0">
            <a:spAutoFit/>
          </a:bodyPr>
          <a:lstStyle/>
          <a:p>
            <a:r>
              <a:rPr lang="en-US" sz="1600" dirty="0" smtClean="0">
                <a:solidFill>
                  <a:srgbClr val="000090"/>
                </a:solidFill>
              </a:rPr>
              <a:t>400 MeV </a:t>
            </a:r>
          </a:p>
          <a:p>
            <a:r>
              <a:rPr lang="en-US" sz="1600" dirty="0" smtClean="0">
                <a:solidFill>
                  <a:srgbClr val="000090"/>
                </a:solidFill>
              </a:rPr>
              <a:t>H</a:t>
            </a:r>
            <a:r>
              <a:rPr lang="en-US" sz="1600" baseline="30000" dirty="0" smtClean="0">
                <a:solidFill>
                  <a:srgbClr val="000090"/>
                </a:solidFill>
              </a:rPr>
              <a:t>-</a:t>
            </a:r>
            <a:r>
              <a:rPr lang="en-US" sz="1600" dirty="0" smtClean="0">
                <a:solidFill>
                  <a:srgbClr val="000090"/>
                </a:solidFill>
              </a:rPr>
              <a:t> Beam</a:t>
            </a:r>
            <a:endParaRPr lang="en-US" sz="1600" dirty="0">
              <a:solidFill>
                <a:srgbClr val="000090"/>
              </a:solidFill>
            </a:endParaRPr>
          </a:p>
        </p:txBody>
      </p:sp>
      <p:sp>
        <p:nvSpPr>
          <p:cNvPr id="40" name="TextBox 39"/>
          <p:cNvSpPr txBox="1"/>
          <p:nvPr/>
        </p:nvSpPr>
        <p:spPr>
          <a:xfrm>
            <a:off x="5652237" y="4160931"/>
            <a:ext cx="1815020" cy="338554"/>
          </a:xfrm>
          <a:prstGeom prst="rect">
            <a:avLst/>
          </a:prstGeom>
          <a:solidFill>
            <a:schemeClr val="accent2">
              <a:lumMod val="20000"/>
              <a:lumOff val="80000"/>
            </a:schemeClr>
          </a:solidFill>
          <a:ln>
            <a:noFill/>
          </a:ln>
        </p:spPr>
        <p:txBody>
          <a:bodyPr wrap="none" rtlCol="0">
            <a:spAutoFit/>
          </a:bodyPr>
          <a:lstStyle/>
          <a:p>
            <a:r>
              <a:rPr lang="en-US" sz="1600" dirty="0" smtClean="0">
                <a:solidFill>
                  <a:srgbClr val="000090"/>
                </a:solidFill>
              </a:rPr>
              <a:t>Gas-Filled RF cell</a:t>
            </a:r>
            <a:endParaRPr lang="en-US" sz="1600" dirty="0">
              <a:solidFill>
                <a:srgbClr val="000090"/>
              </a:solidFill>
            </a:endParaRPr>
          </a:p>
        </p:txBody>
      </p:sp>
      <p:pic>
        <p:nvPicPr>
          <p:cNvPr id="41" name="Picture 40"/>
          <p:cNvPicPr>
            <a:picLocks noChangeAspect="1"/>
          </p:cNvPicPr>
          <p:nvPr/>
        </p:nvPicPr>
        <p:blipFill>
          <a:blip r:embed="rId6"/>
          <a:stretch>
            <a:fillRect/>
          </a:stretch>
        </p:blipFill>
        <p:spPr>
          <a:xfrm>
            <a:off x="5819595" y="880533"/>
            <a:ext cx="2286000" cy="1649767"/>
          </a:xfrm>
          <a:prstGeom prst="rect">
            <a:avLst/>
          </a:prstGeom>
        </p:spPr>
      </p:pic>
      <p:pic>
        <p:nvPicPr>
          <p:cNvPr id="42" name="Picture 41" descr="Scr_15-28-29_c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322" y="1976420"/>
            <a:ext cx="1972678" cy="1232923"/>
          </a:xfrm>
          <a:prstGeom prst="rect">
            <a:avLst/>
          </a:prstGeom>
        </p:spPr>
      </p:pic>
      <p:sp>
        <p:nvSpPr>
          <p:cNvPr id="43" name="TextBox 42"/>
          <p:cNvSpPr txBox="1"/>
          <p:nvPr/>
        </p:nvSpPr>
        <p:spPr>
          <a:xfrm>
            <a:off x="7467257" y="2703012"/>
            <a:ext cx="1708095" cy="307777"/>
          </a:xfrm>
          <a:prstGeom prst="rect">
            <a:avLst/>
          </a:prstGeom>
          <a:noFill/>
        </p:spPr>
        <p:txBody>
          <a:bodyPr wrap="none" rtlCol="0">
            <a:spAutoFit/>
          </a:bodyPr>
          <a:lstStyle/>
          <a:p>
            <a:r>
              <a:rPr lang="en-US" sz="1400" dirty="0" smtClean="0">
                <a:solidFill>
                  <a:srgbClr val="EBF1DE"/>
                </a:solidFill>
              </a:rPr>
              <a:t>20 MV/m in 3 Tesla</a:t>
            </a:r>
            <a:endParaRPr lang="en-US" sz="1400" dirty="0">
              <a:solidFill>
                <a:srgbClr val="EBF1DE"/>
              </a:solidFill>
            </a:endParaRPr>
          </a:p>
        </p:txBody>
      </p:sp>
      <p:sp>
        <p:nvSpPr>
          <p:cNvPr id="15" name="TextBox 14"/>
          <p:cNvSpPr txBox="1"/>
          <p:nvPr/>
        </p:nvSpPr>
        <p:spPr>
          <a:xfrm>
            <a:off x="7915095" y="1155700"/>
            <a:ext cx="1210650" cy="646331"/>
          </a:xfrm>
          <a:prstGeom prst="rect">
            <a:avLst/>
          </a:prstGeom>
          <a:solidFill>
            <a:schemeClr val="accent1">
              <a:lumMod val="20000"/>
              <a:lumOff val="80000"/>
            </a:schemeClr>
          </a:solidFill>
        </p:spPr>
        <p:txBody>
          <a:bodyPr wrap="none" rtlCol="0">
            <a:spAutoFit/>
          </a:bodyPr>
          <a:lstStyle/>
          <a:p>
            <a:r>
              <a:rPr lang="en-US" dirty="0" smtClean="0">
                <a:solidFill>
                  <a:srgbClr val="000090"/>
                </a:solidFill>
              </a:rPr>
              <a:t>Vacuum</a:t>
            </a:r>
            <a:br>
              <a:rPr lang="en-US" dirty="0" smtClean="0">
                <a:solidFill>
                  <a:srgbClr val="000090"/>
                </a:solidFill>
              </a:rPr>
            </a:br>
            <a:r>
              <a:rPr lang="en-US" dirty="0" smtClean="0">
                <a:solidFill>
                  <a:srgbClr val="000090"/>
                </a:solidFill>
              </a:rPr>
              <a:t>RF Cavity</a:t>
            </a:r>
            <a:endParaRPr lang="en-US" dirty="0">
              <a:solidFill>
                <a:srgbClr val="000090"/>
              </a:solidFill>
            </a:endParaRPr>
          </a:p>
        </p:txBody>
      </p:sp>
      <p:sp>
        <p:nvSpPr>
          <p:cNvPr id="44" name="Left Arrow 43"/>
          <p:cNvSpPr/>
          <p:nvPr/>
        </p:nvSpPr>
        <p:spPr>
          <a:xfrm rot="19128266">
            <a:off x="6434722" y="3225725"/>
            <a:ext cx="774700" cy="174389"/>
          </a:xfrm>
          <a:prstGeom prst="leftArrow">
            <a:avLst/>
          </a:prstGeom>
          <a:solidFill>
            <a:srgbClr val="FFFF00"/>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5998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33338"/>
            <a:ext cx="6978650" cy="627062"/>
          </a:xfrm>
        </p:spPr>
        <p:txBody>
          <a:bodyPr>
            <a:normAutofit fontScale="90000"/>
          </a:bodyPr>
          <a:lstStyle/>
          <a:p>
            <a:pPr algn="ctr"/>
            <a:r>
              <a:rPr lang="en-US" dirty="0" smtClean="0"/>
              <a:t>Cooling Channel R&amp;D Effort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45805479"/>
              </p:ext>
            </p:extLst>
          </p:nvPr>
        </p:nvGraphicFramePr>
        <p:xfrm>
          <a:off x="0" y="1028700"/>
          <a:ext cx="90043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pPr algn="r"/>
            <a:r>
              <a:rPr lang="en-US" smtClean="0"/>
              <a:t>Aug 4, 2013</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23</a:t>
            </a:fld>
            <a:endParaRPr lang="en-US" dirty="0"/>
          </a:p>
        </p:txBody>
      </p:sp>
      <p:sp>
        <p:nvSpPr>
          <p:cNvPr id="11" name="Rectangle 10"/>
          <p:cNvSpPr/>
          <p:nvPr/>
        </p:nvSpPr>
        <p:spPr>
          <a:xfrm rot="19743293">
            <a:off x="3225351" y="3180832"/>
            <a:ext cx="2617098" cy="1015663"/>
          </a:xfrm>
          <a:prstGeom prst="rect">
            <a:avLst/>
          </a:prstGeom>
          <a:solidFill>
            <a:srgbClr val="800000"/>
          </a:solidFill>
          <a:effectLst>
            <a:glow rad="101600">
              <a:schemeClr val="tx2">
                <a:lumMod val="60000"/>
                <a:lumOff val="40000"/>
                <a:alpha val="75000"/>
              </a:schemeClr>
            </a:glow>
          </a:effectLst>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Path to a Viable</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Muon</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Ionization </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Cooling</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Channel</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2"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500" y="901700"/>
            <a:ext cx="2273073" cy="1640438"/>
          </a:xfrm>
          <a:prstGeom prst="rect">
            <a:avLst/>
          </a:prstGeom>
        </p:spPr>
      </p:pic>
      <p:cxnSp>
        <p:nvCxnSpPr>
          <p:cNvPr id="14" name="Straight Arrow Connector 13"/>
          <p:cNvCxnSpPr/>
          <p:nvPr/>
        </p:nvCxnSpPr>
        <p:spPr>
          <a:xfrm>
            <a:off x="5645150" y="17145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8138" y="4616450"/>
            <a:ext cx="2753162" cy="1907561"/>
            <a:chOff x="5242147" y="3701548"/>
            <a:chExt cx="4156350" cy="2756969"/>
          </a:xfrm>
        </p:grpSpPr>
        <p:pic>
          <p:nvPicPr>
            <p:cNvPr id="20" name="Picture 19" descr="withB.pdf"/>
            <p:cNvPicPr>
              <a:picLocks noChangeAspect="1"/>
            </p:cNvPicPr>
            <p:nvPr/>
          </p:nvPicPr>
          <p:blipFill>
            <a:blip r:embed="rId8"/>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01548"/>
              <a:ext cx="3945227" cy="2756969"/>
              <a:chOff x="5453270" y="3701548"/>
              <a:chExt cx="3945227" cy="2756969"/>
            </a:xfrm>
          </p:grpSpPr>
          <p:sp>
            <p:nvSpPr>
              <p:cNvPr id="22" name="TextBox 21"/>
              <p:cNvSpPr txBox="1"/>
              <p:nvPr/>
            </p:nvSpPr>
            <p:spPr>
              <a:xfrm>
                <a:off x="7946817" y="4030127"/>
                <a:ext cx="1213197" cy="369109"/>
              </a:xfrm>
              <a:prstGeom prst="rect">
                <a:avLst/>
              </a:prstGeom>
              <a:noFill/>
            </p:spPr>
            <p:txBody>
              <a:bodyPr wrap="none" rtlCol="0">
                <a:spAutoFit/>
              </a:bodyPr>
              <a:lstStyle/>
              <a:p>
                <a:r>
                  <a:rPr lang="en-US" sz="1200" dirty="0" smtClean="0">
                    <a:solidFill>
                      <a:srgbClr val="0000FF"/>
                    </a:solidFill>
                  </a:rPr>
                  <a:t>Pure GH2</a:t>
                </a:r>
                <a:endParaRPr lang="en-US" sz="1200" dirty="0">
                  <a:solidFill>
                    <a:srgbClr val="0000FF"/>
                  </a:solidFill>
                </a:endParaRPr>
              </a:p>
            </p:txBody>
          </p:sp>
          <p:sp>
            <p:nvSpPr>
              <p:cNvPr id="23" name="TextBox 22"/>
              <p:cNvSpPr txBox="1"/>
              <p:nvPr/>
            </p:nvSpPr>
            <p:spPr>
              <a:xfrm>
                <a:off x="5747014" y="3701548"/>
                <a:ext cx="3605599" cy="441196"/>
              </a:xfrm>
              <a:prstGeom prst="rect">
                <a:avLst/>
              </a:prstGeom>
              <a:noFill/>
            </p:spPr>
            <p:txBody>
              <a:bodyPr wrap="none" rtlCol="0">
                <a:spAutoFit/>
              </a:bodyPr>
              <a:lstStyle/>
              <a:p>
                <a:r>
                  <a:rPr lang="en-US" sz="1200" dirty="0" smtClean="0">
                    <a:solidFill>
                      <a:srgbClr val="FF0000"/>
                    </a:solidFill>
                  </a:rPr>
                  <a:t>1% Dry Air (0.2% O2) in GH2</a:t>
                </a:r>
                <a:endParaRPr lang="en-US" sz="1200" dirty="0">
                  <a:solidFill>
                    <a:srgbClr val="FF0000"/>
                  </a:solidFill>
                </a:endParaRP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smtClean="0">
                    <a:latin typeface="Times New Roman"/>
                    <a:cs typeface="Times New Roman"/>
                  </a:rPr>
                  <a:t>E</a:t>
                </a:r>
                <a:r>
                  <a:rPr lang="en-US" sz="1200" b="1" i="1" baseline="-25000" dirty="0" smtClean="0">
                    <a:latin typeface="Times New Roman"/>
                    <a:cs typeface="Times New Roman"/>
                  </a:rPr>
                  <a:t>0 </a:t>
                </a:r>
                <a:r>
                  <a:rPr lang="en-US" sz="1200" b="1" i="1" dirty="0" smtClean="0">
                    <a:latin typeface="Times New Roman"/>
                    <a:cs typeface="Times New Roman"/>
                  </a:rPr>
                  <a:t>= 25 MV/</a:t>
                </a:r>
                <a:r>
                  <a:rPr lang="en-US" sz="1200" b="1" i="1" dirty="0" err="1" smtClean="0">
                    <a:latin typeface="Times New Roman"/>
                    <a:cs typeface="Times New Roman"/>
                  </a:rPr>
                  <a:t>m</a:t>
                </a:r>
                <a:endParaRPr lang="en-US" sz="1200" b="1" i="1" dirty="0">
                  <a:latin typeface="Times New Roman"/>
                  <a:cs typeface="Times New Roman"/>
                </a:endParaRPr>
              </a:p>
            </p:txBody>
          </p:sp>
          <p:sp>
            <p:nvSpPr>
              <p:cNvPr id="25" name="TextBox 24"/>
              <p:cNvSpPr txBox="1"/>
              <p:nvPr/>
            </p:nvSpPr>
            <p:spPr>
              <a:xfrm>
                <a:off x="5641854" y="5459055"/>
                <a:ext cx="2866179" cy="735328"/>
              </a:xfrm>
              <a:prstGeom prst="rect">
                <a:avLst/>
              </a:prstGeom>
              <a:noFill/>
            </p:spPr>
            <p:txBody>
              <a:bodyPr wrap="square" rtlCol="0">
                <a:spAutoFit/>
              </a:bodyPr>
              <a:lstStyle/>
              <a:p>
                <a:r>
                  <a:rPr lang="en-US" sz="1200" dirty="0" smtClean="0">
                    <a:solidFill>
                      <a:schemeClr val="bg1"/>
                    </a:solidFill>
                  </a:rPr>
                  <a:t>~50X reduction in</a:t>
                </a:r>
              </a:p>
              <a:p>
                <a:r>
                  <a:rPr lang="en-US" sz="1200" dirty="0" smtClean="0">
                    <a:solidFill>
                      <a:schemeClr val="bg1"/>
                    </a:solidFill>
                  </a:rPr>
                  <a:t>RF  power dissipation</a:t>
                </a:r>
              </a:p>
            </p:txBody>
          </p:sp>
          <p:sp>
            <p:nvSpPr>
              <p:cNvPr id="26" name="TextBox 25"/>
              <p:cNvSpPr txBox="1"/>
              <p:nvPr/>
            </p:nvSpPr>
            <p:spPr>
              <a:xfrm>
                <a:off x="7946816" y="4399431"/>
                <a:ext cx="1451681" cy="1323589"/>
              </a:xfrm>
              <a:prstGeom prst="rect">
                <a:avLst/>
              </a:prstGeom>
              <a:noFill/>
            </p:spPr>
            <p:txBody>
              <a:bodyPr wrap="square" rtlCol="0">
                <a:spAutoFit/>
              </a:bodyPr>
              <a:lstStyle/>
              <a:p>
                <a:pPr algn="r"/>
                <a:r>
                  <a:rPr lang="en-US" sz="1200" dirty="0" smtClean="0">
                    <a:solidFill>
                      <a:srgbClr val="00B050"/>
                    </a:solidFill>
                    <a:latin typeface="Calibri" pitchFamily="34" charset="0"/>
                    <a:cs typeface="Calibri" pitchFamily="34" charset="0"/>
                  </a:rPr>
                  <a:t>1% Dry Air </a:t>
                </a:r>
              </a:p>
              <a:p>
                <a:pPr algn="r"/>
                <a:r>
                  <a:rPr lang="en-US" sz="1200" dirty="0" smtClean="0">
                    <a:solidFill>
                      <a:srgbClr val="00B050"/>
                    </a:solidFill>
                    <a:latin typeface="Calibri" pitchFamily="34" charset="0"/>
                    <a:cs typeface="Calibri" pitchFamily="34" charset="0"/>
                  </a:rPr>
                  <a:t>(0.2 % O2)</a:t>
                </a:r>
              </a:p>
              <a:p>
                <a:pPr algn="r"/>
                <a:r>
                  <a:rPr lang="en-US" sz="1200" dirty="0" smtClean="0">
                    <a:solidFill>
                      <a:srgbClr val="00B050"/>
                    </a:solidFill>
                    <a:latin typeface="Calibri" pitchFamily="34" charset="0"/>
                    <a:cs typeface="Calibri" pitchFamily="34" charset="0"/>
                  </a:rPr>
                  <a:t>in GH2 at </a:t>
                </a:r>
              </a:p>
              <a:p>
                <a:pPr algn="r"/>
                <a:r>
                  <a:rPr lang="en-US" sz="1200" dirty="0" smtClean="0">
                    <a:solidFill>
                      <a:srgbClr val="00B050"/>
                    </a:solidFill>
                    <a:latin typeface="Calibri" pitchFamily="34" charset="0"/>
                    <a:cs typeface="Calibri" pitchFamily="34" charset="0"/>
                  </a:rPr>
                  <a:t>B = 3T</a:t>
                </a:r>
                <a:endParaRPr lang="en-US" sz="1200" dirty="0">
                  <a:solidFill>
                    <a:srgbClr val="00B050"/>
                  </a:solidFill>
                  <a:latin typeface="Calibri" pitchFamily="34" charset="0"/>
                  <a:cs typeface="Calibri" pitchFamily="34" charset="0"/>
                </a:endParaRPr>
              </a:p>
            </p:txBody>
          </p:sp>
        </p:grpSp>
      </p:grpSp>
      <p:pic>
        <p:nvPicPr>
          <p:cNvPr id="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11753"/>
          <a:stretch/>
        </p:blipFill>
        <p:spPr bwMode="auto">
          <a:xfrm>
            <a:off x="6397365" y="4616450"/>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491" r="5824" b="12046"/>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879476" y="408305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139950"/>
            <a:ext cx="0" cy="736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Opportunities with High Intensity Accelerators Beyond the Current Era</a:t>
            </a:r>
            <a:endParaRPr lang="en-US" dirty="0"/>
          </a:p>
        </p:txBody>
      </p:sp>
    </p:spTree>
    <p:extLst>
      <p:ext uri="{BB962C8B-B14F-4D97-AF65-F5344CB8AC3E}">
        <p14:creationId xmlns:p14="http://schemas.microsoft.com/office/powerpoint/2010/main" val="648588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5063538"/>
            <a:ext cx="6210300" cy="1786381"/>
          </a:xfrm>
          <a:prstGeom prst="rect">
            <a:avLst/>
          </a:prstGeom>
        </p:spPr>
      </p:pic>
      <p:sp>
        <p:nvSpPr>
          <p:cNvPr id="2" name="Title 1"/>
          <p:cNvSpPr>
            <a:spLocks noGrp="1"/>
          </p:cNvSpPr>
          <p:nvPr>
            <p:ph type="title"/>
          </p:nvPr>
        </p:nvSpPr>
        <p:spPr>
          <a:xfrm>
            <a:off x="0" y="0"/>
            <a:ext cx="9093200" cy="736600"/>
          </a:xfrm>
        </p:spPr>
        <p:txBody>
          <a:bodyPr>
            <a:normAutofit fontScale="90000"/>
          </a:bodyPr>
          <a:lstStyle/>
          <a:p>
            <a:r>
              <a:rPr lang="en-GB" dirty="0" smtClean="0"/>
              <a:t>Technology Challenges - Acceleration</a:t>
            </a:r>
            <a:endParaRPr lang="en-GB" dirty="0"/>
          </a:p>
        </p:txBody>
      </p:sp>
      <p:sp>
        <p:nvSpPr>
          <p:cNvPr id="3" name="Content Placeholder 2"/>
          <p:cNvSpPr>
            <a:spLocks noGrp="1"/>
          </p:cNvSpPr>
          <p:nvPr>
            <p:ph idx="1"/>
          </p:nvPr>
        </p:nvSpPr>
        <p:spPr>
          <a:xfrm>
            <a:off x="0" y="673100"/>
            <a:ext cx="9042400" cy="5003800"/>
          </a:xfrm>
        </p:spPr>
        <p:txBody>
          <a:bodyPr>
            <a:normAutofit/>
          </a:bodyPr>
          <a:lstStyle/>
          <a:p>
            <a:r>
              <a:rPr lang="en-GB" sz="3000" dirty="0" err="1"/>
              <a:t>Muons</a:t>
            </a:r>
            <a:r>
              <a:rPr lang="en-GB" sz="3000" dirty="0"/>
              <a:t> require an ultrafast accelerator chain</a:t>
            </a:r>
          </a:p>
          <a:p>
            <a:pPr marL="0" indent="0">
              <a:buNone/>
              <a:tabLst>
                <a:tab pos="338098" algn="l"/>
              </a:tabLst>
            </a:pPr>
            <a:r>
              <a:rPr lang="en-GB" sz="3000" dirty="0">
                <a:latin typeface="Wingdings 3" charset="2"/>
                <a:cs typeface="Wingdings 3" charset="2"/>
              </a:rPr>
              <a:t>	a</a:t>
            </a:r>
            <a:r>
              <a:rPr lang="en-GB" sz="3000" dirty="0">
                <a:cs typeface="Wingdings 3" charset="2"/>
              </a:rPr>
              <a:t> </a:t>
            </a:r>
            <a:r>
              <a:rPr lang="en-GB" sz="3000" i="1" dirty="0">
                <a:cs typeface="Wingdings 3" charset="2"/>
              </a:rPr>
              <a:t>Beyond the capability of most </a:t>
            </a:r>
            <a:r>
              <a:rPr lang="en-GB" sz="3000" i="1" dirty="0" smtClean="0">
                <a:cs typeface="Wingdings 3" charset="2"/>
              </a:rPr>
              <a:t>machines</a:t>
            </a:r>
            <a:endParaRPr lang="en-GB" sz="1400" dirty="0"/>
          </a:p>
          <a:p>
            <a:r>
              <a:rPr lang="en-GB" sz="2400" dirty="0" smtClean="0"/>
              <a:t>Solutions include:  </a:t>
            </a:r>
            <a:endParaRPr lang="en-GB" sz="2400" dirty="0"/>
          </a:p>
        </p:txBody>
      </p:sp>
      <p:sp>
        <p:nvSpPr>
          <p:cNvPr id="8" name="Date Placeholder 7"/>
          <p:cNvSpPr>
            <a:spLocks noGrp="1"/>
          </p:cNvSpPr>
          <p:nvPr>
            <p:ph type="dt" sz="half" idx="10"/>
          </p:nvPr>
        </p:nvSpPr>
        <p:spPr/>
        <p:txBody>
          <a:bodyPr/>
          <a:lstStyle/>
          <a:p>
            <a:r>
              <a:rPr lang="en-US" smtClean="0"/>
              <a:t>Aug 4, 2013</a:t>
            </a:r>
            <a:endParaRPr lang="en-US" dirty="0"/>
          </a:p>
        </p:txBody>
      </p:sp>
      <p:sp>
        <p:nvSpPr>
          <p:cNvPr id="4" name="Footer Placeholder 3"/>
          <p:cNvSpPr>
            <a:spLocks noGrp="1"/>
          </p:cNvSpPr>
          <p:nvPr>
            <p:ph type="ftr" sz="quarter" idx="11"/>
          </p:nvPr>
        </p:nvSpPr>
        <p:spPr/>
        <p:txBody>
          <a:bodyPr/>
          <a:lstStyle/>
          <a:p>
            <a:pPr>
              <a:defRPr/>
            </a:pPr>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24</a:t>
            </a:fld>
            <a:endParaRPr lang="en-US"/>
          </a:p>
        </p:txBody>
      </p:sp>
      <p:pic>
        <p:nvPicPr>
          <p:cNvPr id="6" name="Picture 5"/>
          <p:cNvPicPr>
            <a:picLocks noChangeAspect="1"/>
          </p:cNvPicPr>
          <p:nvPr/>
        </p:nvPicPr>
        <p:blipFill rotWithShape="1">
          <a:blip r:embed="rId3"/>
          <a:srcRect l="8717" r="6734"/>
          <a:stretch/>
        </p:blipFill>
        <p:spPr>
          <a:xfrm>
            <a:off x="21012" y="2185062"/>
            <a:ext cx="3438396" cy="3069761"/>
          </a:xfrm>
          <a:prstGeom prst="rect">
            <a:avLst/>
          </a:prstGeom>
          <a:ln>
            <a:solidFill>
              <a:schemeClr val="bg1"/>
            </a:solidFill>
          </a:ln>
        </p:spPr>
      </p:pic>
      <p:sp>
        <p:nvSpPr>
          <p:cNvPr id="7" name="Rectangle 6"/>
          <p:cNvSpPr/>
          <p:nvPr/>
        </p:nvSpPr>
        <p:spPr>
          <a:xfrm>
            <a:off x="21012" y="4791586"/>
            <a:ext cx="1753470" cy="369320"/>
          </a:xfrm>
          <a:prstGeom prst="rect">
            <a:avLst/>
          </a:prstGeom>
          <a:noFill/>
        </p:spPr>
        <p:txBody>
          <a:bodyPr wrap="none" lIns="91429" tIns="45714" rIns="91429" bIns="45714">
            <a:spAutoFit/>
          </a:bodyPr>
          <a:lstStyle/>
          <a:p>
            <a:pPr algn="ct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EMMA – </a:t>
            </a: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FFAG</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TextBox 8"/>
          <p:cNvSpPr txBox="1"/>
          <p:nvPr/>
        </p:nvSpPr>
        <p:spPr>
          <a:xfrm>
            <a:off x="3987800" y="1751942"/>
            <a:ext cx="5156200" cy="1631216"/>
          </a:xfrm>
          <a:prstGeom prst="rect">
            <a:avLst/>
          </a:prstGeom>
          <a:noFill/>
        </p:spPr>
        <p:txBody>
          <a:bodyPr wrap="square" rtlCol="0">
            <a:spAutoFit/>
          </a:bodyPr>
          <a:lstStyle/>
          <a:p>
            <a:pPr marL="342900" lvl="1" indent="-342900">
              <a:buFont typeface="Arial"/>
              <a:buChar char="•"/>
            </a:pPr>
            <a:r>
              <a:rPr lang="en-GB" sz="2000" dirty="0">
                <a:solidFill>
                  <a:schemeClr val="bg1"/>
                </a:solidFill>
              </a:rPr>
              <a:t>Superconducting </a:t>
            </a:r>
            <a:r>
              <a:rPr lang="en-GB" sz="2000" dirty="0" err="1">
                <a:solidFill>
                  <a:schemeClr val="bg1"/>
                </a:solidFill>
              </a:rPr>
              <a:t>Linacs</a:t>
            </a:r>
            <a:endParaRPr lang="en-GB" sz="2000" dirty="0">
              <a:solidFill>
                <a:schemeClr val="bg1"/>
              </a:solidFill>
            </a:endParaRPr>
          </a:p>
          <a:p>
            <a:pPr marL="342900" lvl="1" indent="-342900">
              <a:buFont typeface="Arial"/>
              <a:buChar char="•"/>
            </a:pPr>
            <a:r>
              <a:rPr lang="en-GB" sz="2000" dirty="0">
                <a:solidFill>
                  <a:schemeClr val="bg1"/>
                </a:solidFill>
              </a:rPr>
              <a:t>Recirculating Linear Accelerators (RLAs)</a:t>
            </a:r>
          </a:p>
          <a:p>
            <a:pPr marL="342900" lvl="1" indent="-342900">
              <a:buFont typeface="Arial"/>
              <a:buChar char="•"/>
            </a:pPr>
            <a:r>
              <a:rPr lang="en-GB" sz="2000" dirty="0">
                <a:solidFill>
                  <a:schemeClr val="bg1"/>
                </a:solidFill>
              </a:rPr>
              <a:t>Fixed-Field Alternating-Gradient (FFAG) Machines</a:t>
            </a:r>
          </a:p>
          <a:p>
            <a:pPr marL="342900" lvl="1" indent="-342900">
              <a:buFont typeface="Arial"/>
              <a:buChar char="•"/>
            </a:pPr>
            <a:r>
              <a:rPr lang="en-GB" sz="2000" dirty="0">
                <a:solidFill>
                  <a:schemeClr val="bg1"/>
                </a:solidFill>
              </a:rPr>
              <a:t>Rapid Cycling Synchrotrons (RCS)</a:t>
            </a:r>
            <a:endParaRPr lang="en-GB" sz="2000" dirty="0">
              <a:solidFill>
                <a:schemeClr val="bg1"/>
              </a:solidFill>
            </a:endParaRPr>
          </a:p>
        </p:txBody>
      </p:sp>
      <p:pic>
        <p:nvPicPr>
          <p:cNvPr id="12" name="Picture 11" descr="Figure 10.jpg"/>
          <p:cNvPicPr>
            <a:picLocks noChangeAspect="1"/>
          </p:cNvPicPr>
          <p:nvPr/>
        </p:nvPicPr>
        <p:blipFill>
          <a:blip r:embed="rId4"/>
          <a:stretch>
            <a:fillRect/>
          </a:stretch>
        </p:blipFill>
        <p:spPr>
          <a:xfrm>
            <a:off x="3459408" y="3440833"/>
            <a:ext cx="3713528" cy="1828800"/>
          </a:xfrm>
          <a:prstGeom prst="rect">
            <a:avLst/>
          </a:prstGeom>
        </p:spPr>
      </p:pic>
      <p:sp>
        <p:nvSpPr>
          <p:cNvPr id="13" name="TextBox 12"/>
          <p:cNvSpPr txBox="1"/>
          <p:nvPr/>
        </p:nvSpPr>
        <p:spPr>
          <a:xfrm>
            <a:off x="7131050" y="3440833"/>
            <a:ext cx="2216150" cy="1323439"/>
          </a:xfrm>
          <a:prstGeom prst="rect">
            <a:avLst/>
          </a:prstGeom>
          <a:noFill/>
        </p:spPr>
        <p:txBody>
          <a:bodyPr wrap="square" rtlCol="0">
            <a:spAutoFit/>
          </a:bodyPr>
          <a:lstStyle/>
          <a:p>
            <a:pPr marL="0" lvl="1"/>
            <a:r>
              <a:rPr lang="en-GB" sz="2000" dirty="0" smtClean="0">
                <a:solidFill>
                  <a:schemeClr val="bg1"/>
                </a:solidFill>
              </a:rPr>
              <a:t>RCS requires </a:t>
            </a:r>
          </a:p>
          <a:p>
            <a:pPr marL="0" lvl="1"/>
            <a:r>
              <a:rPr lang="en-GB" sz="2000" dirty="0" smtClean="0">
                <a:solidFill>
                  <a:schemeClr val="bg1"/>
                </a:solidFill>
              </a:rPr>
              <a:t>2 T p-p magnets </a:t>
            </a:r>
          </a:p>
          <a:p>
            <a:pPr marL="0" lvl="1"/>
            <a:r>
              <a:rPr lang="en-GB" sz="2000" dirty="0" smtClean="0">
                <a:solidFill>
                  <a:schemeClr val="bg1"/>
                </a:solidFill>
              </a:rPr>
              <a:t>at f = 400 Hz</a:t>
            </a:r>
          </a:p>
          <a:p>
            <a:pPr marL="0" lvl="1"/>
            <a:r>
              <a:rPr lang="en-GB" sz="2000" dirty="0">
                <a:solidFill>
                  <a:schemeClr val="bg1"/>
                </a:solidFill>
              </a:rPr>
              <a:t>(</a:t>
            </a:r>
            <a:r>
              <a:rPr lang="en-GB" sz="2000" dirty="0" smtClean="0">
                <a:solidFill>
                  <a:schemeClr val="bg1"/>
                </a:solidFill>
              </a:rPr>
              <a:t>U Miss &amp; FNAL)</a:t>
            </a:r>
            <a:endParaRPr lang="en-GB" sz="2000" dirty="0">
              <a:solidFill>
                <a:schemeClr val="bg1"/>
              </a:solidFill>
            </a:endParaRPr>
          </a:p>
        </p:txBody>
      </p:sp>
      <p:cxnSp>
        <p:nvCxnSpPr>
          <p:cNvPr id="20" name="Straight Arrow Connector 19"/>
          <p:cNvCxnSpPr>
            <a:cxnSpLocks noChangeShapeType="1"/>
          </p:cNvCxnSpPr>
          <p:nvPr/>
        </p:nvCxnSpPr>
        <p:spPr bwMode="auto">
          <a:xfrm flipV="1">
            <a:off x="2937670" y="3748592"/>
            <a:ext cx="0" cy="246083"/>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p:nvPr/>
        </p:nvSpPr>
        <p:spPr>
          <a:xfrm>
            <a:off x="6248401" y="5394523"/>
            <a:ext cx="2870200" cy="1200329"/>
          </a:xfrm>
          <a:prstGeom prst="rect">
            <a:avLst/>
          </a:prstGeom>
          <a:noFill/>
        </p:spPr>
        <p:txBody>
          <a:bodyPr wrap="square" rtlCol="0">
            <a:spAutoFit/>
          </a:bodyPr>
          <a:lstStyle/>
          <a:p>
            <a:r>
              <a:rPr lang="en-US" b="1" dirty="0" smtClean="0">
                <a:solidFill>
                  <a:srgbClr val="FFFFFF"/>
                </a:solidFill>
              </a:rPr>
              <a:t>JEMMRLA Proposal</a:t>
            </a:r>
            <a:r>
              <a:rPr lang="en-US" dirty="0" smtClean="0">
                <a:solidFill>
                  <a:srgbClr val="FFFFFF"/>
                </a:solidFill>
              </a:rPr>
              <a:t>:</a:t>
            </a:r>
          </a:p>
          <a:p>
            <a:r>
              <a:rPr lang="en-US" dirty="0">
                <a:solidFill>
                  <a:srgbClr val="FFFFFF"/>
                </a:solidFill>
              </a:rPr>
              <a:t>JLAB Electron </a:t>
            </a:r>
            <a:r>
              <a:rPr lang="en-US" dirty="0" smtClean="0">
                <a:solidFill>
                  <a:srgbClr val="FFFFFF"/>
                </a:solidFill>
              </a:rPr>
              <a:t>Model </a:t>
            </a:r>
            <a:r>
              <a:rPr lang="en-US" dirty="0">
                <a:solidFill>
                  <a:srgbClr val="FFFFFF"/>
                </a:solidFill>
              </a:rPr>
              <a:t>of </a:t>
            </a:r>
            <a:endParaRPr lang="en-US" dirty="0" smtClean="0">
              <a:solidFill>
                <a:srgbClr val="FFFFFF"/>
              </a:solidFill>
            </a:endParaRPr>
          </a:p>
          <a:p>
            <a:r>
              <a:rPr lang="en-US" dirty="0" smtClean="0">
                <a:solidFill>
                  <a:srgbClr val="FFFFFF"/>
                </a:solidFill>
              </a:rPr>
              <a:t>Muon RLA </a:t>
            </a:r>
            <a:r>
              <a:rPr lang="en-US" dirty="0">
                <a:solidFill>
                  <a:srgbClr val="FFFFFF"/>
                </a:solidFill>
              </a:rPr>
              <a:t>with </a:t>
            </a:r>
            <a:r>
              <a:rPr lang="en-US" dirty="0" smtClean="0">
                <a:solidFill>
                  <a:srgbClr val="FFFFFF"/>
                </a:solidFill>
              </a:rPr>
              <a:t>Multi</a:t>
            </a:r>
            <a:r>
              <a:rPr lang="en-US" dirty="0">
                <a:solidFill>
                  <a:srgbClr val="FFFFFF"/>
                </a:solidFill>
              </a:rPr>
              <a:t>-pass </a:t>
            </a:r>
            <a:endParaRPr lang="en-US" dirty="0" smtClean="0">
              <a:solidFill>
                <a:srgbClr val="FFFFFF"/>
              </a:solidFill>
            </a:endParaRPr>
          </a:p>
          <a:p>
            <a:r>
              <a:rPr lang="en-US" dirty="0" smtClean="0">
                <a:solidFill>
                  <a:srgbClr val="FFFFFF"/>
                </a:solidFill>
              </a:rPr>
              <a:t>Arcs </a:t>
            </a:r>
            <a:endParaRPr lang="en-US" dirty="0">
              <a:solidFill>
                <a:srgbClr val="FFFFFF"/>
              </a:solidFill>
            </a:endParaRPr>
          </a:p>
        </p:txBody>
      </p:sp>
    </p:spTree>
    <p:extLst>
      <p:ext uri="{BB962C8B-B14F-4D97-AF65-F5344CB8AC3E}">
        <p14:creationId xmlns:p14="http://schemas.microsoft.com/office/powerpoint/2010/main" val="1344004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Superconducting RF Development</a:t>
            </a:r>
            <a:endParaRPr lang="en-US" dirty="0"/>
          </a:p>
        </p:txBody>
      </p:sp>
      <p:sp>
        <p:nvSpPr>
          <p:cNvPr id="4" name="Date Placeholder 3"/>
          <p:cNvSpPr>
            <a:spLocks noGrp="1"/>
          </p:cNvSpPr>
          <p:nvPr>
            <p:ph type="dt" sz="half" idx="10"/>
          </p:nvPr>
        </p:nvSpPr>
        <p:spPr/>
        <p:txBody>
          <a:bodyPr/>
          <a:lstStyle/>
          <a:p>
            <a:pPr algn="r"/>
            <a:r>
              <a:rPr lang="en-US" smtClean="0"/>
              <a:t>Aug 4, 2013</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25</a:t>
            </a:fld>
            <a:endParaRPr lang="en-US" dirty="0"/>
          </a:p>
        </p:txBody>
      </p:sp>
      <p:pic>
        <p:nvPicPr>
          <p:cNvPr id="7" name="Picture 6" descr="cavity_going_into_p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1841500"/>
            <a:ext cx="341947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6129337" y="1841500"/>
            <a:ext cx="2635344" cy="9233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Cavity going into test pit </a:t>
            </a:r>
          </a:p>
          <a:p>
            <a:pPr eaLnBrk="1" hangingPunct="1"/>
            <a:r>
              <a:rPr lang="en-US" sz="1800" dirty="0">
                <a:solidFill>
                  <a:schemeClr val="bg1"/>
                </a:solidFill>
              </a:rPr>
              <a:t>in Newman </a:t>
            </a:r>
            <a:r>
              <a:rPr lang="en-US" sz="1800" dirty="0" smtClean="0">
                <a:solidFill>
                  <a:schemeClr val="bg1"/>
                </a:solidFill>
              </a:rPr>
              <a:t>basement </a:t>
            </a:r>
            <a:br>
              <a:rPr lang="en-US" sz="1800" dirty="0" smtClean="0">
                <a:solidFill>
                  <a:schemeClr val="bg1"/>
                </a:solidFill>
              </a:rPr>
            </a:br>
            <a:r>
              <a:rPr lang="en-US" sz="1800" dirty="0" smtClean="0">
                <a:solidFill>
                  <a:schemeClr val="bg1"/>
                </a:solidFill>
              </a:rPr>
              <a:t>(Cornell University)</a:t>
            </a:r>
            <a:endParaRPr lang="en-US" sz="1800" dirty="0">
              <a:solidFill>
                <a:schemeClr val="bg1"/>
              </a:solidFill>
            </a:endParaRPr>
          </a:p>
        </p:txBody>
      </p:sp>
      <p:sp>
        <p:nvSpPr>
          <p:cNvPr id="9" name="Text Box 9"/>
          <p:cNvSpPr txBox="1">
            <a:spLocks noChangeArrowheads="1"/>
          </p:cNvSpPr>
          <p:nvPr/>
        </p:nvSpPr>
        <p:spPr bwMode="auto">
          <a:xfrm>
            <a:off x="6007100" y="6032500"/>
            <a:ext cx="2743200" cy="369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Pit: 5m deep X 2.5m dia.</a:t>
            </a:r>
          </a:p>
        </p:txBody>
      </p:sp>
      <p:pic>
        <p:nvPicPr>
          <p:cNvPr id="14" name="Picture 5" descr="200mhz_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90663"/>
            <a:ext cx="5886449"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673600" y="4178301"/>
            <a:ext cx="147320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400mm BT</a:t>
            </a:r>
          </a:p>
        </p:txBody>
      </p:sp>
      <p:sp>
        <p:nvSpPr>
          <p:cNvPr id="16" name="Text Box 7"/>
          <p:cNvSpPr txBox="1">
            <a:spLocks noChangeArrowheads="1"/>
          </p:cNvSpPr>
          <p:nvPr/>
        </p:nvSpPr>
        <p:spPr bwMode="auto">
          <a:xfrm>
            <a:off x="1987550" y="5078413"/>
            <a:ext cx="229235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Cavity length: 2 m</a:t>
            </a:r>
          </a:p>
        </p:txBody>
      </p:sp>
      <p:sp>
        <p:nvSpPr>
          <p:cNvPr id="17" name="Text Box 8"/>
          <p:cNvSpPr txBox="1">
            <a:spLocks noChangeArrowheads="1"/>
          </p:cNvSpPr>
          <p:nvPr/>
        </p:nvSpPr>
        <p:spPr bwMode="auto">
          <a:xfrm>
            <a:off x="3576638" y="1547813"/>
            <a:ext cx="2151062"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Major dia.: 1.4 m</a:t>
            </a:r>
          </a:p>
        </p:txBody>
      </p:sp>
      <p:sp>
        <p:nvSpPr>
          <p:cNvPr id="18" name="TextBox 17"/>
          <p:cNvSpPr txBox="1"/>
          <p:nvPr/>
        </p:nvSpPr>
        <p:spPr>
          <a:xfrm>
            <a:off x="6235700" y="1295400"/>
            <a:ext cx="2352327" cy="369332"/>
          </a:xfrm>
          <a:prstGeom prst="rect">
            <a:avLst/>
          </a:prstGeom>
          <a:noFill/>
        </p:spPr>
        <p:txBody>
          <a:bodyPr wrap="none" rtlCol="0">
            <a:spAutoFit/>
          </a:bodyPr>
          <a:lstStyle/>
          <a:p>
            <a:r>
              <a:rPr lang="en-US" dirty="0" smtClean="0">
                <a:solidFill>
                  <a:srgbClr val="FFFFFF"/>
                </a:solidFill>
              </a:rPr>
              <a:t>201 MHz SCRF R&amp;D</a:t>
            </a:r>
            <a:endParaRPr lang="en-US" dirty="0">
              <a:solidFill>
                <a:srgbClr val="FFFFFF"/>
              </a:solidFill>
            </a:endParaRPr>
          </a:p>
        </p:txBody>
      </p:sp>
    </p:spTree>
    <p:extLst>
      <p:ext uri="{BB962C8B-B14F-4D97-AF65-F5344CB8AC3E}">
        <p14:creationId xmlns:p14="http://schemas.microsoft.com/office/powerpoint/2010/main" val="10424398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26</a:t>
            </a:fld>
            <a:endParaRPr lang="en-US"/>
          </a:p>
        </p:txBody>
      </p:sp>
      <p:pic>
        <p:nvPicPr>
          <p:cNvPr id="7" name="Picture 117"/>
          <p:cNvPicPr>
            <a:picLocks noChangeAspect="1"/>
          </p:cNvPicPr>
          <p:nvPr/>
        </p:nvPicPr>
        <p:blipFill>
          <a:blip r:embed="rId2">
            <a:extLst>
              <a:ext uri="{28A0092B-C50C-407E-A947-70E740481C1C}">
                <a14:useLocalDpi xmlns:a14="http://schemas.microsoft.com/office/drawing/2010/main" val="0"/>
              </a:ext>
            </a:extLst>
          </a:blip>
          <a:srcRect l="803" r="2940"/>
          <a:stretch>
            <a:fillRect/>
          </a:stretch>
        </p:blipFill>
        <p:spPr bwMode="auto">
          <a:xfrm>
            <a:off x="0" y="269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1"/>
          <p:cNvCxnSpPr>
            <a:cxnSpLocks noChangeShapeType="1"/>
          </p:cNvCxnSpPr>
          <p:nvPr/>
        </p:nvCxnSpPr>
        <p:spPr bwMode="auto">
          <a:xfrm rot="2280000" flipH="1">
            <a:off x="4537075" y="3905250"/>
            <a:ext cx="982663" cy="293688"/>
          </a:xfrm>
          <a:prstGeom prst="line">
            <a:avLst/>
          </a:prstGeom>
          <a:noFill/>
          <a:ln w="12699">
            <a:solidFill>
              <a:schemeClr val="tx1"/>
            </a:solidFill>
            <a:round/>
            <a:headEnd/>
            <a:tailEnd/>
          </a:ln>
        </p:spPr>
      </p:cxnSp>
      <p:sp>
        <p:nvSpPr>
          <p:cNvPr id="9" name="Oval 8"/>
          <p:cNvSpPr/>
          <p:nvPr/>
        </p:nvSpPr>
        <p:spPr bwMode="auto">
          <a:xfrm rot="1366647">
            <a:off x="3830638" y="3392488"/>
            <a:ext cx="393700" cy="134937"/>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 name="Oval 9"/>
          <p:cNvSpPr/>
          <p:nvPr/>
        </p:nvSpPr>
        <p:spPr bwMode="auto">
          <a:xfrm rot="1297032">
            <a:off x="3760788" y="3362325"/>
            <a:ext cx="395287"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Oval 10"/>
          <p:cNvSpPr/>
          <p:nvPr/>
        </p:nvSpPr>
        <p:spPr bwMode="auto">
          <a:xfrm rot="1210249">
            <a:off x="3686175" y="3335338"/>
            <a:ext cx="395288"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2" name="Oval 11"/>
          <p:cNvSpPr/>
          <p:nvPr/>
        </p:nvSpPr>
        <p:spPr bwMode="auto">
          <a:xfrm rot="1395827">
            <a:off x="3898900" y="3421062"/>
            <a:ext cx="395288" cy="134937"/>
          </a:xfrm>
          <a:prstGeom prst="ellipse">
            <a:avLst/>
          </a:prstGeom>
          <a:solidFill>
            <a:schemeClr val="accent5">
              <a:lumMod val="75000"/>
            </a:schemeClr>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3" name="Group 97"/>
          <p:cNvGrpSpPr>
            <a:grpSpLocks/>
          </p:cNvGrpSpPr>
          <p:nvPr/>
        </p:nvGrpSpPr>
        <p:grpSpPr bwMode="auto">
          <a:xfrm rot="2283539">
            <a:off x="5528813" y="3422222"/>
            <a:ext cx="677903" cy="687388"/>
            <a:chOff x="5658977" y="1216827"/>
            <a:chExt cx="678728" cy="687879"/>
          </a:xfrm>
        </p:grpSpPr>
        <p:cxnSp>
          <p:nvCxnSpPr>
            <p:cNvPr id="14" name="Straight Connector 122"/>
            <p:cNvCxnSpPr>
              <a:cxnSpLocks noChangeShapeType="1"/>
            </p:cNvCxnSpPr>
            <p:nvPr/>
          </p:nvCxnSpPr>
          <p:spPr bwMode="auto">
            <a:xfrm flipV="1">
              <a:off x="5658977" y="1551313"/>
              <a:ext cx="419506" cy="249985"/>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nvGrpSpPr>
            <p:cNvPr id="15" name="Group 123"/>
            <p:cNvGrpSpPr>
              <a:grpSpLocks/>
            </p:cNvGrpSpPr>
            <p:nvPr/>
          </p:nvGrpSpPr>
          <p:grpSpPr bwMode="auto">
            <a:xfrm>
              <a:off x="5826753" y="1216827"/>
              <a:ext cx="510952" cy="687879"/>
              <a:chOff x="5826753" y="1216827"/>
              <a:chExt cx="510952" cy="687879"/>
            </a:xfrm>
          </p:grpSpPr>
          <p:grpSp>
            <p:nvGrpSpPr>
              <p:cNvPr id="16" name="Group 124"/>
              <p:cNvGrpSpPr>
                <a:grpSpLocks/>
              </p:cNvGrpSpPr>
              <p:nvPr/>
            </p:nvGrpSpPr>
            <p:grpSpPr bwMode="auto">
              <a:xfrm>
                <a:off x="5826753" y="1613806"/>
                <a:ext cx="182259" cy="290900"/>
                <a:chOff x="5944228" y="1585231"/>
                <a:chExt cx="182259" cy="290900"/>
              </a:xfrm>
            </p:grpSpPr>
            <p:sp>
              <p:nvSpPr>
                <p:cNvPr id="21" name="Freeform 129"/>
                <p:cNvSpPr>
                  <a:spLocks/>
                </p:cNvSpPr>
                <p:nvPr/>
              </p:nvSpPr>
              <p:spPr bwMode="auto">
                <a:xfrm rot="-3099392">
                  <a:off x="5922720" y="1645712"/>
                  <a:ext cx="226655" cy="151001"/>
                </a:xfrm>
                <a:custGeom>
                  <a:avLst/>
                  <a:gdLst>
                    <a:gd name="T0" fmla="*/ 57 w 1803400"/>
                    <a:gd name="T1" fmla="*/ 40 h 996950"/>
                    <a:gd name="T2" fmla="*/ 48 w 1803400"/>
                    <a:gd name="T3" fmla="*/ 36 h 996950"/>
                    <a:gd name="T4" fmla="*/ 41 w 1803400"/>
                    <a:gd name="T5" fmla="*/ 29 h 996950"/>
                    <a:gd name="T6" fmla="*/ 26 w 1803400"/>
                    <a:gd name="T7" fmla="*/ 5 h 996950"/>
                    <a:gd name="T8" fmla="*/ 22 w 1803400"/>
                    <a:gd name="T9" fmla="*/ 2 h 996950"/>
                    <a:gd name="T10" fmla="*/ 18 w 1803400"/>
                    <a:gd name="T11" fmla="*/ 0 h 996950"/>
                    <a:gd name="T12" fmla="*/ 15 w 1803400"/>
                    <a:gd name="T13" fmla="*/ 0 h 996950"/>
                    <a:gd name="T14" fmla="*/ 11 w 1803400"/>
                    <a:gd name="T15" fmla="*/ 3 h 996950"/>
                    <a:gd name="T16" fmla="*/ 8 w 1803400"/>
                    <a:gd name="T17" fmla="*/ 7 h 996950"/>
                    <a:gd name="T18" fmla="*/ 5 w 1803400"/>
                    <a:gd name="T19" fmla="*/ 12 h 996950"/>
                    <a:gd name="T20" fmla="*/ 3 w 1803400"/>
                    <a:gd name="T21" fmla="*/ 20 h 996950"/>
                    <a:gd name="T22" fmla="*/ 1 w 1803400"/>
                    <a:gd name="T23" fmla="*/ 27 h 996950"/>
                    <a:gd name="T24" fmla="*/ 0 w 1803400"/>
                    <a:gd name="T25" fmla="*/ 35 h 996950"/>
                    <a:gd name="T26" fmla="*/ 0 w 1803400"/>
                    <a:gd name="T27" fmla="*/ 43 h 996950"/>
                    <a:gd name="T28" fmla="*/ 1 w 1803400"/>
                    <a:gd name="T29" fmla="*/ 52 h 996950"/>
                    <a:gd name="T30" fmla="*/ 2 w 1803400"/>
                    <a:gd name="T31" fmla="*/ 60 h 996950"/>
                    <a:gd name="T32" fmla="*/ 5 w 1803400"/>
                    <a:gd name="T33" fmla="*/ 67 h 996950"/>
                    <a:gd name="T34" fmla="*/ 8 w 1803400"/>
                    <a:gd name="T35" fmla="*/ 73 h 996950"/>
                    <a:gd name="T36" fmla="*/ 11 w 1803400"/>
                    <a:gd name="T37" fmla="*/ 77 h 996950"/>
                    <a:gd name="T38" fmla="*/ 15 w 1803400"/>
                    <a:gd name="T39" fmla="*/ 79 h 996950"/>
                    <a:gd name="T40" fmla="*/ 18 w 1803400"/>
                    <a:gd name="T41" fmla="*/ 80 h 996950"/>
                    <a:gd name="T42" fmla="*/ 22 w 1803400"/>
                    <a:gd name="T43" fmla="*/ 78 h 996950"/>
                    <a:gd name="T44" fmla="*/ 26 w 1803400"/>
                    <a:gd name="T45" fmla="*/ 74 h 996950"/>
                    <a:gd name="T46" fmla="*/ 41 w 1803400"/>
                    <a:gd name="T47" fmla="*/ 51 h 996950"/>
                    <a:gd name="T48" fmla="*/ 48 w 1803400"/>
                    <a:gd name="T49" fmla="*/ 44 h 996950"/>
                    <a:gd name="T50" fmla="*/ 57 w 1803400"/>
                    <a:gd name="T51" fmla="*/ 40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2" name="Freeform 130"/>
                <p:cNvSpPr>
                  <a:spLocks/>
                </p:cNvSpPr>
                <p:nvPr/>
              </p:nvSpPr>
              <p:spPr bwMode="auto">
                <a:xfrm rot="-3099392">
                  <a:off x="5889908" y="1639551"/>
                  <a:ext cx="290900" cy="182259"/>
                </a:xfrm>
                <a:custGeom>
                  <a:avLst/>
                  <a:gdLst>
                    <a:gd name="T0" fmla="*/ 73 w 2314575"/>
                    <a:gd name="T1" fmla="*/ 48 h 1203325"/>
                    <a:gd name="T2" fmla="*/ 61 w 2314575"/>
                    <a:gd name="T3" fmla="*/ 45 h 1203325"/>
                    <a:gd name="T4" fmla="*/ 51 w 2314575"/>
                    <a:gd name="T5" fmla="*/ 37 h 1203325"/>
                    <a:gd name="T6" fmla="*/ 31 w 2314575"/>
                    <a:gd name="T7" fmla="*/ 5 h 1203325"/>
                    <a:gd name="T8" fmla="*/ 26 w 2314575"/>
                    <a:gd name="T9" fmla="*/ 2 h 1203325"/>
                    <a:gd name="T10" fmla="*/ 21 w 2314575"/>
                    <a:gd name="T11" fmla="*/ 0 h 1203325"/>
                    <a:gd name="T12" fmla="*/ 16 w 2314575"/>
                    <a:gd name="T13" fmla="*/ 1 h 1203325"/>
                    <a:gd name="T14" fmla="*/ 11 w 2314575"/>
                    <a:gd name="T15" fmla="*/ 5 h 1203325"/>
                    <a:gd name="T16" fmla="*/ 7 w 2314575"/>
                    <a:gd name="T17" fmla="*/ 12 h 1203325"/>
                    <a:gd name="T18" fmla="*/ 4 w 2314575"/>
                    <a:gd name="T19" fmla="*/ 21 h 1203325"/>
                    <a:gd name="T20" fmla="*/ 1 w 2314575"/>
                    <a:gd name="T21" fmla="*/ 31 h 1203325"/>
                    <a:gd name="T22" fmla="*/ 0 w 2314575"/>
                    <a:gd name="T23" fmla="*/ 42 h 1203325"/>
                    <a:gd name="T24" fmla="*/ 0 w 2314575"/>
                    <a:gd name="T25" fmla="*/ 53 h 1203325"/>
                    <a:gd name="T26" fmla="*/ 1 w 2314575"/>
                    <a:gd name="T27" fmla="*/ 65 h 1203325"/>
                    <a:gd name="T28" fmla="*/ 4 w 2314575"/>
                    <a:gd name="T29" fmla="*/ 75 h 1203325"/>
                    <a:gd name="T30" fmla="*/ 7 w 2314575"/>
                    <a:gd name="T31" fmla="*/ 83 h 1203325"/>
                    <a:gd name="T32" fmla="*/ 11 w 2314575"/>
                    <a:gd name="T33" fmla="*/ 90 h 1203325"/>
                    <a:gd name="T34" fmla="*/ 16 w 2314575"/>
                    <a:gd name="T35" fmla="*/ 94 h 1203325"/>
                    <a:gd name="T36" fmla="*/ 20 w 2314575"/>
                    <a:gd name="T37" fmla="*/ 96 h 1203325"/>
                    <a:gd name="T38" fmla="*/ 26 w 2314575"/>
                    <a:gd name="T39" fmla="*/ 95 h 1203325"/>
                    <a:gd name="T40" fmla="*/ 31 w 2314575"/>
                    <a:gd name="T41" fmla="*/ 91 h 1203325"/>
                    <a:gd name="T42" fmla="*/ 51 w 2314575"/>
                    <a:gd name="T43" fmla="*/ 59 h 1203325"/>
                    <a:gd name="T44" fmla="*/ 61 w 2314575"/>
                    <a:gd name="T45" fmla="*/ 51 h 1203325"/>
                    <a:gd name="T46" fmla="*/ 73 w 2314575"/>
                    <a:gd name="T47" fmla="*/ 48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17" name="Group 125"/>
              <p:cNvGrpSpPr>
                <a:grpSpLocks/>
              </p:cNvGrpSpPr>
              <p:nvPr/>
            </p:nvGrpSpPr>
            <p:grpSpPr bwMode="auto">
              <a:xfrm>
                <a:off x="6173508" y="1216827"/>
                <a:ext cx="164197" cy="253789"/>
                <a:chOff x="6230658" y="1242227"/>
                <a:chExt cx="164197" cy="253789"/>
              </a:xfrm>
            </p:grpSpPr>
            <p:sp>
              <p:nvSpPr>
                <p:cNvPr id="19" name="Freeform 127"/>
                <p:cNvSpPr>
                  <a:spLocks/>
                </p:cNvSpPr>
                <p:nvPr/>
              </p:nvSpPr>
              <p:spPr bwMode="auto">
                <a:xfrm rot="-3099392">
                  <a:off x="6198218" y="1325070"/>
                  <a:ext cx="197126" cy="132246"/>
                </a:xfrm>
                <a:custGeom>
                  <a:avLst/>
                  <a:gdLst>
                    <a:gd name="T0" fmla="*/ 0 w 1568450"/>
                    <a:gd name="T1" fmla="*/ 35 h 873125"/>
                    <a:gd name="T2" fmla="*/ 7 w 1568450"/>
                    <a:gd name="T3" fmla="*/ 31 h 873125"/>
                    <a:gd name="T4" fmla="*/ 13 w 1568450"/>
                    <a:gd name="T5" fmla="*/ 26 h 873125"/>
                    <a:gd name="T6" fmla="*/ 27 w 1568450"/>
                    <a:gd name="T7" fmla="*/ 4 h 873125"/>
                    <a:gd name="T8" fmla="*/ 30 w 1568450"/>
                    <a:gd name="T9" fmla="*/ 1 h 873125"/>
                    <a:gd name="T10" fmla="*/ 33 w 1568450"/>
                    <a:gd name="T11" fmla="*/ 0 h 873125"/>
                    <a:gd name="T12" fmla="*/ 36 w 1568450"/>
                    <a:gd name="T13" fmla="*/ 0 h 873125"/>
                    <a:gd name="T14" fmla="*/ 39 w 1568450"/>
                    <a:gd name="T15" fmla="*/ 2 h 873125"/>
                    <a:gd name="T16" fmla="*/ 42 w 1568450"/>
                    <a:gd name="T17" fmla="*/ 6 h 873125"/>
                    <a:gd name="T18" fmla="*/ 45 w 1568450"/>
                    <a:gd name="T19" fmla="*/ 10 h 873125"/>
                    <a:gd name="T20" fmla="*/ 47 w 1568450"/>
                    <a:gd name="T21" fmla="*/ 17 h 873125"/>
                    <a:gd name="T22" fmla="*/ 48 w 1568450"/>
                    <a:gd name="T23" fmla="*/ 23 h 873125"/>
                    <a:gd name="T24" fmla="*/ 49 w 1568450"/>
                    <a:gd name="T25" fmla="*/ 31 h 873125"/>
                    <a:gd name="T26" fmla="*/ 49 w 1568450"/>
                    <a:gd name="T27" fmla="*/ 38 h 873125"/>
                    <a:gd name="T28" fmla="*/ 48 w 1568450"/>
                    <a:gd name="T29" fmla="*/ 46 h 873125"/>
                    <a:gd name="T30" fmla="*/ 47 w 1568450"/>
                    <a:gd name="T31" fmla="*/ 53 h 873125"/>
                    <a:gd name="T32" fmla="*/ 45 w 1568450"/>
                    <a:gd name="T33" fmla="*/ 59 h 873125"/>
                    <a:gd name="T34" fmla="*/ 42 w 1568450"/>
                    <a:gd name="T35" fmla="*/ 64 h 873125"/>
                    <a:gd name="T36" fmla="*/ 40 w 1568450"/>
                    <a:gd name="T37" fmla="*/ 67 h 873125"/>
                    <a:gd name="T38" fmla="*/ 36 w 1568450"/>
                    <a:gd name="T39" fmla="*/ 70 h 873125"/>
                    <a:gd name="T40" fmla="*/ 33 w 1568450"/>
                    <a:gd name="T41" fmla="*/ 70 h 873125"/>
                    <a:gd name="T42" fmla="*/ 30 w 1568450"/>
                    <a:gd name="T43" fmla="*/ 69 h 873125"/>
                    <a:gd name="T44" fmla="*/ 27 w 1568450"/>
                    <a:gd name="T45" fmla="*/ 65 h 873125"/>
                    <a:gd name="T46" fmla="*/ 13 w 1568450"/>
                    <a:gd name="T47" fmla="*/ 45 h 873125"/>
                    <a:gd name="T48" fmla="*/ 7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0" name="Freeform 128"/>
                <p:cNvSpPr>
                  <a:spLocks/>
                </p:cNvSpPr>
                <p:nvPr/>
              </p:nvSpPr>
              <p:spPr bwMode="auto">
                <a:xfrm rot="-3099392">
                  <a:off x="6187651" y="1288812"/>
                  <a:ext cx="253789" cy="160619"/>
                </a:xfrm>
                <a:custGeom>
                  <a:avLst/>
                  <a:gdLst>
                    <a:gd name="T0" fmla="*/ 0 w 2019300"/>
                    <a:gd name="T1" fmla="*/ 42 h 1060450"/>
                    <a:gd name="T2" fmla="*/ 10 w 2019300"/>
                    <a:gd name="T3" fmla="*/ 40 h 1060450"/>
                    <a:gd name="T4" fmla="*/ 18 w 2019300"/>
                    <a:gd name="T5" fmla="*/ 33 h 1060450"/>
                    <a:gd name="T6" fmla="*/ 37 w 2019300"/>
                    <a:gd name="T7" fmla="*/ 5 h 1060450"/>
                    <a:gd name="T8" fmla="*/ 40 w 2019300"/>
                    <a:gd name="T9" fmla="*/ 1 h 1060450"/>
                    <a:gd name="T10" fmla="*/ 45 w 2019300"/>
                    <a:gd name="T11" fmla="*/ 0 h 1060450"/>
                    <a:gd name="T12" fmla="*/ 50 w 2019300"/>
                    <a:gd name="T13" fmla="*/ 1 h 1060450"/>
                    <a:gd name="T14" fmla="*/ 54 w 2019300"/>
                    <a:gd name="T15" fmla="*/ 5 h 1060450"/>
                    <a:gd name="T16" fmla="*/ 57 w 2019300"/>
                    <a:gd name="T17" fmla="*/ 11 h 1060450"/>
                    <a:gd name="T18" fmla="*/ 60 w 2019300"/>
                    <a:gd name="T19" fmla="*/ 18 h 1060450"/>
                    <a:gd name="T20" fmla="*/ 62 w 2019300"/>
                    <a:gd name="T21" fmla="*/ 27 h 1060450"/>
                    <a:gd name="T22" fmla="*/ 63 w 2019300"/>
                    <a:gd name="T23" fmla="*/ 37 h 1060450"/>
                    <a:gd name="T24" fmla="*/ 63 w 2019300"/>
                    <a:gd name="T25" fmla="*/ 47 h 1060450"/>
                    <a:gd name="T26" fmla="*/ 62 w 2019300"/>
                    <a:gd name="T27" fmla="*/ 57 h 1060450"/>
                    <a:gd name="T28" fmla="*/ 60 w 2019300"/>
                    <a:gd name="T29" fmla="*/ 66 h 1060450"/>
                    <a:gd name="T30" fmla="*/ 57 w 2019300"/>
                    <a:gd name="T31" fmla="*/ 74 h 1060450"/>
                    <a:gd name="T32" fmla="*/ 54 w 2019300"/>
                    <a:gd name="T33" fmla="*/ 80 h 1060450"/>
                    <a:gd name="T34" fmla="*/ 50 w 2019300"/>
                    <a:gd name="T35" fmla="*/ 83 h 1060450"/>
                    <a:gd name="T36" fmla="*/ 45 w 2019300"/>
                    <a:gd name="T37" fmla="*/ 85 h 1060450"/>
                    <a:gd name="T38" fmla="*/ 41 w 2019300"/>
                    <a:gd name="T39" fmla="*/ 83 h 1060450"/>
                    <a:gd name="T40" fmla="*/ 37 w 2019300"/>
                    <a:gd name="T41" fmla="*/ 80 h 1060450"/>
                    <a:gd name="T42" fmla="*/ 18 w 2019300"/>
                    <a:gd name="T43" fmla="*/ 52 h 1060450"/>
                    <a:gd name="T44" fmla="*/ 10 w 2019300"/>
                    <a:gd name="T45" fmla="*/ 45 h 1060450"/>
                    <a:gd name="T46" fmla="*/ 0 w 2019300"/>
                    <a:gd name="T47" fmla="*/ 42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18" name="Straight Connector 126"/>
              <p:cNvCxnSpPr>
                <a:cxnSpLocks noChangeShapeType="1"/>
              </p:cNvCxnSpPr>
              <p:nvPr/>
            </p:nvCxnSpPr>
            <p:spPr bwMode="auto">
              <a:xfrm flipV="1">
                <a:off x="5996019" y="1438447"/>
                <a:ext cx="185657" cy="217491"/>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grpSp>
        <p:nvGrpSpPr>
          <p:cNvPr id="23" name="Group 103"/>
          <p:cNvGrpSpPr>
            <a:grpSpLocks/>
          </p:cNvGrpSpPr>
          <p:nvPr/>
        </p:nvGrpSpPr>
        <p:grpSpPr bwMode="auto">
          <a:xfrm rot="1029669">
            <a:off x="6405614" y="3047326"/>
            <a:ext cx="1581590" cy="968893"/>
            <a:chOff x="6326791" y="532275"/>
            <a:chExt cx="1581898" cy="970235"/>
          </a:xfrm>
        </p:grpSpPr>
        <p:grpSp>
          <p:nvGrpSpPr>
            <p:cNvPr id="24" name="Group 105"/>
            <p:cNvGrpSpPr>
              <a:grpSpLocks/>
            </p:cNvGrpSpPr>
            <p:nvPr/>
          </p:nvGrpSpPr>
          <p:grpSpPr bwMode="auto">
            <a:xfrm>
              <a:off x="6326791" y="833197"/>
              <a:ext cx="1203327" cy="669313"/>
              <a:chOff x="6052966" y="1211875"/>
              <a:chExt cx="1203327" cy="669313"/>
            </a:xfrm>
          </p:grpSpPr>
          <p:grpSp>
            <p:nvGrpSpPr>
              <p:cNvPr id="30" name="Group 111"/>
              <p:cNvGrpSpPr>
                <a:grpSpLocks/>
              </p:cNvGrpSpPr>
              <p:nvPr/>
            </p:nvGrpSpPr>
            <p:grpSpPr bwMode="auto">
              <a:xfrm>
                <a:off x="6052966" y="1577292"/>
                <a:ext cx="466896" cy="303896"/>
                <a:chOff x="6210129" y="1663017"/>
                <a:chExt cx="484212" cy="335756"/>
              </a:xfrm>
            </p:grpSpPr>
            <p:sp>
              <p:nvSpPr>
                <p:cNvPr id="37" name="Freeform 118"/>
                <p:cNvSpPr>
                  <a:spLocks/>
                </p:cNvSpPr>
                <p:nvPr/>
              </p:nvSpPr>
              <p:spPr bwMode="auto">
                <a:xfrm rot="-1536348">
                  <a:off x="6286393" y="1676854"/>
                  <a:ext cx="386471" cy="278173"/>
                </a:xfrm>
                <a:custGeom>
                  <a:avLst/>
                  <a:gdLst>
                    <a:gd name="T0" fmla="*/ 815 w 1803400"/>
                    <a:gd name="T1" fmla="*/ 854 h 996950"/>
                    <a:gd name="T2" fmla="*/ 695 w 1803400"/>
                    <a:gd name="T3" fmla="*/ 757 h 996950"/>
                    <a:gd name="T4" fmla="*/ 594 w 1803400"/>
                    <a:gd name="T5" fmla="*/ 617 h 996950"/>
                    <a:gd name="T6" fmla="*/ 370 w 1803400"/>
                    <a:gd name="T7" fmla="*/ 102 h 996950"/>
                    <a:gd name="T8" fmla="*/ 320 w 1803400"/>
                    <a:gd name="T9" fmla="*/ 38 h 996950"/>
                    <a:gd name="T10" fmla="*/ 267 w 1803400"/>
                    <a:gd name="T11" fmla="*/ 0 h 996950"/>
                    <a:gd name="T12" fmla="*/ 212 w 1803400"/>
                    <a:gd name="T13" fmla="*/ 11 h 996950"/>
                    <a:gd name="T14" fmla="*/ 161 w 1803400"/>
                    <a:gd name="T15" fmla="*/ 59 h 996950"/>
                    <a:gd name="T16" fmla="*/ 115 w 1803400"/>
                    <a:gd name="T17" fmla="*/ 140 h 996950"/>
                    <a:gd name="T18" fmla="*/ 70 w 1803400"/>
                    <a:gd name="T19" fmla="*/ 253 h 996950"/>
                    <a:gd name="T20" fmla="*/ 37 w 1803400"/>
                    <a:gd name="T21" fmla="*/ 419 h 996950"/>
                    <a:gd name="T22" fmla="*/ 13 w 1803400"/>
                    <a:gd name="T23" fmla="*/ 569 h 996950"/>
                    <a:gd name="T24" fmla="*/ 2 w 1803400"/>
                    <a:gd name="T25" fmla="*/ 741 h 996950"/>
                    <a:gd name="T26" fmla="*/ 0 w 1803400"/>
                    <a:gd name="T27" fmla="*/ 902 h 996950"/>
                    <a:gd name="T28" fmla="*/ 10 w 1803400"/>
                    <a:gd name="T29" fmla="*/ 1112 h 996950"/>
                    <a:gd name="T30" fmla="*/ 35 w 1803400"/>
                    <a:gd name="T31" fmla="*/ 1278 h 996950"/>
                    <a:gd name="T32" fmla="*/ 66 w 1803400"/>
                    <a:gd name="T33" fmla="*/ 1423 h 996950"/>
                    <a:gd name="T34" fmla="*/ 111 w 1803400"/>
                    <a:gd name="T35" fmla="*/ 1541 h 996950"/>
                    <a:gd name="T36" fmla="*/ 158 w 1803400"/>
                    <a:gd name="T37" fmla="*/ 1627 h 996950"/>
                    <a:gd name="T38" fmla="*/ 210 w 1803400"/>
                    <a:gd name="T39" fmla="*/ 1681 h 996950"/>
                    <a:gd name="T40" fmla="*/ 261 w 1803400"/>
                    <a:gd name="T41" fmla="*/ 1686 h 996950"/>
                    <a:gd name="T42" fmla="*/ 316 w 1803400"/>
                    <a:gd name="T43" fmla="*/ 1654 h 996950"/>
                    <a:gd name="T44" fmla="*/ 370 w 1803400"/>
                    <a:gd name="T45" fmla="*/ 1573 h 996950"/>
                    <a:gd name="T46" fmla="*/ 596 w 1803400"/>
                    <a:gd name="T47" fmla="*/ 1090 h 996950"/>
                    <a:gd name="T48" fmla="*/ 692 w 1803400"/>
                    <a:gd name="T49" fmla="*/ 934 h 996950"/>
                    <a:gd name="T50" fmla="*/ 815 w 1803400"/>
                    <a:gd name="T51" fmla="*/ 854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8" name="Freeform 119"/>
                <p:cNvSpPr>
                  <a:spLocks/>
                </p:cNvSpPr>
                <p:nvPr/>
              </p:nvSpPr>
              <p:spPr bwMode="auto">
                <a:xfrm rot="-1536348">
                  <a:off x="6210129" y="1663017"/>
                  <a:ext cx="484212" cy="335756"/>
                </a:xfrm>
                <a:custGeom>
                  <a:avLst/>
                  <a:gdLst>
                    <a:gd name="T0" fmla="*/ 927 w 2314575"/>
                    <a:gd name="T1" fmla="*/ 1020 h 1203325"/>
                    <a:gd name="T2" fmla="*/ 777 w 2314575"/>
                    <a:gd name="T3" fmla="*/ 956 h 1203325"/>
                    <a:gd name="T4" fmla="*/ 655 w 2314575"/>
                    <a:gd name="T5" fmla="*/ 784 h 1203325"/>
                    <a:gd name="T6" fmla="*/ 392 w 2314575"/>
                    <a:gd name="T7" fmla="*/ 107 h 1203325"/>
                    <a:gd name="T8" fmla="*/ 331 w 2314575"/>
                    <a:gd name="T9" fmla="*/ 32 h 1203325"/>
                    <a:gd name="T10" fmla="*/ 265 w 2314575"/>
                    <a:gd name="T11" fmla="*/ 0 h 1203325"/>
                    <a:gd name="T12" fmla="*/ 201 w 2314575"/>
                    <a:gd name="T13" fmla="*/ 27 h 1203325"/>
                    <a:gd name="T14" fmla="*/ 142 w 2314575"/>
                    <a:gd name="T15" fmla="*/ 113 h 1203325"/>
                    <a:gd name="T16" fmla="*/ 89 w 2314575"/>
                    <a:gd name="T17" fmla="*/ 263 h 1203325"/>
                    <a:gd name="T18" fmla="*/ 46 w 2314575"/>
                    <a:gd name="T19" fmla="*/ 446 h 1203325"/>
                    <a:gd name="T20" fmla="*/ 17 w 2314575"/>
                    <a:gd name="T21" fmla="*/ 660 h 1203325"/>
                    <a:gd name="T22" fmla="*/ 0 w 2314575"/>
                    <a:gd name="T23" fmla="*/ 886 h 1203325"/>
                    <a:gd name="T24" fmla="*/ 0 w 2314575"/>
                    <a:gd name="T25" fmla="*/ 1133 h 1203325"/>
                    <a:gd name="T26" fmla="*/ 18 w 2314575"/>
                    <a:gd name="T27" fmla="*/ 1375 h 1203325"/>
                    <a:gd name="T28" fmla="*/ 47 w 2314575"/>
                    <a:gd name="T29" fmla="*/ 1600 h 1203325"/>
                    <a:gd name="T30" fmla="*/ 87 w 2314575"/>
                    <a:gd name="T31" fmla="*/ 1766 h 1203325"/>
                    <a:gd name="T32" fmla="*/ 139 w 2314575"/>
                    <a:gd name="T33" fmla="*/ 1906 h 1203325"/>
                    <a:gd name="T34" fmla="*/ 199 w 2314575"/>
                    <a:gd name="T35" fmla="*/ 1998 h 1203325"/>
                    <a:gd name="T36" fmla="*/ 261 w 2314575"/>
                    <a:gd name="T37" fmla="*/ 2035 h 1203325"/>
                    <a:gd name="T38" fmla="*/ 327 w 2314575"/>
                    <a:gd name="T39" fmla="*/ 2008 h 1203325"/>
                    <a:gd name="T40" fmla="*/ 391 w 2314575"/>
                    <a:gd name="T41" fmla="*/ 1928 h 1203325"/>
                    <a:gd name="T42" fmla="*/ 656 w 2314575"/>
                    <a:gd name="T43" fmla="*/ 1251 h 1203325"/>
                    <a:gd name="T44" fmla="*/ 776 w 2314575"/>
                    <a:gd name="T45" fmla="*/ 1090 h 1203325"/>
                    <a:gd name="T46" fmla="*/ 927 w 2314575"/>
                    <a:gd name="T47" fmla="*/ 1020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9" name="Freeform 120"/>
                <p:cNvSpPr>
                  <a:spLocks/>
                </p:cNvSpPr>
                <p:nvPr/>
              </p:nvSpPr>
              <p:spPr bwMode="auto">
                <a:xfrm rot="-1536348">
                  <a:off x="6352387" y="1718844"/>
                  <a:ext cx="249920" cy="195865"/>
                </a:xfrm>
                <a:custGeom>
                  <a:avLst/>
                  <a:gdLst>
                    <a:gd name="T0" fmla="*/ 92 w 1803400"/>
                    <a:gd name="T1" fmla="*/ 148 h 996950"/>
                    <a:gd name="T2" fmla="*/ 79 w 1803400"/>
                    <a:gd name="T3" fmla="*/ 131 h 996950"/>
                    <a:gd name="T4" fmla="*/ 67 w 1803400"/>
                    <a:gd name="T5" fmla="*/ 107 h 996950"/>
                    <a:gd name="T6" fmla="*/ 42 w 1803400"/>
                    <a:gd name="T7" fmla="*/ 18 h 996950"/>
                    <a:gd name="T8" fmla="*/ 36 w 1803400"/>
                    <a:gd name="T9" fmla="*/ 6 h 996950"/>
                    <a:gd name="T10" fmla="*/ 30 w 1803400"/>
                    <a:gd name="T11" fmla="*/ 0 h 996950"/>
                    <a:gd name="T12" fmla="*/ 24 w 1803400"/>
                    <a:gd name="T13" fmla="*/ 2 h 996950"/>
                    <a:gd name="T14" fmla="*/ 18 w 1803400"/>
                    <a:gd name="T15" fmla="*/ 10 h 996950"/>
                    <a:gd name="T16" fmla="*/ 13 w 1803400"/>
                    <a:gd name="T17" fmla="*/ 24 h 996950"/>
                    <a:gd name="T18" fmla="*/ 8 w 1803400"/>
                    <a:gd name="T19" fmla="*/ 44 h 996950"/>
                    <a:gd name="T20" fmla="*/ 4 w 1803400"/>
                    <a:gd name="T21" fmla="*/ 72 h 996950"/>
                    <a:gd name="T22" fmla="*/ 2 w 1803400"/>
                    <a:gd name="T23" fmla="*/ 98 h 996950"/>
                    <a:gd name="T24" fmla="*/ 0 w 1803400"/>
                    <a:gd name="T25" fmla="*/ 128 h 996950"/>
                    <a:gd name="T26" fmla="*/ 0 w 1803400"/>
                    <a:gd name="T27" fmla="*/ 156 h 996950"/>
                    <a:gd name="T28" fmla="*/ 1 w 1803400"/>
                    <a:gd name="T29" fmla="*/ 192 h 996950"/>
                    <a:gd name="T30" fmla="*/ 4 w 1803400"/>
                    <a:gd name="T31" fmla="*/ 221 h 996950"/>
                    <a:gd name="T32" fmla="*/ 7 w 1803400"/>
                    <a:gd name="T33" fmla="*/ 246 h 996950"/>
                    <a:gd name="T34" fmla="*/ 12 w 1803400"/>
                    <a:gd name="T35" fmla="*/ 267 h 996950"/>
                    <a:gd name="T36" fmla="*/ 18 w 1803400"/>
                    <a:gd name="T37" fmla="*/ 282 h 996950"/>
                    <a:gd name="T38" fmla="*/ 24 w 1803400"/>
                    <a:gd name="T39" fmla="*/ 291 h 996950"/>
                    <a:gd name="T40" fmla="*/ 30 w 1803400"/>
                    <a:gd name="T41" fmla="*/ 292 h 996950"/>
                    <a:gd name="T42" fmla="*/ 36 w 1803400"/>
                    <a:gd name="T43" fmla="*/ 286 h 996950"/>
                    <a:gd name="T44" fmla="*/ 42 w 1803400"/>
                    <a:gd name="T45" fmla="*/ 272 h 996950"/>
                    <a:gd name="T46" fmla="*/ 67 w 1803400"/>
                    <a:gd name="T47" fmla="*/ 189 h 996950"/>
                    <a:gd name="T48" fmla="*/ 78 w 1803400"/>
                    <a:gd name="T49" fmla="*/ 162 h 996950"/>
                    <a:gd name="T50" fmla="*/ 92 w 1803400"/>
                    <a:gd name="T51" fmla="*/ 148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0" name="Freeform 121"/>
                <p:cNvSpPr>
                  <a:spLocks/>
                </p:cNvSpPr>
                <p:nvPr/>
              </p:nvSpPr>
              <p:spPr bwMode="auto">
                <a:xfrm rot="-1536348">
                  <a:off x="6412959" y="1713635"/>
                  <a:ext cx="191028" cy="172036"/>
                </a:xfrm>
                <a:custGeom>
                  <a:avLst/>
                  <a:gdLst>
                    <a:gd name="T0" fmla="*/ 24 w 1803400"/>
                    <a:gd name="T1" fmla="*/ 77 h 996950"/>
                    <a:gd name="T2" fmla="*/ 20 w 1803400"/>
                    <a:gd name="T3" fmla="*/ 69 h 996950"/>
                    <a:gd name="T4" fmla="*/ 17 w 1803400"/>
                    <a:gd name="T5" fmla="*/ 56 h 996950"/>
                    <a:gd name="T6" fmla="*/ 11 w 1803400"/>
                    <a:gd name="T7" fmla="*/ 9 h 996950"/>
                    <a:gd name="T8" fmla="*/ 9 w 1803400"/>
                    <a:gd name="T9" fmla="*/ 3 h 996950"/>
                    <a:gd name="T10" fmla="*/ 8 w 1803400"/>
                    <a:gd name="T11" fmla="*/ 0 h 996950"/>
                    <a:gd name="T12" fmla="*/ 6 w 1803400"/>
                    <a:gd name="T13" fmla="*/ 1 h 996950"/>
                    <a:gd name="T14" fmla="*/ 5 w 1803400"/>
                    <a:gd name="T15" fmla="*/ 5 h 996950"/>
                    <a:gd name="T16" fmla="*/ 3 w 1803400"/>
                    <a:gd name="T17" fmla="*/ 13 h 996950"/>
                    <a:gd name="T18" fmla="*/ 2 w 1803400"/>
                    <a:gd name="T19" fmla="*/ 23 h 996950"/>
                    <a:gd name="T20" fmla="*/ 1 w 1803400"/>
                    <a:gd name="T21" fmla="*/ 38 h 996950"/>
                    <a:gd name="T22" fmla="*/ 0 w 1803400"/>
                    <a:gd name="T23" fmla="*/ 51 h 996950"/>
                    <a:gd name="T24" fmla="*/ 0 w 1803400"/>
                    <a:gd name="T25" fmla="*/ 67 h 996950"/>
                    <a:gd name="T26" fmla="*/ 0 w 1803400"/>
                    <a:gd name="T27" fmla="*/ 82 h 996950"/>
                    <a:gd name="T28" fmla="*/ 0 w 1803400"/>
                    <a:gd name="T29" fmla="*/ 101 h 996950"/>
                    <a:gd name="T30" fmla="*/ 1 w 1803400"/>
                    <a:gd name="T31" fmla="*/ 116 h 996950"/>
                    <a:gd name="T32" fmla="*/ 2 w 1803400"/>
                    <a:gd name="T33" fmla="*/ 129 h 996950"/>
                    <a:gd name="T34" fmla="*/ 3 w 1803400"/>
                    <a:gd name="T35" fmla="*/ 139 h 996950"/>
                    <a:gd name="T36" fmla="*/ 5 w 1803400"/>
                    <a:gd name="T37" fmla="*/ 147 h 996950"/>
                    <a:gd name="T38" fmla="*/ 6 w 1803400"/>
                    <a:gd name="T39" fmla="*/ 152 h 996950"/>
                    <a:gd name="T40" fmla="*/ 8 w 1803400"/>
                    <a:gd name="T41" fmla="*/ 153 h 996950"/>
                    <a:gd name="T42" fmla="*/ 9 w 1803400"/>
                    <a:gd name="T43" fmla="*/ 150 h 996950"/>
                    <a:gd name="T44" fmla="*/ 11 w 1803400"/>
                    <a:gd name="T45" fmla="*/ 142 h 996950"/>
                    <a:gd name="T46" fmla="*/ 18 w 1803400"/>
                    <a:gd name="T47" fmla="*/ 99 h 996950"/>
                    <a:gd name="T48" fmla="*/ 20 w 1803400"/>
                    <a:gd name="T49" fmla="*/ 85 h 996950"/>
                    <a:gd name="T50" fmla="*/ 24 w 1803400"/>
                    <a:gd name="T51" fmla="*/ 77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31" name="Group 112"/>
              <p:cNvGrpSpPr>
                <a:grpSpLocks/>
              </p:cNvGrpSpPr>
              <p:nvPr/>
            </p:nvGrpSpPr>
            <p:grpSpPr bwMode="auto">
              <a:xfrm>
                <a:off x="6924432" y="1211875"/>
                <a:ext cx="331861" cy="215860"/>
                <a:chOff x="6660114" y="1345226"/>
                <a:chExt cx="331861" cy="215860"/>
              </a:xfrm>
            </p:grpSpPr>
            <p:sp>
              <p:nvSpPr>
                <p:cNvPr id="33" name="Freeform 114"/>
                <p:cNvSpPr>
                  <a:spLocks/>
                </p:cNvSpPr>
                <p:nvPr/>
              </p:nvSpPr>
              <p:spPr bwMode="auto">
                <a:xfrm rot="-1536348">
                  <a:off x="6666212" y="1415355"/>
                  <a:ext cx="206582" cy="132613"/>
                </a:xfrm>
                <a:custGeom>
                  <a:avLst/>
                  <a:gdLst>
                    <a:gd name="T0" fmla="*/ 0 w 1568450"/>
                    <a:gd name="T1" fmla="*/ 35 h 873125"/>
                    <a:gd name="T2" fmla="*/ 9 w 1568450"/>
                    <a:gd name="T3" fmla="*/ 32 h 873125"/>
                    <a:gd name="T4" fmla="*/ 17 w 1568450"/>
                    <a:gd name="T5" fmla="*/ 26 h 873125"/>
                    <a:gd name="T6" fmla="*/ 34 w 1568450"/>
                    <a:gd name="T7" fmla="*/ 4 h 873125"/>
                    <a:gd name="T8" fmla="*/ 38 w 1568450"/>
                    <a:gd name="T9" fmla="*/ 1 h 873125"/>
                    <a:gd name="T10" fmla="*/ 42 w 1568450"/>
                    <a:gd name="T11" fmla="*/ 0 h 873125"/>
                    <a:gd name="T12" fmla="*/ 46 w 1568450"/>
                    <a:gd name="T13" fmla="*/ 0 h 873125"/>
                    <a:gd name="T14" fmla="*/ 50 w 1568450"/>
                    <a:gd name="T15" fmla="*/ 2 h 873125"/>
                    <a:gd name="T16" fmla="*/ 53 w 1568450"/>
                    <a:gd name="T17" fmla="*/ 6 h 873125"/>
                    <a:gd name="T18" fmla="*/ 57 w 1568450"/>
                    <a:gd name="T19" fmla="*/ 10 h 873125"/>
                    <a:gd name="T20" fmla="*/ 59 w 1568450"/>
                    <a:gd name="T21" fmla="*/ 17 h 873125"/>
                    <a:gd name="T22" fmla="*/ 61 w 1568450"/>
                    <a:gd name="T23" fmla="*/ 24 h 873125"/>
                    <a:gd name="T24" fmla="*/ 62 w 1568450"/>
                    <a:gd name="T25" fmla="*/ 32 h 873125"/>
                    <a:gd name="T26" fmla="*/ 62 w 1568450"/>
                    <a:gd name="T27" fmla="*/ 39 h 873125"/>
                    <a:gd name="T28" fmla="*/ 61 w 1568450"/>
                    <a:gd name="T29" fmla="*/ 47 h 873125"/>
                    <a:gd name="T30" fmla="*/ 59 w 1568450"/>
                    <a:gd name="T31" fmla="*/ 53 h 873125"/>
                    <a:gd name="T32" fmla="*/ 57 w 1568450"/>
                    <a:gd name="T33" fmla="*/ 60 h 873125"/>
                    <a:gd name="T34" fmla="*/ 54 w 1568450"/>
                    <a:gd name="T35" fmla="*/ 65 h 873125"/>
                    <a:gd name="T36" fmla="*/ 50 w 1568450"/>
                    <a:gd name="T37" fmla="*/ 68 h 873125"/>
                    <a:gd name="T38" fmla="*/ 46 w 1568450"/>
                    <a:gd name="T39" fmla="*/ 71 h 873125"/>
                    <a:gd name="T40" fmla="*/ 42 w 1568450"/>
                    <a:gd name="T41" fmla="*/ 71 h 873125"/>
                    <a:gd name="T42" fmla="*/ 38 w 1568450"/>
                    <a:gd name="T43" fmla="*/ 70 h 873125"/>
                    <a:gd name="T44" fmla="*/ 34 w 1568450"/>
                    <a:gd name="T45" fmla="*/ 66 h 873125"/>
                    <a:gd name="T46" fmla="*/ 17 w 1568450"/>
                    <a:gd name="T47" fmla="*/ 46 h 873125"/>
                    <a:gd name="T48" fmla="*/ 9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4" name="Freeform 115"/>
                <p:cNvSpPr>
                  <a:spLocks/>
                </p:cNvSpPr>
                <p:nvPr/>
              </p:nvSpPr>
              <p:spPr bwMode="auto">
                <a:xfrm rot="-1536348">
                  <a:off x="6663399" y="1388332"/>
                  <a:ext cx="265963" cy="161064"/>
                </a:xfrm>
                <a:custGeom>
                  <a:avLst/>
                  <a:gdLst>
                    <a:gd name="T0" fmla="*/ 0 w 2019300"/>
                    <a:gd name="T1" fmla="*/ 43 h 1060450"/>
                    <a:gd name="T2" fmla="*/ 13 w 2019300"/>
                    <a:gd name="T3" fmla="*/ 41 h 1060450"/>
                    <a:gd name="T4" fmla="*/ 23 w 2019300"/>
                    <a:gd name="T5" fmla="*/ 34 h 1060450"/>
                    <a:gd name="T6" fmla="*/ 46 w 2019300"/>
                    <a:gd name="T7" fmla="*/ 5 h 1060450"/>
                    <a:gd name="T8" fmla="*/ 51 w 2019300"/>
                    <a:gd name="T9" fmla="*/ 1 h 1060450"/>
                    <a:gd name="T10" fmla="*/ 57 w 2019300"/>
                    <a:gd name="T11" fmla="*/ 0 h 1060450"/>
                    <a:gd name="T12" fmla="*/ 63 w 2019300"/>
                    <a:gd name="T13" fmla="*/ 1 h 1060450"/>
                    <a:gd name="T14" fmla="*/ 68 w 2019300"/>
                    <a:gd name="T15" fmla="*/ 5 h 1060450"/>
                    <a:gd name="T16" fmla="*/ 72 w 2019300"/>
                    <a:gd name="T17" fmla="*/ 11 h 1060450"/>
                    <a:gd name="T18" fmla="*/ 76 w 2019300"/>
                    <a:gd name="T19" fmla="*/ 19 h 1060450"/>
                    <a:gd name="T20" fmla="*/ 78 w 2019300"/>
                    <a:gd name="T21" fmla="*/ 28 h 1060450"/>
                    <a:gd name="T22" fmla="*/ 80 w 2019300"/>
                    <a:gd name="T23" fmla="*/ 38 h 1060450"/>
                    <a:gd name="T24" fmla="*/ 80 w 2019300"/>
                    <a:gd name="T25" fmla="*/ 48 h 1060450"/>
                    <a:gd name="T26" fmla="*/ 79 w 2019300"/>
                    <a:gd name="T27" fmla="*/ 58 h 1060450"/>
                    <a:gd name="T28" fmla="*/ 76 w 2019300"/>
                    <a:gd name="T29" fmla="*/ 67 h 1060450"/>
                    <a:gd name="T30" fmla="*/ 72 w 2019300"/>
                    <a:gd name="T31" fmla="*/ 75 h 1060450"/>
                    <a:gd name="T32" fmla="*/ 68 w 2019300"/>
                    <a:gd name="T33" fmla="*/ 81 h 1060450"/>
                    <a:gd name="T34" fmla="*/ 63 w 2019300"/>
                    <a:gd name="T35" fmla="*/ 84 h 1060450"/>
                    <a:gd name="T36" fmla="*/ 57 w 2019300"/>
                    <a:gd name="T37" fmla="*/ 86 h 1060450"/>
                    <a:gd name="T38" fmla="*/ 51 w 2019300"/>
                    <a:gd name="T39" fmla="*/ 84 h 1060450"/>
                    <a:gd name="T40" fmla="*/ 46 w 2019300"/>
                    <a:gd name="T41" fmla="*/ 81 h 1060450"/>
                    <a:gd name="T42" fmla="*/ 23 w 2019300"/>
                    <a:gd name="T43" fmla="*/ 53 h 1060450"/>
                    <a:gd name="T44" fmla="*/ 13 w 2019300"/>
                    <a:gd name="T45" fmla="*/ 46 h 1060450"/>
                    <a:gd name="T46" fmla="*/ 0 w 2019300"/>
                    <a:gd name="T47" fmla="*/ 43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5" name="Freeform 116"/>
                <p:cNvSpPr>
                  <a:spLocks/>
                </p:cNvSpPr>
                <p:nvPr/>
              </p:nvSpPr>
              <p:spPr bwMode="auto">
                <a:xfrm rot="-1536348">
                  <a:off x="6692323" y="1450821"/>
                  <a:ext cx="127829" cy="73806"/>
                </a:xfrm>
                <a:custGeom>
                  <a:avLst/>
                  <a:gdLst>
                    <a:gd name="T0" fmla="*/ 0 w 1568450"/>
                    <a:gd name="T1" fmla="*/ 2 h 873125"/>
                    <a:gd name="T2" fmla="*/ 1 w 1568450"/>
                    <a:gd name="T3" fmla="*/ 2 h 873125"/>
                    <a:gd name="T4" fmla="*/ 2 w 1568450"/>
                    <a:gd name="T5" fmla="*/ 1 h 873125"/>
                    <a:gd name="T6" fmla="*/ 3 w 1568450"/>
                    <a:gd name="T7" fmla="*/ 0 h 873125"/>
                    <a:gd name="T8" fmla="*/ 3 w 1568450"/>
                    <a:gd name="T9" fmla="*/ 0 h 873125"/>
                    <a:gd name="T10" fmla="*/ 4 w 1568450"/>
                    <a:gd name="T11" fmla="*/ 0 h 873125"/>
                    <a:gd name="T12" fmla="*/ 4 w 1568450"/>
                    <a:gd name="T13" fmla="*/ 0 h 873125"/>
                    <a:gd name="T14" fmla="*/ 4 w 1568450"/>
                    <a:gd name="T15" fmla="*/ 0 h 873125"/>
                    <a:gd name="T16" fmla="*/ 5 w 1568450"/>
                    <a:gd name="T17" fmla="*/ 0 h 873125"/>
                    <a:gd name="T18" fmla="*/ 5 w 1568450"/>
                    <a:gd name="T19" fmla="*/ 1 h 873125"/>
                    <a:gd name="T20" fmla="*/ 5 w 1568450"/>
                    <a:gd name="T21" fmla="*/ 1 h 873125"/>
                    <a:gd name="T22" fmla="*/ 6 w 1568450"/>
                    <a:gd name="T23" fmla="*/ 1 h 873125"/>
                    <a:gd name="T24" fmla="*/ 6 w 1568450"/>
                    <a:gd name="T25" fmla="*/ 2 h 873125"/>
                    <a:gd name="T26" fmla="*/ 6 w 1568450"/>
                    <a:gd name="T27" fmla="*/ 2 h 873125"/>
                    <a:gd name="T28" fmla="*/ 6 w 1568450"/>
                    <a:gd name="T29" fmla="*/ 3 h 873125"/>
                    <a:gd name="T30" fmla="*/ 5 w 1568450"/>
                    <a:gd name="T31" fmla="*/ 3 h 873125"/>
                    <a:gd name="T32" fmla="*/ 5 w 1568450"/>
                    <a:gd name="T33" fmla="*/ 3 h 873125"/>
                    <a:gd name="T34" fmla="*/ 5 w 1568450"/>
                    <a:gd name="T35" fmla="*/ 3 h 873125"/>
                    <a:gd name="T36" fmla="*/ 5 w 1568450"/>
                    <a:gd name="T37" fmla="*/ 4 h 873125"/>
                    <a:gd name="T38" fmla="*/ 4 w 1568450"/>
                    <a:gd name="T39" fmla="*/ 4 h 873125"/>
                    <a:gd name="T40" fmla="*/ 4 w 1568450"/>
                    <a:gd name="T41" fmla="*/ 4 h 873125"/>
                    <a:gd name="T42" fmla="*/ 3 w 1568450"/>
                    <a:gd name="T43" fmla="*/ 4 h 873125"/>
                    <a:gd name="T44" fmla="*/ 3 w 1568450"/>
                    <a:gd name="T45" fmla="*/ 4 h 873125"/>
                    <a:gd name="T46" fmla="*/ 2 w 1568450"/>
                    <a:gd name="T47" fmla="*/ 2 h 873125"/>
                    <a:gd name="T48" fmla="*/ 1 w 1568450"/>
                    <a:gd name="T49" fmla="*/ 2 h 873125"/>
                    <a:gd name="T50" fmla="*/ 0 w 1568450"/>
                    <a:gd name="T51" fmla="*/ 2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6" name="Freeform 117"/>
                <p:cNvSpPr>
                  <a:spLocks/>
                </p:cNvSpPr>
                <p:nvPr/>
              </p:nvSpPr>
              <p:spPr bwMode="auto">
                <a:xfrm rot="-1536348">
                  <a:off x="6660114" y="1345226"/>
                  <a:ext cx="331861" cy="215860"/>
                </a:xfrm>
                <a:custGeom>
                  <a:avLst/>
                  <a:gdLst>
                    <a:gd name="T0" fmla="*/ 0 w 2019300"/>
                    <a:gd name="T1" fmla="*/ 185 h 1060450"/>
                    <a:gd name="T2" fmla="*/ 38 w 2019300"/>
                    <a:gd name="T3" fmla="*/ 175 h 1060450"/>
                    <a:gd name="T4" fmla="*/ 70 w 2019300"/>
                    <a:gd name="T5" fmla="*/ 145 h 1060450"/>
                    <a:gd name="T6" fmla="*/ 140 w 2019300"/>
                    <a:gd name="T7" fmla="*/ 21 h 1060450"/>
                    <a:gd name="T8" fmla="*/ 155 w 2019300"/>
                    <a:gd name="T9" fmla="*/ 4 h 1060450"/>
                    <a:gd name="T10" fmla="*/ 172 w 2019300"/>
                    <a:gd name="T11" fmla="*/ 0 h 1060450"/>
                    <a:gd name="T12" fmla="*/ 189 w 2019300"/>
                    <a:gd name="T13" fmla="*/ 5 h 1060450"/>
                    <a:gd name="T14" fmla="*/ 205 w 2019300"/>
                    <a:gd name="T15" fmla="*/ 21 h 1060450"/>
                    <a:gd name="T16" fmla="*/ 219 w 2019300"/>
                    <a:gd name="T17" fmla="*/ 48 h 1060450"/>
                    <a:gd name="T18" fmla="*/ 230 w 2019300"/>
                    <a:gd name="T19" fmla="*/ 80 h 1060450"/>
                    <a:gd name="T20" fmla="*/ 237 w 2019300"/>
                    <a:gd name="T21" fmla="*/ 120 h 1060450"/>
                    <a:gd name="T22" fmla="*/ 242 w 2019300"/>
                    <a:gd name="T23" fmla="*/ 163 h 1060450"/>
                    <a:gd name="T24" fmla="*/ 242 w 2019300"/>
                    <a:gd name="T25" fmla="*/ 205 h 1060450"/>
                    <a:gd name="T26" fmla="*/ 238 w 2019300"/>
                    <a:gd name="T27" fmla="*/ 252 h 1060450"/>
                    <a:gd name="T28" fmla="*/ 230 w 2019300"/>
                    <a:gd name="T29" fmla="*/ 292 h 1060450"/>
                    <a:gd name="T30" fmla="*/ 219 w 2019300"/>
                    <a:gd name="T31" fmla="*/ 323 h 1060450"/>
                    <a:gd name="T32" fmla="*/ 206 w 2019300"/>
                    <a:gd name="T33" fmla="*/ 348 h 1060450"/>
                    <a:gd name="T34" fmla="*/ 189 w 2019300"/>
                    <a:gd name="T35" fmla="*/ 364 h 1060450"/>
                    <a:gd name="T36" fmla="*/ 172 w 2019300"/>
                    <a:gd name="T37" fmla="*/ 371 h 1060450"/>
                    <a:gd name="T38" fmla="*/ 156 w 2019300"/>
                    <a:gd name="T39" fmla="*/ 365 h 1060450"/>
                    <a:gd name="T40" fmla="*/ 140 w 2019300"/>
                    <a:gd name="T41" fmla="*/ 348 h 1060450"/>
                    <a:gd name="T42" fmla="*/ 69 w 2019300"/>
                    <a:gd name="T43" fmla="*/ 228 h 1060450"/>
                    <a:gd name="T44" fmla="*/ 38 w 2019300"/>
                    <a:gd name="T45" fmla="*/ 197 h 1060450"/>
                    <a:gd name="T46" fmla="*/ 0 w 2019300"/>
                    <a:gd name="T47" fmla="*/ 185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32" name="Straight Connector 113"/>
              <p:cNvCxnSpPr>
                <a:cxnSpLocks noChangeShapeType="1"/>
              </p:cNvCxnSpPr>
              <p:nvPr/>
            </p:nvCxnSpPr>
            <p:spPr bwMode="auto">
              <a:xfrm flipV="1">
                <a:off x="6415050" y="1393031"/>
                <a:ext cx="526294" cy="277076"/>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nvGrpSpPr>
            <p:cNvPr id="25" name="Group 106"/>
            <p:cNvGrpSpPr>
              <a:grpSpLocks/>
            </p:cNvGrpSpPr>
            <p:nvPr/>
          </p:nvGrpSpPr>
          <p:grpSpPr bwMode="auto">
            <a:xfrm>
              <a:off x="6882367" y="532275"/>
              <a:ext cx="1026322" cy="646971"/>
              <a:chOff x="6882367" y="189339"/>
              <a:chExt cx="1026322" cy="646971"/>
            </a:xfrm>
          </p:grpSpPr>
          <p:grpSp>
            <p:nvGrpSpPr>
              <p:cNvPr id="26" name="Group 108"/>
              <p:cNvGrpSpPr>
                <a:grpSpLocks/>
              </p:cNvGrpSpPr>
              <p:nvPr/>
            </p:nvGrpSpPr>
            <p:grpSpPr bwMode="auto">
              <a:xfrm>
                <a:off x="6882367" y="466570"/>
                <a:ext cx="752029" cy="369740"/>
                <a:chOff x="6591855" y="1166657"/>
                <a:chExt cx="752029" cy="369740"/>
              </a:xfrm>
            </p:grpSpPr>
            <p:sp>
              <p:nvSpPr>
                <p:cNvPr id="28" name="Arc 27"/>
                <p:cNvSpPr/>
                <p:nvPr/>
              </p:nvSpPr>
              <p:spPr>
                <a:xfrm rot="20015699">
                  <a:off x="6687587" y="1342064"/>
                  <a:ext cx="654177" cy="19394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sp>
              <p:nvSpPr>
                <p:cNvPr id="29" name="Arc 28"/>
                <p:cNvSpPr/>
                <p:nvPr/>
              </p:nvSpPr>
              <p:spPr>
                <a:xfrm rot="19840219" flipV="1">
                  <a:off x="6587395" y="1163613"/>
                  <a:ext cx="652589" cy="19235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grpSp>
          <p:sp>
            <p:nvSpPr>
              <p:cNvPr id="27" name="Oval 26"/>
              <p:cNvSpPr/>
              <p:nvPr/>
            </p:nvSpPr>
            <p:spPr>
              <a:xfrm>
                <a:off x="7486332" y="189339"/>
                <a:ext cx="422357" cy="42127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cxnSp>
        <p:nvCxnSpPr>
          <p:cNvPr id="41" name="Straight Connector 104"/>
          <p:cNvCxnSpPr>
            <a:cxnSpLocks noChangeShapeType="1"/>
          </p:cNvCxnSpPr>
          <p:nvPr/>
        </p:nvCxnSpPr>
        <p:spPr bwMode="auto">
          <a:xfrm rot="1029669" flipV="1">
            <a:off x="6141598" y="3582928"/>
            <a:ext cx="526191" cy="276693"/>
          </a:xfrm>
          <a:prstGeom prst="line">
            <a:avLst/>
          </a:prstGeom>
          <a:noFill/>
          <a:ln w="9525">
            <a:solidFill>
              <a:srgbClr val="4A7EBB"/>
            </a:solidFill>
            <a:round/>
            <a:headEnd/>
            <a:tailEnd/>
          </a:ln>
          <a:extLst>
            <a:ext uri="{909E8E84-426E-40dd-AFC4-6F175D3DCCD1}">
              <a14:hiddenFill xmlns:a14="http://schemas.microsoft.com/office/drawing/2010/main">
                <a:noFill/>
              </a14:hiddenFill>
            </a:ext>
          </a:extLst>
        </p:spPr>
      </p:cxnSp>
      <p:cxnSp>
        <p:nvCxnSpPr>
          <p:cNvPr id="42" name="Straight Connector 41"/>
          <p:cNvCxnSpPr/>
          <p:nvPr/>
        </p:nvCxnSpPr>
        <p:spPr bwMode="auto">
          <a:xfrm rot="2283539" flipV="1">
            <a:off x="5457825" y="3697289"/>
            <a:ext cx="201613" cy="125412"/>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597400" y="3639608"/>
            <a:ext cx="361950" cy="4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rot="3025833" flipV="1">
            <a:off x="5017294" y="3534569"/>
            <a:ext cx="373062" cy="36195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bwMode="auto">
          <a:xfrm>
            <a:off x="3941763" y="3349625"/>
            <a:ext cx="606425" cy="26987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bwMode="auto">
          <a:xfrm rot="1440000">
            <a:off x="4545013" y="3605212"/>
            <a:ext cx="55562" cy="49212"/>
          </a:xfrm>
          <a:prstGeom prst="roundRect">
            <a:avLst/>
          </a:prstGeom>
          <a:ln>
            <a:solidFill>
              <a:srgbClr val="8D58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7" name="Rounded Rectangle 46"/>
          <p:cNvSpPr/>
          <p:nvPr/>
        </p:nvSpPr>
        <p:spPr bwMode="auto">
          <a:xfrm rot="1063620">
            <a:off x="5303015" y="3502906"/>
            <a:ext cx="852803" cy="96311"/>
          </a:xfrm>
          <a:prstGeom prst="roundRect">
            <a:avLst/>
          </a:prstGeom>
          <a:noFill/>
          <a:ln w="254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48" name="Straight Connector 47"/>
          <p:cNvCxnSpPr>
            <a:cxnSpLocks noChangeShapeType="1"/>
          </p:cNvCxnSpPr>
          <p:nvPr/>
        </p:nvCxnSpPr>
        <p:spPr bwMode="auto">
          <a:xfrm>
            <a:off x="311151" y="17446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9" name="Freeform 48"/>
          <p:cNvSpPr>
            <a:spLocks/>
          </p:cNvSpPr>
          <p:nvPr/>
        </p:nvSpPr>
        <p:spPr bwMode="auto">
          <a:xfrm rot="16749996" flipV="1">
            <a:off x="6125369" y="3701256"/>
            <a:ext cx="71438" cy="79375"/>
          </a:xfrm>
          <a:custGeom>
            <a:avLst/>
            <a:gdLst>
              <a:gd name="T0" fmla="*/ 0 w 146050"/>
              <a:gd name="T1" fmla="*/ 107284 h 80673"/>
              <a:gd name="T2" fmla="*/ 47467 w 146050"/>
              <a:gd name="T3" fmla="*/ 14393 h 80673"/>
              <a:gd name="T4" fmla="*/ 128440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0" name="Freeform 49"/>
          <p:cNvSpPr>
            <a:spLocks/>
          </p:cNvSpPr>
          <p:nvPr/>
        </p:nvSpPr>
        <p:spPr bwMode="auto">
          <a:xfrm rot="11674642" flipV="1">
            <a:off x="6110288" y="3640138"/>
            <a:ext cx="104775" cy="66675"/>
          </a:xfrm>
          <a:custGeom>
            <a:avLst/>
            <a:gdLst>
              <a:gd name="T0" fmla="*/ 0 w 146050"/>
              <a:gd name="T1" fmla="*/ 107284 h 80673"/>
              <a:gd name="T2" fmla="*/ 57378 w 146050"/>
              <a:gd name="T3" fmla="*/ 14393 h 80673"/>
              <a:gd name="T4" fmla="*/ 155258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1" name="Freeform 50"/>
          <p:cNvSpPr>
            <a:spLocks/>
          </p:cNvSpPr>
          <p:nvPr/>
        </p:nvSpPr>
        <p:spPr bwMode="auto">
          <a:xfrm rot="14404172" flipV="1">
            <a:off x="6097369" y="3727174"/>
            <a:ext cx="50325" cy="45899"/>
          </a:xfrm>
          <a:custGeom>
            <a:avLst/>
            <a:gdLst>
              <a:gd name="T0" fmla="*/ 0 w 146050"/>
              <a:gd name="T1" fmla="*/ 85125 h 80673"/>
              <a:gd name="T2" fmla="*/ 38642 w 146050"/>
              <a:gd name="T3" fmla="*/ 11421 h 80673"/>
              <a:gd name="T4" fmla="*/ 104559 w 146050"/>
              <a:gd name="T5" fmla="*/ 1370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cxnSp>
        <p:nvCxnSpPr>
          <p:cNvPr id="52" name="Straight Connector 51"/>
          <p:cNvCxnSpPr>
            <a:cxnSpLocks noChangeShapeType="1"/>
          </p:cNvCxnSpPr>
          <p:nvPr/>
        </p:nvCxnSpPr>
        <p:spPr bwMode="auto">
          <a:xfrm>
            <a:off x="330200" y="2425700"/>
            <a:ext cx="1898650" cy="5969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Straight Connector 52"/>
          <p:cNvCxnSpPr/>
          <p:nvPr/>
        </p:nvCxnSpPr>
        <p:spPr>
          <a:xfrm>
            <a:off x="3802063" y="3444875"/>
            <a:ext cx="427037" cy="18732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bwMode="auto">
          <a:xfrm>
            <a:off x="0" y="6413500"/>
            <a:ext cx="787400" cy="330200"/>
          </a:xfrm>
          <a:prstGeom prst="rect">
            <a:avLst/>
          </a:prstGeom>
          <a:solidFill>
            <a:srgbClr val="B9B0AC"/>
          </a:solidFill>
          <a:ln w="12699" cap="flat" cmpd="sng" algn="ctr">
            <a:noFill/>
            <a:prstDash val="solid"/>
            <a:round/>
            <a:headEnd type="none" w="med" len="med"/>
            <a:tailEnd type="none" w="med" len="med"/>
          </a:ln>
          <a:effectLst>
            <a:softEdge rad="50800"/>
          </a:effectLst>
        </p:spPr>
        <p:txBody>
          <a:bodyPr lIns="90488" tIns="44450" rIns="90488" bIns="44450" anchor="ctr"/>
          <a:lstStyle/>
          <a:p>
            <a:pPr>
              <a:defRPr/>
            </a:pPr>
            <a:endParaRPr lang="en-US">
              <a:latin typeface="Arial Unicode MS" pitchFamily="34" charset="-128"/>
            </a:endParaRPr>
          </a:p>
        </p:txBody>
      </p:sp>
      <p:cxnSp>
        <p:nvCxnSpPr>
          <p:cNvPr id="55" name="Straight Connector 54"/>
          <p:cNvCxnSpPr>
            <a:cxnSpLocks noChangeShapeType="1"/>
          </p:cNvCxnSpPr>
          <p:nvPr/>
        </p:nvCxnSpPr>
        <p:spPr bwMode="auto">
          <a:xfrm>
            <a:off x="285751" y="18335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6" name="TextBox 55"/>
          <p:cNvSpPr txBox="1"/>
          <p:nvPr/>
        </p:nvSpPr>
        <p:spPr>
          <a:xfrm>
            <a:off x="311150" y="2571750"/>
            <a:ext cx="673394" cy="307777"/>
          </a:xfrm>
          <a:prstGeom prst="rect">
            <a:avLst/>
          </a:prstGeom>
          <a:noFill/>
        </p:spPr>
        <p:txBody>
          <a:bodyPr wrap="none" rtlCol="0">
            <a:spAutoFit/>
          </a:bodyPr>
          <a:lstStyle/>
          <a:p>
            <a:r>
              <a:rPr lang="en-US" sz="1400" b="1" dirty="0" smtClean="0">
                <a:solidFill>
                  <a:srgbClr val="FF0000"/>
                </a:solidFill>
                <a:latin typeface="Arial"/>
                <a:cs typeface="Arial"/>
              </a:rPr>
              <a:t>LBNE</a:t>
            </a:r>
            <a:endParaRPr lang="en-US" sz="1400" b="1" dirty="0">
              <a:solidFill>
                <a:srgbClr val="FF0000"/>
              </a:solidFill>
              <a:latin typeface="Arial"/>
              <a:cs typeface="Arial"/>
            </a:endParaRPr>
          </a:p>
        </p:txBody>
      </p:sp>
      <p:sp>
        <p:nvSpPr>
          <p:cNvPr id="58" name="TextBox 57"/>
          <p:cNvSpPr txBox="1"/>
          <p:nvPr/>
        </p:nvSpPr>
        <p:spPr>
          <a:xfrm>
            <a:off x="3682191" y="2728828"/>
            <a:ext cx="1249060" cy="738664"/>
          </a:xfrm>
          <a:prstGeom prst="rect">
            <a:avLst/>
          </a:prstGeom>
          <a:noFill/>
        </p:spPr>
        <p:txBody>
          <a:bodyPr wrap="none" rtlCol="0">
            <a:spAutoFit/>
          </a:bodyPr>
          <a:lstStyle/>
          <a:p>
            <a:pPr algn="ctr"/>
            <a:r>
              <a:rPr lang="en-US" sz="1400" b="1" dirty="0" err="1" smtClean="0">
                <a:solidFill>
                  <a:srgbClr val="36868F"/>
                </a:solidFill>
                <a:latin typeface="Arial"/>
                <a:cs typeface="Arial"/>
              </a:rPr>
              <a:t>Buncher</a:t>
            </a:r>
            <a:r>
              <a:rPr lang="en-US" sz="1400" b="1" dirty="0" smtClean="0">
                <a:solidFill>
                  <a:srgbClr val="36868F"/>
                </a:solidFill>
                <a:latin typeface="Arial"/>
                <a:cs typeface="Arial"/>
              </a:rPr>
              <a:t>/</a:t>
            </a:r>
          </a:p>
          <a:p>
            <a:pPr algn="ctr"/>
            <a:r>
              <a:rPr lang="en-US" sz="1400" b="1" dirty="0" smtClean="0">
                <a:solidFill>
                  <a:srgbClr val="36868F"/>
                </a:solidFill>
                <a:latin typeface="Arial"/>
                <a:cs typeface="Arial"/>
              </a:rPr>
              <a:t>Compress</a:t>
            </a:r>
            <a:r>
              <a:rPr lang="en-US" sz="1400" b="1" dirty="0" smtClean="0">
                <a:solidFill>
                  <a:srgbClr val="36868F"/>
                </a:solidFill>
                <a:latin typeface="Arial"/>
                <a:cs typeface="Arial"/>
              </a:rPr>
              <a:t>or</a:t>
            </a:r>
            <a:endParaRPr lang="en-US" sz="1400" b="1" dirty="0" smtClean="0">
              <a:solidFill>
                <a:srgbClr val="36868F"/>
              </a:solidFill>
              <a:latin typeface="Arial"/>
              <a:cs typeface="Arial"/>
            </a:endParaRPr>
          </a:p>
          <a:p>
            <a:pPr algn="ctr"/>
            <a:r>
              <a:rPr lang="en-US" sz="1400" b="1" dirty="0" smtClean="0">
                <a:solidFill>
                  <a:srgbClr val="36868F"/>
                </a:solidFill>
                <a:latin typeface="Arial"/>
                <a:cs typeface="Arial"/>
              </a:rPr>
              <a:t>Rings</a:t>
            </a:r>
            <a:endParaRPr lang="en-US" sz="1400" b="1" dirty="0">
              <a:solidFill>
                <a:srgbClr val="36868F"/>
              </a:solidFill>
              <a:latin typeface="Arial"/>
              <a:cs typeface="Arial"/>
            </a:endParaRPr>
          </a:p>
        </p:txBody>
      </p:sp>
      <p:sp>
        <p:nvSpPr>
          <p:cNvPr id="57" name="TextBox 56"/>
          <p:cNvSpPr txBox="1"/>
          <p:nvPr/>
        </p:nvSpPr>
        <p:spPr>
          <a:xfrm>
            <a:off x="1212850" y="1795462"/>
            <a:ext cx="929286" cy="307777"/>
          </a:xfrm>
          <a:prstGeom prst="rect">
            <a:avLst/>
          </a:prstGeom>
          <a:noFill/>
        </p:spPr>
        <p:txBody>
          <a:bodyPr wrap="none" rtlCol="0">
            <a:spAutoFit/>
          </a:bodyPr>
          <a:lstStyle/>
          <a:p>
            <a:r>
              <a:rPr lang="en-US" sz="1400" b="1" dirty="0" smtClean="0">
                <a:solidFill>
                  <a:srgbClr val="FF0000"/>
                </a:solidFill>
                <a:latin typeface="Arial"/>
                <a:cs typeface="Arial"/>
              </a:rPr>
              <a:t>To SURF</a:t>
            </a:r>
            <a:endParaRPr lang="en-US" sz="1400" b="1" dirty="0">
              <a:solidFill>
                <a:srgbClr val="FF0000"/>
              </a:solidFill>
              <a:latin typeface="Arial"/>
              <a:cs typeface="Arial"/>
            </a:endParaRPr>
          </a:p>
        </p:txBody>
      </p:sp>
      <p:sp>
        <p:nvSpPr>
          <p:cNvPr id="59" name="TextBox 58"/>
          <p:cNvSpPr txBox="1"/>
          <p:nvPr/>
        </p:nvSpPr>
        <p:spPr>
          <a:xfrm>
            <a:off x="3707632" y="485775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a:solidFill>
                    <a:schemeClr val="tx2">
                      <a:alpha val="25000"/>
                    </a:schemeClr>
                  </a:solidFill>
                </a:ln>
                <a:solidFill>
                  <a:srgbClr val="FF00FF"/>
                </a:solidFill>
                <a:latin typeface="Arial"/>
                <a:cs typeface="Arial"/>
              </a:rPr>
              <a:t>Project X</a:t>
            </a:r>
            <a:br>
              <a:rPr lang="en-US" sz="1400" b="1" dirty="0" smtClean="0">
                <a:ln>
                  <a:solidFill>
                    <a:schemeClr val="tx2">
                      <a:alpha val="25000"/>
                    </a:schemeClr>
                  </a:solidFill>
                </a:ln>
                <a:solidFill>
                  <a:srgbClr val="FF00FF"/>
                </a:solidFill>
                <a:latin typeface="Arial"/>
                <a:cs typeface="Arial"/>
              </a:rPr>
            </a:br>
            <a:r>
              <a:rPr lang="en-US" sz="1400" b="1" dirty="0" smtClean="0">
                <a:ln>
                  <a:solidFill>
                    <a:schemeClr val="tx2">
                      <a:alpha val="25000"/>
                    </a:schemeClr>
                  </a:solidFill>
                </a:ln>
                <a:solidFill>
                  <a:srgbClr val="FF00FF"/>
                </a:solidFill>
                <a:latin typeface="Arial"/>
                <a:cs typeface="Arial"/>
              </a:rPr>
              <a:t>Stage I</a:t>
            </a:r>
            <a:endParaRPr lang="en-US" sz="1400" b="1" dirty="0">
              <a:ln>
                <a:solidFill>
                  <a:schemeClr val="tx2">
                    <a:alpha val="25000"/>
                  </a:schemeClr>
                </a:solidFill>
              </a:ln>
              <a:solidFill>
                <a:srgbClr val="FF00FF"/>
              </a:solidFill>
              <a:latin typeface="Arial"/>
              <a:cs typeface="Arial"/>
            </a:endParaRPr>
          </a:p>
        </p:txBody>
      </p:sp>
      <p:sp>
        <p:nvSpPr>
          <p:cNvPr id="60" name="TextBox 59"/>
          <p:cNvSpPr txBox="1"/>
          <p:nvPr/>
        </p:nvSpPr>
        <p:spPr>
          <a:xfrm>
            <a:off x="6663228" y="454912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w="3175">
                  <a:solidFill>
                    <a:schemeClr val="tx2">
                      <a:alpha val="25000"/>
                    </a:schemeClr>
                  </a:solidFill>
                </a:ln>
                <a:solidFill>
                  <a:srgbClr val="7AFFFF"/>
                </a:solidFill>
                <a:latin typeface="Arial"/>
                <a:cs typeface="Arial"/>
              </a:rPr>
              <a:t>Project X</a:t>
            </a:r>
            <a:br>
              <a:rPr lang="en-US" sz="1400" b="1" dirty="0" smtClean="0">
                <a:ln w="3175">
                  <a:solidFill>
                    <a:schemeClr val="tx2">
                      <a:alpha val="25000"/>
                    </a:schemeClr>
                  </a:solidFill>
                </a:ln>
                <a:solidFill>
                  <a:srgbClr val="7AFFFF"/>
                </a:solidFill>
                <a:latin typeface="Arial"/>
                <a:cs typeface="Arial"/>
              </a:rPr>
            </a:br>
            <a:r>
              <a:rPr lang="en-US" sz="1400" b="1" dirty="0" smtClean="0">
                <a:ln w="3175">
                  <a:solidFill>
                    <a:schemeClr val="tx2">
                      <a:alpha val="25000"/>
                    </a:schemeClr>
                  </a:solidFill>
                </a:ln>
                <a:solidFill>
                  <a:srgbClr val="7AFFFF"/>
                </a:solidFill>
                <a:latin typeface="Arial"/>
                <a:cs typeface="Arial"/>
              </a:rPr>
              <a:t>Stage II</a:t>
            </a:r>
            <a:endParaRPr lang="en-US" sz="1400" b="1" dirty="0">
              <a:ln w="3175">
                <a:solidFill>
                  <a:schemeClr val="tx2">
                    <a:alpha val="25000"/>
                  </a:schemeClr>
                </a:solidFill>
              </a:ln>
              <a:solidFill>
                <a:srgbClr val="7AFFFF"/>
              </a:solidFill>
              <a:latin typeface="Arial"/>
              <a:cs typeface="Arial"/>
            </a:endParaRPr>
          </a:p>
        </p:txBody>
      </p:sp>
      <p:sp>
        <p:nvSpPr>
          <p:cNvPr id="62" name="Rounded Rectangle 61"/>
          <p:cNvSpPr/>
          <p:nvPr/>
        </p:nvSpPr>
        <p:spPr bwMode="auto">
          <a:xfrm rot="20968861">
            <a:off x="3003867" y="5905578"/>
            <a:ext cx="485359" cy="108984"/>
          </a:xfrm>
          <a:prstGeom prst="roundRect">
            <a:avLst/>
          </a:prstGeom>
          <a:noFill/>
          <a:ln w="381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63" name="Straight Connector 62"/>
          <p:cNvCxnSpPr>
            <a:cxnSpLocks noChangeShapeType="1"/>
          </p:cNvCxnSpPr>
          <p:nvPr/>
        </p:nvCxnSpPr>
        <p:spPr bwMode="auto">
          <a:xfrm flipH="1">
            <a:off x="3505200" y="5060950"/>
            <a:ext cx="4629150" cy="8890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 name="TextBox 93"/>
          <p:cNvSpPr txBox="1">
            <a:spLocks noChangeArrowheads="1"/>
          </p:cNvSpPr>
          <p:nvPr/>
        </p:nvSpPr>
        <p:spPr bwMode="auto">
          <a:xfrm>
            <a:off x="5603875" y="3919538"/>
            <a:ext cx="2103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eaLnBrk="1" hangingPunct="1"/>
            <a:r>
              <a:rPr lang="en-US" sz="1400" b="1" dirty="0" err="1">
                <a:solidFill>
                  <a:srgbClr val="5F1FBD"/>
                </a:solidFill>
                <a:latin typeface="Arial"/>
                <a:cs typeface="Arial"/>
              </a:rPr>
              <a:t>Linac</a:t>
            </a:r>
            <a:r>
              <a:rPr lang="en-US" sz="1400" b="1" dirty="0">
                <a:solidFill>
                  <a:srgbClr val="5F1FBD"/>
                </a:solidFill>
                <a:latin typeface="Arial"/>
                <a:cs typeface="Arial"/>
              </a:rPr>
              <a:t> + RLA to </a:t>
            </a:r>
            <a:r>
              <a:rPr lang="en-US" sz="1400" b="1" dirty="0" smtClean="0">
                <a:solidFill>
                  <a:srgbClr val="5F1FBD"/>
                </a:solidFill>
                <a:latin typeface="Arial"/>
                <a:cs typeface="Arial"/>
              </a:rPr>
              <a:t>~5 </a:t>
            </a:r>
            <a:r>
              <a:rPr lang="en-US" sz="1400" b="1" dirty="0" err="1">
                <a:solidFill>
                  <a:srgbClr val="5F1FBD"/>
                </a:solidFill>
                <a:latin typeface="Arial"/>
                <a:cs typeface="Arial"/>
              </a:rPr>
              <a:t>GeV</a:t>
            </a:r>
            <a:endParaRPr lang="en-US" sz="1400" b="1" dirty="0">
              <a:solidFill>
                <a:srgbClr val="5F1FBD"/>
              </a:solidFill>
              <a:latin typeface="Arial"/>
              <a:cs typeface="Arial"/>
            </a:endParaRPr>
          </a:p>
        </p:txBody>
      </p:sp>
      <p:sp>
        <p:nvSpPr>
          <p:cNvPr id="65" name="TextBox 84"/>
          <p:cNvSpPr txBox="1">
            <a:spLocks noChangeArrowheads="1"/>
          </p:cNvSpPr>
          <p:nvPr/>
        </p:nvSpPr>
        <p:spPr bwMode="auto">
          <a:xfrm>
            <a:off x="5109878" y="2884410"/>
            <a:ext cx="1518364" cy="410369"/>
          </a:xfrm>
          <a:prstGeom prst="rect">
            <a:avLst/>
          </a:prstGeom>
          <a:solidFill>
            <a:schemeClr val="accent2">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smtClean="0">
                <a:solidFill>
                  <a:srgbClr val="FF6600"/>
                </a:solidFill>
                <a:latin typeface="Arial"/>
                <a:cs typeface="Arial"/>
              </a:rPr>
              <a:t>NF Decay Ring:</a:t>
            </a:r>
            <a:endParaRPr lang="en-US" sz="1400" b="1" dirty="0">
              <a:solidFill>
                <a:srgbClr val="FF6600"/>
              </a:solidFill>
              <a:latin typeface="Arial"/>
              <a:cs typeface="Arial"/>
            </a:endParaRPr>
          </a:p>
          <a:p>
            <a:pPr algn="ctr" eaLnBrk="1" hangingPunct="1">
              <a:lnSpc>
                <a:spcPts val="1200"/>
              </a:lnSpc>
            </a:pPr>
            <a:r>
              <a:rPr lang="en-US" sz="1400" b="1" dirty="0">
                <a:solidFill>
                  <a:srgbClr val="FF6600"/>
                </a:solidFill>
                <a:latin typeface="Symbol" charset="2"/>
                <a:cs typeface="Symbol" charset="2"/>
              </a:rPr>
              <a:t>n</a:t>
            </a:r>
            <a:r>
              <a:rPr lang="en-US" sz="1400" b="1" dirty="0">
                <a:solidFill>
                  <a:srgbClr val="FF6600"/>
                </a:solidFill>
                <a:latin typeface="Arial"/>
                <a:cs typeface="Arial"/>
              </a:rPr>
              <a:t>s </a:t>
            </a:r>
            <a:r>
              <a:rPr lang="en-US" sz="1400" b="1" dirty="0" smtClean="0">
                <a:solidFill>
                  <a:srgbClr val="FF6600"/>
                </a:solidFill>
                <a:latin typeface="Arial"/>
                <a:cs typeface="Arial"/>
              </a:rPr>
              <a:t>to SURF</a:t>
            </a:r>
            <a:endParaRPr lang="en-US" sz="1400" b="1" dirty="0">
              <a:solidFill>
                <a:srgbClr val="FF6600"/>
              </a:solidFill>
              <a:latin typeface="Arial"/>
              <a:cs typeface="Arial"/>
            </a:endParaRPr>
          </a:p>
        </p:txBody>
      </p:sp>
      <p:sp>
        <p:nvSpPr>
          <p:cNvPr id="66" name="TextBox 65"/>
          <p:cNvSpPr txBox="1"/>
          <p:nvPr/>
        </p:nvSpPr>
        <p:spPr>
          <a:xfrm rot="437279">
            <a:off x="4301497" y="3432661"/>
            <a:ext cx="1700994" cy="307777"/>
          </a:xfrm>
          <a:prstGeom prst="rect">
            <a:avLst/>
          </a:prstGeom>
          <a:noFill/>
        </p:spPr>
        <p:txBody>
          <a:bodyPr wrap="none" rtlCol="0">
            <a:spAutoFit/>
          </a:bodyPr>
          <a:lstStyle/>
          <a:p>
            <a:r>
              <a:rPr lang="en-US" sz="1400" b="1" dirty="0" smtClean="0">
                <a:solidFill>
                  <a:srgbClr val="FF0000"/>
                </a:solidFill>
                <a:latin typeface="Arial"/>
                <a:cs typeface="Arial"/>
              </a:rPr>
              <a:t>Front End</a:t>
            </a:r>
            <a:r>
              <a:rPr lang="en-US" sz="1400" b="1" dirty="0" smtClean="0">
                <a:solidFill>
                  <a:srgbClr val="008000"/>
                </a:solidFill>
                <a:latin typeface="Arial"/>
                <a:cs typeface="Arial"/>
              </a:rPr>
              <a:t>+4D</a:t>
            </a:r>
            <a:r>
              <a:rPr lang="en-US" sz="1400" b="1" dirty="0" smtClean="0">
                <a:solidFill>
                  <a:srgbClr val="F9CB3A"/>
                </a:solidFill>
                <a:effectLst>
                  <a:outerShdw blurRad="50800" dist="38100" dir="2700000" algn="tl" rotWithShape="0">
                    <a:srgbClr val="000000">
                      <a:alpha val="43000"/>
                    </a:srgbClr>
                  </a:outerShdw>
                </a:effectLst>
                <a:latin typeface="Arial"/>
                <a:cs typeface="Arial"/>
              </a:rPr>
              <a:t>+6D</a:t>
            </a:r>
            <a:endParaRPr lang="en-US" sz="1400" b="1" dirty="0">
              <a:solidFill>
                <a:srgbClr val="F9CB3A"/>
              </a:solidFill>
              <a:effectLst>
                <a:outerShdw blurRad="50800" dist="38100" dir="2700000" algn="tl" rotWithShape="0">
                  <a:srgbClr val="000000">
                    <a:alpha val="43000"/>
                  </a:srgbClr>
                </a:outerShdw>
              </a:effectLst>
              <a:latin typeface="Arial"/>
              <a:cs typeface="Arial"/>
            </a:endParaRPr>
          </a:p>
        </p:txBody>
      </p:sp>
      <p:sp>
        <p:nvSpPr>
          <p:cNvPr id="67" name="TextBox 93"/>
          <p:cNvSpPr txBox="1">
            <a:spLocks noChangeArrowheads="1"/>
          </p:cNvSpPr>
          <p:nvPr/>
        </p:nvSpPr>
        <p:spPr bwMode="auto">
          <a:xfrm>
            <a:off x="6818819" y="2654409"/>
            <a:ext cx="1890875" cy="523220"/>
          </a:xfrm>
          <a:prstGeom prst="rect">
            <a:avLst/>
          </a:prstGeom>
          <a:solidFill>
            <a:schemeClr val="accent1">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400" b="1" dirty="0" smtClean="0">
                <a:solidFill>
                  <a:srgbClr val="5F1FBD"/>
                </a:solidFill>
                <a:latin typeface="Arial"/>
                <a:cs typeface="Arial"/>
              </a:rPr>
              <a:t>RLA </a:t>
            </a:r>
            <a:r>
              <a:rPr lang="en-US" sz="1400" b="1" dirty="0">
                <a:solidFill>
                  <a:srgbClr val="5F1FBD"/>
                </a:solidFill>
                <a:latin typeface="Arial"/>
                <a:cs typeface="Arial"/>
              </a:rPr>
              <a:t>to </a:t>
            </a:r>
            <a:r>
              <a:rPr lang="en-US" sz="1400" b="1" dirty="0" smtClean="0">
                <a:solidFill>
                  <a:srgbClr val="5F1FBD"/>
                </a:solidFill>
                <a:latin typeface="Arial"/>
                <a:cs typeface="Arial"/>
              </a:rPr>
              <a:t>63 </a:t>
            </a:r>
            <a:r>
              <a:rPr lang="en-US" sz="1400" b="1" dirty="0" err="1" smtClean="0">
                <a:solidFill>
                  <a:srgbClr val="5F1FBD"/>
                </a:solidFill>
                <a:latin typeface="Arial"/>
                <a:cs typeface="Arial"/>
              </a:rPr>
              <a:t>GeV</a:t>
            </a:r>
            <a:r>
              <a:rPr lang="en-US" sz="1400" b="1" dirty="0" smtClean="0">
                <a:solidFill>
                  <a:srgbClr val="5F1FBD"/>
                </a:solidFill>
                <a:latin typeface="Arial"/>
                <a:cs typeface="Arial"/>
              </a:rPr>
              <a:t> +</a:t>
            </a:r>
          </a:p>
          <a:p>
            <a:pPr algn="ctr" eaLnBrk="1" hangingPunct="1"/>
            <a:r>
              <a:rPr lang="en-US" sz="1400" b="1" dirty="0" smtClean="0">
                <a:solidFill>
                  <a:srgbClr val="0000FF"/>
                </a:solidFill>
                <a:latin typeface="Arial"/>
                <a:cs typeface="Arial"/>
              </a:rPr>
              <a:t>300m Higgs Factory</a:t>
            </a:r>
            <a:endParaRPr lang="en-US" sz="1400" b="1" dirty="0">
              <a:solidFill>
                <a:srgbClr val="0000FF"/>
              </a:solidFill>
              <a:latin typeface="Arial"/>
              <a:cs typeface="Arial"/>
            </a:endParaRPr>
          </a:p>
        </p:txBody>
      </p:sp>
      <p:sp>
        <p:nvSpPr>
          <p:cNvPr id="68" name="TextBox 84"/>
          <p:cNvSpPr txBox="1">
            <a:spLocks noChangeArrowheads="1"/>
          </p:cNvSpPr>
          <p:nvPr/>
        </p:nvSpPr>
        <p:spPr bwMode="auto">
          <a:xfrm>
            <a:off x="3260447" y="5981700"/>
            <a:ext cx="214527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err="1" smtClean="0">
                <a:solidFill>
                  <a:srgbClr val="FF6600"/>
                </a:solidFill>
                <a:latin typeface="Symbol" charset="2"/>
                <a:cs typeface="Symbol" charset="2"/>
              </a:rPr>
              <a:t>n</a:t>
            </a:r>
            <a:r>
              <a:rPr lang="en-US" sz="1400" b="1" dirty="0" err="1" smtClean="0">
                <a:solidFill>
                  <a:srgbClr val="FF6600"/>
                </a:solidFill>
                <a:latin typeface="Arial"/>
                <a:cs typeface="Arial"/>
              </a:rPr>
              <a:t>STORM</a:t>
            </a:r>
            <a:r>
              <a:rPr lang="en-US" sz="1400" b="1" dirty="0" smtClean="0">
                <a:solidFill>
                  <a:srgbClr val="FF6600"/>
                </a:solidFill>
                <a:latin typeface="Arial"/>
                <a:cs typeface="Arial"/>
              </a:rPr>
              <a:t> </a:t>
            </a:r>
            <a:r>
              <a:rPr lang="en-US" sz="1400" b="1" dirty="0" smtClean="0">
                <a:solidFill>
                  <a:srgbClr val="0000FF"/>
                </a:solidFill>
                <a:latin typeface="Arial"/>
                <a:cs typeface="Arial"/>
              </a:rPr>
              <a:t>+</a:t>
            </a:r>
            <a:r>
              <a:rPr lang="en-US" sz="1400" b="1" dirty="0" smtClean="0">
                <a:solidFill>
                  <a:srgbClr val="FF6600"/>
                </a:solidFill>
                <a:latin typeface="Arial"/>
                <a:cs typeface="Arial"/>
              </a:rPr>
              <a:t> </a:t>
            </a:r>
            <a:r>
              <a:rPr lang="en-US" sz="1400" b="1" dirty="0" err="1" smtClean="0">
                <a:solidFill>
                  <a:srgbClr val="0000FF"/>
                </a:solidFill>
                <a:latin typeface="Arial"/>
                <a:cs typeface="Arial"/>
              </a:rPr>
              <a:t>Muon</a:t>
            </a:r>
            <a:r>
              <a:rPr lang="en-US" sz="1400" b="1" dirty="0" smtClean="0">
                <a:solidFill>
                  <a:srgbClr val="0000FF"/>
                </a:solidFill>
                <a:latin typeface="Arial"/>
                <a:cs typeface="Arial"/>
              </a:rPr>
              <a:t> Beam</a:t>
            </a:r>
            <a:br>
              <a:rPr lang="en-US" sz="1400" b="1" dirty="0" smtClean="0">
                <a:solidFill>
                  <a:srgbClr val="0000FF"/>
                </a:solidFill>
                <a:latin typeface="Arial"/>
                <a:cs typeface="Arial"/>
              </a:rPr>
            </a:br>
            <a:r>
              <a:rPr lang="en-US" sz="1400" b="1" dirty="0" smtClean="0">
                <a:solidFill>
                  <a:srgbClr val="0000FF"/>
                </a:solidFill>
                <a:latin typeface="Arial"/>
                <a:cs typeface="Arial"/>
              </a:rPr>
              <a:t>R&amp;D Facility</a:t>
            </a:r>
            <a:endParaRPr lang="en-US" sz="1400" b="1" dirty="0">
              <a:solidFill>
                <a:srgbClr val="0000FF"/>
              </a:solidFill>
              <a:latin typeface="Arial"/>
              <a:cs typeface="Arial"/>
            </a:endParaRPr>
          </a:p>
        </p:txBody>
      </p:sp>
      <p:sp>
        <p:nvSpPr>
          <p:cNvPr id="69" name="Rectangle 68"/>
          <p:cNvSpPr/>
          <p:nvPr/>
        </p:nvSpPr>
        <p:spPr bwMode="auto">
          <a:xfrm rot="20096253">
            <a:off x="3762030" y="5669817"/>
            <a:ext cx="251006" cy="116532"/>
          </a:xfrm>
          <a:prstGeom prst="rect">
            <a:avLst/>
          </a:prstGeom>
          <a:solidFill>
            <a:srgbClr val="0000FF"/>
          </a:solidFill>
          <a:ln w="12700" cap="flat" cmpd="sng" algn="ctr">
            <a:solidFill>
              <a:schemeClr val="tx2"/>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Unicode MS" pitchFamily="34" charset="-128"/>
            </a:endParaRPr>
          </a:p>
        </p:txBody>
      </p:sp>
      <p:cxnSp>
        <p:nvCxnSpPr>
          <p:cNvPr id="70" name="Straight Connector 69"/>
          <p:cNvCxnSpPr>
            <a:stCxn id="62" idx="3"/>
            <a:endCxn id="69" idx="1"/>
          </p:cNvCxnSpPr>
          <p:nvPr/>
        </p:nvCxnSpPr>
        <p:spPr bwMode="auto">
          <a:xfrm flipV="1">
            <a:off x="3485148" y="5781247"/>
            <a:ext cx="288699" cy="134519"/>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71" name="Rounded Rectangle 70"/>
          <p:cNvSpPr/>
          <p:nvPr/>
        </p:nvSpPr>
        <p:spPr bwMode="auto">
          <a:xfrm>
            <a:off x="54854" y="66676"/>
            <a:ext cx="6337300" cy="1717674"/>
          </a:xfrm>
          <a:prstGeom prst="roundRect">
            <a:avLst/>
          </a:prstGeom>
          <a:solidFill>
            <a:schemeClr val="accent1"/>
          </a:solidFill>
          <a:ln w="25400" cap="flat" cmpd="sng" algn="ctr">
            <a:solidFill>
              <a:srgbClr val="0000FF"/>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A</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t>
            </a:r>
            <a:r>
              <a:rPr kumimoji="0" lang="en-US" sz="2800" b="1" i="0" u="none" strike="noStrike" normalizeH="0" dirty="0" err="1"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Muon</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Accelerator Facility for Cutting Edge Physics on the Intensity and Energy Frontiers</a:t>
            </a:r>
          </a:p>
          <a:p>
            <a:pPr marL="0" marR="0" indent="0" algn="ctr" defTabSz="914400" rtl="0" eaLnBrk="0" fontAlgn="base" latinLnBrk="0" hangingPunct="0">
              <a:lnSpc>
                <a:spcPct val="100000"/>
              </a:lnSpc>
              <a:spcBef>
                <a:spcPct val="0"/>
              </a:spcBef>
              <a:spcAft>
                <a:spcPct val="0"/>
              </a:spcAft>
              <a:buClrTx/>
              <a:buSzTx/>
              <a:buFontTx/>
              <a:buNone/>
              <a:tabLst/>
            </a:pPr>
            <a:r>
              <a:rPr lang="en-US" sz="2800" b="1"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Based on Project X Stage II</a:t>
            </a:r>
            <a:endPar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endParaRPr>
          </a:p>
        </p:txBody>
      </p:sp>
      <p:sp>
        <p:nvSpPr>
          <p:cNvPr id="72" name="Slide Number Placeholder 3"/>
          <p:cNvSpPr txBox="1">
            <a:spLocks/>
          </p:cNvSpPr>
          <p:nvPr/>
        </p:nvSpPr>
        <p:spPr>
          <a:xfrm>
            <a:off x="165100" y="6426200"/>
            <a:ext cx="3810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8817235-C917-8F48-A936-FEF3725D9AF4}" type="slidenum">
              <a:rPr lang="en-US" smtClean="0">
                <a:solidFill>
                  <a:schemeClr val="tx1"/>
                </a:solidFill>
              </a:rPr>
              <a:pPr algn="r"/>
              <a:t>26</a:t>
            </a:fld>
            <a:endParaRPr lang="en-US" dirty="0">
              <a:solidFill>
                <a:schemeClr val="tx1"/>
              </a:solidFill>
            </a:endParaRPr>
          </a:p>
        </p:txBody>
      </p:sp>
      <p:sp>
        <p:nvSpPr>
          <p:cNvPr id="73" name="TextBox 72"/>
          <p:cNvSpPr txBox="1"/>
          <p:nvPr/>
        </p:nvSpPr>
        <p:spPr>
          <a:xfrm>
            <a:off x="7018139" y="5797717"/>
            <a:ext cx="2083598" cy="923330"/>
          </a:xfrm>
          <a:prstGeom prst="rect">
            <a:avLst/>
          </a:prstGeom>
          <a:solidFill>
            <a:schemeClr val="bg2">
              <a:lumMod val="50000"/>
            </a:schemeClr>
          </a:solidFill>
          <a:ln>
            <a:solidFill>
              <a:schemeClr val="tx1"/>
            </a:solidFill>
          </a:ln>
        </p:spPr>
        <p:txBody>
          <a:bodyPr wrap="none" rtlCol="0">
            <a:spAutoFit/>
          </a:bodyPr>
          <a:lstStyle/>
          <a:p>
            <a:pPr algn="ctr"/>
            <a:r>
              <a:rPr lang="en-US" dirty="0" smtClean="0">
                <a:solidFill>
                  <a:srgbClr val="FFFF00"/>
                </a:solidFill>
              </a:rPr>
              <a:t>A 1.5 </a:t>
            </a:r>
            <a:r>
              <a:rPr lang="en-US" dirty="0" err="1" smtClean="0">
                <a:solidFill>
                  <a:srgbClr val="FFFF00"/>
                </a:solidFill>
              </a:rPr>
              <a:t>TeV</a:t>
            </a:r>
            <a:r>
              <a:rPr lang="en-US" dirty="0" smtClean="0">
                <a:solidFill>
                  <a:srgbClr val="FFFF00"/>
                </a:solidFill>
              </a:rPr>
              <a:t> collider </a:t>
            </a:r>
          </a:p>
          <a:p>
            <a:pPr algn="ctr"/>
            <a:r>
              <a:rPr lang="en-US" dirty="0" smtClean="0">
                <a:solidFill>
                  <a:srgbClr val="FFFF00"/>
                </a:solidFill>
              </a:rPr>
              <a:t>would fit within the</a:t>
            </a:r>
          </a:p>
          <a:p>
            <a:pPr algn="ctr"/>
            <a:r>
              <a:rPr lang="en-US" dirty="0" err="1" smtClean="0">
                <a:solidFill>
                  <a:srgbClr val="FFFF00"/>
                </a:solidFill>
              </a:rPr>
              <a:t>Tevatron</a:t>
            </a:r>
            <a:r>
              <a:rPr lang="en-US" dirty="0" smtClean="0">
                <a:solidFill>
                  <a:srgbClr val="FFFF00"/>
                </a:solidFill>
              </a:rPr>
              <a:t> ring</a:t>
            </a:r>
            <a:endParaRPr lang="en-US" dirty="0">
              <a:solidFill>
                <a:srgbClr val="FFFF00"/>
              </a:solidFill>
            </a:endParaRPr>
          </a:p>
        </p:txBody>
      </p:sp>
      <p:cxnSp>
        <p:nvCxnSpPr>
          <p:cNvPr id="74" name="Straight Arrow Connector 73"/>
          <p:cNvCxnSpPr>
            <a:stCxn id="73" idx="0"/>
          </p:cNvCxnSpPr>
          <p:nvPr/>
        </p:nvCxnSpPr>
        <p:spPr>
          <a:xfrm flipH="1" flipV="1">
            <a:off x="7651963" y="5380970"/>
            <a:ext cx="407975" cy="41674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895644"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sp>
        <p:nvSpPr>
          <p:cNvPr id="76" name="TextBox 75"/>
          <p:cNvSpPr txBox="1"/>
          <p:nvPr/>
        </p:nvSpPr>
        <p:spPr>
          <a:xfrm>
            <a:off x="3445513"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sp>
        <p:nvSpPr>
          <p:cNvPr id="77" name="Date Placeholder 5"/>
          <p:cNvSpPr txBox="1">
            <a:spLocks/>
          </p:cNvSpPr>
          <p:nvPr/>
        </p:nvSpPr>
        <p:spPr>
          <a:xfrm>
            <a:off x="5994401" y="6426200"/>
            <a:ext cx="1472856" cy="365125"/>
          </a:xfrm>
          <a:prstGeom prst="rect">
            <a:avLst/>
          </a:prstGeom>
        </p:spPr>
        <p:txBody>
          <a:bodyPr vert="horz" lIns="91440" tIns="45720" rIns="91440" bIns="45720" rtlCol="0" anchor="b"/>
          <a:lstStyle>
            <a:defPPr>
              <a:defRPr lang="en-US"/>
            </a:defPPr>
            <a:lvl1pPr marL="0" algn="r"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July 30, 2013</a:t>
            </a:r>
            <a:endParaRPr lang="en-US"/>
          </a:p>
        </p:txBody>
      </p:sp>
      <p:sp>
        <p:nvSpPr>
          <p:cNvPr id="78" name="Footer Placeholder 6"/>
          <p:cNvSpPr txBox="1">
            <a:spLocks/>
          </p:cNvSpPr>
          <p:nvPr/>
        </p:nvSpPr>
        <p:spPr>
          <a:xfrm>
            <a:off x="546100" y="6426200"/>
            <a:ext cx="65405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Community Summer Study 2013 (CSS2013) - University of Minnesota</a:t>
            </a:r>
            <a:endParaRPr lang="en-US"/>
          </a:p>
        </p:txBody>
      </p:sp>
      <p:grpSp>
        <p:nvGrpSpPr>
          <p:cNvPr id="84" name="Group 83"/>
          <p:cNvGrpSpPr/>
          <p:nvPr/>
        </p:nvGrpSpPr>
        <p:grpSpPr>
          <a:xfrm>
            <a:off x="6451671" y="41276"/>
            <a:ext cx="2662766" cy="2636508"/>
            <a:chOff x="6451671" y="41276"/>
            <a:chExt cx="2662766" cy="2636508"/>
          </a:xfrm>
        </p:grpSpPr>
        <p:grpSp>
          <p:nvGrpSpPr>
            <p:cNvPr id="79" name="Group 78"/>
            <p:cNvGrpSpPr/>
            <p:nvPr/>
          </p:nvGrpSpPr>
          <p:grpSpPr>
            <a:xfrm>
              <a:off x="6451671" y="41276"/>
              <a:ext cx="2662766" cy="2636508"/>
              <a:chOff x="0" y="1143000"/>
              <a:chExt cx="2777524" cy="2743200"/>
            </a:xfrm>
          </p:grpSpPr>
          <p:pic>
            <p:nvPicPr>
              <p:cNvPr id="80"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81" name="Rectangle 80"/>
              <p:cNvSpPr>
                <a:spLocks noChangeArrowheads="1"/>
              </p:cNvSpPr>
              <p:nvPr/>
            </p:nvSpPr>
            <p:spPr bwMode="auto">
              <a:xfrm>
                <a:off x="0" y="1157530"/>
                <a:ext cx="544496" cy="515130"/>
              </a:xfrm>
              <a:prstGeom prst="rect">
                <a:avLst/>
              </a:prstGeom>
              <a:solidFill>
                <a:schemeClr val="tx1"/>
              </a:solidFill>
              <a:ln w="9525" algn="ctr">
                <a:noFill/>
                <a:round/>
                <a:headEnd/>
                <a:tailEnd/>
              </a:ln>
            </p:spPr>
            <p:txBody>
              <a:bodyPr/>
              <a:lstStyle/>
              <a:p>
                <a:endParaRPr lang="en-US" sz="1400" dirty="0">
                  <a:solidFill>
                    <a:schemeClr val="bg1"/>
                  </a:solidFill>
                </a:endParaRPr>
              </a:p>
            </p:txBody>
          </p:sp>
        </p:grpSp>
        <p:sp>
          <p:nvSpPr>
            <p:cNvPr id="83" name="TextBox 82"/>
            <p:cNvSpPr txBox="1"/>
            <p:nvPr/>
          </p:nvSpPr>
          <p:spPr>
            <a:xfrm>
              <a:off x="6468523" y="66679"/>
              <a:ext cx="2249334" cy="646331"/>
            </a:xfrm>
            <a:prstGeom prst="rect">
              <a:avLst/>
            </a:prstGeom>
            <a:noFill/>
          </p:spPr>
          <p:txBody>
            <a:bodyPr wrap="none" rtlCol="0">
              <a:spAutoFit/>
            </a:bodyPr>
            <a:lstStyle/>
            <a:p>
              <a:r>
                <a:rPr lang="en-US" dirty="0" smtClean="0">
                  <a:solidFill>
                    <a:srgbClr val="FFFFFF"/>
                  </a:solidFill>
                </a:rPr>
                <a:t>A TeV-scale Collider</a:t>
              </a:r>
            </a:p>
            <a:p>
              <a:r>
                <a:rPr lang="en-US" dirty="0" smtClean="0">
                  <a:solidFill>
                    <a:srgbClr val="FFFFFF"/>
                  </a:solidFill>
                </a:rPr>
                <a:t>at Fermilab</a:t>
              </a:r>
              <a:endParaRPr lang="en-US" dirty="0">
                <a:solidFill>
                  <a:srgbClr val="FFFFFF"/>
                </a:solidFill>
              </a:endParaRPr>
            </a:p>
          </p:txBody>
        </p:sp>
      </p:grpSp>
      <p:sp>
        <p:nvSpPr>
          <p:cNvPr id="2" name="Rounded Rectangle 1"/>
          <p:cNvSpPr/>
          <p:nvPr/>
        </p:nvSpPr>
        <p:spPr>
          <a:xfrm>
            <a:off x="0" y="3344490"/>
            <a:ext cx="2997997" cy="13737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And other potential applications for high quality </a:t>
            </a:r>
            <a:r>
              <a:rPr lang="en-US" dirty="0" smtClean="0">
                <a:solidFill>
                  <a:srgbClr val="FFFF00"/>
                </a:solidFill>
                <a:latin typeface="Symbol" charset="2"/>
                <a:cs typeface="Symbol" charset="2"/>
              </a:rPr>
              <a:t>m</a:t>
            </a:r>
            <a:r>
              <a:rPr lang="en-US" dirty="0" smtClean="0">
                <a:solidFill>
                  <a:srgbClr val="FFFF00"/>
                </a:solidFill>
                <a:cs typeface="Symbol" charset="2"/>
              </a:rPr>
              <a:t> beams in the MeV to TeV</a:t>
            </a:r>
            <a:r>
              <a:rPr lang="en-US" dirty="0" smtClean="0">
                <a:solidFill>
                  <a:srgbClr val="FFFF00"/>
                </a:solidFill>
              </a:rPr>
              <a:t> energy range</a:t>
            </a:r>
            <a:endParaRPr lang="en-US" dirty="0">
              <a:solidFill>
                <a:srgbClr val="FFFF00"/>
              </a:solidFill>
            </a:endParaRPr>
          </a:p>
        </p:txBody>
      </p:sp>
    </p:spTree>
    <p:extLst>
      <p:ext uri="{BB962C8B-B14F-4D97-AF65-F5344CB8AC3E}">
        <p14:creationId xmlns:p14="http://schemas.microsoft.com/office/powerpoint/2010/main" val="24233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p:tgtEl>
                                          <p:spTgt spid="84"/>
                                        </p:tgtEl>
                                        <p:attrNameLst>
                                          <p:attrName>ppt_y</p:attrName>
                                        </p:attrNameLst>
                                      </p:cBhvr>
                                      <p:tavLst>
                                        <p:tav tm="0">
                                          <p:val>
                                            <p:strVal val="#ppt_y+#ppt_h*1.125000"/>
                                          </p:val>
                                        </p:tav>
                                        <p:tav tm="100000">
                                          <p:val>
                                            <p:strVal val="#ppt_y"/>
                                          </p:val>
                                        </p:tav>
                                      </p:tavLst>
                                    </p:anim>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SRF Needs</a:t>
            </a:r>
            <a:endParaRPr lang="en-US" dirty="0"/>
          </a:p>
        </p:txBody>
      </p:sp>
      <p:sp>
        <p:nvSpPr>
          <p:cNvPr id="3" name="Text Placeholder 2"/>
          <p:cNvSpPr>
            <a:spLocks noGrp="1"/>
          </p:cNvSpPr>
          <p:nvPr>
            <p:ph type="body" idx="1"/>
          </p:nvPr>
        </p:nvSpPr>
        <p:spPr>
          <a:xfrm>
            <a:off x="722313" y="5018881"/>
            <a:ext cx="7772400" cy="645319"/>
          </a:xfrm>
        </p:spPr>
        <p:txBody>
          <a:bodyPr/>
          <a:lstStyle/>
          <a:p>
            <a:r>
              <a:rPr lang="en-US" dirty="0" smtClean="0"/>
              <a:t>Acknowledgments to Bob </a:t>
            </a:r>
            <a:r>
              <a:rPr lang="en-US" dirty="0" err="1" smtClean="0"/>
              <a:t>Kephart</a:t>
            </a:r>
            <a:r>
              <a:rPr lang="en-US" dirty="0" smtClean="0"/>
              <a:t> (FNAL)</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27</a:t>
            </a:fld>
            <a:endParaRPr lang="en-US"/>
          </a:p>
        </p:txBody>
      </p:sp>
    </p:spTree>
    <p:extLst>
      <p:ext uri="{BB962C8B-B14F-4D97-AF65-F5344CB8AC3E}">
        <p14:creationId xmlns:p14="http://schemas.microsoft.com/office/powerpoint/2010/main" val="7737475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SRF Today: Bulk </a:t>
            </a:r>
            <a:r>
              <a:rPr lang="en-US" dirty="0" err="1"/>
              <a:t>Nb</a:t>
            </a:r>
            <a:r>
              <a:rPr lang="en-US" dirty="0"/>
              <a:t> Cavities </a:t>
            </a:r>
          </a:p>
        </p:txBody>
      </p:sp>
      <p:sp>
        <p:nvSpPr>
          <p:cNvPr id="8" name="Content Placeholder 7"/>
          <p:cNvSpPr>
            <a:spLocks noGrp="1"/>
          </p:cNvSpPr>
          <p:nvPr>
            <p:ph idx="1"/>
          </p:nvPr>
        </p:nvSpPr>
        <p:spPr>
          <a:xfrm>
            <a:off x="165100" y="923926"/>
            <a:ext cx="8864600" cy="5514974"/>
          </a:xfrm>
        </p:spPr>
        <p:txBody>
          <a:bodyPr>
            <a:normAutofit fontScale="62500" lnSpcReduction="20000"/>
          </a:bodyPr>
          <a:lstStyle/>
          <a:p>
            <a:pPr>
              <a:lnSpc>
                <a:spcPct val="110000"/>
              </a:lnSpc>
            </a:pPr>
            <a:r>
              <a:rPr lang="en-US" dirty="0"/>
              <a:t>Cavities based on bulk </a:t>
            </a:r>
            <a:r>
              <a:rPr lang="en-US" dirty="0" err="1"/>
              <a:t>Nb</a:t>
            </a:r>
            <a:r>
              <a:rPr lang="en-US" dirty="0"/>
              <a:t> have already reached performance values </a:t>
            </a:r>
            <a:r>
              <a:rPr lang="en-US" dirty="0" smtClean="0"/>
              <a:t/>
            </a:r>
            <a:br>
              <a:rPr lang="en-US" dirty="0" smtClean="0"/>
            </a:br>
            <a:r>
              <a:rPr lang="en-US" dirty="0" smtClean="0"/>
              <a:t>&gt; </a:t>
            </a:r>
            <a:r>
              <a:rPr lang="en-US" dirty="0"/>
              <a:t>40 MV/m </a:t>
            </a:r>
            <a:r>
              <a:rPr lang="en-US" dirty="0" err="1"/>
              <a:t>Eacc</a:t>
            </a:r>
            <a:r>
              <a:rPr lang="en-US" dirty="0"/>
              <a:t> that approach the theoretical limits of </a:t>
            </a:r>
            <a:r>
              <a:rPr lang="en-US" dirty="0" err="1"/>
              <a:t>Nb</a:t>
            </a:r>
            <a:r>
              <a:rPr lang="en-US" dirty="0"/>
              <a:t> at  ~ 180 </a:t>
            </a:r>
            <a:r>
              <a:rPr lang="en-US" dirty="0" err="1"/>
              <a:t>mT</a:t>
            </a:r>
            <a:r>
              <a:rPr lang="en-US" dirty="0"/>
              <a:t> for 1300 MHz cavities</a:t>
            </a:r>
          </a:p>
          <a:p>
            <a:pPr>
              <a:lnSpc>
                <a:spcPct val="110000"/>
              </a:lnSpc>
            </a:pPr>
            <a:r>
              <a:rPr lang="en-US" dirty="0"/>
              <a:t>R&amp;D has also led to surface processing that is cheaper and requires little or no Chemistry </a:t>
            </a:r>
            <a:r>
              <a:rPr lang="en-US" sz="3100" dirty="0"/>
              <a:t>(e.g. Centrifugal Barrel Polish)</a:t>
            </a:r>
            <a:endParaRPr lang="en-US" dirty="0"/>
          </a:p>
          <a:p>
            <a:pPr>
              <a:lnSpc>
                <a:spcPct val="110000"/>
              </a:lnSpc>
            </a:pPr>
            <a:r>
              <a:rPr lang="en-US" dirty="0"/>
              <a:t>Improved High Pressure Rinse and assembly techniques mean that Field emission is now often not a limitation  </a:t>
            </a:r>
          </a:p>
          <a:p>
            <a:pPr>
              <a:lnSpc>
                <a:spcPct val="110000"/>
              </a:lnSpc>
            </a:pPr>
            <a:r>
              <a:rPr lang="en-US" dirty="0"/>
              <a:t>JLAB 12 </a:t>
            </a:r>
            <a:r>
              <a:rPr lang="en-US" dirty="0" err="1"/>
              <a:t>Gev</a:t>
            </a:r>
            <a:r>
              <a:rPr lang="en-US" dirty="0"/>
              <a:t> Upgrade </a:t>
            </a:r>
            <a:r>
              <a:rPr lang="en-US" dirty="0" smtClean="0"/>
              <a:t>Cavities consistently </a:t>
            </a:r>
            <a:r>
              <a:rPr lang="en-US" dirty="0"/>
              <a:t>~ 25 MV/M</a:t>
            </a:r>
          </a:p>
          <a:p>
            <a:pPr>
              <a:lnSpc>
                <a:spcPct val="110000"/>
              </a:lnSpc>
            </a:pPr>
            <a:r>
              <a:rPr lang="en-US" dirty="0"/>
              <a:t>ILC cavity yields &gt; 90%  at ~30 MV/</a:t>
            </a:r>
            <a:r>
              <a:rPr lang="en-US" dirty="0" smtClean="0"/>
              <a:t>M</a:t>
            </a:r>
            <a:br>
              <a:rPr lang="en-US" dirty="0" smtClean="0"/>
            </a:br>
            <a:r>
              <a:rPr lang="en-US" dirty="0" smtClean="0"/>
              <a:t>Q</a:t>
            </a:r>
            <a:r>
              <a:rPr lang="en-US" baseline="-25000" dirty="0" smtClean="0"/>
              <a:t>0</a:t>
            </a:r>
            <a:r>
              <a:rPr lang="en-US" dirty="0" smtClean="0"/>
              <a:t> </a:t>
            </a:r>
            <a:r>
              <a:rPr lang="en-US" dirty="0"/>
              <a:t>= </a:t>
            </a:r>
            <a:r>
              <a:rPr lang="en-US" dirty="0" smtClean="0"/>
              <a:t>10</a:t>
            </a:r>
            <a:r>
              <a:rPr lang="en-US" baseline="30000" dirty="0" smtClean="0"/>
              <a:t>10 </a:t>
            </a:r>
            <a:r>
              <a:rPr lang="en-US" dirty="0" smtClean="0"/>
              <a:t>seems achievable </a:t>
            </a:r>
          </a:p>
          <a:p>
            <a:pPr>
              <a:lnSpc>
                <a:spcPct val="110000"/>
              </a:lnSpc>
            </a:pPr>
            <a:r>
              <a:rPr lang="en-US" dirty="0" smtClean="0"/>
              <a:t>Key technologies </a:t>
            </a:r>
            <a:r>
              <a:rPr lang="en-US" dirty="0"/>
              <a:t>for ILC or PX </a:t>
            </a:r>
            <a:br>
              <a:rPr lang="en-US" dirty="0"/>
            </a:br>
            <a:r>
              <a:rPr lang="en-US" dirty="0" smtClean="0">
                <a:latin typeface="Wingdings 3" charset="2"/>
                <a:cs typeface="Wingdings 3" charset="2"/>
              </a:rPr>
              <a:t>a</a:t>
            </a:r>
            <a:r>
              <a:rPr lang="en-US" dirty="0" smtClean="0">
                <a:cs typeface="Wingdings 3" charset="2"/>
              </a:rPr>
              <a:t> ~</a:t>
            </a:r>
            <a:r>
              <a:rPr lang="en-US" dirty="0" smtClean="0"/>
              <a:t>in </a:t>
            </a:r>
            <a:r>
              <a:rPr lang="en-US" dirty="0"/>
              <a:t>place</a:t>
            </a:r>
          </a:p>
          <a:p>
            <a:pPr>
              <a:lnSpc>
                <a:spcPct val="110000"/>
              </a:lnSpc>
            </a:pPr>
            <a:r>
              <a:rPr lang="en-US" dirty="0"/>
              <a:t>But… high purity </a:t>
            </a:r>
            <a:r>
              <a:rPr lang="en-US" dirty="0" err="1"/>
              <a:t>Nb</a:t>
            </a:r>
            <a:r>
              <a:rPr lang="en-US" dirty="0"/>
              <a:t> is expensive </a:t>
            </a:r>
            <a:r>
              <a:rPr lang="en-US" dirty="0" smtClean="0"/>
              <a:t/>
            </a:r>
            <a:br>
              <a:rPr lang="en-US" dirty="0" smtClean="0"/>
            </a:br>
            <a:r>
              <a:rPr lang="en-US" dirty="0" smtClean="0">
                <a:latin typeface="Wingdings 3" charset="2"/>
                <a:cs typeface="Wingdings 3" charset="2"/>
              </a:rPr>
              <a:t>a</a:t>
            </a:r>
            <a:r>
              <a:rPr lang="en-US" dirty="0" smtClean="0"/>
              <a:t> ~ </a:t>
            </a:r>
            <a:r>
              <a:rPr lang="en-US" dirty="0"/>
              <a:t>40% of the cavity cost</a:t>
            </a:r>
          </a:p>
          <a:p>
            <a:pPr>
              <a:lnSpc>
                <a:spcPct val="110000"/>
              </a:lnSpc>
            </a:pPr>
            <a:r>
              <a:rPr lang="en-US" dirty="0"/>
              <a:t>So are </a:t>
            </a:r>
            <a:r>
              <a:rPr lang="en-US" dirty="0" err="1"/>
              <a:t>cryomodules</a:t>
            </a:r>
            <a:r>
              <a:rPr lang="en-US" dirty="0"/>
              <a:t> </a:t>
            </a:r>
            <a:r>
              <a:rPr lang="en-US" dirty="0" smtClean="0"/>
              <a:t>&amp; </a:t>
            </a:r>
            <a:r>
              <a:rPr lang="en-US" dirty="0"/>
              <a:t>big cryogenic </a:t>
            </a:r>
            <a:r>
              <a:rPr lang="en-US" dirty="0" smtClean="0"/>
              <a:t/>
            </a:r>
            <a:br>
              <a:rPr lang="en-US" dirty="0" smtClean="0"/>
            </a:br>
            <a:r>
              <a:rPr lang="en-US" dirty="0" smtClean="0"/>
              <a:t>refrigerators</a:t>
            </a:r>
          </a:p>
          <a:p>
            <a:endParaRPr lang="en-US" dirty="0"/>
          </a:p>
          <a:p>
            <a:pPr marL="0" indent="0">
              <a:buNone/>
            </a:pPr>
            <a:r>
              <a:rPr lang="en-US" sz="4000" dirty="0"/>
              <a:t>What is possible in the </a:t>
            </a:r>
            <a:r>
              <a:rPr lang="en-US" sz="4000" dirty="0" smtClean="0"/>
              <a:t>future?</a:t>
            </a:r>
            <a:endParaRPr lang="en-US" sz="4000"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28</a:t>
            </a:fld>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133" y="3505200"/>
            <a:ext cx="3956696"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4993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938"/>
            <a:ext cx="8064500" cy="954087"/>
          </a:xfrm>
        </p:spPr>
        <p:txBody>
          <a:bodyPr/>
          <a:lstStyle/>
          <a:p>
            <a:r>
              <a:rPr lang="en-US" dirty="0"/>
              <a:t>SRF Today: Surface R&amp;D</a:t>
            </a:r>
          </a:p>
        </p:txBody>
      </p:sp>
      <p:sp>
        <p:nvSpPr>
          <p:cNvPr id="3" name="Content Placeholder 2"/>
          <p:cNvSpPr>
            <a:spLocks noGrp="1"/>
          </p:cNvSpPr>
          <p:nvPr>
            <p:ph idx="1"/>
          </p:nvPr>
        </p:nvSpPr>
        <p:spPr>
          <a:xfrm>
            <a:off x="165100" y="800100"/>
            <a:ext cx="8921750" cy="5778500"/>
          </a:xfrm>
        </p:spPr>
        <p:txBody>
          <a:bodyPr>
            <a:normAutofit fontScale="85000" lnSpcReduction="20000"/>
          </a:bodyPr>
          <a:lstStyle/>
          <a:p>
            <a:r>
              <a:rPr lang="en-US" dirty="0"/>
              <a:t>Already a lot of effort in this direction</a:t>
            </a:r>
          </a:p>
          <a:p>
            <a:r>
              <a:rPr lang="en-US" dirty="0"/>
              <a:t>Determine what matters at an SRF surface and control it!</a:t>
            </a:r>
          </a:p>
          <a:p>
            <a:pPr lvl="1">
              <a:lnSpc>
                <a:spcPct val="110000"/>
              </a:lnSpc>
            </a:pPr>
            <a:r>
              <a:rPr lang="en-US" dirty="0"/>
              <a:t>Bad topography or particulates </a:t>
            </a:r>
            <a:r>
              <a:rPr lang="en-US" dirty="0" smtClean="0"/>
              <a:t/>
            </a:r>
            <a:br>
              <a:rPr lang="en-US" dirty="0" smtClean="0"/>
            </a:br>
            <a:r>
              <a:rPr lang="en-US" dirty="0" smtClean="0">
                <a:sym typeface="Wingdings" pitchFamily="2" charset="2"/>
              </a:rPr>
              <a:t> </a:t>
            </a:r>
            <a:r>
              <a:rPr lang="en-US" dirty="0"/>
              <a:t>Field emission or </a:t>
            </a:r>
            <a:r>
              <a:rPr lang="en-US" dirty="0" smtClean="0"/>
              <a:t>quenches</a:t>
            </a:r>
            <a:br>
              <a:rPr lang="en-US" dirty="0" smtClean="0"/>
            </a:br>
            <a:r>
              <a:rPr lang="en-US" dirty="0" smtClean="0">
                <a:sym typeface="Wingdings" pitchFamily="2" charset="2"/>
              </a:rPr>
              <a:t> </a:t>
            </a:r>
            <a:r>
              <a:rPr lang="en-US" dirty="0">
                <a:sym typeface="Wingdings" pitchFamily="2" charset="2"/>
              </a:rPr>
              <a:t>losses </a:t>
            </a:r>
            <a:br>
              <a:rPr lang="en-US" dirty="0">
                <a:sym typeface="Wingdings" pitchFamily="2" charset="2"/>
              </a:rPr>
            </a:br>
            <a:r>
              <a:rPr lang="en-US" dirty="0" smtClean="0">
                <a:sym typeface="Wingdings" pitchFamily="2" charset="2"/>
              </a:rPr>
              <a:t> </a:t>
            </a:r>
            <a:r>
              <a:rPr lang="en-US" dirty="0">
                <a:sym typeface="Wingdings" pitchFamily="2" charset="2"/>
              </a:rPr>
              <a:t>need smooth clean surfaces</a:t>
            </a:r>
            <a:endParaRPr lang="en-US" dirty="0"/>
          </a:p>
          <a:p>
            <a:pPr lvl="1"/>
            <a:r>
              <a:rPr lang="en-US" dirty="0"/>
              <a:t>Impurities (e.g. precipitates, oxides, bulk contamination) </a:t>
            </a:r>
            <a:r>
              <a:rPr lang="en-US" dirty="0" smtClean="0"/>
              <a:t/>
            </a:r>
            <a:br>
              <a:rPr lang="en-US" dirty="0" smtClean="0"/>
            </a:br>
            <a:r>
              <a:rPr lang="en-US" dirty="0" smtClean="0">
                <a:sym typeface="Wingdings" pitchFamily="2" charset="2"/>
              </a:rPr>
              <a:t> </a:t>
            </a:r>
            <a:r>
              <a:rPr lang="en-US" dirty="0">
                <a:sym typeface="Wingdings" pitchFamily="2" charset="2"/>
              </a:rPr>
              <a:t>lower Q0 </a:t>
            </a:r>
            <a:r>
              <a:rPr lang="en-US" dirty="0" smtClean="0">
                <a:sym typeface="Wingdings" pitchFamily="2" charset="2"/>
              </a:rPr>
              <a:t/>
            </a:r>
            <a:br>
              <a:rPr lang="en-US" dirty="0" smtClean="0">
                <a:sym typeface="Wingdings" pitchFamily="2" charset="2"/>
              </a:rPr>
            </a:br>
            <a:r>
              <a:rPr lang="en-US" dirty="0" smtClean="0">
                <a:sym typeface="Wingdings" pitchFamily="2" charset="2"/>
              </a:rPr>
              <a:t> </a:t>
            </a:r>
            <a:r>
              <a:rPr lang="en-US" dirty="0">
                <a:sym typeface="Wingdings" pitchFamily="2" charset="2"/>
              </a:rPr>
              <a:t>cryogenic load</a:t>
            </a:r>
          </a:p>
          <a:p>
            <a:pPr lvl="1"/>
            <a:r>
              <a:rPr lang="en-US" dirty="0">
                <a:sym typeface="Wingdings" pitchFamily="2" charset="2"/>
              </a:rPr>
              <a:t>Need surfaces with well controlled properties</a:t>
            </a:r>
          </a:p>
          <a:p>
            <a:pPr lvl="1"/>
            <a:r>
              <a:rPr lang="en-US" dirty="0">
                <a:sym typeface="Wingdings" pitchFamily="2" charset="2"/>
              </a:rPr>
              <a:t>But we don’t always know what matters</a:t>
            </a:r>
          </a:p>
          <a:p>
            <a:r>
              <a:rPr lang="en-US" dirty="0">
                <a:sym typeface="Wingdings" pitchFamily="2" charset="2"/>
              </a:rPr>
              <a:t>Performance is steadily getting better</a:t>
            </a:r>
          </a:p>
          <a:p>
            <a:r>
              <a:rPr lang="en-US" dirty="0">
                <a:sym typeface="Wingdings" pitchFamily="2" charset="2"/>
              </a:rPr>
              <a:t>Well established techniques, useable for </a:t>
            </a:r>
            <a:r>
              <a:rPr lang="en-US" dirty="0" smtClean="0">
                <a:sym typeface="Wingdings" pitchFamily="2" charset="2"/>
              </a:rPr>
              <a:t>machines</a:t>
            </a:r>
            <a:br>
              <a:rPr lang="en-US" dirty="0" smtClean="0">
                <a:sym typeface="Wingdings" pitchFamily="2" charset="2"/>
              </a:rPr>
            </a:br>
            <a:endParaRPr lang="en-US" dirty="0">
              <a:sym typeface="Wingdings" pitchFamily="2" charset="2"/>
            </a:endParaRPr>
          </a:p>
          <a:p>
            <a:pPr marL="0" indent="0">
              <a:buNone/>
            </a:pPr>
            <a:r>
              <a:rPr lang="en-US" dirty="0">
                <a:solidFill>
                  <a:srgbClr val="CCFFCC"/>
                </a:solidFill>
                <a:sym typeface="Wingdings" pitchFamily="2" charset="2"/>
              </a:rPr>
              <a:t>But… </a:t>
            </a:r>
            <a:endParaRPr lang="en-US" dirty="0" smtClean="0">
              <a:solidFill>
                <a:srgbClr val="CCFFCC"/>
              </a:solidFill>
              <a:sym typeface="Wingdings" pitchFamily="2" charset="2"/>
            </a:endParaRPr>
          </a:p>
          <a:p>
            <a:r>
              <a:rPr lang="en-US" dirty="0" smtClean="0">
                <a:solidFill>
                  <a:srgbClr val="CCFFCC"/>
                </a:solidFill>
                <a:sym typeface="Wingdings" pitchFamily="2" charset="2"/>
              </a:rPr>
              <a:t>It </a:t>
            </a:r>
            <a:r>
              <a:rPr lang="en-US" dirty="0">
                <a:solidFill>
                  <a:srgbClr val="CCFFCC"/>
                </a:solidFill>
                <a:sym typeface="Wingdings" pitchFamily="2" charset="2"/>
              </a:rPr>
              <a:t>is unlikely that bulk </a:t>
            </a:r>
            <a:r>
              <a:rPr lang="en-US" dirty="0" err="1">
                <a:solidFill>
                  <a:srgbClr val="CCFFCC"/>
                </a:solidFill>
                <a:sym typeface="Wingdings" pitchFamily="2" charset="2"/>
              </a:rPr>
              <a:t>Nb</a:t>
            </a:r>
            <a:r>
              <a:rPr lang="en-US" dirty="0">
                <a:solidFill>
                  <a:srgbClr val="CCFFCC"/>
                </a:solidFill>
                <a:sym typeface="Wingdings" pitchFamily="2" charset="2"/>
              </a:rPr>
              <a:t> cavities built with high purity material and with anything like current processing are going to get a lot cheaper with time!</a:t>
            </a:r>
          </a:p>
          <a:p>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29</a:t>
            </a:fld>
            <a:endParaRPr lang="en-US"/>
          </a:p>
        </p:txBody>
      </p:sp>
    </p:spTree>
    <p:extLst>
      <p:ext uri="{BB962C8B-B14F-4D97-AF65-F5344CB8AC3E}">
        <p14:creationId xmlns:p14="http://schemas.microsoft.com/office/powerpoint/2010/main" val="214105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5300.jpeg"/>
          <p:cNvPicPr>
            <a:picLocks noChangeAspect="1"/>
          </p:cNvPicPr>
          <p:nvPr/>
        </p:nvPicPr>
        <p:blipFill rotWithShape="1">
          <a:blip r:embed="rId3">
            <a:extLst>
              <a:ext uri="{28A0092B-C50C-407E-A947-70E740481C1C}">
                <a14:useLocalDpi xmlns:a14="http://schemas.microsoft.com/office/drawing/2010/main" val="0"/>
              </a:ext>
            </a:extLst>
          </a:blip>
          <a:srcRect b="7160"/>
          <a:stretch/>
        </p:blipFill>
        <p:spPr>
          <a:xfrm>
            <a:off x="4568686" y="1506258"/>
            <a:ext cx="4484948" cy="3122856"/>
          </a:xfrm>
          <a:prstGeom prst="rect">
            <a:avLst/>
          </a:prstGeom>
        </p:spPr>
      </p:pic>
      <p:sp>
        <p:nvSpPr>
          <p:cNvPr id="7" name="Title 6"/>
          <p:cNvSpPr>
            <a:spLocks noGrp="1"/>
          </p:cNvSpPr>
          <p:nvPr>
            <p:ph type="title"/>
          </p:nvPr>
        </p:nvSpPr>
        <p:spPr>
          <a:xfrm>
            <a:off x="722313" y="4641814"/>
            <a:ext cx="7772400" cy="1362075"/>
          </a:xfrm>
        </p:spPr>
        <p:txBody>
          <a:bodyPr>
            <a:normAutofit fontScale="90000"/>
          </a:bodyPr>
          <a:lstStyle/>
          <a:p>
            <a:r>
              <a:rPr lang="en-US" sz="3600" dirty="0"/>
              <a:t>High-Power Target Facilities:</a:t>
            </a:r>
            <a:br>
              <a:rPr lang="en-US" sz="3600" dirty="0"/>
            </a:br>
            <a:r>
              <a:rPr lang="en-US" sz="3600" dirty="0"/>
              <a:t>Challenges </a:t>
            </a:r>
            <a:r>
              <a:rPr lang="en-US" sz="3600" dirty="0" smtClean="0"/>
              <a:t>AT ≥4 </a:t>
            </a:r>
            <a:r>
              <a:rPr lang="en-US" sz="3600" dirty="0"/>
              <a:t>MW </a:t>
            </a:r>
            <a:endParaRPr lang="en-US" dirty="0"/>
          </a:p>
        </p:txBody>
      </p:sp>
      <p:sp>
        <p:nvSpPr>
          <p:cNvPr id="8" name="Text Placeholder 7"/>
          <p:cNvSpPr>
            <a:spLocks noGrp="1"/>
          </p:cNvSpPr>
          <p:nvPr>
            <p:ph type="body" idx="1"/>
          </p:nvPr>
        </p:nvSpPr>
        <p:spPr>
          <a:xfrm>
            <a:off x="771386" y="5686389"/>
            <a:ext cx="7772400" cy="458824"/>
          </a:xfrm>
        </p:spPr>
        <p:txBody>
          <a:bodyPr/>
          <a:lstStyle/>
          <a:p>
            <a:r>
              <a:rPr lang="en-US" dirty="0" smtClean="0"/>
              <a:t>Acknowledgments to Patrick </a:t>
            </a:r>
            <a:r>
              <a:rPr lang="en-US" dirty="0" err="1" smtClean="0"/>
              <a:t>Hurh</a:t>
            </a:r>
            <a:r>
              <a:rPr lang="en-US" dirty="0" smtClean="0"/>
              <a:t> (FNAL)</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a:t>
            </a:fld>
            <a:endParaRPr lang="en-US"/>
          </a:p>
        </p:txBody>
      </p:sp>
      <p:pic>
        <p:nvPicPr>
          <p:cNvPr id="9" name="Picture 8" descr="Be sphere HTC plo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 y="48783"/>
            <a:ext cx="4501785" cy="3989817"/>
          </a:xfrm>
          <a:prstGeom prst="rect">
            <a:avLst/>
          </a:prstGeom>
        </p:spPr>
      </p:pic>
      <p:pic>
        <p:nvPicPr>
          <p:cNvPr id="11" name="Picture 10" descr="BLIP Samples before irradiation.jpg"/>
          <p:cNvPicPr>
            <a:picLocks noChangeAspect="1"/>
          </p:cNvPicPr>
          <p:nvPr/>
        </p:nvPicPr>
        <p:blipFill rotWithShape="1">
          <a:blip r:embed="rId5">
            <a:extLst>
              <a:ext uri="{28A0092B-C50C-407E-A947-70E740481C1C}">
                <a14:useLocalDpi xmlns:a14="http://schemas.microsoft.com/office/drawing/2010/main" val="0"/>
              </a:ext>
            </a:extLst>
          </a:blip>
          <a:srcRect l="897" t="237" r="14871" b="-2436"/>
          <a:stretch/>
        </p:blipFill>
        <p:spPr>
          <a:xfrm>
            <a:off x="95256" y="2599170"/>
            <a:ext cx="2286600" cy="2080744"/>
          </a:xfrm>
          <a:prstGeom prst="rect">
            <a:avLst/>
          </a:prstGeom>
        </p:spPr>
      </p:pic>
      <p:pic>
        <p:nvPicPr>
          <p:cNvPr id="12" name="Picture 11" descr="Handler.png"/>
          <p:cNvPicPr>
            <a:picLocks noChangeAspect="1"/>
          </p:cNvPicPr>
          <p:nvPr/>
        </p:nvPicPr>
        <p:blipFill rotWithShape="1">
          <a:blip r:embed="rId6">
            <a:extLst>
              <a:ext uri="{28A0092B-C50C-407E-A947-70E740481C1C}">
                <a14:useLocalDpi xmlns:a14="http://schemas.microsoft.com/office/drawing/2010/main" val="0"/>
              </a:ext>
            </a:extLst>
          </a:blip>
          <a:srcRect t="3537"/>
          <a:stretch/>
        </p:blipFill>
        <p:spPr>
          <a:xfrm>
            <a:off x="2339468" y="2599170"/>
            <a:ext cx="2586202" cy="2029943"/>
          </a:xfrm>
          <a:prstGeom prst="rect">
            <a:avLst/>
          </a:prstGeom>
        </p:spPr>
      </p:pic>
      <p:pic>
        <p:nvPicPr>
          <p:cNvPr id="13" name="Picture 12" descr="ball targe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852" y="48782"/>
            <a:ext cx="4465904" cy="1669745"/>
          </a:xfrm>
          <a:prstGeom prst="rect">
            <a:avLst/>
          </a:prstGeom>
        </p:spPr>
      </p:pic>
    </p:spTree>
    <p:extLst>
      <p:ext uri="{BB962C8B-B14F-4D97-AF65-F5344CB8AC3E}">
        <p14:creationId xmlns:p14="http://schemas.microsoft.com/office/powerpoint/2010/main" val="1913803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a:t>
            </a:r>
            <a:r>
              <a:rPr lang="en-US" dirty="0" err="1"/>
              <a:t>Nb</a:t>
            </a:r>
            <a:r>
              <a:rPr lang="en-US" dirty="0"/>
              <a:t> Cavities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30</a:t>
            </a:fld>
            <a:endParaRPr lang="en-US"/>
          </a:p>
        </p:txBody>
      </p:sp>
      <p:sp>
        <p:nvSpPr>
          <p:cNvPr id="7" name="Content Placeholder 2"/>
          <p:cNvSpPr txBox="1">
            <a:spLocks/>
          </p:cNvSpPr>
          <p:nvPr/>
        </p:nvSpPr>
        <p:spPr>
          <a:xfrm>
            <a:off x="304800" y="3810000"/>
            <a:ext cx="4038600" cy="2316164"/>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Industrial fabrication technology in hand but cost of bulk Nb material is growing</a:t>
            </a:r>
            <a:endParaRPr lang="en-US"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6428006" cy="2399838"/>
          </a:xfrm>
          <a:prstGeom prst="rect">
            <a:avLst/>
          </a:prstGeom>
          <a:noFill/>
          <a:ln w="9525">
            <a:noFill/>
            <a:miter lim="800000"/>
            <a:headEnd/>
            <a:tailEnd/>
          </a:ln>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995" y="3093720"/>
            <a:ext cx="4567237" cy="333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58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921750" cy="954087"/>
          </a:xfrm>
        </p:spPr>
        <p:txBody>
          <a:bodyPr>
            <a:normAutofit/>
          </a:bodyPr>
          <a:lstStyle/>
          <a:p>
            <a:r>
              <a:rPr lang="en-US" sz="3600" dirty="0"/>
              <a:t>Current </a:t>
            </a:r>
            <a:r>
              <a:rPr lang="en-US" sz="3600" dirty="0" err="1"/>
              <a:t>Cryomodules</a:t>
            </a:r>
            <a:r>
              <a:rPr lang="en-US" sz="3600" dirty="0"/>
              <a:t> (ILC, XFEL, CBEAF)</a:t>
            </a:r>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31</a:t>
            </a:fld>
            <a:endParaRPr lang="en-US"/>
          </a:p>
        </p:txBody>
      </p:sp>
      <p:sp>
        <p:nvSpPr>
          <p:cNvPr id="7" name="Content Placeholder 2"/>
          <p:cNvSpPr txBox="1">
            <a:spLocks/>
          </p:cNvSpPr>
          <p:nvPr/>
        </p:nvSpPr>
        <p:spPr>
          <a:xfrm>
            <a:off x="0" y="4267200"/>
            <a:ext cx="4191000" cy="2133599"/>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2 K cryogenic systems</a:t>
            </a:r>
          </a:p>
          <a:p>
            <a:r>
              <a:rPr lang="en-US" smtClean="0"/>
              <a:t>RF distribution</a:t>
            </a:r>
          </a:p>
          <a:p>
            <a:r>
              <a:rPr lang="en-US" smtClean="0"/>
              <a:t>Complicated!</a:t>
            </a:r>
          </a:p>
          <a:p>
            <a:r>
              <a:rPr lang="en-US" smtClean="0"/>
              <a:t>Expensive!</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54" r="10341"/>
          <a:stretch/>
        </p:blipFill>
        <p:spPr bwMode="auto">
          <a:xfrm>
            <a:off x="152400" y="1624584"/>
            <a:ext cx="6117336"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910" b="15094"/>
          <a:stretch/>
        </p:blipFill>
        <p:spPr bwMode="auto">
          <a:xfrm>
            <a:off x="4274017" y="3962400"/>
            <a:ext cx="4713773" cy="206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6543675" y="1752600"/>
            <a:ext cx="2514600" cy="176479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solidFill>
                  <a:schemeClr val="bg1"/>
                </a:solidFill>
              </a:rPr>
              <a:t>ILC/XFEL type cryomodule at Fermilab</a:t>
            </a:r>
          </a:p>
        </p:txBody>
      </p:sp>
      <p:cxnSp>
        <p:nvCxnSpPr>
          <p:cNvPr id="11" name="Straight Arrow Connector 10"/>
          <p:cNvCxnSpPr/>
          <p:nvPr/>
        </p:nvCxnSpPr>
        <p:spPr>
          <a:xfrm flipH="1">
            <a:off x="7734300" y="3429000"/>
            <a:ext cx="133350" cy="6435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019800" y="2971800"/>
            <a:ext cx="611103"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80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33339"/>
            <a:ext cx="8978900" cy="741362"/>
          </a:xfrm>
        </p:spPr>
        <p:txBody>
          <a:bodyPr>
            <a:normAutofit fontScale="90000"/>
          </a:bodyPr>
          <a:lstStyle/>
          <a:p>
            <a:r>
              <a:rPr lang="en-US" dirty="0"/>
              <a:t>SRF: Its all about the surface!</a:t>
            </a:r>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32</a:t>
            </a:fld>
            <a:endParaRPr lang="en-US"/>
          </a:p>
        </p:txBody>
      </p:sp>
      <p:sp>
        <p:nvSpPr>
          <p:cNvPr id="7" name="Content Placeholder 2"/>
          <p:cNvSpPr>
            <a:spLocks noGrp="1"/>
          </p:cNvSpPr>
          <p:nvPr>
            <p:ph idx="1"/>
          </p:nvPr>
        </p:nvSpPr>
        <p:spPr>
          <a:xfrm>
            <a:off x="228600" y="838200"/>
            <a:ext cx="5486400" cy="5461796"/>
          </a:xfrm>
        </p:spPr>
        <p:txBody>
          <a:bodyPr>
            <a:normAutofit fontScale="62500" lnSpcReduction="20000"/>
          </a:bodyPr>
          <a:lstStyle/>
          <a:p>
            <a:r>
              <a:rPr lang="en-US" dirty="0" smtClean="0"/>
              <a:t>SRF currents flow only in the top 100 nm of a cavity </a:t>
            </a:r>
            <a:r>
              <a:rPr lang="en-US" dirty="0" smtClean="0"/>
              <a:t>surface</a:t>
            </a:r>
          </a:p>
          <a:p>
            <a:pPr marL="342900" indent="-342900">
              <a:buFont typeface="Wingdings" charset="0"/>
              <a:buChar char="è"/>
            </a:pPr>
            <a:r>
              <a:rPr lang="en-US" dirty="0">
                <a:sym typeface="Wingdings" pitchFamily="2" charset="2"/>
              </a:rPr>
              <a:t>We pay for a lot of expensive high purity </a:t>
            </a:r>
            <a:r>
              <a:rPr lang="en-US" dirty="0" err="1">
                <a:sym typeface="Wingdings" pitchFamily="2" charset="2"/>
              </a:rPr>
              <a:t>Nb</a:t>
            </a:r>
            <a:r>
              <a:rPr lang="en-US" dirty="0">
                <a:sym typeface="Wingdings" pitchFamily="2" charset="2"/>
              </a:rPr>
              <a:t> that we do not use</a:t>
            </a:r>
            <a:r>
              <a:rPr lang="en-US" dirty="0" smtClean="0">
                <a:sym typeface="Wingdings" pitchFamily="2" charset="2"/>
              </a:rPr>
              <a:t>!</a:t>
            </a:r>
            <a:endParaRPr lang="en-US" dirty="0" smtClean="0"/>
          </a:p>
          <a:p>
            <a:pPr marL="0" indent="0">
              <a:buNone/>
            </a:pPr>
            <a:endParaRPr lang="en-US" dirty="0" smtClean="0">
              <a:sym typeface="Wingdings" pitchFamily="2" charset="2"/>
            </a:endParaRPr>
          </a:p>
          <a:p>
            <a:r>
              <a:rPr lang="en-US" dirty="0" smtClean="0"/>
              <a:t>Q</a:t>
            </a:r>
            <a:r>
              <a:rPr lang="en-US" baseline="-25000" dirty="0" smtClean="0"/>
              <a:t>0</a:t>
            </a:r>
            <a:r>
              <a:rPr lang="en-US" dirty="0" smtClean="0"/>
              <a:t> </a:t>
            </a:r>
            <a:r>
              <a:rPr lang="en-US" dirty="0" smtClean="0"/>
              <a:t>is often determined by surface impurities such as hydrides or defects.</a:t>
            </a:r>
          </a:p>
          <a:p>
            <a:r>
              <a:rPr lang="en-US" dirty="0" smtClean="0">
                <a:sym typeface="Wingdings" pitchFamily="2" charset="2"/>
              </a:rPr>
              <a:t>New surface treatment (e.g. Nitrogen or Argon treatment @FNAL) show world record Q</a:t>
            </a:r>
            <a:r>
              <a:rPr lang="en-US" baseline="-25000" dirty="0" smtClean="0"/>
              <a:t>0</a:t>
            </a:r>
            <a:r>
              <a:rPr lang="en-US" dirty="0" smtClean="0">
                <a:sym typeface="Wingdings" pitchFamily="2" charset="2"/>
              </a:rPr>
              <a:t> at gradients of interest for CW HEP accelerators     ( e.g. Project X) </a:t>
            </a:r>
            <a:r>
              <a:rPr lang="en-US" dirty="0" smtClean="0">
                <a:sym typeface="Wingdings" pitchFamily="2" charset="2"/>
              </a:rPr>
              <a:t>  </a:t>
            </a:r>
          </a:p>
          <a:p>
            <a:pPr marL="342900" indent="-342900">
              <a:buFont typeface="Wingdings" charset="0"/>
              <a:buChar char="è"/>
            </a:pPr>
            <a:r>
              <a:rPr lang="en-US" dirty="0" smtClean="0">
                <a:sym typeface="Wingdings" pitchFamily="2" charset="2"/>
              </a:rPr>
              <a:t>Lower cryogenic costs  </a:t>
            </a:r>
          </a:p>
          <a:p>
            <a:pPr marL="0" indent="0">
              <a:buNone/>
            </a:pPr>
            <a:endParaRPr lang="en-US" dirty="0" smtClean="0">
              <a:sym typeface="Wingdings" pitchFamily="2" charset="2"/>
            </a:endParaRPr>
          </a:p>
          <a:p>
            <a:r>
              <a:rPr lang="en-US" dirty="0" smtClean="0"/>
              <a:t>Deposited </a:t>
            </a:r>
            <a:r>
              <a:rPr lang="en-US" dirty="0" smtClean="0"/>
              <a:t>films may allow the use of higher </a:t>
            </a:r>
            <a:r>
              <a:rPr lang="en-US" dirty="0" err="1" smtClean="0"/>
              <a:t>Tc</a:t>
            </a:r>
            <a:r>
              <a:rPr lang="en-US" dirty="0" smtClean="0"/>
              <a:t> materials resulting high Q</a:t>
            </a:r>
            <a:r>
              <a:rPr lang="en-US" baseline="-25000" dirty="0" smtClean="0"/>
              <a:t>0</a:t>
            </a:r>
            <a:r>
              <a:rPr lang="en-US" dirty="0" smtClean="0"/>
              <a:t> at higher temps.</a:t>
            </a:r>
          </a:p>
          <a:p>
            <a:endParaRPr lang="en-US" dirty="0" smtClean="0"/>
          </a:p>
          <a:p>
            <a:r>
              <a:rPr lang="en-US" dirty="0"/>
              <a:t>T</a:t>
            </a:r>
            <a:r>
              <a:rPr lang="en-US" dirty="0" smtClean="0"/>
              <a:t>hin </a:t>
            </a:r>
            <a:r>
              <a:rPr lang="en-US" dirty="0"/>
              <a:t>films </a:t>
            </a:r>
            <a:r>
              <a:rPr lang="en-US" dirty="0" smtClean="0"/>
              <a:t>on e.g</a:t>
            </a:r>
            <a:r>
              <a:rPr lang="en-US" dirty="0"/>
              <a:t>. Copper substrate </a:t>
            </a:r>
            <a:r>
              <a:rPr lang="en-US" dirty="0" smtClean="0"/>
              <a:t>are demonstrated </a:t>
            </a:r>
            <a:r>
              <a:rPr lang="en-US" dirty="0"/>
              <a:t>to work. </a:t>
            </a:r>
            <a:r>
              <a:rPr lang="en-US" dirty="0" smtClean="0"/>
              <a:t>(e.g. LEP) </a:t>
            </a:r>
            <a:endParaRPr lang="en-US" dirty="0" smtClean="0"/>
          </a:p>
          <a:p>
            <a:pPr marL="342900" indent="-342900">
              <a:buFont typeface="Wingdings" charset="0"/>
              <a:buChar char="è"/>
            </a:pPr>
            <a:r>
              <a:rPr lang="en-US" dirty="0" smtClean="0"/>
              <a:t>Could </a:t>
            </a:r>
            <a:r>
              <a:rPr lang="en-US" dirty="0"/>
              <a:t>save a lot of money  but performance of </a:t>
            </a:r>
            <a:r>
              <a:rPr lang="en-US" dirty="0" smtClean="0"/>
              <a:t>  SRF </a:t>
            </a:r>
            <a:r>
              <a:rPr lang="en-US" dirty="0"/>
              <a:t>films are not yet as good as e.g. bulk </a:t>
            </a:r>
            <a:r>
              <a:rPr lang="en-US" dirty="0" err="1"/>
              <a:t>Nb</a:t>
            </a:r>
            <a:r>
              <a:rPr lang="en-US" dirty="0"/>
              <a:t> </a:t>
            </a:r>
          </a:p>
          <a:p>
            <a:pPr>
              <a:buFont typeface="Wingdings" charset="0"/>
              <a:buChar char="è"/>
            </a:pPr>
            <a:r>
              <a:rPr lang="en-US" dirty="0" smtClean="0">
                <a:sym typeface="Wingdings" pitchFamily="2" charset="2"/>
              </a:rPr>
              <a:t> Thin </a:t>
            </a:r>
            <a:r>
              <a:rPr lang="en-US" dirty="0" smtClean="0">
                <a:sym typeface="Wingdings" pitchFamily="2" charset="2"/>
              </a:rPr>
              <a:t>film R&amp;D could have a big pay </a:t>
            </a:r>
            <a:r>
              <a:rPr lang="en-US" dirty="0" smtClean="0">
                <a:sym typeface="Wingdings" pitchFamily="2" charset="2"/>
              </a:rPr>
              <a:t>off</a:t>
            </a:r>
            <a:endParaRPr lang="en-US" dirty="0" smtClean="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143000"/>
            <a:ext cx="3445270" cy="276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6477000" y="3124200"/>
            <a:ext cx="1981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715000" y="14478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872" y="4038600"/>
            <a:ext cx="3057525" cy="226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553200" y="4984632"/>
            <a:ext cx="809837" cy="646331"/>
          </a:xfrm>
          <a:prstGeom prst="rect">
            <a:avLst/>
          </a:prstGeom>
          <a:noFill/>
        </p:spPr>
        <p:txBody>
          <a:bodyPr wrap="none" rtlCol="0">
            <a:spAutoFit/>
          </a:bodyPr>
          <a:lstStyle/>
          <a:p>
            <a:r>
              <a:rPr lang="en-US" dirty="0" smtClean="0">
                <a:solidFill>
                  <a:srgbClr val="FF0000"/>
                </a:solidFill>
              </a:rPr>
              <a:t>Nb</a:t>
            </a:r>
            <a:r>
              <a:rPr lang="en-US" baseline="-25000" dirty="0" smtClean="0">
                <a:solidFill>
                  <a:srgbClr val="FF0000"/>
                </a:solidFill>
              </a:rPr>
              <a:t>3</a:t>
            </a:r>
            <a:r>
              <a:rPr lang="en-US" dirty="0" smtClean="0">
                <a:solidFill>
                  <a:srgbClr val="FF0000"/>
                </a:solidFill>
              </a:rPr>
              <a:t>Sn</a:t>
            </a:r>
          </a:p>
          <a:p>
            <a:r>
              <a:rPr lang="en-US" dirty="0" smtClean="0">
                <a:solidFill>
                  <a:srgbClr val="FF0000"/>
                </a:solidFill>
              </a:rPr>
              <a:t>@ 4 K!</a:t>
            </a:r>
            <a:endParaRPr lang="en-US" dirty="0">
              <a:solidFill>
                <a:srgbClr val="FF0000"/>
              </a:solidFill>
            </a:endParaRPr>
          </a:p>
        </p:txBody>
      </p:sp>
      <p:sp>
        <p:nvSpPr>
          <p:cNvPr id="13" name="TextBox 12"/>
          <p:cNvSpPr txBox="1"/>
          <p:nvPr/>
        </p:nvSpPr>
        <p:spPr>
          <a:xfrm>
            <a:off x="6705600" y="1072634"/>
            <a:ext cx="1590500" cy="369332"/>
          </a:xfrm>
          <a:prstGeom prst="rect">
            <a:avLst/>
          </a:prstGeom>
          <a:noFill/>
        </p:spPr>
        <p:txBody>
          <a:bodyPr wrap="none" rtlCol="0">
            <a:spAutoFit/>
          </a:bodyPr>
          <a:lstStyle/>
          <a:p>
            <a:r>
              <a:rPr lang="en-US" dirty="0" smtClean="0">
                <a:solidFill>
                  <a:srgbClr val="FF0000"/>
                </a:solidFill>
              </a:rPr>
              <a:t>Bulk </a:t>
            </a:r>
            <a:r>
              <a:rPr lang="en-US" dirty="0" err="1" smtClean="0">
                <a:solidFill>
                  <a:srgbClr val="FF0000"/>
                </a:solidFill>
              </a:rPr>
              <a:t>Nb</a:t>
            </a:r>
            <a:r>
              <a:rPr lang="en-US" dirty="0" smtClean="0">
                <a:solidFill>
                  <a:srgbClr val="FF0000"/>
                </a:solidFill>
              </a:rPr>
              <a:t> @ 2 K!</a:t>
            </a:r>
            <a:endParaRPr lang="en-US" dirty="0">
              <a:solidFill>
                <a:srgbClr val="FF0000"/>
              </a:solidFill>
            </a:endParaRPr>
          </a:p>
        </p:txBody>
      </p:sp>
      <p:sp>
        <p:nvSpPr>
          <p:cNvPr id="14" name="TextBox 13"/>
          <p:cNvSpPr txBox="1"/>
          <p:nvPr/>
        </p:nvSpPr>
        <p:spPr>
          <a:xfrm>
            <a:off x="7558998" y="1598479"/>
            <a:ext cx="670376" cy="369332"/>
          </a:xfrm>
          <a:prstGeom prst="rect">
            <a:avLst/>
          </a:prstGeom>
          <a:noFill/>
        </p:spPr>
        <p:txBody>
          <a:bodyPr wrap="none" rtlCol="0">
            <a:spAutoFit/>
          </a:bodyPr>
          <a:lstStyle/>
          <a:p>
            <a:r>
              <a:rPr lang="en-US" dirty="0" smtClean="0"/>
              <a:t>FNAL</a:t>
            </a:r>
            <a:endParaRPr lang="en-US" dirty="0"/>
          </a:p>
        </p:txBody>
      </p:sp>
      <p:sp>
        <p:nvSpPr>
          <p:cNvPr id="15" name="TextBox 14"/>
          <p:cNvSpPr txBox="1"/>
          <p:nvPr/>
        </p:nvSpPr>
        <p:spPr>
          <a:xfrm>
            <a:off x="7802814" y="4191000"/>
            <a:ext cx="853119" cy="369332"/>
          </a:xfrm>
          <a:prstGeom prst="rect">
            <a:avLst/>
          </a:prstGeom>
          <a:noFill/>
        </p:spPr>
        <p:txBody>
          <a:bodyPr wrap="none" rtlCol="0">
            <a:spAutoFit/>
          </a:bodyPr>
          <a:lstStyle/>
          <a:p>
            <a:r>
              <a:rPr lang="en-US" dirty="0" smtClean="0"/>
              <a:t>Cornell</a:t>
            </a:r>
            <a:endParaRPr lang="en-US" dirty="0"/>
          </a:p>
        </p:txBody>
      </p:sp>
      <p:cxnSp>
        <p:nvCxnSpPr>
          <p:cNvPr id="16" name="Straight Arrow Connector 15"/>
          <p:cNvCxnSpPr/>
          <p:nvPr/>
        </p:nvCxnSpPr>
        <p:spPr>
          <a:xfrm flipV="1">
            <a:off x="5486400" y="2133600"/>
            <a:ext cx="422472"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86400" y="4191000"/>
            <a:ext cx="685800" cy="18466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78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921750" cy="954087"/>
          </a:xfrm>
        </p:spPr>
        <p:txBody>
          <a:bodyPr>
            <a:normAutofit fontScale="90000"/>
          </a:bodyPr>
          <a:lstStyle/>
          <a:p>
            <a:r>
              <a:rPr lang="en-US" dirty="0"/>
              <a:t>The Future of SRF? Lower the Cost!</a:t>
            </a:r>
          </a:p>
        </p:txBody>
      </p:sp>
      <p:sp>
        <p:nvSpPr>
          <p:cNvPr id="3" name="Content Placeholder 2"/>
          <p:cNvSpPr>
            <a:spLocks noGrp="1"/>
          </p:cNvSpPr>
          <p:nvPr>
            <p:ph idx="1"/>
          </p:nvPr>
        </p:nvSpPr>
        <p:spPr/>
        <p:txBody>
          <a:bodyPr>
            <a:normAutofit fontScale="70000" lnSpcReduction="20000"/>
          </a:bodyPr>
          <a:lstStyle/>
          <a:p>
            <a:r>
              <a:rPr lang="en-US" dirty="0"/>
              <a:t>Low-cost </a:t>
            </a:r>
            <a:r>
              <a:rPr lang="en-US" u="sng" dirty="0"/>
              <a:t>cavities</a:t>
            </a:r>
            <a:r>
              <a:rPr lang="en-US" dirty="0"/>
              <a:t> with deposited SRF films</a:t>
            </a:r>
          </a:p>
          <a:p>
            <a:pPr lvl="1"/>
            <a:r>
              <a:rPr lang="en-US" dirty="0"/>
              <a:t>Bulk material is cheap (e.g. copper or aluminum)</a:t>
            </a:r>
          </a:p>
          <a:p>
            <a:pPr lvl="1"/>
            <a:r>
              <a:rPr lang="en-US" dirty="0"/>
              <a:t>High </a:t>
            </a:r>
            <a:r>
              <a:rPr lang="en-US" dirty="0" err="1"/>
              <a:t>Tc</a:t>
            </a:r>
            <a:r>
              <a:rPr lang="en-US" dirty="0"/>
              <a:t> film SRF surfaces, better methods </a:t>
            </a:r>
            <a:r>
              <a:rPr lang="en-US" dirty="0">
                <a:sym typeface="Wingdings" pitchFamily="2" charset="2"/>
              </a:rPr>
              <a:t> higher gradients</a:t>
            </a:r>
            <a:endParaRPr lang="en-US" dirty="0"/>
          </a:p>
          <a:p>
            <a:pPr lvl="1"/>
            <a:r>
              <a:rPr lang="en-US" dirty="0"/>
              <a:t>High Q</a:t>
            </a:r>
            <a:r>
              <a:rPr lang="en-US" baseline="-25000" dirty="0"/>
              <a:t>0</a:t>
            </a:r>
            <a:r>
              <a:rPr lang="en-US" dirty="0"/>
              <a:t> </a:t>
            </a:r>
            <a:r>
              <a:rPr lang="en-US" dirty="0">
                <a:sym typeface="Wingdings" pitchFamily="2" charset="2"/>
              </a:rPr>
              <a:t> enables CW </a:t>
            </a:r>
            <a:r>
              <a:rPr lang="en-US" dirty="0" smtClean="0">
                <a:sym typeface="Wingdings" pitchFamily="2" charset="2"/>
              </a:rPr>
              <a:t>operation</a:t>
            </a:r>
          </a:p>
          <a:p>
            <a:pPr lvl="1"/>
            <a:endParaRPr lang="en-US" dirty="0"/>
          </a:p>
          <a:p>
            <a:r>
              <a:rPr lang="en-US" dirty="0"/>
              <a:t>Low-cost </a:t>
            </a:r>
            <a:r>
              <a:rPr lang="en-US" u="sng" dirty="0" err="1"/>
              <a:t>cryomodules</a:t>
            </a:r>
            <a:endParaRPr lang="en-US" u="sng" dirty="0"/>
          </a:p>
          <a:p>
            <a:pPr lvl="1"/>
            <a:r>
              <a:rPr lang="en-US" dirty="0"/>
              <a:t>Operate cavities at  4 K or above  via conduction or tube cooling</a:t>
            </a:r>
          </a:p>
          <a:p>
            <a:pPr lvl="1"/>
            <a:r>
              <a:rPr lang="en-US" dirty="0"/>
              <a:t>Equip each </a:t>
            </a:r>
            <a:r>
              <a:rPr lang="en-US" dirty="0" err="1"/>
              <a:t>cryomodule</a:t>
            </a:r>
            <a:r>
              <a:rPr lang="en-US" dirty="0"/>
              <a:t> with </a:t>
            </a:r>
            <a:r>
              <a:rPr lang="en-US" dirty="0" err="1"/>
              <a:t>cryo</a:t>
            </a:r>
            <a:r>
              <a:rPr lang="en-US" dirty="0"/>
              <a:t>-coolers</a:t>
            </a:r>
          </a:p>
          <a:p>
            <a:pPr lvl="2">
              <a:buFont typeface="Wingdings" pitchFamily="2" charset="2"/>
              <a:buChar char="Ø"/>
            </a:pPr>
            <a:r>
              <a:rPr lang="en-US" sz="2500" dirty="0">
                <a:sym typeface="Wingdings" pitchFamily="2" charset="2"/>
              </a:rPr>
              <a:t>No big cryogenics plant or large He inventory!</a:t>
            </a:r>
          </a:p>
          <a:p>
            <a:pPr lvl="2">
              <a:buFont typeface="Wingdings" pitchFamily="2" charset="2"/>
              <a:buChar char="Ø"/>
            </a:pPr>
            <a:r>
              <a:rPr lang="en-US" sz="2500" dirty="0"/>
              <a:t>No Helium vessels!</a:t>
            </a:r>
            <a:endParaRPr lang="en-US" sz="2500" dirty="0">
              <a:sym typeface="Wingdings" pitchFamily="2" charset="2"/>
            </a:endParaRPr>
          </a:p>
          <a:p>
            <a:pPr lvl="2">
              <a:buFont typeface="Wingdings" pitchFamily="2" charset="2"/>
              <a:buChar char="Ø"/>
            </a:pPr>
            <a:r>
              <a:rPr lang="en-US" sz="2500" dirty="0">
                <a:sym typeface="Wingdings" pitchFamily="2" charset="2"/>
              </a:rPr>
              <a:t>Much cheaper </a:t>
            </a:r>
            <a:r>
              <a:rPr lang="en-US" sz="2500" dirty="0" err="1">
                <a:sym typeface="Wingdings" pitchFamily="2" charset="2"/>
              </a:rPr>
              <a:t>cryomodule</a:t>
            </a:r>
            <a:r>
              <a:rPr lang="en-US" sz="2500" dirty="0">
                <a:sym typeface="Wingdings" pitchFamily="2" charset="2"/>
              </a:rPr>
              <a:t>,  perhaps even more reliable</a:t>
            </a:r>
            <a:r>
              <a:rPr lang="en-US" sz="2500" dirty="0" smtClean="0">
                <a:sym typeface="Wingdings" pitchFamily="2" charset="2"/>
              </a:rPr>
              <a:t>!</a:t>
            </a:r>
          </a:p>
          <a:p>
            <a:pPr marL="457200" lvl="2" indent="0">
              <a:buNone/>
            </a:pPr>
            <a:endParaRPr lang="en-US" sz="2500" dirty="0" smtClean="0">
              <a:sym typeface="Wingdings" pitchFamily="2" charset="2"/>
            </a:endParaRPr>
          </a:p>
          <a:p>
            <a:r>
              <a:rPr lang="en-US" dirty="0" smtClean="0"/>
              <a:t>Low </a:t>
            </a:r>
            <a:r>
              <a:rPr lang="en-US" dirty="0"/>
              <a:t>cost, high efficiency </a:t>
            </a:r>
            <a:r>
              <a:rPr lang="en-US" dirty="0" smtClean="0"/>
              <a:t>RF</a:t>
            </a:r>
          </a:p>
          <a:p>
            <a:pPr lvl="1"/>
            <a:r>
              <a:rPr lang="en-US" dirty="0" smtClean="0"/>
              <a:t>Solid State or Magnetron based</a:t>
            </a:r>
          </a:p>
          <a:p>
            <a:pPr lvl="1"/>
            <a:endParaRPr lang="en-US" dirty="0" smtClean="0"/>
          </a:p>
          <a:p>
            <a:pPr marL="0" indent="0">
              <a:buNone/>
            </a:pPr>
            <a:r>
              <a:rPr lang="en-US" dirty="0" smtClean="0">
                <a:latin typeface="Wingdings 3" charset="2"/>
                <a:cs typeface="Wingdings 3" charset="2"/>
              </a:rPr>
              <a:t>a </a:t>
            </a:r>
            <a:r>
              <a:rPr lang="en-US" dirty="0" smtClean="0"/>
              <a:t>Goal: an SRF Linac for HEP built at well below ILC costs</a:t>
            </a:r>
          </a:p>
          <a:p>
            <a:pPr lvl="1"/>
            <a:r>
              <a:rPr lang="en-US" dirty="0"/>
              <a:t>Seems achievable, and has lots of synergy with industrial use of SRF</a:t>
            </a:r>
          </a:p>
          <a:p>
            <a:pPr lvl="1"/>
            <a:r>
              <a:rPr lang="en-US" dirty="0"/>
              <a:t>Steady R&amp;D support needed to make this possible</a:t>
            </a:r>
          </a:p>
          <a:p>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33</a:t>
            </a:fld>
            <a:endParaRPr lang="en-US"/>
          </a:p>
        </p:txBody>
      </p:sp>
    </p:spTree>
    <p:extLst>
      <p:ext uri="{BB962C8B-B14F-4D97-AF65-F5344CB8AC3E}">
        <p14:creationId xmlns:p14="http://schemas.microsoft.com/office/powerpoint/2010/main" val="1208729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smtClean="0"/>
              <a:t>High power </a:t>
            </a:r>
            <a:r>
              <a:rPr lang="en-US" dirty="0" err="1" smtClean="0"/>
              <a:t>targetry</a:t>
            </a:r>
            <a:r>
              <a:rPr lang="en-US" dirty="0" smtClean="0"/>
              <a:t> will be a crucial element of the accelerators needed for the 21</a:t>
            </a:r>
            <a:r>
              <a:rPr lang="en-US" baseline="30000" dirty="0" smtClean="0"/>
              <a:t>st</a:t>
            </a:r>
            <a:r>
              <a:rPr lang="en-US" dirty="0" smtClean="0"/>
              <a:t> century</a:t>
            </a:r>
          </a:p>
          <a:p>
            <a:pPr lvl="1"/>
            <a:r>
              <a:rPr lang="en-US" dirty="0" smtClean="0"/>
              <a:t>Considerable R&amp;D is required</a:t>
            </a:r>
          </a:p>
          <a:p>
            <a:pPr lvl="1"/>
            <a:r>
              <a:rPr lang="en-US" dirty="0" smtClean="0"/>
              <a:t>The time for investment is now</a:t>
            </a:r>
          </a:p>
          <a:p>
            <a:r>
              <a:rPr lang="en-US" dirty="0" smtClean="0"/>
              <a:t>Muon accelerators offer potentially unique capabilities for HEP</a:t>
            </a:r>
          </a:p>
          <a:p>
            <a:pPr lvl="1"/>
            <a:r>
              <a:rPr lang="en-US" dirty="0" smtClean="0"/>
              <a:t>A vibrant R&amp;D program needs further support to develop this potential</a:t>
            </a:r>
          </a:p>
          <a:p>
            <a:r>
              <a:rPr lang="en-US" dirty="0" smtClean="0"/>
              <a:t>SRF will be central to a broad range of accelerator applications on the horizon</a:t>
            </a:r>
          </a:p>
          <a:p>
            <a:pPr lvl="1"/>
            <a:r>
              <a:rPr lang="en-US" dirty="0" smtClean="0"/>
              <a:t>Can we develop more cost effective implementations to leverage our HEP aspirations?</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34</a:t>
            </a:fld>
            <a:endParaRPr lang="en-US"/>
          </a:p>
        </p:txBody>
      </p:sp>
    </p:spTree>
    <p:extLst>
      <p:ext uri="{BB962C8B-B14F-4D97-AF65-F5344CB8AC3E}">
        <p14:creationId xmlns:p14="http://schemas.microsoft.com/office/powerpoint/2010/main" val="3803316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 Slides</a:t>
            </a:r>
            <a:br>
              <a:rPr lang="en-US" dirty="0" smtClean="0"/>
            </a:b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35</a:t>
            </a:fld>
            <a:endParaRPr lang="en-US"/>
          </a:p>
        </p:txBody>
      </p:sp>
    </p:spTree>
    <p:extLst>
      <p:ext uri="{BB962C8B-B14F-4D97-AF65-F5344CB8AC3E}">
        <p14:creationId xmlns:p14="http://schemas.microsoft.com/office/powerpoint/2010/main" val="3583098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U.S. Muon Accelerator Program</a:t>
            </a:r>
            <a:endParaRPr lang="en-US" sz="3600"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36</a:t>
            </a:fld>
            <a:endParaRPr lang="en-US"/>
          </a:p>
        </p:txBody>
      </p:sp>
      <p:pic>
        <p:nvPicPr>
          <p:cNvPr id="7" name="Picture 6" descr="Block_Diagrams_R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3" y="1155700"/>
            <a:ext cx="8979037" cy="5168900"/>
          </a:xfrm>
          <a:prstGeom prst="rect">
            <a:avLst/>
          </a:prstGeom>
        </p:spPr>
      </p:pic>
    </p:spTree>
    <p:extLst>
      <p:ext uri="{BB962C8B-B14F-4D97-AF65-F5344CB8AC3E}">
        <p14:creationId xmlns:p14="http://schemas.microsoft.com/office/powerpoint/2010/main" val="28301475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R&amp;D Program</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37</a:t>
            </a:fld>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49" y="3361267"/>
            <a:ext cx="3403792" cy="301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880533"/>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457200" y="2601917"/>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Compressor + refrigerator room</a:t>
            </a:r>
          </a:p>
        </p:txBody>
      </p:sp>
      <p:sp>
        <p:nvSpPr>
          <p:cNvPr id="10" name="TextBox 10"/>
          <p:cNvSpPr txBox="1">
            <a:spLocks noChangeArrowheads="1"/>
          </p:cNvSpPr>
          <p:nvPr/>
        </p:nvSpPr>
        <p:spPr bwMode="auto">
          <a:xfrm>
            <a:off x="3715526" y="12700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Entrance of MTA</a:t>
            </a:r>
          </a:p>
          <a:p>
            <a:r>
              <a:rPr lang="en-US" dirty="0">
                <a:solidFill>
                  <a:srgbClr val="FFFF00"/>
                </a:solidFill>
              </a:rPr>
              <a:t>exp. hall</a:t>
            </a:r>
          </a:p>
        </p:txBody>
      </p:sp>
      <p:cxnSp>
        <p:nvCxnSpPr>
          <p:cNvPr id="11" name="Straight Arrow Connector 10"/>
          <p:cNvCxnSpPr/>
          <p:nvPr/>
        </p:nvCxnSpPr>
        <p:spPr>
          <a:xfrm rot="5400000">
            <a:off x="3661041" y="1933846"/>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2"/>
          <p:cNvSpPr txBox="1">
            <a:spLocks noChangeArrowheads="1"/>
          </p:cNvSpPr>
          <p:nvPr/>
        </p:nvSpPr>
        <p:spPr bwMode="auto">
          <a:xfrm>
            <a:off x="92997" y="6010426"/>
            <a:ext cx="1565941" cy="369332"/>
          </a:xfrm>
          <a:prstGeom prst="rect">
            <a:avLst/>
          </a:prstGeom>
          <a:solidFill>
            <a:schemeClr val="bg1">
              <a:lumMod val="95000"/>
            </a:schemeClr>
          </a:solidFill>
          <a:ln>
            <a:noFill/>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chemeClr val="bg2">
                    <a:lumMod val="25000"/>
                  </a:schemeClr>
                </a:solidFill>
              </a:rPr>
              <a:t>MTA exp. hall</a:t>
            </a:r>
          </a:p>
        </p:txBody>
      </p:sp>
      <p:sp>
        <p:nvSpPr>
          <p:cNvPr id="13" name="TextBox 13"/>
          <p:cNvSpPr txBox="1">
            <a:spLocks noChangeArrowheads="1"/>
          </p:cNvSpPr>
          <p:nvPr/>
        </p:nvSpPr>
        <p:spPr bwMode="auto">
          <a:xfrm>
            <a:off x="2326747" y="4523846"/>
            <a:ext cx="1185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SC magnet</a:t>
            </a:r>
          </a:p>
        </p:txBody>
      </p:sp>
      <p:sp>
        <p:nvSpPr>
          <p:cNvPr id="14" name="TextBox 14"/>
          <p:cNvSpPr txBox="1">
            <a:spLocks noChangeArrowheads="1"/>
          </p:cNvSpPr>
          <p:nvPr/>
        </p:nvSpPr>
        <p:spPr bwMode="auto">
          <a:xfrm>
            <a:off x="457200" y="3452328"/>
            <a:ext cx="1762509" cy="369332"/>
          </a:xfrm>
          <a:prstGeom prst="rect">
            <a:avLst/>
          </a:prstGeom>
          <a:solidFill>
            <a:schemeClr val="bg1">
              <a:lumMod val="95000"/>
            </a:schemeClr>
          </a:solidFill>
          <a:ln>
            <a:noFill/>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smtClean="0">
                <a:solidFill>
                  <a:srgbClr val="072C62"/>
                </a:solidFill>
              </a:rPr>
              <a:t>201 </a:t>
            </a:r>
            <a:r>
              <a:rPr lang="en-US" dirty="0">
                <a:solidFill>
                  <a:srgbClr val="072C62"/>
                </a:solidFill>
              </a:rPr>
              <a:t>MHz cavity</a:t>
            </a:r>
          </a:p>
        </p:txBody>
      </p:sp>
      <p:cxnSp>
        <p:nvCxnSpPr>
          <p:cNvPr id="16" name="Straight Arrow Connector 15"/>
          <p:cNvCxnSpPr>
            <a:stCxn id="14" idx="2"/>
          </p:cNvCxnSpPr>
          <p:nvPr/>
        </p:nvCxnSpPr>
        <p:spPr>
          <a:xfrm>
            <a:off x="1338455" y="3821660"/>
            <a:ext cx="320483" cy="43707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descr="Cooling Channel 90° Sectioned 20110902.jpg"/>
          <p:cNvPicPr>
            <a:picLocks noChangeAspect="1"/>
          </p:cNvPicPr>
          <p:nvPr/>
        </p:nvPicPr>
        <p:blipFill rotWithShape="1">
          <a:blip r:embed="rId4">
            <a:extLst>
              <a:ext uri="{28A0092B-C50C-407E-A947-70E740481C1C}">
                <a14:useLocalDpi xmlns:a14="http://schemas.microsoft.com/office/drawing/2010/main" val="0"/>
              </a:ext>
            </a:extLst>
          </a:blip>
          <a:srcRect l="4479" r="3349"/>
          <a:stretch/>
        </p:blipFill>
        <p:spPr>
          <a:xfrm>
            <a:off x="3554633" y="3821660"/>
            <a:ext cx="5551267" cy="2606209"/>
          </a:xfrm>
          <a:prstGeom prst="rect">
            <a:avLst/>
          </a:prstGeom>
        </p:spPr>
      </p:pic>
      <p:sp>
        <p:nvSpPr>
          <p:cNvPr id="18" name="Rectangle 17"/>
          <p:cNvSpPr/>
          <p:nvPr/>
        </p:nvSpPr>
        <p:spPr>
          <a:xfrm rot="20806502">
            <a:off x="3604652" y="3873572"/>
            <a:ext cx="1915887" cy="923318"/>
          </a:xfrm>
          <a:prstGeom prst="rect">
            <a:avLst/>
          </a:prstGeom>
          <a:noFill/>
        </p:spPr>
        <p:txBody>
          <a:bodyPr wrap="none" lIns="91429" tIns="45714" rIns="91429" bIns="45714">
            <a:spAutoFit/>
          </a:bodyPr>
          <a:lstStyle/>
          <a:p>
            <a:pPr algn="ctr" defTabSz="457200" fontAlgn="auto">
              <a:spcBef>
                <a:spcPts val="0"/>
              </a:spcBef>
              <a:spcAft>
                <a:spcPts val="0"/>
              </a:spcAft>
              <a:buClrTx/>
              <a:buSzTx/>
              <a:buFontTx/>
              <a:buNone/>
            </a:pPr>
            <a:r>
              <a:rPr lang="en-US" sz="54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MICE</a:t>
            </a:r>
          </a:p>
        </p:txBody>
      </p:sp>
      <p:grpSp>
        <p:nvGrpSpPr>
          <p:cNvPr id="19" name="Group 18"/>
          <p:cNvGrpSpPr/>
          <p:nvPr/>
        </p:nvGrpSpPr>
        <p:grpSpPr>
          <a:xfrm>
            <a:off x="4394200" y="4520763"/>
            <a:ext cx="3771901" cy="1979831"/>
            <a:chOff x="8129139" y="4976594"/>
            <a:chExt cx="3243181" cy="1979831"/>
          </a:xfrm>
        </p:grpSpPr>
        <p:cxnSp>
          <p:nvCxnSpPr>
            <p:cNvPr id="20" name="Straight Arrow Connector 19"/>
            <p:cNvCxnSpPr>
              <a:stCxn id="22" idx="0"/>
            </p:cNvCxnSpPr>
            <p:nvPr/>
          </p:nvCxnSpPr>
          <p:spPr>
            <a:xfrm flipV="1">
              <a:off x="10087279" y="4976594"/>
              <a:ext cx="1285041" cy="133350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2" idx="0"/>
            </p:cNvCxnSpPr>
            <p:nvPr/>
          </p:nvCxnSpPr>
          <p:spPr>
            <a:xfrm flipH="1" flipV="1">
              <a:off x="8129139" y="5933301"/>
              <a:ext cx="1958140" cy="37679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302167" y="6310094"/>
              <a:ext cx="1570224" cy="646331"/>
            </a:xfrm>
            <a:prstGeom prst="rect">
              <a:avLst/>
            </a:prstGeom>
            <a:noFill/>
          </p:spPr>
          <p:txBody>
            <a:bodyPr wrap="none" rtlCol="0">
              <a:spAutoFit/>
            </a:bodyPr>
            <a:lstStyle/>
            <a:p>
              <a:pPr algn="ctr" defTabSz="457200" fontAlgn="auto">
                <a:spcBef>
                  <a:spcPts val="0"/>
                </a:spcBef>
                <a:spcAft>
                  <a:spcPts val="0"/>
                </a:spcAft>
                <a:buClrTx/>
                <a:buSzTx/>
                <a:buFontTx/>
                <a:buNone/>
              </a:pPr>
              <a:r>
                <a:rPr lang="en-US" sz="1800" dirty="0" smtClean="0">
                  <a:solidFill>
                    <a:srgbClr val="ACCBF9">
                      <a:lumMod val="25000"/>
                    </a:srgbClr>
                  </a:solidFill>
                  <a:latin typeface="Arial"/>
                </a:rPr>
                <a:t>Spectrometer</a:t>
              </a:r>
              <a:br>
                <a:rPr lang="en-US" sz="1800" dirty="0" smtClean="0">
                  <a:solidFill>
                    <a:srgbClr val="ACCBF9">
                      <a:lumMod val="25000"/>
                    </a:srgbClr>
                  </a:solidFill>
                  <a:latin typeface="Arial"/>
                </a:rPr>
              </a:br>
              <a:r>
                <a:rPr lang="en-US" sz="1800" dirty="0" smtClean="0">
                  <a:solidFill>
                    <a:srgbClr val="ACCBF9">
                      <a:lumMod val="25000"/>
                    </a:srgbClr>
                  </a:solidFill>
                  <a:latin typeface="Arial"/>
                </a:rPr>
                <a:t>Solenoids</a:t>
              </a:r>
              <a:endParaRPr lang="en-US" sz="1800" dirty="0">
                <a:solidFill>
                  <a:srgbClr val="ACCBF9">
                    <a:lumMod val="25000"/>
                  </a:srgbClr>
                </a:solidFill>
                <a:latin typeface="Arial"/>
              </a:endParaRPr>
            </a:p>
          </p:txBody>
        </p:sp>
      </p:grpSp>
      <p:grpSp>
        <p:nvGrpSpPr>
          <p:cNvPr id="23" name="Group 22"/>
          <p:cNvGrpSpPr/>
          <p:nvPr/>
        </p:nvGrpSpPr>
        <p:grpSpPr>
          <a:xfrm>
            <a:off x="5882640" y="5003800"/>
            <a:ext cx="3106188" cy="1511300"/>
            <a:chOff x="5730240" y="4851400"/>
            <a:chExt cx="3106188" cy="1511300"/>
          </a:xfrm>
        </p:grpSpPr>
        <p:cxnSp>
          <p:nvCxnSpPr>
            <p:cNvPr id="24" name="Straight Arrow Connector 23"/>
            <p:cNvCxnSpPr>
              <a:stCxn id="26" idx="1"/>
            </p:cNvCxnSpPr>
            <p:nvPr/>
          </p:nvCxnSpPr>
          <p:spPr>
            <a:xfrm flipH="1" flipV="1">
              <a:off x="6718300" y="4851400"/>
              <a:ext cx="650471" cy="1049635"/>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730240" y="5041900"/>
              <a:ext cx="1638531" cy="859136"/>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368771" y="5439370"/>
              <a:ext cx="1467657" cy="923330"/>
            </a:xfrm>
            <a:prstGeom prst="rect">
              <a:avLst/>
            </a:prstGeom>
            <a:noFill/>
          </p:spPr>
          <p:txBody>
            <a:bodyPr wrap="none" rtlCol="0">
              <a:spAutoFit/>
            </a:bodyPr>
            <a:lstStyle/>
            <a:p>
              <a:pPr algn="ctr" defTabSz="457200" fontAlgn="auto">
                <a:spcBef>
                  <a:spcPts val="0"/>
                </a:spcBef>
                <a:spcAft>
                  <a:spcPts val="0"/>
                </a:spcAft>
                <a:buClrTx/>
                <a:buSzTx/>
                <a:buFontTx/>
                <a:buNone/>
              </a:pPr>
              <a:r>
                <a:rPr lang="en-US" sz="1800" dirty="0" smtClean="0">
                  <a:solidFill>
                    <a:srgbClr val="FF0000"/>
                  </a:solidFill>
                  <a:latin typeface="Arial"/>
                </a:rPr>
                <a:t>RF-Coupling</a:t>
              </a:r>
              <a:br>
                <a:rPr lang="en-US" sz="1800" dirty="0" smtClean="0">
                  <a:solidFill>
                    <a:srgbClr val="FF0000"/>
                  </a:solidFill>
                  <a:latin typeface="Arial"/>
                </a:rPr>
              </a:br>
              <a:r>
                <a:rPr lang="en-US" sz="1800" dirty="0" smtClean="0">
                  <a:solidFill>
                    <a:srgbClr val="FF0000"/>
                  </a:solidFill>
                  <a:latin typeface="Arial"/>
                </a:rPr>
                <a:t>Coil (RFCC) </a:t>
              </a:r>
              <a:br>
                <a:rPr lang="en-US" sz="1800" dirty="0" smtClean="0">
                  <a:solidFill>
                    <a:srgbClr val="FF0000"/>
                  </a:solidFill>
                  <a:latin typeface="Arial"/>
                </a:rPr>
              </a:br>
              <a:r>
                <a:rPr lang="en-US" sz="1800" dirty="0" smtClean="0">
                  <a:solidFill>
                    <a:srgbClr val="FF0000"/>
                  </a:solidFill>
                  <a:latin typeface="Arial"/>
                </a:rPr>
                <a:t>Units</a:t>
              </a:r>
              <a:endParaRPr lang="en-US" sz="1800" dirty="0">
                <a:solidFill>
                  <a:srgbClr val="FF0000"/>
                </a:solidFill>
                <a:latin typeface="Arial"/>
              </a:endParaRPr>
            </a:p>
          </p:txBody>
        </p:sp>
      </p:grpSp>
      <p:sp>
        <p:nvSpPr>
          <p:cNvPr id="30" name="Rectangle 29"/>
          <p:cNvSpPr/>
          <p:nvPr/>
        </p:nvSpPr>
        <p:spPr>
          <a:xfrm>
            <a:off x="147302" y="880533"/>
            <a:ext cx="3627493" cy="584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29" tIns="45714" rIns="91429" bIns="45714">
            <a:spAutoFit/>
          </a:bodyPr>
          <a:lstStyle/>
          <a:p>
            <a:pPr algn="ctr" defTabSz="457200" fontAlgn="auto">
              <a:spcBef>
                <a:spcPts val="0"/>
              </a:spcBef>
              <a:spcAft>
                <a:spcPts val="0"/>
              </a:spcAft>
              <a:buClrTx/>
              <a:buSzTx/>
              <a:buFontTx/>
              <a:buNone/>
            </a:pPr>
            <a:r>
              <a:rPr lang="en-US" sz="3200" b="1" dirty="0" err="1"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MuCool</a:t>
            </a:r>
            <a:r>
              <a:rPr lang="en-US" sz="3200" b="1" dirty="0"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Test Area</a:t>
            </a:r>
            <a:endPar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pic>
        <p:nvPicPr>
          <p:cNvPr id="3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b="967"/>
          <a:stretch/>
        </p:blipFill>
        <p:spPr>
          <a:xfrm>
            <a:off x="5758461" y="1042608"/>
            <a:ext cx="2908133" cy="2872189"/>
          </a:xfrm>
          <a:prstGeom prst="rect">
            <a:avLst/>
          </a:prstGeom>
        </p:spPr>
      </p:pic>
      <p:cxnSp>
        <p:nvCxnSpPr>
          <p:cNvPr id="27" name="Straight Arrow Connector 26"/>
          <p:cNvCxnSpPr/>
          <p:nvPr/>
        </p:nvCxnSpPr>
        <p:spPr>
          <a:xfrm flipH="1" flipV="1">
            <a:off x="7696200" y="2768600"/>
            <a:ext cx="457200" cy="16510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667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33338"/>
            <a:ext cx="6978650" cy="627062"/>
          </a:xfrm>
        </p:spPr>
        <p:txBody>
          <a:bodyPr>
            <a:normAutofit fontScale="90000"/>
          </a:bodyPr>
          <a:lstStyle/>
          <a:p>
            <a:pPr algn="ctr"/>
            <a:r>
              <a:rPr lang="en-US" dirty="0" smtClean="0"/>
              <a:t>Cooling Channel R&amp;D Effort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58359858"/>
              </p:ext>
            </p:extLst>
          </p:nvPr>
        </p:nvGraphicFramePr>
        <p:xfrm>
          <a:off x="0" y="1028700"/>
          <a:ext cx="90043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pPr algn="r"/>
            <a:r>
              <a:rPr lang="en-US" smtClean="0"/>
              <a:t>Aug 4, 2013</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38</a:t>
            </a:fld>
            <a:endParaRPr lang="en-US" dirty="0"/>
          </a:p>
        </p:txBody>
      </p:sp>
      <p:sp>
        <p:nvSpPr>
          <p:cNvPr id="11" name="Rectangle 10"/>
          <p:cNvSpPr/>
          <p:nvPr/>
        </p:nvSpPr>
        <p:spPr>
          <a:xfrm rot="19743293">
            <a:off x="3225351" y="3180832"/>
            <a:ext cx="2617098" cy="1015663"/>
          </a:xfrm>
          <a:prstGeom prst="rect">
            <a:avLst/>
          </a:prstGeom>
          <a:solidFill>
            <a:srgbClr val="800000"/>
          </a:solidFill>
          <a:effectLst>
            <a:glow rad="101600">
              <a:schemeClr val="tx2">
                <a:lumMod val="60000"/>
                <a:lumOff val="40000"/>
                <a:alpha val="75000"/>
              </a:schemeClr>
            </a:glow>
          </a:effectLst>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Path to a Viable</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Muon</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Ionization </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Cooling</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Channel</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2"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500" y="901700"/>
            <a:ext cx="2273073" cy="1640438"/>
          </a:xfrm>
          <a:prstGeom prst="rect">
            <a:avLst/>
          </a:prstGeom>
        </p:spPr>
      </p:pic>
      <p:cxnSp>
        <p:nvCxnSpPr>
          <p:cNvPr id="14" name="Straight Arrow Connector 13"/>
          <p:cNvCxnSpPr/>
          <p:nvPr/>
        </p:nvCxnSpPr>
        <p:spPr>
          <a:xfrm>
            <a:off x="5645150" y="17145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8138" y="4616450"/>
            <a:ext cx="2753162" cy="1907561"/>
            <a:chOff x="5242147" y="3701548"/>
            <a:chExt cx="4156350" cy="2756969"/>
          </a:xfrm>
        </p:grpSpPr>
        <p:pic>
          <p:nvPicPr>
            <p:cNvPr id="20" name="Picture 19" descr="withB.pdf"/>
            <p:cNvPicPr>
              <a:picLocks noChangeAspect="1"/>
            </p:cNvPicPr>
            <p:nvPr/>
          </p:nvPicPr>
          <p:blipFill>
            <a:blip r:embed="rId8"/>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01548"/>
              <a:ext cx="3945227" cy="2756969"/>
              <a:chOff x="5453270" y="3701548"/>
              <a:chExt cx="3945227" cy="2756969"/>
            </a:xfrm>
          </p:grpSpPr>
          <p:sp>
            <p:nvSpPr>
              <p:cNvPr id="22" name="TextBox 21"/>
              <p:cNvSpPr txBox="1"/>
              <p:nvPr/>
            </p:nvSpPr>
            <p:spPr>
              <a:xfrm>
                <a:off x="7946817" y="4030127"/>
                <a:ext cx="1213197" cy="369109"/>
              </a:xfrm>
              <a:prstGeom prst="rect">
                <a:avLst/>
              </a:prstGeom>
              <a:noFill/>
            </p:spPr>
            <p:txBody>
              <a:bodyPr wrap="none" rtlCol="0">
                <a:spAutoFit/>
              </a:bodyPr>
              <a:lstStyle/>
              <a:p>
                <a:r>
                  <a:rPr lang="en-US" sz="1200" dirty="0" smtClean="0">
                    <a:solidFill>
                      <a:srgbClr val="0000FF"/>
                    </a:solidFill>
                  </a:rPr>
                  <a:t>Pure GH2</a:t>
                </a:r>
                <a:endParaRPr lang="en-US" sz="1200" dirty="0">
                  <a:solidFill>
                    <a:srgbClr val="0000FF"/>
                  </a:solidFill>
                </a:endParaRPr>
              </a:p>
            </p:txBody>
          </p:sp>
          <p:sp>
            <p:nvSpPr>
              <p:cNvPr id="23" name="TextBox 22"/>
              <p:cNvSpPr txBox="1"/>
              <p:nvPr/>
            </p:nvSpPr>
            <p:spPr>
              <a:xfrm>
                <a:off x="5747014" y="3701548"/>
                <a:ext cx="3605599" cy="441196"/>
              </a:xfrm>
              <a:prstGeom prst="rect">
                <a:avLst/>
              </a:prstGeom>
              <a:noFill/>
            </p:spPr>
            <p:txBody>
              <a:bodyPr wrap="none" rtlCol="0">
                <a:spAutoFit/>
              </a:bodyPr>
              <a:lstStyle/>
              <a:p>
                <a:r>
                  <a:rPr lang="en-US" sz="1200" dirty="0" smtClean="0">
                    <a:solidFill>
                      <a:srgbClr val="FF0000"/>
                    </a:solidFill>
                  </a:rPr>
                  <a:t>1% Dry Air (0.2% O2) in GH2</a:t>
                </a:r>
                <a:endParaRPr lang="en-US" sz="1200" dirty="0">
                  <a:solidFill>
                    <a:srgbClr val="FF0000"/>
                  </a:solidFill>
                </a:endParaRP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smtClean="0">
                    <a:latin typeface="Times New Roman"/>
                    <a:cs typeface="Times New Roman"/>
                  </a:rPr>
                  <a:t>E</a:t>
                </a:r>
                <a:r>
                  <a:rPr lang="en-US" sz="1200" b="1" i="1" baseline="-25000" dirty="0" smtClean="0">
                    <a:latin typeface="Times New Roman"/>
                    <a:cs typeface="Times New Roman"/>
                  </a:rPr>
                  <a:t>0 </a:t>
                </a:r>
                <a:r>
                  <a:rPr lang="en-US" sz="1200" b="1" i="1" dirty="0" smtClean="0">
                    <a:latin typeface="Times New Roman"/>
                    <a:cs typeface="Times New Roman"/>
                  </a:rPr>
                  <a:t>= 25 MV/</a:t>
                </a:r>
                <a:r>
                  <a:rPr lang="en-US" sz="1200" b="1" i="1" dirty="0" err="1" smtClean="0">
                    <a:latin typeface="Times New Roman"/>
                    <a:cs typeface="Times New Roman"/>
                  </a:rPr>
                  <a:t>m</a:t>
                </a:r>
                <a:endParaRPr lang="en-US" sz="1200" b="1" i="1" dirty="0">
                  <a:latin typeface="Times New Roman"/>
                  <a:cs typeface="Times New Roman"/>
                </a:endParaRPr>
              </a:p>
            </p:txBody>
          </p:sp>
          <p:sp>
            <p:nvSpPr>
              <p:cNvPr id="25" name="TextBox 24"/>
              <p:cNvSpPr txBox="1"/>
              <p:nvPr/>
            </p:nvSpPr>
            <p:spPr>
              <a:xfrm>
                <a:off x="5641854" y="5459055"/>
                <a:ext cx="2866179" cy="735328"/>
              </a:xfrm>
              <a:prstGeom prst="rect">
                <a:avLst/>
              </a:prstGeom>
              <a:noFill/>
            </p:spPr>
            <p:txBody>
              <a:bodyPr wrap="square" rtlCol="0">
                <a:spAutoFit/>
              </a:bodyPr>
              <a:lstStyle/>
              <a:p>
                <a:r>
                  <a:rPr lang="en-US" sz="1200" dirty="0" smtClean="0">
                    <a:solidFill>
                      <a:schemeClr val="bg1"/>
                    </a:solidFill>
                  </a:rPr>
                  <a:t>~50X reduction in</a:t>
                </a:r>
              </a:p>
              <a:p>
                <a:r>
                  <a:rPr lang="en-US" sz="1200" dirty="0" smtClean="0">
                    <a:solidFill>
                      <a:schemeClr val="bg1"/>
                    </a:solidFill>
                  </a:rPr>
                  <a:t>RF  power dissipation</a:t>
                </a:r>
              </a:p>
            </p:txBody>
          </p:sp>
          <p:sp>
            <p:nvSpPr>
              <p:cNvPr id="26" name="TextBox 25"/>
              <p:cNvSpPr txBox="1"/>
              <p:nvPr/>
            </p:nvSpPr>
            <p:spPr>
              <a:xfrm>
                <a:off x="7946816" y="4399431"/>
                <a:ext cx="1451681" cy="1323589"/>
              </a:xfrm>
              <a:prstGeom prst="rect">
                <a:avLst/>
              </a:prstGeom>
              <a:noFill/>
            </p:spPr>
            <p:txBody>
              <a:bodyPr wrap="square" rtlCol="0">
                <a:spAutoFit/>
              </a:bodyPr>
              <a:lstStyle/>
              <a:p>
                <a:pPr algn="r"/>
                <a:r>
                  <a:rPr lang="en-US" sz="1200" dirty="0" smtClean="0">
                    <a:solidFill>
                      <a:srgbClr val="00B050"/>
                    </a:solidFill>
                    <a:latin typeface="Calibri" pitchFamily="34" charset="0"/>
                    <a:cs typeface="Calibri" pitchFamily="34" charset="0"/>
                  </a:rPr>
                  <a:t>1% Dry Air </a:t>
                </a:r>
              </a:p>
              <a:p>
                <a:pPr algn="r"/>
                <a:r>
                  <a:rPr lang="en-US" sz="1200" dirty="0" smtClean="0">
                    <a:solidFill>
                      <a:srgbClr val="00B050"/>
                    </a:solidFill>
                    <a:latin typeface="Calibri" pitchFamily="34" charset="0"/>
                    <a:cs typeface="Calibri" pitchFamily="34" charset="0"/>
                  </a:rPr>
                  <a:t>(0.2 % O2)</a:t>
                </a:r>
              </a:p>
              <a:p>
                <a:pPr algn="r"/>
                <a:r>
                  <a:rPr lang="en-US" sz="1200" dirty="0" smtClean="0">
                    <a:solidFill>
                      <a:srgbClr val="00B050"/>
                    </a:solidFill>
                    <a:latin typeface="Calibri" pitchFamily="34" charset="0"/>
                    <a:cs typeface="Calibri" pitchFamily="34" charset="0"/>
                  </a:rPr>
                  <a:t>in GH2 at </a:t>
                </a:r>
              </a:p>
              <a:p>
                <a:pPr algn="r"/>
                <a:r>
                  <a:rPr lang="en-US" sz="1200" dirty="0" smtClean="0">
                    <a:solidFill>
                      <a:srgbClr val="00B050"/>
                    </a:solidFill>
                    <a:latin typeface="Calibri" pitchFamily="34" charset="0"/>
                    <a:cs typeface="Calibri" pitchFamily="34" charset="0"/>
                  </a:rPr>
                  <a:t>B = 3T</a:t>
                </a:r>
                <a:endParaRPr lang="en-US" sz="1200" dirty="0">
                  <a:solidFill>
                    <a:srgbClr val="00B050"/>
                  </a:solidFill>
                  <a:latin typeface="Calibri" pitchFamily="34" charset="0"/>
                  <a:cs typeface="Calibri" pitchFamily="34" charset="0"/>
                </a:endParaRPr>
              </a:p>
            </p:txBody>
          </p:sp>
        </p:grpSp>
      </p:grpSp>
      <p:pic>
        <p:nvPicPr>
          <p:cNvPr id="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11753"/>
          <a:stretch/>
        </p:blipFill>
        <p:spPr bwMode="auto">
          <a:xfrm>
            <a:off x="6397365" y="4616450"/>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491" r="5824" b="12046"/>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879476" y="408305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139950"/>
            <a:ext cx="0" cy="736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Opportunities with High Intensity Accelerators Beyond the Current Era</a:t>
            </a:r>
            <a:endParaRPr lang="en-US" dirty="0"/>
          </a:p>
        </p:txBody>
      </p:sp>
    </p:spTree>
    <p:extLst>
      <p:ext uri="{BB962C8B-B14F-4D97-AF65-F5344CB8AC3E}">
        <p14:creationId xmlns:p14="http://schemas.microsoft.com/office/powerpoint/2010/main" val="809469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12169"/>
            <a:ext cx="8064500" cy="563562"/>
          </a:xfrm>
        </p:spPr>
        <p:txBody>
          <a:bodyPr>
            <a:noAutofit/>
          </a:bodyPr>
          <a:lstStyle/>
          <a:p>
            <a:r>
              <a:rPr lang="en-US" sz="3600" dirty="0" smtClean="0"/>
              <a:t>The </a:t>
            </a:r>
            <a:r>
              <a:rPr lang="en-US" sz="3600" dirty="0" smtClean="0">
                <a:latin typeface="Symbol" charset="2"/>
                <a:cs typeface="Symbol" charset="2"/>
              </a:rPr>
              <a:t>n</a:t>
            </a:r>
            <a:r>
              <a:rPr lang="en-US" sz="3600" dirty="0" smtClean="0">
                <a:latin typeface="+mn-lt"/>
                <a:cs typeface="Symbol" charset="2"/>
              </a:rPr>
              <a:t> Sector</a:t>
            </a:r>
            <a:endParaRPr lang="en-US" sz="3600" dirty="0"/>
          </a:p>
        </p:txBody>
      </p:sp>
      <p:pic>
        <p:nvPicPr>
          <p:cNvPr id="2" name="Content Placeholder 1" descr="cp-precision-comparison-130726-v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74" r="-807"/>
          <a:stretch/>
        </p:blipFill>
        <p:spPr>
          <a:xfrm>
            <a:off x="1041400" y="601519"/>
            <a:ext cx="8077200" cy="5850081"/>
          </a:xfrm>
        </p:spPr>
      </p:pic>
      <p:sp>
        <p:nvSpPr>
          <p:cNvPr id="4" name="Date Placeholder 3"/>
          <p:cNvSpPr>
            <a:spLocks noGrp="1"/>
          </p:cNvSpPr>
          <p:nvPr>
            <p:ph type="dt" sz="half" idx="10"/>
          </p:nvPr>
        </p:nvSpPr>
        <p:spPr/>
        <p:txBody>
          <a:bodyPr/>
          <a:lstStyle/>
          <a:p>
            <a:pPr algn="r"/>
            <a:r>
              <a:rPr lang="en-US" smtClean="0"/>
              <a:t>Aug 4, 2013</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39</a:t>
            </a:fld>
            <a:endParaRPr lang="en-US" dirty="0"/>
          </a:p>
        </p:txBody>
      </p:sp>
      <p:cxnSp>
        <p:nvCxnSpPr>
          <p:cNvPr id="8" name="Straight Arrow Connector 7"/>
          <p:cNvCxnSpPr>
            <a:stCxn id="9" idx="2"/>
          </p:cNvCxnSpPr>
          <p:nvPr/>
        </p:nvCxnSpPr>
        <p:spPr>
          <a:xfrm>
            <a:off x="1221308" y="1573431"/>
            <a:ext cx="1394892" cy="153806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100" y="927100"/>
            <a:ext cx="2366416" cy="646331"/>
          </a:xfrm>
          <a:prstGeom prst="rect">
            <a:avLst/>
          </a:prstGeom>
          <a:solidFill>
            <a:schemeClr val="accent6">
              <a:lumMod val="40000"/>
              <a:lumOff val="60000"/>
            </a:schemeClr>
          </a:solidFill>
          <a:ln>
            <a:solidFill>
              <a:srgbClr val="FF6600"/>
            </a:solidFill>
          </a:ln>
        </p:spPr>
        <p:txBody>
          <a:bodyPr wrap="none" rtlCol="0">
            <a:spAutoFit/>
          </a:bodyPr>
          <a:lstStyle/>
          <a:p>
            <a:r>
              <a:rPr lang="en-US" dirty="0" smtClean="0">
                <a:solidFill>
                  <a:srgbClr val="FF6600"/>
                </a:solidFill>
              </a:rPr>
              <a:t>We want to provide </a:t>
            </a:r>
            <a:br>
              <a:rPr lang="en-US" dirty="0" smtClean="0">
                <a:solidFill>
                  <a:srgbClr val="FF6600"/>
                </a:solidFill>
              </a:rPr>
            </a:br>
            <a:r>
              <a:rPr lang="en-US" dirty="0" smtClean="0">
                <a:solidFill>
                  <a:srgbClr val="FF6600"/>
                </a:solidFill>
              </a:rPr>
              <a:t>the option to get here</a:t>
            </a:r>
            <a:endParaRPr lang="en-US" dirty="0">
              <a:solidFill>
                <a:srgbClr val="FF6600"/>
              </a:solidFill>
            </a:endParaRPr>
          </a:p>
        </p:txBody>
      </p:sp>
    </p:spTree>
    <p:extLst>
      <p:ext uri="{BB962C8B-B14F-4D97-AF65-F5344CB8AC3E}">
        <p14:creationId xmlns:p14="http://schemas.microsoft.com/office/powerpoint/2010/main" val="40165059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5100" y="96838"/>
            <a:ext cx="8978900" cy="954087"/>
          </a:xfrm>
        </p:spPr>
        <p:txBody>
          <a:bodyPr>
            <a:normAutofit fontScale="90000"/>
          </a:bodyPr>
          <a:lstStyle/>
          <a:p>
            <a:r>
              <a:rPr lang="en-US" sz="3600" dirty="0" smtClean="0"/>
              <a:t>Critical Issues:  High </a:t>
            </a:r>
            <a:r>
              <a:rPr lang="en-US" sz="3600" dirty="0"/>
              <a:t>Power Target </a:t>
            </a:r>
            <a:r>
              <a:rPr lang="en-US" sz="3600" dirty="0" smtClean="0"/>
              <a:t>Facilities</a:t>
            </a:r>
            <a:endParaRPr lang="en-US" sz="3600" dirty="0"/>
          </a:p>
        </p:txBody>
      </p:sp>
      <p:sp>
        <p:nvSpPr>
          <p:cNvPr id="16387" name="Rectangle 3"/>
          <p:cNvSpPr>
            <a:spLocks noGrp="1" noChangeArrowheads="1"/>
          </p:cNvSpPr>
          <p:nvPr>
            <p:ph sz="half" idx="1"/>
          </p:nvPr>
        </p:nvSpPr>
        <p:spPr>
          <a:xfrm>
            <a:off x="457200" y="1600201"/>
            <a:ext cx="4038600" cy="3911600"/>
          </a:xfrm>
          <a:ln w="25400">
            <a:solidFill>
              <a:schemeClr val="accent5">
                <a:lumMod val="60000"/>
                <a:lumOff val="40000"/>
              </a:schemeClr>
            </a:solidFill>
          </a:ln>
        </p:spPr>
        <p:txBody>
          <a:bodyPr>
            <a:normAutofit/>
          </a:bodyPr>
          <a:lstStyle/>
          <a:p>
            <a:r>
              <a:rPr lang="en-US" dirty="0" smtClean="0"/>
              <a:t>Target and Window </a:t>
            </a:r>
            <a:r>
              <a:rPr lang="en-US" dirty="0" smtClean="0"/>
              <a:t>Design Challenges</a:t>
            </a:r>
          </a:p>
          <a:p>
            <a:pPr lvl="1"/>
            <a:r>
              <a:rPr lang="en-US" dirty="0" smtClean="0"/>
              <a:t>Heat removal</a:t>
            </a:r>
          </a:p>
          <a:p>
            <a:pPr lvl="1"/>
            <a:r>
              <a:rPr lang="en-US" dirty="0" smtClean="0"/>
              <a:t>Thermo-mechanical integrity (beam induced stresses)</a:t>
            </a:r>
          </a:p>
          <a:p>
            <a:pPr lvl="1"/>
            <a:r>
              <a:rPr lang="en-US" dirty="0"/>
              <a:t>Radiation damage</a:t>
            </a:r>
          </a:p>
          <a:p>
            <a:pPr lvl="1"/>
            <a:r>
              <a:rPr lang="en-US" dirty="0" smtClean="0"/>
              <a:t>Optimization </a:t>
            </a:r>
            <a:r>
              <a:rPr lang="en-US" dirty="0"/>
              <a:t>for </a:t>
            </a:r>
            <a:r>
              <a:rPr lang="en-US" dirty="0" smtClean="0"/>
              <a:t>science </a:t>
            </a:r>
            <a:r>
              <a:rPr lang="en-US" dirty="0" smtClean="0"/>
              <a:t>yield</a:t>
            </a:r>
          </a:p>
          <a:p>
            <a:pPr lvl="1"/>
            <a:endParaRPr lang="en-US" dirty="0" smtClean="0"/>
          </a:p>
        </p:txBody>
      </p:sp>
      <p:sp>
        <p:nvSpPr>
          <p:cNvPr id="2" name="Content Placeholder 1"/>
          <p:cNvSpPr>
            <a:spLocks noGrp="1"/>
          </p:cNvSpPr>
          <p:nvPr>
            <p:ph sz="half" idx="2"/>
          </p:nvPr>
        </p:nvSpPr>
        <p:spPr>
          <a:xfrm>
            <a:off x="4762500" y="1600200"/>
            <a:ext cx="4038600" cy="3911601"/>
          </a:xfrm>
          <a:ln w="25400">
            <a:solidFill>
              <a:schemeClr val="accent5">
                <a:lumMod val="60000"/>
                <a:lumOff val="40000"/>
              </a:schemeClr>
            </a:solidFill>
          </a:ln>
        </p:spPr>
        <p:txBody>
          <a:bodyPr>
            <a:normAutofit/>
          </a:bodyPr>
          <a:lstStyle/>
          <a:p>
            <a:r>
              <a:rPr lang="en-US" dirty="0"/>
              <a:t>Facility Design Challenges</a:t>
            </a:r>
          </a:p>
          <a:p>
            <a:pPr lvl="1"/>
            <a:r>
              <a:rPr lang="en-US" dirty="0"/>
              <a:t>Radiation protection and remote handling</a:t>
            </a:r>
          </a:p>
          <a:p>
            <a:pPr lvl="1"/>
            <a:r>
              <a:rPr lang="en-US" dirty="0"/>
              <a:t>Radiation accelerated corrosion</a:t>
            </a:r>
          </a:p>
          <a:p>
            <a:pPr lvl="1"/>
            <a:r>
              <a:rPr lang="en-US" dirty="0"/>
              <a:t>Optimization for science </a:t>
            </a:r>
            <a:r>
              <a:rPr lang="en-US" dirty="0" smtClean="0"/>
              <a:t>yield</a:t>
            </a:r>
            <a:endParaRPr lang="en-US" dirty="0"/>
          </a:p>
        </p:txBody>
      </p:sp>
      <p:sp>
        <p:nvSpPr>
          <p:cNvPr id="4" name="Date Placeholder 3"/>
          <p:cNvSpPr>
            <a:spLocks noGrp="1"/>
          </p:cNvSpPr>
          <p:nvPr>
            <p:ph type="dt" sz="half" idx="10"/>
          </p:nvPr>
        </p:nvSpPr>
        <p:spPr/>
        <p:txBody>
          <a:bodyPr/>
          <a:lstStyle/>
          <a:p>
            <a:r>
              <a:rPr lang="en-US" smtClean="0"/>
              <a:t>Aug 4, 2013</a:t>
            </a:r>
            <a:endParaRPr lang="en-US" dirty="0"/>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sp>
        <p:nvSpPr>
          <p:cNvPr id="5" name="Slide Number Placeholder 4"/>
          <p:cNvSpPr>
            <a:spLocks noGrp="1"/>
          </p:cNvSpPr>
          <p:nvPr>
            <p:ph type="sldNum" sz="quarter" idx="12"/>
          </p:nvPr>
        </p:nvSpPr>
        <p:spPr/>
        <p:txBody>
          <a:bodyPr>
            <a:normAutofit/>
          </a:bodyPr>
          <a:lstStyle/>
          <a:p>
            <a:fld id="{3A138BD7-639E-0E43-AB10-7D6EE02BD1DE}"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a:t>
            </a:r>
            <a:r>
              <a:rPr lang="en-US" sz="4000" dirty="0" smtClean="0"/>
              <a:t>Collider</a:t>
            </a:r>
            <a:r>
              <a:rPr lang="en-US" dirty="0" smtClean="0"/>
              <a:t> Parameters</a:t>
            </a:r>
            <a:endParaRPr lang="en-US" dirty="0"/>
          </a:p>
        </p:txBody>
      </p:sp>
      <p:pic>
        <p:nvPicPr>
          <p:cNvPr id="7" name="Content Placeholder 6" descr="MuonColliderParameters_ExtendedTabl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8" b="1057"/>
          <a:stretch/>
        </p:blipFill>
        <p:spPr>
          <a:xfrm>
            <a:off x="25400" y="1119052"/>
            <a:ext cx="9086850" cy="4346166"/>
          </a:xfrm>
        </p:spPr>
      </p:pic>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40</a:t>
            </a:fld>
            <a:endParaRPr lang="en-US"/>
          </a:p>
        </p:txBody>
      </p:sp>
      <p:sp>
        <p:nvSpPr>
          <p:cNvPr id="8" name="Oval 7"/>
          <p:cNvSpPr/>
          <p:nvPr/>
        </p:nvSpPr>
        <p:spPr>
          <a:xfrm>
            <a:off x="3238500" y="25442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604000" y="20997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238500" y="2709303"/>
            <a:ext cx="5905500" cy="457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7467257" y="5486399"/>
            <a:ext cx="1602316" cy="897466"/>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rPr>
              <a:t>Site Radiation mitigation with depth and lattice design:  ≤ 10 </a:t>
            </a:r>
            <a:r>
              <a:rPr lang="en-US" sz="1400" dirty="0" err="1" smtClean="0">
                <a:solidFill>
                  <a:schemeClr val="tx1"/>
                </a:solidFill>
              </a:rPr>
              <a:t>TeV</a:t>
            </a:r>
            <a:endParaRPr lang="en-US" sz="1400" dirty="0">
              <a:solidFill>
                <a:schemeClr val="tx1"/>
              </a:solidFill>
            </a:endParaRPr>
          </a:p>
        </p:txBody>
      </p:sp>
      <p:cxnSp>
        <p:nvCxnSpPr>
          <p:cNvPr id="84" name="Straight Arrow Connector 83"/>
          <p:cNvCxnSpPr>
            <a:stCxn id="85" idx="0"/>
          </p:cNvCxnSpPr>
          <p:nvPr/>
        </p:nvCxnSpPr>
        <p:spPr>
          <a:xfrm flipH="1" flipV="1">
            <a:off x="4826000" y="2544218"/>
            <a:ext cx="560807" cy="3077618"/>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131739" y="5621836"/>
            <a:ext cx="2510135" cy="523220"/>
          </a:xfrm>
          <a:prstGeom prst="rect">
            <a:avLst/>
          </a:prstGeom>
          <a:solidFill>
            <a:schemeClr val="bg2"/>
          </a:solidFill>
          <a:ln w="25400">
            <a:solidFill>
              <a:srgbClr val="000090"/>
            </a:solidFill>
          </a:ln>
        </p:spPr>
        <p:txBody>
          <a:bodyPr wrap="none" rtlCol="0">
            <a:spAutoFit/>
          </a:bodyPr>
          <a:lstStyle/>
          <a:p>
            <a:pPr algn="ctr"/>
            <a:r>
              <a:rPr lang="en-US" sz="1400" dirty="0" smtClean="0">
                <a:solidFill>
                  <a:srgbClr val="000090"/>
                </a:solidFill>
              </a:rPr>
              <a:t>Success of advanced cooling </a:t>
            </a:r>
            <a:br>
              <a:rPr lang="en-US" sz="1400" dirty="0" smtClean="0">
                <a:solidFill>
                  <a:srgbClr val="000090"/>
                </a:solidFill>
              </a:rPr>
            </a:br>
            <a:r>
              <a:rPr lang="en-US" sz="1400" dirty="0" smtClean="0">
                <a:solidFill>
                  <a:srgbClr val="000090"/>
                </a:solidFill>
              </a:rPr>
              <a:t>concepts </a:t>
            </a:r>
            <a:r>
              <a:rPr lang="en-US" sz="1400" dirty="0" smtClean="0">
                <a:solidFill>
                  <a:srgbClr val="000090"/>
                </a:solidFill>
                <a:latin typeface="Wingdings 3" charset="2"/>
                <a:cs typeface="Wingdings 3" charset="2"/>
              </a:rPr>
              <a:t>a</a:t>
            </a:r>
            <a:r>
              <a:rPr lang="en-US" sz="1400" dirty="0" smtClean="0">
                <a:solidFill>
                  <a:srgbClr val="000090"/>
                </a:solidFill>
                <a:cs typeface="Wingdings 3" charset="2"/>
              </a:rPr>
              <a:t> several × 10</a:t>
            </a:r>
            <a:r>
              <a:rPr lang="en-US" sz="1400" baseline="30000" dirty="0" smtClean="0">
                <a:solidFill>
                  <a:srgbClr val="000090"/>
                </a:solidFill>
                <a:cs typeface="Wingdings 3" charset="2"/>
              </a:rPr>
              <a:t>32</a:t>
            </a:r>
          </a:p>
        </p:txBody>
      </p:sp>
      <p:cxnSp>
        <p:nvCxnSpPr>
          <p:cNvPr id="88" name="Straight Connector 87"/>
          <p:cNvCxnSpPr>
            <a:stCxn id="89" idx="0"/>
            <a:endCxn id="8" idx="3"/>
          </p:cNvCxnSpPr>
          <p:nvPr/>
        </p:nvCxnSpPr>
        <p:spPr>
          <a:xfrm flipV="1">
            <a:off x="1790701" y="2847742"/>
            <a:ext cx="1830933" cy="27655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50334" y="5613339"/>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smtClean="0">
                <a:solidFill>
                  <a:srgbClr val="FF0000"/>
                </a:solidFill>
              </a:rPr>
              <a:t>Exquisite Energy </a:t>
            </a:r>
            <a:r>
              <a:rPr lang="en-US" sz="1400" dirty="0" smtClean="0">
                <a:solidFill>
                  <a:srgbClr val="FF0000"/>
                </a:solidFill>
              </a:rPr>
              <a:t>Resolution </a:t>
            </a:r>
            <a:r>
              <a:rPr lang="en-US" sz="1400" dirty="0" smtClean="0">
                <a:solidFill>
                  <a:srgbClr val="FF0000"/>
                </a:solidFill>
              </a:rPr>
              <a:t/>
            </a:r>
            <a:br>
              <a:rPr lang="en-US" sz="1400" dirty="0" smtClean="0">
                <a:solidFill>
                  <a:srgbClr val="FF0000"/>
                </a:solidFill>
              </a:rPr>
            </a:br>
            <a:r>
              <a:rPr lang="en-US" sz="1400" dirty="0" smtClean="0">
                <a:solidFill>
                  <a:srgbClr val="FF0000"/>
                </a:solidFill>
              </a:rPr>
              <a:t>Allows Direct </a:t>
            </a:r>
            <a:r>
              <a:rPr lang="en-US" sz="1400" dirty="0" smtClean="0">
                <a:solidFill>
                  <a:srgbClr val="FF0000"/>
                </a:solidFill>
              </a:rPr>
              <a:t>Measurement </a:t>
            </a:r>
            <a:endParaRPr lang="en-US" sz="1400" dirty="0" smtClean="0">
              <a:solidFill>
                <a:srgbClr val="FF0000"/>
              </a:solidFill>
            </a:endParaRPr>
          </a:p>
          <a:p>
            <a:r>
              <a:rPr lang="en-US" sz="1400" dirty="0" smtClean="0">
                <a:solidFill>
                  <a:srgbClr val="FF0000"/>
                </a:solidFill>
              </a:rPr>
              <a:t>of Higgs Width</a:t>
            </a:r>
            <a:endParaRPr lang="en-US" sz="1400" dirty="0">
              <a:solidFill>
                <a:srgbClr val="FF0000"/>
              </a:solidFill>
            </a:endParaRPr>
          </a:p>
        </p:txBody>
      </p:sp>
    </p:spTree>
    <p:extLst>
      <p:ext uri="{BB962C8B-B14F-4D97-AF65-F5344CB8AC3E}">
        <p14:creationId xmlns:p14="http://schemas.microsoft.com/office/powerpoint/2010/main" val="2002109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par>
                                <p:cTn id="19" presetID="9"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dissolv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9"/>
                                        </p:tgtEl>
                                      </p:cBhvr>
                                    </p:animEffect>
                                    <p:set>
                                      <p:cBhvr>
                                        <p:cTn id="32" dur="1" fill="hold">
                                          <p:stCondLst>
                                            <p:cond delay="499"/>
                                          </p:stCondLst>
                                        </p:cTn>
                                        <p:tgtEl>
                                          <p:spTgt spid="89"/>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fill="hold"/>
                                        <p:tgtEl>
                                          <p:spTgt spid="83"/>
                                        </p:tgtEl>
                                        <p:attrNameLst>
                                          <p:attrName>ppt_x</p:attrName>
                                        </p:attrNameLst>
                                      </p:cBhvr>
                                      <p:tavLst>
                                        <p:tav tm="0">
                                          <p:val>
                                            <p:strVal val="#ppt_x"/>
                                          </p:val>
                                        </p:tav>
                                        <p:tav tm="100000">
                                          <p:val>
                                            <p:strVal val="#ppt_x"/>
                                          </p:val>
                                        </p:tav>
                                      </p:tavLst>
                                    </p:anim>
                                    <p:anim calcmode="lin" valueType="num">
                                      <p:cBhvr additive="base">
                                        <p:cTn id="4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anim calcmode="lin" valueType="num">
                                      <p:cBhvr additive="base">
                                        <p:cTn id="51" dur="500" fill="hold"/>
                                        <p:tgtEl>
                                          <p:spTgt spid="84"/>
                                        </p:tgtEl>
                                        <p:attrNameLst>
                                          <p:attrName>ppt_x</p:attrName>
                                        </p:attrNameLst>
                                      </p:cBhvr>
                                      <p:tavLst>
                                        <p:tav tm="0">
                                          <p:val>
                                            <p:strVal val="#ppt_x"/>
                                          </p:val>
                                        </p:tav>
                                        <p:tav tm="100000">
                                          <p:val>
                                            <p:strVal val="#ppt_x"/>
                                          </p:val>
                                        </p:tav>
                                      </p:tavLst>
                                    </p:anim>
                                    <p:anim calcmode="lin" valueType="num">
                                      <p:cBhvr additive="base">
                                        <p:cTn id="52" dur="500" fill="hold"/>
                                        <p:tgtEl>
                                          <p:spTgt spid="8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additive="base">
                                        <p:cTn id="55" dur="500" fill="hold"/>
                                        <p:tgtEl>
                                          <p:spTgt spid="85"/>
                                        </p:tgtEl>
                                        <p:attrNameLst>
                                          <p:attrName>ppt_x</p:attrName>
                                        </p:attrNameLst>
                                      </p:cBhvr>
                                      <p:tavLst>
                                        <p:tav tm="0">
                                          <p:val>
                                            <p:strVal val="#ppt_x"/>
                                          </p:val>
                                        </p:tav>
                                        <p:tav tm="100000">
                                          <p:val>
                                            <p:strVal val="#ppt_x"/>
                                          </p:val>
                                        </p:tav>
                                      </p:tavLst>
                                    </p:anim>
                                    <p:anim calcmode="lin" valueType="num">
                                      <p:cBhvr additive="base">
                                        <p:cTn id="5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83" grpId="0" animBg="1"/>
      <p:bldP spid="85" grpId="0" animBg="1"/>
      <p:bldP spid="89" grpId="0" animBg="1"/>
      <p:bldP spid="8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898843"/>
          </a:xfrm>
        </p:spPr>
        <p:txBody>
          <a:bodyPr/>
          <a:lstStyle/>
          <a:p>
            <a:r>
              <a:rPr lang="en-US" dirty="0" smtClean="0"/>
              <a:t>MAP Timeline</a:t>
            </a:r>
            <a:endParaRPr lang="en-US" dirty="0"/>
          </a:p>
        </p:txBody>
      </p:sp>
      <p:sp>
        <p:nvSpPr>
          <p:cNvPr id="3" name="Content Placeholder 2"/>
          <p:cNvSpPr>
            <a:spLocks noGrp="1"/>
          </p:cNvSpPr>
          <p:nvPr>
            <p:ph idx="1"/>
          </p:nvPr>
        </p:nvSpPr>
        <p:spPr/>
        <p:txBody>
          <a:bodyPr/>
          <a:lstStyle/>
          <a:p>
            <a:endParaRPr lang="en-US"/>
          </a:p>
        </p:txBody>
      </p:sp>
      <p:graphicFrame>
        <p:nvGraphicFramePr>
          <p:cNvPr id="31" name="Content Placeholder 9"/>
          <p:cNvGraphicFramePr>
            <a:graphicFrameLocks/>
          </p:cNvGraphicFramePr>
          <p:nvPr>
            <p:extLst>
              <p:ext uri="{D42A27DB-BD31-4B8C-83A1-F6EECF244321}">
                <p14:modId xmlns:p14="http://schemas.microsoft.com/office/powerpoint/2010/main" val="308447575"/>
              </p:ext>
            </p:extLst>
          </p:nvPr>
        </p:nvGraphicFramePr>
        <p:xfrm>
          <a:off x="-2" y="995681"/>
          <a:ext cx="9144001" cy="5547359"/>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710041"/>
                <a:gridCol w="1405660"/>
                <a:gridCol w="1405660"/>
                <a:gridCol w="1405660"/>
                <a:gridCol w="1405660"/>
                <a:gridCol w="1405660"/>
                <a:gridCol w="1405660"/>
              </a:tblGrid>
              <a:tr h="325119">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US" dirty="0"/>
                    </a:p>
                  </a:txBody>
                  <a:tcPr anchor="ctr">
                    <a:lnL w="9525" cap="flat" cmpd="sng" algn="ctr">
                      <a:noFill/>
                      <a:prstDash val="solid"/>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2010</a:t>
                      </a:r>
                      <a:endParaRPr lang="en-US" dirty="0"/>
                    </a:p>
                  </a:txBody>
                  <a:tcPr anchor="ctr">
                    <a:lnL>
                      <a:noFill/>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~2020</a:t>
                      </a:r>
                      <a:endParaRPr lang="en-US" dirty="0"/>
                    </a:p>
                  </a:txBody>
                  <a:tcPr anchor="ctr">
                    <a:lnL>
                      <a:noFill/>
                    </a:lnL>
                    <a:lnR>
                      <a:noFill/>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~2030</a:t>
                      </a:r>
                      <a:endParaRPr lang="en-US" dirty="0"/>
                    </a:p>
                  </a:txBody>
                  <a:tcPr anchor="ct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r>
              <a:tr h="1097279">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err="1" smtClean="0"/>
                        <a:t>Muon</a:t>
                      </a:r>
                      <a:r>
                        <a:rPr lang="en-US" dirty="0" smtClean="0"/>
                        <a:t> Accelerator</a:t>
                      </a:r>
                      <a:r>
                        <a:rPr lang="en-US" baseline="0" dirty="0" smtClean="0"/>
                        <a:t> </a:t>
                      </a:r>
                      <a:br>
                        <a:rPr lang="en-US" baseline="0" dirty="0" smtClean="0"/>
                      </a:br>
                      <a:r>
                        <a:rPr lang="en-US" dirty="0" smtClean="0"/>
                        <a:t>R&amp;D Phase</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lnT w="12700" cap="flat" cmpd="sng" algn="ctr">
                      <a:solidFill>
                        <a:scrgbClr r="0" g="0" b="0"/>
                      </a:solidFill>
                      <a:prstDash val="solid"/>
                      <a:round/>
                      <a:headEnd type="none" w="med" len="med"/>
                      <a:tailEnd type="none" w="med" len="med"/>
                    </a:lnT>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53416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Proton Driver Implementation – </a:t>
                      </a:r>
                      <a:br>
                        <a:rPr lang="en-US" dirty="0" smtClean="0"/>
                      </a:br>
                      <a:r>
                        <a:rPr lang="en-US" dirty="0" smtClean="0"/>
                        <a:t>Project X @ FNAL</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152400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Intensity</a:t>
                      </a:r>
                      <a:r>
                        <a:rPr lang="en-US" baseline="0" dirty="0" smtClean="0"/>
                        <a:t> Frontier</a:t>
                      </a:r>
                      <a:endParaRPr lang="en-US" dirty="0" smtClean="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2616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smtClean="0"/>
                        <a:t>Energy Frontier</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bl>
          </a:graphicData>
        </a:graphic>
      </p:graphicFrame>
      <p:grpSp>
        <p:nvGrpSpPr>
          <p:cNvPr id="32" name="Group 31"/>
          <p:cNvGrpSpPr/>
          <p:nvPr/>
        </p:nvGrpSpPr>
        <p:grpSpPr>
          <a:xfrm>
            <a:off x="2067560" y="1399261"/>
            <a:ext cx="7076440" cy="5123459"/>
            <a:chOff x="2067560" y="1399261"/>
            <a:chExt cx="7076440" cy="5123459"/>
          </a:xfrm>
        </p:grpSpPr>
        <p:sp>
          <p:nvSpPr>
            <p:cNvPr id="33" name="Chevron 32"/>
            <p:cNvSpPr/>
            <p:nvPr/>
          </p:nvSpPr>
          <p:spPr>
            <a:xfrm>
              <a:off x="2346960" y="1399261"/>
              <a:ext cx="20320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38100" cap="flat" cmpd="sng" algn="ctr">
              <a:solidFill>
                <a:srgbClr val="FFFF00"/>
              </a:solid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MAP Feasibility Assessment</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Chevron 33"/>
            <p:cNvSpPr/>
            <p:nvPr/>
          </p:nvSpPr>
          <p:spPr>
            <a:xfrm>
              <a:off x="4166756" y="1401395"/>
              <a:ext cx="193940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Advanced Systems R&amp;D</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Chevron 34"/>
            <p:cNvSpPr/>
            <p:nvPr/>
          </p:nvSpPr>
          <p:spPr>
            <a:xfrm>
              <a:off x="2188211" y="1929968"/>
              <a:ext cx="2800349"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Muon</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Ionization Cooling Experiment (MICE)</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Chevron 35"/>
            <p:cNvSpPr/>
            <p:nvPr/>
          </p:nvSpPr>
          <p:spPr>
            <a:xfrm>
              <a:off x="2067560" y="1399261"/>
              <a:ext cx="4978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Chevron 36"/>
            <p:cNvSpPr/>
            <p:nvPr/>
          </p:nvSpPr>
          <p:spPr>
            <a:xfrm>
              <a:off x="2067560" y="4010381"/>
              <a:ext cx="13462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IDS-NF RDR</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8" name="Chevron 37"/>
            <p:cNvSpPr/>
            <p:nvPr/>
          </p:nvSpPr>
          <p:spPr>
            <a:xfrm>
              <a:off x="2903220" y="4508474"/>
              <a:ext cx="32029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9144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Proposed </a:t>
              </a: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Muon</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Storage Ring Facility (</a:t>
              </a:r>
              <a:r>
                <a:rPr kumimoji="0" lang="en-US" sz="1400" b="0" i="0" u="none" strike="noStrike" kern="0" cap="none" spc="0" normalizeH="0" baseline="0" noProof="0" dirty="0" err="1" smtClean="0">
                  <a:ln>
                    <a:noFill/>
                  </a:ln>
                  <a:solidFill>
                    <a:srgbClr val="FFFFFF"/>
                  </a:solidFill>
                  <a:effectLst/>
                  <a:uLnTx/>
                  <a:uFillTx/>
                  <a:latin typeface="Symbol" charset="2"/>
                  <a:ea typeface="+mn-ea"/>
                  <a:cs typeface="Symbol" charset="2"/>
                </a:rPr>
                <a:t>n</a:t>
              </a:r>
              <a:r>
                <a:rPr kumimoji="0" lang="en-US" sz="1400" b="0" i="0" u="none" strike="noStrike" kern="0" cap="none" spc="0" normalizeH="0" baseline="0" noProof="0" dirty="0" err="1" smtClean="0">
                  <a:ln>
                    <a:noFill/>
                  </a:ln>
                  <a:solidFill>
                    <a:srgbClr val="FFFFFF"/>
                  </a:solidFill>
                  <a:effectLst/>
                  <a:uLnTx/>
                  <a:uFillTx/>
                  <a:latin typeface="Arial"/>
                  <a:ea typeface="+mn-ea"/>
                  <a:cs typeface="Symbol" charset="2"/>
                </a:rPr>
                <a:t>STORM</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Chevron 38"/>
            <p:cNvSpPr/>
            <p:nvPr/>
          </p:nvSpPr>
          <p:spPr>
            <a:xfrm>
              <a:off x="4813300" y="5003748"/>
              <a:ext cx="39243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Evolution of Long Baseline </a:t>
              </a:r>
              <a:r>
                <a:rPr kumimoji="0" lang="en-US" sz="1400" b="0" i="0" u="none" strike="noStrike" kern="0" cap="none" spc="0" normalizeH="0" baseline="0" noProof="0" dirty="0" smtClean="0">
                  <a:ln>
                    <a:noFill/>
                  </a:ln>
                  <a:solidFill>
                    <a:srgbClr val="FFFFFF"/>
                  </a:solidFill>
                  <a:effectLst/>
                  <a:uLnTx/>
                  <a:uFillTx/>
                  <a:latin typeface="Symbol" charset="2"/>
                  <a:ea typeface="+mn-ea"/>
                  <a:cs typeface="Symbol" charset="2"/>
                </a:rPr>
                <a:t>n</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 Factory</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Diamond 39"/>
            <p:cNvSpPr/>
            <p:nvPr/>
          </p:nvSpPr>
          <p:spPr>
            <a:xfrm>
              <a:off x="4813300" y="513080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 name="Chevron 40"/>
            <p:cNvSpPr/>
            <p:nvPr/>
          </p:nvSpPr>
          <p:spPr>
            <a:xfrm>
              <a:off x="4064000" y="5536515"/>
              <a:ext cx="22631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Collider Conceptual </a:t>
              </a:r>
              <a:r>
                <a:rPr kumimoji="0" lang="en-US" sz="1400" b="0" i="0" u="none" strike="noStrike" kern="0" cap="none" spc="0" normalizeH="0" baseline="0" noProof="0" dirty="0" smtClean="0">
                  <a:ln>
                    <a:noFill/>
                  </a:ln>
                  <a:solidFill>
                    <a:srgbClr val="FFFFFF"/>
                  </a:solidFill>
                  <a:effectLst/>
                  <a:uLnTx/>
                  <a:uFillTx/>
                  <a:latin typeface="Wingdings"/>
                  <a:ea typeface="Wingdings"/>
                  <a:cs typeface="Wingdings"/>
                  <a:sym typeface="Wingdings"/>
                </a:rPr>
                <a:t></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Technical Design</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Diamond 41"/>
            <p:cNvSpPr/>
            <p:nvPr/>
          </p:nvSpPr>
          <p:spPr>
            <a:xfrm>
              <a:off x="6103620" y="616712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 name="Chevron 42"/>
            <p:cNvSpPr/>
            <p:nvPr/>
          </p:nvSpPr>
          <p:spPr>
            <a:xfrm>
              <a:off x="6103620" y="6044947"/>
              <a:ext cx="304038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Collider Construction </a:t>
              </a:r>
              <a:r>
                <a:rPr kumimoji="0" lang="en-US" sz="1400" b="0" i="0" u="none" strike="noStrike" kern="0" cap="none" spc="0" normalizeH="0" baseline="0" noProof="0" dirty="0" smtClean="0">
                  <a:ln>
                    <a:noFill/>
                  </a:ln>
                  <a:solidFill>
                    <a:srgbClr val="FFFFFF"/>
                  </a:solidFill>
                  <a:effectLst/>
                  <a:uLnTx/>
                  <a:uFillTx/>
                  <a:latin typeface="Wingdings"/>
                  <a:ea typeface="Wingdings"/>
                  <a:cs typeface="Wingdings"/>
                  <a:sym typeface="Wingdings"/>
                </a:rPr>
                <a:t></a:t>
              </a:r>
              <a:r>
                <a:rPr kumimoji="0" lang="en-US" sz="1400" b="0" i="0" u="none" strike="noStrike" kern="0" cap="none" spc="0" normalizeH="0" baseline="0" noProof="0" dirty="0">
                  <a:ln>
                    <a:noFill/>
                  </a:ln>
                  <a:solidFill>
                    <a:srgbClr val="FFFFFF"/>
                  </a:solidFill>
                  <a:effectLst/>
                  <a:uLnTx/>
                  <a:uFillTx/>
                  <a:latin typeface="Arial"/>
                  <a:ea typeface="+mn-ea"/>
                  <a:cs typeface="+mn-cs"/>
                  <a:sym typeface="Wingdings"/>
                </a:rPr>
                <a:t> </a:t>
              </a:r>
              <a: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t/>
              </a:r>
              <a:b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br>
              <a: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t>Physics Program</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4" name="Chevron 43"/>
            <p:cNvSpPr/>
            <p:nvPr/>
          </p:nvSpPr>
          <p:spPr>
            <a:xfrm>
              <a:off x="3708400" y="2488515"/>
              <a:ext cx="150368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5" name="Chevron 44"/>
            <p:cNvSpPr/>
            <p:nvPr/>
          </p:nvSpPr>
          <p:spPr>
            <a:xfrm>
              <a:off x="4968240" y="2985923"/>
              <a:ext cx="153416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II</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6" name="Chevron 45"/>
            <p:cNvSpPr/>
            <p:nvPr/>
          </p:nvSpPr>
          <p:spPr>
            <a:xfrm>
              <a:off x="6278880" y="3482061"/>
              <a:ext cx="245872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III &amp; IV</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47" name="Straight Arrow Connector 46"/>
          <p:cNvCxnSpPr/>
          <p:nvPr/>
        </p:nvCxnSpPr>
        <p:spPr>
          <a:xfrm>
            <a:off x="6416040" y="3210560"/>
            <a:ext cx="0" cy="2971800"/>
          </a:xfrm>
          <a:prstGeom prst="straightConnector1">
            <a:avLst/>
          </a:prstGeom>
          <a:noFill/>
          <a:ln w="25400" cap="flat" cmpd="sng" algn="ctr">
            <a:solidFill>
              <a:srgbClr val="FFFF00">
                <a:alpha val="60000"/>
              </a:srgbClr>
            </a:solidFill>
            <a:prstDash val="solid"/>
            <a:tailEnd type="arrow"/>
          </a:ln>
          <a:effectLst/>
        </p:spPr>
      </p:cxnSp>
      <p:sp>
        <p:nvSpPr>
          <p:cNvPr id="48" name="Rounded Rectangle 47"/>
          <p:cNvSpPr/>
          <p:nvPr/>
        </p:nvSpPr>
        <p:spPr>
          <a:xfrm>
            <a:off x="6406562" y="4022464"/>
            <a:ext cx="2685956" cy="911818"/>
          </a:xfrm>
          <a:prstGeom prst="roundRect">
            <a:avLst/>
          </a:prstGeom>
          <a:solidFill>
            <a:sysClr val="window" lastClr="FFFFFF">
              <a:lumMod val="65000"/>
            </a:sysClr>
          </a:solidFill>
          <a:ln w="25400" cap="flat" cmpd="sng" algn="ctr">
            <a:solidFill>
              <a:srgbClr val="FFFF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00"/>
                </a:solidFill>
                <a:effectLst/>
                <a:uLnTx/>
                <a:uFillTx/>
                <a:latin typeface="Arial"/>
                <a:ea typeface="+mn-ea"/>
                <a:cs typeface="+mn-cs"/>
              </a:rPr>
              <a:t>At Fermilab, critical physics production could build on </a:t>
            </a:r>
            <a:r>
              <a:rPr kumimoji="0" lang="en-US" sz="1600" b="0" i="0" u="none" strike="noStrike" kern="0" cap="none" spc="0" normalizeH="0" baseline="0" noProof="0" dirty="0" smtClean="0">
                <a:ln>
                  <a:noFill/>
                </a:ln>
                <a:solidFill>
                  <a:srgbClr val="FFFF00"/>
                </a:solidFill>
                <a:effectLst/>
                <a:uLnTx/>
                <a:uFillTx/>
                <a:latin typeface="Arial"/>
                <a:ea typeface="+mn-ea"/>
                <a:cs typeface="+mn-cs"/>
              </a:rPr>
              <a:t>Stage </a:t>
            </a:r>
            <a:r>
              <a:rPr kumimoji="0" lang="en-US" sz="1600" b="0" i="0" u="none" strike="noStrike" kern="0" cap="none" spc="0" normalizeH="0" baseline="0" noProof="0" dirty="0">
                <a:ln>
                  <a:noFill/>
                </a:ln>
                <a:solidFill>
                  <a:srgbClr val="FFFF00"/>
                </a:solidFill>
                <a:effectLst/>
                <a:uLnTx/>
                <a:uFillTx/>
                <a:latin typeface="Arial"/>
                <a:ea typeface="+mn-ea"/>
                <a:cs typeface="+mn-cs"/>
              </a:rPr>
              <a:t>II of Project X</a:t>
            </a:r>
          </a:p>
        </p:txBody>
      </p:sp>
      <p:cxnSp>
        <p:nvCxnSpPr>
          <p:cNvPr id="49" name="Straight Arrow Connector 48"/>
          <p:cNvCxnSpPr/>
          <p:nvPr/>
        </p:nvCxnSpPr>
        <p:spPr>
          <a:xfrm>
            <a:off x="6416040" y="3210560"/>
            <a:ext cx="0" cy="1930400"/>
          </a:xfrm>
          <a:prstGeom prst="straightConnector1">
            <a:avLst/>
          </a:prstGeom>
          <a:noFill/>
          <a:ln w="25400" cap="flat" cmpd="sng" algn="ctr">
            <a:solidFill>
              <a:srgbClr val="FFFF00">
                <a:alpha val="60000"/>
              </a:srgbClr>
            </a:solidFill>
            <a:prstDash val="solid"/>
            <a:tailEnd type="arrow"/>
          </a:ln>
          <a:effectLst/>
        </p:spPr>
      </p:cxnSp>
      <p:sp>
        <p:nvSpPr>
          <p:cNvPr id="50" name="Diamond 49"/>
          <p:cNvSpPr/>
          <p:nvPr/>
        </p:nvSpPr>
        <p:spPr>
          <a:xfrm>
            <a:off x="4156596" y="152400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51" name="Straight Arrow Connector 50"/>
          <p:cNvCxnSpPr>
            <a:endCxn id="40" idx="0"/>
          </p:cNvCxnSpPr>
          <p:nvPr/>
        </p:nvCxnSpPr>
        <p:spPr>
          <a:xfrm>
            <a:off x="4305300" y="1694180"/>
            <a:ext cx="619760" cy="3436620"/>
          </a:xfrm>
          <a:prstGeom prst="straightConnector1">
            <a:avLst/>
          </a:prstGeom>
          <a:noFill/>
          <a:ln w="25400" cap="flat" cmpd="sng" algn="ctr">
            <a:solidFill>
              <a:srgbClr val="FFFF00">
                <a:alpha val="60000"/>
              </a:srgbClr>
            </a:solidFill>
            <a:prstDash val="solid"/>
            <a:tailEnd type="arrow"/>
          </a:ln>
          <a:effectLst/>
        </p:spPr>
      </p:cxnSp>
      <p:cxnSp>
        <p:nvCxnSpPr>
          <p:cNvPr id="52" name="Straight Arrow Connector 51"/>
          <p:cNvCxnSpPr/>
          <p:nvPr/>
        </p:nvCxnSpPr>
        <p:spPr>
          <a:xfrm>
            <a:off x="4851400" y="2133600"/>
            <a:ext cx="73660" cy="2997200"/>
          </a:xfrm>
          <a:prstGeom prst="straightConnector1">
            <a:avLst/>
          </a:prstGeom>
          <a:noFill/>
          <a:ln w="25400" cap="flat" cmpd="sng" algn="ctr">
            <a:solidFill>
              <a:srgbClr val="FFFF00">
                <a:alpha val="60000"/>
              </a:srgbClr>
            </a:solidFill>
            <a:prstDash val="solid"/>
            <a:tailEnd type="arrow"/>
          </a:ln>
          <a:effectLst/>
        </p:spPr>
      </p:cxnSp>
      <p:cxnSp>
        <p:nvCxnSpPr>
          <p:cNvPr id="53" name="Straight Arrow Connector 52"/>
          <p:cNvCxnSpPr/>
          <p:nvPr/>
        </p:nvCxnSpPr>
        <p:spPr>
          <a:xfrm>
            <a:off x="4305300" y="1663700"/>
            <a:ext cx="0" cy="4064000"/>
          </a:xfrm>
          <a:prstGeom prst="straightConnector1">
            <a:avLst/>
          </a:prstGeom>
          <a:noFill/>
          <a:ln w="25400" cap="flat" cmpd="sng" algn="ctr">
            <a:solidFill>
              <a:srgbClr val="FFFF00">
                <a:alpha val="60000"/>
              </a:srgbClr>
            </a:solidFill>
            <a:prstDash val="solid"/>
            <a:tailEnd type="arrow"/>
          </a:ln>
          <a:effectLst>
            <a:outerShdw blurRad="40000" dist="20000" dir="5400000" rotWithShape="0">
              <a:srgbClr val="000000">
                <a:alpha val="38000"/>
              </a:srgbClr>
            </a:outerShdw>
          </a:effectLst>
        </p:spPr>
      </p:cxnSp>
      <p:cxnSp>
        <p:nvCxnSpPr>
          <p:cNvPr id="54" name="Straight Arrow Connector 53"/>
          <p:cNvCxnSpPr>
            <a:stCxn id="37" idx="3"/>
          </p:cNvCxnSpPr>
          <p:nvPr/>
        </p:nvCxnSpPr>
        <p:spPr>
          <a:xfrm>
            <a:off x="3413760" y="4249268"/>
            <a:ext cx="1437640" cy="967892"/>
          </a:xfrm>
          <a:prstGeom prst="straightConnector1">
            <a:avLst/>
          </a:prstGeom>
          <a:noFill/>
          <a:ln w="25400" cap="flat" cmpd="sng" algn="ctr">
            <a:solidFill>
              <a:srgbClr val="FFFF00">
                <a:alpha val="60000"/>
              </a:srgbClr>
            </a:solidFill>
            <a:prstDash val="solid"/>
            <a:tailEnd type="arrow"/>
          </a:ln>
          <a:effectLst/>
        </p:spPr>
      </p:cxnSp>
      <p:sp>
        <p:nvSpPr>
          <p:cNvPr id="55" name="Rounded Rectangle 54"/>
          <p:cNvSpPr/>
          <p:nvPr/>
        </p:nvSpPr>
        <p:spPr>
          <a:xfrm>
            <a:off x="6512560" y="2011248"/>
            <a:ext cx="2448560" cy="904240"/>
          </a:xfrm>
          <a:prstGeom prst="roundRect">
            <a:avLst/>
          </a:prstGeom>
          <a:solidFill>
            <a:srgbClr val="1F497D"/>
          </a:solidFill>
          <a:ln w="25400" cap="flat" cmpd="sng" algn="ctr">
            <a:solidFill>
              <a:sysClr val="window" lastClr="FFFFFF">
                <a:lumMod val="50000"/>
              </a:sysClr>
            </a:solidFill>
            <a:prstDash val="solid"/>
          </a:ln>
          <a:effectLst/>
        </p:spPr>
        <p:txBody>
          <a:bodyPr lIns="2743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00"/>
                </a:solidFill>
                <a:effectLst/>
                <a:uLnTx/>
                <a:uFillTx/>
                <a:latin typeface="Arial"/>
                <a:ea typeface="+mn-ea"/>
                <a:cs typeface="+mn-cs"/>
              </a:rPr>
              <a:t>Indicates a date when an informed decision should be possible</a:t>
            </a:r>
            <a:endParaRPr kumimoji="0" lang="en-US" sz="1600" b="0" i="0" u="none" strike="noStrike" kern="0" cap="none" spc="0" normalizeH="0" baseline="0" noProof="0" dirty="0">
              <a:ln>
                <a:noFill/>
              </a:ln>
              <a:solidFill>
                <a:srgbClr val="FFFF00"/>
              </a:solidFill>
              <a:effectLst/>
              <a:uLnTx/>
              <a:uFillTx/>
              <a:latin typeface="Arial"/>
              <a:ea typeface="+mn-ea"/>
              <a:cs typeface="+mn-cs"/>
            </a:endParaRPr>
          </a:p>
        </p:txBody>
      </p:sp>
      <p:sp>
        <p:nvSpPr>
          <p:cNvPr id="56" name="Diamond 55"/>
          <p:cNvSpPr/>
          <p:nvPr/>
        </p:nvSpPr>
        <p:spPr>
          <a:xfrm>
            <a:off x="6569122" y="212344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57" name="Straight Arrow Connector 56"/>
          <p:cNvCxnSpPr/>
          <p:nvPr/>
        </p:nvCxnSpPr>
        <p:spPr>
          <a:xfrm>
            <a:off x="5130800" y="1851660"/>
            <a:ext cx="0" cy="2666974"/>
          </a:xfrm>
          <a:prstGeom prst="straightConnector1">
            <a:avLst/>
          </a:prstGeom>
          <a:noFill/>
          <a:ln w="25400" cap="flat" cmpd="sng" algn="ctr">
            <a:solidFill>
              <a:srgbClr val="FF6600">
                <a:alpha val="60000"/>
              </a:srgbClr>
            </a:solidFill>
            <a:prstDash val="solid"/>
            <a:headEnd type="arrow"/>
            <a:tailEnd type="arrow"/>
          </a:ln>
          <a:effectLst/>
        </p:spPr>
      </p:cxnSp>
      <p:sp>
        <p:nvSpPr>
          <p:cNvPr id="58" name="Date Placeholder 57"/>
          <p:cNvSpPr>
            <a:spLocks noGrp="1"/>
          </p:cNvSpPr>
          <p:nvPr>
            <p:ph type="dt" sz="half" idx="10"/>
          </p:nvPr>
        </p:nvSpPr>
        <p:spPr/>
        <p:txBody>
          <a:bodyPr/>
          <a:lstStyle/>
          <a:p>
            <a:r>
              <a:rPr lang="en-US" smtClean="0"/>
              <a:t>Aug 4, 2013</a:t>
            </a:r>
            <a:endParaRPr lang="en-US"/>
          </a:p>
        </p:txBody>
      </p:sp>
      <p:sp>
        <p:nvSpPr>
          <p:cNvPr id="59" name="Footer Placeholder 58"/>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0" name="Slide Number Placeholder 59"/>
          <p:cNvSpPr>
            <a:spLocks noGrp="1"/>
          </p:cNvSpPr>
          <p:nvPr>
            <p:ph type="sldNum" sz="quarter" idx="12"/>
          </p:nvPr>
        </p:nvSpPr>
        <p:spPr/>
        <p:txBody>
          <a:bodyPr/>
          <a:lstStyle/>
          <a:p>
            <a:fld id="{98817235-C917-8F48-A936-FEF3725D9AF4}" type="slidenum">
              <a:rPr lang="en-US" smtClean="0"/>
              <a:t>41</a:t>
            </a:fld>
            <a:endParaRPr lang="en-US"/>
          </a:p>
        </p:txBody>
      </p:sp>
    </p:spTree>
    <p:extLst>
      <p:ext uri="{BB962C8B-B14F-4D97-AF65-F5344CB8AC3E}">
        <p14:creationId xmlns:p14="http://schemas.microsoft.com/office/powerpoint/2010/main" val="1902323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par>
                                <p:cTn id="19" presetID="9"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dissolv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52"/>
                                        </p:tgtEl>
                                      </p:cBhvr>
                                    </p:animEffect>
                                    <p:set>
                                      <p:cBhvr>
                                        <p:cTn id="32" dur="1" fill="hold">
                                          <p:stCondLst>
                                            <p:cond delay="499"/>
                                          </p:stCondLst>
                                        </p:cTn>
                                        <p:tgtEl>
                                          <p:spTgt spid="52"/>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dissolv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57"/>
                                        </p:tgtEl>
                                      </p:cBhvr>
                                    </p:animEffect>
                                    <p:set>
                                      <p:cBhvr>
                                        <p:cTn id="40" dur="1" fill="hold">
                                          <p:stCondLst>
                                            <p:cond delay="499"/>
                                          </p:stCondLst>
                                        </p:cTn>
                                        <p:tgtEl>
                                          <p:spTgt spid="57"/>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par>
                                <p:cTn id="44" presetID="9"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42</a:t>
            </a:fld>
            <a:endParaRPr lang="en-US"/>
          </a:p>
        </p:txBody>
      </p:sp>
      <p:pic>
        <p:nvPicPr>
          <p:cNvPr id="7" name="Picture 117"/>
          <p:cNvPicPr>
            <a:picLocks noChangeAspect="1"/>
          </p:cNvPicPr>
          <p:nvPr/>
        </p:nvPicPr>
        <p:blipFill>
          <a:blip r:embed="rId2">
            <a:extLst>
              <a:ext uri="{28A0092B-C50C-407E-A947-70E740481C1C}">
                <a14:useLocalDpi xmlns:a14="http://schemas.microsoft.com/office/drawing/2010/main" val="0"/>
              </a:ext>
            </a:extLst>
          </a:blip>
          <a:srcRect l="803" r="2940"/>
          <a:stretch>
            <a:fillRect/>
          </a:stretch>
        </p:blipFill>
        <p:spPr bwMode="auto">
          <a:xfrm>
            <a:off x="0" y="269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1"/>
          <p:cNvCxnSpPr>
            <a:cxnSpLocks noChangeShapeType="1"/>
          </p:cNvCxnSpPr>
          <p:nvPr/>
        </p:nvCxnSpPr>
        <p:spPr bwMode="auto">
          <a:xfrm rot="2280000" flipH="1">
            <a:off x="4537075" y="3905250"/>
            <a:ext cx="982663" cy="293688"/>
          </a:xfrm>
          <a:prstGeom prst="line">
            <a:avLst/>
          </a:prstGeom>
          <a:noFill/>
          <a:ln w="12699">
            <a:solidFill>
              <a:schemeClr val="tx1"/>
            </a:solidFill>
            <a:round/>
            <a:headEnd/>
            <a:tailEnd/>
          </a:ln>
        </p:spPr>
      </p:cxnSp>
      <p:sp>
        <p:nvSpPr>
          <p:cNvPr id="9" name="Oval 8"/>
          <p:cNvSpPr/>
          <p:nvPr/>
        </p:nvSpPr>
        <p:spPr bwMode="auto">
          <a:xfrm rot="1366647">
            <a:off x="3830638" y="3392488"/>
            <a:ext cx="393700" cy="134937"/>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 name="Oval 9"/>
          <p:cNvSpPr/>
          <p:nvPr/>
        </p:nvSpPr>
        <p:spPr bwMode="auto">
          <a:xfrm rot="1297032">
            <a:off x="3760788" y="3362325"/>
            <a:ext cx="395287"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Oval 10"/>
          <p:cNvSpPr/>
          <p:nvPr/>
        </p:nvSpPr>
        <p:spPr bwMode="auto">
          <a:xfrm rot="1210249">
            <a:off x="3686175" y="3335338"/>
            <a:ext cx="395288"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2" name="Oval 11"/>
          <p:cNvSpPr/>
          <p:nvPr/>
        </p:nvSpPr>
        <p:spPr bwMode="auto">
          <a:xfrm rot="1395827">
            <a:off x="3898900" y="3421062"/>
            <a:ext cx="395288" cy="134937"/>
          </a:xfrm>
          <a:prstGeom prst="ellipse">
            <a:avLst/>
          </a:prstGeom>
          <a:solidFill>
            <a:schemeClr val="accent5">
              <a:lumMod val="75000"/>
            </a:schemeClr>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3" name="Group 97"/>
          <p:cNvGrpSpPr>
            <a:grpSpLocks/>
          </p:cNvGrpSpPr>
          <p:nvPr/>
        </p:nvGrpSpPr>
        <p:grpSpPr bwMode="auto">
          <a:xfrm rot="2283539">
            <a:off x="5528813" y="3422222"/>
            <a:ext cx="677903" cy="687388"/>
            <a:chOff x="5658977" y="1216827"/>
            <a:chExt cx="678728" cy="687879"/>
          </a:xfrm>
        </p:grpSpPr>
        <p:cxnSp>
          <p:nvCxnSpPr>
            <p:cNvPr id="14" name="Straight Connector 122"/>
            <p:cNvCxnSpPr>
              <a:cxnSpLocks noChangeShapeType="1"/>
            </p:cNvCxnSpPr>
            <p:nvPr/>
          </p:nvCxnSpPr>
          <p:spPr bwMode="auto">
            <a:xfrm flipV="1">
              <a:off x="5658977" y="1551313"/>
              <a:ext cx="419506" cy="249985"/>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nvGrpSpPr>
            <p:cNvPr id="15" name="Group 123"/>
            <p:cNvGrpSpPr>
              <a:grpSpLocks/>
            </p:cNvGrpSpPr>
            <p:nvPr/>
          </p:nvGrpSpPr>
          <p:grpSpPr bwMode="auto">
            <a:xfrm>
              <a:off x="5826753" y="1216827"/>
              <a:ext cx="510952" cy="687879"/>
              <a:chOff x="5826753" y="1216827"/>
              <a:chExt cx="510952" cy="687879"/>
            </a:xfrm>
          </p:grpSpPr>
          <p:grpSp>
            <p:nvGrpSpPr>
              <p:cNvPr id="16" name="Group 124"/>
              <p:cNvGrpSpPr>
                <a:grpSpLocks/>
              </p:cNvGrpSpPr>
              <p:nvPr/>
            </p:nvGrpSpPr>
            <p:grpSpPr bwMode="auto">
              <a:xfrm>
                <a:off x="5826753" y="1613806"/>
                <a:ext cx="182259" cy="290900"/>
                <a:chOff x="5944228" y="1585231"/>
                <a:chExt cx="182259" cy="290900"/>
              </a:xfrm>
            </p:grpSpPr>
            <p:sp>
              <p:nvSpPr>
                <p:cNvPr id="21" name="Freeform 129"/>
                <p:cNvSpPr>
                  <a:spLocks/>
                </p:cNvSpPr>
                <p:nvPr/>
              </p:nvSpPr>
              <p:spPr bwMode="auto">
                <a:xfrm rot="-3099392">
                  <a:off x="5922720" y="1645712"/>
                  <a:ext cx="226655" cy="151001"/>
                </a:xfrm>
                <a:custGeom>
                  <a:avLst/>
                  <a:gdLst>
                    <a:gd name="T0" fmla="*/ 57 w 1803400"/>
                    <a:gd name="T1" fmla="*/ 40 h 996950"/>
                    <a:gd name="T2" fmla="*/ 48 w 1803400"/>
                    <a:gd name="T3" fmla="*/ 36 h 996950"/>
                    <a:gd name="T4" fmla="*/ 41 w 1803400"/>
                    <a:gd name="T5" fmla="*/ 29 h 996950"/>
                    <a:gd name="T6" fmla="*/ 26 w 1803400"/>
                    <a:gd name="T7" fmla="*/ 5 h 996950"/>
                    <a:gd name="T8" fmla="*/ 22 w 1803400"/>
                    <a:gd name="T9" fmla="*/ 2 h 996950"/>
                    <a:gd name="T10" fmla="*/ 18 w 1803400"/>
                    <a:gd name="T11" fmla="*/ 0 h 996950"/>
                    <a:gd name="T12" fmla="*/ 15 w 1803400"/>
                    <a:gd name="T13" fmla="*/ 0 h 996950"/>
                    <a:gd name="T14" fmla="*/ 11 w 1803400"/>
                    <a:gd name="T15" fmla="*/ 3 h 996950"/>
                    <a:gd name="T16" fmla="*/ 8 w 1803400"/>
                    <a:gd name="T17" fmla="*/ 7 h 996950"/>
                    <a:gd name="T18" fmla="*/ 5 w 1803400"/>
                    <a:gd name="T19" fmla="*/ 12 h 996950"/>
                    <a:gd name="T20" fmla="*/ 3 w 1803400"/>
                    <a:gd name="T21" fmla="*/ 20 h 996950"/>
                    <a:gd name="T22" fmla="*/ 1 w 1803400"/>
                    <a:gd name="T23" fmla="*/ 27 h 996950"/>
                    <a:gd name="T24" fmla="*/ 0 w 1803400"/>
                    <a:gd name="T25" fmla="*/ 35 h 996950"/>
                    <a:gd name="T26" fmla="*/ 0 w 1803400"/>
                    <a:gd name="T27" fmla="*/ 43 h 996950"/>
                    <a:gd name="T28" fmla="*/ 1 w 1803400"/>
                    <a:gd name="T29" fmla="*/ 52 h 996950"/>
                    <a:gd name="T30" fmla="*/ 2 w 1803400"/>
                    <a:gd name="T31" fmla="*/ 60 h 996950"/>
                    <a:gd name="T32" fmla="*/ 5 w 1803400"/>
                    <a:gd name="T33" fmla="*/ 67 h 996950"/>
                    <a:gd name="T34" fmla="*/ 8 w 1803400"/>
                    <a:gd name="T35" fmla="*/ 73 h 996950"/>
                    <a:gd name="T36" fmla="*/ 11 w 1803400"/>
                    <a:gd name="T37" fmla="*/ 77 h 996950"/>
                    <a:gd name="T38" fmla="*/ 15 w 1803400"/>
                    <a:gd name="T39" fmla="*/ 79 h 996950"/>
                    <a:gd name="T40" fmla="*/ 18 w 1803400"/>
                    <a:gd name="T41" fmla="*/ 80 h 996950"/>
                    <a:gd name="T42" fmla="*/ 22 w 1803400"/>
                    <a:gd name="T43" fmla="*/ 78 h 996950"/>
                    <a:gd name="T44" fmla="*/ 26 w 1803400"/>
                    <a:gd name="T45" fmla="*/ 74 h 996950"/>
                    <a:gd name="T46" fmla="*/ 41 w 1803400"/>
                    <a:gd name="T47" fmla="*/ 51 h 996950"/>
                    <a:gd name="T48" fmla="*/ 48 w 1803400"/>
                    <a:gd name="T49" fmla="*/ 44 h 996950"/>
                    <a:gd name="T50" fmla="*/ 57 w 1803400"/>
                    <a:gd name="T51" fmla="*/ 40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2" name="Freeform 130"/>
                <p:cNvSpPr>
                  <a:spLocks/>
                </p:cNvSpPr>
                <p:nvPr/>
              </p:nvSpPr>
              <p:spPr bwMode="auto">
                <a:xfrm rot="-3099392">
                  <a:off x="5889908" y="1639551"/>
                  <a:ext cx="290900" cy="182259"/>
                </a:xfrm>
                <a:custGeom>
                  <a:avLst/>
                  <a:gdLst>
                    <a:gd name="T0" fmla="*/ 73 w 2314575"/>
                    <a:gd name="T1" fmla="*/ 48 h 1203325"/>
                    <a:gd name="T2" fmla="*/ 61 w 2314575"/>
                    <a:gd name="T3" fmla="*/ 45 h 1203325"/>
                    <a:gd name="T4" fmla="*/ 51 w 2314575"/>
                    <a:gd name="T5" fmla="*/ 37 h 1203325"/>
                    <a:gd name="T6" fmla="*/ 31 w 2314575"/>
                    <a:gd name="T7" fmla="*/ 5 h 1203325"/>
                    <a:gd name="T8" fmla="*/ 26 w 2314575"/>
                    <a:gd name="T9" fmla="*/ 2 h 1203325"/>
                    <a:gd name="T10" fmla="*/ 21 w 2314575"/>
                    <a:gd name="T11" fmla="*/ 0 h 1203325"/>
                    <a:gd name="T12" fmla="*/ 16 w 2314575"/>
                    <a:gd name="T13" fmla="*/ 1 h 1203325"/>
                    <a:gd name="T14" fmla="*/ 11 w 2314575"/>
                    <a:gd name="T15" fmla="*/ 5 h 1203325"/>
                    <a:gd name="T16" fmla="*/ 7 w 2314575"/>
                    <a:gd name="T17" fmla="*/ 12 h 1203325"/>
                    <a:gd name="T18" fmla="*/ 4 w 2314575"/>
                    <a:gd name="T19" fmla="*/ 21 h 1203325"/>
                    <a:gd name="T20" fmla="*/ 1 w 2314575"/>
                    <a:gd name="T21" fmla="*/ 31 h 1203325"/>
                    <a:gd name="T22" fmla="*/ 0 w 2314575"/>
                    <a:gd name="T23" fmla="*/ 42 h 1203325"/>
                    <a:gd name="T24" fmla="*/ 0 w 2314575"/>
                    <a:gd name="T25" fmla="*/ 53 h 1203325"/>
                    <a:gd name="T26" fmla="*/ 1 w 2314575"/>
                    <a:gd name="T27" fmla="*/ 65 h 1203325"/>
                    <a:gd name="T28" fmla="*/ 4 w 2314575"/>
                    <a:gd name="T29" fmla="*/ 75 h 1203325"/>
                    <a:gd name="T30" fmla="*/ 7 w 2314575"/>
                    <a:gd name="T31" fmla="*/ 83 h 1203325"/>
                    <a:gd name="T32" fmla="*/ 11 w 2314575"/>
                    <a:gd name="T33" fmla="*/ 90 h 1203325"/>
                    <a:gd name="T34" fmla="*/ 16 w 2314575"/>
                    <a:gd name="T35" fmla="*/ 94 h 1203325"/>
                    <a:gd name="T36" fmla="*/ 20 w 2314575"/>
                    <a:gd name="T37" fmla="*/ 96 h 1203325"/>
                    <a:gd name="T38" fmla="*/ 26 w 2314575"/>
                    <a:gd name="T39" fmla="*/ 95 h 1203325"/>
                    <a:gd name="T40" fmla="*/ 31 w 2314575"/>
                    <a:gd name="T41" fmla="*/ 91 h 1203325"/>
                    <a:gd name="T42" fmla="*/ 51 w 2314575"/>
                    <a:gd name="T43" fmla="*/ 59 h 1203325"/>
                    <a:gd name="T44" fmla="*/ 61 w 2314575"/>
                    <a:gd name="T45" fmla="*/ 51 h 1203325"/>
                    <a:gd name="T46" fmla="*/ 73 w 2314575"/>
                    <a:gd name="T47" fmla="*/ 48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17" name="Group 125"/>
              <p:cNvGrpSpPr>
                <a:grpSpLocks/>
              </p:cNvGrpSpPr>
              <p:nvPr/>
            </p:nvGrpSpPr>
            <p:grpSpPr bwMode="auto">
              <a:xfrm>
                <a:off x="6173508" y="1216827"/>
                <a:ext cx="164197" cy="253789"/>
                <a:chOff x="6230658" y="1242227"/>
                <a:chExt cx="164197" cy="253789"/>
              </a:xfrm>
            </p:grpSpPr>
            <p:sp>
              <p:nvSpPr>
                <p:cNvPr id="19" name="Freeform 127"/>
                <p:cNvSpPr>
                  <a:spLocks/>
                </p:cNvSpPr>
                <p:nvPr/>
              </p:nvSpPr>
              <p:spPr bwMode="auto">
                <a:xfrm rot="-3099392">
                  <a:off x="6198218" y="1325070"/>
                  <a:ext cx="197126" cy="132246"/>
                </a:xfrm>
                <a:custGeom>
                  <a:avLst/>
                  <a:gdLst>
                    <a:gd name="T0" fmla="*/ 0 w 1568450"/>
                    <a:gd name="T1" fmla="*/ 35 h 873125"/>
                    <a:gd name="T2" fmla="*/ 7 w 1568450"/>
                    <a:gd name="T3" fmla="*/ 31 h 873125"/>
                    <a:gd name="T4" fmla="*/ 13 w 1568450"/>
                    <a:gd name="T5" fmla="*/ 26 h 873125"/>
                    <a:gd name="T6" fmla="*/ 27 w 1568450"/>
                    <a:gd name="T7" fmla="*/ 4 h 873125"/>
                    <a:gd name="T8" fmla="*/ 30 w 1568450"/>
                    <a:gd name="T9" fmla="*/ 1 h 873125"/>
                    <a:gd name="T10" fmla="*/ 33 w 1568450"/>
                    <a:gd name="T11" fmla="*/ 0 h 873125"/>
                    <a:gd name="T12" fmla="*/ 36 w 1568450"/>
                    <a:gd name="T13" fmla="*/ 0 h 873125"/>
                    <a:gd name="T14" fmla="*/ 39 w 1568450"/>
                    <a:gd name="T15" fmla="*/ 2 h 873125"/>
                    <a:gd name="T16" fmla="*/ 42 w 1568450"/>
                    <a:gd name="T17" fmla="*/ 6 h 873125"/>
                    <a:gd name="T18" fmla="*/ 45 w 1568450"/>
                    <a:gd name="T19" fmla="*/ 10 h 873125"/>
                    <a:gd name="T20" fmla="*/ 47 w 1568450"/>
                    <a:gd name="T21" fmla="*/ 17 h 873125"/>
                    <a:gd name="T22" fmla="*/ 48 w 1568450"/>
                    <a:gd name="T23" fmla="*/ 23 h 873125"/>
                    <a:gd name="T24" fmla="*/ 49 w 1568450"/>
                    <a:gd name="T25" fmla="*/ 31 h 873125"/>
                    <a:gd name="T26" fmla="*/ 49 w 1568450"/>
                    <a:gd name="T27" fmla="*/ 38 h 873125"/>
                    <a:gd name="T28" fmla="*/ 48 w 1568450"/>
                    <a:gd name="T29" fmla="*/ 46 h 873125"/>
                    <a:gd name="T30" fmla="*/ 47 w 1568450"/>
                    <a:gd name="T31" fmla="*/ 53 h 873125"/>
                    <a:gd name="T32" fmla="*/ 45 w 1568450"/>
                    <a:gd name="T33" fmla="*/ 59 h 873125"/>
                    <a:gd name="T34" fmla="*/ 42 w 1568450"/>
                    <a:gd name="T35" fmla="*/ 64 h 873125"/>
                    <a:gd name="T36" fmla="*/ 40 w 1568450"/>
                    <a:gd name="T37" fmla="*/ 67 h 873125"/>
                    <a:gd name="T38" fmla="*/ 36 w 1568450"/>
                    <a:gd name="T39" fmla="*/ 70 h 873125"/>
                    <a:gd name="T40" fmla="*/ 33 w 1568450"/>
                    <a:gd name="T41" fmla="*/ 70 h 873125"/>
                    <a:gd name="T42" fmla="*/ 30 w 1568450"/>
                    <a:gd name="T43" fmla="*/ 69 h 873125"/>
                    <a:gd name="T44" fmla="*/ 27 w 1568450"/>
                    <a:gd name="T45" fmla="*/ 65 h 873125"/>
                    <a:gd name="T46" fmla="*/ 13 w 1568450"/>
                    <a:gd name="T47" fmla="*/ 45 h 873125"/>
                    <a:gd name="T48" fmla="*/ 7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0" name="Freeform 128"/>
                <p:cNvSpPr>
                  <a:spLocks/>
                </p:cNvSpPr>
                <p:nvPr/>
              </p:nvSpPr>
              <p:spPr bwMode="auto">
                <a:xfrm rot="-3099392">
                  <a:off x="6187651" y="1288812"/>
                  <a:ext cx="253789" cy="160619"/>
                </a:xfrm>
                <a:custGeom>
                  <a:avLst/>
                  <a:gdLst>
                    <a:gd name="T0" fmla="*/ 0 w 2019300"/>
                    <a:gd name="T1" fmla="*/ 42 h 1060450"/>
                    <a:gd name="T2" fmla="*/ 10 w 2019300"/>
                    <a:gd name="T3" fmla="*/ 40 h 1060450"/>
                    <a:gd name="T4" fmla="*/ 18 w 2019300"/>
                    <a:gd name="T5" fmla="*/ 33 h 1060450"/>
                    <a:gd name="T6" fmla="*/ 37 w 2019300"/>
                    <a:gd name="T7" fmla="*/ 5 h 1060450"/>
                    <a:gd name="T8" fmla="*/ 40 w 2019300"/>
                    <a:gd name="T9" fmla="*/ 1 h 1060450"/>
                    <a:gd name="T10" fmla="*/ 45 w 2019300"/>
                    <a:gd name="T11" fmla="*/ 0 h 1060450"/>
                    <a:gd name="T12" fmla="*/ 50 w 2019300"/>
                    <a:gd name="T13" fmla="*/ 1 h 1060450"/>
                    <a:gd name="T14" fmla="*/ 54 w 2019300"/>
                    <a:gd name="T15" fmla="*/ 5 h 1060450"/>
                    <a:gd name="T16" fmla="*/ 57 w 2019300"/>
                    <a:gd name="T17" fmla="*/ 11 h 1060450"/>
                    <a:gd name="T18" fmla="*/ 60 w 2019300"/>
                    <a:gd name="T19" fmla="*/ 18 h 1060450"/>
                    <a:gd name="T20" fmla="*/ 62 w 2019300"/>
                    <a:gd name="T21" fmla="*/ 27 h 1060450"/>
                    <a:gd name="T22" fmla="*/ 63 w 2019300"/>
                    <a:gd name="T23" fmla="*/ 37 h 1060450"/>
                    <a:gd name="T24" fmla="*/ 63 w 2019300"/>
                    <a:gd name="T25" fmla="*/ 47 h 1060450"/>
                    <a:gd name="T26" fmla="*/ 62 w 2019300"/>
                    <a:gd name="T27" fmla="*/ 57 h 1060450"/>
                    <a:gd name="T28" fmla="*/ 60 w 2019300"/>
                    <a:gd name="T29" fmla="*/ 66 h 1060450"/>
                    <a:gd name="T30" fmla="*/ 57 w 2019300"/>
                    <a:gd name="T31" fmla="*/ 74 h 1060450"/>
                    <a:gd name="T32" fmla="*/ 54 w 2019300"/>
                    <a:gd name="T33" fmla="*/ 80 h 1060450"/>
                    <a:gd name="T34" fmla="*/ 50 w 2019300"/>
                    <a:gd name="T35" fmla="*/ 83 h 1060450"/>
                    <a:gd name="T36" fmla="*/ 45 w 2019300"/>
                    <a:gd name="T37" fmla="*/ 85 h 1060450"/>
                    <a:gd name="T38" fmla="*/ 41 w 2019300"/>
                    <a:gd name="T39" fmla="*/ 83 h 1060450"/>
                    <a:gd name="T40" fmla="*/ 37 w 2019300"/>
                    <a:gd name="T41" fmla="*/ 80 h 1060450"/>
                    <a:gd name="T42" fmla="*/ 18 w 2019300"/>
                    <a:gd name="T43" fmla="*/ 52 h 1060450"/>
                    <a:gd name="T44" fmla="*/ 10 w 2019300"/>
                    <a:gd name="T45" fmla="*/ 45 h 1060450"/>
                    <a:gd name="T46" fmla="*/ 0 w 2019300"/>
                    <a:gd name="T47" fmla="*/ 42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18" name="Straight Connector 126"/>
              <p:cNvCxnSpPr>
                <a:cxnSpLocks noChangeShapeType="1"/>
              </p:cNvCxnSpPr>
              <p:nvPr/>
            </p:nvCxnSpPr>
            <p:spPr bwMode="auto">
              <a:xfrm flipV="1">
                <a:off x="5996019" y="1438447"/>
                <a:ext cx="185657" cy="217491"/>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grpSp>
        <p:nvGrpSpPr>
          <p:cNvPr id="23" name="Group 103"/>
          <p:cNvGrpSpPr>
            <a:grpSpLocks/>
          </p:cNvGrpSpPr>
          <p:nvPr/>
        </p:nvGrpSpPr>
        <p:grpSpPr bwMode="auto">
          <a:xfrm rot="1029669">
            <a:off x="6405614" y="3047326"/>
            <a:ext cx="1581590" cy="968893"/>
            <a:chOff x="6326791" y="532275"/>
            <a:chExt cx="1581898" cy="970235"/>
          </a:xfrm>
        </p:grpSpPr>
        <p:grpSp>
          <p:nvGrpSpPr>
            <p:cNvPr id="24" name="Group 105"/>
            <p:cNvGrpSpPr>
              <a:grpSpLocks/>
            </p:cNvGrpSpPr>
            <p:nvPr/>
          </p:nvGrpSpPr>
          <p:grpSpPr bwMode="auto">
            <a:xfrm>
              <a:off x="6326791" y="833197"/>
              <a:ext cx="1203327" cy="669313"/>
              <a:chOff x="6052966" y="1211875"/>
              <a:chExt cx="1203327" cy="669313"/>
            </a:xfrm>
          </p:grpSpPr>
          <p:grpSp>
            <p:nvGrpSpPr>
              <p:cNvPr id="30" name="Group 111"/>
              <p:cNvGrpSpPr>
                <a:grpSpLocks/>
              </p:cNvGrpSpPr>
              <p:nvPr/>
            </p:nvGrpSpPr>
            <p:grpSpPr bwMode="auto">
              <a:xfrm>
                <a:off x="6052966" y="1577292"/>
                <a:ext cx="466896" cy="303896"/>
                <a:chOff x="6210129" y="1663017"/>
                <a:chExt cx="484212" cy="335756"/>
              </a:xfrm>
            </p:grpSpPr>
            <p:sp>
              <p:nvSpPr>
                <p:cNvPr id="37" name="Freeform 118"/>
                <p:cNvSpPr>
                  <a:spLocks/>
                </p:cNvSpPr>
                <p:nvPr/>
              </p:nvSpPr>
              <p:spPr bwMode="auto">
                <a:xfrm rot="-1536348">
                  <a:off x="6286393" y="1676854"/>
                  <a:ext cx="386471" cy="278173"/>
                </a:xfrm>
                <a:custGeom>
                  <a:avLst/>
                  <a:gdLst>
                    <a:gd name="T0" fmla="*/ 815 w 1803400"/>
                    <a:gd name="T1" fmla="*/ 854 h 996950"/>
                    <a:gd name="T2" fmla="*/ 695 w 1803400"/>
                    <a:gd name="T3" fmla="*/ 757 h 996950"/>
                    <a:gd name="T4" fmla="*/ 594 w 1803400"/>
                    <a:gd name="T5" fmla="*/ 617 h 996950"/>
                    <a:gd name="T6" fmla="*/ 370 w 1803400"/>
                    <a:gd name="T7" fmla="*/ 102 h 996950"/>
                    <a:gd name="T8" fmla="*/ 320 w 1803400"/>
                    <a:gd name="T9" fmla="*/ 38 h 996950"/>
                    <a:gd name="T10" fmla="*/ 267 w 1803400"/>
                    <a:gd name="T11" fmla="*/ 0 h 996950"/>
                    <a:gd name="T12" fmla="*/ 212 w 1803400"/>
                    <a:gd name="T13" fmla="*/ 11 h 996950"/>
                    <a:gd name="T14" fmla="*/ 161 w 1803400"/>
                    <a:gd name="T15" fmla="*/ 59 h 996950"/>
                    <a:gd name="T16" fmla="*/ 115 w 1803400"/>
                    <a:gd name="T17" fmla="*/ 140 h 996950"/>
                    <a:gd name="T18" fmla="*/ 70 w 1803400"/>
                    <a:gd name="T19" fmla="*/ 253 h 996950"/>
                    <a:gd name="T20" fmla="*/ 37 w 1803400"/>
                    <a:gd name="T21" fmla="*/ 419 h 996950"/>
                    <a:gd name="T22" fmla="*/ 13 w 1803400"/>
                    <a:gd name="T23" fmla="*/ 569 h 996950"/>
                    <a:gd name="T24" fmla="*/ 2 w 1803400"/>
                    <a:gd name="T25" fmla="*/ 741 h 996950"/>
                    <a:gd name="T26" fmla="*/ 0 w 1803400"/>
                    <a:gd name="T27" fmla="*/ 902 h 996950"/>
                    <a:gd name="T28" fmla="*/ 10 w 1803400"/>
                    <a:gd name="T29" fmla="*/ 1112 h 996950"/>
                    <a:gd name="T30" fmla="*/ 35 w 1803400"/>
                    <a:gd name="T31" fmla="*/ 1278 h 996950"/>
                    <a:gd name="T32" fmla="*/ 66 w 1803400"/>
                    <a:gd name="T33" fmla="*/ 1423 h 996950"/>
                    <a:gd name="T34" fmla="*/ 111 w 1803400"/>
                    <a:gd name="T35" fmla="*/ 1541 h 996950"/>
                    <a:gd name="T36" fmla="*/ 158 w 1803400"/>
                    <a:gd name="T37" fmla="*/ 1627 h 996950"/>
                    <a:gd name="T38" fmla="*/ 210 w 1803400"/>
                    <a:gd name="T39" fmla="*/ 1681 h 996950"/>
                    <a:gd name="T40" fmla="*/ 261 w 1803400"/>
                    <a:gd name="T41" fmla="*/ 1686 h 996950"/>
                    <a:gd name="T42" fmla="*/ 316 w 1803400"/>
                    <a:gd name="T43" fmla="*/ 1654 h 996950"/>
                    <a:gd name="T44" fmla="*/ 370 w 1803400"/>
                    <a:gd name="T45" fmla="*/ 1573 h 996950"/>
                    <a:gd name="T46" fmla="*/ 596 w 1803400"/>
                    <a:gd name="T47" fmla="*/ 1090 h 996950"/>
                    <a:gd name="T48" fmla="*/ 692 w 1803400"/>
                    <a:gd name="T49" fmla="*/ 934 h 996950"/>
                    <a:gd name="T50" fmla="*/ 815 w 1803400"/>
                    <a:gd name="T51" fmla="*/ 854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8" name="Freeform 119"/>
                <p:cNvSpPr>
                  <a:spLocks/>
                </p:cNvSpPr>
                <p:nvPr/>
              </p:nvSpPr>
              <p:spPr bwMode="auto">
                <a:xfrm rot="-1536348">
                  <a:off x="6210129" y="1663017"/>
                  <a:ext cx="484212" cy="335756"/>
                </a:xfrm>
                <a:custGeom>
                  <a:avLst/>
                  <a:gdLst>
                    <a:gd name="T0" fmla="*/ 927 w 2314575"/>
                    <a:gd name="T1" fmla="*/ 1020 h 1203325"/>
                    <a:gd name="T2" fmla="*/ 777 w 2314575"/>
                    <a:gd name="T3" fmla="*/ 956 h 1203325"/>
                    <a:gd name="T4" fmla="*/ 655 w 2314575"/>
                    <a:gd name="T5" fmla="*/ 784 h 1203325"/>
                    <a:gd name="T6" fmla="*/ 392 w 2314575"/>
                    <a:gd name="T7" fmla="*/ 107 h 1203325"/>
                    <a:gd name="T8" fmla="*/ 331 w 2314575"/>
                    <a:gd name="T9" fmla="*/ 32 h 1203325"/>
                    <a:gd name="T10" fmla="*/ 265 w 2314575"/>
                    <a:gd name="T11" fmla="*/ 0 h 1203325"/>
                    <a:gd name="T12" fmla="*/ 201 w 2314575"/>
                    <a:gd name="T13" fmla="*/ 27 h 1203325"/>
                    <a:gd name="T14" fmla="*/ 142 w 2314575"/>
                    <a:gd name="T15" fmla="*/ 113 h 1203325"/>
                    <a:gd name="T16" fmla="*/ 89 w 2314575"/>
                    <a:gd name="T17" fmla="*/ 263 h 1203325"/>
                    <a:gd name="T18" fmla="*/ 46 w 2314575"/>
                    <a:gd name="T19" fmla="*/ 446 h 1203325"/>
                    <a:gd name="T20" fmla="*/ 17 w 2314575"/>
                    <a:gd name="T21" fmla="*/ 660 h 1203325"/>
                    <a:gd name="T22" fmla="*/ 0 w 2314575"/>
                    <a:gd name="T23" fmla="*/ 886 h 1203325"/>
                    <a:gd name="T24" fmla="*/ 0 w 2314575"/>
                    <a:gd name="T25" fmla="*/ 1133 h 1203325"/>
                    <a:gd name="T26" fmla="*/ 18 w 2314575"/>
                    <a:gd name="T27" fmla="*/ 1375 h 1203325"/>
                    <a:gd name="T28" fmla="*/ 47 w 2314575"/>
                    <a:gd name="T29" fmla="*/ 1600 h 1203325"/>
                    <a:gd name="T30" fmla="*/ 87 w 2314575"/>
                    <a:gd name="T31" fmla="*/ 1766 h 1203325"/>
                    <a:gd name="T32" fmla="*/ 139 w 2314575"/>
                    <a:gd name="T33" fmla="*/ 1906 h 1203325"/>
                    <a:gd name="T34" fmla="*/ 199 w 2314575"/>
                    <a:gd name="T35" fmla="*/ 1998 h 1203325"/>
                    <a:gd name="T36" fmla="*/ 261 w 2314575"/>
                    <a:gd name="T37" fmla="*/ 2035 h 1203325"/>
                    <a:gd name="T38" fmla="*/ 327 w 2314575"/>
                    <a:gd name="T39" fmla="*/ 2008 h 1203325"/>
                    <a:gd name="T40" fmla="*/ 391 w 2314575"/>
                    <a:gd name="T41" fmla="*/ 1928 h 1203325"/>
                    <a:gd name="T42" fmla="*/ 656 w 2314575"/>
                    <a:gd name="T43" fmla="*/ 1251 h 1203325"/>
                    <a:gd name="T44" fmla="*/ 776 w 2314575"/>
                    <a:gd name="T45" fmla="*/ 1090 h 1203325"/>
                    <a:gd name="T46" fmla="*/ 927 w 2314575"/>
                    <a:gd name="T47" fmla="*/ 1020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9" name="Freeform 120"/>
                <p:cNvSpPr>
                  <a:spLocks/>
                </p:cNvSpPr>
                <p:nvPr/>
              </p:nvSpPr>
              <p:spPr bwMode="auto">
                <a:xfrm rot="-1536348">
                  <a:off x="6352387" y="1718844"/>
                  <a:ext cx="249920" cy="195865"/>
                </a:xfrm>
                <a:custGeom>
                  <a:avLst/>
                  <a:gdLst>
                    <a:gd name="T0" fmla="*/ 92 w 1803400"/>
                    <a:gd name="T1" fmla="*/ 148 h 996950"/>
                    <a:gd name="T2" fmla="*/ 79 w 1803400"/>
                    <a:gd name="T3" fmla="*/ 131 h 996950"/>
                    <a:gd name="T4" fmla="*/ 67 w 1803400"/>
                    <a:gd name="T5" fmla="*/ 107 h 996950"/>
                    <a:gd name="T6" fmla="*/ 42 w 1803400"/>
                    <a:gd name="T7" fmla="*/ 18 h 996950"/>
                    <a:gd name="T8" fmla="*/ 36 w 1803400"/>
                    <a:gd name="T9" fmla="*/ 6 h 996950"/>
                    <a:gd name="T10" fmla="*/ 30 w 1803400"/>
                    <a:gd name="T11" fmla="*/ 0 h 996950"/>
                    <a:gd name="T12" fmla="*/ 24 w 1803400"/>
                    <a:gd name="T13" fmla="*/ 2 h 996950"/>
                    <a:gd name="T14" fmla="*/ 18 w 1803400"/>
                    <a:gd name="T15" fmla="*/ 10 h 996950"/>
                    <a:gd name="T16" fmla="*/ 13 w 1803400"/>
                    <a:gd name="T17" fmla="*/ 24 h 996950"/>
                    <a:gd name="T18" fmla="*/ 8 w 1803400"/>
                    <a:gd name="T19" fmla="*/ 44 h 996950"/>
                    <a:gd name="T20" fmla="*/ 4 w 1803400"/>
                    <a:gd name="T21" fmla="*/ 72 h 996950"/>
                    <a:gd name="T22" fmla="*/ 2 w 1803400"/>
                    <a:gd name="T23" fmla="*/ 98 h 996950"/>
                    <a:gd name="T24" fmla="*/ 0 w 1803400"/>
                    <a:gd name="T25" fmla="*/ 128 h 996950"/>
                    <a:gd name="T26" fmla="*/ 0 w 1803400"/>
                    <a:gd name="T27" fmla="*/ 156 h 996950"/>
                    <a:gd name="T28" fmla="*/ 1 w 1803400"/>
                    <a:gd name="T29" fmla="*/ 192 h 996950"/>
                    <a:gd name="T30" fmla="*/ 4 w 1803400"/>
                    <a:gd name="T31" fmla="*/ 221 h 996950"/>
                    <a:gd name="T32" fmla="*/ 7 w 1803400"/>
                    <a:gd name="T33" fmla="*/ 246 h 996950"/>
                    <a:gd name="T34" fmla="*/ 12 w 1803400"/>
                    <a:gd name="T35" fmla="*/ 267 h 996950"/>
                    <a:gd name="T36" fmla="*/ 18 w 1803400"/>
                    <a:gd name="T37" fmla="*/ 282 h 996950"/>
                    <a:gd name="T38" fmla="*/ 24 w 1803400"/>
                    <a:gd name="T39" fmla="*/ 291 h 996950"/>
                    <a:gd name="T40" fmla="*/ 30 w 1803400"/>
                    <a:gd name="T41" fmla="*/ 292 h 996950"/>
                    <a:gd name="T42" fmla="*/ 36 w 1803400"/>
                    <a:gd name="T43" fmla="*/ 286 h 996950"/>
                    <a:gd name="T44" fmla="*/ 42 w 1803400"/>
                    <a:gd name="T45" fmla="*/ 272 h 996950"/>
                    <a:gd name="T46" fmla="*/ 67 w 1803400"/>
                    <a:gd name="T47" fmla="*/ 189 h 996950"/>
                    <a:gd name="T48" fmla="*/ 78 w 1803400"/>
                    <a:gd name="T49" fmla="*/ 162 h 996950"/>
                    <a:gd name="T50" fmla="*/ 92 w 1803400"/>
                    <a:gd name="T51" fmla="*/ 148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0" name="Freeform 121"/>
                <p:cNvSpPr>
                  <a:spLocks/>
                </p:cNvSpPr>
                <p:nvPr/>
              </p:nvSpPr>
              <p:spPr bwMode="auto">
                <a:xfrm rot="-1536348">
                  <a:off x="6412959" y="1713635"/>
                  <a:ext cx="191028" cy="172036"/>
                </a:xfrm>
                <a:custGeom>
                  <a:avLst/>
                  <a:gdLst>
                    <a:gd name="T0" fmla="*/ 24 w 1803400"/>
                    <a:gd name="T1" fmla="*/ 77 h 996950"/>
                    <a:gd name="T2" fmla="*/ 20 w 1803400"/>
                    <a:gd name="T3" fmla="*/ 69 h 996950"/>
                    <a:gd name="T4" fmla="*/ 17 w 1803400"/>
                    <a:gd name="T5" fmla="*/ 56 h 996950"/>
                    <a:gd name="T6" fmla="*/ 11 w 1803400"/>
                    <a:gd name="T7" fmla="*/ 9 h 996950"/>
                    <a:gd name="T8" fmla="*/ 9 w 1803400"/>
                    <a:gd name="T9" fmla="*/ 3 h 996950"/>
                    <a:gd name="T10" fmla="*/ 8 w 1803400"/>
                    <a:gd name="T11" fmla="*/ 0 h 996950"/>
                    <a:gd name="T12" fmla="*/ 6 w 1803400"/>
                    <a:gd name="T13" fmla="*/ 1 h 996950"/>
                    <a:gd name="T14" fmla="*/ 5 w 1803400"/>
                    <a:gd name="T15" fmla="*/ 5 h 996950"/>
                    <a:gd name="T16" fmla="*/ 3 w 1803400"/>
                    <a:gd name="T17" fmla="*/ 13 h 996950"/>
                    <a:gd name="T18" fmla="*/ 2 w 1803400"/>
                    <a:gd name="T19" fmla="*/ 23 h 996950"/>
                    <a:gd name="T20" fmla="*/ 1 w 1803400"/>
                    <a:gd name="T21" fmla="*/ 38 h 996950"/>
                    <a:gd name="T22" fmla="*/ 0 w 1803400"/>
                    <a:gd name="T23" fmla="*/ 51 h 996950"/>
                    <a:gd name="T24" fmla="*/ 0 w 1803400"/>
                    <a:gd name="T25" fmla="*/ 67 h 996950"/>
                    <a:gd name="T26" fmla="*/ 0 w 1803400"/>
                    <a:gd name="T27" fmla="*/ 82 h 996950"/>
                    <a:gd name="T28" fmla="*/ 0 w 1803400"/>
                    <a:gd name="T29" fmla="*/ 101 h 996950"/>
                    <a:gd name="T30" fmla="*/ 1 w 1803400"/>
                    <a:gd name="T31" fmla="*/ 116 h 996950"/>
                    <a:gd name="T32" fmla="*/ 2 w 1803400"/>
                    <a:gd name="T33" fmla="*/ 129 h 996950"/>
                    <a:gd name="T34" fmla="*/ 3 w 1803400"/>
                    <a:gd name="T35" fmla="*/ 139 h 996950"/>
                    <a:gd name="T36" fmla="*/ 5 w 1803400"/>
                    <a:gd name="T37" fmla="*/ 147 h 996950"/>
                    <a:gd name="T38" fmla="*/ 6 w 1803400"/>
                    <a:gd name="T39" fmla="*/ 152 h 996950"/>
                    <a:gd name="T40" fmla="*/ 8 w 1803400"/>
                    <a:gd name="T41" fmla="*/ 153 h 996950"/>
                    <a:gd name="T42" fmla="*/ 9 w 1803400"/>
                    <a:gd name="T43" fmla="*/ 150 h 996950"/>
                    <a:gd name="T44" fmla="*/ 11 w 1803400"/>
                    <a:gd name="T45" fmla="*/ 142 h 996950"/>
                    <a:gd name="T46" fmla="*/ 18 w 1803400"/>
                    <a:gd name="T47" fmla="*/ 99 h 996950"/>
                    <a:gd name="T48" fmla="*/ 20 w 1803400"/>
                    <a:gd name="T49" fmla="*/ 85 h 996950"/>
                    <a:gd name="T50" fmla="*/ 24 w 1803400"/>
                    <a:gd name="T51" fmla="*/ 77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31" name="Group 112"/>
              <p:cNvGrpSpPr>
                <a:grpSpLocks/>
              </p:cNvGrpSpPr>
              <p:nvPr/>
            </p:nvGrpSpPr>
            <p:grpSpPr bwMode="auto">
              <a:xfrm>
                <a:off x="6924432" y="1211875"/>
                <a:ext cx="331861" cy="215860"/>
                <a:chOff x="6660114" y="1345226"/>
                <a:chExt cx="331861" cy="215860"/>
              </a:xfrm>
            </p:grpSpPr>
            <p:sp>
              <p:nvSpPr>
                <p:cNvPr id="33" name="Freeform 114"/>
                <p:cNvSpPr>
                  <a:spLocks/>
                </p:cNvSpPr>
                <p:nvPr/>
              </p:nvSpPr>
              <p:spPr bwMode="auto">
                <a:xfrm rot="-1536348">
                  <a:off x="6666212" y="1415355"/>
                  <a:ext cx="206582" cy="132613"/>
                </a:xfrm>
                <a:custGeom>
                  <a:avLst/>
                  <a:gdLst>
                    <a:gd name="T0" fmla="*/ 0 w 1568450"/>
                    <a:gd name="T1" fmla="*/ 35 h 873125"/>
                    <a:gd name="T2" fmla="*/ 9 w 1568450"/>
                    <a:gd name="T3" fmla="*/ 32 h 873125"/>
                    <a:gd name="T4" fmla="*/ 17 w 1568450"/>
                    <a:gd name="T5" fmla="*/ 26 h 873125"/>
                    <a:gd name="T6" fmla="*/ 34 w 1568450"/>
                    <a:gd name="T7" fmla="*/ 4 h 873125"/>
                    <a:gd name="T8" fmla="*/ 38 w 1568450"/>
                    <a:gd name="T9" fmla="*/ 1 h 873125"/>
                    <a:gd name="T10" fmla="*/ 42 w 1568450"/>
                    <a:gd name="T11" fmla="*/ 0 h 873125"/>
                    <a:gd name="T12" fmla="*/ 46 w 1568450"/>
                    <a:gd name="T13" fmla="*/ 0 h 873125"/>
                    <a:gd name="T14" fmla="*/ 50 w 1568450"/>
                    <a:gd name="T15" fmla="*/ 2 h 873125"/>
                    <a:gd name="T16" fmla="*/ 53 w 1568450"/>
                    <a:gd name="T17" fmla="*/ 6 h 873125"/>
                    <a:gd name="T18" fmla="*/ 57 w 1568450"/>
                    <a:gd name="T19" fmla="*/ 10 h 873125"/>
                    <a:gd name="T20" fmla="*/ 59 w 1568450"/>
                    <a:gd name="T21" fmla="*/ 17 h 873125"/>
                    <a:gd name="T22" fmla="*/ 61 w 1568450"/>
                    <a:gd name="T23" fmla="*/ 24 h 873125"/>
                    <a:gd name="T24" fmla="*/ 62 w 1568450"/>
                    <a:gd name="T25" fmla="*/ 32 h 873125"/>
                    <a:gd name="T26" fmla="*/ 62 w 1568450"/>
                    <a:gd name="T27" fmla="*/ 39 h 873125"/>
                    <a:gd name="T28" fmla="*/ 61 w 1568450"/>
                    <a:gd name="T29" fmla="*/ 47 h 873125"/>
                    <a:gd name="T30" fmla="*/ 59 w 1568450"/>
                    <a:gd name="T31" fmla="*/ 53 h 873125"/>
                    <a:gd name="T32" fmla="*/ 57 w 1568450"/>
                    <a:gd name="T33" fmla="*/ 60 h 873125"/>
                    <a:gd name="T34" fmla="*/ 54 w 1568450"/>
                    <a:gd name="T35" fmla="*/ 65 h 873125"/>
                    <a:gd name="T36" fmla="*/ 50 w 1568450"/>
                    <a:gd name="T37" fmla="*/ 68 h 873125"/>
                    <a:gd name="T38" fmla="*/ 46 w 1568450"/>
                    <a:gd name="T39" fmla="*/ 71 h 873125"/>
                    <a:gd name="T40" fmla="*/ 42 w 1568450"/>
                    <a:gd name="T41" fmla="*/ 71 h 873125"/>
                    <a:gd name="T42" fmla="*/ 38 w 1568450"/>
                    <a:gd name="T43" fmla="*/ 70 h 873125"/>
                    <a:gd name="T44" fmla="*/ 34 w 1568450"/>
                    <a:gd name="T45" fmla="*/ 66 h 873125"/>
                    <a:gd name="T46" fmla="*/ 17 w 1568450"/>
                    <a:gd name="T47" fmla="*/ 46 h 873125"/>
                    <a:gd name="T48" fmla="*/ 9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4" name="Freeform 115"/>
                <p:cNvSpPr>
                  <a:spLocks/>
                </p:cNvSpPr>
                <p:nvPr/>
              </p:nvSpPr>
              <p:spPr bwMode="auto">
                <a:xfrm rot="-1536348">
                  <a:off x="6663399" y="1388332"/>
                  <a:ext cx="265963" cy="161064"/>
                </a:xfrm>
                <a:custGeom>
                  <a:avLst/>
                  <a:gdLst>
                    <a:gd name="T0" fmla="*/ 0 w 2019300"/>
                    <a:gd name="T1" fmla="*/ 43 h 1060450"/>
                    <a:gd name="T2" fmla="*/ 13 w 2019300"/>
                    <a:gd name="T3" fmla="*/ 41 h 1060450"/>
                    <a:gd name="T4" fmla="*/ 23 w 2019300"/>
                    <a:gd name="T5" fmla="*/ 34 h 1060450"/>
                    <a:gd name="T6" fmla="*/ 46 w 2019300"/>
                    <a:gd name="T7" fmla="*/ 5 h 1060450"/>
                    <a:gd name="T8" fmla="*/ 51 w 2019300"/>
                    <a:gd name="T9" fmla="*/ 1 h 1060450"/>
                    <a:gd name="T10" fmla="*/ 57 w 2019300"/>
                    <a:gd name="T11" fmla="*/ 0 h 1060450"/>
                    <a:gd name="T12" fmla="*/ 63 w 2019300"/>
                    <a:gd name="T13" fmla="*/ 1 h 1060450"/>
                    <a:gd name="T14" fmla="*/ 68 w 2019300"/>
                    <a:gd name="T15" fmla="*/ 5 h 1060450"/>
                    <a:gd name="T16" fmla="*/ 72 w 2019300"/>
                    <a:gd name="T17" fmla="*/ 11 h 1060450"/>
                    <a:gd name="T18" fmla="*/ 76 w 2019300"/>
                    <a:gd name="T19" fmla="*/ 19 h 1060450"/>
                    <a:gd name="T20" fmla="*/ 78 w 2019300"/>
                    <a:gd name="T21" fmla="*/ 28 h 1060450"/>
                    <a:gd name="T22" fmla="*/ 80 w 2019300"/>
                    <a:gd name="T23" fmla="*/ 38 h 1060450"/>
                    <a:gd name="T24" fmla="*/ 80 w 2019300"/>
                    <a:gd name="T25" fmla="*/ 48 h 1060450"/>
                    <a:gd name="T26" fmla="*/ 79 w 2019300"/>
                    <a:gd name="T27" fmla="*/ 58 h 1060450"/>
                    <a:gd name="T28" fmla="*/ 76 w 2019300"/>
                    <a:gd name="T29" fmla="*/ 67 h 1060450"/>
                    <a:gd name="T30" fmla="*/ 72 w 2019300"/>
                    <a:gd name="T31" fmla="*/ 75 h 1060450"/>
                    <a:gd name="T32" fmla="*/ 68 w 2019300"/>
                    <a:gd name="T33" fmla="*/ 81 h 1060450"/>
                    <a:gd name="T34" fmla="*/ 63 w 2019300"/>
                    <a:gd name="T35" fmla="*/ 84 h 1060450"/>
                    <a:gd name="T36" fmla="*/ 57 w 2019300"/>
                    <a:gd name="T37" fmla="*/ 86 h 1060450"/>
                    <a:gd name="T38" fmla="*/ 51 w 2019300"/>
                    <a:gd name="T39" fmla="*/ 84 h 1060450"/>
                    <a:gd name="T40" fmla="*/ 46 w 2019300"/>
                    <a:gd name="T41" fmla="*/ 81 h 1060450"/>
                    <a:gd name="T42" fmla="*/ 23 w 2019300"/>
                    <a:gd name="T43" fmla="*/ 53 h 1060450"/>
                    <a:gd name="T44" fmla="*/ 13 w 2019300"/>
                    <a:gd name="T45" fmla="*/ 46 h 1060450"/>
                    <a:gd name="T46" fmla="*/ 0 w 2019300"/>
                    <a:gd name="T47" fmla="*/ 43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5" name="Freeform 116"/>
                <p:cNvSpPr>
                  <a:spLocks/>
                </p:cNvSpPr>
                <p:nvPr/>
              </p:nvSpPr>
              <p:spPr bwMode="auto">
                <a:xfrm rot="-1536348">
                  <a:off x="6692323" y="1450821"/>
                  <a:ext cx="127829" cy="73806"/>
                </a:xfrm>
                <a:custGeom>
                  <a:avLst/>
                  <a:gdLst>
                    <a:gd name="T0" fmla="*/ 0 w 1568450"/>
                    <a:gd name="T1" fmla="*/ 2 h 873125"/>
                    <a:gd name="T2" fmla="*/ 1 w 1568450"/>
                    <a:gd name="T3" fmla="*/ 2 h 873125"/>
                    <a:gd name="T4" fmla="*/ 2 w 1568450"/>
                    <a:gd name="T5" fmla="*/ 1 h 873125"/>
                    <a:gd name="T6" fmla="*/ 3 w 1568450"/>
                    <a:gd name="T7" fmla="*/ 0 h 873125"/>
                    <a:gd name="T8" fmla="*/ 3 w 1568450"/>
                    <a:gd name="T9" fmla="*/ 0 h 873125"/>
                    <a:gd name="T10" fmla="*/ 4 w 1568450"/>
                    <a:gd name="T11" fmla="*/ 0 h 873125"/>
                    <a:gd name="T12" fmla="*/ 4 w 1568450"/>
                    <a:gd name="T13" fmla="*/ 0 h 873125"/>
                    <a:gd name="T14" fmla="*/ 4 w 1568450"/>
                    <a:gd name="T15" fmla="*/ 0 h 873125"/>
                    <a:gd name="T16" fmla="*/ 5 w 1568450"/>
                    <a:gd name="T17" fmla="*/ 0 h 873125"/>
                    <a:gd name="T18" fmla="*/ 5 w 1568450"/>
                    <a:gd name="T19" fmla="*/ 1 h 873125"/>
                    <a:gd name="T20" fmla="*/ 5 w 1568450"/>
                    <a:gd name="T21" fmla="*/ 1 h 873125"/>
                    <a:gd name="T22" fmla="*/ 6 w 1568450"/>
                    <a:gd name="T23" fmla="*/ 1 h 873125"/>
                    <a:gd name="T24" fmla="*/ 6 w 1568450"/>
                    <a:gd name="T25" fmla="*/ 2 h 873125"/>
                    <a:gd name="T26" fmla="*/ 6 w 1568450"/>
                    <a:gd name="T27" fmla="*/ 2 h 873125"/>
                    <a:gd name="T28" fmla="*/ 6 w 1568450"/>
                    <a:gd name="T29" fmla="*/ 3 h 873125"/>
                    <a:gd name="T30" fmla="*/ 5 w 1568450"/>
                    <a:gd name="T31" fmla="*/ 3 h 873125"/>
                    <a:gd name="T32" fmla="*/ 5 w 1568450"/>
                    <a:gd name="T33" fmla="*/ 3 h 873125"/>
                    <a:gd name="T34" fmla="*/ 5 w 1568450"/>
                    <a:gd name="T35" fmla="*/ 3 h 873125"/>
                    <a:gd name="T36" fmla="*/ 5 w 1568450"/>
                    <a:gd name="T37" fmla="*/ 4 h 873125"/>
                    <a:gd name="T38" fmla="*/ 4 w 1568450"/>
                    <a:gd name="T39" fmla="*/ 4 h 873125"/>
                    <a:gd name="T40" fmla="*/ 4 w 1568450"/>
                    <a:gd name="T41" fmla="*/ 4 h 873125"/>
                    <a:gd name="T42" fmla="*/ 3 w 1568450"/>
                    <a:gd name="T43" fmla="*/ 4 h 873125"/>
                    <a:gd name="T44" fmla="*/ 3 w 1568450"/>
                    <a:gd name="T45" fmla="*/ 4 h 873125"/>
                    <a:gd name="T46" fmla="*/ 2 w 1568450"/>
                    <a:gd name="T47" fmla="*/ 2 h 873125"/>
                    <a:gd name="T48" fmla="*/ 1 w 1568450"/>
                    <a:gd name="T49" fmla="*/ 2 h 873125"/>
                    <a:gd name="T50" fmla="*/ 0 w 1568450"/>
                    <a:gd name="T51" fmla="*/ 2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6" name="Freeform 117"/>
                <p:cNvSpPr>
                  <a:spLocks/>
                </p:cNvSpPr>
                <p:nvPr/>
              </p:nvSpPr>
              <p:spPr bwMode="auto">
                <a:xfrm rot="-1536348">
                  <a:off x="6660114" y="1345226"/>
                  <a:ext cx="331861" cy="215860"/>
                </a:xfrm>
                <a:custGeom>
                  <a:avLst/>
                  <a:gdLst>
                    <a:gd name="T0" fmla="*/ 0 w 2019300"/>
                    <a:gd name="T1" fmla="*/ 185 h 1060450"/>
                    <a:gd name="T2" fmla="*/ 38 w 2019300"/>
                    <a:gd name="T3" fmla="*/ 175 h 1060450"/>
                    <a:gd name="T4" fmla="*/ 70 w 2019300"/>
                    <a:gd name="T5" fmla="*/ 145 h 1060450"/>
                    <a:gd name="T6" fmla="*/ 140 w 2019300"/>
                    <a:gd name="T7" fmla="*/ 21 h 1060450"/>
                    <a:gd name="T8" fmla="*/ 155 w 2019300"/>
                    <a:gd name="T9" fmla="*/ 4 h 1060450"/>
                    <a:gd name="T10" fmla="*/ 172 w 2019300"/>
                    <a:gd name="T11" fmla="*/ 0 h 1060450"/>
                    <a:gd name="T12" fmla="*/ 189 w 2019300"/>
                    <a:gd name="T13" fmla="*/ 5 h 1060450"/>
                    <a:gd name="T14" fmla="*/ 205 w 2019300"/>
                    <a:gd name="T15" fmla="*/ 21 h 1060450"/>
                    <a:gd name="T16" fmla="*/ 219 w 2019300"/>
                    <a:gd name="T17" fmla="*/ 48 h 1060450"/>
                    <a:gd name="T18" fmla="*/ 230 w 2019300"/>
                    <a:gd name="T19" fmla="*/ 80 h 1060450"/>
                    <a:gd name="T20" fmla="*/ 237 w 2019300"/>
                    <a:gd name="T21" fmla="*/ 120 h 1060450"/>
                    <a:gd name="T22" fmla="*/ 242 w 2019300"/>
                    <a:gd name="T23" fmla="*/ 163 h 1060450"/>
                    <a:gd name="T24" fmla="*/ 242 w 2019300"/>
                    <a:gd name="T25" fmla="*/ 205 h 1060450"/>
                    <a:gd name="T26" fmla="*/ 238 w 2019300"/>
                    <a:gd name="T27" fmla="*/ 252 h 1060450"/>
                    <a:gd name="T28" fmla="*/ 230 w 2019300"/>
                    <a:gd name="T29" fmla="*/ 292 h 1060450"/>
                    <a:gd name="T30" fmla="*/ 219 w 2019300"/>
                    <a:gd name="T31" fmla="*/ 323 h 1060450"/>
                    <a:gd name="T32" fmla="*/ 206 w 2019300"/>
                    <a:gd name="T33" fmla="*/ 348 h 1060450"/>
                    <a:gd name="T34" fmla="*/ 189 w 2019300"/>
                    <a:gd name="T35" fmla="*/ 364 h 1060450"/>
                    <a:gd name="T36" fmla="*/ 172 w 2019300"/>
                    <a:gd name="T37" fmla="*/ 371 h 1060450"/>
                    <a:gd name="T38" fmla="*/ 156 w 2019300"/>
                    <a:gd name="T39" fmla="*/ 365 h 1060450"/>
                    <a:gd name="T40" fmla="*/ 140 w 2019300"/>
                    <a:gd name="T41" fmla="*/ 348 h 1060450"/>
                    <a:gd name="T42" fmla="*/ 69 w 2019300"/>
                    <a:gd name="T43" fmla="*/ 228 h 1060450"/>
                    <a:gd name="T44" fmla="*/ 38 w 2019300"/>
                    <a:gd name="T45" fmla="*/ 197 h 1060450"/>
                    <a:gd name="T46" fmla="*/ 0 w 2019300"/>
                    <a:gd name="T47" fmla="*/ 185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32" name="Straight Connector 113"/>
              <p:cNvCxnSpPr>
                <a:cxnSpLocks noChangeShapeType="1"/>
              </p:cNvCxnSpPr>
              <p:nvPr/>
            </p:nvCxnSpPr>
            <p:spPr bwMode="auto">
              <a:xfrm flipV="1">
                <a:off x="6415050" y="1393031"/>
                <a:ext cx="526294" cy="277076"/>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nvGrpSpPr>
            <p:cNvPr id="25" name="Group 106"/>
            <p:cNvGrpSpPr>
              <a:grpSpLocks/>
            </p:cNvGrpSpPr>
            <p:nvPr/>
          </p:nvGrpSpPr>
          <p:grpSpPr bwMode="auto">
            <a:xfrm>
              <a:off x="6882367" y="532275"/>
              <a:ext cx="1026322" cy="646971"/>
              <a:chOff x="6882367" y="189339"/>
              <a:chExt cx="1026322" cy="646971"/>
            </a:xfrm>
          </p:grpSpPr>
          <p:grpSp>
            <p:nvGrpSpPr>
              <p:cNvPr id="26" name="Group 108"/>
              <p:cNvGrpSpPr>
                <a:grpSpLocks/>
              </p:cNvGrpSpPr>
              <p:nvPr/>
            </p:nvGrpSpPr>
            <p:grpSpPr bwMode="auto">
              <a:xfrm>
                <a:off x="6882367" y="466570"/>
                <a:ext cx="752029" cy="369740"/>
                <a:chOff x="6591855" y="1166657"/>
                <a:chExt cx="752029" cy="369740"/>
              </a:xfrm>
            </p:grpSpPr>
            <p:sp>
              <p:nvSpPr>
                <p:cNvPr id="28" name="Arc 27"/>
                <p:cNvSpPr/>
                <p:nvPr/>
              </p:nvSpPr>
              <p:spPr>
                <a:xfrm rot="20015699">
                  <a:off x="6687587" y="1342064"/>
                  <a:ext cx="654177" cy="19394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sp>
              <p:nvSpPr>
                <p:cNvPr id="29" name="Arc 28"/>
                <p:cNvSpPr/>
                <p:nvPr/>
              </p:nvSpPr>
              <p:spPr>
                <a:xfrm rot="19840219" flipV="1">
                  <a:off x="6587395" y="1163613"/>
                  <a:ext cx="652589" cy="19235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grpSp>
          <p:sp>
            <p:nvSpPr>
              <p:cNvPr id="27" name="Oval 26"/>
              <p:cNvSpPr/>
              <p:nvPr/>
            </p:nvSpPr>
            <p:spPr>
              <a:xfrm>
                <a:off x="7486332" y="189339"/>
                <a:ext cx="422357" cy="42127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cxnSp>
        <p:nvCxnSpPr>
          <p:cNvPr id="41" name="Straight Connector 104"/>
          <p:cNvCxnSpPr>
            <a:cxnSpLocks noChangeShapeType="1"/>
          </p:cNvCxnSpPr>
          <p:nvPr/>
        </p:nvCxnSpPr>
        <p:spPr bwMode="auto">
          <a:xfrm rot="1029669" flipV="1">
            <a:off x="6141598" y="3582928"/>
            <a:ext cx="526191" cy="276693"/>
          </a:xfrm>
          <a:prstGeom prst="line">
            <a:avLst/>
          </a:prstGeom>
          <a:noFill/>
          <a:ln w="9525">
            <a:solidFill>
              <a:srgbClr val="4A7EBB"/>
            </a:solidFill>
            <a:round/>
            <a:headEnd/>
            <a:tailEnd/>
          </a:ln>
          <a:extLst>
            <a:ext uri="{909E8E84-426E-40dd-AFC4-6F175D3DCCD1}">
              <a14:hiddenFill xmlns:a14="http://schemas.microsoft.com/office/drawing/2010/main">
                <a:noFill/>
              </a14:hiddenFill>
            </a:ext>
          </a:extLst>
        </p:spPr>
      </p:cxnSp>
      <p:cxnSp>
        <p:nvCxnSpPr>
          <p:cNvPr id="42" name="Straight Connector 41"/>
          <p:cNvCxnSpPr/>
          <p:nvPr/>
        </p:nvCxnSpPr>
        <p:spPr bwMode="auto">
          <a:xfrm rot="2283539" flipV="1">
            <a:off x="5457825" y="3697289"/>
            <a:ext cx="201613" cy="125412"/>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597400" y="3639608"/>
            <a:ext cx="361950" cy="4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rot="3025833" flipV="1">
            <a:off x="5017294" y="3534569"/>
            <a:ext cx="373062" cy="36195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bwMode="auto">
          <a:xfrm>
            <a:off x="3941763" y="3349625"/>
            <a:ext cx="606425" cy="26987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bwMode="auto">
          <a:xfrm rot="1440000">
            <a:off x="4545013" y="3605212"/>
            <a:ext cx="55562" cy="49212"/>
          </a:xfrm>
          <a:prstGeom prst="roundRect">
            <a:avLst/>
          </a:prstGeom>
          <a:ln>
            <a:solidFill>
              <a:srgbClr val="8D58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7" name="Rounded Rectangle 46"/>
          <p:cNvSpPr/>
          <p:nvPr/>
        </p:nvSpPr>
        <p:spPr bwMode="auto">
          <a:xfrm rot="1063620">
            <a:off x="5303015" y="3502906"/>
            <a:ext cx="852803" cy="96311"/>
          </a:xfrm>
          <a:prstGeom prst="roundRect">
            <a:avLst/>
          </a:prstGeom>
          <a:noFill/>
          <a:ln w="254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48" name="Straight Connector 47"/>
          <p:cNvCxnSpPr>
            <a:cxnSpLocks noChangeShapeType="1"/>
          </p:cNvCxnSpPr>
          <p:nvPr/>
        </p:nvCxnSpPr>
        <p:spPr bwMode="auto">
          <a:xfrm>
            <a:off x="311151" y="17446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9" name="Freeform 48"/>
          <p:cNvSpPr>
            <a:spLocks/>
          </p:cNvSpPr>
          <p:nvPr/>
        </p:nvSpPr>
        <p:spPr bwMode="auto">
          <a:xfrm rot="16749996" flipV="1">
            <a:off x="6125369" y="3701256"/>
            <a:ext cx="71438" cy="79375"/>
          </a:xfrm>
          <a:custGeom>
            <a:avLst/>
            <a:gdLst>
              <a:gd name="T0" fmla="*/ 0 w 146050"/>
              <a:gd name="T1" fmla="*/ 107284 h 80673"/>
              <a:gd name="T2" fmla="*/ 47467 w 146050"/>
              <a:gd name="T3" fmla="*/ 14393 h 80673"/>
              <a:gd name="T4" fmla="*/ 128440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0" name="Freeform 49"/>
          <p:cNvSpPr>
            <a:spLocks/>
          </p:cNvSpPr>
          <p:nvPr/>
        </p:nvSpPr>
        <p:spPr bwMode="auto">
          <a:xfrm rot="11674642" flipV="1">
            <a:off x="6110288" y="3640138"/>
            <a:ext cx="104775" cy="66675"/>
          </a:xfrm>
          <a:custGeom>
            <a:avLst/>
            <a:gdLst>
              <a:gd name="T0" fmla="*/ 0 w 146050"/>
              <a:gd name="T1" fmla="*/ 107284 h 80673"/>
              <a:gd name="T2" fmla="*/ 57378 w 146050"/>
              <a:gd name="T3" fmla="*/ 14393 h 80673"/>
              <a:gd name="T4" fmla="*/ 155258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1" name="Freeform 50"/>
          <p:cNvSpPr>
            <a:spLocks/>
          </p:cNvSpPr>
          <p:nvPr/>
        </p:nvSpPr>
        <p:spPr bwMode="auto">
          <a:xfrm rot="14404172" flipV="1">
            <a:off x="6097369" y="3727174"/>
            <a:ext cx="50325" cy="45899"/>
          </a:xfrm>
          <a:custGeom>
            <a:avLst/>
            <a:gdLst>
              <a:gd name="T0" fmla="*/ 0 w 146050"/>
              <a:gd name="T1" fmla="*/ 85125 h 80673"/>
              <a:gd name="T2" fmla="*/ 38642 w 146050"/>
              <a:gd name="T3" fmla="*/ 11421 h 80673"/>
              <a:gd name="T4" fmla="*/ 104559 w 146050"/>
              <a:gd name="T5" fmla="*/ 1370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cxnSp>
        <p:nvCxnSpPr>
          <p:cNvPr id="52" name="Straight Connector 51"/>
          <p:cNvCxnSpPr>
            <a:cxnSpLocks noChangeShapeType="1"/>
          </p:cNvCxnSpPr>
          <p:nvPr/>
        </p:nvCxnSpPr>
        <p:spPr bwMode="auto">
          <a:xfrm>
            <a:off x="330200" y="2425700"/>
            <a:ext cx="1898650" cy="5969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Straight Connector 52"/>
          <p:cNvCxnSpPr/>
          <p:nvPr/>
        </p:nvCxnSpPr>
        <p:spPr>
          <a:xfrm>
            <a:off x="3802063" y="3444875"/>
            <a:ext cx="427037" cy="18732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bwMode="auto">
          <a:xfrm>
            <a:off x="0" y="6413500"/>
            <a:ext cx="787400" cy="330200"/>
          </a:xfrm>
          <a:prstGeom prst="rect">
            <a:avLst/>
          </a:prstGeom>
          <a:solidFill>
            <a:srgbClr val="B9B0AC"/>
          </a:solidFill>
          <a:ln w="12699" cap="flat" cmpd="sng" algn="ctr">
            <a:noFill/>
            <a:prstDash val="solid"/>
            <a:round/>
            <a:headEnd type="none" w="med" len="med"/>
            <a:tailEnd type="none" w="med" len="med"/>
          </a:ln>
          <a:effectLst>
            <a:softEdge rad="50800"/>
          </a:effectLst>
        </p:spPr>
        <p:txBody>
          <a:bodyPr lIns="90488" tIns="44450" rIns="90488" bIns="44450" anchor="ctr"/>
          <a:lstStyle/>
          <a:p>
            <a:pPr>
              <a:defRPr/>
            </a:pPr>
            <a:endParaRPr lang="en-US">
              <a:latin typeface="Arial Unicode MS" pitchFamily="34" charset="-128"/>
            </a:endParaRPr>
          </a:p>
        </p:txBody>
      </p:sp>
      <p:cxnSp>
        <p:nvCxnSpPr>
          <p:cNvPr id="55" name="Straight Connector 54"/>
          <p:cNvCxnSpPr>
            <a:cxnSpLocks noChangeShapeType="1"/>
          </p:cNvCxnSpPr>
          <p:nvPr/>
        </p:nvCxnSpPr>
        <p:spPr bwMode="auto">
          <a:xfrm>
            <a:off x="285751" y="18335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6" name="TextBox 55"/>
          <p:cNvSpPr txBox="1"/>
          <p:nvPr/>
        </p:nvSpPr>
        <p:spPr>
          <a:xfrm>
            <a:off x="311150" y="2571750"/>
            <a:ext cx="673394" cy="307777"/>
          </a:xfrm>
          <a:prstGeom prst="rect">
            <a:avLst/>
          </a:prstGeom>
          <a:noFill/>
        </p:spPr>
        <p:txBody>
          <a:bodyPr wrap="none" rtlCol="0">
            <a:spAutoFit/>
          </a:bodyPr>
          <a:lstStyle/>
          <a:p>
            <a:r>
              <a:rPr lang="en-US" sz="1400" b="1" dirty="0" smtClean="0">
                <a:solidFill>
                  <a:srgbClr val="FF0000"/>
                </a:solidFill>
                <a:latin typeface="Arial"/>
                <a:cs typeface="Arial"/>
              </a:rPr>
              <a:t>LBNE</a:t>
            </a:r>
            <a:endParaRPr lang="en-US" sz="1400" b="1" dirty="0">
              <a:solidFill>
                <a:srgbClr val="FF0000"/>
              </a:solidFill>
              <a:latin typeface="Arial"/>
              <a:cs typeface="Arial"/>
            </a:endParaRPr>
          </a:p>
        </p:txBody>
      </p:sp>
      <p:sp>
        <p:nvSpPr>
          <p:cNvPr id="58" name="TextBox 57"/>
          <p:cNvSpPr txBox="1"/>
          <p:nvPr/>
        </p:nvSpPr>
        <p:spPr>
          <a:xfrm>
            <a:off x="3682191" y="2728828"/>
            <a:ext cx="1249060" cy="738664"/>
          </a:xfrm>
          <a:prstGeom prst="rect">
            <a:avLst/>
          </a:prstGeom>
          <a:noFill/>
        </p:spPr>
        <p:txBody>
          <a:bodyPr wrap="none" rtlCol="0">
            <a:spAutoFit/>
          </a:bodyPr>
          <a:lstStyle/>
          <a:p>
            <a:pPr algn="ctr"/>
            <a:r>
              <a:rPr lang="en-US" sz="1400" b="1" dirty="0" err="1" smtClean="0">
                <a:solidFill>
                  <a:srgbClr val="36868F"/>
                </a:solidFill>
                <a:latin typeface="Arial"/>
                <a:cs typeface="Arial"/>
              </a:rPr>
              <a:t>Buncher</a:t>
            </a:r>
            <a:r>
              <a:rPr lang="en-US" sz="1400" b="1" dirty="0" smtClean="0">
                <a:solidFill>
                  <a:srgbClr val="36868F"/>
                </a:solidFill>
                <a:latin typeface="Arial"/>
                <a:cs typeface="Arial"/>
              </a:rPr>
              <a:t>/</a:t>
            </a:r>
          </a:p>
          <a:p>
            <a:pPr algn="ctr"/>
            <a:r>
              <a:rPr lang="en-US" sz="1400" b="1" dirty="0" smtClean="0">
                <a:solidFill>
                  <a:srgbClr val="36868F"/>
                </a:solidFill>
                <a:latin typeface="Arial"/>
                <a:cs typeface="Arial"/>
              </a:rPr>
              <a:t>Compress</a:t>
            </a:r>
            <a:r>
              <a:rPr lang="en-US" sz="1400" b="1" dirty="0" smtClean="0">
                <a:solidFill>
                  <a:srgbClr val="36868F"/>
                </a:solidFill>
                <a:latin typeface="Arial"/>
                <a:cs typeface="Arial"/>
              </a:rPr>
              <a:t>or</a:t>
            </a:r>
            <a:endParaRPr lang="en-US" sz="1400" b="1" dirty="0" smtClean="0">
              <a:solidFill>
                <a:srgbClr val="36868F"/>
              </a:solidFill>
              <a:latin typeface="Arial"/>
              <a:cs typeface="Arial"/>
            </a:endParaRPr>
          </a:p>
          <a:p>
            <a:pPr algn="ctr"/>
            <a:r>
              <a:rPr lang="en-US" sz="1400" b="1" dirty="0" smtClean="0">
                <a:solidFill>
                  <a:srgbClr val="36868F"/>
                </a:solidFill>
                <a:latin typeface="Arial"/>
                <a:cs typeface="Arial"/>
              </a:rPr>
              <a:t>Rings</a:t>
            </a:r>
            <a:endParaRPr lang="en-US" sz="1400" b="1" dirty="0">
              <a:solidFill>
                <a:srgbClr val="36868F"/>
              </a:solidFill>
              <a:latin typeface="Arial"/>
              <a:cs typeface="Arial"/>
            </a:endParaRPr>
          </a:p>
        </p:txBody>
      </p:sp>
      <p:sp>
        <p:nvSpPr>
          <p:cNvPr id="57" name="TextBox 56"/>
          <p:cNvSpPr txBox="1"/>
          <p:nvPr/>
        </p:nvSpPr>
        <p:spPr>
          <a:xfrm>
            <a:off x="1212850" y="1795462"/>
            <a:ext cx="929286" cy="307777"/>
          </a:xfrm>
          <a:prstGeom prst="rect">
            <a:avLst/>
          </a:prstGeom>
          <a:noFill/>
        </p:spPr>
        <p:txBody>
          <a:bodyPr wrap="none" rtlCol="0">
            <a:spAutoFit/>
          </a:bodyPr>
          <a:lstStyle/>
          <a:p>
            <a:r>
              <a:rPr lang="en-US" sz="1400" b="1" dirty="0" smtClean="0">
                <a:solidFill>
                  <a:srgbClr val="FF0000"/>
                </a:solidFill>
                <a:latin typeface="Arial"/>
                <a:cs typeface="Arial"/>
              </a:rPr>
              <a:t>To SURF</a:t>
            </a:r>
            <a:endParaRPr lang="en-US" sz="1400" b="1" dirty="0">
              <a:solidFill>
                <a:srgbClr val="FF0000"/>
              </a:solidFill>
              <a:latin typeface="Arial"/>
              <a:cs typeface="Arial"/>
            </a:endParaRPr>
          </a:p>
        </p:txBody>
      </p:sp>
      <p:sp>
        <p:nvSpPr>
          <p:cNvPr id="59" name="TextBox 58"/>
          <p:cNvSpPr txBox="1"/>
          <p:nvPr/>
        </p:nvSpPr>
        <p:spPr>
          <a:xfrm>
            <a:off x="3707632" y="485775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a:solidFill>
                    <a:schemeClr val="tx2">
                      <a:alpha val="25000"/>
                    </a:schemeClr>
                  </a:solidFill>
                </a:ln>
                <a:solidFill>
                  <a:srgbClr val="FF00FF"/>
                </a:solidFill>
                <a:latin typeface="Arial"/>
                <a:cs typeface="Arial"/>
              </a:rPr>
              <a:t>Project X</a:t>
            </a:r>
            <a:br>
              <a:rPr lang="en-US" sz="1400" b="1" dirty="0" smtClean="0">
                <a:ln>
                  <a:solidFill>
                    <a:schemeClr val="tx2">
                      <a:alpha val="25000"/>
                    </a:schemeClr>
                  </a:solidFill>
                </a:ln>
                <a:solidFill>
                  <a:srgbClr val="FF00FF"/>
                </a:solidFill>
                <a:latin typeface="Arial"/>
                <a:cs typeface="Arial"/>
              </a:rPr>
            </a:br>
            <a:r>
              <a:rPr lang="en-US" sz="1400" b="1" dirty="0" smtClean="0">
                <a:ln>
                  <a:solidFill>
                    <a:schemeClr val="tx2">
                      <a:alpha val="25000"/>
                    </a:schemeClr>
                  </a:solidFill>
                </a:ln>
                <a:solidFill>
                  <a:srgbClr val="FF00FF"/>
                </a:solidFill>
                <a:latin typeface="Arial"/>
                <a:cs typeface="Arial"/>
              </a:rPr>
              <a:t>Stage I</a:t>
            </a:r>
            <a:endParaRPr lang="en-US" sz="1400" b="1" dirty="0">
              <a:ln>
                <a:solidFill>
                  <a:schemeClr val="tx2">
                    <a:alpha val="25000"/>
                  </a:schemeClr>
                </a:solidFill>
              </a:ln>
              <a:solidFill>
                <a:srgbClr val="FF00FF"/>
              </a:solidFill>
              <a:latin typeface="Arial"/>
              <a:cs typeface="Arial"/>
            </a:endParaRPr>
          </a:p>
        </p:txBody>
      </p:sp>
      <p:sp>
        <p:nvSpPr>
          <p:cNvPr id="60" name="TextBox 59"/>
          <p:cNvSpPr txBox="1"/>
          <p:nvPr/>
        </p:nvSpPr>
        <p:spPr>
          <a:xfrm>
            <a:off x="6663228" y="454912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w="3175">
                  <a:solidFill>
                    <a:schemeClr val="tx2">
                      <a:alpha val="25000"/>
                    </a:schemeClr>
                  </a:solidFill>
                </a:ln>
                <a:solidFill>
                  <a:srgbClr val="7AFFFF"/>
                </a:solidFill>
                <a:latin typeface="Arial"/>
                <a:cs typeface="Arial"/>
              </a:rPr>
              <a:t>Project X</a:t>
            </a:r>
            <a:br>
              <a:rPr lang="en-US" sz="1400" b="1" dirty="0" smtClean="0">
                <a:ln w="3175">
                  <a:solidFill>
                    <a:schemeClr val="tx2">
                      <a:alpha val="25000"/>
                    </a:schemeClr>
                  </a:solidFill>
                </a:ln>
                <a:solidFill>
                  <a:srgbClr val="7AFFFF"/>
                </a:solidFill>
                <a:latin typeface="Arial"/>
                <a:cs typeface="Arial"/>
              </a:rPr>
            </a:br>
            <a:r>
              <a:rPr lang="en-US" sz="1400" b="1" dirty="0" smtClean="0">
                <a:ln w="3175">
                  <a:solidFill>
                    <a:schemeClr val="tx2">
                      <a:alpha val="25000"/>
                    </a:schemeClr>
                  </a:solidFill>
                </a:ln>
                <a:solidFill>
                  <a:srgbClr val="7AFFFF"/>
                </a:solidFill>
                <a:latin typeface="Arial"/>
                <a:cs typeface="Arial"/>
              </a:rPr>
              <a:t>Stage II</a:t>
            </a:r>
            <a:endParaRPr lang="en-US" sz="1400" b="1" dirty="0">
              <a:ln w="3175">
                <a:solidFill>
                  <a:schemeClr val="tx2">
                    <a:alpha val="25000"/>
                  </a:schemeClr>
                </a:solidFill>
              </a:ln>
              <a:solidFill>
                <a:srgbClr val="7AFFFF"/>
              </a:solidFill>
              <a:latin typeface="Arial"/>
              <a:cs typeface="Arial"/>
            </a:endParaRPr>
          </a:p>
        </p:txBody>
      </p:sp>
      <p:sp>
        <p:nvSpPr>
          <p:cNvPr id="62" name="Rounded Rectangle 61"/>
          <p:cNvSpPr/>
          <p:nvPr/>
        </p:nvSpPr>
        <p:spPr bwMode="auto">
          <a:xfrm rot="20968861">
            <a:off x="3003867" y="5905578"/>
            <a:ext cx="485359" cy="108984"/>
          </a:xfrm>
          <a:prstGeom prst="roundRect">
            <a:avLst/>
          </a:prstGeom>
          <a:noFill/>
          <a:ln w="381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63" name="Straight Connector 62"/>
          <p:cNvCxnSpPr>
            <a:cxnSpLocks noChangeShapeType="1"/>
          </p:cNvCxnSpPr>
          <p:nvPr/>
        </p:nvCxnSpPr>
        <p:spPr bwMode="auto">
          <a:xfrm flipH="1">
            <a:off x="3505200" y="5060950"/>
            <a:ext cx="4629150" cy="8890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 name="TextBox 93"/>
          <p:cNvSpPr txBox="1">
            <a:spLocks noChangeArrowheads="1"/>
          </p:cNvSpPr>
          <p:nvPr/>
        </p:nvSpPr>
        <p:spPr bwMode="auto">
          <a:xfrm>
            <a:off x="5603875" y="3919538"/>
            <a:ext cx="2103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eaLnBrk="1" hangingPunct="1"/>
            <a:r>
              <a:rPr lang="en-US" sz="1400" b="1" dirty="0" err="1">
                <a:solidFill>
                  <a:srgbClr val="5F1FBD"/>
                </a:solidFill>
                <a:latin typeface="Arial"/>
                <a:cs typeface="Arial"/>
              </a:rPr>
              <a:t>Linac</a:t>
            </a:r>
            <a:r>
              <a:rPr lang="en-US" sz="1400" b="1" dirty="0">
                <a:solidFill>
                  <a:srgbClr val="5F1FBD"/>
                </a:solidFill>
                <a:latin typeface="Arial"/>
                <a:cs typeface="Arial"/>
              </a:rPr>
              <a:t> + RLA to </a:t>
            </a:r>
            <a:r>
              <a:rPr lang="en-US" sz="1400" b="1" dirty="0" smtClean="0">
                <a:solidFill>
                  <a:srgbClr val="5F1FBD"/>
                </a:solidFill>
                <a:latin typeface="Arial"/>
                <a:cs typeface="Arial"/>
              </a:rPr>
              <a:t>~5 </a:t>
            </a:r>
            <a:r>
              <a:rPr lang="en-US" sz="1400" b="1" dirty="0" err="1">
                <a:solidFill>
                  <a:srgbClr val="5F1FBD"/>
                </a:solidFill>
                <a:latin typeface="Arial"/>
                <a:cs typeface="Arial"/>
              </a:rPr>
              <a:t>GeV</a:t>
            </a:r>
            <a:endParaRPr lang="en-US" sz="1400" b="1" dirty="0">
              <a:solidFill>
                <a:srgbClr val="5F1FBD"/>
              </a:solidFill>
              <a:latin typeface="Arial"/>
              <a:cs typeface="Arial"/>
            </a:endParaRPr>
          </a:p>
        </p:txBody>
      </p:sp>
      <p:sp>
        <p:nvSpPr>
          <p:cNvPr id="65" name="TextBox 84"/>
          <p:cNvSpPr txBox="1">
            <a:spLocks noChangeArrowheads="1"/>
          </p:cNvSpPr>
          <p:nvPr/>
        </p:nvSpPr>
        <p:spPr bwMode="auto">
          <a:xfrm>
            <a:off x="5109878" y="2884410"/>
            <a:ext cx="1518364" cy="410369"/>
          </a:xfrm>
          <a:prstGeom prst="rect">
            <a:avLst/>
          </a:prstGeom>
          <a:solidFill>
            <a:schemeClr val="accent2">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smtClean="0">
                <a:solidFill>
                  <a:srgbClr val="FF6600"/>
                </a:solidFill>
                <a:latin typeface="Arial"/>
                <a:cs typeface="Arial"/>
              </a:rPr>
              <a:t>NF Decay Ring:</a:t>
            </a:r>
            <a:endParaRPr lang="en-US" sz="1400" b="1" dirty="0">
              <a:solidFill>
                <a:srgbClr val="FF6600"/>
              </a:solidFill>
              <a:latin typeface="Arial"/>
              <a:cs typeface="Arial"/>
            </a:endParaRPr>
          </a:p>
          <a:p>
            <a:pPr algn="ctr" eaLnBrk="1" hangingPunct="1">
              <a:lnSpc>
                <a:spcPts val="1200"/>
              </a:lnSpc>
            </a:pPr>
            <a:r>
              <a:rPr lang="en-US" sz="1400" b="1" dirty="0">
                <a:solidFill>
                  <a:srgbClr val="FF6600"/>
                </a:solidFill>
                <a:latin typeface="Symbol" charset="2"/>
                <a:cs typeface="Symbol" charset="2"/>
              </a:rPr>
              <a:t>n</a:t>
            </a:r>
            <a:r>
              <a:rPr lang="en-US" sz="1400" b="1" dirty="0">
                <a:solidFill>
                  <a:srgbClr val="FF6600"/>
                </a:solidFill>
                <a:latin typeface="Arial"/>
                <a:cs typeface="Arial"/>
              </a:rPr>
              <a:t>s </a:t>
            </a:r>
            <a:r>
              <a:rPr lang="en-US" sz="1400" b="1" dirty="0" smtClean="0">
                <a:solidFill>
                  <a:srgbClr val="FF6600"/>
                </a:solidFill>
                <a:latin typeface="Arial"/>
                <a:cs typeface="Arial"/>
              </a:rPr>
              <a:t>to SURF</a:t>
            </a:r>
            <a:endParaRPr lang="en-US" sz="1400" b="1" dirty="0">
              <a:solidFill>
                <a:srgbClr val="FF6600"/>
              </a:solidFill>
              <a:latin typeface="Arial"/>
              <a:cs typeface="Arial"/>
            </a:endParaRPr>
          </a:p>
        </p:txBody>
      </p:sp>
      <p:sp>
        <p:nvSpPr>
          <p:cNvPr id="66" name="TextBox 65"/>
          <p:cNvSpPr txBox="1"/>
          <p:nvPr/>
        </p:nvSpPr>
        <p:spPr>
          <a:xfrm rot="437279">
            <a:off x="4301497" y="3432661"/>
            <a:ext cx="1700994" cy="307777"/>
          </a:xfrm>
          <a:prstGeom prst="rect">
            <a:avLst/>
          </a:prstGeom>
          <a:noFill/>
        </p:spPr>
        <p:txBody>
          <a:bodyPr wrap="none" rtlCol="0">
            <a:spAutoFit/>
          </a:bodyPr>
          <a:lstStyle/>
          <a:p>
            <a:r>
              <a:rPr lang="en-US" sz="1400" b="1" dirty="0" smtClean="0">
                <a:solidFill>
                  <a:srgbClr val="FF0000"/>
                </a:solidFill>
                <a:latin typeface="Arial"/>
                <a:cs typeface="Arial"/>
              </a:rPr>
              <a:t>Front End</a:t>
            </a:r>
            <a:r>
              <a:rPr lang="en-US" sz="1400" b="1" dirty="0" smtClean="0">
                <a:solidFill>
                  <a:srgbClr val="008000"/>
                </a:solidFill>
                <a:latin typeface="Arial"/>
                <a:cs typeface="Arial"/>
              </a:rPr>
              <a:t>+4D</a:t>
            </a:r>
            <a:r>
              <a:rPr lang="en-US" sz="1400" b="1" dirty="0" smtClean="0">
                <a:solidFill>
                  <a:srgbClr val="F9CB3A"/>
                </a:solidFill>
                <a:effectLst>
                  <a:outerShdw blurRad="50800" dist="38100" dir="2700000" algn="tl" rotWithShape="0">
                    <a:srgbClr val="000000">
                      <a:alpha val="43000"/>
                    </a:srgbClr>
                  </a:outerShdw>
                </a:effectLst>
                <a:latin typeface="Arial"/>
                <a:cs typeface="Arial"/>
              </a:rPr>
              <a:t>+6D</a:t>
            </a:r>
            <a:endParaRPr lang="en-US" sz="1400" b="1" dirty="0">
              <a:solidFill>
                <a:srgbClr val="F9CB3A"/>
              </a:solidFill>
              <a:effectLst>
                <a:outerShdw blurRad="50800" dist="38100" dir="2700000" algn="tl" rotWithShape="0">
                  <a:srgbClr val="000000">
                    <a:alpha val="43000"/>
                  </a:srgbClr>
                </a:outerShdw>
              </a:effectLst>
              <a:latin typeface="Arial"/>
              <a:cs typeface="Arial"/>
            </a:endParaRPr>
          </a:p>
        </p:txBody>
      </p:sp>
      <p:sp>
        <p:nvSpPr>
          <p:cNvPr id="67" name="TextBox 93"/>
          <p:cNvSpPr txBox="1">
            <a:spLocks noChangeArrowheads="1"/>
          </p:cNvSpPr>
          <p:nvPr/>
        </p:nvSpPr>
        <p:spPr bwMode="auto">
          <a:xfrm>
            <a:off x="6818819" y="2654409"/>
            <a:ext cx="1890875" cy="523220"/>
          </a:xfrm>
          <a:prstGeom prst="rect">
            <a:avLst/>
          </a:prstGeom>
          <a:solidFill>
            <a:schemeClr val="accent1">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400" b="1" dirty="0" smtClean="0">
                <a:solidFill>
                  <a:srgbClr val="5F1FBD"/>
                </a:solidFill>
                <a:latin typeface="Arial"/>
                <a:cs typeface="Arial"/>
              </a:rPr>
              <a:t>RLA </a:t>
            </a:r>
            <a:r>
              <a:rPr lang="en-US" sz="1400" b="1" dirty="0">
                <a:solidFill>
                  <a:srgbClr val="5F1FBD"/>
                </a:solidFill>
                <a:latin typeface="Arial"/>
                <a:cs typeface="Arial"/>
              </a:rPr>
              <a:t>to </a:t>
            </a:r>
            <a:r>
              <a:rPr lang="en-US" sz="1400" b="1" dirty="0" smtClean="0">
                <a:solidFill>
                  <a:srgbClr val="5F1FBD"/>
                </a:solidFill>
                <a:latin typeface="Arial"/>
                <a:cs typeface="Arial"/>
              </a:rPr>
              <a:t>63 </a:t>
            </a:r>
            <a:r>
              <a:rPr lang="en-US" sz="1400" b="1" dirty="0" err="1" smtClean="0">
                <a:solidFill>
                  <a:srgbClr val="5F1FBD"/>
                </a:solidFill>
                <a:latin typeface="Arial"/>
                <a:cs typeface="Arial"/>
              </a:rPr>
              <a:t>GeV</a:t>
            </a:r>
            <a:r>
              <a:rPr lang="en-US" sz="1400" b="1" dirty="0" smtClean="0">
                <a:solidFill>
                  <a:srgbClr val="5F1FBD"/>
                </a:solidFill>
                <a:latin typeface="Arial"/>
                <a:cs typeface="Arial"/>
              </a:rPr>
              <a:t> +</a:t>
            </a:r>
          </a:p>
          <a:p>
            <a:pPr algn="ctr" eaLnBrk="1" hangingPunct="1"/>
            <a:r>
              <a:rPr lang="en-US" sz="1400" b="1" dirty="0" smtClean="0">
                <a:solidFill>
                  <a:srgbClr val="0000FF"/>
                </a:solidFill>
                <a:latin typeface="Arial"/>
                <a:cs typeface="Arial"/>
              </a:rPr>
              <a:t>300m Higgs Factory</a:t>
            </a:r>
            <a:endParaRPr lang="en-US" sz="1400" b="1" dirty="0">
              <a:solidFill>
                <a:srgbClr val="0000FF"/>
              </a:solidFill>
              <a:latin typeface="Arial"/>
              <a:cs typeface="Arial"/>
            </a:endParaRPr>
          </a:p>
        </p:txBody>
      </p:sp>
      <p:sp>
        <p:nvSpPr>
          <p:cNvPr id="68" name="TextBox 84"/>
          <p:cNvSpPr txBox="1">
            <a:spLocks noChangeArrowheads="1"/>
          </p:cNvSpPr>
          <p:nvPr/>
        </p:nvSpPr>
        <p:spPr bwMode="auto">
          <a:xfrm>
            <a:off x="3260447" y="5981700"/>
            <a:ext cx="214527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err="1" smtClean="0">
                <a:solidFill>
                  <a:srgbClr val="FF6600"/>
                </a:solidFill>
                <a:latin typeface="Symbol" charset="2"/>
                <a:cs typeface="Symbol" charset="2"/>
              </a:rPr>
              <a:t>n</a:t>
            </a:r>
            <a:r>
              <a:rPr lang="en-US" sz="1400" b="1" dirty="0" err="1" smtClean="0">
                <a:solidFill>
                  <a:srgbClr val="FF6600"/>
                </a:solidFill>
                <a:latin typeface="Arial"/>
                <a:cs typeface="Arial"/>
              </a:rPr>
              <a:t>STORM</a:t>
            </a:r>
            <a:r>
              <a:rPr lang="en-US" sz="1400" b="1" dirty="0" smtClean="0">
                <a:solidFill>
                  <a:srgbClr val="FF6600"/>
                </a:solidFill>
                <a:latin typeface="Arial"/>
                <a:cs typeface="Arial"/>
              </a:rPr>
              <a:t> </a:t>
            </a:r>
            <a:r>
              <a:rPr lang="en-US" sz="1400" b="1" dirty="0" smtClean="0">
                <a:solidFill>
                  <a:srgbClr val="0000FF"/>
                </a:solidFill>
                <a:latin typeface="Arial"/>
                <a:cs typeface="Arial"/>
              </a:rPr>
              <a:t>+</a:t>
            </a:r>
            <a:r>
              <a:rPr lang="en-US" sz="1400" b="1" dirty="0" smtClean="0">
                <a:solidFill>
                  <a:srgbClr val="FF6600"/>
                </a:solidFill>
                <a:latin typeface="Arial"/>
                <a:cs typeface="Arial"/>
              </a:rPr>
              <a:t> </a:t>
            </a:r>
            <a:r>
              <a:rPr lang="en-US" sz="1400" b="1" dirty="0" err="1" smtClean="0">
                <a:solidFill>
                  <a:srgbClr val="0000FF"/>
                </a:solidFill>
                <a:latin typeface="Arial"/>
                <a:cs typeface="Arial"/>
              </a:rPr>
              <a:t>Muon</a:t>
            </a:r>
            <a:r>
              <a:rPr lang="en-US" sz="1400" b="1" dirty="0" smtClean="0">
                <a:solidFill>
                  <a:srgbClr val="0000FF"/>
                </a:solidFill>
                <a:latin typeface="Arial"/>
                <a:cs typeface="Arial"/>
              </a:rPr>
              <a:t> Beam</a:t>
            </a:r>
            <a:br>
              <a:rPr lang="en-US" sz="1400" b="1" dirty="0" smtClean="0">
                <a:solidFill>
                  <a:srgbClr val="0000FF"/>
                </a:solidFill>
                <a:latin typeface="Arial"/>
                <a:cs typeface="Arial"/>
              </a:rPr>
            </a:br>
            <a:r>
              <a:rPr lang="en-US" sz="1400" b="1" dirty="0" smtClean="0">
                <a:solidFill>
                  <a:srgbClr val="0000FF"/>
                </a:solidFill>
                <a:latin typeface="Arial"/>
                <a:cs typeface="Arial"/>
              </a:rPr>
              <a:t>R&amp;D Facility</a:t>
            </a:r>
            <a:endParaRPr lang="en-US" sz="1400" b="1" dirty="0">
              <a:solidFill>
                <a:srgbClr val="0000FF"/>
              </a:solidFill>
              <a:latin typeface="Arial"/>
              <a:cs typeface="Arial"/>
            </a:endParaRPr>
          </a:p>
        </p:txBody>
      </p:sp>
      <p:sp>
        <p:nvSpPr>
          <p:cNvPr id="69" name="Rectangle 68"/>
          <p:cNvSpPr/>
          <p:nvPr/>
        </p:nvSpPr>
        <p:spPr bwMode="auto">
          <a:xfrm rot="20096253">
            <a:off x="3762030" y="5669817"/>
            <a:ext cx="251006" cy="116532"/>
          </a:xfrm>
          <a:prstGeom prst="rect">
            <a:avLst/>
          </a:prstGeom>
          <a:solidFill>
            <a:srgbClr val="0000FF"/>
          </a:solidFill>
          <a:ln w="12700" cap="flat" cmpd="sng" algn="ctr">
            <a:solidFill>
              <a:schemeClr val="tx2"/>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Unicode MS" pitchFamily="34" charset="-128"/>
            </a:endParaRPr>
          </a:p>
        </p:txBody>
      </p:sp>
      <p:cxnSp>
        <p:nvCxnSpPr>
          <p:cNvPr id="70" name="Straight Connector 69"/>
          <p:cNvCxnSpPr>
            <a:stCxn id="62" idx="3"/>
            <a:endCxn id="69" idx="1"/>
          </p:cNvCxnSpPr>
          <p:nvPr/>
        </p:nvCxnSpPr>
        <p:spPr bwMode="auto">
          <a:xfrm flipV="1">
            <a:off x="3485148" y="5781247"/>
            <a:ext cx="288699" cy="134519"/>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71" name="Rounded Rectangle 70"/>
          <p:cNvSpPr/>
          <p:nvPr/>
        </p:nvSpPr>
        <p:spPr bwMode="auto">
          <a:xfrm>
            <a:off x="54854" y="66676"/>
            <a:ext cx="6337300" cy="1717674"/>
          </a:xfrm>
          <a:prstGeom prst="roundRect">
            <a:avLst/>
          </a:prstGeom>
          <a:solidFill>
            <a:schemeClr val="accent1"/>
          </a:solidFill>
          <a:ln w="25400" cap="flat" cmpd="sng" algn="ctr">
            <a:solidFill>
              <a:srgbClr val="0000FF"/>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A</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t>
            </a:r>
            <a:r>
              <a:rPr kumimoji="0" lang="en-US" sz="2800" b="1" i="0" u="none" strike="noStrike" normalizeH="0" dirty="0" err="1"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Muon</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Accelerator Facility for Cutting Edge Physics on the Intensity and Energy Frontiers</a:t>
            </a:r>
          </a:p>
          <a:p>
            <a:pPr marL="0" marR="0" indent="0" algn="ctr" defTabSz="914400" rtl="0" eaLnBrk="0" fontAlgn="base" latinLnBrk="0" hangingPunct="0">
              <a:lnSpc>
                <a:spcPct val="100000"/>
              </a:lnSpc>
              <a:spcBef>
                <a:spcPct val="0"/>
              </a:spcBef>
              <a:spcAft>
                <a:spcPct val="0"/>
              </a:spcAft>
              <a:buClrTx/>
              <a:buSzTx/>
              <a:buFontTx/>
              <a:buNone/>
              <a:tabLst/>
            </a:pPr>
            <a:r>
              <a:rPr lang="en-US" sz="2800" b="1"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Based on Project X Stage II</a:t>
            </a:r>
            <a:endPar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endParaRPr>
          </a:p>
        </p:txBody>
      </p:sp>
      <p:sp>
        <p:nvSpPr>
          <p:cNvPr id="72" name="Slide Number Placeholder 3"/>
          <p:cNvSpPr txBox="1">
            <a:spLocks/>
          </p:cNvSpPr>
          <p:nvPr/>
        </p:nvSpPr>
        <p:spPr>
          <a:xfrm>
            <a:off x="165100" y="6426200"/>
            <a:ext cx="3810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8817235-C917-8F48-A936-FEF3725D9AF4}" type="slidenum">
              <a:rPr lang="en-US" smtClean="0">
                <a:solidFill>
                  <a:schemeClr val="tx1"/>
                </a:solidFill>
              </a:rPr>
              <a:pPr algn="r"/>
              <a:t>42</a:t>
            </a:fld>
            <a:endParaRPr lang="en-US" dirty="0">
              <a:solidFill>
                <a:schemeClr val="tx1"/>
              </a:solidFill>
            </a:endParaRPr>
          </a:p>
        </p:txBody>
      </p:sp>
      <p:sp>
        <p:nvSpPr>
          <p:cNvPr id="73" name="TextBox 72"/>
          <p:cNvSpPr txBox="1"/>
          <p:nvPr/>
        </p:nvSpPr>
        <p:spPr>
          <a:xfrm>
            <a:off x="7018139" y="5797717"/>
            <a:ext cx="2083598" cy="923330"/>
          </a:xfrm>
          <a:prstGeom prst="rect">
            <a:avLst/>
          </a:prstGeom>
          <a:solidFill>
            <a:schemeClr val="bg2">
              <a:lumMod val="50000"/>
            </a:schemeClr>
          </a:solidFill>
          <a:ln>
            <a:solidFill>
              <a:schemeClr val="tx1"/>
            </a:solidFill>
          </a:ln>
        </p:spPr>
        <p:txBody>
          <a:bodyPr wrap="none" rtlCol="0">
            <a:spAutoFit/>
          </a:bodyPr>
          <a:lstStyle/>
          <a:p>
            <a:pPr algn="ctr"/>
            <a:r>
              <a:rPr lang="en-US" dirty="0" smtClean="0">
                <a:solidFill>
                  <a:srgbClr val="FFFF00"/>
                </a:solidFill>
              </a:rPr>
              <a:t>A 1.5 </a:t>
            </a:r>
            <a:r>
              <a:rPr lang="en-US" dirty="0" err="1" smtClean="0">
                <a:solidFill>
                  <a:srgbClr val="FFFF00"/>
                </a:solidFill>
              </a:rPr>
              <a:t>TeV</a:t>
            </a:r>
            <a:r>
              <a:rPr lang="en-US" dirty="0" smtClean="0">
                <a:solidFill>
                  <a:srgbClr val="FFFF00"/>
                </a:solidFill>
              </a:rPr>
              <a:t> collider </a:t>
            </a:r>
          </a:p>
          <a:p>
            <a:pPr algn="ctr"/>
            <a:r>
              <a:rPr lang="en-US" dirty="0" smtClean="0">
                <a:solidFill>
                  <a:srgbClr val="FFFF00"/>
                </a:solidFill>
              </a:rPr>
              <a:t>would fit within the</a:t>
            </a:r>
          </a:p>
          <a:p>
            <a:pPr algn="ctr"/>
            <a:r>
              <a:rPr lang="en-US" dirty="0" err="1" smtClean="0">
                <a:solidFill>
                  <a:srgbClr val="FFFF00"/>
                </a:solidFill>
              </a:rPr>
              <a:t>Tevatron</a:t>
            </a:r>
            <a:r>
              <a:rPr lang="en-US" dirty="0" smtClean="0">
                <a:solidFill>
                  <a:srgbClr val="FFFF00"/>
                </a:solidFill>
              </a:rPr>
              <a:t> ring</a:t>
            </a:r>
            <a:endParaRPr lang="en-US" dirty="0">
              <a:solidFill>
                <a:srgbClr val="FFFF00"/>
              </a:solidFill>
            </a:endParaRPr>
          </a:p>
        </p:txBody>
      </p:sp>
      <p:cxnSp>
        <p:nvCxnSpPr>
          <p:cNvPr id="74" name="Straight Arrow Connector 73"/>
          <p:cNvCxnSpPr>
            <a:stCxn id="73" idx="0"/>
          </p:cNvCxnSpPr>
          <p:nvPr/>
        </p:nvCxnSpPr>
        <p:spPr>
          <a:xfrm flipH="1" flipV="1">
            <a:off x="7651963" y="5380970"/>
            <a:ext cx="407975" cy="41674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895644"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sp>
        <p:nvSpPr>
          <p:cNvPr id="76" name="TextBox 75"/>
          <p:cNvSpPr txBox="1"/>
          <p:nvPr/>
        </p:nvSpPr>
        <p:spPr>
          <a:xfrm>
            <a:off x="3445513"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sp>
        <p:nvSpPr>
          <p:cNvPr id="77" name="Date Placeholder 5"/>
          <p:cNvSpPr txBox="1">
            <a:spLocks/>
          </p:cNvSpPr>
          <p:nvPr/>
        </p:nvSpPr>
        <p:spPr>
          <a:xfrm>
            <a:off x="5994401" y="6426200"/>
            <a:ext cx="1472856" cy="365125"/>
          </a:xfrm>
          <a:prstGeom prst="rect">
            <a:avLst/>
          </a:prstGeom>
        </p:spPr>
        <p:txBody>
          <a:bodyPr vert="horz" lIns="91440" tIns="45720" rIns="91440" bIns="45720" rtlCol="0" anchor="b"/>
          <a:lstStyle>
            <a:defPPr>
              <a:defRPr lang="en-US"/>
            </a:defPPr>
            <a:lvl1pPr marL="0" algn="r"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July 30, 2013</a:t>
            </a:r>
            <a:endParaRPr lang="en-US"/>
          </a:p>
        </p:txBody>
      </p:sp>
      <p:sp>
        <p:nvSpPr>
          <p:cNvPr id="78" name="Footer Placeholder 6"/>
          <p:cNvSpPr txBox="1">
            <a:spLocks/>
          </p:cNvSpPr>
          <p:nvPr/>
        </p:nvSpPr>
        <p:spPr>
          <a:xfrm>
            <a:off x="546100" y="6426200"/>
            <a:ext cx="65405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Community Summer Study 2013 (CSS2013) - University of Minnesota</a:t>
            </a:r>
            <a:endParaRPr lang="en-US"/>
          </a:p>
        </p:txBody>
      </p:sp>
      <p:grpSp>
        <p:nvGrpSpPr>
          <p:cNvPr id="84" name="Group 83"/>
          <p:cNvGrpSpPr/>
          <p:nvPr/>
        </p:nvGrpSpPr>
        <p:grpSpPr>
          <a:xfrm>
            <a:off x="6451671" y="41276"/>
            <a:ext cx="2662766" cy="2636508"/>
            <a:chOff x="6451671" y="41276"/>
            <a:chExt cx="2662766" cy="2636508"/>
          </a:xfrm>
        </p:grpSpPr>
        <p:grpSp>
          <p:nvGrpSpPr>
            <p:cNvPr id="79" name="Group 78"/>
            <p:cNvGrpSpPr/>
            <p:nvPr/>
          </p:nvGrpSpPr>
          <p:grpSpPr>
            <a:xfrm>
              <a:off x="6451671" y="41276"/>
              <a:ext cx="2662766" cy="2636508"/>
              <a:chOff x="0" y="1143000"/>
              <a:chExt cx="2777524" cy="2743200"/>
            </a:xfrm>
          </p:grpSpPr>
          <p:pic>
            <p:nvPicPr>
              <p:cNvPr id="80"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81" name="Rectangle 80"/>
              <p:cNvSpPr>
                <a:spLocks noChangeArrowheads="1"/>
              </p:cNvSpPr>
              <p:nvPr/>
            </p:nvSpPr>
            <p:spPr bwMode="auto">
              <a:xfrm>
                <a:off x="0" y="1157530"/>
                <a:ext cx="544496" cy="515130"/>
              </a:xfrm>
              <a:prstGeom prst="rect">
                <a:avLst/>
              </a:prstGeom>
              <a:solidFill>
                <a:schemeClr val="tx1"/>
              </a:solidFill>
              <a:ln w="9525" algn="ctr">
                <a:noFill/>
                <a:round/>
                <a:headEnd/>
                <a:tailEnd/>
              </a:ln>
            </p:spPr>
            <p:txBody>
              <a:bodyPr/>
              <a:lstStyle/>
              <a:p>
                <a:endParaRPr lang="en-US" sz="1400" dirty="0">
                  <a:solidFill>
                    <a:schemeClr val="bg1"/>
                  </a:solidFill>
                </a:endParaRPr>
              </a:p>
            </p:txBody>
          </p:sp>
        </p:grpSp>
        <p:sp>
          <p:nvSpPr>
            <p:cNvPr id="83" name="TextBox 82"/>
            <p:cNvSpPr txBox="1"/>
            <p:nvPr/>
          </p:nvSpPr>
          <p:spPr>
            <a:xfrm>
              <a:off x="6468523" y="66679"/>
              <a:ext cx="2249334" cy="646331"/>
            </a:xfrm>
            <a:prstGeom prst="rect">
              <a:avLst/>
            </a:prstGeom>
            <a:noFill/>
          </p:spPr>
          <p:txBody>
            <a:bodyPr wrap="none" rtlCol="0">
              <a:spAutoFit/>
            </a:bodyPr>
            <a:lstStyle/>
            <a:p>
              <a:r>
                <a:rPr lang="en-US" dirty="0" smtClean="0">
                  <a:solidFill>
                    <a:srgbClr val="FFFFFF"/>
                  </a:solidFill>
                </a:rPr>
                <a:t>A TeV-scale Collider</a:t>
              </a:r>
            </a:p>
            <a:p>
              <a:r>
                <a:rPr lang="en-US" dirty="0" smtClean="0">
                  <a:solidFill>
                    <a:srgbClr val="FFFFFF"/>
                  </a:solidFill>
                </a:rPr>
                <a:t>at Fermilab</a:t>
              </a:r>
              <a:endParaRPr lang="en-US" dirty="0">
                <a:solidFill>
                  <a:srgbClr val="FFFFFF"/>
                </a:solidFill>
              </a:endParaRPr>
            </a:p>
          </p:txBody>
        </p:sp>
      </p:grpSp>
    </p:spTree>
    <p:extLst>
      <p:ext uri="{BB962C8B-B14F-4D97-AF65-F5344CB8AC3E}">
        <p14:creationId xmlns:p14="http://schemas.microsoft.com/office/powerpoint/2010/main" val="3389018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p:tgtEl>
                                          <p:spTgt spid="84"/>
                                        </p:tgtEl>
                                        <p:attrNameLst>
                                          <p:attrName>ppt_y</p:attrName>
                                        </p:attrNameLst>
                                      </p:cBhvr>
                                      <p:tavLst>
                                        <p:tav tm="0">
                                          <p:val>
                                            <p:strVal val="#ppt_y+#ppt_h*1.125000"/>
                                          </p:val>
                                        </p:tav>
                                        <p:tav tm="100000">
                                          <p:val>
                                            <p:strVal val="#ppt_y"/>
                                          </p:val>
                                        </p:tav>
                                      </p:tavLst>
                                    </p:anim>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Aims of the </a:t>
            </a:r>
            <a:r>
              <a:rPr lang="en-US" sz="2800" dirty="0" err="1" smtClean="0"/>
              <a:t>Muon</a:t>
            </a:r>
            <a:r>
              <a:rPr lang="en-US" sz="2800" dirty="0" smtClean="0"/>
              <a:t> Accelerator Program</a:t>
            </a:r>
            <a:endParaRPr lang="en-US" sz="2800" dirty="0"/>
          </a:p>
        </p:txBody>
      </p:sp>
      <p:sp>
        <p:nvSpPr>
          <p:cNvPr id="3" name="Content Placeholder 2"/>
          <p:cNvSpPr>
            <a:spLocks noGrp="1"/>
          </p:cNvSpPr>
          <p:nvPr>
            <p:ph idx="1"/>
          </p:nvPr>
        </p:nvSpPr>
        <p:spPr>
          <a:xfrm>
            <a:off x="20320" y="994818"/>
            <a:ext cx="4287520" cy="4542371"/>
          </a:xfrm>
          <a:gradFill flip="none" rotWithShape="1">
            <a:gsLst>
              <a:gs pos="0">
                <a:schemeClr val="bg2">
                  <a:lumMod val="25000"/>
                </a:schemeClr>
              </a:gs>
              <a:gs pos="100000">
                <a:schemeClr val="bg1">
                  <a:lumMod val="85000"/>
                </a:schemeClr>
              </a:gs>
              <a:gs pos="54000">
                <a:schemeClr val="bg2">
                  <a:lumMod val="25000"/>
                </a:schemeClr>
              </a:gs>
              <a:gs pos="75000">
                <a:schemeClr val="bg1">
                  <a:lumMod val="75000"/>
                </a:schemeClr>
              </a:gs>
            </a:gsLst>
            <a:lin ang="5400000" scaled="0"/>
            <a:tileRect/>
          </a:gradFill>
          <a:effectLst>
            <a:softEdge rad="38100"/>
          </a:effectLst>
        </p:spPr>
        <p:txBody>
          <a:bodyPr tIns="91440">
            <a:normAutofit fontScale="70000" lnSpcReduction="20000"/>
          </a:bodyPr>
          <a:lstStyle/>
          <a:p>
            <a:pPr marL="119063" lvl="1" indent="0">
              <a:buNone/>
            </a:pPr>
            <a:r>
              <a:rPr lang="en-US" sz="2900" dirty="0" err="1" smtClean="0"/>
              <a:t>Muon</a:t>
            </a:r>
            <a:r>
              <a:rPr lang="en-US" sz="2900" dirty="0" smtClean="0"/>
              <a:t> accelerator R&amp;D is focused on developing a facility that can address critical questions spanning two </a:t>
            </a:r>
            <a:r>
              <a:rPr lang="en-US" sz="2900" dirty="0" smtClean="0">
                <a:cs typeface="Symbol" charset="2"/>
              </a:rPr>
              <a:t>frontiers…</a:t>
            </a:r>
          </a:p>
          <a:p>
            <a:pPr marL="119063" lvl="1" indent="0">
              <a:buNone/>
            </a:pPr>
            <a:endParaRPr lang="en-US" sz="700" dirty="0">
              <a:cs typeface="Symbol" charset="2"/>
            </a:endParaRPr>
          </a:p>
          <a:p>
            <a:pPr marL="119063" lvl="1" indent="0" algn="ctr">
              <a:buNone/>
            </a:pPr>
            <a:r>
              <a:rPr lang="en-US" sz="2600" b="1" u="sng" dirty="0">
                <a:solidFill>
                  <a:srgbClr val="008000"/>
                </a:solidFill>
                <a:cs typeface="Symbol" charset="2"/>
              </a:rPr>
              <a:t>The Intensity </a:t>
            </a:r>
            <a:r>
              <a:rPr lang="en-US" sz="2600" b="1" u="sng" dirty="0" smtClean="0">
                <a:solidFill>
                  <a:srgbClr val="008000"/>
                </a:solidFill>
                <a:cs typeface="Symbol" charset="2"/>
              </a:rPr>
              <a:t>Frontier:</a:t>
            </a:r>
          </a:p>
          <a:p>
            <a:pPr marL="119063" lvl="1" indent="0" algn="ctr">
              <a:buNone/>
            </a:pPr>
            <a:r>
              <a:rPr lang="en-US" sz="2600" dirty="0" smtClean="0">
                <a:solidFill>
                  <a:srgbClr val="008000"/>
                </a:solidFill>
                <a:cs typeface="Symbol" charset="2"/>
              </a:rPr>
              <a:t>with </a:t>
            </a:r>
            <a:r>
              <a:rPr lang="en-US" sz="2600" dirty="0">
                <a:solidFill>
                  <a:srgbClr val="008000"/>
                </a:solidFill>
                <a:cs typeface="Symbol" charset="2"/>
              </a:rPr>
              <a:t>a </a:t>
            </a:r>
            <a:r>
              <a:rPr lang="en-US" sz="2600" b="1" i="1" dirty="0" smtClean="0">
                <a:solidFill>
                  <a:srgbClr val="008000"/>
                </a:solidFill>
                <a:cs typeface="Symbol" charset="2"/>
              </a:rPr>
              <a:t>Neutrino Factory </a:t>
            </a:r>
            <a:r>
              <a:rPr lang="en-US" sz="2600" dirty="0" smtClean="0">
                <a:solidFill>
                  <a:srgbClr val="008000"/>
                </a:solidFill>
                <a:cs typeface="Symbol" charset="2"/>
              </a:rPr>
              <a:t>producing </a:t>
            </a:r>
            <a:r>
              <a:rPr lang="en-US" sz="2600" dirty="0">
                <a:solidFill>
                  <a:srgbClr val="008000"/>
                </a:solidFill>
                <a:cs typeface="Symbol" charset="2"/>
              </a:rPr>
              <a:t>well-characterized </a:t>
            </a:r>
            <a:r>
              <a:rPr lang="en-US" sz="2600" dirty="0" smtClean="0">
                <a:solidFill>
                  <a:srgbClr val="008000"/>
                </a:solidFill>
                <a:latin typeface="Symbol" charset="2"/>
                <a:cs typeface="Symbol" charset="2"/>
              </a:rPr>
              <a:t>n</a:t>
            </a:r>
            <a:r>
              <a:rPr lang="en-US" sz="2600" dirty="0" smtClean="0">
                <a:solidFill>
                  <a:srgbClr val="008000"/>
                </a:solidFill>
                <a:cs typeface="Symbol" charset="2"/>
              </a:rPr>
              <a:t> </a:t>
            </a:r>
            <a:r>
              <a:rPr lang="en-US" sz="2600" dirty="0">
                <a:solidFill>
                  <a:srgbClr val="008000"/>
                </a:solidFill>
                <a:cs typeface="Symbol" charset="2"/>
              </a:rPr>
              <a:t>beams for precise, high sensitivity </a:t>
            </a:r>
            <a:r>
              <a:rPr lang="en-US" sz="2600" dirty="0" smtClean="0">
                <a:solidFill>
                  <a:srgbClr val="008000"/>
                </a:solidFill>
                <a:cs typeface="Symbol" charset="2"/>
              </a:rPr>
              <a:t>studies</a:t>
            </a:r>
          </a:p>
          <a:p>
            <a:pPr marL="119063" lvl="1" indent="0" algn="ctr">
              <a:buNone/>
            </a:pPr>
            <a:endParaRPr lang="en-US" sz="2600" dirty="0">
              <a:cs typeface="Symbol" charset="2"/>
            </a:endParaRPr>
          </a:p>
          <a:p>
            <a:pPr marL="119063" lvl="1" indent="0" algn="ctr">
              <a:buNone/>
            </a:pPr>
            <a:endParaRPr lang="en-US" sz="2600" dirty="0">
              <a:cs typeface="Symbol" charset="2"/>
            </a:endParaRPr>
          </a:p>
          <a:p>
            <a:pPr marL="119063" lvl="1" indent="0" algn="ctr">
              <a:buNone/>
            </a:pPr>
            <a:endParaRPr lang="en-US" sz="2600" dirty="0" smtClean="0">
              <a:cs typeface="Symbol" charset="2"/>
            </a:endParaRPr>
          </a:p>
          <a:p>
            <a:pPr marL="119063" lvl="1" indent="0" algn="ctr">
              <a:buNone/>
            </a:pPr>
            <a:r>
              <a:rPr lang="en-US" sz="2600" b="1" u="sng" dirty="0" smtClean="0">
                <a:solidFill>
                  <a:srgbClr val="0E69C2"/>
                </a:solidFill>
                <a:cs typeface="Symbol" charset="2"/>
              </a:rPr>
              <a:t>The </a:t>
            </a:r>
            <a:r>
              <a:rPr lang="en-US" sz="2600" b="1" u="sng" dirty="0">
                <a:solidFill>
                  <a:srgbClr val="0E69C2"/>
                </a:solidFill>
                <a:cs typeface="Symbol" charset="2"/>
              </a:rPr>
              <a:t>Energy Frontier:</a:t>
            </a:r>
            <a:r>
              <a:rPr lang="en-US" sz="2600" b="1" u="sng" dirty="0">
                <a:solidFill>
                  <a:srgbClr val="0E69C2"/>
                </a:solidFill>
              </a:rPr>
              <a:t> </a:t>
            </a:r>
            <a:endParaRPr lang="en-US" sz="2600" b="1" u="sng" dirty="0" smtClean="0">
              <a:solidFill>
                <a:srgbClr val="0E69C2"/>
              </a:solidFill>
            </a:endParaRPr>
          </a:p>
          <a:p>
            <a:pPr marL="119063" lvl="1" indent="0" algn="ctr">
              <a:buNone/>
            </a:pPr>
            <a:r>
              <a:rPr lang="en-US" sz="2600" dirty="0" smtClean="0">
                <a:solidFill>
                  <a:srgbClr val="0E69C2"/>
                </a:solidFill>
              </a:rPr>
              <a:t>with a </a:t>
            </a:r>
            <a:r>
              <a:rPr lang="en-US" sz="2600" b="1" i="1" dirty="0" err="1">
                <a:solidFill>
                  <a:srgbClr val="0E69C2"/>
                </a:solidFill>
              </a:rPr>
              <a:t>M</a:t>
            </a:r>
            <a:r>
              <a:rPr lang="en-US" sz="2600" b="1" i="1" dirty="0" err="1" smtClean="0">
                <a:solidFill>
                  <a:srgbClr val="0E69C2"/>
                </a:solidFill>
              </a:rPr>
              <a:t>uon</a:t>
            </a:r>
            <a:r>
              <a:rPr lang="en-US" sz="2600" b="1" i="1" dirty="0" smtClean="0">
                <a:solidFill>
                  <a:srgbClr val="0E69C2"/>
                </a:solidFill>
              </a:rPr>
              <a:t> Collider </a:t>
            </a:r>
            <a:r>
              <a:rPr lang="en-US" sz="2600" dirty="0">
                <a:solidFill>
                  <a:srgbClr val="0E69C2"/>
                </a:solidFill>
              </a:rPr>
              <a:t>capable of reaching </a:t>
            </a:r>
            <a:r>
              <a:rPr lang="en-US" sz="2600" dirty="0" smtClean="0">
                <a:solidFill>
                  <a:srgbClr val="0E69C2"/>
                </a:solidFill>
              </a:rPr>
              <a:t>multi</a:t>
            </a:r>
            <a:r>
              <a:rPr lang="en-US" sz="2600" dirty="0">
                <a:solidFill>
                  <a:srgbClr val="0E69C2"/>
                </a:solidFill>
              </a:rPr>
              <a:t>-</a:t>
            </a:r>
            <a:r>
              <a:rPr lang="en-US" sz="2600" dirty="0" err="1">
                <a:solidFill>
                  <a:srgbClr val="0E69C2"/>
                </a:solidFill>
              </a:rPr>
              <a:t>TeV</a:t>
            </a:r>
            <a:r>
              <a:rPr lang="en-US" sz="2600" dirty="0">
                <a:solidFill>
                  <a:srgbClr val="0E69C2"/>
                </a:solidFill>
              </a:rPr>
              <a:t> </a:t>
            </a:r>
            <a:r>
              <a:rPr lang="en-US" sz="2600" dirty="0" err="1" smtClean="0">
                <a:solidFill>
                  <a:srgbClr val="0E69C2"/>
                </a:solidFill>
              </a:rPr>
              <a:t>CoM</a:t>
            </a:r>
            <a:r>
              <a:rPr lang="en-US" sz="2600" dirty="0" smtClean="0">
                <a:solidFill>
                  <a:srgbClr val="0E69C2"/>
                </a:solidFill>
              </a:rPr>
              <a:t> energies</a:t>
            </a:r>
          </a:p>
          <a:p>
            <a:pPr marL="119063" lvl="1" indent="0" algn="ctr">
              <a:buNone/>
            </a:pPr>
            <a:r>
              <a:rPr lang="en-US" sz="2600" i="1" dirty="0" smtClean="0">
                <a:solidFill>
                  <a:schemeClr val="accent5">
                    <a:lumMod val="75000"/>
                  </a:schemeClr>
                </a:solidFill>
                <a:cs typeface="Symbol" charset="2"/>
              </a:rPr>
              <a:t>and</a:t>
            </a:r>
            <a:br>
              <a:rPr lang="en-US" sz="2600" i="1" dirty="0" smtClean="0">
                <a:solidFill>
                  <a:schemeClr val="accent5">
                    <a:lumMod val="75000"/>
                  </a:schemeClr>
                </a:solidFill>
                <a:cs typeface="Symbol" charset="2"/>
              </a:rPr>
            </a:br>
            <a:r>
              <a:rPr lang="en-US" sz="2600" i="1" dirty="0" smtClean="0">
                <a:solidFill>
                  <a:schemeClr val="accent5">
                    <a:lumMod val="75000"/>
                  </a:schemeClr>
                </a:solidFill>
                <a:cs typeface="Symbol" charset="2"/>
              </a:rPr>
              <a:t>a </a:t>
            </a:r>
            <a:r>
              <a:rPr lang="en-US" sz="2600" b="1" i="1" dirty="0" smtClean="0">
                <a:solidFill>
                  <a:schemeClr val="accent5">
                    <a:lumMod val="75000"/>
                  </a:schemeClr>
                </a:solidFill>
                <a:cs typeface="Symbol" charset="2"/>
              </a:rPr>
              <a:t>Higgs Factory </a:t>
            </a:r>
            <a:r>
              <a:rPr lang="en-US" sz="2600" i="1" dirty="0" smtClean="0">
                <a:solidFill>
                  <a:schemeClr val="accent5">
                    <a:lumMod val="75000"/>
                  </a:schemeClr>
                </a:solidFill>
                <a:cs typeface="Symbol" charset="2"/>
              </a:rPr>
              <a:t>on the border between these Frontiers</a:t>
            </a:r>
            <a:endParaRPr lang="en-US" sz="2600" i="1" dirty="0">
              <a:solidFill>
                <a:schemeClr val="accent5">
                  <a:lumMod val="75000"/>
                </a:schemeClr>
              </a:solidFill>
              <a:cs typeface="Symbol" charset="2"/>
            </a:endParaRPr>
          </a:p>
          <a:p>
            <a:pPr marL="119063" indent="0" algn="ctr">
              <a:buNone/>
            </a:pPr>
            <a:endParaRPr lang="en-US" sz="2900" dirty="0" smtClean="0">
              <a:cs typeface="Symbol" charset="2"/>
            </a:endParaRPr>
          </a:p>
        </p:txBody>
      </p:sp>
      <p:sp>
        <p:nvSpPr>
          <p:cNvPr id="4" name="Date Placeholder 3"/>
          <p:cNvSpPr>
            <a:spLocks noGrp="1"/>
          </p:cNvSpPr>
          <p:nvPr>
            <p:ph type="dt" sz="half" idx="10"/>
          </p:nvPr>
        </p:nvSpPr>
        <p:spPr/>
        <p:txBody>
          <a:bodyPr/>
          <a:lstStyle/>
          <a:p>
            <a:r>
              <a:rPr lang="en-US" smtClean="0"/>
              <a:t>Aug 4, 2013</a:t>
            </a:r>
            <a:endParaRPr lang="en-US" dirty="0"/>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dirty="0"/>
          </a:p>
        </p:txBody>
      </p:sp>
      <p:sp>
        <p:nvSpPr>
          <p:cNvPr id="6" name="Slide Number Placeholder 5"/>
          <p:cNvSpPr>
            <a:spLocks noGrp="1"/>
          </p:cNvSpPr>
          <p:nvPr>
            <p:ph type="sldNum" sz="quarter" idx="12"/>
          </p:nvPr>
        </p:nvSpPr>
        <p:spPr/>
        <p:txBody>
          <a:bodyPr/>
          <a:lstStyle/>
          <a:p>
            <a:fld id="{31A889FD-0FCF-D447-9510-B18AD815D43D}" type="slidenum">
              <a:rPr lang="en-US" smtClean="0"/>
              <a:t>43</a:t>
            </a:fld>
            <a:endParaRPr lang="en-US"/>
          </a:p>
        </p:txBody>
      </p:sp>
      <p:pic>
        <p:nvPicPr>
          <p:cNvPr id="7" name="Picture 2"/>
          <p:cNvPicPr>
            <a:picLocks noChangeAspect="1" noChangeArrowheads="1"/>
          </p:cNvPicPr>
          <p:nvPr/>
        </p:nvPicPr>
        <p:blipFill>
          <a:blip r:embed="rId2"/>
          <a:srcRect l="23438" t="17500" r="20625" b="10001"/>
          <a:stretch>
            <a:fillRect/>
          </a:stretch>
        </p:blipFill>
        <p:spPr bwMode="auto">
          <a:xfrm>
            <a:off x="4156998" y="982118"/>
            <a:ext cx="4966178" cy="4584700"/>
          </a:xfrm>
          <a:prstGeom prst="rect">
            <a:avLst/>
          </a:prstGeom>
          <a:solidFill>
            <a:schemeClr val="accent1"/>
          </a:solidFill>
          <a:ln w="9525" algn="ctr">
            <a:noFill/>
            <a:miter lim="800000"/>
            <a:headEnd/>
            <a:tailEnd/>
          </a:ln>
          <a:effectLst>
            <a:softEdge rad="76200"/>
          </a:effectLst>
        </p:spPr>
      </p:pic>
      <p:sp>
        <p:nvSpPr>
          <p:cNvPr id="8" name="Down Arrow 7"/>
          <p:cNvSpPr/>
          <p:nvPr/>
        </p:nvSpPr>
        <p:spPr>
          <a:xfrm>
            <a:off x="1951324" y="3157208"/>
            <a:ext cx="332971" cy="753533"/>
          </a:xfrm>
          <a:prstGeom prst="downArrow">
            <a:avLst/>
          </a:prstGeom>
          <a:gradFill>
            <a:gsLst>
              <a:gs pos="0">
                <a:srgbClr val="008000"/>
              </a:gs>
              <a:gs pos="100000">
                <a:srgbClr val="3366FF"/>
              </a:gs>
            </a:gsLst>
            <a:lin ang="54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57230" y="5549889"/>
            <a:ext cx="8534400" cy="927100"/>
          </a:xfrm>
          <a:prstGeom prst="roundRect">
            <a:avLst/>
          </a:prstGeom>
          <a:gradFill>
            <a:gsLst>
              <a:gs pos="0">
                <a:schemeClr val="bg1">
                  <a:lumMod val="65000"/>
                </a:schemeClr>
              </a:gs>
              <a:gs pos="100000">
                <a:schemeClr val="bg1">
                  <a:lumMod val="85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solidFill>
                  <a:srgbClr val="AE922C"/>
                </a:solidFill>
              </a:rPr>
              <a:t>The </a:t>
            </a:r>
            <a:r>
              <a:rPr lang="en-US" sz="2400" b="1" i="1" dirty="0" smtClean="0">
                <a:solidFill>
                  <a:srgbClr val="0000FF"/>
                </a:solidFill>
              </a:rPr>
              <a:t>unique</a:t>
            </a:r>
            <a:r>
              <a:rPr lang="en-US" sz="2400" b="1" i="1" dirty="0" smtClean="0">
                <a:solidFill>
                  <a:srgbClr val="AE922C"/>
                </a:solidFill>
              </a:rPr>
              <a:t> potential of a facility based on </a:t>
            </a:r>
            <a:r>
              <a:rPr lang="en-US" sz="2400" b="1" i="1" dirty="0" err="1" smtClean="0">
                <a:solidFill>
                  <a:srgbClr val="0000FF"/>
                </a:solidFill>
              </a:rPr>
              <a:t>muon</a:t>
            </a:r>
            <a:r>
              <a:rPr lang="en-US" sz="2400" b="1" i="1" dirty="0" smtClean="0">
                <a:solidFill>
                  <a:srgbClr val="0000FF"/>
                </a:solidFill>
              </a:rPr>
              <a:t> accelerators</a:t>
            </a:r>
            <a:r>
              <a:rPr lang="en-US" sz="2400" b="1" i="1" dirty="0" smtClean="0">
                <a:solidFill>
                  <a:srgbClr val="AE922C"/>
                </a:solidFill>
              </a:rPr>
              <a:t> is physics reach that </a:t>
            </a:r>
            <a:r>
              <a:rPr lang="en-US" sz="2400" b="1" i="1" u="sng" dirty="0" smtClean="0">
                <a:solidFill>
                  <a:srgbClr val="0000FF"/>
                </a:solidFill>
              </a:rPr>
              <a:t>SPANS 2 FRONTIERS</a:t>
            </a:r>
            <a:endParaRPr lang="en-US" sz="2400" b="1" i="1" u="sng" dirty="0">
              <a:solidFill>
                <a:srgbClr val="0000FF"/>
              </a:solidFill>
            </a:endParaRPr>
          </a:p>
        </p:txBody>
      </p:sp>
    </p:spTree>
    <p:extLst>
      <p:ext uri="{BB962C8B-B14F-4D97-AF65-F5344CB8AC3E}">
        <p14:creationId xmlns:p14="http://schemas.microsoft.com/office/powerpoint/2010/main" val="1897507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dissolv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921750" cy="954087"/>
          </a:xfrm>
        </p:spPr>
        <p:txBody>
          <a:bodyPr>
            <a:normAutofit/>
          </a:bodyPr>
          <a:lstStyle/>
          <a:p>
            <a:r>
              <a:rPr lang="en-US" dirty="0"/>
              <a:t>The Future of Cryogenics for HEP?</a:t>
            </a:r>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44</a:t>
            </a:fld>
            <a:endParaRPr lang="en-US"/>
          </a:p>
        </p:txBody>
      </p:sp>
      <p:sp>
        <p:nvSpPr>
          <p:cNvPr id="7" name="Content Placeholder 2"/>
          <p:cNvSpPr txBox="1">
            <a:spLocks/>
          </p:cNvSpPr>
          <p:nvPr/>
        </p:nvSpPr>
        <p:spPr>
          <a:xfrm>
            <a:off x="533400" y="4038600"/>
            <a:ext cx="3810000" cy="487363"/>
          </a:xfrm>
          <a:prstGeom prst="rect">
            <a:avLst/>
          </a:prstGeom>
        </p:spPr>
        <p:txBody>
          <a:bodyPr vert="horz" lIns="91440" tIns="45720" rIns="91440" bIns="45720" rtlCol="0">
            <a:normAutofit fontScale="92500" lnSpcReduction="1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t> LHC Cryo-Plant  (1of 6)</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386262" cy="237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416" y="4531058"/>
            <a:ext cx="1395984" cy="191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0198" y="4800600"/>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95" y="4828658"/>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4592" y="4856716"/>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1789" y="4884774"/>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986" y="4912832"/>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a:xfrm rot="2524992">
            <a:off x="4625851" y="4152831"/>
            <a:ext cx="575803"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4648200" y="5486400"/>
            <a:ext cx="44958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rgbClr val="FFFFFF"/>
                </a:solidFill>
              </a:rPr>
              <a:t>Cryomodule mounted </a:t>
            </a:r>
            <a:r>
              <a:rPr lang="en-US" sz="1800" dirty="0" err="1" smtClean="0">
                <a:solidFill>
                  <a:srgbClr val="FFFFFF"/>
                </a:solidFill>
              </a:rPr>
              <a:t>Cryo</a:t>
            </a:r>
            <a:r>
              <a:rPr lang="en-US" sz="1800" dirty="0" smtClean="0">
                <a:solidFill>
                  <a:srgbClr val="FFFFFF"/>
                </a:solidFill>
              </a:rPr>
              <a:t>-coolers</a:t>
            </a:r>
          </a:p>
          <a:p>
            <a:pPr marL="0" indent="0">
              <a:buNone/>
            </a:pPr>
            <a:r>
              <a:rPr lang="en-US" sz="1800" dirty="0" smtClean="0">
                <a:solidFill>
                  <a:srgbClr val="FFFFFF"/>
                </a:solidFill>
              </a:rPr>
              <a:t>Compact, NO Liquid Helium!</a:t>
            </a:r>
          </a:p>
          <a:p>
            <a:pPr marL="0" indent="0">
              <a:buNone/>
            </a:pPr>
            <a:r>
              <a:rPr lang="en-US" sz="1800" dirty="0" smtClean="0">
                <a:solidFill>
                  <a:srgbClr val="FFFFFF"/>
                </a:solidFill>
              </a:rPr>
              <a:t>But…. don’t work well at 2 K</a:t>
            </a:r>
            <a:endParaRPr lang="en-US" sz="1800" dirty="0">
              <a:solidFill>
                <a:srgbClr val="FFFFFF"/>
              </a:solidFill>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800600"/>
            <a:ext cx="423402" cy="5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3352800" y="5147486"/>
            <a:ext cx="1447800" cy="34688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713" y="1143000"/>
            <a:ext cx="3898687" cy="262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p:cNvSpPr txBox="1">
            <a:spLocks/>
          </p:cNvSpPr>
          <p:nvPr/>
        </p:nvSpPr>
        <p:spPr>
          <a:xfrm>
            <a:off x="5486400" y="3810000"/>
            <a:ext cx="3429000" cy="4873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r>
              <a:rPr lang="en-US" dirty="0" smtClean="0">
                <a:solidFill>
                  <a:srgbClr val="FFFFFF"/>
                </a:solidFill>
              </a:rPr>
              <a:t>LHC Helium storage</a:t>
            </a:r>
            <a:endParaRPr lang="en-US" dirty="0">
              <a:solidFill>
                <a:srgbClr val="FFFFFF"/>
              </a:solidFill>
            </a:endParaRPr>
          </a:p>
        </p:txBody>
      </p:sp>
    </p:spTree>
    <p:extLst>
      <p:ext uri="{BB962C8B-B14F-4D97-AF65-F5344CB8AC3E}">
        <p14:creationId xmlns:p14="http://schemas.microsoft.com/office/powerpoint/2010/main" val="369006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60400" y="71439"/>
            <a:ext cx="7569200" cy="566836"/>
          </a:xfrm>
        </p:spPr>
        <p:txBody>
          <a:bodyPr>
            <a:normAutofit fontScale="90000"/>
          </a:bodyPr>
          <a:lstStyle/>
          <a:p>
            <a:pPr algn="r" eaLnBrk="1" hangingPunct="1"/>
            <a:r>
              <a:rPr lang="en-US" dirty="0"/>
              <a:t>Heat </a:t>
            </a:r>
            <a:r>
              <a:rPr lang="en-US" dirty="0" smtClean="0"/>
              <a:t>Removal</a:t>
            </a:r>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Slide Number Placeholder 4"/>
          <p:cNvSpPr>
            <a:spLocks noGrp="1"/>
          </p:cNvSpPr>
          <p:nvPr>
            <p:ph type="sldNum" sz="quarter" idx="12"/>
          </p:nvPr>
        </p:nvSpPr>
        <p:spPr/>
        <p:txBody>
          <a:bodyPr>
            <a:normAutofit/>
          </a:bodyPr>
          <a:lstStyle/>
          <a:p>
            <a:fld id="{3A138BD7-639E-0E43-AB10-7D6EE02BD1DE}"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grpSp>
        <p:nvGrpSpPr>
          <p:cNvPr id="2" name="Group 1"/>
          <p:cNvGrpSpPr/>
          <p:nvPr/>
        </p:nvGrpSpPr>
        <p:grpSpPr>
          <a:xfrm>
            <a:off x="939828" y="663675"/>
            <a:ext cx="8204172" cy="5851426"/>
            <a:chOff x="379909" y="0"/>
            <a:chExt cx="8204172" cy="5851426"/>
          </a:xfrm>
        </p:grpSpPr>
        <p:pic>
          <p:nvPicPr>
            <p:cNvPr id="8" name="Picture 2"/>
            <p:cNvPicPr>
              <a:picLocks noChangeAspect="1" noChangeArrowheads="1"/>
            </p:cNvPicPr>
            <p:nvPr/>
          </p:nvPicPr>
          <p:blipFill>
            <a:blip r:embed="rId3" cstate="print"/>
            <a:srcRect/>
            <a:stretch>
              <a:fillRect/>
            </a:stretch>
          </p:blipFill>
          <p:spPr bwMode="auto">
            <a:xfrm>
              <a:off x="379909" y="0"/>
              <a:ext cx="8204172" cy="5851426"/>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1720632" y="25400"/>
              <a:ext cx="6699468" cy="243828"/>
            </a:xfrm>
            <a:prstGeom prst="rect">
              <a:avLst/>
            </a:prstGeom>
            <a:solidFill>
              <a:schemeClr val="bg1"/>
            </a:solidFill>
            <a:ln w="9525">
              <a:noFill/>
              <a:miter lim="800000"/>
              <a:headEnd/>
              <a:tailEnd/>
            </a:ln>
            <a:effectLst/>
          </p:spPr>
        </p:pic>
      </p:grpSp>
      <p:sp>
        <p:nvSpPr>
          <p:cNvPr id="7" name="TextBox 6"/>
          <p:cNvSpPr txBox="1"/>
          <p:nvPr/>
        </p:nvSpPr>
        <p:spPr>
          <a:xfrm rot="18900000">
            <a:off x="6530431" y="4899944"/>
            <a:ext cx="2742775" cy="73866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t>Summary slide from Tristan </a:t>
            </a:r>
            <a:r>
              <a:rPr lang="en-US" sz="1400" dirty="0" err="1" smtClean="0"/>
              <a:t>Davenne’s</a:t>
            </a:r>
            <a:r>
              <a:rPr lang="en-US" sz="1400" dirty="0" smtClean="0"/>
              <a:t> (RAL) High Heat Flux Cooling Talk at PASI 2013</a:t>
            </a:r>
            <a:endParaRPr lang="en-US" sz="1400" dirty="0"/>
          </a:p>
        </p:txBody>
      </p:sp>
      <p:sp>
        <p:nvSpPr>
          <p:cNvPr id="10" name="Rectangle 3"/>
          <p:cNvSpPr txBox="1">
            <a:spLocks noChangeArrowheads="1"/>
          </p:cNvSpPr>
          <p:nvPr/>
        </p:nvSpPr>
        <p:spPr>
          <a:xfrm>
            <a:off x="45350" y="993875"/>
            <a:ext cx="6723750" cy="2346225"/>
          </a:xfrm>
          <a:prstGeom prst="rect">
            <a:avLst/>
          </a:prstGeom>
          <a:solidFill>
            <a:schemeClr val="accent5">
              <a:lumMod val="40000"/>
              <a:lumOff val="60000"/>
            </a:schemeClr>
          </a:solidFill>
          <a:ln w="25400">
            <a:solidFill>
              <a:schemeClr val="accent5">
                <a:lumMod val="75000"/>
              </a:schemeClr>
            </a:solidFill>
          </a:ln>
        </p:spPr>
        <p:txBody>
          <a:bodyPr vert="horz" lIns="91440" tIns="45720" rIns="91440" bIns="45720" rtlCol="0">
            <a:normAutofit fontScale="925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2000" dirty="0" smtClean="0">
                <a:solidFill>
                  <a:srgbClr val="3366FF"/>
                </a:solidFill>
              </a:rPr>
              <a:t>At ≥4 MW </a:t>
            </a:r>
          </a:p>
          <a:p>
            <a:pPr>
              <a:lnSpc>
                <a:spcPct val="90000"/>
              </a:lnSpc>
            </a:pPr>
            <a:r>
              <a:rPr lang="en-US" sz="2000" dirty="0" smtClean="0">
                <a:solidFill>
                  <a:srgbClr val="3366FF"/>
                </a:solidFill>
              </a:rPr>
              <a:t>Different target applications require </a:t>
            </a:r>
            <a:r>
              <a:rPr lang="en-US" sz="2000" i="1" dirty="0" smtClean="0">
                <a:solidFill>
                  <a:srgbClr val="3366FF"/>
                </a:solidFill>
              </a:rPr>
              <a:t>very different cooling capacity</a:t>
            </a:r>
          </a:p>
          <a:p>
            <a:pPr lvl="1">
              <a:lnSpc>
                <a:spcPct val="90000"/>
              </a:lnSpc>
            </a:pPr>
            <a:r>
              <a:rPr lang="en-US" sz="1800" dirty="0" smtClean="0">
                <a:solidFill>
                  <a:srgbClr val="3366FF"/>
                </a:solidFill>
              </a:rPr>
              <a:t>Neutrino production target: 1-2% of beam power left in target</a:t>
            </a:r>
          </a:p>
          <a:p>
            <a:pPr lvl="1">
              <a:lnSpc>
                <a:spcPct val="90000"/>
              </a:lnSpc>
            </a:pPr>
            <a:r>
              <a:rPr lang="en-US" sz="1800" dirty="0" smtClean="0">
                <a:solidFill>
                  <a:srgbClr val="3366FF"/>
                </a:solidFill>
              </a:rPr>
              <a:t>Spallation neutron target: 95-100% of beam power left in target</a:t>
            </a:r>
          </a:p>
          <a:p>
            <a:pPr>
              <a:lnSpc>
                <a:spcPct val="90000"/>
              </a:lnSpc>
            </a:pPr>
            <a:r>
              <a:rPr lang="en-US" sz="2000" dirty="0" smtClean="0">
                <a:solidFill>
                  <a:srgbClr val="3366FF"/>
                </a:solidFill>
              </a:rPr>
              <a:t>Stopping targets &amp; conventional target geometries:</a:t>
            </a:r>
            <a:endParaRPr lang="en-US" sz="2000" dirty="0">
              <a:solidFill>
                <a:srgbClr val="3366FF"/>
              </a:solidFill>
            </a:endParaRPr>
          </a:p>
          <a:p>
            <a:pPr lvl="1">
              <a:lnSpc>
                <a:spcPct val="90000"/>
              </a:lnSpc>
            </a:pPr>
            <a:r>
              <a:rPr lang="en-US" sz="1800" dirty="0" smtClean="0">
                <a:solidFill>
                  <a:srgbClr val="3366FF"/>
                </a:solidFill>
              </a:rPr>
              <a:t>Approach material limits for solid, static targets</a:t>
            </a:r>
          </a:p>
          <a:p>
            <a:pPr>
              <a:lnSpc>
                <a:spcPct val="90000"/>
              </a:lnSpc>
            </a:pPr>
            <a:endParaRPr lang="en-US" dirty="0"/>
          </a:p>
        </p:txBody>
      </p:sp>
      <p:sp>
        <p:nvSpPr>
          <p:cNvPr id="11" name="TextBox 10"/>
          <p:cNvSpPr txBox="1"/>
          <p:nvPr/>
        </p:nvSpPr>
        <p:spPr>
          <a:xfrm>
            <a:off x="6743700" y="889000"/>
            <a:ext cx="2117023" cy="369332"/>
          </a:xfrm>
          <a:prstGeom prst="rect">
            <a:avLst/>
          </a:prstGeom>
          <a:noFill/>
        </p:spPr>
        <p:txBody>
          <a:bodyPr wrap="none" rtlCol="0">
            <a:spAutoFit/>
          </a:bodyPr>
          <a:lstStyle/>
          <a:p>
            <a:r>
              <a:rPr lang="en-US" dirty="0" smtClean="0"/>
              <a:t>Heat Flux:  MW/m</a:t>
            </a:r>
            <a:r>
              <a:rPr lang="en-US" baseline="30000" dirty="0" smtClean="0"/>
              <a:t>2</a:t>
            </a:r>
            <a:endParaRPr lang="en-US" dirty="0"/>
          </a:p>
        </p:txBody>
      </p:sp>
      <p:sp>
        <p:nvSpPr>
          <p:cNvPr id="12" name="Rounded Rectangle 11"/>
          <p:cNvSpPr/>
          <p:nvPr/>
        </p:nvSpPr>
        <p:spPr>
          <a:xfrm>
            <a:off x="1378851" y="131967"/>
            <a:ext cx="2481949"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Target Challenges</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87700" y="-106361"/>
            <a:ext cx="5956300" cy="754062"/>
          </a:xfrm>
        </p:spPr>
        <p:txBody>
          <a:bodyPr>
            <a:noAutofit/>
          </a:bodyPr>
          <a:lstStyle/>
          <a:p>
            <a:pPr algn="r"/>
            <a:r>
              <a:rPr lang="en-US" sz="2800" dirty="0" smtClean="0"/>
              <a:t>Thermal Shock (Stress Waves)</a:t>
            </a:r>
            <a:endParaRPr lang="en-US" sz="2800" dirty="0"/>
          </a:p>
        </p:txBody>
      </p:sp>
      <p:sp>
        <p:nvSpPr>
          <p:cNvPr id="30723" name="Rectangle 3"/>
          <p:cNvSpPr>
            <a:spLocks noGrp="1" noChangeArrowheads="1"/>
          </p:cNvSpPr>
          <p:nvPr>
            <p:ph type="body" idx="1"/>
          </p:nvPr>
        </p:nvSpPr>
        <p:spPr>
          <a:xfrm>
            <a:off x="121088" y="4006195"/>
            <a:ext cx="4247713" cy="2483505"/>
          </a:xfrm>
          <a:ln w="25400">
            <a:solidFill>
              <a:schemeClr val="accent5">
                <a:lumMod val="60000"/>
                <a:lumOff val="40000"/>
              </a:schemeClr>
            </a:solidFill>
          </a:ln>
        </p:spPr>
        <p:txBody>
          <a:bodyPr>
            <a:normAutofit fontScale="85000" lnSpcReduction="10000"/>
          </a:bodyPr>
          <a:lstStyle/>
          <a:p>
            <a:pPr eaLnBrk="1" hangingPunct="1"/>
            <a:r>
              <a:rPr lang="en-US" sz="2400" dirty="0" smtClean="0"/>
              <a:t>Fast </a:t>
            </a:r>
            <a:r>
              <a:rPr lang="en-US" sz="2400" dirty="0"/>
              <a:t>expansion of material surrounded by cooler material creates a  sudden local area of compressive stress</a:t>
            </a:r>
          </a:p>
          <a:p>
            <a:pPr eaLnBrk="1" hangingPunct="1"/>
            <a:r>
              <a:rPr lang="en-US" sz="2400" dirty="0"/>
              <a:t>Stress waves (not shock waves) move through the </a:t>
            </a:r>
            <a:r>
              <a:rPr lang="en-US" sz="2400" dirty="0" smtClean="0"/>
              <a:t>target</a:t>
            </a:r>
          </a:p>
          <a:p>
            <a:pPr eaLnBrk="1" hangingPunct="1"/>
            <a:r>
              <a:rPr lang="en-US" sz="2400" dirty="0"/>
              <a:t>Plastic deformation or cracking can occur</a:t>
            </a:r>
          </a:p>
        </p:txBody>
      </p:sp>
      <p:sp>
        <p:nvSpPr>
          <p:cNvPr id="30726" name="Rectangle 6"/>
          <p:cNvSpPr>
            <a:spLocks noChangeArrowheads="1"/>
          </p:cNvSpPr>
          <p:nvPr/>
        </p:nvSpPr>
        <p:spPr bwMode="auto">
          <a:xfrm>
            <a:off x="248088" y="3482975"/>
            <a:ext cx="4516121" cy="523220"/>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Ta-rod after irradiation with 6E18 protons in 2.4 </a:t>
            </a:r>
            <a:r>
              <a:rPr lang="en-US" sz="1400" dirty="0" err="1">
                <a:solidFill>
                  <a:srgbClr val="FFFFFF"/>
                </a:solidFill>
                <a:latin typeface="Symbol" charset="2"/>
                <a:ea typeface="Times New Roman" charset="0"/>
                <a:cs typeface="Times New Roman" charset="0"/>
                <a:sym typeface="Symbol" charset="2"/>
              </a:rPr>
              <a:t></a:t>
            </a:r>
            <a:r>
              <a:rPr lang="en-US" sz="1400" dirty="0" err="1">
                <a:solidFill>
                  <a:srgbClr val="FFFFFF"/>
                </a:solidFill>
                <a:ea typeface="Times New Roman" charset="0"/>
                <a:cs typeface="Times New Roman" charset="0"/>
              </a:rPr>
              <a:t>s</a:t>
            </a:r>
            <a:r>
              <a:rPr lang="en-US" sz="1400" dirty="0">
                <a:solidFill>
                  <a:srgbClr val="FFFFFF"/>
                </a:solidFill>
              </a:rPr>
              <a:t> pulses of 3E13 at </a:t>
            </a:r>
            <a:r>
              <a:rPr lang="en-US" sz="1400" dirty="0" smtClean="0">
                <a:solidFill>
                  <a:srgbClr val="FFFFFF"/>
                </a:solidFill>
              </a:rPr>
              <a:t>ISOLDE (photo courtesy of J. </a:t>
            </a:r>
            <a:r>
              <a:rPr lang="en-US" sz="1400" dirty="0" err="1" smtClean="0">
                <a:solidFill>
                  <a:srgbClr val="FFFFFF"/>
                </a:solidFill>
              </a:rPr>
              <a:t>Lettry</a:t>
            </a:r>
            <a:r>
              <a:rPr lang="en-US" sz="1400" dirty="0" smtClean="0">
                <a:solidFill>
                  <a:srgbClr val="FFFFFF"/>
                </a:solidFill>
              </a:rPr>
              <a:t>)</a:t>
            </a:r>
            <a:endParaRPr lang="en-US" sz="1400" dirty="0">
              <a:solidFill>
                <a:srgbClr val="FFFFFF"/>
              </a:solidFill>
            </a:endParaRPr>
          </a:p>
        </p:txBody>
      </p:sp>
      <p:sp>
        <p:nvSpPr>
          <p:cNvPr id="30727" name="Rectangle 7"/>
          <p:cNvSpPr>
            <a:spLocks noChangeArrowheads="1"/>
          </p:cNvSpPr>
          <p:nvPr/>
        </p:nvSpPr>
        <p:spPr bwMode="auto">
          <a:xfrm>
            <a:off x="4813301" y="3482975"/>
            <a:ext cx="3969214" cy="523220"/>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Simulation of stress wave propagation in Li lens (</a:t>
            </a:r>
            <a:r>
              <a:rPr lang="en-US" sz="1400" dirty="0" err="1" smtClean="0">
                <a:solidFill>
                  <a:srgbClr val="FFFFFF"/>
                </a:solidFill>
              </a:rPr>
              <a:t>pbar</a:t>
            </a:r>
            <a:r>
              <a:rPr lang="en-US" sz="1400" dirty="0" smtClean="0">
                <a:solidFill>
                  <a:srgbClr val="FFFFFF"/>
                </a:solidFill>
              </a:rPr>
              <a:t> </a:t>
            </a:r>
            <a:r>
              <a:rPr lang="en-US" sz="1400" dirty="0">
                <a:solidFill>
                  <a:srgbClr val="FFFFFF"/>
                </a:solidFill>
              </a:rPr>
              <a:t>source, Fermilab)</a:t>
            </a:r>
          </a:p>
        </p:txBody>
      </p:sp>
      <p:pic>
        <p:nvPicPr>
          <p:cNvPr id="8" name="Picture 7" descr="Untitled.jpg"/>
          <p:cNvPicPr>
            <a:picLocks noChangeAspect="1"/>
          </p:cNvPicPr>
          <p:nvPr/>
        </p:nvPicPr>
        <p:blipFill>
          <a:blip r:embed="rId3"/>
          <a:stretch>
            <a:fillRect/>
          </a:stretch>
        </p:blipFill>
        <p:spPr>
          <a:xfrm>
            <a:off x="349689" y="584200"/>
            <a:ext cx="4019112" cy="2898775"/>
          </a:xfrm>
          <a:prstGeom prst="rect">
            <a:avLst/>
          </a:prstGeom>
        </p:spPr>
      </p:pic>
      <p:pic>
        <p:nvPicPr>
          <p:cNvPr id="9" name="Picture 8" descr="liwave.jpg"/>
          <p:cNvPicPr>
            <a:picLocks noChangeAspect="1"/>
          </p:cNvPicPr>
          <p:nvPr/>
        </p:nvPicPr>
        <p:blipFill>
          <a:blip r:embed="rId4"/>
          <a:stretch>
            <a:fillRect/>
          </a:stretch>
        </p:blipFill>
        <p:spPr>
          <a:xfrm>
            <a:off x="4954710" y="584200"/>
            <a:ext cx="3827805" cy="2898776"/>
          </a:xfrm>
          <a:prstGeom prst="rect">
            <a:avLst/>
          </a:prstGeom>
        </p:spPr>
      </p:pic>
      <p:sp>
        <p:nvSpPr>
          <p:cNvPr id="10" name="Date Placeholder 9"/>
          <p:cNvSpPr>
            <a:spLocks noGrp="1"/>
          </p:cNvSpPr>
          <p:nvPr>
            <p:ph type="dt" sz="half" idx="10"/>
          </p:nvPr>
        </p:nvSpPr>
        <p:spPr/>
        <p:txBody>
          <a:bodyPr/>
          <a:lstStyle/>
          <a:p>
            <a:r>
              <a:rPr lang="en-US" smtClean="0"/>
              <a:t>Aug 4, 2013</a:t>
            </a:r>
            <a:endParaRPr lang="en-US"/>
          </a:p>
        </p:txBody>
      </p:sp>
      <p:sp>
        <p:nvSpPr>
          <p:cNvPr id="11" name="Slide Number Placeholder 10"/>
          <p:cNvSpPr>
            <a:spLocks noGrp="1"/>
          </p:cNvSpPr>
          <p:nvPr>
            <p:ph type="sldNum" sz="quarter" idx="12"/>
          </p:nvPr>
        </p:nvSpPr>
        <p:spPr/>
        <p:txBody>
          <a:bodyPr>
            <a:normAutofit/>
          </a:bodyPr>
          <a:lstStyle/>
          <a:p>
            <a:fld id="{3A138BD7-639E-0E43-AB10-7D6EE02BD1DE}" type="slidenum">
              <a:rPr lang="en-US" smtClean="0"/>
              <a:pPr/>
              <a:t>6</a:t>
            </a:fld>
            <a:endParaRPr lang="en-US"/>
          </a:p>
        </p:txBody>
      </p:sp>
      <p:sp>
        <p:nvSpPr>
          <p:cNvPr id="12" name="Footer Placeholder 11"/>
          <p:cNvSpPr>
            <a:spLocks noGrp="1"/>
          </p:cNvSpPr>
          <p:nvPr>
            <p:ph type="ftr" sz="quarter" idx="11"/>
          </p:nvPr>
        </p:nvSpPr>
        <p:spPr/>
        <p:txBody>
          <a:bodyPr/>
          <a:lstStyle/>
          <a:p>
            <a:r>
              <a:rPr lang="en-US" smtClean="0"/>
              <a:t>Opportunities with High Intensity Accelerators Beyond the Current Era</a:t>
            </a:r>
            <a:endParaRPr lang="en-US"/>
          </a:p>
        </p:txBody>
      </p:sp>
      <p:sp>
        <p:nvSpPr>
          <p:cNvPr id="13" name="Rounded Rectangle 12"/>
          <p:cNvSpPr/>
          <p:nvPr/>
        </p:nvSpPr>
        <p:spPr>
          <a:xfrm>
            <a:off x="1366151" y="38306"/>
            <a:ext cx="2481949"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Target Challenges</a:t>
            </a:r>
            <a:endParaRPr lang="en-US" sz="2000" b="1" dirty="0"/>
          </a:p>
        </p:txBody>
      </p:sp>
      <p:sp>
        <p:nvSpPr>
          <p:cNvPr id="14" name="Rectangle 3"/>
          <p:cNvSpPr txBox="1">
            <a:spLocks noChangeArrowheads="1"/>
          </p:cNvSpPr>
          <p:nvPr/>
        </p:nvSpPr>
        <p:spPr>
          <a:xfrm>
            <a:off x="4577080" y="4006195"/>
            <a:ext cx="4516121" cy="2483505"/>
          </a:xfrm>
          <a:prstGeom prst="rect">
            <a:avLst/>
          </a:prstGeom>
          <a:ln w="25400">
            <a:solidFill>
              <a:schemeClr val="accent5">
                <a:lumMod val="60000"/>
                <a:lumOff val="40000"/>
              </a:schemeClr>
            </a:solidFill>
          </a:ln>
        </p:spPr>
        <p:txBody>
          <a:bodyPr vert="horz" lIns="91440" tIns="45720" rIns="91440" bIns="45720" rtlCol="0">
            <a:normAutofit fontScale="92500" lnSpcReduction="2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smtClean="0"/>
              <a:t>Mitigating </a:t>
            </a:r>
            <a:r>
              <a:rPr lang="en-US" sz="2400" dirty="0"/>
              <a:t>thermal shock:</a:t>
            </a:r>
          </a:p>
          <a:p>
            <a:pPr lvl="1">
              <a:lnSpc>
                <a:spcPct val="90000"/>
              </a:lnSpc>
            </a:pPr>
            <a:r>
              <a:rPr lang="en-US" sz="2100" dirty="0"/>
              <a:t>Material Selection</a:t>
            </a:r>
          </a:p>
          <a:p>
            <a:pPr lvl="1">
              <a:lnSpc>
                <a:spcPct val="90000"/>
              </a:lnSpc>
            </a:pPr>
            <a:r>
              <a:rPr lang="en-US" sz="2100" dirty="0" smtClean="0"/>
              <a:t>Segment </a:t>
            </a:r>
            <a:r>
              <a:rPr lang="en-US" sz="2100" dirty="0"/>
              <a:t>target length</a:t>
            </a:r>
          </a:p>
          <a:p>
            <a:pPr lvl="1">
              <a:lnSpc>
                <a:spcPct val="90000"/>
              </a:lnSpc>
            </a:pPr>
            <a:r>
              <a:rPr lang="en-US" sz="2100" dirty="0"/>
              <a:t>Manipulate beam parameters (spot size, intensity)</a:t>
            </a:r>
          </a:p>
          <a:p>
            <a:pPr>
              <a:lnSpc>
                <a:spcPct val="90000"/>
              </a:lnSpc>
            </a:pPr>
            <a:r>
              <a:rPr lang="en-US" sz="2400" dirty="0" smtClean="0"/>
              <a:t>Also impacts liquid and rotating targets</a:t>
            </a:r>
            <a:endParaRPr lang="en-US" sz="2400" dirty="0"/>
          </a:p>
          <a:p>
            <a:pPr lvl="1">
              <a:lnSpc>
                <a:spcPct val="90000"/>
              </a:lnSpc>
            </a:pPr>
            <a:r>
              <a:rPr lang="en-US" sz="2100" dirty="0"/>
              <a:t>Cavitation in liquid metal (SNS)</a:t>
            </a:r>
          </a:p>
          <a:p>
            <a:pPr lvl="1">
              <a:lnSpc>
                <a:spcPct val="90000"/>
              </a:lnSpc>
            </a:pPr>
            <a:r>
              <a:rPr lang="en-US" sz="2100" dirty="0"/>
              <a:t>Rotating target in CW beam (FRIB)</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Aug 4, 2013</a:t>
            </a:r>
            <a:endParaRPr lang="en-US"/>
          </a:p>
        </p:txBody>
      </p:sp>
      <p:sp>
        <p:nvSpPr>
          <p:cNvPr id="5" name="Slide Number Placeholder 4"/>
          <p:cNvSpPr>
            <a:spLocks noGrp="1"/>
          </p:cNvSpPr>
          <p:nvPr>
            <p:ph type="sldNum" sz="quarter" idx="12"/>
          </p:nvPr>
        </p:nvSpPr>
        <p:spPr/>
        <p:txBody>
          <a:bodyPr>
            <a:normAutofit/>
          </a:bodyPr>
          <a:lstStyle/>
          <a:p>
            <a:fld id="{3A138BD7-639E-0E43-AB10-7D6EE02BD1DE}" type="slidenum">
              <a:rPr lang="en-US" smtClean="0"/>
              <a:pPr/>
              <a:t>7</a:t>
            </a:fld>
            <a:endParaRPr lang="en-US"/>
          </a:p>
        </p:txBody>
      </p:sp>
      <p:sp>
        <p:nvSpPr>
          <p:cNvPr id="6" name="Footer Placeholder 5"/>
          <p:cNvSpPr>
            <a:spLocks noGrp="1"/>
          </p:cNvSpPr>
          <p:nvPr>
            <p:ph type="ftr" sz="quarter" idx="11"/>
          </p:nvPr>
        </p:nvSpPr>
        <p:spPr/>
        <p:txBody>
          <a:bodyPr/>
          <a:lstStyle/>
          <a:p>
            <a:r>
              <a:rPr lang="en-US" smtClean="0"/>
              <a:t>Opportunities with High Intensity Accelerators Beyond the Current Era</a:t>
            </a:r>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74700"/>
            <a:ext cx="5683115" cy="54229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84715" y="762000"/>
            <a:ext cx="2751074" cy="1841500"/>
          </a:xfrm>
          <a:prstGeom prst="rect">
            <a:avLst/>
          </a:prstGeom>
          <a:noFill/>
          <a:ln w="38100">
            <a:solidFill>
              <a:schemeClr val="tx1"/>
            </a:solidFill>
          </a:ln>
        </p:spPr>
        <p:txBody>
          <a:bodyPr wrap="none" rtlCol="0">
            <a:noAutofit/>
          </a:bodyPr>
          <a:lstStyle/>
          <a:p>
            <a:r>
              <a:rPr lang="en-US" dirty="0" smtClean="0">
                <a:solidFill>
                  <a:schemeClr val="bg1"/>
                </a:solidFill>
              </a:rPr>
              <a:t>Stress developing:</a:t>
            </a:r>
          </a:p>
          <a:p>
            <a:r>
              <a:rPr lang="en-US" dirty="0" smtClean="0">
                <a:solidFill>
                  <a:schemeClr val="bg1"/>
                </a:solidFill>
              </a:rPr>
              <a:t>0 </a:t>
            </a:r>
            <a:r>
              <a:rPr lang="el-GR" dirty="0" smtClean="0">
                <a:solidFill>
                  <a:schemeClr val="bg1"/>
                </a:solidFill>
              </a:rPr>
              <a:t>μ</a:t>
            </a:r>
            <a:r>
              <a:rPr lang="en-US" dirty="0" smtClean="0">
                <a:solidFill>
                  <a:schemeClr val="bg1"/>
                </a:solidFill>
              </a:rPr>
              <a:t>s (top), 1.8 </a:t>
            </a:r>
            <a:r>
              <a:rPr lang="el-GR" dirty="0">
                <a:solidFill>
                  <a:schemeClr val="bg1"/>
                </a:solidFill>
              </a:rPr>
              <a:t>μ</a:t>
            </a:r>
            <a:r>
              <a:rPr lang="en-US" dirty="0" smtClean="0">
                <a:solidFill>
                  <a:schemeClr val="bg1"/>
                </a:solidFill>
              </a:rPr>
              <a:t>s, 4.2 </a:t>
            </a:r>
            <a:r>
              <a:rPr lang="el-GR" dirty="0">
                <a:solidFill>
                  <a:schemeClr val="bg1"/>
                </a:solidFill>
              </a:rPr>
              <a:t>μ</a:t>
            </a:r>
            <a:r>
              <a:rPr lang="en-US" dirty="0">
                <a:solidFill>
                  <a:schemeClr val="bg1"/>
                </a:solidFill>
              </a:rPr>
              <a:t>s </a:t>
            </a:r>
            <a:endParaRPr lang="en-US" dirty="0" smtClean="0">
              <a:solidFill>
                <a:schemeClr val="bg1"/>
              </a:solidFill>
            </a:endParaRPr>
          </a:p>
          <a:p>
            <a:r>
              <a:rPr lang="en-US" dirty="0">
                <a:solidFill>
                  <a:schemeClr val="bg1"/>
                </a:solidFill>
              </a:rPr>
              <a:t>a</a:t>
            </a:r>
            <a:r>
              <a:rPr lang="en-US" dirty="0" smtClean="0">
                <a:solidFill>
                  <a:schemeClr val="bg1"/>
                </a:solidFill>
              </a:rPr>
              <a:t>nd 6 </a:t>
            </a:r>
            <a:r>
              <a:rPr lang="el-GR" dirty="0">
                <a:solidFill>
                  <a:schemeClr val="bg1"/>
                </a:solidFill>
              </a:rPr>
              <a:t>μ</a:t>
            </a:r>
            <a:r>
              <a:rPr lang="en-US" dirty="0" smtClean="0">
                <a:solidFill>
                  <a:schemeClr val="bg1"/>
                </a:solidFill>
              </a:rPr>
              <a:t>s. Unit is Pa</a:t>
            </a:r>
          </a:p>
          <a:p>
            <a:r>
              <a:rPr lang="en-US" dirty="0" smtClean="0">
                <a:solidFill>
                  <a:schemeClr val="bg1"/>
                </a:solidFill>
              </a:rPr>
              <a:t>Stress wave from the </a:t>
            </a:r>
          </a:p>
          <a:p>
            <a:r>
              <a:rPr lang="en-US" dirty="0">
                <a:solidFill>
                  <a:schemeClr val="bg1"/>
                </a:solidFill>
              </a:rPr>
              <a:t>b</a:t>
            </a:r>
            <a:r>
              <a:rPr lang="en-US" dirty="0" smtClean="0">
                <a:solidFill>
                  <a:schemeClr val="bg1"/>
                </a:solidFill>
              </a:rPr>
              <a:t>eam pulse is seen </a:t>
            </a:r>
            <a:endParaRPr lang="en-US" dirty="0">
              <a:solidFill>
                <a:schemeClr val="bg1"/>
              </a:solidFill>
            </a:endParaRPr>
          </a:p>
        </p:txBody>
      </p:sp>
      <p:sp>
        <p:nvSpPr>
          <p:cNvPr id="10" name="Footer Placeholder 2"/>
          <p:cNvSpPr txBox="1">
            <a:spLocks/>
          </p:cNvSpPr>
          <p:nvPr/>
        </p:nvSpPr>
        <p:spPr>
          <a:xfrm>
            <a:off x="5781985" y="2150429"/>
            <a:ext cx="2898775" cy="365125"/>
          </a:xfrm>
          <a:prstGeom prst="rect">
            <a:avLst/>
          </a:prstGeom>
        </p:spPr>
        <p:txBody>
          <a:bodyPr vert="horz" anchor="ctr" anchorCtr="0"/>
          <a:lstStyle>
            <a:defPPr>
              <a:defRPr lang="en-US"/>
            </a:defPPr>
            <a:lvl1pPr marL="0" algn="l"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solidFill>
                  <a:schemeClr val="bg1">
                    <a:lumMod val="75000"/>
                  </a:schemeClr>
                </a:solidFill>
              </a:rPr>
              <a:t>M. </a:t>
            </a:r>
            <a:r>
              <a:rPr lang="en-US" dirty="0" err="1" smtClean="0">
                <a:solidFill>
                  <a:schemeClr val="bg1">
                    <a:lumMod val="75000"/>
                  </a:schemeClr>
                </a:solidFill>
              </a:rPr>
              <a:t>Avilov</a:t>
            </a:r>
            <a:r>
              <a:rPr lang="en-US" dirty="0" smtClean="0">
                <a:solidFill>
                  <a:schemeClr val="bg1">
                    <a:lumMod val="75000"/>
                  </a:schemeClr>
                </a:solidFill>
              </a:rPr>
              <a:t>, FRIB, 06/14/2012</a:t>
            </a:r>
            <a:endParaRPr lang="en-US" dirty="0">
              <a:solidFill>
                <a:schemeClr val="bg1">
                  <a:lumMod val="75000"/>
                </a:schemeClr>
              </a:solidFill>
            </a:endParaRPr>
          </a:p>
        </p:txBody>
      </p:sp>
      <p:pic>
        <p:nvPicPr>
          <p:cNvPr id="11" name="Picture 10"/>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rot="16200000">
            <a:off x="6000552" y="2641405"/>
            <a:ext cx="3003875" cy="3232222"/>
          </a:xfrm>
          <a:prstGeom prst="rect">
            <a:avLst/>
          </a:prstGeom>
          <a:ln w="38100">
            <a:solidFill>
              <a:schemeClr val="bg1">
                <a:lumMod val="85000"/>
              </a:schemeClr>
            </a:solidFill>
          </a:ln>
        </p:spPr>
      </p:pic>
      <p:sp>
        <p:nvSpPr>
          <p:cNvPr id="12" name="Footer Placeholder 2"/>
          <p:cNvSpPr txBox="1">
            <a:spLocks/>
          </p:cNvSpPr>
          <p:nvPr/>
        </p:nvSpPr>
        <p:spPr>
          <a:xfrm>
            <a:off x="5870884" y="5772154"/>
            <a:ext cx="3247715" cy="666746"/>
          </a:xfrm>
          <a:prstGeom prst="rect">
            <a:avLst/>
          </a:prstGeom>
          <a:ln w="38100">
            <a:solidFill>
              <a:schemeClr val="bg1">
                <a:lumMod val="75000"/>
              </a:schemeClr>
            </a:solidFill>
          </a:ln>
        </p:spPr>
        <p:txBody>
          <a:bodyPr vert="horz" anchor="ctr" anchorCtr="0"/>
          <a:lstStyle>
            <a:defPPr>
              <a:defRPr lang="en-US"/>
            </a:defPPr>
            <a:lvl1pPr marL="0" algn="l" defTabSz="457200" rtl="0" eaLnBrk="1" latinLnBrk="0" hangingPunct="1">
              <a:defRPr kumimoji="0" sz="14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solidFill>
                  <a:schemeClr val="bg1"/>
                </a:solidFill>
              </a:rPr>
              <a:t>Beam induced cavitation damage in SNS target. B. </a:t>
            </a:r>
            <a:r>
              <a:rPr lang="en-US" dirty="0" err="1" smtClean="0">
                <a:solidFill>
                  <a:schemeClr val="bg1"/>
                </a:solidFill>
              </a:rPr>
              <a:t>Riemer</a:t>
            </a:r>
            <a:r>
              <a:rPr lang="en-US" dirty="0">
                <a:solidFill>
                  <a:schemeClr val="bg1"/>
                </a:solidFill>
              </a:rPr>
              <a:t> </a:t>
            </a:r>
            <a:r>
              <a:rPr lang="en-US" dirty="0" smtClean="0">
                <a:solidFill>
                  <a:schemeClr val="bg1"/>
                </a:solidFill>
              </a:rPr>
              <a:t>for PASI 2012</a:t>
            </a:r>
            <a:endParaRPr lang="en-US" dirty="0">
              <a:solidFill>
                <a:schemeClr val="bg1"/>
              </a:solidFill>
            </a:endParaRPr>
          </a:p>
        </p:txBody>
      </p:sp>
      <p:sp>
        <p:nvSpPr>
          <p:cNvPr id="13" name="Rectangle 2"/>
          <p:cNvSpPr>
            <a:spLocks noGrp="1" noChangeArrowheads="1"/>
          </p:cNvSpPr>
          <p:nvPr>
            <p:ph type="title"/>
          </p:nvPr>
        </p:nvSpPr>
        <p:spPr>
          <a:xfrm>
            <a:off x="3187700" y="-106361"/>
            <a:ext cx="5956300" cy="754062"/>
          </a:xfrm>
        </p:spPr>
        <p:txBody>
          <a:bodyPr>
            <a:noAutofit/>
          </a:bodyPr>
          <a:lstStyle/>
          <a:p>
            <a:pPr algn="r"/>
            <a:r>
              <a:rPr lang="en-US" sz="2800" dirty="0" smtClean="0"/>
              <a:t>Thermal Shock (Stress Waves)</a:t>
            </a:r>
            <a:endParaRPr lang="en-US" sz="2800" dirty="0"/>
          </a:p>
        </p:txBody>
      </p:sp>
      <p:sp>
        <p:nvSpPr>
          <p:cNvPr id="15" name="Rounded Rectangle 14"/>
          <p:cNvSpPr/>
          <p:nvPr/>
        </p:nvSpPr>
        <p:spPr>
          <a:xfrm>
            <a:off x="1366151" y="38306"/>
            <a:ext cx="2481949"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Target Challenges</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0" y="621589"/>
            <a:ext cx="4495800" cy="5804611"/>
          </a:xfrm>
        </p:spPr>
        <p:txBody>
          <a:bodyPr>
            <a:normAutofit/>
          </a:bodyPr>
          <a:lstStyle/>
          <a:p>
            <a:pPr>
              <a:lnSpc>
                <a:spcPct val="90000"/>
              </a:lnSpc>
            </a:pPr>
            <a:r>
              <a:rPr lang="en-US" sz="2200" dirty="0"/>
              <a:t>Displacements in metal crystal lattice</a:t>
            </a:r>
          </a:p>
          <a:p>
            <a:pPr lvl="1">
              <a:lnSpc>
                <a:spcPct val="90000"/>
              </a:lnSpc>
            </a:pPr>
            <a:r>
              <a:rPr lang="en-US" sz="2000" dirty="0" err="1"/>
              <a:t>Embrittlement</a:t>
            </a:r>
            <a:endParaRPr lang="en-US" sz="2000" dirty="0"/>
          </a:p>
          <a:p>
            <a:pPr lvl="1">
              <a:lnSpc>
                <a:spcPct val="90000"/>
              </a:lnSpc>
            </a:pPr>
            <a:r>
              <a:rPr lang="en-US" sz="2000" dirty="0"/>
              <a:t>Creep</a:t>
            </a:r>
          </a:p>
          <a:p>
            <a:pPr lvl="1">
              <a:lnSpc>
                <a:spcPct val="90000"/>
              </a:lnSpc>
            </a:pPr>
            <a:r>
              <a:rPr lang="en-US" sz="2000" dirty="0"/>
              <a:t>Swelling</a:t>
            </a:r>
          </a:p>
          <a:p>
            <a:pPr lvl="1">
              <a:lnSpc>
                <a:spcPct val="90000"/>
              </a:lnSpc>
            </a:pPr>
            <a:r>
              <a:rPr lang="en-US" sz="2000" dirty="0"/>
              <a:t>Fracture toughness reduction</a:t>
            </a:r>
          </a:p>
          <a:p>
            <a:pPr lvl="1">
              <a:lnSpc>
                <a:spcPct val="90000"/>
              </a:lnSpc>
            </a:pPr>
            <a:r>
              <a:rPr lang="en-US" sz="2000" dirty="0"/>
              <a:t>Thermal/electrical conductivity reduction</a:t>
            </a:r>
          </a:p>
          <a:p>
            <a:pPr lvl="1">
              <a:lnSpc>
                <a:spcPct val="90000"/>
              </a:lnSpc>
            </a:pPr>
            <a:r>
              <a:rPr lang="en-US" sz="2000" dirty="0"/>
              <a:t>Coefficient of thermal expansion changes</a:t>
            </a:r>
          </a:p>
          <a:p>
            <a:pPr lvl="1">
              <a:lnSpc>
                <a:spcPct val="90000"/>
              </a:lnSpc>
            </a:pPr>
            <a:r>
              <a:rPr lang="en-US" sz="2000" dirty="0"/>
              <a:t>Accelerated corrosion</a:t>
            </a:r>
          </a:p>
          <a:p>
            <a:pPr lvl="1">
              <a:lnSpc>
                <a:spcPct val="90000"/>
              </a:lnSpc>
            </a:pPr>
            <a:r>
              <a:rPr lang="en-US" sz="2000" dirty="0"/>
              <a:t>Transmutation products (impurities, gas production)</a:t>
            </a:r>
          </a:p>
          <a:p>
            <a:pPr>
              <a:lnSpc>
                <a:spcPct val="90000"/>
              </a:lnSpc>
            </a:pPr>
            <a:r>
              <a:rPr lang="en-US" sz="2300" dirty="0"/>
              <a:t>Very dependent upon irradiation conditions (</a:t>
            </a:r>
            <a:r>
              <a:rPr lang="en-US" sz="2300" dirty="0" err="1"/>
              <a:t>eg</a:t>
            </a:r>
            <a:r>
              <a:rPr lang="en-US" sz="2300" dirty="0"/>
              <a:t>. temperature)</a:t>
            </a:r>
          </a:p>
          <a:p>
            <a:endParaRPr lang="en-US" dirty="0"/>
          </a:p>
        </p:txBody>
      </p:sp>
      <p:sp>
        <p:nvSpPr>
          <p:cNvPr id="4" name="Date Placeholder 3"/>
          <p:cNvSpPr>
            <a:spLocks noGrp="1"/>
          </p:cNvSpPr>
          <p:nvPr>
            <p:ph type="dt" sz="half" idx="10"/>
          </p:nvPr>
        </p:nvSpPr>
        <p:spPr/>
        <p:txBody>
          <a:bodyPr/>
          <a:lstStyle/>
          <a:p>
            <a:r>
              <a:rPr lang="en-US" smtClean="0"/>
              <a:t>Aug 4, 2013</a:t>
            </a:r>
            <a:endParaRPr lang="en-US"/>
          </a:p>
        </p:txBody>
      </p:sp>
      <p:sp>
        <p:nvSpPr>
          <p:cNvPr id="5" name="Footer Placeholder 4"/>
          <p:cNvSpPr>
            <a:spLocks noGrp="1"/>
          </p:cNvSpPr>
          <p:nvPr>
            <p:ph type="ftr" sz="quarter" idx="11"/>
          </p:nvPr>
        </p:nvSpPr>
        <p:spPr/>
        <p:txBody>
          <a:bodyPr/>
          <a:lstStyle/>
          <a:p>
            <a:r>
              <a:rPr lang="en-US" smtClean="0"/>
              <a:t>Opportunities with High Intensity Accelerators Beyond the Current Era</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8</a:t>
            </a:fld>
            <a:endParaRPr lang="en-US"/>
          </a:p>
        </p:txBody>
      </p:sp>
      <p:sp>
        <p:nvSpPr>
          <p:cNvPr id="7" name="Rectangle 2"/>
          <p:cNvSpPr txBox="1">
            <a:spLocks noChangeArrowheads="1"/>
          </p:cNvSpPr>
          <p:nvPr/>
        </p:nvSpPr>
        <p:spPr>
          <a:xfrm>
            <a:off x="3187700" y="-106361"/>
            <a:ext cx="5956300" cy="7540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r"/>
            <a:r>
              <a:rPr lang="en-US" sz="2800" dirty="0" smtClean="0"/>
              <a:t>Radiation Damage</a:t>
            </a:r>
            <a:endParaRPr lang="en-US" sz="2800" dirty="0"/>
          </a:p>
        </p:txBody>
      </p:sp>
      <p:sp>
        <p:nvSpPr>
          <p:cNvPr id="8" name="Rounded Rectangle 7"/>
          <p:cNvSpPr/>
          <p:nvPr/>
        </p:nvSpPr>
        <p:spPr>
          <a:xfrm>
            <a:off x="1366151" y="38306"/>
            <a:ext cx="2481949" cy="4746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Target Challenges</a:t>
            </a:r>
            <a:endParaRPr lang="en-US" sz="2000" b="1" dirty="0"/>
          </a:p>
        </p:txBody>
      </p:sp>
      <p:sp>
        <p:nvSpPr>
          <p:cNvPr id="12" name="Text Box 5"/>
          <p:cNvSpPr txBox="1">
            <a:spLocks noChangeArrowheads="1"/>
          </p:cNvSpPr>
          <p:nvPr/>
        </p:nvSpPr>
        <p:spPr bwMode="auto">
          <a:xfrm>
            <a:off x="5291137" y="5930900"/>
            <a:ext cx="3657600" cy="523220"/>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solidFill>
                  <a:srgbClr val="FFFFFF"/>
                </a:solidFill>
              </a:rPr>
              <a:t>S. A. Malloy, et al., Journal of Nuclear Material, 2005. (LANSCE irradiations)</a:t>
            </a:r>
          </a:p>
        </p:txBody>
      </p:sp>
      <p:pic>
        <p:nvPicPr>
          <p:cNvPr id="13" name="Picture 6" descr="rad damage embrittle"/>
          <p:cNvPicPr>
            <a:picLocks noChangeAspect="1" noChangeArrowheads="1"/>
          </p:cNvPicPr>
          <p:nvPr/>
        </p:nvPicPr>
        <p:blipFill>
          <a:blip r:embed="rId3"/>
          <a:srcRect/>
          <a:stretch>
            <a:fillRect/>
          </a:stretch>
        </p:blipFill>
        <p:spPr bwMode="auto">
          <a:xfrm>
            <a:off x="4495800" y="621589"/>
            <a:ext cx="4619801" cy="5322011"/>
          </a:xfrm>
          <a:prstGeom prst="rect">
            <a:avLst/>
          </a:prstGeom>
          <a:noFill/>
          <a:ln w="9525">
            <a:noFill/>
            <a:miter lim="800000"/>
            <a:headEnd/>
            <a:tailEnd/>
          </a:ln>
        </p:spPr>
      </p:pic>
      <p:sp>
        <p:nvSpPr>
          <p:cNvPr id="14" name="TextBox 13"/>
          <p:cNvSpPr txBox="1"/>
          <p:nvPr/>
        </p:nvSpPr>
        <p:spPr>
          <a:xfrm>
            <a:off x="5888037" y="2463800"/>
            <a:ext cx="884238" cy="369332"/>
          </a:xfrm>
          <a:prstGeom prst="rect">
            <a:avLst/>
          </a:prstGeom>
          <a:noFill/>
        </p:spPr>
        <p:txBody>
          <a:bodyPr wrap="square" rtlCol="0">
            <a:spAutoFit/>
          </a:bodyPr>
          <a:lstStyle/>
          <a:p>
            <a:r>
              <a:rPr lang="en-US" dirty="0" smtClean="0">
                <a:solidFill>
                  <a:schemeClr val="bg1"/>
                </a:solidFill>
              </a:rPr>
              <a:t>0 DPA</a:t>
            </a:r>
            <a:endParaRPr lang="en-US" dirty="0">
              <a:solidFill>
                <a:schemeClr val="bg1"/>
              </a:solidFill>
            </a:endParaRPr>
          </a:p>
        </p:txBody>
      </p:sp>
      <p:sp>
        <p:nvSpPr>
          <p:cNvPr id="15" name="TextBox 14"/>
          <p:cNvSpPr txBox="1"/>
          <p:nvPr/>
        </p:nvSpPr>
        <p:spPr>
          <a:xfrm>
            <a:off x="7627937" y="2463800"/>
            <a:ext cx="1112838" cy="369332"/>
          </a:xfrm>
          <a:prstGeom prst="rect">
            <a:avLst/>
          </a:prstGeom>
          <a:noFill/>
        </p:spPr>
        <p:txBody>
          <a:bodyPr wrap="square" rtlCol="0">
            <a:spAutoFit/>
          </a:bodyPr>
          <a:lstStyle/>
          <a:p>
            <a:r>
              <a:rPr lang="en-US" dirty="0" smtClean="0">
                <a:solidFill>
                  <a:schemeClr val="bg1"/>
                </a:solidFill>
              </a:rPr>
              <a:t>3.2 DPA</a:t>
            </a:r>
            <a:endParaRPr lang="en-US" dirty="0">
              <a:solidFill>
                <a:schemeClr val="bg1"/>
              </a:solidFill>
            </a:endParaRPr>
          </a:p>
        </p:txBody>
      </p:sp>
      <p:sp>
        <p:nvSpPr>
          <p:cNvPr id="16" name="TextBox 15"/>
          <p:cNvSpPr txBox="1"/>
          <p:nvPr/>
        </p:nvSpPr>
        <p:spPr>
          <a:xfrm>
            <a:off x="7467257" y="5321300"/>
            <a:ext cx="1273518" cy="369332"/>
          </a:xfrm>
          <a:prstGeom prst="rect">
            <a:avLst/>
          </a:prstGeom>
          <a:noFill/>
        </p:spPr>
        <p:txBody>
          <a:bodyPr wrap="square" rtlCol="0">
            <a:spAutoFit/>
          </a:bodyPr>
          <a:lstStyle/>
          <a:p>
            <a:r>
              <a:rPr lang="en-US" dirty="0" smtClean="0">
                <a:solidFill>
                  <a:schemeClr val="bg1"/>
                </a:solidFill>
              </a:rPr>
              <a:t>23.3 DPA</a:t>
            </a:r>
            <a:endParaRPr lang="en-US" dirty="0">
              <a:solidFill>
                <a:schemeClr val="bg1"/>
              </a:solidFill>
            </a:endParaRPr>
          </a:p>
        </p:txBody>
      </p:sp>
      <p:sp>
        <p:nvSpPr>
          <p:cNvPr id="17" name="TextBox 16"/>
          <p:cNvSpPr txBox="1"/>
          <p:nvPr/>
        </p:nvSpPr>
        <p:spPr>
          <a:xfrm>
            <a:off x="5524500" y="5321300"/>
            <a:ext cx="1247775" cy="369332"/>
          </a:xfrm>
          <a:prstGeom prst="rect">
            <a:avLst/>
          </a:prstGeom>
          <a:noFill/>
        </p:spPr>
        <p:txBody>
          <a:bodyPr wrap="square" rtlCol="0">
            <a:spAutoFit/>
          </a:bodyPr>
          <a:lstStyle/>
          <a:p>
            <a:r>
              <a:rPr lang="en-US" dirty="0" smtClean="0">
                <a:solidFill>
                  <a:schemeClr val="bg1"/>
                </a:solidFill>
              </a:rPr>
              <a:t>14.9 DPA</a:t>
            </a:r>
            <a:endParaRPr lang="en-US" dirty="0">
              <a:solidFill>
                <a:schemeClr val="bg1"/>
              </a:solidFill>
            </a:endParaRPr>
          </a:p>
        </p:txBody>
      </p:sp>
    </p:spTree>
    <p:extLst>
      <p:ext uri="{BB962C8B-B14F-4D97-AF65-F5344CB8AC3E}">
        <p14:creationId xmlns:p14="http://schemas.microsoft.com/office/powerpoint/2010/main" val="73859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Radiation Damage</a:t>
            </a:r>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latin typeface="Tw Cen MT"/>
              </a:rPr>
              <a:pPr/>
              <a:t>9</a:t>
            </a:fld>
            <a:endParaRPr lang="en-US">
              <a:latin typeface="Tw Cen MT"/>
            </a:endParaRPr>
          </a:p>
        </p:txBody>
      </p:sp>
      <p:sp>
        <p:nvSpPr>
          <p:cNvPr id="11" name="TextBox 10"/>
          <p:cNvSpPr txBox="1"/>
          <p:nvPr/>
        </p:nvSpPr>
        <p:spPr>
          <a:xfrm>
            <a:off x="7383257" y="4113877"/>
            <a:ext cx="1112838" cy="369332"/>
          </a:xfrm>
          <a:prstGeom prst="rect">
            <a:avLst/>
          </a:prstGeom>
          <a:noFill/>
        </p:spPr>
        <p:txBody>
          <a:bodyPr wrap="square" rtlCol="0">
            <a:spAutoFit/>
          </a:bodyPr>
          <a:lstStyle/>
          <a:p>
            <a:r>
              <a:rPr lang="en-US" dirty="0" smtClean="0">
                <a:solidFill>
                  <a:prstClr val="white"/>
                </a:solidFill>
                <a:latin typeface="Tw Cen MT"/>
              </a:rPr>
              <a:t>23.3 DPA</a:t>
            </a:r>
            <a:endParaRPr lang="en-US" dirty="0">
              <a:solidFill>
                <a:prstClr val="white"/>
              </a:solidFill>
              <a:latin typeface="Tw Cen MT"/>
            </a:endParaRPr>
          </a:p>
        </p:txBody>
      </p:sp>
      <p:sp>
        <p:nvSpPr>
          <p:cNvPr id="12" name="TextBox 11"/>
          <p:cNvSpPr txBox="1"/>
          <p:nvPr/>
        </p:nvSpPr>
        <p:spPr>
          <a:xfrm>
            <a:off x="5414757" y="4113877"/>
            <a:ext cx="1112838" cy="369332"/>
          </a:xfrm>
          <a:prstGeom prst="rect">
            <a:avLst/>
          </a:prstGeom>
          <a:noFill/>
        </p:spPr>
        <p:txBody>
          <a:bodyPr wrap="square" rtlCol="0">
            <a:spAutoFit/>
          </a:bodyPr>
          <a:lstStyle/>
          <a:p>
            <a:r>
              <a:rPr lang="en-US" dirty="0" smtClean="0">
                <a:solidFill>
                  <a:prstClr val="white"/>
                </a:solidFill>
                <a:latin typeface="Tw Cen MT"/>
              </a:rPr>
              <a:t>14.9 DPA</a:t>
            </a:r>
            <a:endParaRPr lang="en-US" dirty="0">
              <a:solidFill>
                <a:prstClr val="white"/>
              </a:solidFill>
              <a:latin typeface="Tw Cen MT"/>
            </a:endParaRPr>
          </a:p>
        </p:txBody>
      </p:sp>
      <p:graphicFrame>
        <p:nvGraphicFramePr>
          <p:cNvPr id="21" name="Table 20"/>
          <p:cNvGraphicFramePr>
            <a:graphicFrameLocks noGrp="1"/>
          </p:cNvGraphicFramePr>
          <p:nvPr>
            <p:extLst>
              <p:ext uri="{D42A27DB-BD31-4B8C-83A1-F6EECF244321}">
                <p14:modId xmlns:p14="http://schemas.microsoft.com/office/powerpoint/2010/main" val="1515097174"/>
              </p:ext>
            </p:extLst>
          </p:nvPr>
        </p:nvGraphicFramePr>
        <p:xfrm>
          <a:off x="346553" y="1797754"/>
          <a:ext cx="8419495" cy="3636270"/>
        </p:xfrm>
        <a:graphic>
          <a:graphicData uri="http://schemas.openxmlformats.org/drawingml/2006/table">
            <a:tbl>
              <a:tblPr firstRow="1" bandRow="1">
                <a:tableStyleId>{69012ECD-51FC-41F1-AA8D-1B2483CD663E}</a:tableStyleId>
              </a:tblPr>
              <a:tblGrid>
                <a:gridCol w="2561918"/>
                <a:gridCol w="1647829"/>
                <a:gridCol w="2271355"/>
                <a:gridCol w="1938393"/>
              </a:tblGrid>
              <a:tr h="972324">
                <a:tc>
                  <a:txBody>
                    <a:bodyPr/>
                    <a:lstStyle/>
                    <a:p>
                      <a:pPr algn="ctr"/>
                      <a:r>
                        <a:rPr lang="en-US" sz="2800" b="0" dirty="0" smtClean="0"/>
                        <a:t>Irradiation Source</a:t>
                      </a:r>
                      <a:endParaRPr lang="en-US" sz="2800" b="0" dirty="0"/>
                    </a:p>
                  </a:txBody>
                  <a:tcPr/>
                </a:tc>
                <a:tc>
                  <a:txBody>
                    <a:bodyPr/>
                    <a:lstStyle/>
                    <a:p>
                      <a:pPr algn="ctr"/>
                      <a:r>
                        <a:rPr lang="en-US" sz="2800" b="0" dirty="0" smtClean="0"/>
                        <a:t>DPA rate </a:t>
                      </a:r>
                      <a:r>
                        <a:rPr lang="en-US" sz="2400" b="0" dirty="0" smtClean="0"/>
                        <a:t>(</a:t>
                      </a:r>
                      <a:r>
                        <a:rPr lang="en-US" sz="2400" b="0" dirty="0" err="1" smtClean="0"/>
                        <a:t>dpa</a:t>
                      </a:r>
                      <a:r>
                        <a:rPr lang="en-US" sz="2400" b="0" dirty="0" smtClean="0"/>
                        <a:t>/s)</a:t>
                      </a:r>
                      <a:endParaRPr lang="en-US" sz="2400" b="0" dirty="0"/>
                    </a:p>
                  </a:txBody>
                  <a:tcPr/>
                </a:tc>
                <a:tc>
                  <a:txBody>
                    <a:bodyPr/>
                    <a:lstStyle/>
                    <a:p>
                      <a:pPr algn="ctr"/>
                      <a:r>
                        <a:rPr lang="en-US" sz="2800" b="0" dirty="0" smtClean="0"/>
                        <a:t>He gas production </a:t>
                      </a:r>
                      <a:r>
                        <a:rPr lang="en-US" sz="2400" b="0" dirty="0" smtClean="0"/>
                        <a:t>(</a:t>
                      </a:r>
                      <a:r>
                        <a:rPr lang="en-US" sz="2400" b="0" dirty="0" err="1" smtClean="0"/>
                        <a:t>appm</a:t>
                      </a:r>
                      <a:r>
                        <a:rPr lang="en-US" sz="2400" b="0" dirty="0" smtClean="0"/>
                        <a:t>/DPA)</a:t>
                      </a:r>
                      <a:endParaRPr lang="en-US" sz="2400" b="0" dirty="0"/>
                    </a:p>
                  </a:txBody>
                  <a:tcPr/>
                </a:tc>
                <a:tc>
                  <a:txBody>
                    <a:bodyPr/>
                    <a:lstStyle/>
                    <a:p>
                      <a:pPr algn="ctr"/>
                      <a:r>
                        <a:rPr lang="en-US" sz="2800" b="0" dirty="0" smtClean="0"/>
                        <a:t>Irradiation Temp </a:t>
                      </a:r>
                      <a:r>
                        <a:rPr lang="en-US" sz="2400" b="0" dirty="0" smtClean="0"/>
                        <a:t>(˚C)</a:t>
                      </a:r>
                      <a:endParaRPr lang="en-US" sz="2400" b="0" dirty="0"/>
                    </a:p>
                  </a:txBody>
                  <a:tcPr/>
                </a:tc>
              </a:tr>
              <a:tr h="679710">
                <a:tc>
                  <a:txBody>
                    <a:bodyPr/>
                    <a:lstStyle/>
                    <a:p>
                      <a:pPr algn="ctr"/>
                      <a:r>
                        <a:rPr lang="en-US" sz="2400" dirty="0" smtClean="0"/>
                        <a:t>Mixed</a:t>
                      </a:r>
                      <a:r>
                        <a:rPr lang="en-US" sz="2400" baseline="0" dirty="0" smtClean="0"/>
                        <a:t> spectrum fission reactor</a:t>
                      </a:r>
                      <a:endParaRPr lang="en-US" sz="2400" dirty="0"/>
                    </a:p>
                  </a:txBody>
                  <a:tcPr anchor="ctr"/>
                </a:tc>
                <a:tc>
                  <a:txBody>
                    <a:bodyPr/>
                    <a:lstStyle/>
                    <a:p>
                      <a:pPr algn="ctr"/>
                      <a:r>
                        <a:rPr lang="en-US" sz="2400" b="0" dirty="0" smtClean="0"/>
                        <a:t>3e-7</a:t>
                      </a:r>
                      <a:endParaRPr lang="en-US" sz="2400" b="0" dirty="0"/>
                    </a:p>
                  </a:txBody>
                  <a:tcPr anchor="ctr"/>
                </a:tc>
                <a:tc>
                  <a:txBody>
                    <a:bodyPr/>
                    <a:lstStyle/>
                    <a:p>
                      <a:pPr algn="ctr"/>
                      <a:r>
                        <a:rPr lang="en-US" sz="2400" b="0" dirty="0" smtClean="0"/>
                        <a:t>0.1</a:t>
                      </a:r>
                      <a:endParaRPr lang="en-US" sz="2400" b="0" dirty="0"/>
                    </a:p>
                  </a:txBody>
                  <a:tcPr anchor="ctr"/>
                </a:tc>
                <a:tc>
                  <a:txBody>
                    <a:bodyPr/>
                    <a:lstStyle/>
                    <a:p>
                      <a:pPr algn="ctr"/>
                      <a:r>
                        <a:rPr lang="en-US" sz="2400" b="0" dirty="0" smtClean="0"/>
                        <a:t>200-600</a:t>
                      </a:r>
                    </a:p>
                  </a:txBody>
                  <a:tcPr anchor="ctr"/>
                </a:tc>
              </a:tr>
              <a:tr h="679710">
                <a:tc>
                  <a:txBody>
                    <a:bodyPr/>
                    <a:lstStyle/>
                    <a:p>
                      <a:pPr algn="ctr"/>
                      <a:r>
                        <a:rPr lang="en-US" sz="2400" dirty="0" smtClean="0"/>
                        <a:t>Fusion reactor</a:t>
                      </a:r>
                      <a:endParaRPr lang="en-US" sz="2400" dirty="0"/>
                    </a:p>
                  </a:txBody>
                  <a:tcPr anchor="ctr"/>
                </a:tc>
                <a:tc>
                  <a:txBody>
                    <a:bodyPr/>
                    <a:lstStyle/>
                    <a:p>
                      <a:pPr algn="ctr"/>
                      <a:r>
                        <a:rPr lang="en-US" sz="2400" b="0" dirty="0" smtClean="0"/>
                        <a:t>1e-6</a:t>
                      </a:r>
                      <a:endParaRPr lang="en-US" sz="2400" b="0" dirty="0"/>
                    </a:p>
                  </a:txBody>
                  <a:tcPr anchor="ctr"/>
                </a:tc>
                <a:tc>
                  <a:txBody>
                    <a:bodyPr/>
                    <a:lstStyle/>
                    <a:p>
                      <a:pPr algn="ctr"/>
                      <a:r>
                        <a:rPr lang="en-US" sz="2400" b="0" dirty="0" smtClean="0"/>
                        <a:t>10</a:t>
                      </a:r>
                      <a:endParaRPr lang="en-US" sz="2400" b="0" dirty="0"/>
                    </a:p>
                  </a:txBody>
                  <a:tcPr anchor="ctr"/>
                </a:tc>
                <a:tc>
                  <a:txBody>
                    <a:bodyPr/>
                    <a:lstStyle/>
                    <a:p>
                      <a:pPr algn="ctr"/>
                      <a:r>
                        <a:rPr lang="en-US" sz="2400" b="0" dirty="0" smtClean="0"/>
                        <a:t>400-1000</a:t>
                      </a:r>
                      <a:endParaRPr lang="en-US" sz="2400" b="0" dirty="0"/>
                    </a:p>
                  </a:txBody>
                  <a:tcPr anchor="ctr"/>
                </a:tc>
              </a:tr>
              <a:tr h="679710">
                <a:tc>
                  <a:txBody>
                    <a:bodyPr/>
                    <a:lstStyle/>
                    <a:p>
                      <a:pPr algn="ctr"/>
                      <a:r>
                        <a:rPr lang="en-US" sz="2400" dirty="0" smtClean="0"/>
                        <a:t>High energy</a:t>
                      </a:r>
                      <a:r>
                        <a:rPr lang="en-US" sz="2400" baseline="0" dirty="0" smtClean="0"/>
                        <a:t> proton beam</a:t>
                      </a:r>
                      <a:endParaRPr lang="en-US" sz="2400" dirty="0"/>
                    </a:p>
                  </a:txBody>
                  <a:tcPr anchor="ctr"/>
                </a:tc>
                <a:tc>
                  <a:txBody>
                    <a:bodyPr/>
                    <a:lstStyle/>
                    <a:p>
                      <a:pPr algn="ctr"/>
                      <a:r>
                        <a:rPr lang="en-US" sz="2400" b="0" dirty="0" smtClean="0"/>
                        <a:t>6e-3</a:t>
                      </a:r>
                      <a:endParaRPr lang="en-US" sz="2400" b="0" dirty="0"/>
                    </a:p>
                  </a:txBody>
                  <a:tcPr anchor="ctr"/>
                </a:tc>
                <a:tc>
                  <a:txBody>
                    <a:bodyPr/>
                    <a:lstStyle/>
                    <a:p>
                      <a:pPr algn="ctr"/>
                      <a:r>
                        <a:rPr lang="en-US" sz="2400" b="0" dirty="0" smtClean="0"/>
                        <a:t>100</a:t>
                      </a:r>
                      <a:endParaRPr lang="en-US" sz="2400" b="0" dirty="0"/>
                    </a:p>
                  </a:txBody>
                  <a:tcPr anchor="ctr"/>
                </a:tc>
                <a:tc>
                  <a:txBody>
                    <a:bodyPr/>
                    <a:lstStyle/>
                    <a:p>
                      <a:pPr algn="ctr"/>
                      <a:r>
                        <a:rPr lang="en-US" sz="2400" b="0" dirty="0" smtClean="0"/>
                        <a:t>100-800</a:t>
                      </a:r>
                      <a:endParaRPr lang="en-US" sz="2400" b="0" dirty="0"/>
                    </a:p>
                  </a:txBody>
                  <a:tcPr anchor="ctr"/>
                </a:tc>
              </a:tr>
            </a:tbl>
          </a:graphicData>
        </a:graphic>
      </p:graphicFrame>
      <p:sp>
        <p:nvSpPr>
          <p:cNvPr id="22" name="Rectangle 21"/>
          <p:cNvSpPr/>
          <p:nvPr/>
        </p:nvSpPr>
        <p:spPr>
          <a:xfrm>
            <a:off x="0" y="5494260"/>
            <a:ext cx="9144000" cy="1200328"/>
          </a:xfrm>
          <a:prstGeom prst="rect">
            <a:avLst/>
          </a:prstGeom>
        </p:spPr>
        <p:txBody>
          <a:bodyPr wrap="square">
            <a:spAutoFit/>
          </a:bodyPr>
          <a:lstStyle/>
          <a:p>
            <a:pPr algn="ctr"/>
            <a:r>
              <a:rPr lang="en-US" sz="2400" dirty="0" smtClean="0">
                <a:solidFill>
                  <a:prstClr val="black"/>
                </a:solidFill>
                <a:latin typeface="Tw Cen MT"/>
              </a:rPr>
              <a:t>Effects from low energy neutron irradiations do not equal effects from high energy proton irradiations. Table compares typical irradiation parameters. </a:t>
            </a:r>
            <a:endParaRPr lang="en-US" sz="2400" dirty="0">
              <a:solidFill>
                <a:prstClr val="black"/>
              </a:solidFill>
              <a:latin typeface="Tw Cen MT"/>
            </a:endParaRPr>
          </a:p>
        </p:txBody>
      </p:sp>
      <p:sp>
        <p:nvSpPr>
          <p:cNvPr id="24" name="Not Equal 23"/>
          <p:cNvSpPr/>
          <p:nvPr/>
        </p:nvSpPr>
        <p:spPr>
          <a:xfrm>
            <a:off x="6671756" y="275155"/>
            <a:ext cx="920663" cy="594017"/>
          </a:xfrm>
          <a:prstGeom prst="mathNotEqual">
            <a:avLst>
              <a:gd name="adj1" fmla="val 15413"/>
              <a:gd name="adj2" fmla="val 6600000"/>
              <a:gd name="adj3" fmla="val 279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Tw Cen MT"/>
            </a:endParaRPr>
          </a:p>
        </p:txBody>
      </p:sp>
      <p:sp>
        <p:nvSpPr>
          <p:cNvPr id="25" name="TextBox 24"/>
          <p:cNvSpPr txBox="1"/>
          <p:nvPr/>
        </p:nvSpPr>
        <p:spPr>
          <a:xfrm>
            <a:off x="5132323" y="251225"/>
            <a:ext cx="2318666" cy="984885"/>
          </a:xfrm>
          <a:prstGeom prst="rect">
            <a:avLst/>
          </a:prstGeom>
          <a:noFill/>
        </p:spPr>
        <p:txBody>
          <a:bodyPr wrap="square" rtlCol="0">
            <a:spAutoFit/>
          </a:bodyPr>
          <a:lstStyle/>
          <a:p>
            <a:pPr algn="ctr">
              <a:lnSpc>
                <a:spcPct val="50000"/>
              </a:lnSpc>
            </a:pPr>
            <a:r>
              <a:rPr lang="en-US" sz="8800" dirty="0" smtClean="0">
                <a:solidFill>
                  <a:srgbClr val="558ED5"/>
                </a:solidFill>
                <a:latin typeface="Tw Cen MT"/>
              </a:rPr>
              <a:t>n</a:t>
            </a:r>
          </a:p>
          <a:p>
            <a:pPr algn="ctr">
              <a:lnSpc>
                <a:spcPct val="50000"/>
              </a:lnSpc>
            </a:pPr>
            <a:r>
              <a:rPr lang="en-US" sz="2000" dirty="0" smtClean="0">
                <a:solidFill>
                  <a:srgbClr val="558ED5"/>
                </a:solidFill>
                <a:latin typeface="Tw Cen MT"/>
              </a:rPr>
              <a:t>1-14 MeV</a:t>
            </a:r>
            <a:endParaRPr lang="en-US" sz="2000" dirty="0">
              <a:solidFill>
                <a:srgbClr val="558ED5"/>
              </a:solidFill>
              <a:latin typeface="Tw Cen MT"/>
            </a:endParaRPr>
          </a:p>
        </p:txBody>
      </p:sp>
      <p:sp>
        <p:nvSpPr>
          <p:cNvPr id="26" name="TextBox 25"/>
          <p:cNvSpPr txBox="1"/>
          <p:nvPr/>
        </p:nvSpPr>
        <p:spPr>
          <a:xfrm>
            <a:off x="6189403" y="238231"/>
            <a:ext cx="3485824" cy="984885"/>
          </a:xfrm>
          <a:prstGeom prst="rect">
            <a:avLst/>
          </a:prstGeom>
          <a:noFill/>
        </p:spPr>
        <p:txBody>
          <a:bodyPr wrap="square" rtlCol="0">
            <a:spAutoFit/>
          </a:bodyPr>
          <a:lstStyle/>
          <a:p>
            <a:pPr algn="ctr">
              <a:lnSpc>
                <a:spcPct val="50000"/>
              </a:lnSpc>
            </a:pPr>
            <a:r>
              <a:rPr lang="en-US" sz="8800" dirty="0">
                <a:solidFill>
                  <a:srgbClr val="558ED5"/>
                </a:solidFill>
                <a:latin typeface="Tw Cen MT"/>
              </a:rPr>
              <a:t>p</a:t>
            </a:r>
            <a:endParaRPr lang="en-US" sz="8800" dirty="0" smtClean="0">
              <a:solidFill>
                <a:srgbClr val="558ED5"/>
              </a:solidFill>
              <a:latin typeface="Tw Cen MT"/>
            </a:endParaRPr>
          </a:p>
          <a:p>
            <a:pPr algn="ctr">
              <a:lnSpc>
                <a:spcPct val="50000"/>
              </a:lnSpc>
            </a:pPr>
            <a:r>
              <a:rPr lang="en-US" sz="2000" dirty="0">
                <a:solidFill>
                  <a:srgbClr val="558ED5"/>
                </a:solidFill>
                <a:latin typeface="Tw Cen MT"/>
              </a:rPr>
              <a:t> </a:t>
            </a:r>
            <a:r>
              <a:rPr lang="en-US" sz="2000" dirty="0" smtClean="0">
                <a:solidFill>
                  <a:srgbClr val="558ED5"/>
                </a:solidFill>
                <a:latin typeface="Tw Cen MT"/>
              </a:rPr>
              <a:t>               100+ MeV</a:t>
            </a:r>
            <a:endParaRPr lang="en-US" sz="2000" dirty="0">
              <a:solidFill>
                <a:srgbClr val="558ED5"/>
              </a:solidFill>
              <a:latin typeface="Tw Cen MT"/>
            </a:endParaRPr>
          </a:p>
        </p:txBody>
      </p:sp>
      <p:sp>
        <p:nvSpPr>
          <p:cNvPr id="2" name="Date Placeholder 1"/>
          <p:cNvSpPr>
            <a:spLocks noGrp="1"/>
          </p:cNvSpPr>
          <p:nvPr>
            <p:ph type="dt" sz="half" idx="10"/>
          </p:nvPr>
        </p:nvSpPr>
        <p:spPr/>
        <p:txBody>
          <a:bodyPr/>
          <a:lstStyle/>
          <a:p>
            <a:r>
              <a:rPr lang="en-US" smtClean="0">
                <a:solidFill>
                  <a:srgbClr val="775F55"/>
                </a:solidFill>
                <a:latin typeface="Tw Cen MT"/>
              </a:rPr>
              <a:t>Aug 4, 2013</a:t>
            </a:r>
            <a:endParaRPr lang="en-US">
              <a:solidFill>
                <a:srgbClr val="775F55"/>
              </a:solidFill>
              <a:latin typeface="Tw Cen MT"/>
            </a:endParaRPr>
          </a:p>
        </p:txBody>
      </p:sp>
      <p:sp>
        <p:nvSpPr>
          <p:cNvPr id="3" name="Footer Placeholder 2"/>
          <p:cNvSpPr>
            <a:spLocks noGrp="1"/>
          </p:cNvSpPr>
          <p:nvPr>
            <p:ph type="ftr" sz="quarter" idx="11"/>
          </p:nvPr>
        </p:nvSpPr>
        <p:spPr/>
        <p:txBody>
          <a:bodyPr/>
          <a:lstStyle/>
          <a:p>
            <a:r>
              <a:rPr lang="en-US" smtClean="0">
                <a:solidFill>
                  <a:srgbClr val="775F55"/>
                </a:solidFill>
                <a:latin typeface="Tw Cen MT"/>
              </a:rPr>
              <a:t>Opportunities with High Intensity Accelerators Beyond the Current Era</a:t>
            </a:r>
            <a:endParaRPr lang="en-US">
              <a:solidFill>
                <a:srgbClr val="775F55"/>
              </a:solidFill>
              <a:latin typeface="Tw Cen MT"/>
            </a:endParaRPr>
          </a:p>
        </p:txBody>
      </p:sp>
    </p:spTree>
    <p:extLst>
      <p:ext uri="{BB962C8B-B14F-4D97-AF65-F5344CB8AC3E}">
        <p14:creationId xmlns:p14="http://schemas.microsoft.com/office/powerpoint/2010/main" val="1631882672"/>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Fermilab_2013">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Fermilab_2013.potx</Template>
  <TotalTime>12880</TotalTime>
  <Words>3658</Words>
  <Application>Microsoft Macintosh PowerPoint</Application>
  <PresentationFormat>On-screen Show (4:3)</PresentationFormat>
  <Paragraphs>632</Paragraphs>
  <Slides>44</Slides>
  <Notes>9</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Fermilab_2013</vt:lpstr>
      <vt:lpstr>Median</vt:lpstr>
      <vt:lpstr>Technologies for Intensities  Beyond the Current Era</vt:lpstr>
      <vt:lpstr>Outline</vt:lpstr>
      <vt:lpstr>High-Power Target Facilities: Challenges AT ≥4 MW </vt:lpstr>
      <vt:lpstr>Critical Issues:  High Power Target Facilities</vt:lpstr>
      <vt:lpstr>Heat Removal</vt:lpstr>
      <vt:lpstr>Thermal Shock (Stress Waves)</vt:lpstr>
      <vt:lpstr>Thermal Shock (Stress Waves)</vt:lpstr>
      <vt:lpstr>PowerPoint Presentation</vt:lpstr>
      <vt:lpstr>Radiation Damage</vt:lpstr>
      <vt:lpstr>PowerPoint Presentation</vt:lpstr>
      <vt:lpstr>Optimization for Science</vt:lpstr>
      <vt:lpstr>Radiation Protection</vt:lpstr>
      <vt:lpstr>Radiation Protection</vt:lpstr>
      <vt:lpstr>Radiation Accelerated Corrosion</vt:lpstr>
      <vt:lpstr>PowerPoint Presentation</vt:lpstr>
      <vt:lpstr>High Intensity muon beams</vt:lpstr>
      <vt:lpstr>Key Technologies - Target</vt:lpstr>
      <vt:lpstr>TechnoIogy Challenges – Capture Solenoid</vt:lpstr>
      <vt:lpstr>Technology Challenges - Cooling</vt:lpstr>
      <vt:lpstr>Ionization Cooling</vt:lpstr>
      <vt:lpstr>Technology Challenges - Cooling</vt:lpstr>
      <vt:lpstr>Elements of the R&amp;D Program</vt:lpstr>
      <vt:lpstr>Cooling Channel R&amp;D Effort</vt:lpstr>
      <vt:lpstr>Technology Challenges - Acceleration</vt:lpstr>
      <vt:lpstr>Superconducting RF Development</vt:lpstr>
      <vt:lpstr>PowerPoint Presentation</vt:lpstr>
      <vt:lpstr>Ongoing SRF Needs</vt:lpstr>
      <vt:lpstr>SRF Today: Bulk Nb Cavities </vt:lpstr>
      <vt:lpstr>SRF Today: Surface R&amp;D</vt:lpstr>
      <vt:lpstr>Bulk Nb Cavities</vt:lpstr>
      <vt:lpstr>Current Cryomodules (ILC, XFEL, CBEAF)</vt:lpstr>
      <vt:lpstr>SRF: Its all about the surface!</vt:lpstr>
      <vt:lpstr>The Future of SRF? Lower the Cost!</vt:lpstr>
      <vt:lpstr>Conclusion</vt:lpstr>
      <vt:lpstr>Backup Slides </vt:lpstr>
      <vt:lpstr>The U.S. Muon Accelerator Program</vt:lpstr>
      <vt:lpstr>Elements of the R&amp;D Program</vt:lpstr>
      <vt:lpstr>Cooling Channel R&amp;D Effort</vt:lpstr>
      <vt:lpstr>The n Sector</vt:lpstr>
      <vt:lpstr>Muon Collider Parameters</vt:lpstr>
      <vt:lpstr>MAP Timeline</vt:lpstr>
      <vt:lpstr>PowerPoint Presentation</vt:lpstr>
      <vt:lpstr>The Aims of the Muon Accelerator Program</vt:lpstr>
      <vt:lpstr>The Future of Cryogenics for HEP?</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Mark Palmer</cp:lastModifiedBy>
  <cp:revision>171</cp:revision>
  <cp:lastPrinted>2013-08-04T13:22:28Z</cp:lastPrinted>
  <dcterms:created xsi:type="dcterms:W3CDTF">2012-01-28T14:57:36Z</dcterms:created>
  <dcterms:modified xsi:type="dcterms:W3CDTF">2013-08-04T13:49:19Z</dcterms:modified>
</cp:coreProperties>
</file>