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1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EAD52-4DAA-EC47-B8D0-BFFB3A483D27}" type="datetimeFigureOut">
              <a:rPr lang="en-US" smtClean="0"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7AC95-0FAC-1349-B253-C17EB8BF7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9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0E20-9E93-D443-8A0E-1315457DF308}" type="datetimeFigureOut">
              <a:rPr lang="en-US" smtClean="0"/>
              <a:t>5/29/13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AEED9-94CC-8D44-81D1-7D3910553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6/4/13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kumimoji="0" lang="en-US" smtClean="0"/>
              <a:t>SCD FIFE Workshop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6/4/13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SCD FIFE Workshop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rt_stakeholders@fnal.gov" TargetMode="External"/><Relationship Id="rId4" Type="http://schemas.openxmlformats.org/officeDocument/2006/relationships/hyperlink" Target="mailto:art-users@fnal.gov" TargetMode="External"/><Relationship Id="rId5" Type="http://schemas.openxmlformats.org/officeDocument/2006/relationships/hyperlink" Target="https://cdcvs.fnal.gov/redmine/projects/art/issu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rtists@fnal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Marc Paterno</a:t>
            </a:r>
            <a:br>
              <a:rPr lang="en-US" dirty="0" smtClean="0"/>
            </a:br>
            <a:r>
              <a:rPr lang="en-US" dirty="0" smtClean="0"/>
              <a:t>Jim </a:t>
            </a:r>
            <a:r>
              <a:rPr lang="en-US" dirty="0" err="1" smtClean="0"/>
              <a:t>Kowalkowski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1050" y="381000"/>
            <a:ext cx="564715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art</a:t>
            </a:r>
            <a:r>
              <a:rPr lang="en-US" dirty="0" smtClean="0"/>
              <a:t> event-processing framework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28" y="151275"/>
            <a:ext cx="2593581" cy="226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7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art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art</a:t>
            </a:r>
            <a:r>
              <a:rPr lang="en-US" dirty="0" smtClean="0"/>
              <a:t> is a modular event-processing framework used by many Intensity Frontier experiments, and even by non-IF users.</a:t>
            </a:r>
          </a:p>
          <a:p>
            <a:r>
              <a:rPr lang="en-US" dirty="0" smtClean="0"/>
              <a:t>It is used as part of DAQ systems and in the offline processing role.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202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SSI group delivers binary distributions of </a:t>
            </a:r>
            <a:r>
              <a:rPr lang="en-US" b="1" dirty="0" smtClean="0"/>
              <a:t>art</a:t>
            </a:r>
            <a:r>
              <a:rPr lang="en-US" dirty="0" smtClean="0"/>
              <a:t> and the software tools on which it depends using “</a:t>
            </a:r>
            <a:r>
              <a:rPr lang="en-US" dirty="0" err="1" smtClean="0"/>
              <a:t>relocatable</a:t>
            </a:r>
            <a:r>
              <a:rPr lang="en-US" dirty="0" smtClean="0"/>
              <a:t> UPS”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make use of UPS features that help assure setup of a consistent set of products.</a:t>
            </a:r>
            <a:endParaRPr lang="en-US" dirty="0" smtClean="0"/>
          </a:p>
          <a:p>
            <a:r>
              <a:rPr lang="en-US" dirty="0" smtClean="0"/>
              <a:t>We currently build for SLF5 and SLF6, and are working on support of Darwin 10, 11 and </a:t>
            </a:r>
            <a:r>
              <a:rPr lang="en-US" dirty="0" smtClean="0"/>
              <a:t>12; we have requests for Ubuntu 12.</a:t>
            </a:r>
            <a:endParaRPr lang="en-US" dirty="0"/>
          </a:p>
          <a:p>
            <a:r>
              <a:rPr lang="en-US" dirty="0" smtClean="0"/>
              <a:t>Installation </a:t>
            </a:r>
            <a:r>
              <a:rPr lang="en-US" dirty="0" err="1" smtClean="0"/>
              <a:t>tarballs</a:t>
            </a:r>
            <a:r>
              <a:rPr lang="en-US" dirty="0" smtClean="0"/>
              <a:t> will be distributed through CVMFS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Installation of new products does not require any elevated privileges.</a:t>
            </a:r>
          </a:p>
          <a:p>
            <a:pPr lvl="1"/>
            <a:r>
              <a:rPr lang="en-US" dirty="0" smtClean="0"/>
              <a:t>Currently products are served from http://oink.fnal.gov/</a:t>
            </a:r>
            <a:r>
              <a:rPr lang="en-US" dirty="0" err="1" smtClean="0"/>
              <a:t>distro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Some products are delivered in bundles, with a single version number for the bundle.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96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Three main avenues for support: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Mailing lists: </a:t>
            </a:r>
            <a:r>
              <a:rPr lang="en-US" i="1" dirty="0" smtClean="0">
                <a:hlinkClick r:id="rId2"/>
              </a:rPr>
              <a:t>artists@fnal.gov</a:t>
            </a:r>
            <a:r>
              <a:rPr lang="en-US" i="1" dirty="0" smtClean="0"/>
              <a:t>	</a:t>
            </a:r>
            <a:r>
              <a:rPr lang="en-US" dirty="0" smtClean="0"/>
              <a:t>(to contact the developers), </a:t>
            </a:r>
            <a:r>
              <a:rPr lang="en-US" i="1" dirty="0" smtClean="0">
                <a:hlinkClick r:id="rId3"/>
              </a:rPr>
              <a:t>art-stakeholders@fnal.gov</a:t>
            </a:r>
            <a:r>
              <a:rPr lang="en-US" dirty="0" smtClean="0"/>
              <a:t> (to contact “official points of contact”), </a:t>
            </a:r>
            <a:r>
              <a:rPr lang="en-US" i="1" dirty="0" smtClean="0">
                <a:hlinkClick r:id="rId4"/>
              </a:rPr>
              <a:t>art-users@fnal.gov</a:t>
            </a:r>
            <a:r>
              <a:rPr lang="en-US" i="1" dirty="0"/>
              <a:t> </a:t>
            </a:r>
            <a:r>
              <a:rPr lang="en-US" dirty="0" smtClean="0"/>
              <a:t>(to communicate among users of 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Redmine</a:t>
            </a:r>
            <a:r>
              <a:rPr lang="en-US" dirty="0" smtClean="0"/>
              <a:t> </a:t>
            </a:r>
            <a:r>
              <a:rPr lang="en-US" dirty="0"/>
              <a:t>issues </a:t>
            </a:r>
            <a:r>
              <a:rPr lang="en-US" dirty="0" err="1" smtClean="0"/>
              <a:t>tracker:</a:t>
            </a:r>
            <a:r>
              <a:rPr lang="en-US" dirty="0" err="1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://cdcvs.fnal.gov/redmine/projects/art/</a:t>
            </a:r>
            <a:r>
              <a:rPr lang="en-US" dirty="0" smtClean="0">
                <a:hlinkClick r:id="rId5"/>
              </a:rPr>
              <a:t>issues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Weekly stakeholder meetings, recently accessible through </a:t>
            </a:r>
            <a:r>
              <a:rPr lang="en-US" dirty="0" err="1" smtClean="0"/>
              <a:t>ReadyTalk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issue tracking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  <a:r>
              <a:rPr lang="en-US" b="1" dirty="0" smtClean="0"/>
              <a:t>art</a:t>
            </a:r>
            <a:r>
              <a:rPr lang="en-US" dirty="0" smtClean="0"/>
              <a:t> were set primarily long ago.</a:t>
            </a:r>
          </a:p>
          <a:p>
            <a:r>
              <a:rPr lang="en-US" dirty="0" smtClean="0"/>
              <a:t>New requirements come in through the issues system, as feature requests.</a:t>
            </a:r>
          </a:p>
          <a:p>
            <a:r>
              <a:rPr lang="en-US" dirty="0" smtClean="0"/>
              <a:t>Mainly, the issue tracker is used to keep track of bug reports, and fixes for the bugs.</a:t>
            </a:r>
          </a:p>
          <a:p>
            <a:r>
              <a:rPr lang="en-US" dirty="0" smtClean="0"/>
              <a:t>Stakeholder meetings used to verify that fixes are sufficient, and to announce new releases.</a:t>
            </a:r>
          </a:p>
          <a:p>
            <a:r>
              <a:rPr lang="en-US" dirty="0" smtClean="0"/>
              <a:t>Stakeholder meetings are also used to discuss trade-offs in design, when a modification would have “side-effects”.</a:t>
            </a:r>
          </a:p>
        </p:txBody>
      </p:sp>
    </p:spTree>
    <p:extLst>
      <p:ext uri="{BB962C8B-B14F-4D97-AF65-F5344CB8AC3E}">
        <p14:creationId xmlns:p14="http://schemas.microsoft.com/office/powerpoint/2010/main" val="33358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Stakeholder meeting used to set </a:t>
            </a:r>
            <a:r>
              <a:rPr lang="en-US" dirty="0" smtClean="0"/>
              <a:t>priorities of new features.</a:t>
            </a:r>
            <a:endParaRPr lang="en-US" dirty="0"/>
          </a:p>
          <a:p>
            <a:r>
              <a:rPr lang="en-US" i="1" dirty="0"/>
              <a:t>Very limited effort is available</a:t>
            </a:r>
            <a:r>
              <a:rPr lang="en-US" dirty="0"/>
              <a:t>, because there is no “project” to which to bill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Sometimes related projects “support” the development of features needed in </a:t>
            </a:r>
            <a:r>
              <a:rPr lang="en-US" b="1" dirty="0" smtClean="0"/>
              <a:t>art</a:t>
            </a:r>
            <a:r>
              <a:rPr lang="en-US" dirty="0" smtClean="0"/>
              <a:t>, which then benefits all users of </a:t>
            </a:r>
            <a:r>
              <a:rPr lang="en-US" b="1" dirty="0" smtClean="0"/>
              <a:t>art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with other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SCD FIFE Workshop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art</a:t>
            </a:r>
            <a:r>
              <a:rPr lang="en-US" dirty="0" smtClean="0"/>
              <a:t> has been interfaced to SAM by the production of a UPS product that provides SAM functionality as a </a:t>
            </a:r>
            <a:r>
              <a:rPr lang="en-US" dirty="0" smtClean="0"/>
              <a:t>plugin </a:t>
            </a:r>
            <a:r>
              <a:rPr lang="en-US" i="1" dirty="0" smtClean="0"/>
              <a:t>service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art</a:t>
            </a:r>
            <a:r>
              <a:rPr lang="en-US" dirty="0" smtClean="0"/>
              <a:t>, this took some “negotiation” to determine a clear “division of responsibility” between the different bodies of software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art</a:t>
            </a:r>
            <a:r>
              <a:rPr lang="en-US" dirty="0" smtClean="0"/>
              <a:t> has a service API to allow introduction of new facilities.</a:t>
            </a:r>
            <a:endParaRPr lang="en-US" b="1" dirty="0" smtClean="0"/>
          </a:p>
          <a:p>
            <a:r>
              <a:rPr lang="en-US" dirty="0" smtClean="0"/>
              <a:t>Workflow management has </a:t>
            </a:r>
            <a:r>
              <a:rPr lang="en-US" i="1" dirty="0" smtClean="0"/>
              <a:t>not</a:t>
            </a:r>
            <a:r>
              <a:rPr lang="en-US" dirty="0" smtClean="0"/>
              <a:t> been interfaced to </a:t>
            </a:r>
            <a:r>
              <a:rPr lang="en-US" b="1" dirty="0" smtClean="0"/>
              <a:t>art</a:t>
            </a:r>
            <a:r>
              <a:rPr lang="en-US" dirty="0" smtClean="0"/>
              <a:t>, but the design of </a:t>
            </a:r>
            <a:r>
              <a:rPr lang="en-US" b="1" dirty="0" smtClean="0"/>
              <a:t>art</a:t>
            </a:r>
            <a:r>
              <a:rPr lang="en-US" dirty="0" smtClean="0"/>
              <a:t> is intended to help ease this interfacing:</a:t>
            </a:r>
          </a:p>
          <a:p>
            <a:pPr lvl="1"/>
            <a:r>
              <a:rPr lang="en-US" dirty="0" smtClean="0"/>
              <a:t>Many features of the configuration can be controlled through the command line</a:t>
            </a:r>
          </a:p>
          <a:p>
            <a:pPr lvl="1"/>
            <a:r>
              <a:rPr lang="en-US" dirty="0" smtClean="0"/>
              <a:t>The configuration language is a simple text format, with a parameter replacement mechanism and configuration “prolog” features to allow a workflow management system to write </a:t>
            </a:r>
            <a:r>
              <a:rPr lang="en-US" b="1" dirty="0" smtClean="0"/>
              <a:t>art</a:t>
            </a:r>
            <a:r>
              <a:rPr lang="en-US" dirty="0" smtClean="0"/>
              <a:t> configuration files almost trivially.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3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7e9f429-7c3b-460b-b698-506ed46df3a7">FTA4KUVMVNTH-45-7</_dlc_DocId>
    <_dlc_DocIdUrl xmlns="37e9f429-7c3b-460b-b698-506ed46df3a7">
      <Url>https://sharepoint.fnal.gov/org/scd/fife/_layouts/DocIdRedir.aspx?ID=FTA4KUVMVNTH-45-7</Url>
      <Description>FTA4KUVMVNTH-45-7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1658A0441964BBC1877378CA72AE6" ma:contentTypeVersion="0" ma:contentTypeDescription="Create a new document." ma:contentTypeScope="" ma:versionID="03534399149c636775cc2e768dd6db33">
  <xsd:schema xmlns:xsd="http://www.w3.org/2001/XMLSchema" xmlns:xs="http://www.w3.org/2001/XMLSchema" xmlns:p="http://schemas.microsoft.com/office/2006/metadata/properties" xmlns:ns2="37e9f429-7c3b-460b-b698-506ed46df3a7" targetNamespace="http://schemas.microsoft.com/office/2006/metadata/properties" ma:root="true" ma:fieldsID="7241c948f0c92dea8505e1dd824aec27" ns2:_="">
    <xsd:import namespace="37e9f429-7c3b-460b-b698-506ed46df3a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9f429-7c3b-460b-b698-506ed46df3a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D41AB0-F765-4832-BC39-83E1B08644F8}">
  <ds:schemaRefs>
    <ds:schemaRef ds:uri="http://schemas.microsoft.com/office/2006/metadata/properties"/>
    <ds:schemaRef ds:uri="http://schemas.microsoft.com/office/infopath/2007/PartnerControls"/>
    <ds:schemaRef ds:uri="37e9f429-7c3b-460b-b698-506ed46df3a7"/>
  </ds:schemaRefs>
</ds:datastoreItem>
</file>

<file path=customXml/itemProps2.xml><?xml version="1.0" encoding="utf-8"?>
<ds:datastoreItem xmlns:ds="http://schemas.openxmlformats.org/officeDocument/2006/customXml" ds:itemID="{8D847954-684A-4EE9-8856-F27187018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e9f429-7c3b-460b-b698-506ed46df3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A2B294-6673-4CA6-948A-F965EEAA8B3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EEEAC33-9519-40F9-AC74-3CF35AFFC6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117</TotalTime>
  <Words>503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The art event-processing framework</vt:lpstr>
      <vt:lpstr>What is art?</vt:lpstr>
      <vt:lpstr>Distribution</vt:lpstr>
      <vt:lpstr>Support model</vt:lpstr>
      <vt:lpstr>Requirements and issue tracking</vt:lpstr>
      <vt:lpstr>Feature development</vt:lpstr>
      <vt:lpstr>Interfaces with other systems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FIFE Workshop Service Template</dc:title>
  <dc:creator>Michael Kirby</dc:creator>
  <cp:lastModifiedBy>Marc Paterno</cp:lastModifiedBy>
  <cp:revision>20</cp:revision>
  <dcterms:created xsi:type="dcterms:W3CDTF">2013-05-22T22:00:16Z</dcterms:created>
  <dcterms:modified xsi:type="dcterms:W3CDTF">2013-05-29T17:58:23Z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51ead361-1654-433a-8a4c-3a09a124c295</vt:lpwstr>
  </property>
  <property fmtid="{D5CDD505-2E9C-101B-9397-08002B2CF9AE}" pid="3" name="ContentTypeId">
    <vt:lpwstr>0x010100BFF1658A0441964BBC1877378CA72AE6</vt:lpwstr>
  </property>
</Properties>
</file>