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ppt/embeddings/oleObject4.bin" ContentType="application/vnd.openxmlformats-officedocument.oleObject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4.xml" ContentType="application/vnd.openxmlformats-officedocument.presentationml.notesSlide+xml"/>
  <Override PartName="/ppt/embeddings/oleObject19.bin" ContentType="application/vnd.openxmlformats-officedocument.oleObject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4"/>
  </p:notesMasterIdLst>
  <p:handoutMasterIdLst>
    <p:handoutMasterId r:id="rId95"/>
  </p:handoutMasterIdLst>
  <p:sldIdLst>
    <p:sldId id="259" r:id="rId2"/>
    <p:sldId id="501" r:id="rId3"/>
    <p:sldId id="469" r:id="rId4"/>
    <p:sldId id="431" r:id="rId5"/>
    <p:sldId id="376" r:id="rId6"/>
    <p:sldId id="502" r:id="rId7"/>
    <p:sldId id="462" r:id="rId8"/>
    <p:sldId id="463" r:id="rId9"/>
    <p:sldId id="551" r:id="rId10"/>
    <p:sldId id="564" r:id="rId11"/>
    <p:sldId id="561" r:id="rId12"/>
    <p:sldId id="565" r:id="rId13"/>
    <p:sldId id="566" r:id="rId14"/>
    <p:sldId id="567" r:id="rId15"/>
    <p:sldId id="568" r:id="rId16"/>
    <p:sldId id="569" r:id="rId17"/>
    <p:sldId id="570" r:id="rId18"/>
    <p:sldId id="572" r:id="rId19"/>
    <p:sldId id="573" r:id="rId20"/>
    <p:sldId id="575" r:id="rId21"/>
    <p:sldId id="577" r:id="rId22"/>
    <p:sldId id="578" r:id="rId23"/>
    <p:sldId id="580" r:id="rId24"/>
    <p:sldId id="581" r:id="rId25"/>
    <p:sldId id="583" r:id="rId26"/>
    <p:sldId id="584" r:id="rId27"/>
    <p:sldId id="585" r:id="rId28"/>
    <p:sldId id="586" r:id="rId29"/>
    <p:sldId id="587" r:id="rId30"/>
    <p:sldId id="588" r:id="rId31"/>
    <p:sldId id="592" r:id="rId32"/>
    <p:sldId id="594" r:id="rId33"/>
    <p:sldId id="610" r:id="rId34"/>
    <p:sldId id="595" r:id="rId35"/>
    <p:sldId id="596" r:id="rId36"/>
    <p:sldId id="597" r:id="rId37"/>
    <p:sldId id="611" r:id="rId38"/>
    <p:sldId id="612" r:id="rId39"/>
    <p:sldId id="599" r:id="rId40"/>
    <p:sldId id="600" r:id="rId41"/>
    <p:sldId id="601" r:id="rId42"/>
    <p:sldId id="602" r:id="rId43"/>
    <p:sldId id="604" r:id="rId44"/>
    <p:sldId id="603" r:id="rId45"/>
    <p:sldId id="605" r:id="rId46"/>
    <p:sldId id="606" r:id="rId47"/>
    <p:sldId id="607" r:id="rId48"/>
    <p:sldId id="608" r:id="rId49"/>
    <p:sldId id="340" r:id="rId50"/>
    <p:sldId id="514" r:id="rId51"/>
    <p:sldId id="543" r:id="rId52"/>
    <p:sldId id="470" r:id="rId53"/>
    <p:sldId id="536" r:id="rId54"/>
    <p:sldId id="464" r:id="rId55"/>
    <p:sldId id="360" r:id="rId56"/>
    <p:sldId id="361" r:id="rId57"/>
    <p:sldId id="486" r:id="rId58"/>
    <p:sldId id="362" r:id="rId59"/>
    <p:sldId id="526" r:id="rId60"/>
    <p:sldId id="363" r:id="rId61"/>
    <p:sldId id="364" r:id="rId62"/>
    <p:sldId id="491" r:id="rId63"/>
    <p:sldId id="365" r:id="rId64"/>
    <p:sldId id="477" r:id="rId65"/>
    <p:sldId id="490" r:id="rId66"/>
    <p:sldId id="366" r:id="rId67"/>
    <p:sldId id="478" r:id="rId68"/>
    <p:sldId id="530" r:id="rId69"/>
    <p:sldId id="471" r:id="rId70"/>
    <p:sldId id="487" r:id="rId71"/>
    <p:sldId id="488" r:id="rId72"/>
    <p:sldId id="473" r:id="rId73"/>
    <p:sldId id="489" r:id="rId74"/>
    <p:sldId id="433" r:id="rId75"/>
    <p:sldId id="522" r:id="rId76"/>
    <p:sldId id="527" r:id="rId77"/>
    <p:sldId id="435" r:id="rId78"/>
    <p:sldId id="436" r:id="rId79"/>
    <p:sldId id="437" r:id="rId80"/>
    <p:sldId id="438" r:id="rId81"/>
    <p:sldId id="356" r:id="rId82"/>
    <p:sldId id="537" r:id="rId83"/>
    <p:sldId id="541" r:id="rId84"/>
    <p:sldId id="542" r:id="rId85"/>
    <p:sldId id="538" r:id="rId86"/>
    <p:sldId id="544" r:id="rId87"/>
    <p:sldId id="545" r:id="rId88"/>
    <p:sldId id="550" r:id="rId89"/>
    <p:sldId id="589" r:id="rId90"/>
    <p:sldId id="590" r:id="rId91"/>
    <p:sldId id="591" r:id="rId92"/>
    <p:sldId id="609" r:id="rId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431"/>
    <a:srgbClr val="4DFF3C"/>
    <a:srgbClr val="F23B1B"/>
    <a:srgbClr val="FFFE06"/>
    <a:srgbClr val="0E69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416" y="-6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notesMaster" Target="notesMasters/notesMaster1.xml"/><Relationship Id="rId95" Type="http://schemas.openxmlformats.org/officeDocument/2006/relationships/handoutMaster" Target="handoutMasters/handoutMaster1.xml"/><Relationship Id="rId96" Type="http://schemas.openxmlformats.org/officeDocument/2006/relationships/printerSettings" Target="printerSettings/printerSettings1.bin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ableStyles" Target="tableStyle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15B879-DCB5-4A4B-8B19-6FC11B26607D}" type="doc">
      <dgm:prSet loTypeId="urn:microsoft.com/office/officeart/2005/8/layout/cycle6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D30B54-C531-FF41-9381-14CD597E60EC}">
      <dgm:prSet phldrT="[Text]" custT="1"/>
      <dgm:spPr/>
      <dgm:t>
        <a:bodyPr/>
        <a:lstStyle/>
        <a:p>
          <a:r>
            <a:rPr lang="en-US" sz="2000" b="1" dirty="0" smtClean="0"/>
            <a:t>Successful Operation of 805 MHz “All Seasons” Cavity in 3T Magnetic Field under Vacuum </a:t>
          </a:r>
        </a:p>
        <a:p>
          <a:r>
            <a:rPr lang="en-US" sz="1600" dirty="0" err="1" smtClean="0"/>
            <a:t>MuCool</a:t>
          </a:r>
          <a:r>
            <a:rPr lang="en-US" sz="1600" dirty="0" smtClean="0"/>
            <a:t> Test Area/</a:t>
          </a:r>
          <a:r>
            <a:rPr lang="en-US" sz="1600" dirty="0" err="1" smtClean="0"/>
            <a:t>Muons</a:t>
          </a:r>
          <a:r>
            <a:rPr lang="en-US" sz="1600" dirty="0" smtClean="0"/>
            <a:t> </a:t>
          </a:r>
          <a:r>
            <a:rPr lang="en-US" sz="1600" dirty="0" err="1" smtClean="0"/>
            <a:t>Inc</a:t>
          </a:r>
          <a:endParaRPr lang="en-US" sz="1600" dirty="0"/>
        </a:p>
      </dgm:t>
    </dgm:pt>
    <dgm:pt modelId="{63284D12-BC21-634C-B07C-D364767B037B}" type="parTrans" cxnId="{F056B8D7-EE55-0A4D-9C30-08F344E2EDCC}">
      <dgm:prSet/>
      <dgm:spPr/>
      <dgm:t>
        <a:bodyPr/>
        <a:lstStyle/>
        <a:p>
          <a:endParaRPr lang="en-US"/>
        </a:p>
      </dgm:t>
    </dgm:pt>
    <dgm:pt modelId="{3EFE83EA-50EB-304F-A837-826F9701203D}" type="sibTrans" cxnId="{F056B8D7-EE55-0A4D-9C30-08F344E2EDCC}">
      <dgm:prSet/>
      <dgm:spPr/>
      <dgm:t>
        <a:bodyPr/>
        <a:lstStyle/>
        <a:p>
          <a:endParaRPr lang="en-US"/>
        </a:p>
      </dgm:t>
    </dgm:pt>
    <dgm:pt modelId="{522C2D24-B12C-8847-B84E-AA6693281BC7}">
      <dgm:prSet phldrT="[Text]" custT="1"/>
      <dgm:spPr/>
      <dgm:t>
        <a:bodyPr/>
        <a:lstStyle/>
        <a:p>
          <a:r>
            <a:rPr lang="en-US" sz="2000" b="1" dirty="0" smtClean="0"/>
            <a:t>World Record </a:t>
          </a:r>
          <a:br>
            <a:rPr lang="en-US" sz="2000" b="1" dirty="0" smtClean="0"/>
          </a:br>
          <a:r>
            <a:rPr lang="en-US" sz="2000" b="1" dirty="0" smtClean="0"/>
            <a:t>HTS-only Coil</a:t>
          </a:r>
          <a:r>
            <a:rPr lang="en-US" sz="2000" dirty="0" smtClean="0"/>
            <a:t/>
          </a:r>
          <a:br>
            <a:rPr lang="en-US" sz="2000" dirty="0" smtClean="0"/>
          </a:br>
          <a:r>
            <a:rPr lang="en-US" sz="1600" dirty="0" smtClean="0"/>
            <a:t>15T on-axis field</a:t>
          </a:r>
          <a:br>
            <a:rPr lang="en-US" sz="1600" dirty="0" smtClean="0"/>
          </a:br>
          <a:r>
            <a:rPr lang="en-US" sz="1600" dirty="0" smtClean="0"/>
            <a:t>16T on coil</a:t>
          </a:r>
        </a:p>
        <a:p>
          <a:r>
            <a:rPr lang="en-US" sz="1600" dirty="0" smtClean="0"/>
            <a:t>PBL/BNL</a:t>
          </a:r>
        </a:p>
      </dgm:t>
    </dgm:pt>
    <dgm:pt modelId="{3AA0FF36-4457-864E-9645-CA73A0590F86}" type="parTrans" cxnId="{FEFAE5EA-5D39-064E-8A23-E64B1C4013DE}">
      <dgm:prSet/>
      <dgm:spPr/>
      <dgm:t>
        <a:bodyPr/>
        <a:lstStyle/>
        <a:p>
          <a:endParaRPr lang="en-US"/>
        </a:p>
      </dgm:t>
    </dgm:pt>
    <dgm:pt modelId="{FF10E19E-ECFA-4745-82E6-BF249049EC9B}" type="sibTrans" cxnId="{FEFAE5EA-5D39-064E-8A23-E64B1C4013DE}">
      <dgm:prSet/>
      <dgm:spPr/>
      <dgm:t>
        <a:bodyPr/>
        <a:lstStyle/>
        <a:p>
          <a:endParaRPr lang="en-US"/>
        </a:p>
      </dgm:t>
    </dgm:pt>
    <dgm:pt modelId="{416A14BE-8E63-F548-9A49-C9BE862D890F}">
      <dgm:prSet phldrT="[Text]" custT="1"/>
      <dgm:spPr/>
      <dgm:t>
        <a:bodyPr/>
        <a:lstStyle/>
        <a:p>
          <a:r>
            <a:rPr lang="en-US" sz="2000" b="1" dirty="0" smtClean="0"/>
            <a:t>Demonstration of High Pressure RF Cavity </a:t>
          </a:r>
          <a:r>
            <a:rPr lang="en-US" sz="2000" b="1" u="sng" dirty="0" smtClean="0"/>
            <a:t>in 3T Magnetic Field with Beam</a:t>
          </a:r>
        </a:p>
        <a:p>
          <a:r>
            <a:rPr lang="en-US" sz="1600" b="0" dirty="0" smtClean="0"/>
            <a:t>Extrapolates to </a:t>
          </a:r>
          <a:br>
            <a:rPr lang="en-US" sz="1600" b="0" dirty="0" smtClean="0"/>
          </a:br>
          <a:r>
            <a:rPr lang="en-US" sz="1600" b="0" dirty="0" smtClean="0">
              <a:latin typeface="Symbol" charset="2"/>
              <a:cs typeface="Symbol" charset="2"/>
            </a:rPr>
            <a:t>m</a:t>
          </a:r>
          <a:r>
            <a:rPr lang="en-US" sz="1600" b="0" dirty="0" smtClean="0">
              <a:latin typeface="+mn-lt"/>
              <a:cs typeface="Symbol" charset="2"/>
            </a:rPr>
            <a:t>-Collider Parameters</a:t>
          </a:r>
        </a:p>
        <a:p>
          <a:r>
            <a:rPr lang="en-US" sz="1600" dirty="0" err="1" smtClean="0"/>
            <a:t>MuCool</a:t>
          </a:r>
          <a:r>
            <a:rPr lang="en-US" sz="1600" dirty="0" smtClean="0"/>
            <a:t> Test Area</a:t>
          </a:r>
          <a:endParaRPr lang="en-US" sz="1600" dirty="0"/>
        </a:p>
      </dgm:t>
    </dgm:pt>
    <dgm:pt modelId="{1442E1C4-B16C-8A4D-B6A6-0E45C905396D}" type="parTrans" cxnId="{764DCCD6-EF2D-984E-B8BC-238C1CEFF6F9}">
      <dgm:prSet/>
      <dgm:spPr/>
      <dgm:t>
        <a:bodyPr/>
        <a:lstStyle/>
        <a:p>
          <a:endParaRPr lang="en-US"/>
        </a:p>
      </dgm:t>
    </dgm:pt>
    <dgm:pt modelId="{96C5DDDD-7F50-9842-B016-8A87E5B9F0B9}" type="sibTrans" cxnId="{764DCCD6-EF2D-984E-B8BC-238C1CEFF6F9}">
      <dgm:prSet/>
      <dgm:spPr/>
      <dgm:t>
        <a:bodyPr/>
        <a:lstStyle/>
        <a:p>
          <a:endParaRPr lang="en-US"/>
        </a:p>
      </dgm:t>
    </dgm:pt>
    <dgm:pt modelId="{6AFD20AC-1626-8F44-94B4-F6075385BE50}">
      <dgm:prSet phldrT="[Text]" custT="1"/>
      <dgm:spPr/>
      <dgm:t>
        <a:bodyPr/>
        <a:lstStyle/>
        <a:p>
          <a:r>
            <a:rPr lang="en-US" sz="2000" b="1" dirty="0" smtClean="0"/>
            <a:t>Breakthrough in HTS Cable Performance with Cables Matching Strand Performance</a:t>
          </a:r>
        </a:p>
        <a:p>
          <a:r>
            <a:rPr lang="en-US" sz="1600" b="0" dirty="0" smtClean="0"/>
            <a:t>FNAL-Tech </a:t>
          </a:r>
          <a:r>
            <a:rPr lang="en-US" sz="1600" b="0" dirty="0" err="1" smtClean="0"/>
            <a:t>Div</a:t>
          </a:r>
          <a:r>
            <a:rPr lang="en-US" sz="1600" b="0" dirty="0" smtClean="0"/>
            <a:t/>
          </a:r>
          <a:br>
            <a:rPr lang="en-US" sz="1600" b="0" dirty="0" smtClean="0"/>
          </a:br>
          <a:r>
            <a:rPr lang="en-US" sz="1600" b="0" dirty="0" smtClean="0"/>
            <a:t>T. </a:t>
          </a:r>
          <a:r>
            <a:rPr lang="en-US" sz="1600" b="0" dirty="0" err="1" smtClean="0"/>
            <a:t>Shen</a:t>
          </a:r>
          <a:r>
            <a:rPr lang="en-US" sz="1600" b="0" dirty="0" smtClean="0"/>
            <a:t>-Early Career Award</a:t>
          </a:r>
        </a:p>
      </dgm:t>
    </dgm:pt>
    <dgm:pt modelId="{89DB970C-415E-334B-8636-08DD2716A935}" type="parTrans" cxnId="{DF3E45C3-7336-304F-8AF1-E8CAE5C3862B}">
      <dgm:prSet/>
      <dgm:spPr/>
      <dgm:t>
        <a:bodyPr/>
        <a:lstStyle/>
        <a:p>
          <a:endParaRPr lang="en-US"/>
        </a:p>
      </dgm:t>
    </dgm:pt>
    <dgm:pt modelId="{5150C0D8-4BD9-E845-B47A-07003EEDBD6C}" type="sibTrans" cxnId="{DF3E45C3-7336-304F-8AF1-E8CAE5C3862B}">
      <dgm:prSet/>
      <dgm:spPr/>
      <dgm:t>
        <a:bodyPr/>
        <a:lstStyle/>
        <a:p>
          <a:endParaRPr lang="en-US"/>
        </a:p>
      </dgm:t>
    </dgm:pt>
    <dgm:pt modelId="{3192B418-6557-214F-9792-BC19C0EF4A82}" type="pres">
      <dgm:prSet presAssocID="{9415B879-DCB5-4A4B-8B19-6FC11B26607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C0222F-CC53-4B41-9B66-E1B1434B7356}" type="pres">
      <dgm:prSet presAssocID="{A8D30B54-C531-FF41-9381-14CD597E60EC}" presName="node" presStyleLbl="node1" presStyleIdx="0" presStyleCnt="4" custScaleX="153488" custScaleY="1574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44C503-8A61-264A-BCB4-41FD544CD610}" type="pres">
      <dgm:prSet presAssocID="{A8D30B54-C531-FF41-9381-14CD597E60EC}" presName="spNode" presStyleCnt="0"/>
      <dgm:spPr/>
    </dgm:pt>
    <dgm:pt modelId="{AF0B31C1-E562-964A-B32C-82B34504BAA3}" type="pres">
      <dgm:prSet presAssocID="{3EFE83EA-50EB-304F-A837-826F9701203D}" presName="sibTrans" presStyleLbl="sibTrans1D1" presStyleIdx="0" presStyleCnt="4"/>
      <dgm:spPr/>
      <dgm:t>
        <a:bodyPr/>
        <a:lstStyle/>
        <a:p>
          <a:endParaRPr lang="en-US"/>
        </a:p>
      </dgm:t>
    </dgm:pt>
    <dgm:pt modelId="{B2BCFF92-BBDE-5440-822F-5CE7C986F2B4}" type="pres">
      <dgm:prSet presAssocID="{522C2D24-B12C-8847-B84E-AA6693281BC7}" presName="node" presStyleLbl="node1" presStyleIdx="1" presStyleCnt="4" custScaleX="153488" custScaleY="157424" custRadScaleRad="138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56911-C9EC-A446-AA13-1917461EF9E6}" type="pres">
      <dgm:prSet presAssocID="{522C2D24-B12C-8847-B84E-AA6693281BC7}" presName="spNode" presStyleCnt="0"/>
      <dgm:spPr/>
    </dgm:pt>
    <dgm:pt modelId="{23F01BA2-B6FB-A24E-8725-6DE422261A0F}" type="pres">
      <dgm:prSet presAssocID="{FF10E19E-ECFA-4745-82E6-BF249049EC9B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49060B8-4CFC-094C-8B3A-315638FD23A0}" type="pres">
      <dgm:prSet presAssocID="{416A14BE-8E63-F548-9A49-C9BE862D890F}" presName="node" presStyleLbl="node1" presStyleIdx="2" presStyleCnt="4" custScaleX="153488" custScaleY="1574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67770-1A75-3640-9F25-41674251E4F4}" type="pres">
      <dgm:prSet presAssocID="{416A14BE-8E63-F548-9A49-C9BE862D890F}" presName="spNode" presStyleCnt="0"/>
      <dgm:spPr/>
    </dgm:pt>
    <dgm:pt modelId="{9BAFE6F9-B52A-204C-9152-862E96DD7B14}" type="pres">
      <dgm:prSet presAssocID="{96C5DDDD-7F50-9842-B016-8A87E5B9F0B9}" presName="sibTrans" presStyleLbl="sibTrans1D1" presStyleIdx="2" presStyleCnt="4"/>
      <dgm:spPr/>
      <dgm:t>
        <a:bodyPr/>
        <a:lstStyle/>
        <a:p>
          <a:endParaRPr lang="en-US"/>
        </a:p>
      </dgm:t>
    </dgm:pt>
    <dgm:pt modelId="{93DDE35D-0F8F-C94F-8DDF-06DFBC66497A}" type="pres">
      <dgm:prSet presAssocID="{6AFD20AC-1626-8F44-94B4-F6075385BE50}" presName="node" presStyleLbl="node1" presStyleIdx="3" presStyleCnt="4" custScaleX="153488" custScaleY="157424" custRadScaleRad="1363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F91A5E-6ECA-AA47-847E-FA2FB575EF0D}" type="pres">
      <dgm:prSet presAssocID="{6AFD20AC-1626-8F44-94B4-F6075385BE50}" presName="spNode" presStyleCnt="0"/>
      <dgm:spPr/>
    </dgm:pt>
    <dgm:pt modelId="{EA74452A-15A2-A040-8E31-E8C1179CE922}" type="pres">
      <dgm:prSet presAssocID="{5150C0D8-4BD9-E845-B47A-07003EEDBD6C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A31EE307-9B7B-F848-B6F5-D28D304C9949}" type="presOf" srcId="{522C2D24-B12C-8847-B84E-AA6693281BC7}" destId="{B2BCFF92-BBDE-5440-822F-5CE7C986F2B4}" srcOrd="0" destOrd="0" presId="urn:microsoft.com/office/officeart/2005/8/layout/cycle6"/>
    <dgm:cxn modelId="{972DB694-DC14-FC44-A619-329D4C119C6C}" type="presOf" srcId="{5150C0D8-4BD9-E845-B47A-07003EEDBD6C}" destId="{EA74452A-15A2-A040-8E31-E8C1179CE922}" srcOrd="0" destOrd="0" presId="urn:microsoft.com/office/officeart/2005/8/layout/cycle6"/>
    <dgm:cxn modelId="{AC1FCBCE-4B63-5042-863C-F818B983E3B2}" type="presOf" srcId="{96C5DDDD-7F50-9842-B016-8A87E5B9F0B9}" destId="{9BAFE6F9-B52A-204C-9152-862E96DD7B14}" srcOrd="0" destOrd="0" presId="urn:microsoft.com/office/officeart/2005/8/layout/cycle6"/>
    <dgm:cxn modelId="{5D0A7B67-D85C-8640-B23C-4457EB303A32}" type="presOf" srcId="{6AFD20AC-1626-8F44-94B4-F6075385BE50}" destId="{93DDE35D-0F8F-C94F-8DDF-06DFBC66497A}" srcOrd="0" destOrd="0" presId="urn:microsoft.com/office/officeart/2005/8/layout/cycle6"/>
    <dgm:cxn modelId="{EB55D12B-78B0-F845-BF4A-301BC28CBD02}" type="presOf" srcId="{FF10E19E-ECFA-4745-82E6-BF249049EC9B}" destId="{23F01BA2-B6FB-A24E-8725-6DE422261A0F}" srcOrd="0" destOrd="0" presId="urn:microsoft.com/office/officeart/2005/8/layout/cycle6"/>
    <dgm:cxn modelId="{DF3E45C3-7336-304F-8AF1-E8CAE5C3862B}" srcId="{9415B879-DCB5-4A4B-8B19-6FC11B26607D}" destId="{6AFD20AC-1626-8F44-94B4-F6075385BE50}" srcOrd="3" destOrd="0" parTransId="{89DB970C-415E-334B-8636-08DD2716A935}" sibTransId="{5150C0D8-4BD9-E845-B47A-07003EEDBD6C}"/>
    <dgm:cxn modelId="{59810490-4E20-1C49-89E2-35C730DFE55B}" type="presOf" srcId="{A8D30B54-C531-FF41-9381-14CD597E60EC}" destId="{C1C0222F-CC53-4B41-9B66-E1B1434B7356}" srcOrd="0" destOrd="0" presId="urn:microsoft.com/office/officeart/2005/8/layout/cycle6"/>
    <dgm:cxn modelId="{15D8AB11-791E-014C-B2EF-FAD953FD9EB2}" type="presOf" srcId="{9415B879-DCB5-4A4B-8B19-6FC11B26607D}" destId="{3192B418-6557-214F-9792-BC19C0EF4A82}" srcOrd="0" destOrd="0" presId="urn:microsoft.com/office/officeart/2005/8/layout/cycle6"/>
    <dgm:cxn modelId="{4ECAAEED-5371-9541-AF31-B7A03ED671FE}" type="presOf" srcId="{416A14BE-8E63-F548-9A49-C9BE862D890F}" destId="{C49060B8-4CFC-094C-8B3A-315638FD23A0}" srcOrd="0" destOrd="0" presId="urn:microsoft.com/office/officeart/2005/8/layout/cycle6"/>
    <dgm:cxn modelId="{764DCCD6-EF2D-984E-B8BC-238C1CEFF6F9}" srcId="{9415B879-DCB5-4A4B-8B19-6FC11B26607D}" destId="{416A14BE-8E63-F548-9A49-C9BE862D890F}" srcOrd="2" destOrd="0" parTransId="{1442E1C4-B16C-8A4D-B6A6-0E45C905396D}" sibTransId="{96C5DDDD-7F50-9842-B016-8A87E5B9F0B9}"/>
    <dgm:cxn modelId="{FEFAE5EA-5D39-064E-8A23-E64B1C4013DE}" srcId="{9415B879-DCB5-4A4B-8B19-6FC11B26607D}" destId="{522C2D24-B12C-8847-B84E-AA6693281BC7}" srcOrd="1" destOrd="0" parTransId="{3AA0FF36-4457-864E-9645-CA73A0590F86}" sibTransId="{FF10E19E-ECFA-4745-82E6-BF249049EC9B}"/>
    <dgm:cxn modelId="{F056B8D7-EE55-0A4D-9C30-08F344E2EDCC}" srcId="{9415B879-DCB5-4A4B-8B19-6FC11B26607D}" destId="{A8D30B54-C531-FF41-9381-14CD597E60EC}" srcOrd="0" destOrd="0" parTransId="{63284D12-BC21-634C-B07C-D364767B037B}" sibTransId="{3EFE83EA-50EB-304F-A837-826F9701203D}"/>
    <dgm:cxn modelId="{0338886D-B455-4347-B820-FC217CDDFE25}" type="presOf" srcId="{3EFE83EA-50EB-304F-A837-826F9701203D}" destId="{AF0B31C1-E562-964A-B32C-82B34504BAA3}" srcOrd="0" destOrd="0" presId="urn:microsoft.com/office/officeart/2005/8/layout/cycle6"/>
    <dgm:cxn modelId="{17680733-DBCE-FF49-B20B-A9DC90DF9BFE}" type="presParOf" srcId="{3192B418-6557-214F-9792-BC19C0EF4A82}" destId="{C1C0222F-CC53-4B41-9B66-E1B1434B7356}" srcOrd="0" destOrd="0" presId="urn:microsoft.com/office/officeart/2005/8/layout/cycle6"/>
    <dgm:cxn modelId="{34FB557D-BCC1-294C-AE66-FA2F7B1FBE2C}" type="presParOf" srcId="{3192B418-6557-214F-9792-BC19C0EF4A82}" destId="{7D44C503-8A61-264A-BCB4-41FD544CD610}" srcOrd="1" destOrd="0" presId="urn:microsoft.com/office/officeart/2005/8/layout/cycle6"/>
    <dgm:cxn modelId="{029EF190-E1FE-3E4B-98C3-726823ED0EBE}" type="presParOf" srcId="{3192B418-6557-214F-9792-BC19C0EF4A82}" destId="{AF0B31C1-E562-964A-B32C-82B34504BAA3}" srcOrd="2" destOrd="0" presId="urn:microsoft.com/office/officeart/2005/8/layout/cycle6"/>
    <dgm:cxn modelId="{D85F155C-5397-E44D-941D-80512B2ED58A}" type="presParOf" srcId="{3192B418-6557-214F-9792-BC19C0EF4A82}" destId="{B2BCFF92-BBDE-5440-822F-5CE7C986F2B4}" srcOrd="3" destOrd="0" presId="urn:microsoft.com/office/officeart/2005/8/layout/cycle6"/>
    <dgm:cxn modelId="{8D2B8C91-486D-8E46-B9F1-0121DB4A6C12}" type="presParOf" srcId="{3192B418-6557-214F-9792-BC19C0EF4A82}" destId="{A4C56911-C9EC-A446-AA13-1917461EF9E6}" srcOrd="4" destOrd="0" presId="urn:microsoft.com/office/officeart/2005/8/layout/cycle6"/>
    <dgm:cxn modelId="{5ECADE91-195C-D14C-8021-2491D476E087}" type="presParOf" srcId="{3192B418-6557-214F-9792-BC19C0EF4A82}" destId="{23F01BA2-B6FB-A24E-8725-6DE422261A0F}" srcOrd="5" destOrd="0" presId="urn:microsoft.com/office/officeart/2005/8/layout/cycle6"/>
    <dgm:cxn modelId="{B554A390-6FA4-4048-A28D-5CACED999DE3}" type="presParOf" srcId="{3192B418-6557-214F-9792-BC19C0EF4A82}" destId="{C49060B8-4CFC-094C-8B3A-315638FD23A0}" srcOrd="6" destOrd="0" presId="urn:microsoft.com/office/officeart/2005/8/layout/cycle6"/>
    <dgm:cxn modelId="{9C4BAFFB-4F13-9048-9B8D-0F0AD6EC862C}" type="presParOf" srcId="{3192B418-6557-214F-9792-BC19C0EF4A82}" destId="{2F367770-1A75-3640-9F25-41674251E4F4}" srcOrd="7" destOrd="0" presId="urn:microsoft.com/office/officeart/2005/8/layout/cycle6"/>
    <dgm:cxn modelId="{945EF3BF-9367-094F-BC06-96AF4E82F71B}" type="presParOf" srcId="{3192B418-6557-214F-9792-BC19C0EF4A82}" destId="{9BAFE6F9-B52A-204C-9152-862E96DD7B14}" srcOrd="8" destOrd="0" presId="urn:microsoft.com/office/officeart/2005/8/layout/cycle6"/>
    <dgm:cxn modelId="{7B65BF54-2462-7344-9957-257D00CFFCBF}" type="presParOf" srcId="{3192B418-6557-214F-9792-BC19C0EF4A82}" destId="{93DDE35D-0F8F-C94F-8DDF-06DFBC66497A}" srcOrd="9" destOrd="0" presId="urn:microsoft.com/office/officeart/2005/8/layout/cycle6"/>
    <dgm:cxn modelId="{7DB89B1A-9C3D-EB4E-AC30-E110E94818D0}" type="presParOf" srcId="{3192B418-6557-214F-9792-BC19C0EF4A82}" destId="{33F91A5E-6ECA-AA47-847E-FA2FB575EF0D}" srcOrd="10" destOrd="0" presId="urn:microsoft.com/office/officeart/2005/8/layout/cycle6"/>
    <dgm:cxn modelId="{0C5E5DAE-78CA-4E4F-95D3-48D6CE52213E}" type="presParOf" srcId="{3192B418-6557-214F-9792-BC19C0EF4A82}" destId="{EA74452A-15A2-A040-8E31-E8C1179CE92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15B879-DCB5-4A4B-8B19-6FC11B26607D}" type="doc">
      <dgm:prSet loTypeId="urn:microsoft.com/office/officeart/2005/8/layout/cycle6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D30B54-C531-FF41-9381-14CD597E60EC}">
      <dgm:prSet phldrT="[Text]" custT="1"/>
      <dgm:spPr/>
      <dgm:t>
        <a:bodyPr/>
        <a:lstStyle/>
        <a:p>
          <a:r>
            <a:rPr lang="en-US" sz="2000" b="1" dirty="0" smtClean="0"/>
            <a:t>Successful Operation of 805 MHz “All Seasons” Cavity in 3T Magnetic Field under Vacuum </a:t>
          </a:r>
        </a:p>
        <a:p>
          <a:r>
            <a:rPr lang="en-US" sz="1600" dirty="0" err="1" smtClean="0"/>
            <a:t>MuCool</a:t>
          </a:r>
          <a:r>
            <a:rPr lang="en-US" sz="1600" dirty="0" smtClean="0"/>
            <a:t> Test Area/</a:t>
          </a:r>
          <a:r>
            <a:rPr lang="en-US" sz="1600" dirty="0" err="1" smtClean="0"/>
            <a:t>Muons</a:t>
          </a:r>
          <a:r>
            <a:rPr lang="en-US" sz="1600" dirty="0" smtClean="0"/>
            <a:t> </a:t>
          </a:r>
          <a:r>
            <a:rPr lang="en-US" sz="1600" dirty="0" err="1" smtClean="0"/>
            <a:t>Inc</a:t>
          </a:r>
          <a:endParaRPr lang="en-US" sz="1600" dirty="0"/>
        </a:p>
      </dgm:t>
    </dgm:pt>
    <dgm:pt modelId="{63284D12-BC21-634C-B07C-D364767B037B}" type="parTrans" cxnId="{F056B8D7-EE55-0A4D-9C30-08F344E2EDCC}">
      <dgm:prSet/>
      <dgm:spPr/>
      <dgm:t>
        <a:bodyPr/>
        <a:lstStyle/>
        <a:p>
          <a:endParaRPr lang="en-US"/>
        </a:p>
      </dgm:t>
    </dgm:pt>
    <dgm:pt modelId="{3EFE83EA-50EB-304F-A837-826F9701203D}" type="sibTrans" cxnId="{F056B8D7-EE55-0A4D-9C30-08F344E2EDCC}">
      <dgm:prSet/>
      <dgm:spPr/>
      <dgm:t>
        <a:bodyPr/>
        <a:lstStyle/>
        <a:p>
          <a:endParaRPr lang="en-US"/>
        </a:p>
      </dgm:t>
    </dgm:pt>
    <dgm:pt modelId="{522C2D24-B12C-8847-B84E-AA6693281BC7}">
      <dgm:prSet phldrT="[Text]" custT="1"/>
      <dgm:spPr/>
      <dgm:t>
        <a:bodyPr/>
        <a:lstStyle/>
        <a:p>
          <a:r>
            <a:rPr lang="en-US" sz="2000" b="1" dirty="0" smtClean="0"/>
            <a:t>World Record </a:t>
          </a:r>
          <a:br>
            <a:rPr lang="en-US" sz="2000" b="1" dirty="0" smtClean="0"/>
          </a:br>
          <a:r>
            <a:rPr lang="en-US" sz="2000" b="1" dirty="0" smtClean="0"/>
            <a:t>HTS-only Coil</a:t>
          </a:r>
          <a:r>
            <a:rPr lang="en-US" sz="2000" dirty="0" smtClean="0"/>
            <a:t/>
          </a:r>
          <a:br>
            <a:rPr lang="en-US" sz="2000" dirty="0" smtClean="0"/>
          </a:br>
          <a:r>
            <a:rPr lang="en-US" sz="1600" dirty="0" smtClean="0"/>
            <a:t>15T on-axis field</a:t>
          </a:r>
          <a:br>
            <a:rPr lang="en-US" sz="1600" dirty="0" smtClean="0"/>
          </a:br>
          <a:r>
            <a:rPr lang="en-US" sz="1600" dirty="0" smtClean="0"/>
            <a:t>16T on coil</a:t>
          </a:r>
        </a:p>
        <a:p>
          <a:r>
            <a:rPr lang="en-US" sz="1600" dirty="0" smtClean="0"/>
            <a:t>PBL/BNL</a:t>
          </a:r>
        </a:p>
      </dgm:t>
    </dgm:pt>
    <dgm:pt modelId="{3AA0FF36-4457-864E-9645-CA73A0590F86}" type="parTrans" cxnId="{FEFAE5EA-5D39-064E-8A23-E64B1C4013DE}">
      <dgm:prSet/>
      <dgm:spPr/>
      <dgm:t>
        <a:bodyPr/>
        <a:lstStyle/>
        <a:p>
          <a:endParaRPr lang="en-US"/>
        </a:p>
      </dgm:t>
    </dgm:pt>
    <dgm:pt modelId="{FF10E19E-ECFA-4745-82E6-BF249049EC9B}" type="sibTrans" cxnId="{FEFAE5EA-5D39-064E-8A23-E64B1C4013DE}">
      <dgm:prSet/>
      <dgm:spPr/>
      <dgm:t>
        <a:bodyPr/>
        <a:lstStyle/>
        <a:p>
          <a:endParaRPr lang="en-US"/>
        </a:p>
      </dgm:t>
    </dgm:pt>
    <dgm:pt modelId="{416A14BE-8E63-F548-9A49-C9BE862D890F}">
      <dgm:prSet phldrT="[Text]" custT="1"/>
      <dgm:spPr/>
      <dgm:t>
        <a:bodyPr/>
        <a:lstStyle/>
        <a:p>
          <a:r>
            <a:rPr lang="en-US" sz="2000" b="1" dirty="0" smtClean="0"/>
            <a:t>Demonstration of High Pressure RF Cavity </a:t>
          </a:r>
          <a:r>
            <a:rPr lang="en-US" sz="2000" b="1" u="sng" dirty="0" smtClean="0"/>
            <a:t>in 3T Magnetic Field with Beam</a:t>
          </a:r>
        </a:p>
        <a:p>
          <a:r>
            <a:rPr lang="en-US" sz="1600" b="0" dirty="0" smtClean="0"/>
            <a:t>Extrapolates to </a:t>
          </a:r>
          <a:br>
            <a:rPr lang="en-US" sz="1600" b="0" dirty="0" smtClean="0"/>
          </a:br>
          <a:r>
            <a:rPr lang="en-US" sz="1600" b="0" dirty="0" smtClean="0">
              <a:latin typeface="Symbol" charset="2"/>
              <a:cs typeface="Symbol" charset="2"/>
            </a:rPr>
            <a:t>m</a:t>
          </a:r>
          <a:r>
            <a:rPr lang="en-US" sz="1600" b="0" dirty="0" smtClean="0">
              <a:latin typeface="+mn-lt"/>
              <a:cs typeface="Symbol" charset="2"/>
            </a:rPr>
            <a:t>-Collider Parameters</a:t>
          </a:r>
        </a:p>
        <a:p>
          <a:r>
            <a:rPr lang="en-US" sz="1600" dirty="0" err="1" smtClean="0"/>
            <a:t>MuCool</a:t>
          </a:r>
          <a:r>
            <a:rPr lang="en-US" sz="1600" dirty="0" smtClean="0"/>
            <a:t> Test Area</a:t>
          </a:r>
          <a:endParaRPr lang="en-US" sz="1600" dirty="0"/>
        </a:p>
      </dgm:t>
    </dgm:pt>
    <dgm:pt modelId="{1442E1C4-B16C-8A4D-B6A6-0E45C905396D}" type="parTrans" cxnId="{764DCCD6-EF2D-984E-B8BC-238C1CEFF6F9}">
      <dgm:prSet/>
      <dgm:spPr/>
      <dgm:t>
        <a:bodyPr/>
        <a:lstStyle/>
        <a:p>
          <a:endParaRPr lang="en-US"/>
        </a:p>
      </dgm:t>
    </dgm:pt>
    <dgm:pt modelId="{96C5DDDD-7F50-9842-B016-8A87E5B9F0B9}" type="sibTrans" cxnId="{764DCCD6-EF2D-984E-B8BC-238C1CEFF6F9}">
      <dgm:prSet/>
      <dgm:spPr/>
      <dgm:t>
        <a:bodyPr/>
        <a:lstStyle/>
        <a:p>
          <a:endParaRPr lang="en-US"/>
        </a:p>
      </dgm:t>
    </dgm:pt>
    <dgm:pt modelId="{6AFD20AC-1626-8F44-94B4-F6075385BE50}">
      <dgm:prSet phldrT="[Text]" custT="1"/>
      <dgm:spPr/>
      <dgm:t>
        <a:bodyPr/>
        <a:lstStyle/>
        <a:p>
          <a:r>
            <a:rPr lang="en-US" sz="2000" b="1" dirty="0" smtClean="0"/>
            <a:t>Breakthrough in HTS Cable Performance with Cables Matching Strand Performance</a:t>
          </a:r>
        </a:p>
        <a:p>
          <a:r>
            <a:rPr lang="en-US" sz="1600" b="0" dirty="0" smtClean="0"/>
            <a:t>FNAL-Tech </a:t>
          </a:r>
          <a:r>
            <a:rPr lang="en-US" sz="1600" b="0" dirty="0" err="1" smtClean="0"/>
            <a:t>Div</a:t>
          </a:r>
          <a:r>
            <a:rPr lang="en-US" sz="1600" b="0" dirty="0" smtClean="0"/>
            <a:t/>
          </a:r>
          <a:br>
            <a:rPr lang="en-US" sz="1600" b="0" dirty="0" smtClean="0"/>
          </a:br>
          <a:r>
            <a:rPr lang="en-US" sz="1600" b="0" dirty="0" smtClean="0"/>
            <a:t>T. </a:t>
          </a:r>
          <a:r>
            <a:rPr lang="en-US" sz="1600" b="0" dirty="0" err="1" smtClean="0"/>
            <a:t>Shen</a:t>
          </a:r>
          <a:r>
            <a:rPr lang="en-US" sz="1600" b="0" dirty="0" smtClean="0"/>
            <a:t>-Early Career Award</a:t>
          </a:r>
        </a:p>
      </dgm:t>
    </dgm:pt>
    <dgm:pt modelId="{89DB970C-415E-334B-8636-08DD2716A935}" type="parTrans" cxnId="{DF3E45C3-7336-304F-8AF1-E8CAE5C3862B}">
      <dgm:prSet/>
      <dgm:spPr/>
      <dgm:t>
        <a:bodyPr/>
        <a:lstStyle/>
        <a:p>
          <a:endParaRPr lang="en-US"/>
        </a:p>
      </dgm:t>
    </dgm:pt>
    <dgm:pt modelId="{5150C0D8-4BD9-E845-B47A-07003EEDBD6C}" type="sibTrans" cxnId="{DF3E45C3-7336-304F-8AF1-E8CAE5C3862B}">
      <dgm:prSet/>
      <dgm:spPr/>
      <dgm:t>
        <a:bodyPr/>
        <a:lstStyle/>
        <a:p>
          <a:endParaRPr lang="en-US"/>
        </a:p>
      </dgm:t>
    </dgm:pt>
    <dgm:pt modelId="{3192B418-6557-214F-9792-BC19C0EF4A82}" type="pres">
      <dgm:prSet presAssocID="{9415B879-DCB5-4A4B-8B19-6FC11B26607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C0222F-CC53-4B41-9B66-E1B1434B7356}" type="pres">
      <dgm:prSet presAssocID="{A8D30B54-C531-FF41-9381-14CD597E60EC}" presName="node" presStyleLbl="node1" presStyleIdx="0" presStyleCnt="4" custScaleX="153488" custScaleY="1574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44C503-8A61-264A-BCB4-41FD544CD610}" type="pres">
      <dgm:prSet presAssocID="{A8D30B54-C531-FF41-9381-14CD597E60EC}" presName="spNode" presStyleCnt="0"/>
      <dgm:spPr/>
    </dgm:pt>
    <dgm:pt modelId="{AF0B31C1-E562-964A-B32C-82B34504BAA3}" type="pres">
      <dgm:prSet presAssocID="{3EFE83EA-50EB-304F-A837-826F9701203D}" presName="sibTrans" presStyleLbl="sibTrans1D1" presStyleIdx="0" presStyleCnt="4"/>
      <dgm:spPr/>
      <dgm:t>
        <a:bodyPr/>
        <a:lstStyle/>
        <a:p>
          <a:endParaRPr lang="en-US"/>
        </a:p>
      </dgm:t>
    </dgm:pt>
    <dgm:pt modelId="{B2BCFF92-BBDE-5440-822F-5CE7C986F2B4}" type="pres">
      <dgm:prSet presAssocID="{522C2D24-B12C-8847-B84E-AA6693281BC7}" presName="node" presStyleLbl="node1" presStyleIdx="1" presStyleCnt="4" custScaleX="153488" custScaleY="157424" custRadScaleRad="138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56911-C9EC-A446-AA13-1917461EF9E6}" type="pres">
      <dgm:prSet presAssocID="{522C2D24-B12C-8847-B84E-AA6693281BC7}" presName="spNode" presStyleCnt="0"/>
      <dgm:spPr/>
    </dgm:pt>
    <dgm:pt modelId="{23F01BA2-B6FB-A24E-8725-6DE422261A0F}" type="pres">
      <dgm:prSet presAssocID="{FF10E19E-ECFA-4745-82E6-BF249049EC9B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49060B8-4CFC-094C-8B3A-315638FD23A0}" type="pres">
      <dgm:prSet presAssocID="{416A14BE-8E63-F548-9A49-C9BE862D890F}" presName="node" presStyleLbl="node1" presStyleIdx="2" presStyleCnt="4" custScaleX="153488" custScaleY="1574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67770-1A75-3640-9F25-41674251E4F4}" type="pres">
      <dgm:prSet presAssocID="{416A14BE-8E63-F548-9A49-C9BE862D890F}" presName="spNode" presStyleCnt="0"/>
      <dgm:spPr/>
    </dgm:pt>
    <dgm:pt modelId="{9BAFE6F9-B52A-204C-9152-862E96DD7B14}" type="pres">
      <dgm:prSet presAssocID="{96C5DDDD-7F50-9842-B016-8A87E5B9F0B9}" presName="sibTrans" presStyleLbl="sibTrans1D1" presStyleIdx="2" presStyleCnt="4"/>
      <dgm:spPr/>
      <dgm:t>
        <a:bodyPr/>
        <a:lstStyle/>
        <a:p>
          <a:endParaRPr lang="en-US"/>
        </a:p>
      </dgm:t>
    </dgm:pt>
    <dgm:pt modelId="{93DDE35D-0F8F-C94F-8DDF-06DFBC66497A}" type="pres">
      <dgm:prSet presAssocID="{6AFD20AC-1626-8F44-94B4-F6075385BE50}" presName="node" presStyleLbl="node1" presStyleIdx="3" presStyleCnt="4" custScaleX="153488" custScaleY="157424" custRadScaleRad="1363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F91A5E-6ECA-AA47-847E-FA2FB575EF0D}" type="pres">
      <dgm:prSet presAssocID="{6AFD20AC-1626-8F44-94B4-F6075385BE50}" presName="spNode" presStyleCnt="0"/>
      <dgm:spPr/>
    </dgm:pt>
    <dgm:pt modelId="{EA74452A-15A2-A040-8E31-E8C1179CE922}" type="pres">
      <dgm:prSet presAssocID="{5150C0D8-4BD9-E845-B47A-07003EEDBD6C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85FBA55B-B84F-C249-9885-2CE1CE1A194E}" type="presOf" srcId="{416A14BE-8E63-F548-9A49-C9BE862D890F}" destId="{C49060B8-4CFC-094C-8B3A-315638FD23A0}" srcOrd="0" destOrd="0" presId="urn:microsoft.com/office/officeart/2005/8/layout/cycle6"/>
    <dgm:cxn modelId="{7A345D0F-23BD-1C40-8777-881041D1B9D6}" type="presOf" srcId="{522C2D24-B12C-8847-B84E-AA6693281BC7}" destId="{B2BCFF92-BBDE-5440-822F-5CE7C986F2B4}" srcOrd="0" destOrd="0" presId="urn:microsoft.com/office/officeart/2005/8/layout/cycle6"/>
    <dgm:cxn modelId="{2B25AC1F-53EE-1445-9675-CCE01FBE832A}" type="presOf" srcId="{96C5DDDD-7F50-9842-B016-8A87E5B9F0B9}" destId="{9BAFE6F9-B52A-204C-9152-862E96DD7B14}" srcOrd="0" destOrd="0" presId="urn:microsoft.com/office/officeart/2005/8/layout/cycle6"/>
    <dgm:cxn modelId="{11A50A6D-1FC0-1B41-B623-946505F6E49D}" type="presOf" srcId="{6AFD20AC-1626-8F44-94B4-F6075385BE50}" destId="{93DDE35D-0F8F-C94F-8DDF-06DFBC66497A}" srcOrd="0" destOrd="0" presId="urn:microsoft.com/office/officeart/2005/8/layout/cycle6"/>
    <dgm:cxn modelId="{27610BD9-783A-844F-A080-603FD56BCB2E}" type="presOf" srcId="{3EFE83EA-50EB-304F-A837-826F9701203D}" destId="{AF0B31C1-E562-964A-B32C-82B34504BAA3}" srcOrd="0" destOrd="0" presId="urn:microsoft.com/office/officeart/2005/8/layout/cycle6"/>
    <dgm:cxn modelId="{DF3E45C3-7336-304F-8AF1-E8CAE5C3862B}" srcId="{9415B879-DCB5-4A4B-8B19-6FC11B26607D}" destId="{6AFD20AC-1626-8F44-94B4-F6075385BE50}" srcOrd="3" destOrd="0" parTransId="{89DB970C-415E-334B-8636-08DD2716A935}" sibTransId="{5150C0D8-4BD9-E845-B47A-07003EEDBD6C}"/>
    <dgm:cxn modelId="{764DCCD6-EF2D-984E-B8BC-238C1CEFF6F9}" srcId="{9415B879-DCB5-4A4B-8B19-6FC11B26607D}" destId="{416A14BE-8E63-F548-9A49-C9BE862D890F}" srcOrd="2" destOrd="0" parTransId="{1442E1C4-B16C-8A4D-B6A6-0E45C905396D}" sibTransId="{96C5DDDD-7F50-9842-B016-8A87E5B9F0B9}"/>
    <dgm:cxn modelId="{AD0F6FC9-9C60-5E49-A286-B806FF9E05C8}" type="presOf" srcId="{FF10E19E-ECFA-4745-82E6-BF249049EC9B}" destId="{23F01BA2-B6FB-A24E-8725-6DE422261A0F}" srcOrd="0" destOrd="0" presId="urn:microsoft.com/office/officeart/2005/8/layout/cycle6"/>
    <dgm:cxn modelId="{3F152BC3-E2B8-F54A-9DB7-FE6039091F9F}" type="presOf" srcId="{9415B879-DCB5-4A4B-8B19-6FC11B26607D}" destId="{3192B418-6557-214F-9792-BC19C0EF4A82}" srcOrd="0" destOrd="0" presId="urn:microsoft.com/office/officeart/2005/8/layout/cycle6"/>
    <dgm:cxn modelId="{FEFAE5EA-5D39-064E-8A23-E64B1C4013DE}" srcId="{9415B879-DCB5-4A4B-8B19-6FC11B26607D}" destId="{522C2D24-B12C-8847-B84E-AA6693281BC7}" srcOrd="1" destOrd="0" parTransId="{3AA0FF36-4457-864E-9645-CA73A0590F86}" sibTransId="{FF10E19E-ECFA-4745-82E6-BF249049EC9B}"/>
    <dgm:cxn modelId="{F056B8D7-EE55-0A4D-9C30-08F344E2EDCC}" srcId="{9415B879-DCB5-4A4B-8B19-6FC11B26607D}" destId="{A8D30B54-C531-FF41-9381-14CD597E60EC}" srcOrd="0" destOrd="0" parTransId="{63284D12-BC21-634C-B07C-D364767B037B}" sibTransId="{3EFE83EA-50EB-304F-A837-826F9701203D}"/>
    <dgm:cxn modelId="{74460532-BCF0-C44F-8BB7-14A0A106A6CB}" type="presOf" srcId="{5150C0D8-4BD9-E845-B47A-07003EEDBD6C}" destId="{EA74452A-15A2-A040-8E31-E8C1179CE922}" srcOrd="0" destOrd="0" presId="urn:microsoft.com/office/officeart/2005/8/layout/cycle6"/>
    <dgm:cxn modelId="{A07B1B3F-F4BF-0244-B300-EC5DEDA82696}" type="presOf" srcId="{A8D30B54-C531-FF41-9381-14CD597E60EC}" destId="{C1C0222F-CC53-4B41-9B66-E1B1434B7356}" srcOrd="0" destOrd="0" presId="urn:microsoft.com/office/officeart/2005/8/layout/cycle6"/>
    <dgm:cxn modelId="{57889D22-BE15-2F4A-BDE8-37B3C9BEEC03}" type="presParOf" srcId="{3192B418-6557-214F-9792-BC19C0EF4A82}" destId="{C1C0222F-CC53-4B41-9B66-E1B1434B7356}" srcOrd="0" destOrd="0" presId="urn:microsoft.com/office/officeart/2005/8/layout/cycle6"/>
    <dgm:cxn modelId="{1B0638DF-189B-F642-9019-FB84508EF86E}" type="presParOf" srcId="{3192B418-6557-214F-9792-BC19C0EF4A82}" destId="{7D44C503-8A61-264A-BCB4-41FD544CD610}" srcOrd="1" destOrd="0" presId="urn:microsoft.com/office/officeart/2005/8/layout/cycle6"/>
    <dgm:cxn modelId="{DC8BD434-C4D1-0C46-9667-3ED3BBD6F0C9}" type="presParOf" srcId="{3192B418-6557-214F-9792-BC19C0EF4A82}" destId="{AF0B31C1-E562-964A-B32C-82B34504BAA3}" srcOrd="2" destOrd="0" presId="urn:microsoft.com/office/officeart/2005/8/layout/cycle6"/>
    <dgm:cxn modelId="{D4F95D14-BDAB-174B-A13A-81CD5BB61B3C}" type="presParOf" srcId="{3192B418-6557-214F-9792-BC19C0EF4A82}" destId="{B2BCFF92-BBDE-5440-822F-5CE7C986F2B4}" srcOrd="3" destOrd="0" presId="urn:microsoft.com/office/officeart/2005/8/layout/cycle6"/>
    <dgm:cxn modelId="{CD95DFAB-CDFF-4142-B6E3-34426D35B39B}" type="presParOf" srcId="{3192B418-6557-214F-9792-BC19C0EF4A82}" destId="{A4C56911-C9EC-A446-AA13-1917461EF9E6}" srcOrd="4" destOrd="0" presId="urn:microsoft.com/office/officeart/2005/8/layout/cycle6"/>
    <dgm:cxn modelId="{891F426F-4988-B047-90A2-D830D0AAE94C}" type="presParOf" srcId="{3192B418-6557-214F-9792-BC19C0EF4A82}" destId="{23F01BA2-B6FB-A24E-8725-6DE422261A0F}" srcOrd="5" destOrd="0" presId="urn:microsoft.com/office/officeart/2005/8/layout/cycle6"/>
    <dgm:cxn modelId="{52C0AD65-2F91-AE4B-B6B5-58714A947EAF}" type="presParOf" srcId="{3192B418-6557-214F-9792-BC19C0EF4A82}" destId="{C49060B8-4CFC-094C-8B3A-315638FD23A0}" srcOrd="6" destOrd="0" presId="urn:microsoft.com/office/officeart/2005/8/layout/cycle6"/>
    <dgm:cxn modelId="{9CABB066-C25E-3D43-89DE-57BBDD871950}" type="presParOf" srcId="{3192B418-6557-214F-9792-BC19C0EF4A82}" destId="{2F367770-1A75-3640-9F25-41674251E4F4}" srcOrd="7" destOrd="0" presId="urn:microsoft.com/office/officeart/2005/8/layout/cycle6"/>
    <dgm:cxn modelId="{A9A0395B-0E5F-674D-92C5-DC092ABE7A96}" type="presParOf" srcId="{3192B418-6557-214F-9792-BC19C0EF4A82}" destId="{9BAFE6F9-B52A-204C-9152-862E96DD7B14}" srcOrd="8" destOrd="0" presId="urn:microsoft.com/office/officeart/2005/8/layout/cycle6"/>
    <dgm:cxn modelId="{572EB826-E6E0-2647-B874-4CD2E20E0CC0}" type="presParOf" srcId="{3192B418-6557-214F-9792-BC19C0EF4A82}" destId="{93DDE35D-0F8F-C94F-8DDF-06DFBC66497A}" srcOrd="9" destOrd="0" presId="urn:microsoft.com/office/officeart/2005/8/layout/cycle6"/>
    <dgm:cxn modelId="{C74661B8-5047-804C-90EF-595BC4B8BC85}" type="presParOf" srcId="{3192B418-6557-214F-9792-BC19C0EF4A82}" destId="{33F91A5E-6ECA-AA47-847E-FA2FB575EF0D}" srcOrd="10" destOrd="0" presId="urn:microsoft.com/office/officeart/2005/8/layout/cycle6"/>
    <dgm:cxn modelId="{8CDB2D53-19E4-FA45-99E5-590730BAFED8}" type="presParOf" srcId="{3192B418-6557-214F-9792-BC19C0EF4A82}" destId="{EA74452A-15A2-A040-8E31-E8C1179CE92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15B879-DCB5-4A4B-8B19-6FC11B26607D}" type="doc">
      <dgm:prSet loTypeId="urn:microsoft.com/office/officeart/2005/8/layout/cycle6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D30B54-C531-FF41-9381-14CD597E60EC}">
      <dgm:prSet phldrT="[Text]" custT="1"/>
      <dgm:spPr/>
      <dgm:t>
        <a:bodyPr/>
        <a:lstStyle/>
        <a:p>
          <a:r>
            <a:rPr lang="en-US" sz="2000" b="1" dirty="0" smtClean="0"/>
            <a:t>Successful Operation of 805 MHz “All Seasons” Cavity in 3T Magnetic Field under Vacuum </a:t>
          </a:r>
        </a:p>
        <a:p>
          <a:r>
            <a:rPr lang="en-US" sz="1600" dirty="0" err="1" smtClean="0"/>
            <a:t>MuCool</a:t>
          </a:r>
          <a:r>
            <a:rPr lang="en-US" sz="1600" dirty="0" smtClean="0"/>
            <a:t> Test Area/</a:t>
          </a:r>
          <a:r>
            <a:rPr lang="en-US" sz="1600" dirty="0" err="1" smtClean="0"/>
            <a:t>Muons</a:t>
          </a:r>
          <a:r>
            <a:rPr lang="en-US" sz="1600" dirty="0" smtClean="0"/>
            <a:t> </a:t>
          </a:r>
          <a:r>
            <a:rPr lang="en-US" sz="1600" dirty="0" err="1" smtClean="0"/>
            <a:t>Inc</a:t>
          </a:r>
          <a:endParaRPr lang="en-US" sz="1600" dirty="0"/>
        </a:p>
      </dgm:t>
    </dgm:pt>
    <dgm:pt modelId="{63284D12-BC21-634C-B07C-D364767B037B}" type="parTrans" cxnId="{F056B8D7-EE55-0A4D-9C30-08F344E2EDCC}">
      <dgm:prSet/>
      <dgm:spPr/>
      <dgm:t>
        <a:bodyPr/>
        <a:lstStyle/>
        <a:p>
          <a:endParaRPr lang="en-US"/>
        </a:p>
      </dgm:t>
    </dgm:pt>
    <dgm:pt modelId="{3EFE83EA-50EB-304F-A837-826F9701203D}" type="sibTrans" cxnId="{F056B8D7-EE55-0A4D-9C30-08F344E2EDCC}">
      <dgm:prSet/>
      <dgm:spPr/>
      <dgm:t>
        <a:bodyPr/>
        <a:lstStyle/>
        <a:p>
          <a:endParaRPr lang="en-US"/>
        </a:p>
      </dgm:t>
    </dgm:pt>
    <dgm:pt modelId="{522C2D24-B12C-8847-B84E-AA6693281BC7}">
      <dgm:prSet phldrT="[Text]" custT="1"/>
      <dgm:spPr/>
      <dgm:t>
        <a:bodyPr/>
        <a:lstStyle/>
        <a:p>
          <a:r>
            <a:rPr lang="en-US" sz="2000" b="1" dirty="0" smtClean="0"/>
            <a:t>World Record </a:t>
          </a:r>
          <a:br>
            <a:rPr lang="en-US" sz="2000" b="1" dirty="0" smtClean="0"/>
          </a:br>
          <a:r>
            <a:rPr lang="en-US" sz="2000" b="1" dirty="0" smtClean="0"/>
            <a:t>HTS-only Coil</a:t>
          </a:r>
          <a:r>
            <a:rPr lang="en-US" sz="2000" dirty="0" smtClean="0"/>
            <a:t/>
          </a:r>
          <a:br>
            <a:rPr lang="en-US" sz="2000" dirty="0" smtClean="0"/>
          </a:br>
          <a:r>
            <a:rPr lang="en-US" sz="1600" dirty="0" smtClean="0"/>
            <a:t>15T on-axis field</a:t>
          </a:r>
          <a:br>
            <a:rPr lang="en-US" sz="1600" dirty="0" smtClean="0"/>
          </a:br>
          <a:r>
            <a:rPr lang="en-US" sz="1600" dirty="0" smtClean="0"/>
            <a:t>16T on coil</a:t>
          </a:r>
        </a:p>
        <a:p>
          <a:r>
            <a:rPr lang="en-US" sz="1600" dirty="0" smtClean="0"/>
            <a:t>PBL/BNL</a:t>
          </a:r>
        </a:p>
      </dgm:t>
    </dgm:pt>
    <dgm:pt modelId="{3AA0FF36-4457-864E-9645-CA73A0590F86}" type="parTrans" cxnId="{FEFAE5EA-5D39-064E-8A23-E64B1C4013DE}">
      <dgm:prSet/>
      <dgm:spPr/>
      <dgm:t>
        <a:bodyPr/>
        <a:lstStyle/>
        <a:p>
          <a:endParaRPr lang="en-US"/>
        </a:p>
      </dgm:t>
    </dgm:pt>
    <dgm:pt modelId="{FF10E19E-ECFA-4745-82E6-BF249049EC9B}" type="sibTrans" cxnId="{FEFAE5EA-5D39-064E-8A23-E64B1C4013DE}">
      <dgm:prSet/>
      <dgm:spPr/>
      <dgm:t>
        <a:bodyPr/>
        <a:lstStyle/>
        <a:p>
          <a:endParaRPr lang="en-US"/>
        </a:p>
      </dgm:t>
    </dgm:pt>
    <dgm:pt modelId="{416A14BE-8E63-F548-9A49-C9BE862D890F}">
      <dgm:prSet phldrT="[Text]" custT="1"/>
      <dgm:spPr/>
      <dgm:t>
        <a:bodyPr/>
        <a:lstStyle/>
        <a:p>
          <a:r>
            <a:rPr lang="en-US" sz="2000" b="1" dirty="0" smtClean="0"/>
            <a:t>Demonstration of High Pressure RF Cavity </a:t>
          </a:r>
          <a:r>
            <a:rPr lang="en-US" sz="2000" b="1" u="sng" dirty="0" smtClean="0"/>
            <a:t>in 3T Magnetic Field with Beam</a:t>
          </a:r>
        </a:p>
        <a:p>
          <a:r>
            <a:rPr lang="en-US" sz="1600" b="0" dirty="0" smtClean="0"/>
            <a:t>Extrapolates to </a:t>
          </a:r>
          <a:br>
            <a:rPr lang="en-US" sz="1600" b="0" dirty="0" smtClean="0"/>
          </a:br>
          <a:r>
            <a:rPr lang="en-US" sz="1600" b="0" dirty="0" smtClean="0">
              <a:latin typeface="Symbol" charset="2"/>
              <a:cs typeface="Symbol" charset="2"/>
            </a:rPr>
            <a:t>m</a:t>
          </a:r>
          <a:r>
            <a:rPr lang="en-US" sz="1600" b="0" dirty="0" smtClean="0">
              <a:latin typeface="+mn-lt"/>
              <a:cs typeface="Symbol" charset="2"/>
            </a:rPr>
            <a:t>-Collider Parameters</a:t>
          </a:r>
        </a:p>
        <a:p>
          <a:r>
            <a:rPr lang="en-US" sz="1600" dirty="0" err="1" smtClean="0"/>
            <a:t>MuCool</a:t>
          </a:r>
          <a:r>
            <a:rPr lang="en-US" sz="1600" dirty="0" smtClean="0"/>
            <a:t> Test Area</a:t>
          </a:r>
          <a:endParaRPr lang="en-US" sz="1600" dirty="0"/>
        </a:p>
      </dgm:t>
    </dgm:pt>
    <dgm:pt modelId="{1442E1C4-B16C-8A4D-B6A6-0E45C905396D}" type="parTrans" cxnId="{764DCCD6-EF2D-984E-B8BC-238C1CEFF6F9}">
      <dgm:prSet/>
      <dgm:spPr/>
      <dgm:t>
        <a:bodyPr/>
        <a:lstStyle/>
        <a:p>
          <a:endParaRPr lang="en-US"/>
        </a:p>
      </dgm:t>
    </dgm:pt>
    <dgm:pt modelId="{96C5DDDD-7F50-9842-B016-8A87E5B9F0B9}" type="sibTrans" cxnId="{764DCCD6-EF2D-984E-B8BC-238C1CEFF6F9}">
      <dgm:prSet/>
      <dgm:spPr/>
      <dgm:t>
        <a:bodyPr/>
        <a:lstStyle/>
        <a:p>
          <a:endParaRPr lang="en-US"/>
        </a:p>
      </dgm:t>
    </dgm:pt>
    <dgm:pt modelId="{6AFD20AC-1626-8F44-94B4-F6075385BE50}">
      <dgm:prSet phldrT="[Text]" custT="1"/>
      <dgm:spPr/>
      <dgm:t>
        <a:bodyPr/>
        <a:lstStyle/>
        <a:p>
          <a:r>
            <a:rPr lang="en-US" sz="2000" b="1" dirty="0" smtClean="0"/>
            <a:t>Breakthrough in HTS Cable Performance with Cables Matching Strand Performance</a:t>
          </a:r>
        </a:p>
        <a:p>
          <a:r>
            <a:rPr lang="en-US" sz="1600" b="0" dirty="0" smtClean="0"/>
            <a:t>FNAL-Tech </a:t>
          </a:r>
          <a:r>
            <a:rPr lang="en-US" sz="1600" b="0" dirty="0" err="1" smtClean="0"/>
            <a:t>Div</a:t>
          </a:r>
          <a:r>
            <a:rPr lang="en-US" sz="1600" b="0" dirty="0" smtClean="0"/>
            <a:t/>
          </a:r>
          <a:br>
            <a:rPr lang="en-US" sz="1600" b="0" dirty="0" smtClean="0"/>
          </a:br>
          <a:r>
            <a:rPr lang="en-US" sz="1600" b="0" dirty="0" smtClean="0"/>
            <a:t>T. </a:t>
          </a:r>
          <a:r>
            <a:rPr lang="en-US" sz="1600" b="0" dirty="0" err="1" smtClean="0"/>
            <a:t>Shen</a:t>
          </a:r>
          <a:r>
            <a:rPr lang="en-US" sz="1600" b="0" dirty="0" smtClean="0"/>
            <a:t>-Early Career Award</a:t>
          </a:r>
        </a:p>
      </dgm:t>
    </dgm:pt>
    <dgm:pt modelId="{89DB970C-415E-334B-8636-08DD2716A935}" type="parTrans" cxnId="{DF3E45C3-7336-304F-8AF1-E8CAE5C3862B}">
      <dgm:prSet/>
      <dgm:spPr/>
      <dgm:t>
        <a:bodyPr/>
        <a:lstStyle/>
        <a:p>
          <a:endParaRPr lang="en-US"/>
        </a:p>
      </dgm:t>
    </dgm:pt>
    <dgm:pt modelId="{5150C0D8-4BD9-E845-B47A-07003EEDBD6C}" type="sibTrans" cxnId="{DF3E45C3-7336-304F-8AF1-E8CAE5C3862B}">
      <dgm:prSet/>
      <dgm:spPr/>
      <dgm:t>
        <a:bodyPr/>
        <a:lstStyle/>
        <a:p>
          <a:endParaRPr lang="en-US"/>
        </a:p>
      </dgm:t>
    </dgm:pt>
    <dgm:pt modelId="{3192B418-6557-214F-9792-BC19C0EF4A82}" type="pres">
      <dgm:prSet presAssocID="{9415B879-DCB5-4A4B-8B19-6FC11B26607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C0222F-CC53-4B41-9B66-E1B1434B7356}" type="pres">
      <dgm:prSet presAssocID="{A8D30B54-C531-FF41-9381-14CD597E60EC}" presName="node" presStyleLbl="node1" presStyleIdx="0" presStyleCnt="4" custScaleX="153488" custScaleY="1574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44C503-8A61-264A-BCB4-41FD544CD610}" type="pres">
      <dgm:prSet presAssocID="{A8D30B54-C531-FF41-9381-14CD597E60EC}" presName="spNode" presStyleCnt="0"/>
      <dgm:spPr/>
    </dgm:pt>
    <dgm:pt modelId="{AF0B31C1-E562-964A-B32C-82B34504BAA3}" type="pres">
      <dgm:prSet presAssocID="{3EFE83EA-50EB-304F-A837-826F9701203D}" presName="sibTrans" presStyleLbl="sibTrans1D1" presStyleIdx="0" presStyleCnt="4"/>
      <dgm:spPr/>
      <dgm:t>
        <a:bodyPr/>
        <a:lstStyle/>
        <a:p>
          <a:endParaRPr lang="en-US"/>
        </a:p>
      </dgm:t>
    </dgm:pt>
    <dgm:pt modelId="{B2BCFF92-BBDE-5440-822F-5CE7C986F2B4}" type="pres">
      <dgm:prSet presAssocID="{522C2D24-B12C-8847-B84E-AA6693281BC7}" presName="node" presStyleLbl="node1" presStyleIdx="1" presStyleCnt="4" custScaleX="153488" custScaleY="157424" custRadScaleRad="138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56911-C9EC-A446-AA13-1917461EF9E6}" type="pres">
      <dgm:prSet presAssocID="{522C2D24-B12C-8847-B84E-AA6693281BC7}" presName="spNode" presStyleCnt="0"/>
      <dgm:spPr/>
    </dgm:pt>
    <dgm:pt modelId="{23F01BA2-B6FB-A24E-8725-6DE422261A0F}" type="pres">
      <dgm:prSet presAssocID="{FF10E19E-ECFA-4745-82E6-BF249049EC9B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49060B8-4CFC-094C-8B3A-315638FD23A0}" type="pres">
      <dgm:prSet presAssocID="{416A14BE-8E63-F548-9A49-C9BE862D890F}" presName="node" presStyleLbl="node1" presStyleIdx="2" presStyleCnt="4" custScaleX="153488" custScaleY="1574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67770-1A75-3640-9F25-41674251E4F4}" type="pres">
      <dgm:prSet presAssocID="{416A14BE-8E63-F548-9A49-C9BE862D890F}" presName="spNode" presStyleCnt="0"/>
      <dgm:spPr/>
    </dgm:pt>
    <dgm:pt modelId="{9BAFE6F9-B52A-204C-9152-862E96DD7B14}" type="pres">
      <dgm:prSet presAssocID="{96C5DDDD-7F50-9842-B016-8A87E5B9F0B9}" presName="sibTrans" presStyleLbl="sibTrans1D1" presStyleIdx="2" presStyleCnt="4"/>
      <dgm:spPr/>
      <dgm:t>
        <a:bodyPr/>
        <a:lstStyle/>
        <a:p>
          <a:endParaRPr lang="en-US"/>
        </a:p>
      </dgm:t>
    </dgm:pt>
    <dgm:pt modelId="{93DDE35D-0F8F-C94F-8DDF-06DFBC66497A}" type="pres">
      <dgm:prSet presAssocID="{6AFD20AC-1626-8F44-94B4-F6075385BE50}" presName="node" presStyleLbl="node1" presStyleIdx="3" presStyleCnt="4" custScaleX="153488" custScaleY="157424" custRadScaleRad="1363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F91A5E-6ECA-AA47-847E-FA2FB575EF0D}" type="pres">
      <dgm:prSet presAssocID="{6AFD20AC-1626-8F44-94B4-F6075385BE50}" presName="spNode" presStyleCnt="0"/>
      <dgm:spPr/>
    </dgm:pt>
    <dgm:pt modelId="{EA74452A-15A2-A040-8E31-E8C1179CE922}" type="pres">
      <dgm:prSet presAssocID="{5150C0D8-4BD9-E845-B47A-07003EEDBD6C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6A0147DA-3687-5342-B1DC-C58E03B5A33F}" type="presOf" srcId="{416A14BE-8E63-F548-9A49-C9BE862D890F}" destId="{C49060B8-4CFC-094C-8B3A-315638FD23A0}" srcOrd="0" destOrd="0" presId="urn:microsoft.com/office/officeart/2005/8/layout/cycle6"/>
    <dgm:cxn modelId="{51AFE03B-E81B-2F49-8882-5378EBF9A0FE}" type="presOf" srcId="{3EFE83EA-50EB-304F-A837-826F9701203D}" destId="{AF0B31C1-E562-964A-B32C-82B34504BAA3}" srcOrd="0" destOrd="0" presId="urn:microsoft.com/office/officeart/2005/8/layout/cycle6"/>
    <dgm:cxn modelId="{4434CDF5-C139-C848-A443-7037901F5313}" type="presOf" srcId="{A8D30B54-C531-FF41-9381-14CD597E60EC}" destId="{C1C0222F-CC53-4B41-9B66-E1B1434B7356}" srcOrd="0" destOrd="0" presId="urn:microsoft.com/office/officeart/2005/8/layout/cycle6"/>
    <dgm:cxn modelId="{D30B62B5-65C0-0C43-A534-672701BC1B07}" type="presOf" srcId="{96C5DDDD-7F50-9842-B016-8A87E5B9F0B9}" destId="{9BAFE6F9-B52A-204C-9152-862E96DD7B14}" srcOrd="0" destOrd="0" presId="urn:microsoft.com/office/officeart/2005/8/layout/cycle6"/>
    <dgm:cxn modelId="{71BDDCE0-B7FB-7A49-A679-85383D8002B9}" type="presOf" srcId="{522C2D24-B12C-8847-B84E-AA6693281BC7}" destId="{B2BCFF92-BBDE-5440-822F-5CE7C986F2B4}" srcOrd="0" destOrd="0" presId="urn:microsoft.com/office/officeart/2005/8/layout/cycle6"/>
    <dgm:cxn modelId="{DF3E45C3-7336-304F-8AF1-E8CAE5C3862B}" srcId="{9415B879-DCB5-4A4B-8B19-6FC11B26607D}" destId="{6AFD20AC-1626-8F44-94B4-F6075385BE50}" srcOrd="3" destOrd="0" parTransId="{89DB970C-415E-334B-8636-08DD2716A935}" sibTransId="{5150C0D8-4BD9-E845-B47A-07003EEDBD6C}"/>
    <dgm:cxn modelId="{39BA3569-921F-5745-A27E-18CA30B1B4B9}" type="presOf" srcId="{FF10E19E-ECFA-4745-82E6-BF249049EC9B}" destId="{23F01BA2-B6FB-A24E-8725-6DE422261A0F}" srcOrd="0" destOrd="0" presId="urn:microsoft.com/office/officeart/2005/8/layout/cycle6"/>
    <dgm:cxn modelId="{87422FFC-EF98-DA47-A1B5-E1E1655A6352}" type="presOf" srcId="{5150C0D8-4BD9-E845-B47A-07003EEDBD6C}" destId="{EA74452A-15A2-A040-8E31-E8C1179CE922}" srcOrd="0" destOrd="0" presId="urn:microsoft.com/office/officeart/2005/8/layout/cycle6"/>
    <dgm:cxn modelId="{764DCCD6-EF2D-984E-B8BC-238C1CEFF6F9}" srcId="{9415B879-DCB5-4A4B-8B19-6FC11B26607D}" destId="{416A14BE-8E63-F548-9A49-C9BE862D890F}" srcOrd="2" destOrd="0" parTransId="{1442E1C4-B16C-8A4D-B6A6-0E45C905396D}" sibTransId="{96C5DDDD-7F50-9842-B016-8A87E5B9F0B9}"/>
    <dgm:cxn modelId="{1758A211-D93C-EC40-B520-79359928A566}" type="presOf" srcId="{6AFD20AC-1626-8F44-94B4-F6075385BE50}" destId="{93DDE35D-0F8F-C94F-8DDF-06DFBC66497A}" srcOrd="0" destOrd="0" presId="urn:microsoft.com/office/officeart/2005/8/layout/cycle6"/>
    <dgm:cxn modelId="{FEFAE5EA-5D39-064E-8A23-E64B1C4013DE}" srcId="{9415B879-DCB5-4A4B-8B19-6FC11B26607D}" destId="{522C2D24-B12C-8847-B84E-AA6693281BC7}" srcOrd="1" destOrd="0" parTransId="{3AA0FF36-4457-864E-9645-CA73A0590F86}" sibTransId="{FF10E19E-ECFA-4745-82E6-BF249049EC9B}"/>
    <dgm:cxn modelId="{097D5EE0-63B9-3546-B7BC-422E5E986ECB}" type="presOf" srcId="{9415B879-DCB5-4A4B-8B19-6FC11B26607D}" destId="{3192B418-6557-214F-9792-BC19C0EF4A82}" srcOrd="0" destOrd="0" presId="urn:microsoft.com/office/officeart/2005/8/layout/cycle6"/>
    <dgm:cxn modelId="{F056B8D7-EE55-0A4D-9C30-08F344E2EDCC}" srcId="{9415B879-DCB5-4A4B-8B19-6FC11B26607D}" destId="{A8D30B54-C531-FF41-9381-14CD597E60EC}" srcOrd="0" destOrd="0" parTransId="{63284D12-BC21-634C-B07C-D364767B037B}" sibTransId="{3EFE83EA-50EB-304F-A837-826F9701203D}"/>
    <dgm:cxn modelId="{0170D7B7-18F3-6544-8FA7-E1B56C97CC79}" type="presParOf" srcId="{3192B418-6557-214F-9792-BC19C0EF4A82}" destId="{C1C0222F-CC53-4B41-9B66-E1B1434B7356}" srcOrd="0" destOrd="0" presId="urn:microsoft.com/office/officeart/2005/8/layout/cycle6"/>
    <dgm:cxn modelId="{6558D7E1-3E47-8941-AF34-E2366689E77E}" type="presParOf" srcId="{3192B418-6557-214F-9792-BC19C0EF4A82}" destId="{7D44C503-8A61-264A-BCB4-41FD544CD610}" srcOrd="1" destOrd="0" presId="urn:microsoft.com/office/officeart/2005/8/layout/cycle6"/>
    <dgm:cxn modelId="{CA71A484-F4D0-5E4B-961B-6B5DDC5E79DE}" type="presParOf" srcId="{3192B418-6557-214F-9792-BC19C0EF4A82}" destId="{AF0B31C1-E562-964A-B32C-82B34504BAA3}" srcOrd="2" destOrd="0" presId="urn:microsoft.com/office/officeart/2005/8/layout/cycle6"/>
    <dgm:cxn modelId="{B5EB56F5-6D92-D44B-8C70-6CEAFEB32167}" type="presParOf" srcId="{3192B418-6557-214F-9792-BC19C0EF4A82}" destId="{B2BCFF92-BBDE-5440-822F-5CE7C986F2B4}" srcOrd="3" destOrd="0" presId="urn:microsoft.com/office/officeart/2005/8/layout/cycle6"/>
    <dgm:cxn modelId="{8E61AA6D-142C-8848-8001-90FA88D0BB56}" type="presParOf" srcId="{3192B418-6557-214F-9792-BC19C0EF4A82}" destId="{A4C56911-C9EC-A446-AA13-1917461EF9E6}" srcOrd="4" destOrd="0" presId="urn:microsoft.com/office/officeart/2005/8/layout/cycle6"/>
    <dgm:cxn modelId="{18FEF0C7-113D-9A46-B1C4-4338A11CA335}" type="presParOf" srcId="{3192B418-6557-214F-9792-BC19C0EF4A82}" destId="{23F01BA2-B6FB-A24E-8725-6DE422261A0F}" srcOrd="5" destOrd="0" presId="urn:microsoft.com/office/officeart/2005/8/layout/cycle6"/>
    <dgm:cxn modelId="{E838BCAC-05BF-014F-B52A-5A7313E36F53}" type="presParOf" srcId="{3192B418-6557-214F-9792-BC19C0EF4A82}" destId="{C49060B8-4CFC-094C-8B3A-315638FD23A0}" srcOrd="6" destOrd="0" presId="urn:microsoft.com/office/officeart/2005/8/layout/cycle6"/>
    <dgm:cxn modelId="{93487B00-CFFD-8246-8B35-093195FCA190}" type="presParOf" srcId="{3192B418-6557-214F-9792-BC19C0EF4A82}" destId="{2F367770-1A75-3640-9F25-41674251E4F4}" srcOrd="7" destOrd="0" presId="urn:microsoft.com/office/officeart/2005/8/layout/cycle6"/>
    <dgm:cxn modelId="{5CDA038D-2608-F945-B0DD-D127D488800C}" type="presParOf" srcId="{3192B418-6557-214F-9792-BC19C0EF4A82}" destId="{9BAFE6F9-B52A-204C-9152-862E96DD7B14}" srcOrd="8" destOrd="0" presId="urn:microsoft.com/office/officeart/2005/8/layout/cycle6"/>
    <dgm:cxn modelId="{3768661F-89F9-3D4F-BA8D-02F9194843B7}" type="presParOf" srcId="{3192B418-6557-214F-9792-BC19C0EF4A82}" destId="{93DDE35D-0F8F-C94F-8DDF-06DFBC66497A}" srcOrd="9" destOrd="0" presId="urn:microsoft.com/office/officeart/2005/8/layout/cycle6"/>
    <dgm:cxn modelId="{F0F2AA5E-2CE6-8E46-87C9-A3A33BEDE2B3}" type="presParOf" srcId="{3192B418-6557-214F-9792-BC19C0EF4A82}" destId="{33F91A5E-6ECA-AA47-847E-FA2FB575EF0D}" srcOrd="10" destOrd="0" presId="urn:microsoft.com/office/officeart/2005/8/layout/cycle6"/>
    <dgm:cxn modelId="{3CA751F5-96CD-5B41-9974-2214D7C0EB0E}" type="presParOf" srcId="{3192B418-6557-214F-9792-BC19C0EF4A82}" destId="{EA74452A-15A2-A040-8E31-E8C1179CE92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0222F-CC53-4B41-9B66-E1B1434B7356}">
      <dsp:nvSpPr>
        <dsp:cNvPr id="0" name=""/>
        <dsp:cNvSpPr/>
      </dsp:nvSpPr>
      <dsp:spPr>
        <a:xfrm>
          <a:off x="3024272" y="-358913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Successful Operation of 805 MHz “All Seasons” Cavity in 3T Magnetic Field under Vacuum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MuCool</a:t>
          </a:r>
          <a:r>
            <a:rPr lang="en-US" sz="1600" kern="1200" dirty="0" smtClean="0"/>
            <a:t> Test Area/</a:t>
          </a:r>
          <a:r>
            <a:rPr lang="en-US" sz="1600" kern="1200" dirty="0" err="1" smtClean="0"/>
            <a:t>Muons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Inc</a:t>
          </a:r>
          <a:endParaRPr lang="en-US" sz="1600" kern="1200" dirty="0"/>
        </a:p>
      </dsp:txBody>
      <dsp:txXfrm>
        <a:off x="3120464" y="-262721"/>
        <a:ext cx="2763371" cy="1778124"/>
      </dsp:txXfrm>
    </dsp:sp>
    <dsp:sp modelId="{AF0B31C1-E562-964A-B32C-82B34504BAA3}">
      <dsp:nvSpPr>
        <dsp:cNvPr id="0" name=""/>
        <dsp:cNvSpPr/>
      </dsp:nvSpPr>
      <dsp:spPr>
        <a:xfrm>
          <a:off x="3827941" y="1246836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2165050" y="2372"/>
              </a:moveTo>
              <a:arcTo wR="2066058" hR="2066058" stAng="16364777" swAng="21533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CFF92-BBDE-5440-822F-5CE7C986F2B4}">
      <dsp:nvSpPr>
        <dsp:cNvPr id="0" name=""/>
        <dsp:cNvSpPr/>
      </dsp:nvSpPr>
      <dsp:spPr>
        <a:xfrm>
          <a:off x="5890825" y="1707145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World Record </a:t>
          </a:r>
          <a:br>
            <a:rPr lang="en-US" sz="2000" b="1" kern="1200" dirty="0" smtClean="0"/>
          </a:br>
          <a:r>
            <a:rPr lang="en-US" sz="2000" b="1" kern="1200" dirty="0" smtClean="0"/>
            <a:t>HTS-only Coil</a:t>
          </a:r>
          <a:r>
            <a:rPr lang="en-US" sz="2000" kern="1200" dirty="0" smtClean="0"/>
            <a:t/>
          </a:r>
          <a:br>
            <a:rPr lang="en-US" sz="2000" kern="1200" dirty="0" smtClean="0"/>
          </a:br>
          <a:r>
            <a:rPr lang="en-US" sz="1600" kern="1200" dirty="0" smtClean="0"/>
            <a:t>15T on-axis field</a:t>
          </a:r>
          <a:br>
            <a:rPr lang="en-US" sz="1600" kern="1200" dirty="0" smtClean="0"/>
          </a:br>
          <a:r>
            <a:rPr lang="en-US" sz="1600" kern="1200" dirty="0" smtClean="0"/>
            <a:t>16T on coil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PBL/BNL</a:t>
          </a:r>
        </a:p>
      </dsp:txBody>
      <dsp:txXfrm>
        <a:off x="5987017" y="1803337"/>
        <a:ext cx="2763371" cy="1778124"/>
      </dsp:txXfrm>
    </dsp:sp>
    <dsp:sp modelId="{23F01BA2-B6FB-A24E-8725-6DE422261A0F}">
      <dsp:nvSpPr>
        <dsp:cNvPr id="0" name=""/>
        <dsp:cNvSpPr/>
      </dsp:nvSpPr>
      <dsp:spPr>
        <a:xfrm>
          <a:off x="3827941" y="5845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3356010" y="3679943"/>
              </a:moveTo>
              <a:arcTo wR="2066058" hR="2066058" stAng="3081913" swAng="21533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060B8-4CFC-094C-8B3A-315638FD23A0}">
      <dsp:nvSpPr>
        <dsp:cNvPr id="0" name=""/>
        <dsp:cNvSpPr/>
      </dsp:nvSpPr>
      <dsp:spPr>
        <a:xfrm>
          <a:off x="3024272" y="3773204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Demonstration of High Pressure RF Cavity </a:t>
          </a:r>
          <a:r>
            <a:rPr lang="en-US" sz="2000" b="1" u="sng" kern="1200" dirty="0" smtClean="0"/>
            <a:t>in 3T Magnetic Field with Beam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Extrapolates to </a:t>
          </a:r>
          <a:br>
            <a:rPr lang="en-US" sz="1600" b="0" kern="1200" dirty="0" smtClean="0"/>
          </a:br>
          <a:r>
            <a:rPr lang="en-US" sz="1600" b="0" kern="1200" dirty="0" smtClean="0">
              <a:latin typeface="Symbol" charset="2"/>
              <a:cs typeface="Symbol" charset="2"/>
            </a:rPr>
            <a:t>m</a:t>
          </a:r>
          <a:r>
            <a:rPr lang="en-US" sz="1600" b="0" kern="1200" dirty="0" smtClean="0">
              <a:latin typeface="+mn-lt"/>
              <a:cs typeface="Symbol" charset="2"/>
            </a:rPr>
            <a:t>-Collider Parameters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MuCool</a:t>
          </a:r>
          <a:r>
            <a:rPr lang="en-US" sz="1600" kern="1200" dirty="0" smtClean="0"/>
            <a:t> Test Area</a:t>
          </a:r>
          <a:endParaRPr lang="en-US" sz="1600" kern="1200" dirty="0"/>
        </a:p>
      </dsp:txBody>
      <dsp:txXfrm>
        <a:off x="3120464" y="3869396"/>
        <a:ext cx="2763371" cy="1778124"/>
      </dsp:txXfrm>
    </dsp:sp>
    <dsp:sp modelId="{9BAFE6F9-B52A-204C-9152-862E96DD7B14}">
      <dsp:nvSpPr>
        <dsp:cNvPr id="0" name=""/>
        <dsp:cNvSpPr/>
      </dsp:nvSpPr>
      <dsp:spPr>
        <a:xfrm>
          <a:off x="1101127" y="9002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1910694" y="4126267"/>
              </a:moveTo>
              <a:arcTo wR="2066058" hR="2066058" stAng="5658758" swAng="206848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DE35D-0F8F-C94F-8DDF-06DFBC66497A}">
      <dsp:nvSpPr>
        <dsp:cNvPr id="0" name=""/>
        <dsp:cNvSpPr/>
      </dsp:nvSpPr>
      <dsp:spPr>
        <a:xfrm>
          <a:off x="207428" y="1707145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Breakthrough in HTS Cable Performance with Cables Matching Strand Performance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FNAL-Tech </a:t>
          </a:r>
          <a:r>
            <a:rPr lang="en-US" sz="1600" b="0" kern="1200" dirty="0" err="1" smtClean="0"/>
            <a:t>Div</a:t>
          </a:r>
          <a:r>
            <a:rPr lang="en-US" sz="1600" b="0" kern="1200" dirty="0" smtClean="0"/>
            <a:t/>
          </a:r>
          <a:br>
            <a:rPr lang="en-US" sz="1600" b="0" kern="1200" dirty="0" smtClean="0"/>
          </a:br>
          <a:r>
            <a:rPr lang="en-US" sz="1600" b="0" kern="1200" dirty="0" smtClean="0"/>
            <a:t>T. </a:t>
          </a:r>
          <a:r>
            <a:rPr lang="en-US" sz="1600" b="0" kern="1200" dirty="0" err="1" smtClean="0"/>
            <a:t>Shen</a:t>
          </a:r>
          <a:r>
            <a:rPr lang="en-US" sz="1600" b="0" kern="1200" dirty="0" smtClean="0"/>
            <a:t>-Early Career Award</a:t>
          </a:r>
        </a:p>
      </dsp:txBody>
      <dsp:txXfrm>
        <a:off x="303620" y="1803337"/>
        <a:ext cx="2763371" cy="1778124"/>
      </dsp:txXfrm>
    </dsp:sp>
    <dsp:sp modelId="{EA74452A-15A2-A040-8E31-E8C1179CE922}">
      <dsp:nvSpPr>
        <dsp:cNvPr id="0" name=""/>
        <dsp:cNvSpPr/>
      </dsp:nvSpPr>
      <dsp:spPr>
        <a:xfrm>
          <a:off x="1101127" y="1243680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771812" y="455616"/>
              </a:moveTo>
              <a:arcTo wR="2066058" hR="2066058" stAng="13872755" swAng="206848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wmf"/><Relationship Id="rId12" Type="http://schemas.openxmlformats.org/officeDocument/2006/relationships/image" Target="../media/image74.wmf"/><Relationship Id="rId13" Type="http://schemas.openxmlformats.org/officeDocument/2006/relationships/image" Target="../media/image75.wmf"/><Relationship Id="rId14" Type="http://schemas.openxmlformats.org/officeDocument/2006/relationships/image" Target="../media/image76.wmf"/><Relationship Id="rId1" Type="http://schemas.openxmlformats.org/officeDocument/2006/relationships/image" Target="../media/image63.wmf"/><Relationship Id="rId2" Type="http://schemas.openxmlformats.org/officeDocument/2006/relationships/image" Target="../media/image64.wmf"/><Relationship Id="rId3" Type="http://schemas.openxmlformats.org/officeDocument/2006/relationships/image" Target="../media/image65.wmf"/><Relationship Id="rId4" Type="http://schemas.openxmlformats.org/officeDocument/2006/relationships/image" Target="../media/image66.wmf"/><Relationship Id="rId5" Type="http://schemas.openxmlformats.org/officeDocument/2006/relationships/image" Target="../media/image67.wmf"/><Relationship Id="rId6" Type="http://schemas.openxmlformats.org/officeDocument/2006/relationships/image" Target="../media/image68.wmf"/><Relationship Id="rId7" Type="http://schemas.openxmlformats.org/officeDocument/2006/relationships/image" Target="../media/image69.wmf"/><Relationship Id="rId8" Type="http://schemas.openxmlformats.org/officeDocument/2006/relationships/image" Target="../media/image70.wmf"/><Relationship Id="rId9" Type="http://schemas.openxmlformats.org/officeDocument/2006/relationships/image" Target="../media/image71.wmf"/><Relationship Id="rId10" Type="http://schemas.openxmlformats.org/officeDocument/2006/relationships/image" Target="../media/image7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DE7ED-7422-A54A-AFA4-34993901F360}" type="datetimeFigureOut">
              <a:rPr lang="en-US" smtClean="0">
                <a:latin typeface="Arial"/>
              </a:rPr>
              <a:t>6/10/13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FA70E-65FE-F64D-B53C-0E4BE7ADFCC5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132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25ED446A-913C-684E-A7EE-E0D6D85A9573}" type="datetimeFigureOut">
              <a:rPr lang="en-US" smtClean="0"/>
              <a:pPr/>
              <a:t>6/10/13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7221AF4E-A08A-BE4F-8E27-DF04692668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66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1AF4E-A08A-BE4F-8E27-DF04692668E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66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4ECF8-4468-429C-8B08-2322169998F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9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2B8F9-5099-7F44-AD13-E00D74EFD809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1AF4E-A08A-BE4F-8E27-DF04692668EB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66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6544" y="1051560"/>
            <a:ext cx="7544634" cy="1470025"/>
          </a:xfrm>
        </p:spPr>
        <p:txBody>
          <a:bodyPr anchor="t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0378" y="3017280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960" y="6382512"/>
            <a:ext cx="5072811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COOL13 - Mürren, Switzerland</a:t>
            </a:r>
            <a:endParaRPr lang="en-US" dirty="0"/>
          </a:p>
        </p:txBody>
      </p:sp>
      <p:pic>
        <p:nvPicPr>
          <p:cNvPr id="6" name="Picture 49" descr="nsf4c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07" y="5881696"/>
            <a:ext cx="91723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DOE_Sea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3" y="5881696"/>
            <a:ext cx="91440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54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61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4FCA1-8E9E-4AB0-B29E-301DE2C0B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5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109538"/>
            <a:ext cx="6978650" cy="9318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206500"/>
            <a:ext cx="8851900" cy="500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10200" y="6389770"/>
            <a:ext cx="20066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0" y="6388100"/>
            <a:ext cx="537464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" y="6388100"/>
            <a:ext cx="45720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fld id="{4FA8863F-9730-A244-9B23-8257BEF979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4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19850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2600" y="6419850"/>
            <a:ext cx="54483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" y="6419850"/>
            <a:ext cx="431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4FA8863F-9730-A244-9B23-8257BEF979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0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28700"/>
            <a:ext cx="4038600" cy="5365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8700"/>
            <a:ext cx="4038600" cy="5365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26100" y="6394450"/>
            <a:ext cx="18415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000" y="6394450"/>
            <a:ext cx="5334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5400" y="6394450"/>
            <a:ext cx="457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4FA8863F-9730-A244-9B23-8257BEF979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59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9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97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2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74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5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10000"/>
              </a:schemeClr>
            </a:gs>
            <a:gs pos="100000">
              <a:schemeClr val="bg2">
                <a:lumMod val="10000"/>
              </a:schemeClr>
            </a:gs>
            <a:gs pos="14000">
              <a:schemeClr val="bg2">
                <a:lumMod val="25000"/>
              </a:schemeClr>
            </a:gs>
            <a:gs pos="71000">
              <a:schemeClr val="bg2">
                <a:lumMod val="2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8100" y="109538"/>
            <a:ext cx="6921500" cy="776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500" y="1066800"/>
            <a:ext cx="8896350" cy="5143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35000" y="6394450"/>
            <a:ext cx="5022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5657663" y="6394450"/>
            <a:ext cx="1809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0500" y="6394450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0471AF44-9188-6348-8E78-DE9B08E3A65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FermilabLogo_White]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386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5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4.jpg"/><Relationship Id="rId5" Type="http://schemas.openxmlformats.org/officeDocument/2006/relationships/image" Target="../media/image45.jpeg"/><Relationship Id="rId6" Type="http://schemas.openxmlformats.org/officeDocument/2006/relationships/oleObject" Target="../embeddings/oleObject4.bin"/><Relationship Id="rId7" Type="http://schemas.openxmlformats.org/officeDocument/2006/relationships/image" Target="../media/image43.wmf"/><Relationship Id="rId8" Type="http://schemas.openxmlformats.org/officeDocument/2006/relationships/image" Target="../media/image46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38.jpg"/><Relationship Id="rId8" Type="http://schemas.openxmlformats.org/officeDocument/2006/relationships/image" Target="../media/image47.emf"/><Relationship Id="rId9" Type="http://schemas.openxmlformats.org/officeDocument/2006/relationships/image" Target="../media/image48.png"/><Relationship Id="rId10" Type="http://schemas.openxmlformats.org/officeDocument/2006/relationships/image" Target="../media/image49.emf"/><Relationship Id="rId11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emf"/><Relationship Id="rId5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hyperlink" Target="https://indico.fnal.gov/conferenceDisplay.py?confId=5710" TargetMode="External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3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emf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wmf"/><Relationship Id="rId20" Type="http://schemas.openxmlformats.org/officeDocument/2006/relationships/image" Target="../media/image70.wmf"/><Relationship Id="rId21" Type="http://schemas.openxmlformats.org/officeDocument/2006/relationships/oleObject" Target="../embeddings/oleObject13.bin"/><Relationship Id="rId22" Type="http://schemas.openxmlformats.org/officeDocument/2006/relationships/image" Target="../media/image71.wmf"/><Relationship Id="rId23" Type="http://schemas.openxmlformats.org/officeDocument/2006/relationships/oleObject" Target="../embeddings/oleObject14.bin"/><Relationship Id="rId24" Type="http://schemas.openxmlformats.org/officeDocument/2006/relationships/image" Target="../media/image72.wmf"/><Relationship Id="rId25" Type="http://schemas.openxmlformats.org/officeDocument/2006/relationships/oleObject" Target="../embeddings/oleObject15.bin"/><Relationship Id="rId26" Type="http://schemas.openxmlformats.org/officeDocument/2006/relationships/image" Target="../media/image73.wmf"/><Relationship Id="rId27" Type="http://schemas.openxmlformats.org/officeDocument/2006/relationships/oleObject" Target="../embeddings/oleObject16.bin"/><Relationship Id="rId28" Type="http://schemas.openxmlformats.org/officeDocument/2006/relationships/image" Target="../media/image74.wmf"/><Relationship Id="rId29" Type="http://schemas.openxmlformats.org/officeDocument/2006/relationships/oleObject" Target="../embeddings/oleObject17.bin"/><Relationship Id="rId30" Type="http://schemas.openxmlformats.org/officeDocument/2006/relationships/image" Target="../media/image75.wmf"/><Relationship Id="rId31" Type="http://schemas.openxmlformats.org/officeDocument/2006/relationships/oleObject" Target="../embeddings/oleObject18.bin"/><Relationship Id="rId32" Type="http://schemas.openxmlformats.org/officeDocument/2006/relationships/image" Target="../media/image76.wmf"/><Relationship Id="rId10" Type="http://schemas.openxmlformats.org/officeDocument/2006/relationships/oleObject" Target="../embeddings/oleObject8.bin"/><Relationship Id="rId11" Type="http://schemas.openxmlformats.org/officeDocument/2006/relationships/image" Target="../media/image66.wmf"/><Relationship Id="rId12" Type="http://schemas.openxmlformats.org/officeDocument/2006/relationships/oleObject" Target="../embeddings/oleObject9.bin"/><Relationship Id="rId13" Type="http://schemas.openxmlformats.org/officeDocument/2006/relationships/image" Target="../media/image67.wmf"/><Relationship Id="rId14" Type="http://schemas.openxmlformats.org/officeDocument/2006/relationships/image" Target="../media/image78.emf"/><Relationship Id="rId15" Type="http://schemas.openxmlformats.org/officeDocument/2006/relationships/oleObject" Target="../embeddings/oleObject10.bin"/><Relationship Id="rId16" Type="http://schemas.openxmlformats.org/officeDocument/2006/relationships/image" Target="../media/image68.wmf"/><Relationship Id="rId17" Type="http://schemas.openxmlformats.org/officeDocument/2006/relationships/oleObject" Target="../embeddings/oleObject11.bin"/><Relationship Id="rId18" Type="http://schemas.openxmlformats.org/officeDocument/2006/relationships/image" Target="../media/image69.wmf"/><Relationship Id="rId19" Type="http://schemas.openxmlformats.org/officeDocument/2006/relationships/oleObject" Target="../embeddings/oleObject12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7.emf"/><Relationship Id="rId4" Type="http://schemas.openxmlformats.org/officeDocument/2006/relationships/oleObject" Target="../embeddings/oleObject5.bin"/><Relationship Id="rId5" Type="http://schemas.openxmlformats.org/officeDocument/2006/relationships/image" Target="../media/image63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64.wmf"/><Relationship Id="rId8" Type="http://schemas.openxmlformats.org/officeDocument/2006/relationships/oleObject" Target="../embeddings/oleObject7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emf"/><Relationship Id="rId3" Type="http://schemas.openxmlformats.org/officeDocument/2006/relationships/image" Target="../media/image8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Sheet1.xlsx"/><Relationship Id="rId4" Type="http://schemas.openxmlformats.org/officeDocument/2006/relationships/image" Target="../media/image8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Relationship Id="rId3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mapalmer@fnal.gov" TargetMode="External"/><Relationship Id="rId4" Type="http://schemas.openxmlformats.org/officeDocument/2006/relationships/hyperlink" Target="mailto:rdryne@lbl.gov" TargetMode="External"/><Relationship Id="rId5" Type="http://schemas.openxmlformats.org/officeDocument/2006/relationships/hyperlink" Target="mailto:bross@fnal.gov" TargetMode="External"/><Relationship Id="rId6" Type="http://schemas.openxmlformats.org/officeDocument/2006/relationships/hyperlink" Target="mailto:kaplan@iit.edu" TargetMode="External"/><Relationship Id="rId7" Type="http://schemas.openxmlformats.org/officeDocument/2006/relationships/hyperlink" Target="mailto:lipton@fnal.gov" TargetMode="External"/><Relationship Id="rId8" Type="http://schemas.openxmlformats.org/officeDocument/2006/relationships/hyperlink" Target="mailto:jpd@slac.stanford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p.fnal.gov/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Relationship Id="rId3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oleObject" Target="../embeddings/oleObject3.bin"/><Relationship Id="rId5" Type="http://schemas.openxmlformats.org/officeDocument/2006/relationships/image" Target="../media/image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emf"/><Relationship Id="rId5" Type="http://schemas.openxmlformats.org/officeDocument/2006/relationships/image" Target="../media/image20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44.jpg"/><Relationship Id="rId5" Type="http://schemas.openxmlformats.org/officeDocument/2006/relationships/image" Target="../media/image45.jpeg"/><Relationship Id="rId6" Type="http://schemas.openxmlformats.org/officeDocument/2006/relationships/oleObject" Target="../embeddings/oleObject19.bin"/><Relationship Id="rId7" Type="http://schemas.openxmlformats.org/officeDocument/2006/relationships/image" Target="../media/image43.wmf"/><Relationship Id="rId8" Type="http://schemas.openxmlformats.org/officeDocument/2006/relationships/image" Target="../media/image46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38.jpg"/><Relationship Id="rId8" Type="http://schemas.openxmlformats.org/officeDocument/2006/relationships/image" Target="../media/image47.emf"/><Relationship Id="rId9" Type="http://schemas.openxmlformats.org/officeDocument/2006/relationships/image" Target="../media/image48.png"/><Relationship Id="rId10" Type="http://schemas.openxmlformats.org/officeDocument/2006/relationships/image" Target="../media/image49.emf"/><Relationship Id="rId11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4" Type="http://schemas.openxmlformats.org/officeDocument/2006/relationships/image" Target="../media/image22.png"/><Relationship Id="rId5" Type="http://schemas.openxmlformats.org/officeDocument/2006/relationships/image" Target="../media/image115.PNG"/><Relationship Id="rId6" Type="http://schemas.openxmlformats.org/officeDocument/2006/relationships/image" Target="../media/image116.jp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38.jpg"/><Relationship Id="rId8" Type="http://schemas.openxmlformats.org/officeDocument/2006/relationships/image" Target="../media/image47.emf"/><Relationship Id="rId9" Type="http://schemas.openxmlformats.org/officeDocument/2006/relationships/image" Target="../media/image48.png"/><Relationship Id="rId10" Type="http://schemas.openxmlformats.org/officeDocument/2006/relationships/image" Target="../media/image49.emf"/><Relationship Id="rId11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r="9445"/>
          <a:stretch/>
        </p:blipFill>
        <p:spPr>
          <a:xfrm>
            <a:off x="0" y="0"/>
            <a:ext cx="4927600" cy="32346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92160"/>
            <a:ext cx="9066278" cy="219964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An Overview of the </a:t>
            </a:r>
            <a:br>
              <a:rPr lang="en-US" sz="4000" dirty="0" smtClean="0"/>
            </a:br>
            <a:r>
              <a:rPr lang="en-US" sz="4000" dirty="0" smtClean="0"/>
              <a:t>U.S. </a:t>
            </a:r>
            <a:r>
              <a:rPr lang="en-US" sz="4000" dirty="0" err="1" smtClean="0"/>
              <a:t>Muon</a:t>
            </a:r>
            <a:r>
              <a:rPr lang="en-US" sz="4000" dirty="0" smtClean="0"/>
              <a:t> Accelerator Program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1481" y="4198380"/>
            <a:ext cx="6594797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Mark A. Palmer</a:t>
            </a:r>
          </a:p>
          <a:p>
            <a:r>
              <a:rPr lang="en-US" dirty="0" smtClean="0"/>
              <a:t>June 10</a:t>
            </a:r>
            <a:r>
              <a:rPr lang="en-US" dirty="0" smtClean="0"/>
              <a:t>, </a:t>
            </a:r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27600" y="12700"/>
            <a:ext cx="337757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COOL`13 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err="1" smtClean="0">
                <a:solidFill>
                  <a:schemeClr val="bg1"/>
                </a:solidFill>
              </a:rPr>
              <a:t>Mürren</a:t>
            </a:r>
            <a:r>
              <a:rPr lang="en-US" sz="2800" dirty="0">
                <a:solidFill>
                  <a:schemeClr val="bg1"/>
                </a:solidFill>
              </a:rPr>
              <a:t>, Switzerland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1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 smtClean="0"/>
              <a:t> Accelerator Program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During this decade: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i="1" dirty="0">
                <a:solidFill>
                  <a:srgbClr val="FFFF00"/>
                </a:solidFill>
              </a:rPr>
              <a:t>To deliver results that will permit the high-energy physics community to make an informed choice of the optimal path to a high-energy lepton </a:t>
            </a:r>
            <a:r>
              <a:rPr lang="en-US" i="1" dirty="0" smtClean="0">
                <a:solidFill>
                  <a:srgbClr val="FFFF00"/>
                </a:solidFill>
              </a:rPr>
              <a:t>collider and</a:t>
            </a:r>
            <a:r>
              <a:rPr lang="en-US" i="1" dirty="0">
                <a:solidFill>
                  <a:srgbClr val="FFFF00"/>
                </a:solidFill>
              </a:rPr>
              <a:t>/or a next-generation neutrino beam facility </a:t>
            </a:r>
            <a:br>
              <a:rPr lang="en-US" i="1" dirty="0">
                <a:solidFill>
                  <a:srgbClr val="FFFF00"/>
                </a:solidFill>
              </a:rPr>
            </a:br>
            <a:r>
              <a:rPr lang="en-US" sz="1400" i="1" dirty="0"/>
              <a:t> </a:t>
            </a:r>
          </a:p>
          <a:p>
            <a:pPr marL="0" indent="0">
              <a:buNone/>
            </a:pPr>
            <a:r>
              <a:rPr lang="en-US" i="1" dirty="0"/>
              <a:t>As well as…</a:t>
            </a:r>
          </a:p>
          <a:p>
            <a:pPr marL="0" indent="0">
              <a:buNone/>
            </a:pPr>
            <a:endParaRPr lang="en-US" sz="1400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4DFF3C"/>
                </a:solidFill>
              </a:rPr>
              <a:t>To explore the path towards a facility that can provide cutting edge performance at both the Intensity Frontier and the Energy Frontier</a:t>
            </a:r>
          </a:p>
          <a:p>
            <a:pPr marL="0" indent="0">
              <a:buNone/>
            </a:pPr>
            <a:endParaRPr lang="en-US" sz="14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i="1" dirty="0">
                <a:solidFill>
                  <a:srgbClr val="FF0431"/>
                </a:solidFill>
              </a:rPr>
              <a:t>To validate the concepts that would enable the Fermilab accelerator complex to support these goals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07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 descr="Block_Diagrams_R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092"/>
            <a:ext cx="7094220" cy="2229612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800" y="46038"/>
            <a:ext cx="8204200" cy="677862"/>
          </a:xfrm>
        </p:spPr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Collider-Neutrino Factory Comparison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TextBox 165"/>
          <p:cNvSpPr txBox="1">
            <a:spLocks noChangeArrowheads="1"/>
          </p:cNvSpPr>
          <p:nvPr/>
        </p:nvSpPr>
        <p:spPr bwMode="auto">
          <a:xfrm>
            <a:off x="3274060" y="685800"/>
            <a:ext cx="2557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</a:rPr>
              <a:t>NEUTRINO FACTORY</a:t>
            </a:r>
            <a:endParaRPr lang="en-US" sz="1800" b="1" dirty="0">
              <a:solidFill>
                <a:schemeClr val="accent4">
                  <a:lumMod val="20000"/>
                  <a:lumOff val="80000"/>
                </a:schemeClr>
              </a:solidFill>
              <a:latin typeface="Arial"/>
            </a:endParaRPr>
          </a:p>
        </p:txBody>
      </p:sp>
      <p:sp>
        <p:nvSpPr>
          <p:cNvPr id="12" name="TextBox 166"/>
          <p:cNvSpPr txBox="1">
            <a:spLocks noChangeArrowheads="1"/>
          </p:cNvSpPr>
          <p:nvPr/>
        </p:nvSpPr>
        <p:spPr bwMode="auto">
          <a:xfrm>
            <a:off x="3418840" y="3672815"/>
            <a:ext cx="226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b="1" dirty="0" smtClean="0">
                <a:solidFill>
                  <a:srgbClr val="F4F4F4"/>
                </a:solidFill>
                <a:latin typeface="Arial"/>
              </a:rPr>
              <a:t>MUON COLLIDER</a:t>
            </a:r>
            <a:endParaRPr lang="en-US" sz="1800" b="1" dirty="0">
              <a:solidFill>
                <a:srgbClr val="F4F4F4"/>
              </a:solidFill>
              <a:latin typeface="Arial"/>
            </a:endParaRPr>
          </a:p>
        </p:txBody>
      </p:sp>
      <p:sp>
        <p:nvSpPr>
          <p:cNvPr id="13" name="AutoShape 6"/>
          <p:cNvSpPr>
            <a:spLocks/>
          </p:cNvSpPr>
          <p:nvPr/>
        </p:nvSpPr>
        <p:spPr bwMode="auto">
          <a:xfrm rot="5400000">
            <a:off x="2209800" y="4378711"/>
            <a:ext cx="152400" cy="2590800"/>
          </a:xfrm>
          <a:prstGeom prst="rightBrace">
            <a:avLst>
              <a:gd name="adj1" fmla="val 26759"/>
              <a:gd name="adj2" fmla="val 50000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20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13" descr="Block_Diagrams_R7_MC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4042075"/>
            <a:ext cx="9112210" cy="220607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0320" y="1295400"/>
            <a:ext cx="3449320" cy="4805998"/>
            <a:chOff x="20320" y="1615440"/>
            <a:chExt cx="3449320" cy="4805998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469640" y="1615440"/>
              <a:ext cx="0" cy="4805998"/>
            </a:xfrm>
            <a:prstGeom prst="line">
              <a:avLst/>
            </a:prstGeom>
            <a:ln>
              <a:solidFill>
                <a:srgbClr val="4DFF3C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20320" y="3846102"/>
              <a:ext cx="3449320" cy="0"/>
            </a:xfrm>
            <a:prstGeom prst="straightConnector1">
              <a:avLst/>
            </a:prstGeom>
            <a:ln>
              <a:solidFill>
                <a:srgbClr val="4DFF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16560" y="3901440"/>
              <a:ext cx="2352890" cy="369332"/>
            </a:xfrm>
            <a:prstGeom prst="rect">
              <a:avLst/>
            </a:prstGeom>
            <a:noFill/>
            <a:ln>
              <a:solidFill>
                <a:srgbClr val="4DFF3C"/>
              </a:solidFill>
            </a:ln>
          </p:spPr>
          <p:txBody>
            <a:bodyPr wrap="none" rtlCol="0">
              <a:spAutoFit/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800" dirty="0" smtClean="0">
                  <a:solidFill>
                    <a:srgbClr val="4DFF3C"/>
                  </a:solidFill>
                  <a:latin typeface="Arial"/>
                </a:rPr>
                <a:t>Share same complex</a:t>
              </a:r>
              <a:endParaRPr lang="en-US" sz="1800" dirty="0">
                <a:solidFill>
                  <a:srgbClr val="4DFF3C"/>
                </a:solidFill>
                <a:latin typeface="Arial"/>
              </a:endParaRPr>
            </a:p>
          </p:txBody>
        </p:sp>
      </p:grp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7172960" y="1765351"/>
            <a:ext cx="185928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EEECE1">
                    <a:lumMod val="25000"/>
                  </a:srgbClr>
                </a:solidFill>
                <a:latin typeface="Symbol" charset="2"/>
                <a:cs typeface="Symbol" charset="2"/>
                <a:sym typeface="Symbol" pitchFamily="18" charset="2"/>
              </a:rPr>
              <a:t>n </a:t>
            </a:r>
            <a:r>
              <a:rPr lang="en-US" sz="1800" dirty="0" smtClean="0">
                <a:solidFill>
                  <a:srgbClr val="EEECE1">
                    <a:lumMod val="25000"/>
                  </a:srgbClr>
                </a:solidFill>
                <a:latin typeface="Arial"/>
                <a:cs typeface="Symbol" charset="2"/>
                <a:sym typeface="Symbol" pitchFamily="18" charset="2"/>
              </a:rPr>
              <a:t>Factory </a:t>
            </a:r>
            <a:r>
              <a:rPr lang="en-US" sz="1800" dirty="0" smtClean="0">
                <a:solidFill>
                  <a:srgbClr val="EEECE1">
                    <a:lumMod val="25000"/>
                  </a:srgbClr>
                </a:solidFill>
                <a:latin typeface="Arial"/>
                <a:sym typeface="Symbol" pitchFamily="18" charset="2"/>
              </a:rPr>
              <a:t>Goal: </a:t>
            </a:r>
            <a:br>
              <a:rPr lang="en-US" sz="1800" dirty="0" smtClean="0">
                <a:solidFill>
                  <a:srgbClr val="EEECE1">
                    <a:lumMod val="25000"/>
                  </a:srgbClr>
                </a:solidFill>
                <a:latin typeface="Arial"/>
                <a:sym typeface="Symbol" pitchFamily="18" charset="2"/>
              </a:rPr>
            </a:br>
            <a:r>
              <a:rPr lang="en-US" sz="1800" dirty="0" smtClean="0">
                <a:solidFill>
                  <a:srgbClr val="EEECE1">
                    <a:lumMod val="25000"/>
                  </a:srgbClr>
                </a:solidFill>
                <a:latin typeface="Arial"/>
                <a:sym typeface="Symbol" pitchFamily="18" charset="2"/>
              </a:rPr>
              <a:t>O(10</a:t>
            </a:r>
            <a:r>
              <a:rPr lang="en-US" sz="1800" baseline="30000" dirty="0" smtClean="0">
                <a:solidFill>
                  <a:srgbClr val="EEECE1">
                    <a:lumMod val="25000"/>
                  </a:srgbClr>
                </a:solidFill>
                <a:latin typeface="Arial"/>
                <a:sym typeface="Symbol" pitchFamily="18" charset="2"/>
              </a:rPr>
              <a:t>21</a:t>
            </a:r>
            <a:r>
              <a:rPr lang="en-US" sz="1800" dirty="0" smtClean="0">
                <a:solidFill>
                  <a:srgbClr val="EEECE1">
                    <a:lumMod val="25000"/>
                  </a:srgbClr>
                </a:solidFill>
                <a:latin typeface="Arial"/>
                <a:sym typeface="Symbol" pitchFamily="18" charset="2"/>
              </a:rPr>
              <a:t>) </a:t>
            </a:r>
            <a:r>
              <a:rPr lang="en-US" sz="1800" dirty="0">
                <a:solidFill>
                  <a:srgbClr val="EEECE1">
                    <a:lumMod val="25000"/>
                  </a:srgbClr>
                </a:solidFill>
                <a:latin typeface="Symbol" charset="2"/>
                <a:cs typeface="Symbol" charset="2"/>
                <a:sym typeface="Symbol" pitchFamily="18" charset="2"/>
              </a:rPr>
              <a:t>m</a:t>
            </a:r>
            <a:r>
              <a:rPr lang="en-US" sz="1800" dirty="0" smtClean="0">
                <a:solidFill>
                  <a:srgbClr val="EEECE1">
                    <a:lumMod val="25000"/>
                  </a:srgbClr>
                </a:solidFill>
                <a:latin typeface="Arial"/>
                <a:sym typeface="Symbol" pitchFamily="18" charset="2"/>
              </a:rPr>
              <a:t>/year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EEECE1">
                    <a:lumMod val="25000"/>
                  </a:srgbClr>
                </a:solidFill>
                <a:latin typeface="Arial"/>
                <a:sym typeface="Symbol" pitchFamily="18" charset="2"/>
              </a:rPr>
              <a:t>within the </a:t>
            </a:r>
            <a:br>
              <a:rPr lang="en-US" sz="1800" dirty="0" smtClean="0">
                <a:solidFill>
                  <a:srgbClr val="EEECE1">
                    <a:lumMod val="25000"/>
                  </a:srgbClr>
                </a:solidFill>
                <a:latin typeface="Arial"/>
                <a:sym typeface="Symbol" pitchFamily="18" charset="2"/>
              </a:rPr>
            </a:br>
            <a:r>
              <a:rPr lang="en-US" sz="1800" dirty="0" smtClean="0">
                <a:solidFill>
                  <a:srgbClr val="EEECE1">
                    <a:lumMod val="25000"/>
                  </a:srgbClr>
                </a:solidFill>
                <a:latin typeface="Arial"/>
                <a:sym typeface="Symbol" pitchFamily="18" charset="2"/>
              </a:rPr>
              <a:t>accelerator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EEECE1">
                    <a:lumMod val="25000"/>
                  </a:srgbClr>
                </a:solidFill>
                <a:latin typeface="Arial"/>
                <a:sym typeface="Symbol" pitchFamily="18" charset="2"/>
              </a:rPr>
              <a:t>acceptance</a:t>
            </a:r>
            <a:endParaRPr lang="en-US" sz="1800" dirty="0">
              <a:solidFill>
                <a:srgbClr val="EEECE1">
                  <a:lumMod val="25000"/>
                </a:srgbClr>
              </a:solidFill>
              <a:latin typeface="Arial"/>
              <a:sym typeface="Symbol" pitchFamily="18" charset="2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23360" y="3242679"/>
            <a:ext cx="45719" cy="45719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22" name="Elbow Connector 21"/>
          <p:cNvCxnSpPr>
            <a:stCxn id="20" idx="2"/>
            <a:endCxn id="21" idx="3"/>
          </p:cNvCxnSpPr>
          <p:nvPr/>
        </p:nvCxnSpPr>
        <p:spPr>
          <a:xfrm rot="5400000">
            <a:off x="6046816" y="1225919"/>
            <a:ext cx="39024" cy="4072545"/>
          </a:xfrm>
          <a:prstGeom prst="bentConnector3">
            <a:avLst>
              <a:gd name="adj1" fmla="val 702949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331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MAP Feasibility Assessment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2700" y="914400"/>
            <a:ext cx="3644900" cy="482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Feasibility Assessment:  Phase I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16300" y="1422400"/>
            <a:ext cx="3568700" cy="482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Feasibility Assessment:  Phase II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53200" y="1930400"/>
            <a:ext cx="25908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Beyond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Phases I &amp; II 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00" y="1422400"/>
            <a:ext cx="3403600" cy="5016500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bg1"/>
                </a:solidFill>
              </a:rPr>
              <a:t>FY13 − FY15: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Identify </a:t>
            </a:r>
            <a:r>
              <a:rPr lang="en-US" b="1" i="1" u="sng" dirty="0" smtClean="0">
                <a:solidFill>
                  <a:schemeClr val="bg1"/>
                </a:solidFill>
              </a:rPr>
              <a:t>baseline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design concepts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Identify high leverage </a:t>
            </a:r>
            <a:r>
              <a:rPr lang="en-US" b="1" i="1" u="sng" dirty="0" smtClean="0">
                <a:solidFill>
                  <a:schemeClr val="bg1"/>
                </a:solidFill>
              </a:rPr>
              <a:t>alternative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concepts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Identify key engineering paths to pursue: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RF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High Field Magnets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Develop critical engineering concepts (</a:t>
            </a:r>
            <a:r>
              <a:rPr lang="en-US" dirty="0" err="1" smtClean="0">
                <a:solidFill>
                  <a:schemeClr val="bg1"/>
                </a:solidFill>
              </a:rPr>
              <a:t>eg</a:t>
            </a:r>
            <a:r>
              <a:rPr lang="en-US" dirty="0" smtClean="0">
                <a:solidFill>
                  <a:schemeClr val="bg1"/>
                </a:solidFill>
              </a:rPr>
              <a:t>, 6D Cooling Cell)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Support major systems tests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MICE Step IV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MICE RFCC construction &amp; testing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16300" y="1943100"/>
            <a:ext cx="3136900" cy="4495800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bg1"/>
                </a:solidFill>
              </a:rPr>
              <a:t>FY16 − FY18: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Technical demonstration of critical </a:t>
            </a:r>
            <a:r>
              <a:rPr lang="en-US" b="1" i="1" u="sng" dirty="0" smtClean="0">
                <a:solidFill>
                  <a:schemeClr val="bg1"/>
                </a:solidFill>
              </a:rPr>
              <a:t>baseline</a:t>
            </a:r>
            <a:r>
              <a:rPr lang="en-US" dirty="0" smtClean="0">
                <a:solidFill>
                  <a:schemeClr val="bg1"/>
                </a:solidFill>
              </a:rPr>
              <a:t> concepts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eg</a:t>
            </a:r>
            <a:r>
              <a:rPr lang="en-US" dirty="0" smtClean="0">
                <a:solidFill>
                  <a:schemeClr val="bg1"/>
                </a:solidFill>
              </a:rPr>
              <a:t>, 6D Cooling cell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Pursue </a:t>
            </a:r>
            <a:r>
              <a:rPr lang="en-US" dirty="0">
                <a:solidFill>
                  <a:schemeClr val="bg1"/>
                </a:solidFill>
              </a:rPr>
              <a:t>high leverage </a:t>
            </a:r>
            <a:r>
              <a:rPr lang="en-US" b="1" i="1" u="sng" dirty="0">
                <a:solidFill>
                  <a:schemeClr val="bg1"/>
                </a:solidFill>
              </a:rPr>
              <a:t>alternative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concepts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Assess technical and cost feasibility of </a:t>
            </a:r>
            <a:r>
              <a:rPr lang="en-US" b="1" i="1" u="sng" dirty="0" smtClean="0">
                <a:solidFill>
                  <a:schemeClr val="bg1"/>
                </a:solidFill>
              </a:rPr>
              <a:t>baseline</a:t>
            </a:r>
            <a:r>
              <a:rPr lang="en-US" dirty="0" smtClean="0">
                <a:solidFill>
                  <a:schemeClr val="bg1"/>
                </a:solidFill>
              </a:rPr>
              <a:t> concepts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Support major systems tests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MICE Step V/VI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6DICE planning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759200" y="990600"/>
            <a:ext cx="533400" cy="317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086600" y="1460500"/>
            <a:ext cx="533400" cy="317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553200" y="2628900"/>
            <a:ext cx="2590800" cy="381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FY19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Plan contingent on the conclusions from Phases I &amp; II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Goal is to launch the conceptual &amp; technical design effort towards a staged implementation of a NF &amp; MC?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Advanced systems tests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97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R&amp;D CHALLENGES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109538"/>
            <a:ext cx="7567612" cy="931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Technology Challenges – Tertiary Production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14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71500" y="1054099"/>
            <a:ext cx="7488767" cy="4186767"/>
            <a:chOff x="571500" y="1663699"/>
            <a:chExt cx="7488767" cy="4186767"/>
          </a:xfrm>
        </p:grpSpPr>
        <p:sp>
          <p:nvSpPr>
            <p:cNvPr id="7" name="Rectangle 6"/>
            <p:cNvSpPr/>
            <p:nvPr/>
          </p:nvSpPr>
          <p:spPr>
            <a:xfrm>
              <a:off x="571500" y="1663699"/>
              <a:ext cx="7488767" cy="4186767"/>
            </a:xfrm>
            <a:prstGeom prst="rect">
              <a:avLst/>
            </a:prstGeom>
            <a:solidFill>
              <a:schemeClr val="bg1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Content Placeholder 6" descr="MUsperP.jpg"/>
            <p:cNvPicPr>
              <a:picLocks noChangeAspect="1"/>
            </p:cNvPicPr>
            <p:nvPr/>
          </p:nvPicPr>
          <p:blipFill rotWithShape="1">
            <a:blip r:embed="rId2"/>
            <a:srcRect l="1593" t="2906" r="397" b="2588"/>
            <a:stretch/>
          </p:blipFill>
          <p:spPr>
            <a:xfrm>
              <a:off x="687388" y="1922463"/>
              <a:ext cx="7313612" cy="3868737"/>
            </a:xfrm>
            <a:prstGeom prst="rect">
              <a:avLst/>
            </a:prstGeom>
          </p:spPr>
        </p:pic>
        <p:sp>
          <p:nvSpPr>
            <p:cNvPr id="9" name="Rectangle 39"/>
            <p:cNvSpPr>
              <a:spLocks noChangeArrowheads="1"/>
            </p:cNvSpPr>
            <p:nvPr/>
          </p:nvSpPr>
          <p:spPr bwMode="auto">
            <a:xfrm>
              <a:off x="1398588" y="1854200"/>
              <a:ext cx="6088062" cy="119221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" name="Picture 36" descr="coollinebase102"/>
            <p:cNvPicPr>
              <a:picLocks noChangeAspect="1" noChangeArrowheads="1"/>
            </p:cNvPicPr>
            <p:nvPr/>
          </p:nvPicPr>
          <p:blipFill rotWithShape="1">
            <a:blip r:embed="rId3"/>
            <a:srcRect t="19418" b="15858"/>
            <a:stretch/>
          </p:blipFill>
          <p:spPr bwMode="auto">
            <a:xfrm>
              <a:off x="1333500" y="1778001"/>
              <a:ext cx="5568950" cy="63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27"/>
            <p:cNvSpPr txBox="1">
              <a:spLocks noChangeArrowheads="1"/>
            </p:cNvSpPr>
            <p:nvPr/>
          </p:nvSpPr>
          <p:spPr bwMode="auto">
            <a:xfrm>
              <a:off x="6156325" y="4614863"/>
              <a:ext cx="854075" cy="338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B050"/>
                  </a:solidFill>
                </a:rPr>
                <a:t>Neuffer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94163" y="3825875"/>
              <a:ext cx="463550" cy="122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190500" y="5304365"/>
            <a:ext cx="8661400" cy="10964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 multi-MW proton source, </a:t>
            </a:r>
            <a:r>
              <a:rPr lang="en-US" sz="2400" i="1" dirty="0" smtClean="0"/>
              <a:t>e.g.</a:t>
            </a:r>
            <a:r>
              <a:rPr lang="en-US" sz="2400" dirty="0" smtClean="0"/>
              <a:t>, Project X, will enable </a:t>
            </a:r>
            <a:br>
              <a:rPr lang="en-US" sz="2400" dirty="0" smtClean="0"/>
            </a:br>
            <a:r>
              <a:rPr lang="en-US" sz="2400" dirty="0" smtClean="0"/>
              <a:t>O(10</a:t>
            </a:r>
            <a:r>
              <a:rPr lang="en-US" sz="2400" baseline="30000" dirty="0" smtClean="0"/>
              <a:t>21</a:t>
            </a:r>
            <a:r>
              <a:rPr lang="en-US" sz="2400" dirty="0" smtClean="0"/>
              <a:t>) </a:t>
            </a:r>
            <a:r>
              <a:rPr lang="en-US" sz="2400" dirty="0" err="1" smtClean="0"/>
              <a:t>muons</a:t>
            </a:r>
            <a:r>
              <a:rPr lang="en-US" sz="2400" dirty="0" smtClean="0"/>
              <a:t>/year to be produced, bunched and cooled to fit within the acceptance of an accelerator.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80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20638"/>
            <a:ext cx="7505700" cy="741362"/>
          </a:xfrm>
        </p:spPr>
        <p:txBody>
          <a:bodyPr/>
          <a:lstStyle/>
          <a:p>
            <a:r>
              <a:rPr lang="en-US" dirty="0" smtClean="0"/>
              <a:t>Technology Challenges -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914400"/>
            <a:ext cx="6032500" cy="36449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MERIT Experiment at the CERN PS</a:t>
            </a:r>
          </a:p>
          <a:p>
            <a:pPr lvl="1"/>
            <a:r>
              <a:rPr lang="en-US" sz="2000" dirty="0" smtClean="0"/>
              <a:t>Proof</a:t>
            </a:r>
            <a:r>
              <a:rPr lang="en-US" sz="2000" dirty="0"/>
              <a:t>-of-principle demonstration of a liquid Hg jet target in high-field </a:t>
            </a:r>
            <a:r>
              <a:rPr lang="en-US" sz="2000" dirty="0" smtClean="0"/>
              <a:t>solenoid in Fall `07 </a:t>
            </a:r>
            <a:endParaRPr lang="en-US" sz="2000" dirty="0"/>
          </a:p>
          <a:p>
            <a:pPr lvl="1"/>
            <a:r>
              <a:rPr lang="en-US" sz="2000" dirty="0"/>
              <a:t>D</a:t>
            </a:r>
            <a:r>
              <a:rPr lang="en-US" sz="2000" dirty="0" smtClean="0"/>
              <a:t>emonstrated </a:t>
            </a:r>
            <a:r>
              <a:rPr lang="en-US" sz="2000" dirty="0"/>
              <a:t>a 20m/s </a:t>
            </a:r>
            <a:r>
              <a:rPr lang="en-US" sz="2000" dirty="0" smtClean="0"/>
              <a:t>liquid </a:t>
            </a:r>
            <a:r>
              <a:rPr lang="en-US" sz="2000" dirty="0"/>
              <a:t>Hg jet </a:t>
            </a:r>
            <a:r>
              <a:rPr lang="en-US" sz="2000" dirty="0" smtClean="0"/>
              <a:t>injected </a:t>
            </a:r>
            <a:r>
              <a:rPr lang="en-US" sz="2000" dirty="0"/>
              <a:t>into a 15 T </a:t>
            </a:r>
            <a:r>
              <a:rPr lang="en-US" sz="2000" dirty="0" smtClean="0"/>
              <a:t>solenoid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/>
              <a:t>hit with a </a:t>
            </a:r>
            <a:r>
              <a:rPr lang="en-US" sz="2000" dirty="0" smtClean="0"/>
              <a:t>115 KJ/pulse beam! </a:t>
            </a:r>
            <a:endParaRPr lang="en-US" sz="2000" dirty="0"/>
          </a:p>
          <a:p>
            <a:pPr marL="749300" lvl="1" indent="-292100">
              <a:buNone/>
            </a:pPr>
            <a:r>
              <a:rPr lang="en-US" sz="2000" dirty="0" smtClean="0">
                <a:solidFill>
                  <a:srgbClr val="FFFF00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2000" dirty="0" smtClean="0">
                <a:solidFill>
                  <a:srgbClr val="FFFF00"/>
                </a:solidFill>
              </a:rPr>
              <a:t> Technology </a:t>
            </a:r>
            <a:r>
              <a:rPr lang="en-US" sz="2000" dirty="0">
                <a:solidFill>
                  <a:srgbClr val="FFFF00"/>
                </a:solidFill>
              </a:rPr>
              <a:t>OK for beam powers </a:t>
            </a:r>
            <a:r>
              <a:rPr lang="en-US" sz="2000" dirty="0" smtClean="0">
                <a:solidFill>
                  <a:srgbClr val="FFFF00"/>
                </a:solidFill>
              </a:rPr>
              <a:t>up </a:t>
            </a:r>
            <a:r>
              <a:rPr lang="en-US" sz="2000" dirty="0">
                <a:solidFill>
                  <a:srgbClr val="FFFF00"/>
                </a:solidFill>
              </a:rPr>
              <a:t>to </a:t>
            </a:r>
            <a:r>
              <a:rPr lang="en-US" sz="2000" dirty="0" smtClean="0">
                <a:solidFill>
                  <a:srgbClr val="FFFF00"/>
                </a:solidFill>
              </a:rPr>
              <a:t/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> 8 </a:t>
            </a:r>
            <a:r>
              <a:rPr lang="en-US" sz="2000" dirty="0">
                <a:solidFill>
                  <a:srgbClr val="FFFF00"/>
                </a:solidFill>
              </a:rPr>
              <a:t>MW with </a:t>
            </a:r>
            <a:r>
              <a:rPr lang="en-US" sz="2000" dirty="0" smtClean="0">
                <a:solidFill>
                  <a:srgbClr val="FFFF00"/>
                </a:solidFill>
              </a:rPr>
              <a:t>a repetition </a:t>
            </a:r>
            <a:r>
              <a:rPr lang="en-US" sz="2000" dirty="0">
                <a:solidFill>
                  <a:srgbClr val="FFFF00"/>
                </a:solidFill>
              </a:rPr>
              <a:t>rate of </a:t>
            </a:r>
            <a:r>
              <a:rPr lang="en-US" sz="2000" dirty="0" smtClean="0">
                <a:solidFill>
                  <a:srgbClr val="FFFF00"/>
                </a:solidFill>
              </a:rPr>
              <a:t>70 Hz!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96940" y="6465970"/>
            <a:ext cx="1711960" cy="365125"/>
          </a:xfrm>
        </p:spPr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2300" y="6464300"/>
            <a:ext cx="5374640" cy="365125"/>
          </a:xfr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" y="6464300"/>
            <a:ext cx="457200" cy="365125"/>
          </a:xfrm>
        </p:spPr>
        <p:txBody>
          <a:bodyPr/>
          <a:lstStyle/>
          <a:p>
            <a:fld id="{31A889FD-0FCF-D447-9510-B18AD815D43D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5" descr="DSCN0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6010" y="1094933"/>
            <a:ext cx="3094490" cy="232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5854700" y="5561013"/>
            <a:ext cx="3048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Hg jet in a 15 T solenoid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with measured </a:t>
            </a:r>
            <a:r>
              <a:rPr lang="en-US" dirty="0">
                <a:solidFill>
                  <a:srgbClr val="FFFFFF"/>
                </a:solidFill>
              </a:rPr>
              <a:t>disruption length </a:t>
            </a:r>
            <a:r>
              <a:rPr lang="en-US" dirty="0" smtClean="0">
                <a:solidFill>
                  <a:srgbClr val="FFFFFF"/>
                </a:solidFill>
              </a:rPr>
              <a:t>~ </a:t>
            </a:r>
            <a:r>
              <a:rPr lang="en-US" dirty="0">
                <a:solidFill>
                  <a:srgbClr val="FFFFFF"/>
                </a:solidFill>
              </a:rPr>
              <a:t>28 cm</a:t>
            </a:r>
          </a:p>
        </p:txBody>
      </p:sp>
      <p:pic>
        <p:nvPicPr>
          <p:cNvPr id="9" name="Picture 4" descr="C:\data0\MERIT\MOVIES\Animation_16014_fat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5550" y="3517900"/>
            <a:ext cx="21336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8521700" y="4527550"/>
            <a:ext cx="571500" cy="285750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1 cm</a:t>
            </a:r>
          </a:p>
        </p:txBody>
      </p:sp>
      <p:cxnSp>
        <p:nvCxnSpPr>
          <p:cNvPr id="11" name="Straight Arrow Connector 16"/>
          <p:cNvCxnSpPr>
            <a:cxnSpLocks noChangeShapeType="1"/>
          </p:cNvCxnSpPr>
          <p:nvPr/>
        </p:nvCxnSpPr>
        <p:spPr bwMode="auto">
          <a:xfrm rot="5400000">
            <a:off x="8331994" y="4623594"/>
            <a:ext cx="381000" cy="1588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 type="arrow" w="med" len="med"/>
            <a:tailEnd type="arrow" w="med" len="med"/>
          </a:ln>
        </p:spPr>
      </p:cxnSp>
      <p:pic>
        <p:nvPicPr>
          <p:cNvPr id="12" name="Picture 5" descr="MER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" y="3665111"/>
            <a:ext cx="5740814" cy="286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9165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9538"/>
            <a:ext cx="7950200" cy="9318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TechnoIogy</a:t>
            </a:r>
            <a:r>
              <a:rPr lang="en-US" dirty="0" smtClean="0"/>
              <a:t> Challenges – Capture Solenoid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6500"/>
            <a:ext cx="8851900" cy="518327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Neutrino Factory and/or </a:t>
            </a:r>
            <a:r>
              <a:rPr lang="en-US" dirty="0" err="1" smtClean="0"/>
              <a:t>Muon</a:t>
            </a:r>
            <a:r>
              <a:rPr lang="en-US" dirty="0" smtClean="0"/>
              <a:t> Collider Facility requires challenging magnet design in several areas:</a:t>
            </a:r>
          </a:p>
          <a:p>
            <a:pPr lvl="1"/>
            <a:r>
              <a:rPr lang="en-US" dirty="0" smtClean="0"/>
              <a:t>Target Capture Solenoid (15-20T with large aperture) 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 err="1" smtClean="0"/>
              <a:t>E</a:t>
            </a:r>
            <a:r>
              <a:rPr lang="en-US" baseline="-25000" dirty="0" err="1" smtClean="0"/>
              <a:t>stored</a:t>
            </a:r>
            <a:r>
              <a:rPr lang="en-US" baseline="-25000" dirty="0" smtClean="0"/>
              <a:t> </a:t>
            </a:r>
            <a:r>
              <a:rPr lang="en-US" dirty="0" smtClean="0"/>
              <a:t>~ 3 GJ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O(10MW) resistive </a:t>
            </a:r>
            <a:br>
              <a:rPr lang="en-US" dirty="0" smtClean="0"/>
            </a:br>
            <a:r>
              <a:rPr lang="en-US" dirty="0" smtClean="0"/>
              <a:t>coil in high radiation</a:t>
            </a:r>
            <a:br>
              <a:rPr lang="en-US" dirty="0" smtClean="0"/>
            </a:br>
            <a:r>
              <a:rPr lang="en-US" dirty="0" smtClean="0"/>
              <a:t>environment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Possible application </a:t>
            </a:r>
          </a:p>
          <a:p>
            <a:pPr marL="457200" lvl="1" indent="0">
              <a:buNone/>
            </a:pPr>
            <a:r>
              <a:rPr lang="en-US" dirty="0" smtClean="0"/>
              <a:t>for High Temperature</a:t>
            </a:r>
            <a:br>
              <a:rPr lang="en-US" dirty="0" smtClean="0"/>
            </a:br>
            <a:r>
              <a:rPr lang="en-US" dirty="0" smtClean="0"/>
              <a:t>Superconducting</a:t>
            </a:r>
            <a:br>
              <a:rPr lang="en-US" dirty="0" smtClean="0"/>
            </a:br>
            <a:r>
              <a:rPr lang="en-US" dirty="0" smtClean="0"/>
              <a:t>magnet technology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878" y="2641600"/>
            <a:ext cx="5900121" cy="339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1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ooling Channel 90° Sectioned 201109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r="3349"/>
          <a:stretch/>
        </p:blipFill>
        <p:spPr>
          <a:xfrm>
            <a:off x="2956963" y="3541066"/>
            <a:ext cx="6148937" cy="2886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0638"/>
            <a:ext cx="7531100" cy="817562"/>
          </a:xfrm>
        </p:spPr>
        <p:txBody>
          <a:bodyPr/>
          <a:lstStyle/>
          <a:p>
            <a:r>
              <a:rPr lang="en-GB" dirty="0" smtClean="0"/>
              <a:t>Technology Challenges - Cooling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863600"/>
            <a:ext cx="8851900" cy="2677466"/>
          </a:xfrm>
        </p:spPr>
        <p:txBody>
          <a:bodyPr>
            <a:normAutofit/>
          </a:bodyPr>
          <a:lstStyle/>
          <a:p>
            <a:r>
              <a:rPr lang="en-GB" dirty="0" smtClean="0"/>
              <a:t>Tertiary production of </a:t>
            </a:r>
            <a:r>
              <a:rPr lang="en-GB" dirty="0" err="1" smtClean="0"/>
              <a:t>muon</a:t>
            </a:r>
            <a:r>
              <a:rPr lang="en-GB" dirty="0" smtClean="0"/>
              <a:t> beams </a:t>
            </a:r>
            <a:r>
              <a:rPr lang="en-GB" dirty="0" smtClean="0">
                <a:latin typeface="Wingdings 3" charset="2"/>
                <a:cs typeface="Wingdings 3" charset="2"/>
              </a:rPr>
              <a:t>a</a:t>
            </a:r>
            <a:r>
              <a:rPr lang="en-GB" dirty="0" smtClean="0">
                <a:cs typeface="Wingdings 3" charset="2"/>
              </a:rPr>
              <a:t> </a:t>
            </a:r>
          </a:p>
          <a:p>
            <a:pPr lvl="1"/>
            <a:r>
              <a:rPr lang="en-GB" sz="2200" dirty="0" smtClean="0"/>
              <a:t>Initial beam </a:t>
            </a:r>
            <a:r>
              <a:rPr lang="en-GB" sz="2200" dirty="0" err="1" smtClean="0"/>
              <a:t>emittance</a:t>
            </a:r>
            <a:r>
              <a:rPr lang="en-GB" sz="2200" dirty="0" smtClean="0"/>
              <a:t> intrinsically large</a:t>
            </a:r>
          </a:p>
          <a:p>
            <a:pPr lvl="1"/>
            <a:r>
              <a:rPr lang="en-GB" sz="2200" dirty="0"/>
              <a:t>C</a:t>
            </a:r>
            <a:r>
              <a:rPr lang="en-GB" sz="2200" dirty="0" smtClean="0"/>
              <a:t>ooling mechanism required</a:t>
            </a:r>
            <a:r>
              <a:rPr lang="en-GB" sz="2200" dirty="0"/>
              <a:t>,</a:t>
            </a:r>
            <a:r>
              <a:rPr lang="en-GB" sz="2200" dirty="0" smtClean="0"/>
              <a:t> but no radiation damping</a:t>
            </a:r>
          </a:p>
          <a:p>
            <a:r>
              <a:rPr lang="en-GB" dirty="0" err="1" smtClean="0"/>
              <a:t>Muon</a:t>
            </a:r>
            <a:r>
              <a:rPr lang="en-GB" dirty="0" smtClean="0"/>
              <a:t> Cooling </a:t>
            </a:r>
            <a:r>
              <a:rPr lang="en-GB" dirty="0" smtClean="0">
                <a:latin typeface="Wingdings 3" charset="2"/>
                <a:cs typeface="Wingdings 3" charset="2"/>
              </a:rPr>
              <a:t>a</a:t>
            </a:r>
            <a:r>
              <a:rPr lang="en-GB" dirty="0" smtClean="0">
                <a:cs typeface="Wingdings 3" charset="2"/>
              </a:rPr>
              <a:t> </a:t>
            </a:r>
            <a:r>
              <a:rPr lang="en-GB" dirty="0" smtClean="0"/>
              <a:t>Ionization Cooling </a:t>
            </a:r>
          </a:p>
          <a:p>
            <a:pPr lvl="2"/>
            <a:r>
              <a:rPr lang="en-GB" dirty="0" err="1" smtClean="0"/>
              <a:t>dE</a:t>
            </a:r>
            <a:r>
              <a:rPr lang="en-GB" dirty="0" smtClean="0"/>
              <a:t>/dx energy loss in materials</a:t>
            </a:r>
          </a:p>
          <a:p>
            <a:pPr lvl="2"/>
            <a:r>
              <a:rPr lang="en-GB" dirty="0" smtClean="0"/>
              <a:t>RF to replace </a:t>
            </a:r>
            <a:r>
              <a:rPr lang="en-GB" i="1" dirty="0" err="1" smtClean="0"/>
              <a:t>p</a:t>
            </a:r>
            <a:r>
              <a:rPr lang="en-GB" i="1" baseline="-25000" dirty="0" err="1" smtClean="0"/>
              <a:t>long</a:t>
            </a:r>
            <a:endParaRPr lang="en-GB" dirty="0" smtClean="0"/>
          </a:p>
          <a:p>
            <a:pPr lvl="1"/>
            <a:endParaRPr lang="en-GB" sz="20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20806502">
            <a:off x="3023203" y="3722577"/>
            <a:ext cx="1915887" cy="923318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394200" y="4520763"/>
            <a:ext cx="3771901" cy="1979831"/>
            <a:chOff x="8129139" y="4976594"/>
            <a:chExt cx="3243181" cy="1979831"/>
          </a:xfrm>
        </p:grpSpPr>
        <p:cxnSp>
          <p:nvCxnSpPr>
            <p:cNvPr id="10" name="Straight Arrow Connector 9"/>
            <p:cNvCxnSpPr>
              <a:stCxn id="15" idx="0"/>
            </p:cNvCxnSpPr>
            <p:nvPr/>
          </p:nvCxnSpPr>
          <p:spPr>
            <a:xfrm flipV="1">
              <a:off x="10087279" y="4976594"/>
              <a:ext cx="1285041" cy="133350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5" idx="0"/>
            </p:cNvCxnSpPr>
            <p:nvPr/>
          </p:nvCxnSpPr>
          <p:spPr>
            <a:xfrm flipH="1" flipV="1">
              <a:off x="8129139" y="5933301"/>
              <a:ext cx="1958140" cy="376793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302167" y="6310094"/>
              <a:ext cx="1570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  <a:t>Spectrometer</a:t>
              </a:r>
              <a:b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</a:br>
              <a: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  <a:t>Solenoids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82640" y="5003800"/>
            <a:ext cx="3106188" cy="1511300"/>
            <a:chOff x="5730240" y="4851400"/>
            <a:chExt cx="3106188" cy="1511300"/>
          </a:xfrm>
        </p:grpSpPr>
        <p:cxnSp>
          <p:nvCxnSpPr>
            <p:cNvPr id="21" name="Straight Arrow Connector 20"/>
            <p:cNvCxnSpPr>
              <a:stCxn id="23" idx="1"/>
            </p:cNvCxnSpPr>
            <p:nvPr/>
          </p:nvCxnSpPr>
          <p:spPr>
            <a:xfrm flipH="1" flipV="1">
              <a:off x="6718300" y="4851400"/>
              <a:ext cx="650471" cy="1049635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5730240" y="5041900"/>
              <a:ext cx="1638531" cy="859136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368771" y="5439370"/>
              <a:ext cx="14676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RF-Coupling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Coil (RFCC) 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Units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0800" y="3898900"/>
            <a:ext cx="297344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GB" sz="2400" dirty="0">
                <a:solidFill>
                  <a:srgbClr val="FFFFFF"/>
                </a:solidFill>
              </a:rPr>
              <a:t>The </a:t>
            </a:r>
            <a:r>
              <a:rPr lang="en-GB" sz="2400" dirty="0" err="1">
                <a:solidFill>
                  <a:srgbClr val="FFFFFF"/>
                </a:solidFill>
              </a:rPr>
              <a:t>Muon</a:t>
            </a:r>
            <a:r>
              <a:rPr lang="en-GB" sz="2400" dirty="0">
                <a:solidFill>
                  <a:srgbClr val="FFFFFF"/>
                </a:solidFill>
              </a:rPr>
              <a:t> Ionization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Cooling Experiment: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Demonstrate the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method and validate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our simulations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03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Title 1"/>
          <p:cNvSpPr>
            <a:spLocks noGrp="1"/>
          </p:cNvSpPr>
          <p:nvPr>
            <p:ph type="title"/>
          </p:nvPr>
        </p:nvSpPr>
        <p:spPr>
          <a:xfrm>
            <a:off x="508000" y="109538"/>
            <a:ext cx="7747000" cy="9318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Technology Challenges - Cooling</a:t>
            </a:r>
            <a:endParaRPr lang="en-US" sz="28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18200" y="2143302"/>
            <a:ext cx="3124200" cy="2428697"/>
          </a:xfrm>
        </p:spPr>
        <p:txBody>
          <a:bodyPr>
            <a:normAutofit fontScale="85000" lnSpcReduction="20000"/>
          </a:bodyPr>
          <a:lstStyle/>
          <a:p>
            <a:pPr marL="228600" indent="-228600"/>
            <a:r>
              <a:rPr lang="en-US" dirty="0"/>
              <a:t>Some components beyond state-of-art:</a:t>
            </a:r>
          </a:p>
          <a:p>
            <a:pPr lvl="1"/>
            <a:r>
              <a:rPr lang="en-US" dirty="0" smtClean="0"/>
              <a:t>Very </a:t>
            </a:r>
            <a:r>
              <a:rPr lang="en-US" dirty="0"/>
              <a:t>high field HTS solenoids </a:t>
            </a:r>
            <a:r>
              <a:rPr lang="en-US" dirty="0" smtClean="0"/>
              <a:t>(≥30 T)</a:t>
            </a:r>
            <a:endParaRPr lang="en-US" dirty="0"/>
          </a:p>
          <a:p>
            <a:pPr lvl="1"/>
            <a:r>
              <a:rPr lang="en-US" dirty="0" smtClean="0"/>
              <a:t>High </a:t>
            </a:r>
            <a:r>
              <a:rPr lang="en-US" dirty="0"/>
              <a:t>gradient RF cavities operating in </a:t>
            </a:r>
            <a:r>
              <a:rPr lang="en-US" dirty="0" smtClean="0"/>
              <a:t>multi-Tesla </a:t>
            </a:r>
            <a:r>
              <a:rPr lang="en-US" dirty="0"/>
              <a:t>fields</a:t>
            </a:r>
            <a:br>
              <a:rPr lang="en-US" dirty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16385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June 10, 2013</a:t>
            </a:r>
          </a:p>
        </p:txBody>
      </p:sp>
      <p:sp>
        <p:nvSpPr>
          <p:cNvPr id="16386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COOL13 - Mürren, Switzerland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159B6-1D9D-4F47-B7B3-C2A32A8C1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9400" y="1044575"/>
            <a:ext cx="886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itchFamily="34" charset="0"/>
              <a:buChar char="•"/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Development 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of a cooling channel design to reduce the 6D phase space by a factor of O(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10</a:t>
            </a:r>
            <a:r>
              <a:rPr lang="en-US" sz="2400" kern="0" baseline="30000" dirty="0" smtClean="0">
                <a:solidFill>
                  <a:srgbClr val="FFFFFF"/>
                </a:solidFill>
                <a:latin typeface="Calibri" pitchFamily="34" charset="0"/>
              </a:rPr>
              <a:t>6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-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10</a:t>
            </a:r>
            <a:r>
              <a:rPr lang="en-US" sz="2400" kern="0" baseline="30000" dirty="0" smtClean="0">
                <a:solidFill>
                  <a:srgbClr val="FFFFFF"/>
                </a:solidFill>
                <a:latin typeface="Calibri" pitchFamily="34" charset="0"/>
              </a:rPr>
              <a:t>7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)  </a:t>
            </a:r>
            <a:r>
              <a:rPr lang="en-US" sz="2400" kern="0" dirty="0" smtClean="0">
                <a:solidFill>
                  <a:srgbClr val="FFFFFF"/>
                </a:solidFill>
                <a:latin typeface="Arial"/>
                <a:cs typeface="Arial"/>
              </a:rPr>
              <a:t>→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 MC luminosity of 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O(10</a:t>
            </a:r>
            <a:r>
              <a:rPr lang="en-US" sz="2400" kern="0" baseline="30000" dirty="0">
                <a:solidFill>
                  <a:srgbClr val="FFFFFF"/>
                </a:solidFill>
                <a:latin typeface="Calibri" pitchFamily="34" charset="0"/>
              </a:rPr>
              <a:t>34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) cm</a:t>
            </a:r>
            <a:r>
              <a:rPr lang="en-US" sz="2400" kern="0" baseline="30000" dirty="0">
                <a:solidFill>
                  <a:srgbClr val="FFFFFF"/>
                </a:solidFill>
                <a:latin typeface="Calibri" pitchFamily="34" charset="0"/>
              </a:rPr>
              <a:t>-</a:t>
            </a:r>
            <a:r>
              <a:rPr lang="en-US" sz="2400" kern="0" baseline="30000" dirty="0" smtClean="0">
                <a:solidFill>
                  <a:srgbClr val="FFFFFF"/>
                </a:solidFill>
                <a:latin typeface="Calibri" pitchFamily="34" charset="0"/>
              </a:rPr>
              <a:t>2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s</a:t>
            </a:r>
            <a:r>
              <a:rPr lang="en-US" sz="2400" kern="0" baseline="30000" dirty="0">
                <a:solidFill>
                  <a:srgbClr val="FFFFFF"/>
                </a:solidFill>
                <a:latin typeface="Calibri" pitchFamily="34" charset="0"/>
              </a:rPr>
              <a:t>-1</a:t>
            </a:r>
            <a:endParaRPr lang="en-US" sz="1100" kern="0" baseline="300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2082799"/>
            <a:ext cx="5880100" cy="4017037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6390" name="TextBox 11"/>
          <p:cNvSpPr txBox="1">
            <a:spLocks noChangeArrowheads="1"/>
          </p:cNvSpPr>
          <p:nvPr/>
        </p:nvSpPr>
        <p:spPr bwMode="auto">
          <a:xfrm>
            <a:off x="939801" y="2176463"/>
            <a:ext cx="124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R. Palmer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9973" y="2349917"/>
            <a:ext cx="2158927" cy="14773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Emittance</a:t>
            </a:r>
            <a:r>
              <a:rPr lang="en-US" dirty="0" smtClean="0"/>
              <a:t> Reduction</a:t>
            </a:r>
            <a:br>
              <a:rPr lang="en-US" dirty="0" smtClean="0"/>
            </a:br>
            <a:r>
              <a:rPr lang="en-US" dirty="0" smtClean="0"/>
              <a:t>via Ionization Cooling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8" name="Left Arrow 7"/>
          <p:cNvSpPr/>
          <p:nvPr/>
        </p:nvSpPr>
        <p:spPr>
          <a:xfrm>
            <a:off x="3149600" y="3467100"/>
            <a:ext cx="1866900" cy="271245"/>
          </a:xfrm>
          <a:prstGeom prst="leftArrow">
            <a:avLst/>
          </a:pr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100000">
                <a:srgbClr val="FF1114"/>
              </a:gs>
              <a:gs pos="41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956300" y="4394200"/>
            <a:ext cx="3086100" cy="2006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>
                <a:solidFill>
                  <a:srgbClr val="000090"/>
                </a:solidFill>
              </a:rPr>
              <a:t>The program </a:t>
            </a:r>
            <a:r>
              <a:rPr lang="en-US" sz="2000" i="1" dirty="0" smtClean="0">
                <a:solidFill>
                  <a:srgbClr val="000090"/>
                </a:solidFill>
              </a:rPr>
              <a:t>targets critical </a:t>
            </a:r>
            <a:r>
              <a:rPr lang="en-US" sz="2000" i="1" dirty="0">
                <a:solidFill>
                  <a:srgbClr val="000090"/>
                </a:solidFill>
              </a:rPr>
              <a:t>magnet and cooling </a:t>
            </a:r>
            <a:r>
              <a:rPr lang="en-US" sz="2000" i="1" dirty="0" smtClean="0">
                <a:solidFill>
                  <a:srgbClr val="000090"/>
                </a:solidFill>
              </a:rPr>
              <a:t>cell technology  demonstrations within its feasibility phase.</a:t>
            </a:r>
            <a:endParaRPr lang="en-US" sz="20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7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09538"/>
            <a:ext cx="7607300" cy="931862"/>
          </a:xfrm>
        </p:spPr>
        <p:txBody>
          <a:bodyPr>
            <a:normAutofit/>
          </a:bodyPr>
          <a:lstStyle/>
          <a:p>
            <a:r>
              <a:rPr lang="en-GB" dirty="0" smtClean="0"/>
              <a:t>Technology Challenges – RF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028700"/>
            <a:ext cx="8851900" cy="536107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A Viable Cooling Channel requires </a:t>
            </a:r>
          </a:p>
          <a:p>
            <a:pPr lvl="1"/>
            <a:r>
              <a:rPr lang="en-GB" dirty="0" smtClean="0"/>
              <a:t>Strong focusing and a large </a:t>
            </a:r>
            <a:br>
              <a:rPr lang="en-GB" dirty="0" smtClean="0"/>
            </a:br>
            <a:r>
              <a:rPr lang="en-GB" dirty="0" smtClean="0"/>
              <a:t>accelerating gradient to compensate </a:t>
            </a:r>
            <a:br>
              <a:rPr lang="en-GB" dirty="0" smtClean="0"/>
            </a:br>
            <a:r>
              <a:rPr lang="en-GB" dirty="0" smtClean="0"/>
              <a:t>for the energy loss in absorbers</a:t>
            </a:r>
          </a:p>
          <a:p>
            <a:pPr marL="747626" lvl="1" indent="-290479">
              <a:buNone/>
            </a:pPr>
            <a:r>
              <a:rPr lang="en-GB" dirty="0" smtClean="0">
                <a:latin typeface="Wingdings 3" charset="2"/>
                <a:cs typeface="Wingdings 3" charset="2"/>
              </a:rPr>
              <a:t>a	</a:t>
            </a:r>
            <a:r>
              <a:rPr lang="en-GB" dirty="0" smtClean="0">
                <a:cs typeface="Wingdings 3" charset="2"/>
              </a:rPr>
              <a:t>Large B- and E-fields superimposed</a:t>
            </a:r>
          </a:p>
          <a:p>
            <a:pPr marL="747626" lvl="1" indent="-290479">
              <a:buNone/>
            </a:pPr>
            <a:endParaRPr lang="en-GB" sz="1300" dirty="0" smtClean="0">
              <a:cs typeface="Wingdings 3" charset="2"/>
            </a:endParaRPr>
          </a:p>
          <a:p>
            <a:r>
              <a:rPr lang="en-GB" dirty="0" smtClean="0"/>
              <a:t>Operation of RF cavities in high </a:t>
            </a:r>
            <a:br>
              <a:rPr lang="en-GB" dirty="0" smtClean="0"/>
            </a:br>
            <a:r>
              <a:rPr lang="en-GB" dirty="0" smtClean="0"/>
              <a:t>magnetic fields is a necessary element for </a:t>
            </a:r>
            <a:r>
              <a:rPr lang="en-GB" dirty="0" err="1" smtClean="0"/>
              <a:t>muon</a:t>
            </a:r>
            <a:r>
              <a:rPr lang="en-GB" dirty="0" smtClean="0"/>
              <a:t> cooling</a:t>
            </a:r>
          </a:p>
          <a:p>
            <a:pPr marL="3492500" lvl="1" indent="-292100"/>
            <a:r>
              <a:rPr lang="en-GB" dirty="0" smtClean="0"/>
              <a:t>Control RF breakdown in the presence of high magnetic fields</a:t>
            </a:r>
          </a:p>
          <a:p>
            <a:pPr marL="3492500" lvl="1" indent="-292100"/>
            <a:r>
              <a:rPr lang="en-GB" dirty="0" smtClean="0"/>
              <a:t>The </a:t>
            </a:r>
            <a:r>
              <a:rPr lang="en-GB" dirty="0" err="1" smtClean="0"/>
              <a:t>MuCool</a:t>
            </a:r>
            <a:r>
              <a:rPr lang="en-GB" dirty="0" smtClean="0"/>
              <a:t> Test Area (MTA) at Fermilab is actively investigating:</a:t>
            </a:r>
          </a:p>
          <a:p>
            <a:pPr marL="3892550" lvl="2" indent="-292100"/>
            <a:r>
              <a:rPr lang="en-GB" dirty="0"/>
              <a:t>O</a:t>
            </a:r>
            <a:r>
              <a:rPr lang="en-GB" dirty="0" smtClean="0"/>
              <a:t>peration of RF cavities in the relevant regimes</a:t>
            </a:r>
          </a:p>
          <a:p>
            <a:pPr marL="3892550" lvl="2" indent="-292100"/>
            <a:r>
              <a:rPr lang="en-GB" dirty="0" smtClean="0"/>
              <a:t>Breakdown mitigation techniques</a:t>
            </a:r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44" descr="MTA_BL_snout"/>
          <p:cNvPicPr>
            <a:picLocks noChangeAspect="1" noChangeArrowheads="1"/>
          </p:cNvPicPr>
          <p:nvPr/>
        </p:nvPicPr>
        <p:blipFill rotWithShape="1">
          <a:blip r:embed="rId2"/>
          <a:srcRect l="9999" r="7011"/>
          <a:stretch/>
        </p:blipFill>
        <p:spPr bwMode="auto">
          <a:xfrm>
            <a:off x="1" y="3835400"/>
            <a:ext cx="3254931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45259" y="5486400"/>
            <a:ext cx="1586614" cy="824006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MTA</a:t>
            </a:r>
            <a:b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Beamline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 descr="x9417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50" y="1066800"/>
            <a:ext cx="3409950" cy="22733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9793" y="1066800"/>
            <a:ext cx="1390202" cy="923318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MTA</a:t>
            </a:r>
            <a:b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Magnet for </a:t>
            </a:r>
            <a:b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RF Studies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337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Aims of the </a:t>
            </a:r>
            <a:r>
              <a:rPr lang="en-US" sz="2800" dirty="0" err="1" smtClean="0"/>
              <a:t>Muon</a:t>
            </a:r>
            <a:r>
              <a:rPr lang="en-US" sz="2800" dirty="0" smtClean="0"/>
              <a:t> Accelerator Program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" y="994818"/>
            <a:ext cx="4287520" cy="4542371"/>
          </a:xfrm>
          <a:gradFill flip="none" rotWithShape="1">
            <a:gsLst>
              <a:gs pos="0">
                <a:schemeClr val="bg2">
                  <a:lumMod val="25000"/>
                </a:schemeClr>
              </a:gs>
              <a:gs pos="100000">
                <a:schemeClr val="bg1">
                  <a:lumMod val="85000"/>
                </a:schemeClr>
              </a:gs>
              <a:gs pos="54000">
                <a:schemeClr val="bg2">
                  <a:lumMod val="25000"/>
                </a:schemeClr>
              </a:gs>
              <a:gs pos="75000">
                <a:schemeClr val="bg1">
                  <a:lumMod val="75000"/>
                </a:schemeClr>
              </a:gs>
            </a:gsLst>
            <a:lin ang="5400000" scaled="0"/>
            <a:tileRect/>
          </a:gradFill>
          <a:effectLst>
            <a:softEdge rad="38100"/>
          </a:effectLst>
        </p:spPr>
        <p:txBody>
          <a:bodyPr tIns="91440">
            <a:normAutofit fontScale="70000" lnSpcReduction="20000"/>
          </a:bodyPr>
          <a:lstStyle/>
          <a:p>
            <a:pPr marL="119063" lvl="1" indent="0">
              <a:buNone/>
            </a:pPr>
            <a:r>
              <a:rPr lang="en-US" sz="2900" dirty="0" err="1" smtClean="0"/>
              <a:t>Muon</a:t>
            </a:r>
            <a:r>
              <a:rPr lang="en-US" sz="2900" dirty="0" smtClean="0"/>
              <a:t> accelerator R&amp;D is focused on developing a facility that can address critical questions spanning two </a:t>
            </a:r>
            <a:r>
              <a:rPr lang="en-US" sz="2900" dirty="0" smtClean="0">
                <a:cs typeface="Symbol" charset="2"/>
              </a:rPr>
              <a:t>frontiers…</a:t>
            </a:r>
          </a:p>
          <a:p>
            <a:pPr marL="119063" lvl="1" indent="0">
              <a:buNone/>
            </a:pPr>
            <a:endParaRPr lang="en-US" sz="700" dirty="0">
              <a:cs typeface="Symbol" charset="2"/>
            </a:endParaRPr>
          </a:p>
          <a:p>
            <a:pPr marL="119063" lvl="1" indent="0" algn="ctr">
              <a:buNone/>
            </a:pPr>
            <a:r>
              <a:rPr lang="en-US" sz="2600" b="1" u="sng" dirty="0">
                <a:solidFill>
                  <a:srgbClr val="008000"/>
                </a:solidFill>
                <a:cs typeface="Symbol" charset="2"/>
              </a:rPr>
              <a:t>The Intensity </a:t>
            </a:r>
            <a:r>
              <a:rPr lang="en-US" sz="2600" b="1" u="sng" dirty="0" smtClean="0">
                <a:solidFill>
                  <a:srgbClr val="008000"/>
                </a:solidFill>
                <a:cs typeface="Symbol" charset="2"/>
              </a:rPr>
              <a:t>Frontier:</a:t>
            </a:r>
          </a:p>
          <a:p>
            <a:pPr marL="119063" lvl="1" indent="0" algn="ctr">
              <a:buNone/>
            </a:pPr>
            <a:r>
              <a:rPr lang="en-US" sz="2600" dirty="0" smtClean="0">
                <a:solidFill>
                  <a:srgbClr val="008000"/>
                </a:solidFill>
                <a:cs typeface="Symbol" charset="2"/>
              </a:rPr>
              <a:t>with </a:t>
            </a:r>
            <a:r>
              <a:rPr lang="en-US" sz="2600" dirty="0">
                <a:solidFill>
                  <a:srgbClr val="008000"/>
                </a:solidFill>
                <a:cs typeface="Symbol" charset="2"/>
              </a:rPr>
              <a:t>a </a:t>
            </a:r>
            <a:r>
              <a:rPr lang="en-US" sz="2600" b="1" i="1" dirty="0" smtClean="0">
                <a:solidFill>
                  <a:srgbClr val="008000"/>
                </a:solidFill>
                <a:cs typeface="Symbol" charset="2"/>
              </a:rPr>
              <a:t>Neutrino Factory </a:t>
            </a:r>
            <a:r>
              <a:rPr lang="en-US" sz="2600" dirty="0" smtClean="0">
                <a:solidFill>
                  <a:srgbClr val="008000"/>
                </a:solidFill>
                <a:cs typeface="Symbol" charset="2"/>
              </a:rPr>
              <a:t>producing </a:t>
            </a:r>
            <a:r>
              <a:rPr lang="en-US" sz="2600" dirty="0">
                <a:solidFill>
                  <a:srgbClr val="008000"/>
                </a:solidFill>
                <a:cs typeface="Symbol" charset="2"/>
              </a:rPr>
              <a:t>well-characterized </a:t>
            </a:r>
            <a:r>
              <a:rPr lang="en-US" sz="26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US" sz="2600" dirty="0" smtClean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US" sz="2600" dirty="0">
                <a:solidFill>
                  <a:srgbClr val="008000"/>
                </a:solidFill>
                <a:cs typeface="Symbol" charset="2"/>
              </a:rPr>
              <a:t>beams for precise, high sensitivity </a:t>
            </a:r>
            <a:r>
              <a:rPr lang="en-US" sz="2600" dirty="0" smtClean="0">
                <a:solidFill>
                  <a:srgbClr val="008000"/>
                </a:solidFill>
                <a:cs typeface="Symbol" charset="2"/>
              </a:rPr>
              <a:t>studies</a:t>
            </a:r>
          </a:p>
          <a:p>
            <a:pPr marL="119063" lvl="1" indent="0" algn="ctr">
              <a:buNone/>
            </a:pPr>
            <a:endParaRPr lang="en-US" sz="2600" dirty="0">
              <a:cs typeface="Symbol" charset="2"/>
            </a:endParaRPr>
          </a:p>
          <a:p>
            <a:pPr marL="119063" lvl="1" indent="0" algn="ctr">
              <a:buNone/>
            </a:pPr>
            <a:endParaRPr lang="en-US" sz="2600" dirty="0">
              <a:cs typeface="Symbol" charset="2"/>
            </a:endParaRPr>
          </a:p>
          <a:p>
            <a:pPr marL="119063" lvl="1" indent="0" algn="ctr">
              <a:buNone/>
            </a:pPr>
            <a:endParaRPr lang="en-US" sz="2600" dirty="0" smtClean="0">
              <a:cs typeface="Symbol" charset="2"/>
            </a:endParaRPr>
          </a:p>
          <a:p>
            <a:pPr marL="119063" lvl="1" indent="0" algn="ctr">
              <a:buNone/>
            </a:pPr>
            <a:r>
              <a:rPr lang="en-US" sz="2600" b="1" u="sng" dirty="0" smtClean="0">
                <a:solidFill>
                  <a:srgbClr val="0E69C2"/>
                </a:solidFill>
                <a:cs typeface="Symbol" charset="2"/>
              </a:rPr>
              <a:t>The </a:t>
            </a:r>
            <a:r>
              <a:rPr lang="en-US" sz="2600" b="1" u="sng" dirty="0">
                <a:solidFill>
                  <a:srgbClr val="0E69C2"/>
                </a:solidFill>
                <a:cs typeface="Symbol" charset="2"/>
              </a:rPr>
              <a:t>Energy Frontier:</a:t>
            </a:r>
            <a:r>
              <a:rPr lang="en-US" sz="2600" b="1" u="sng" dirty="0">
                <a:solidFill>
                  <a:srgbClr val="0E69C2"/>
                </a:solidFill>
              </a:rPr>
              <a:t> </a:t>
            </a:r>
            <a:endParaRPr lang="en-US" sz="2600" b="1" u="sng" dirty="0" smtClean="0">
              <a:solidFill>
                <a:srgbClr val="0E69C2"/>
              </a:solidFill>
            </a:endParaRPr>
          </a:p>
          <a:p>
            <a:pPr marL="119063" lvl="1" indent="0" algn="ctr">
              <a:buNone/>
            </a:pPr>
            <a:r>
              <a:rPr lang="en-US" sz="2600" dirty="0" smtClean="0">
                <a:solidFill>
                  <a:srgbClr val="0E69C2"/>
                </a:solidFill>
              </a:rPr>
              <a:t>with a </a:t>
            </a:r>
            <a:r>
              <a:rPr lang="en-US" sz="2600" b="1" i="1" dirty="0" err="1">
                <a:solidFill>
                  <a:srgbClr val="0E69C2"/>
                </a:solidFill>
              </a:rPr>
              <a:t>M</a:t>
            </a:r>
            <a:r>
              <a:rPr lang="en-US" sz="2600" b="1" i="1" dirty="0" err="1" smtClean="0">
                <a:solidFill>
                  <a:srgbClr val="0E69C2"/>
                </a:solidFill>
              </a:rPr>
              <a:t>uon</a:t>
            </a:r>
            <a:r>
              <a:rPr lang="en-US" sz="2600" b="1" i="1" dirty="0" smtClean="0">
                <a:solidFill>
                  <a:srgbClr val="0E69C2"/>
                </a:solidFill>
              </a:rPr>
              <a:t> Collider </a:t>
            </a:r>
            <a:r>
              <a:rPr lang="en-US" sz="2600" dirty="0">
                <a:solidFill>
                  <a:srgbClr val="0E69C2"/>
                </a:solidFill>
              </a:rPr>
              <a:t>capable of reaching </a:t>
            </a:r>
            <a:r>
              <a:rPr lang="en-US" sz="2600" dirty="0" smtClean="0">
                <a:solidFill>
                  <a:srgbClr val="0E69C2"/>
                </a:solidFill>
              </a:rPr>
              <a:t>multi</a:t>
            </a:r>
            <a:r>
              <a:rPr lang="en-US" sz="2600" dirty="0">
                <a:solidFill>
                  <a:srgbClr val="0E69C2"/>
                </a:solidFill>
              </a:rPr>
              <a:t>-</a:t>
            </a:r>
            <a:r>
              <a:rPr lang="en-US" sz="2600" dirty="0" err="1">
                <a:solidFill>
                  <a:srgbClr val="0E69C2"/>
                </a:solidFill>
              </a:rPr>
              <a:t>TeV</a:t>
            </a:r>
            <a:r>
              <a:rPr lang="en-US" sz="2600" dirty="0">
                <a:solidFill>
                  <a:srgbClr val="0E69C2"/>
                </a:solidFill>
              </a:rPr>
              <a:t> </a:t>
            </a:r>
            <a:r>
              <a:rPr lang="en-US" sz="2600" dirty="0" err="1" smtClean="0">
                <a:solidFill>
                  <a:srgbClr val="0E69C2"/>
                </a:solidFill>
              </a:rPr>
              <a:t>CoM</a:t>
            </a:r>
            <a:r>
              <a:rPr lang="en-US" sz="2600" dirty="0" smtClean="0">
                <a:solidFill>
                  <a:srgbClr val="0E69C2"/>
                </a:solidFill>
              </a:rPr>
              <a:t> energies</a:t>
            </a:r>
          </a:p>
          <a:p>
            <a:pPr marL="119063" lvl="1" indent="0" algn="ctr">
              <a:buNone/>
            </a:pPr>
            <a:r>
              <a:rPr lang="en-US" sz="2600" i="1" dirty="0" smtClean="0">
                <a:solidFill>
                  <a:schemeClr val="accent5">
                    <a:lumMod val="75000"/>
                  </a:schemeClr>
                </a:solidFill>
                <a:cs typeface="Symbol" charset="2"/>
              </a:rPr>
              <a:t>and</a:t>
            </a:r>
            <a:br>
              <a:rPr lang="en-US" sz="2600" i="1" dirty="0" smtClean="0">
                <a:solidFill>
                  <a:schemeClr val="accent5">
                    <a:lumMod val="75000"/>
                  </a:schemeClr>
                </a:solidFill>
                <a:cs typeface="Symbol" charset="2"/>
              </a:rPr>
            </a:br>
            <a:r>
              <a:rPr lang="en-US" sz="2600" i="1" dirty="0" smtClean="0">
                <a:solidFill>
                  <a:schemeClr val="accent5">
                    <a:lumMod val="75000"/>
                  </a:schemeClr>
                </a:solidFill>
                <a:cs typeface="Symbol" charset="2"/>
              </a:rPr>
              <a:t>a </a:t>
            </a:r>
            <a:r>
              <a:rPr lang="en-US" sz="2600" b="1" i="1" dirty="0" smtClean="0">
                <a:solidFill>
                  <a:schemeClr val="accent5">
                    <a:lumMod val="75000"/>
                  </a:schemeClr>
                </a:solidFill>
                <a:cs typeface="Symbol" charset="2"/>
              </a:rPr>
              <a:t>Higgs Factory </a:t>
            </a:r>
            <a:r>
              <a:rPr lang="en-US" sz="2600" i="1" dirty="0" smtClean="0">
                <a:solidFill>
                  <a:schemeClr val="accent5">
                    <a:lumMod val="75000"/>
                  </a:schemeClr>
                </a:solidFill>
                <a:cs typeface="Symbol" charset="2"/>
              </a:rPr>
              <a:t>on the border between these Frontiers</a:t>
            </a:r>
            <a:endParaRPr lang="en-US" sz="2600" i="1" dirty="0">
              <a:solidFill>
                <a:schemeClr val="accent5">
                  <a:lumMod val="75000"/>
                </a:schemeClr>
              </a:solidFill>
              <a:cs typeface="Symbol" charset="2"/>
            </a:endParaRPr>
          </a:p>
          <a:p>
            <a:pPr marL="119063" indent="0" algn="ctr">
              <a:buNone/>
            </a:pPr>
            <a:endParaRPr lang="en-US" sz="2900" dirty="0" smtClean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COOL13 - </a:t>
            </a:r>
            <a:r>
              <a:rPr lang="en-US" dirty="0" err="1" smtClean="0"/>
              <a:t>Mürren</a:t>
            </a:r>
            <a:r>
              <a:rPr lang="en-US" dirty="0" smtClean="0"/>
              <a:t>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23438" t="17500" r="20625" b="10001"/>
          <a:stretch>
            <a:fillRect/>
          </a:stretch>
        </p:blipFill>
        <p:spPr bwMode="auto">
          <a:xfrm>
            <a:off x="4156998" y="982118"/>
            <a:ext cx="4966178" cy="458470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8" name="Down Arrow 7"/>
          <p:cNvSpPr/>
          <p:nvPr/>
        </p:nvSpPr>
        <p:spPr>
          <a:xfrm>
            <a:off x="1951324" y="3157208"/>
            <a:ext cx="332971" cy="753533"/>
          </a:xfrm>
          <a:prstGeom prst="downArrow">
            <a:avLst/>
          </a:prstGeom>
          <a:gradFill>
            <a:gsLst>
              <a:gs pos="0">
                <a:srgbClr val="008000"/>
              </a:gs>
              <a:gs pos="100000">
                <a:srgbClr val="3366FF"/>
              </a:gs>
            </a:gsLst>
            <a:lin ang="5400000" scaled="0"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57230" y="5549889"/>
            <a:ext cx="8534400" cy="927100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AE922C"/>
                </a:solidFill>
              </a:rPr>
              <a:t>The </a:t>
            </a:r>
            <a:r>
              <a:rPr lang="en-US" sz="2400" b="1" i="1" dirty="0" smtClean="0">
                <a:solidFill>
                  <a:srgbClr val="0000FF"/>
                </a:solidFill>
              </a:rPr>
              <a:t>unique</a:t>
            </a:r>
            <a:r>
              <a:rPr lang="en-US" sz="2400" b="1" i="1" dirty="0" smtClean="0">
                <a:solidFill>
                  <a:srgbClr val="AE922C"/>
                </a:solidFill>
              </a:rPr>
              <a:t> potential of a facility based on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muon</a:t>
            </a:r>
            <a:r>
              <a:rPr lang="en-US" sz="2400" b="1" i="1" dirty="0" smtClean="0">
                <a:solidFill>
                  <a:srgbClr val="0000FF"/>
                </a:solidFill>
              </a:rPr>
              <a:t> accelerators</a:t>
            </a:r>
            <a:r>
              <a:rPr lang="en-US" sz="2400" b="1" i="1" dirty="0" smtClean="0">
                <a:solidFill>
                  <a:srgbClr val="AE922C"/>
                </a:solidFill>
              </a:rPr>
              <a:t> is physics reach that </a:t>
            </a:r>
            <a:r>
              <a:rPr lang="en-US" sz="2400" b="1" i="1" u="sng" dirty="0" smtClean="0">
                <a:solidFill>
                  <a:srgbClr val="0000FF"/>
                </a:solidFill>
              </a:rPr>
              <a:t>SPANS 2 FRONTIERS</a:t>
            </a:r>
            <a:endParaRPr lang="en-US" sz="2400" b="1" i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0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09538"/>
            <a:ext cx="7747000" cy="931862"/>
          </a:xfrm>
        </p:spPr>
        <p:txBody>
          <a:bodyPr/>
          <a:lstStyle/>
          <a:p>
            <a:r>
              <a:rPr lang="en-GB" dirty="0" smtClean="0"/>
              <a:t>Technology Challenges - Acceleration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6500"/>
            <a:ext cx="9042400" cy="5183270"/>
          </a:xfrm>
        </p:spPr>
        <p:txBody>
          <a:bodyPr>
            <a:normAutofit fontScale="85000" lnSpcReduction="10000"/>
          </a:bodyPr>
          <a:lstStyle/>
          <a:p>
            <a:r>
              <a:rPr lang="en-GB" sz="3000" dirty="0" err="1"/>
              <a:t>Muons</a:t>
            </a:r>
            <a:r>
              <a:rPr lang="en-GB" sz="3000" dirty="0"/>
              <a:t> require an ultrafast accelerator chain</a:t>
            </a:r>
          </a:p>
          <a:p>
            <a:pPr marL="0" indent="0">
              <a:buNone/>
              <a:tabLst>
                <a:tab pos="338098" algn="l"/>
              </a:tabLst>
            </a:pPr>
            <a:r>
              <a:rPr lang="en-GB" sz="3000" dirty="0">
                <a:latin typeface="Wingdings 3" charset="2"/>
                <a:cs typeface="Wingdings 3" charset="2"/>
              </a:rPr>
              <a:t>	a</a:t>
            </a:r>
            <a:r>
              <a:rPr lang="en-GB" sz="3000" dirty="0">
                <a:cs typeface="Wingdings 3" charset="2"/>
              </a:rPr>
              <a:t> </a:t>
            </a:r>
            <a:r>
              <a:rPr lang="en-GB" sz="3000" i="1" dirty="0">
                <a:cs typeface="Wingdings 3" charset="2"/>
              </a:rPr>
              <a:t>Beyond the capability of most machines</a:t>
            </a:r>
            <a:endParaRPr lang="en-GB" sz="3000" i="1" dirty="0"/>
          </a:p>
          <a:p>
            <a:endParaRPr lang="en-GB" sz="1400" dirty="0"/>
          </a:p>
          <a:p>
            <a:r>
              <a:rPr lang="en-GB" sz="3000" dirty="0" smtClean="0"/>
              <a:t>The accelerator chain requires a range of accelerator technologies</a:t>
            </a:r>
            <a:endParaRPr lang="en-GB" sz="3000" dirty="0"/>
          </a:p>
          <a:p>
            <a:pPr marL="3657600" lvl="1" indent="-228600"/>
            <a:r>
              <a:rPr lang="en-GB" sz="2600" dirty="0"/>
              <a:t>Superconducting </a:t>
            </a:r>
            <a:r>
              <a:rPr lang="en-GB" sz="2600" dirty="0" err="1"/>
              <a:t>Linacs</a:t>
            </a:r>
            <a:endParaRPr lang="en-GB" sz="2600" dirty="0"/>
          </a:p>
          <a:p>
            <a:pPr marL="3657600" lvl="1" indent="-228600"/>
            <a:r>
              <a:rPr lang="en-GB" sz="2600" dirty="0"/>
              <a:t>Recirculating Linear Accelerators (</a:t>
            </a:r>
            <a:r>
              <a:rPr lang="en-GB" sz="2600" dirty="0" smtClean="0"/>
              <a:t>RLAs)</a:t>
            </a:r>
          </a:p>
          <a:p>
            <a:pPr marL="4057650" lvl="2"/>
            <a:r>
              <a:rPr lang="en-GB" sz="2200" dirty="0" smtClean="0"/>
              <a:t>New designs:  Utilize multi-pass arcs</a:t>
            </a:r>
          </a:p>
          <a:p>
            <a:pPr marL="4057650" lvl="2"/>
            <a:r>
              <a:rPr lang="en-GB" sz="2200" dirty="0" smtClean="0"/>
              <a:t>Proposed electron demonstration (JEMMRLA)</a:t>
            </a:r>
          </a:p>
          <a:p>
            <a:pPr marL="3657600" lvl="1" indent="-228600"/>
            <a:r>
              <a:rPr lang="en-GB" sz="2600" dirty="0" smtClean="0"/>
              <a:t>Fixed</a:t>
            </a:r>
            <a:r>
              <a:rPr lang="en-GB" sz="2600" dirty="0"/>
              <a:t>-Field Alternating-Gradient (FFAG) Machines</a:t>
            </a:r>
          </a:p>
          <a:p>
            <a:pPr marL="4114800" lvl="4">
              <a:buFont typeface="Wingdings" charset="2"/>
              <a:buChar char="Ø"/>
            </a:pPr>
            <a:r>
              <a:rPr lang="en-GB" sz="2400" dirty="0"/>
              <a:t>EMMA at </a:t>
            </a:r>
            <a:r>
              <a:rPr lang="en-GB" sz="2400" dirty="0" err="1"/>
              <a:t>Daresbury</a:t>
            </a:r>
            <a:r>
              <a:rPr lang="en-GB" sz="2400" dirty="0"/>
              <a:t> Lab is a test of the </a:t>
            </a:r>
            <a:r>
              <a:rPr lang="en-GB" sz="2400" dirty="0" smtClean="0"/>
              <a:t>promising </a:t>
            </a:r>
            <a:r>
              <a:rPr lang="en-GB" sz="2400" dirty="0"/>
              <a:t>non-scaling type</a:t>
            </a:r>
          </a:p>
          <a:p>
            <a:pPr marL="3657600" lvl="1" indent="-228600"/>
            <a:r>
              <a:rPr lang="en-GB" sz="2600" dirty="0"/>
              <a:t>Rapid Cycling Synchrotrons (RCS/VRCS</a:t>
            </a:r>
            <a:r>
              <a:rPr lang="en-GB" sz="2600" dirty="0" smtClean="0"/>
              <a:t>)</a:t>
            </a:r>
            <a:endParaRPr lang="en-GB" sz="26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717" r="6734"/>
          <a:stretch/>
        </p:blipFill>
        <p:spPr>
          <a:xfrm>
            <a:off x="-15468" y="3140539"/>
            <a:ext cx="3438396" cy="30697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054" y="5558136"/>
            <a:ext cx="1143022" cy="457390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EMMA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574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Superconducting RF Development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 descr="cavity_going_into_p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1841500"/>
            <a:ext cx="3419475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129337" y="1841500"/>
            <a:ext cx="2635344" cy="92333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Cavity going into test pit 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in Newman </a:t>
            </a:r>
            <a:r>
              <a:rPr lang="en-US" sz="1800" dirty="0" smtClean="0">
                <a:solidFill>
                  <a:schemeClr val="bg1"/>
                </a:solidFill>
              </a:rPr>
              <a:t>basement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(Cornell University)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007100" y="6032500"/>
            <a:ext cx="2743200" cy="3698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Pit: 5m deep X 2.5m dia.</a:t>
            </a:r>
          </a:p>
        </p:txBody>
      </p:sp>
      <p:pic>
        <p:nvPicPr>
          <p:cNvPr id="14" name="Picture 5" descr="200mhz_cav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490663"/>
            <a:ext cx="5886449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673600" y="4178301"/>
            <a:ext cx="1473200" cy="4302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400mm BT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987550" y="5078413"/>
            <a:ext cx="2292350" cy="4302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Cavity length: 2 m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576638" y="1547813"/>
            <a:ext cx="2151062" cy="4302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Major dia.: 1.4 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35700" y="1295400"/>
            <a:ext cx="2352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201 MHz SCRF R&amp;D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2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508000" y="109538"/>
            <a:ext cx="7607300" cy="9318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Technology &amp; Design Challenges – Ring, Magnets, Detector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" y="965200"/>
            <a:ext cx="8851900" cy="5461000"/>
          </a:xfrm>
        </p:spPr>
        <p:txBody>
          <a:bodyPr>
            <a:noAutofit/>
          </a:bodyPr>
          <a:lstStyle/>
          <a:p>
            <a:r>
              <a:rPr lang="en-US" sz="2400" dirty="0" err="1"/>
              <a:t>Emittances</a:t>
            </a:r>
            <a:r>
              <a:rPr lang="en-US" sz="2400" dirty="0"/>
              <a:t> are </a:t>
            </a:r>
            <a:r>
              <a:rPr lang="en-US" sz="2400" dirty="0" smtClean="0"/>
              <a:t>relatively large</a:t>
            </a:r>
            <a:r>
              <a:rPr lang="en-US" sz="2400" dirty="0"/>
              <a:t>, </a:t>
            </a:r>
            <a:r>
              <a:rPr lang="en-US" sz="2400" dirty="0" smtClean="0"/>
              <a:t>but </a:t>
            </a:r>
            <a:r>
              <a:rPr lang="en-US" sz="2400" dirty="0" err="1"/>
              <a:t>muons</a:t>
            </a:r>
            <a:r>
              <a:rPr lang="en-US" sz="2400" dirty="0"/>
              <a:t> circulate for </a:t>
            </a:r>
            <a:r>
              <a:rPr lang="en-US" sz="2400" dirty="0" smtClean="0"/>
              <a:t>~</a:t>
            </a:r>
            <a:r>
              <a:rPr lang="en-US" sz="2400" dirty="0"/>
              <a:t>1000 turns before </a:t>
            </a:r>
            <a:r>
              <a:rPr lang="en-US" sz="2400" dirty="0" smtClean="0"/>
              <a:t>decaying</a:t>
            </a:r>
            <a:endParaRPr lang="en-US" sz="2400" dirty="0"/>
          </a:p>
          <a:p>
            <a:pPr lvl="1"/>
            <a:r>
              <a:rPr lang="en-US" sz="2000" dirty="0" smtClean="0"/>
              <a:t>Lattice studies for 126 </a:t>
            </a:r>
            <a:r>
              <a:rPr lang="en-US" sz="2000" dirty="0" err="1" smtClean="0"/>
              <a:t>GeV</a:t>
            </a:r>
            <a:r>
              <a:rPr lang="en-US" sz="2000" dirty="0" smtClean="0"/>
              <a:t>, </a:t>
            </a:r>
            <a:br>
              <a:rPr lang="en-US" sz="2000" dirty="0" smtClean="0"/>
            </a:br>
            <a:r>
              <a:rPr lang="en-US" sz="2000" dirty="0" smtClean="0"/>
              <a:t>1.5 &amp; 3 </a:t>
            </a:r>
            <a:r>
              <a:rPr lang="en-US" sz="2000" dirty="0" err="1" smtClean="0"/>
              <a:t>TeV</a:t>
            </a:r>
            <a:r>
              <a:rPr lang="en-US" sz="2000" dirty="0" smtClean="0"/>
              <a:t> </a:t>
            </a:r>
            <a:r>
              <a:rPr lang="en-US" sz="2000" dirty="0" err="1" smtClean="0"/>
              <a:t>CoM</a:t>
            </a:r>
            <a:endParaRPr lang="en-US" sz="2000" dirty="0" smtClean="0"/>
          </a:p>
          <a:p>
            <a:pPr marL="457200" lvl="1" indent="0">
              <a:buNone/>
            </a:pPr>
            <a:endParaRPr lang="en-US" sz="800" dirty="0"/>
          </a:p>
          <a:p>
            <a:r>
              <a:rPr lang="en-US" sz="2400" dirty="0"/>
              <a:t>H</a:t>
            </a:r>
            <a:r>
              <a:rPr lang="en-US" sz="2400" dirty="0" smtClean="0"/>
              <a:t>igh </a:t>
            </a:r>
            <a:r>
              <a:rPr lang="en-US" sz="2400" dirty="0"/>
              <a:t>field dipoles </a:t>
            </a:r>
            <a:r>
              <a:rPr lang="en-US" sz="2400" dirty="0" smtClean="0"/>
              <a:t>and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/>
              <a:t>quadrupoles</a:t>
            </a:r>
            <a:r>
              <a:rPr lang="en-US" sz="2400" dirty="0"/>
              <a:t> </a:t>
            </a:r>
            <a:r>
              <a:rPr lang="en-US" sz="2400" dirty="0" smtClean="0"/>
              <a:t>must </a:t>
            </a:r>
            <a:r>
              <a:rPr lang="en-US" sz="2400" dirty="0"/>
              <a:t>operate </a:t>
            </a:r>
            <a:br>
              <a:rPr lang="en-US" sz="2400" dirty="0"/>
            </a:br>
            <a:r>
              <a:rPr lang="en-US" sz="2400" dirty="0"/>
              <a:t>in </a:t>
            </a:r>
            <a:r>
              <a:rPr lang="en-US" sz="2400" dirty="0" smtClean="0"/>
              <a:t>high-rate </a:t>
            </a:r>
            <a:r>
              <a:rPr lang="en-US" sz="2400" dirty="0" err="1"/>
              <a:t>muon</a:t>
            </a:r>
            <a:r>
              <a:rPr lang="en-US" sz="2400" dirty="0"/>
              <a:t> decay </a:t>
            </a:r>
            <a:br>
              <a:rPr lang="en-US" sz="2400" dirty="0"/>
            </a:br>
            <a:r>
              <a:rPr lang="en-US" sz="2400" dirty="0"/>
              <a:t>backgrounds </a:t>
            </a:r>
            <a:endParaRPr lang="en-US" sz="2400" dirty="0" smtClean="0"/>
          </a:p>
          <a:p>
            <a:pPr lvl="1"/>
            <a:r>
              <a:rPr lang="en-US" sz="2000" dirty="0" smtClean="0"/>
              <a:t>Magnet designs under study</a:t>
            </a:r>
          </a:p>
          <a:p>
            <a:pPr marL="457200" lvl="1" indent="0">
              <a:buNone/>
            </a:pPr>
            <a:endParaRPr lang="en-US" sz="900" dirty="0"/>
          </a:p>
          <a:p>
            <a:r>
              <a:rPr lang="en-US" sz="2400" dirty="0" smtClean="0"/>
              <a:t>Detector </a:t>
            </a:r>
            <a:r>
              <a:rPr lang="en-US" sz="2400" dirty="0"/>
              <a:t>shielding &amp; </a:t>
            </a:r>
            <a:r>
              <a:rPr lang="en-US" sz="2400" dirty="0" smtClean="0"/>
              <a:t>performance</a:t>
            </a:r>
          </a:p>
          <a:p>
            <a:pPr lvl="1"/>
            <a:r>
              <a:rPr lang="en-US" sz="2000" dirty="0" smtClean="0"/>
              <a:t>Initial studies </a:t>
            </a:r>
            <a:r>
              <a:rPr lang="en-US" sz="2000" dirty="0"/>
              <a:t>for </a:t>
            </a:r>
            <a:r>
              <a:rPr lang="en-US" sz="2000" dirty="0" smtClean="0"/>
              <a:t>126 </a:t>
            </a:r>
            <a:r>
              <a:rPr lang="en-US" sz="2000" dirty="0" err="1" smtClean="0"/>
              <a:t>GeV</a:t>
            </a:r>
            <a:r>
              <a:rPr lang="en-US" sz="2000" dirty="0" smtClean="0"/>
              <a:t>, 1.5 </a:t>
            </a:r>
            <a:r>
              <a:rPr lang="en-US" sz="2000" dirty="0" err="1" smtClean="0"/>
              <a:t>TeV</a:t>
            </a:r>
            <a:r>
              <a:rPr lang="en-US" sz="2000" dirty="0" smtClean="0"/>
              <a:t>, and </a:t>
            </a:r>
            <a:br>
              <a:rPr lang="en-US" sz="2000" dirty="0" smtClean="0"/>
            </a:br>
            <a:r>
              <a:rPr lang="en-US" sz="2000" dirty="0" smtClean="0"/>
              <a:t>3 </a:t>
            </a:r>
            <a:r>
              <a:rPr lang="en-US" sz="2000" dirty="0" err="1" smtClean="0"/>
              <a:t>TeV</a:t>
            </a:r>
            <a:r>
              <a:rPr lang="en-US" sz="2000" dirty="0"/>
              <a:t> </a:t>
            </a:r>
            <a:r>
              <a:rPr lang="en-US" sz="2000" dirty="0" smtClean="0"/>
              <a:t>using MARS background simulations</a:t>
            </a:r>
            <a:endParaRPr lang="en-US" sz="2000" dirty="0"/>
          </a:p>
          <a:p>
            <a:pPr lvl="1"/>
            <a:r>
              <a:rPr lang="en-US" sz="2000" dirty="0" smtClean="0"/>
              <a:t>Major focus on optimizing shielding </a:t>
            </a:r>
            <a:br>
              <a:rPr lang="en-US" sz="2000" dirty="0" smtClean="0"/>
            </a:br>
            <a:r>
              <a:rPr lang="en-US" sz="2000" dirty="0" smtClean="0"/>
              <a:t>configuration</a:t>
            </a: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19458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June 10, 2013</a:t>
            </a: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COOL13 - Mürren, Switzerland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DCB7A-0B15-4132-944F-F38E9F7D997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6883400" y="1695450"/>
            <a:ext cx="1905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MARS energy deposition map for 1.5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TeV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collider  dipole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 l="24375" t="15000" r="20625" b="12500"/>
          <a:stretch>
            <a:fillRect/>
          </a:stretch>
        </p:blipFill>
        <p:spPr bwMode="auto">
          <a:xfrm rot="16200000">
            <a:off x="4648950" y="1651981"/>
            <a:ext cx="2221440" cy="219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 l="12188" t="15000" r="9375" b="20000"/>
          <a:stretch>
            <a:fillRect/>
          </a:stretch>
        </p:blipFill>
        <p:spPr bwMode="auto">
          <a:xfrm>
            <a:off x="5993641" y="4148920"/>
            <a:ext cx="2711558" cy="2169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7050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794641"/>
          </a:xfrm>
        </p:spPr>
        <p:txBody>
          <a:bodyPr/>
          <a:lstStyle/>
          <a:p>
            <a:r>
              <a:rPr lang="en-US" dirty="0" smtClean="0"/>
              <a:t>Backgrounds and Detector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237742" y="6420146"/>
            <a:ext cx="2133600" cy="365125"/>
          </a:xfrm>
        </p:spPr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98500" y="6407446"/>
            <a:ext cx="3721628" cy="365125"/>
          </a:xfr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65100" y="6420146"/>
            <a:ext cx="2133600" cy="365125"/>
          </a:xfrm>
        </p:spPr>
        <p:txBody>
          <a:bodyPr/>
          <a:lstStyle/>
          <a:p>
            <a:fld id="{8A5FAC83-C8C4-8046-B35B-A89823688311}" type="slidenum">
              <a:rPr lang="en-US" smtClean="0"/>
              <a:t>23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228" y="1035575"/>
            <a:ext cx="4406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Much of the background is soft and out of time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Nanosecond time resolution can reduce backgrounds by three orders of magnitude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Requires a fast, pixelated tracker and calorimeter.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3" name="Picture 7" descr="fl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891479"/>
            <a:ext cx="4267200" cy="312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28966" y="1048275"/>
            <a:ext cx="3887783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Non-ionizing background </a:t>
            </a:r>
            <a:r>
              <a:rPr lang="en-US" sz="1600" dirty="0">
                <a:solidFill>
                  <a:srgbClr val="3366FF"/>
                </a:solidFill>
              </a:rPr>
              <a:t>~</a:t>
            </a:r>
            <a:r>
              <a:rPr lang="en-US" sz="1600" dirty="0" smtClean="0">
                <a:solidFill>
                  <a:srgbClr val="3366FF"/>
                </a:solidFill>
              </a:rPr>
              <a:t> 0.1 x LHC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But crossing interval 10</a:t>
            </a:r>
            <a:r>
              <a:rPr lang="en-US" sz="16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3366FF"/>
                </a:solidFill>
              </a:rPr>
              <a:t>s/25 ns  400 x </a:t>
            </a:r>
            <a:endParaRPr lang="en-US" sz="1600" dirty="0">
              <a:solidFill>
                <a:srgbClr val="3366FF"/>
              </a:solidFill>
            </a:endParaRPr>
          </a:p>
        </p:txBody>
      </p:sp>
      <p:pic>
        <p:nvPicPr>
          <p:cNvPr id="15" name="Content Placeholder 10" descr="spectr-new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15644" r="64682" b="49927"/>
          <a:stretch/>
        </p:blipFill>
        <p:spPr>
          <a:xfrm>
            <a:off x="3912128" y="4020075"/>
            <a:ext cx="2673223" cy="24079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6" t="-1" r="66779" b="55167"/>
          <a:stretch/>
        </p:blipFill>
        <p:spPr>
          <a:xfrm>
            <a:off x="6431542" y="3998302"/>
            <a:ext cx="2676776" cy="24218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23152" y="6126133"/>
            <a:ext cx="8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GeV</a:t>
            </a:r>
            <a:r>
              <a:rPr lang="en-US" dirty="0" smtClean="0"/>
              <a:t>/c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623696" y="6089133"/>
            <a:ext cx="42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</a:t>
            </a:r>
            <a:endParaRPr lang="en-US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294053"/>
              </p:ext>
            </p:extLst>
          </p:nvPr>
        </p:nvGraphicFramePr>
        <p:xfrm>
          <a:off x="13228" y="3878560"/>
          <a:ext cx="3912129" cy="25288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9172"/>
                <a:gridCol w="1198914"/>
                <a:gridCol w="1304043"/>
              </a:tblGrid>
              <a:tr h="6086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Rejection</a:t>
                      </a:r>
                      <a:endParaRPr lang="en-US" dirty="0"/>
                    </a:p>
                  </a:txBody>
                  <a:tcPr/>
                </a:tc>
              </a:tr>
              <a:tr h="608646">
                <a:tc>
                  <a:txBody>
                    <a:bodyPr/>
                    <a:lstStyle/>
                    <a:p>
                      <a:r>
                        <a:rPr lang="en-US" dirty="0" smtClean="0"/>
                        <a:t>Tracker hits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ns,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dedx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9x10</a:t>
                      </a:r>
                      <a:r>
                        <a:rPr lang="en-US" baseline="30000" dirty="0" smtClean="0"/>
                        <a:t>-4</a:t>
                      </a:r>
                      <a:endParaRPr lang="en-US" baseline="30000" dirty="0"/>
                    </a:p>
                  </a:txBody>
                  <a:tcPr/>
                </a:tc>
              </a:tr>
              <a:tr h="608646">
                <a:tc>
                  <a:txBody>
                    <a:bodyPr/>
                    <a:lstStyle/>
                    <a:p>
                      <a:r>
                        <a:rPr lang="en-US" dirty="0" smtClean="0"/>
                        <a:t>Calorimeter neutrons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r>
                        <a:rPr lang="en-US" baseline="0" dirty="0" smtClean="0"/>
                        <a:t> 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2.4x10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</a:tr>
              <a:tr h="608646">
                <a:tc>
                  <a:txBody>
                    <a:bodyPr/>
                    <a:lstStyle/>
                    <a:p>
                      <a:r>
                        <a:rPr lang="en-US" dirty="0" smtClean="0"/>
                        <a:t>Calorimeter photons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2.2x10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363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R&amp;D Progress – Some Highlights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28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ooling Channel 90° Sectioned 201109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r="3349"/>
          <a:stretch/>
        </p:blipFill>
        <p:spPr>
          <a:xfrm>
            <a:off x="2956963" y="3541066"/>
            <a:ext cx="6148937" cy="2886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20638"/>
            <a:ext cx="8204200" cy="665162"/>
          </a:xfrm>
        </p:spPr>
        <p:txBody>
          <a:bodyPr>
            <a:noAutofit/>
          </a:bodyPr>
          <a:lstStyle/>
          <a:p>
            <a:r>
              <a:rPr lang="en-US" sz="2800" dirty="0" smtClean="0"/>
              <a:t>Recent Progress I - MICE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810000"/>
            <a:ext cx="2819400" cy="2590800"/>
          </a:xfr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GB" sz="2000" dirty="0" smtClean="0"/>
              <a:t>Currently preparing for MICE Step IV</a:t>
            </a:r>
          </a:p>
          <a:p>
            <a:r>
              <a:rPr lang="en-GB" sz="2000" dirty="0" smtClean="0"/>
              <a:t>Includes:</a:t>
            </a:r>
          </a:p>
          <a:p>
            <a:pPr lvl="1"/>
            <a:r>
              <a:rPr lang="en-GB" sz="1600" dirty="0" smtClean="0"/>
              <a:t>Spectrometer Solenoids</a:t>
            </a:r>
          </a:p>
          <a:p>
            <a:pPr lvl="1"/>
            <a:r>
              <a:rPr lang="en-GB" sz="1600" dirty="0" smtClean="0"/>
              <a:t>First Focus Coil</a:t>
            </a:r>
          </a:p>
          <a:p>
            <a:r>
              <a:rPr lang="en-GB" sz="2000" dirty="0" smtClean="0"/>
              <a:t>Provides:</a:t>
            </a:r>
          </a:p>
          <a:p>
            <a:pPr lvl="1"/>
            <a:r>
              <a:rPr lang="en-GB" sz="1600" dirty="0" smtClean="0"/>
              <a:t>Direct measurement of interactions with absorber materials</a:t>
            </a:r>
          </a:p>
          <a:p>
            <a:pPr lvl="1"/>
            <a:r>
              <a:rPr lang="en-GB" sz="1600" dirty="0" smtClean="0"/>
              <a:t>Important simulation input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3100" y="6426200"/>
            <a:ext cx="6642100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COOL13 - Mürren, Switzerland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 rot="20806502">
            <a:off x="2880702" y="3746571"/>
            <a:ext cx="1915887" cy="923318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54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MICE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394200" y="4520763"/>
            <a:ext cx="3771901" cy="1979831"/>
            <a:chOff x="8129139" y="4976594"/>
            <a:chExt cx="3243181" cy="1979831"/>
          </a:xfrm>
        </p:grpSpPr>
        <p:cxnSp>
          <p:nvCxnSpPr>
            <p:cNvPr id="10" name="Straight Arrow Connector 9"/>
            <p:cNvCxnSpPr>
              <a:stCxn id="15" idx="0"/>
            </p:cNvCxnSpPr>
            <p:nvPr/>
          </p:nvCxnSpPr>
          <p:spPr>
            <a:xfrm flipV="1">
              <a:off x="10087279" y="4976594"/>
              <a:ext cx="1285041" cy="133350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5" idx="0"/>
            </p:cNvCxnSpPr>
            <p:nvPr/>
          </p:nvCxnSpPr>
          <p:spPr>
            <a:xfrm flipH="1" flipV="1">
              <a:off x="8129139" y="5933301"/>
              <a:ext cx="1958140" cy="376793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302167" y="6310094"/>
              <a:ext cx="1570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800" dirty="0" smtClean="0">
                  <a:solidFill>
                    <a:srgbClr val="ACCBF9">
                      <a:lumMod val="25000"/>
                    </a:srgbClr>
                  </a:solidFill>
                  <a:latin typeface="Arial"/>
                </a:rPr>
                <a:t>Spectrometer</a:t>
              </a:r>
              <a:br>
                <a:rPr lang="en-US" sz="1800" dirty="0" smtClean="0">
                  <a:solidFill>
                    <a:srgbClr val="ACCBF9">
                      <a:lumMod val="25000"/>
                    </a:srgbClr>
                  </a:solidFill>
                  <a:latin typeface="Arial"/>
                </a:rPr>
              </a:br>
              <a:r>
                <a:rPr lang="en-US" sz="1800" dirty="0" smtClean="0">
                  <a:solidFill>
                    <a:srgbClr val="ACCBF9">
                      <a:lumMod val="25000"/>
                    </a:srgbClr>
                  </a:solidFill>
                  <a:latin typeface="Arial"/>
                </a:rPr>
                <a:t>Solenoids</a:t>
              </a:r>
              <a:endParaRPr lang="en-US" sz="1800" dirty="0">
                <a:solidFill>
                  <a:srgbClr val="ACCBF9">
                    <a:lumMod val="25000"/>
                  </a:srgbClr>
                </a:solidFill>
                <a:latin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82640" y="5003800"/>
            <a:ext cx="3106188" cy="1511300"/>
            <a:chOff x="5730240" y="4851400"/>
            <a:chExt cx="3106188" cy="1511300"/>
          </a:xfrm>
        </p:grpSpPr>
        <p:cxnSp>
          <p:nvCxnSpPr>
            <p:cNvPr id="21" name="Straight Arrow Connector 20"/>
            <p:cNvCxnSpPr>
              <a:stCxn id="23" idx="1"/>
            </p:cNvCxnSpPr>
            <p:nvPr/>
          </p:nvCxnSpPr>
          <p:spPr>
            <a:xfrm flipH="1" flipV="1">
              <a:off x="6718300" y="4851400"/>
              <a:ext cx="650471" cy="1049635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5730240" y="5041900"/>
              <a:ext cx="1638531" cy="859136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368771" y="5439370"/>
              <a:ext cx="14676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RF-Coupling</a:t>
              </a:r>
              <a:br>
                <a:rPr lang="en-US" sz="1800" dirty="0" smtClean="0">
                  <a:solidFill>
                    <a:srgbClr val="FF0000"/>
                  </a:solidFill>
                  <a:latin typeface="Arial"/>
                </a:rPr>
              </a:b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Coil (RFCC) </a:t>
              </a:r>
              <a:br>
                <a:rPr lang="en-US" sz="1800" dirty="0" smtClean="0">
                  <a:solidFill>
                    <a:srgbClr val="FF0000"/>
                  </a:solidFill>
                  <a:latin typeface="Arial"/>
                </a:rPr>
              </a:b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Units</a:t>
              </a:r>
              <a:endParaRPr lang="en-US" sz="1800" dirty="0">
                <a:solidFill>
                  <a:srgbClr val="FF0000"/>
                </a:solidFill>
                <a:latin typeface="Arial"/>
              </a:endParaRPr>
            </a:p>
          </p:txBody>
        </p:sp>
      </p:grpSp>
      <p:pic>
        <p:nvPicPr>
          <p:cNvPr id="18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"/>
          <a:stretch/>
        </p:blipFill>
        <p:spPr>
          <a:xfrm>
            <a:off x="5080001" y="609600"/>
            <a:ext cx="3149599" cy="31106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7787" y="2362200"/>
            <a:ext cx="304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First Spectrometer Solenoid</a:t>
            </a:r>
            <a:br>
              <a:rPr lang="en-US" sz="1800" dirty="0" smtClean="0">
                <a:solidFill>
                  <a:srgbClr val="FFFF00"/>
                </a:solidFill>
                <a:latin typeface="Arial"/>
              </a:rPr>
            </a:b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Now Commissioned!</a:t>
            </a:r>
            <a:endParaRPr lang="en-US" sz="1800" dirty="0">
              <a:solidFill>
                <a:srgbClr val="FFFF00"/>
              </a:solidFill>
              <a:latin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934200" y="2971800"/>
            <a:ext cx="1219200" cy="1447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49530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 flipH="1" flipV="1">
            <a:off x="3048000" y="3124200"/>
            <a:ext cx="2590800" cy="1447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62000" y="533400"/>
            <a:ext cx="3406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First Coupling Coil Cold Mass</a:t>
            </a:r>
            <a:br>
              <a:rPr lang="en-US" sz="1800" dirty="0" smtClean="0">
                <a:solidFill>
                  <a:srgbClr val="FFFF00"/>
                </a:solidFill>
                <a:latin typeface="Arial"/>
              </a:rPr>
            </a:b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 Being Readied for Training</a:t>
            </a:r>
            <a:endParaRPr lang="en-US" sz="18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77900" y="3389094"/>
            <a:ext cx="340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/>
              </a:rPr>
              <a:t>Fermilab Solenoid Test Facility</a:t>
            </a:r>
            <a:endParaRPr lang="en-US" sz="1800" dirty="0">
              <a:solidFill>
                <a:srgbClr val="00009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57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75" y="1206500"/>
            <a:ext cx="3378925" cy="487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Progress II – Cavity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206500"/>
            <a:ext cx="5781040" cy="48641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Breakdown tests with Be and </a:t>
            </a:r>
            <a:r>
              <a:rPr lang="en-US" sz="2400" dirty="0" smtClean="0"/>
              <a:t>Cu Buttons</a:t>
            </a:r>
            <a:endParaRPr lang="en-US" sz="2400" dirty="0"/>
          </a:p>
          <a:p>
            <a:r>
              <a:rPr lang="en-US" sz="2400" dirty="0"/>
              <a:t>Both reached ~31 MV/m</a:t>
            </a:r>
          </a:p>
          <a:p>
            <a:r>
              <a:rPr lang="en-US" sz="2400" dirty="0" smtClean="0"/>
              <a:t>Cu </a:t>
            </a:r>
            <a:r>
              <a:rPr lang="en-US" sz="2400" dirty="0"/>
              <a:t>button shows significant </a:t>
            </a:r>
            <a:r>
              <a:rPr lang="en-US" sz="2400" dirty="0" smtClean="0"/>
              <a:t>pitting</a:t>
            </a:r>
          </a:p>
          <a:p>
            <a:r>
              <a:rPr lang="en-US" sz="2400" dirty="0"/>
              <a:t>Be button shows minimal </a:t>
            </a:r>
            <a:r>
              <a:rPr lang="en-US" sz="2400" dirty="0" smtClean="0"/>
              <a:t>damage</a:t>
            </a:r>
          </a:p>
          <a:p>
            <a:pPr marL="406400" indent="-406400">
              <a:buNone/>
            </a:pPr>
            <a:r>
              <a:rPr lang="en-US" sz="2400" dirty="0" smtClean="0">
                <a:latin typeface="Wingdings 3" charset="2"/>
                <a:cs typeface="Wingdings 3" charset="2"/>
              </a:rPr>
              <a:t>a</a:t>
            </a:r>
            <a:r>
              <a:rPr lang="en-US" sz="2400" dirty="0" smtClean="0">
                <a:cs typeface="Wingdings 3" charset="2"/>
              </a:rPr>
              <a:t> Materials choices offer the possibility of more robust operation in </a:t>
            </a:r>
            <a:r>
              <a:rPr lang="en-US" sz="2400" dirty="0" err="1" smtClean="0">
                <a:cs typeface="Wingdings 3" charset="2"/>
              </a:rPr>
              <a:t>mangetic</a:t>
            </a:r>
            <a:r>
              <a:rPr lang="en-US" sz="2400" dirty="0" smtClean="0">
                <a:cs typeface="Wingdings 3" charset="2"/>
              </a:rPr>
              <a:t> fields</a:t>
            </a:r>
            <a:endParaRPr lang="en-US" sz="2400" dirty="0">
              <a:latin typeface="Wingdings 3" charset="2"/>
              <a:cs typeface="Wingdings 3" charset="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32445"/>
          <a:stretch/>
        </p:blipFill>
        <p:spPr>
          <a:xfrm>
            <a:off x="3285872" y="4419600"/>
            <a:ext cx="3134739" cy="208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09184"/>
            <a:ext cx="3158872" cy="2105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600" y="4457700"/>
            <a:ext cx="57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5872" y="4470400"/>
            <a:ext cx="56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Progress III – Vacuum RF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3062010" cy="2209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CF26B-2D57-4D69-8A36-791C8D1D5DB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9200"/>
            <a:ext cx="2946400" cy="220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40252"/>
            <a:ext cx="3023527" cy="27432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505200" y="3611880"/>
            <a:ext cx="5562600" cy="267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C0D8ED"/>
                </a:solidFill>
              </a:rPr>
              <a:t>Vacuum Tests at B = 0 T &amp; B = 3 T</a:t>
            </a:r>
          </a:p>
          <a:p>
            <a:pPr lvl="1"/>
            <a:r>
              <a:rPr lang="en-US" dirty="0" smtClean="0"/>
              <a:t>Two cycles: B</a:t>
            </a:r>
            <a:r>
              <a:rPr lang="en-US" baseline="-25000" dirty="0" smtClean="0"/>
              <a:t>0</a:t>
            </a:r>
            <a:r>
              <a:rPr lang="en-US" dirty="0"/>
              <a:t>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/>
              <a:t> B</a:t>
            </a:r>
            <a:r>
              <a:rPr lang="en-US" baseline="-25000" dirty="0" smtClean="0"/>
              <a:t>3</a:t>
            </a:r>
            <a:r>
              <a:rPr lang="en-US" dirty="0"/>
              <a:t> </a:t>
            </a:r>
            <a:r>
              <a:rPr lang="en-US" dirty="0">
                <a:latin typeface="Wingdings 3" charset="2"/>
                <a:cs typeface="Wingdings 3" charset="2"/>
              </a:rPr>
              <a:t>a</a:t>
            </a:r>
            <a:r>
              <a:rPr lang="en-US" dirty="0"/>
              <a:t> </a:t>
            </a:r>
            <a:r>
              <a:rPr lang="en-US" dirty="0" smtClean="0"/>
              <a:t>B</a:t>
            </a:r>
            <a:r>
              <a:rPr lang="en-US" baseline="-25000" dirty="0" smtClean="0"/>
              <a:t>0</a:t>
            </a:r>
            <a:r>
              <a:rPr lang="en-US" dirty="0"/>
              <a:t> </a:t>
            </a:r>
            <a:r>
              <a:rPr lang="en-US" dirty="0">
                <a:latin typeface="Wingdings 3" charset="2"/>
                <a:cs typeface="Wingdings 3" charset="2"/>
              </a:rPr>
              <a:t>a</a:t>
            </a:r>
            <a:r>
              <a:rPr lang="en-US" dirty="0"/>
              <a:t> B</a:t>
            </a:r>
            <a:r>
              <a:rPr lang="en-US" baseline="-25000" dirty="0" smtClean="0"/>
              <a:t>3</a:t>
            </a:r>
          </a:p>
          <a:p>
            <a:r>
              <a:rPr lang="en-US" dirty="0" smtClean="0">
                <a:solidFill>
                  <a:srgbClr val="C0D8ED"/>
                </a:solidFill>
              </a:rPr>
              <a:t>No difference in maximum </a:t>
            </a:r>
            <a:r>
              <a:rPr lang="en-US" dirty="0">
                <a:solidFill>
                  <a:srgbClr val="C0D8ED"/>
                </a:solidFill>
              </a:rPr>
              <a:t>s</a:t>
            </a:r>
            <a:r>
              <a:rPr lang="en-US" dirty="0" smtClean="0">
                <a:solidFill>
                  <a:srgbClr val="C0D8ED"/>
                </a:solidFill>
              </a:rPr>
              <a:t>table </a:t>
            </a:r>
            <a:r>
              <a:rPr lang="en-US" dirty="0">
                <a:solidFill>
                  <a:srgbClr val="C0D8ED"/>
                </a:solidFill>
              </a:rPr>
              <a:t>o</a:t>
            </a:r>
            <a:r>
              <a:rPr lang="en-US" dirty="0" smtClean="0">
                <a:solidFill>
                  <a:srgbClr val="C0D8ED"/>
                </a:solidFill>
              </a:rPr>
              <a:t>perating gradient</a:t>
            </a:r>
          </a:p>
          <a:p>
            <a:pPr lvl="1"/>
            <a:r>
              <a:rPr lang="en-US" dirty="0" smtClean="0"/>
              <a:t>Gradient  </a:t>
            </a:r>
            <a:r>
              <a:rPr lang="en-US" dirty="0" smtClean="0">
                <a:latin typeface="Symbol" pitchFamily="18" charset="2"/>
              </a:rPr>
              <a:t>» </a:t>
            </a:r>
            <a:r>
              <a:rPr lang="en-US" dirty="0" smtClean="0"/>
              <a:t>25 MV/m</a:t>
            </a:r>
          </a:p>
          <a:p>
            <a:r>
              <a:rPr lang="en-US" dirty="0" smtClean="0">
                <a:solidFill>
                  <a:srgbClr val="C0D8ED"/>
                </a:solidFill>
              </a:rPr>
              <a:t>Demonstrates possibility of successful operation of vacuum cavities in magnetic fields with careful design</a:t>
            </a:r>
            <a:endParaRPr lang="en-US" dirty="0">
              <a:solidFill>
                <a:srgbClr val="C0D8E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0048" y="1270000"/>
            <a:ext cx="266090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All-</a:t>
            </a:r>
            <a:r>
              <a:rPr lang="en-US" sz="3600" dirty="0" smtClean="0">
                <a:solidFill>
                  <a:schemeClr val="bg1"/>
                </a:solidFill>
              </a:rPr>
              <a:t>Seasons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Cavity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(designed for both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vacuum and high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pressure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operation)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8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Recent Progress IV:  High Pressure RF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sz="half" idx="1"/>
          </p:nvPr>
        </p:nvSpPr>
        <p:spPr>
          <a:xfrm>
            <a:off x="12700" y="990600"/>
            <a:ext cx="4483100" cy="249766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Gas-filled cavity</a:t>
            </a:r>
          </a:p>
          <a:p>
            <a:pPr lvl="1"/>
            <a:r>
              <a:rPr lang="en-US" dirty="0" smtClean="0"/>
              <a:t>Can moderate dark current and breakdown currents in magnetic fields</a:t>
            </a:r>
          </a:p>
          <a:p>
            <a:pPr lvl="1"/>
            <a:r>
              <a:rPr lang="en-US" dirty="0" smtClean="0"/>
              <a:t>Can contribute to cooling</a:t>
            </a:r>
          </a:p>
          <a:p>
            <a:pPr lvl="1"/>
            <a:r>
              <a:rPr lang="en-US" dirty="0" smtClean="0"/>
              <a:t>Is loaded, however, by beam-induced plasma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495800" cy="52387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Electronegative Species</a:t>
            </a:r>
          </a:p>
          <a:p>
            <a:pPr lvl="1"/>
            <a:r>
              <a:rPr lang="en-US" dirty="0" smtClean="0"/>
              <a:t>Dope primary gas</a:t>
            </a:r>
          </a:p>
          <a:p>
            <a:pPr lvl="1"/>
            <a:r>
              <a:rPr lang="en-US" dirty="0" smtClean="0"/>
              <a:t>Can moderate the loading effects of beam-induced plasma by scavenging the relatively mobile electrons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t>28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2701" y="3447336"/>
            <a:ext cx="4483100" cy="2947113"/>
            <a:chOff x="3" y="4411125"/>
            <a:chExt cx="3665614" cy="2336799"/>
          </a:xfrm>
        </p:grpSpPr>
        <p:sp>
          <p:nvSpPr>
            <p:cNvPr id="8" name="Date Placeholder 2"/>
            <p:cNvSpPr txBox="1">
              <a:spLocks/>
            </p:cNvSpPr>
            <p:nvPr/>
          </p:nvSpPr>
          <p:spPr>
            <a:xfrm>
              <a:off x="457200" y="6356347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7200" rtl="0" eaLnBrk="1" latinLnBrk="0" hangingPunct="1">
                <a:defRPr sz="1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mtClean="0"/>
                <a:t>5/22/12</a:t>
              </a:r>
              <a:endParaRPr lang="en-US"/>
            </a:p>
          </p:txBody>
        </p:sp>
        <p:pic>
          <p:nvPicPr>
            <p:cNvPr id="9" name="Picture 8" descr="TUYA01_fig5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6" y="4411125"/>
              <a:ext cx="3657601" cy="2336799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0" name="Rectangle 9"/>
            <p:cNvSpPr/>
            <p:nvPr/>
          </p:nvSpPr>
          <p:spPr>
            <a:xfrm>
              <a:off x="1642534" y="5689594"/>
              <a:ext cx="393192" cy="2116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96997" y="5809725"/>
              <a:ext cx="1031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Beam 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" y="6396728"/>
              <a:ext cx="1442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/>
                  <a:cs typeface="Times"/>
                </a:rPr>
                <a:t>E</a:t>
              </a:r>
              <a:r>
                <a:rPr lang="en-US" sz="1600" i="1" baseline="-25000" dirty="0" smtClean="0">
                  <a:latin typeface="Times"/>
                  <a:cs typeface="Times"/>
                </a:rPr>
                <a:t>0</a:t>
              </a:r>
              <a:r>
                <a:rPr lang="en-US" sz="1600" i="1" dirty="0" smtClean="0">
                  <a:latin typeface="Times"/>
                  <a:cs typeface="Times"/>
                </a:rPr>
                <a:t> = 25 MV/</a:t>
              </a:r>
              <a:r>
                <a:rPr lang="en-US" sz="1600" i="1" dirty="0" err="1" smtClean="0">
                  <a:latin typeface="Times"/>
                  <a:cs typeface="Times"/>
                </a:rPr>
                <a:t>m</a:t>
              </a:r>
              <a:endParaRPr lang="en-US" sz="1600" i="1" dirty="0">
                <a:latin typeface="Times"/>
                <a:cs typeface="Time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13022" y="3408775"/>
            <a:ext cx="4417191" cy="3052662"/>
            <a:chOff x="4613022" y="3950086"/>
            <a:chExt cx="4369438" cy="2865467"/>
          </a:xfrm>
        </p:grpSpPr>
        <p:sp>
          <p:nvSpPr>
            <p:cNvPr id="14" name="Slide Number Placeholder 4"/>
            <p:cNvSpPr txBox="1">
              <a:spLocks/>
            </p:cNvSpPr>
            <p:nvPr/>
          </p:nvSpPr>
          <p:spPr>
            <a:xfrm>
              <a:off x="6553200" y="6356350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AE7C9831-9F74-9F40-B9DD-F6C983AE2633}" type="slidenum">
                <a:rPr lang="en-US" smtClean="0"/>
                <a:pPr/>
                <a:t>28</a:t>
              </a:fld>
              <a:endParaRPr lang="en-US"/>
            </a:p>
          </p:txBody>
        </p:sp>
        <p:pic>
          <p:nvPicPr>
            <p:cNvPr id="15" name="Picture 14" descr="withB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3022" y="3986284"/>
              <a:ext cx="4369438" cy="2779776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6" name="TextBox 15"/>
            <p:cNvSpPr txBox="1"/>
            <p:nvPr/>
          </p:nvSpPr>
          <p:spPr>
            <a:xfrm>
              <a:off x="7839963" y="4517410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Pure GH2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97631" y="3950086"/>
              <a:ext cx="22958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1% Dry Air (0.2 % O2) in GH2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32326" y="4811759"/>
              <a:ext cx="1041336" cy="895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B800"/>
                  </a:solidFill>
                </a:rPr>
                <a:t>1% Dry Air </a:t>
              </a:r>
            </a:p>
            <a:p>
              <a:r>
                <a:rPr lang="en-US" sz="1400" dirty="0" smtClean="0">
                  <a:solidFill>
                    <a:srgbClr val="00B800"/>
                  </a:solidFill>
                </a:rPr>
                <a:t>(0.2 % O2)</a:t>
              </a:r>
            </a:p>
            <a:p>
              <a:r>
                <a:rPr lang="en-US" sz="1400" dirty="0" smtClean="0">
                  <a:solidFill>
                    <a:srgbClr val="00B800"/>
                  </a:solidFill>
                </a:rPr>
                <a:t>in GH2 at </a:t>
              </a:r>
              <a:br>
                <a:rPr lang="en-US" sz="1400" dirty="0" smtClean="0">
                  <a:solidFill>
                    <a:srgbClr val="00B800"/>
                  </a:solidFill>
                </a:rPr>
              </a:br>
              <a:r>
                <a:rPr lang="en-US" sz="1400" dirty="0" smtClean="0">
                  <a:solidFill>
                    <a:srgbClr val="00B800"/>
                  </a:solidFill>
                </a:rPr>
                <a:t>B = 3 T</a:t>
              </a:r>
              <a:endParaRPr lang="en-US" sz="1400" dirty="0">
                <a:solidFill>
                  <a:srgbClr val="00B8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41604" y="6476999"/>
              <a:ext cx="14255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/>
                  <a:cs typeface="Times"/>
                </a:rPr>
                <a:t>E</a:t>
              </a:r>
              <a:r>
                <a:rPr lang="en-US" sz="1600" i="1" baseline="-25000" dirty="0" smtClean="0">
                  <a:latin typeface="Times"/>
                  <a:cs typeface="Times"/>
                </a:rPr>
                <a:t>0 </a:t>
              </a:r>
              <a:r>
                <a:rPr lang="en-US" sz="1600" i="1" dirty="0" smtClean="0">
                  <a:latin typeface="Times"/>
                  <a:cs typeface="Times"/>
                </a:rPr>
                <a:t>= 25 MV/</a:t>
              </a:r>
              <a:r>
                <a:rPr lang="en-US" sz="1600" i="1" dirty="0" err="1" smtClean="0">
                  <a:latin typeface="Times"/>
                  <a:cs typeface="Times"/>
                </a:rPr>
                <a:t>m</a:t>
              </a:r>
              <a:endParaRPr lang="en-US" sz="1600" i="1" dirty="0">
                <a:latin typeface="Times"/>
                <a:cs typeface="Times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0800000">
              <a:off x="5287970" y="6117507"/>
              <a:ext cx="779219" cy="1"/>
            </a:xfrm>
            <a:prstGeom prst="straightConnector1">
              <a:avLst/>
            </a:prstGeom>
            <a:ln w="57150" cmpd="sng"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4489472" y="4637002"/>
              <a:ext cx="2238068" cy="102432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H="1">
              <a:off x="4120117" y="5011208"/>
              <a:ext cx="2157449" cy="178253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145790" y="5677674"/>
              <a:ext cx="1757057" cy="606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~50× change in </a:t>
              </a:r>
            </a:p>
            <a:p>
              <a:pPr algn="ctr"/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RF dissipation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7349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109538"/>
            <a:ext cx="697865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Progress V:  High Field Magnets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1" y="850900"/>
            <a:ext cx="2559379" cy="2583132"/>
          </a:xfrm>
          <a:prstGeom prst="rect">
            <a:avLst/>
          </a:prstGeom>
        </p:spPr>
      </p:pic>
      <p:sp>
        <p:nvSpPr>
          <p:cNvPr id="8" name="Content Placeholder 10"/>
          <p:cNvSpPr>
            <a:spLocks noGrp="1"/>
          </p:cNvSpPr>
          <p:nvPr>
            <p:ph idx="1"/>
          </p:nvPr>
        </p:nvSpPr>
        <p:spPr>
          <a:xfrm>
            <a:off x="2716548" y="850900"/>
            <a:ext cx="6427452" cy="258313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Progress towards a demonstration of a final </a:t>
            </a:r>
            <a:br>
              <a:rPr lang="en-US" dirty="0" smtClean="0"/>
            </a:br>
            <a:r>
              <a:rPr lang="en-US" dirty="0" smtClean="0"/>
              <a:t>stage cooling solenoid:</a:t>
            </a:r>
          </a:p>
          <a:p>
            <a:r>
              <a:rPr lang="en-US" dirty="0" smtClean="0"/>
              <a:t>Demonstrated </a:t>
            </a:r>
            <a:r>
              <a:rPr lang="en-US" dirty="0"/>
              <a:t>15+ T (16+ T on coil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~</a:t>
            </a:r>
            <a:r>
              <a:rPr lang="en-US" dirty="0"/>
              <a:t>25 mm insert HTS solenoid </a:t>
            </a:r>
            <a:endParaRPr lang="en-US" dirty="0" smtClean="0"/>
          </a:p>
          <a:p>
            <a:pPr lvl="1"/>
            <a:r>
              <a:rPr lang="en-US" dirty="0" smtClean="0"/>
              <a:t>BNL/PBL YBCO Design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ighest </a:t>
            </a:r>
            <a:r>
              <a:rPr lang="en-US" dirty="0"/>
              <a:t>field ever in </a:t>
            </a:r>
            <a:r>
              <a:rPr lang="en-US" dirty="0" smtClean="0"/>
              <a:t>HTS-only solenoid (by a factor of ~1.5)</a:t>
            </a:r>
          </a:p>
          <a:p>
            <a:r>
              <a:rPr lang="en-US" dirty="0" smtClean="0"/>
              <a:t>Will soon begin preparations for a test with HTS insert + mid-</a:t>
            </a:r>
            <a:r>
              <a:rPr lang="en-US" dirty="0" err="1" smtClean="0"/>
              <a:t>sert</a:t>
            </a:r>
            <a:r>
              <a:rPr lang="en-US" dirty="0" smtClean="0"/>
              <a:t> in NC solenoid at NHFML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&gt;30 T</a:t>
            </a:r>
            <a:endParaRPr lang="en-US" dirty="0" smtClean="0"/>
          </a:p>
        </p:txBody>
      </p:sp>
      <p:sp>
        <p:nvSpPr>
          <p:cNvPr id="9" name="Content Placeholder 10"/>
          <p:cNvSpPr txBox="1">
            <a:spLocks/>
          </p:cNvSpPr>
          <p:nvPr/>
        </p:nvSpPr>
        <p:spPr>
          <a:xfrm>
            <a:off x="165100" y="3776932"/>
            <a:ext cx="8686800" cy="2583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pic>
        <p:nvPicPr>
          <p:cNvPr id="11" name="Picture 3" descr="C:\Users\tshen\Documents\My work\2010 data and papers\2212 FNAL-development\Heating_rate_exp-length_depedence\FNAL-55 photos\Barrel-ends-open2.JPG"/>
          <p:cNvPicPr>
            <a:picLocks noChangeAspect="1" noChangeArrowheads="1"/>
          </p:cNvPicPr>
          <p:nvPr/>
        </p:nvPicPr>
        <p:blipFill>
          <a:blip r:embed="rId5" cstate="print"/>
          <a:srcRect l="25000" t="19669" r="25000" b="33471"/>
          <a:stretch>
            <a:fillRect/>
          </a:stretch>
        </p:blipFill>
        <p:spPr bwMode="auto">
          <a:xfrm>
            <a:off x="285421" y="4759864"/>
            <a:ext cx="2286000" cy="1600200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2716548" y="3124200"/>
            <a:ext cx="4448949" cy="3400425"/>
            <a:chOff x="2843548" y="3136900"/>
            <a:chExt cx="4448949" cy="3400425"/>
          </a:xfrm>
        </p:grpSpPr>
        <p:sp>
          <p:nvSpPr>
            <p:cNvPr id="13" name="Rectangle 12"/>
            <p:cNvSpPr/>
            <p:nvPr/>
          </p:nvSpPr>
          <p:spPr>
            <a:xfrm>
              <a:off x="2971800" y="3441700"/>
              <a:ext cx="3835400" cy="3095625"/>
            </a:xfrm>
            <a:prstGeom prst="rect">
              <a:avLst/>
            </a:prstGeom>
            <a:solidFill>
              <a:schemeClr val="bg1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08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2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3133622"/>
                </p:ext>
              </p:extLst>
            </p:nvPr>
          </p:nvGraphicFramePr>
          <p:xfrm>
            <a:off x="2843548" y="3136900"/>
            <a:ext cx="4448949" cy="3400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9" name="Graph" r:id="rId6" imgW="3879360" imgH="2964960" progId="Origin50.Graph">
                    <p:embed/>
                  </p:oleObj>
                </mc:Choice>
                <mc:Fallback>
                  <p:oleObj name="Graph" r:id="rId6" imgW="3879360" imgH="29649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3548" y="3136900"/>
                          <a:ext cx="4448949" cy="3400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" name="Picture 5" descr="C:\Users\tshen\Documents\My work\2010 data and papers\2212 FNAL-development\High-strength 2212 cable\photos\Cable_after_reaction\IMG_0606.JPG"/>
          <p:cNvPicPr>
            <a:picLocks noChangeAspect="1" noChangeArrowheads="1"/>
          </p:cNvPicPr>
          <p:nvPr/>
        </p:nvPicPr>
        <p:blipFill>
          <a:blip r:embed="rId8" cstate="print"/>
          <a:srcRect l="28333" t="26777" r="26667" b="24132"/>
          <a:stretch>
            <a:fillRect/>
          </a:stretch>
        </p:blipFill>
        <p:spPr bwMode="auto">
          <a:xfrm>
            <a:off x="6959600" y="3497532"/>
            <a:ext cx="2057400" cy="1676400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11" idx="3"/>
          </p:cNvCxnSpPr>
          <p:nvPr/>
        </p:nvCxnSpPr>
        <p:spPr>
          <a:xfrm flipV="1">
            <a:off x="2571421" y="5499100"/>
            <a:ext cx="1327479" cy="608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1"/>
          </p:cNvCxnSpPr>
          <p:nvPr/>
        </p:nvCxnSpPr>
        <p:spPr>
          <a:xfrm flipH="1">
            <a:off x="5644963" y="4335732"/>
            <a:ext cx="1314637" cy="4241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0"/>
          <p:cNvSpPr txBox="1">
            <a:spLocks/>
          </p:cNvSpPr>
          <p:nvPr/>
        </p:nvSpPr>
        <p:spPr>
          <a:xfrm>
            <a:off x="0" y="3450333"/>
            <a:ext cx="2844800" cy="130953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BSCCO-2212 Cable - </a:t>
            </a:r>
          </a:p>
          <a:p>
            <a:pPr marL="0" indent="0">
              <a:buNone/>
            </a:pPr>
            <a:r>
              <a:rPr lang="en-US" dirty="0" smtClean="0"/>
              <a:t>Transport </a:t>
            </a:r>
            <a:r>
              <a:rPr lang="en-US" dirty="0"/>
              <a:t>measurements </a:t>
            </a:r>
            <a:r>
              <a:rPr lang="en-US" dirty="0" smtClean="0"/>
              <a:t>show that FNAL </a:t>
            </a:r>
            <a:r>
              <a:rPr lang="en-US" dirty="0"/>
              <a:t>cable attains 105% </a:t>
            </a:r>
            <a:r>
              <a:rPr lang="en-US" dirty="0" err="1"/>
              <a:t>J</a:t>
            </a:r>
            <a:r>
              <a:rPr lang="en-US" baseline="-25000" dirty="0" err="1"/>
              <a:t>c</a:t>
            </a:r>
            <a:r>
              <a:rPr lang="en-US" dirty="0"/>
              <a:t> of that of the single-strand </a:t>
            </a:r>
          </a:p>
        </p:txBody>
      </p:sp>
      <p:sp>
        <p:nvSpPr>
          <p:cNvPr id="22" name="Content Placeholder 10"/>
          <p:cNvSpPr txBox="1">
            <a:spLocks/>
          </p:cNvSpPr>
          <p:nvPr/>
        </p:nvSpPr>
        <p:spPr>
          <a:xfrm>
            <a:off x="6883400" y="5163401"/>
            <a:ext cx="2247900" cy="130953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Multi-strand cable utilizing  chemically compatible alloy and oxide layer to minimize cracks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1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Physics Motivations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 smtClean="0"/>
              <a:t> Accelerator Program</a:t>
            </a:r>
          </a:p>
          <a:p>
            <a:r>
              <a:rPr lang="en-US" dirty="0" smtClean="0"/>
              <a:t>The R&amp;D Challenges</a:t>
            </a:r>
          </a:p>
          <a:p>
            <a:r>
              <a:rPr lang="en-US" dirty="0" smtClean="0"/>
              <a:t>Some Recent R&amp;D Highlights</a:t>
            </a:r>
          </a:p>
          <a:p>
            <a:r>
              <a:rPr lang="en-US" dirty="0" smtClean="0"/>
              <a:t>The Staging Study and Timelines</a:t>
            </a:r>
          </a:p>
          <a:p>
            <a:r>
              <a:rPr lang="en-US" dirty="0" smtClean="0"/>
              <a:t>Conclusion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9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33338"/>
            <a:ext cx="6978650" cy="627062"/>
          </a:xfrm>
        </p:spPr>
        <p:txBody>
          <a:bodyPr/>
          <a:lstStyle/>
          <a:p>
            <a:pPr algn="r"/>
            <a:r>
              <a:rPr lang="en-US" dirty="0" smtClean="0"/>
              <a:t>MAP:  Recent Technology Highlights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2416519"/>
              </p:ext>
            </p:extLst>
          </p:nvPr>
        </p:nvGraphicFramePr>
        <p:xfrm>
          <a:off x="0" y="1028700"/>
          <a:ext cx="9004300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9743293">
            <a:off x="3225351" y="3180832"/>
            <a:ext cx="2617098" cy="1015663"/>
          </a:xfrm>
          <a:prstGeom prst="rect">
            <a:avLst/>
          </a:prstGeom>
          <a:solidFill>
            <a:srgbClr val="800000"/>
          </a:solidFill>
          <a:effectLst>
            <a:glow rad="101600">
              <a:schemeClr val="tx2">
                <a:lumMod val="60000"/>
                <a:lumOff val="40000"/>
                <a:alpha val="75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Path to a Viable</a:t>
            </a:r>
            <a:b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Muon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Ionization </a:t>
            </a:r>
            <a:b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Cooling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Channel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0" y="901700"/>
            <a:ext cx="2273073" cy="164043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645150" y="1714500"/>
            <a:ext cx="69215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28138" y="4616450"/>
            <a:ext cx="2753162" cy="1907561"/>
            <a:chOff x="5242147" y="3701548"/>
            <a:chExt cx="4156350" cy="2756969"/>
          </a:xfrm>
        </p:grpSpPr>
        <p:pic>
          <p:nvPicPr>
            <p:cNvPr id="20" name="Picture 19" descr="withB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2147" y="3802250"/>
              <a:ext cx="4118276" cy="2619990"/>
            </a:xfrm>
            <a:prstGeom prst="rect">
              <a:avLst/>
            </a:prstGeom>
            <a:solidFill>
              <a:srgbClr val="FFFFFF"/>
            </a:solidFill>
          </p:spPr>
        </p:pic>
        <p:grpSp>
          <p:nvGrpSpPr>
            <p:cNvPr id="21" name="Group 20"/>
            <p:cNvGrpSpPr/>
            <p:nvPr/>
          </p:nvGrpSpPr>
          <p:grpSpPr>
            <a:xfrm>
              <a:off x="5453270" y="3701548"/>
              <a:ext cx="3945227" cy="2756969"/>
              <a:chOff x="5453270" y="3701548"/>
              <a:chExt cx="3945227" cy="2756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946817" y="4030127"/>
                <a:ext cx="1213197" cy="369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FF"/>
                    </a:solidFill>
                  </a:rPr>
                  <a:t>Pure GH2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747014" y="3701548"/>
                <a:ext cx="3605599" cy="441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1% Dry Air (0.2% O2) in GH2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453270" y="6058175"/>
                <a:ext cx="1728280" cy="400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 smtClean="0">
                    <a:latin typeface="Times New Roman"/>
                    <a:cs typeface="Times New Roman"/>
                  </a:rPr>
                  <a:t>E</a:t>
                </a:r>
                <a:r>
                  <a:rPr lang="en-US" sz="1200" b="1" i="1" baseline="-25000" dirty="0" smtClean="0">
                    <a:latin typeface="Times New Roman"/>
                    <a:cs typeface="Times New Roman"/>
                  </a:rPr>
                  <a:t>0 </a:t>
                </a:r>
                <a:r>
                  <a:rPr lang="en-US" sz="1200" b="1" i="1" dirty="0" smtClean="0">
                    <a:latin typeface="Times New Roman"/>
                    <a:cs typeface="Times New Roman"/>
                  </a:rPr>
                  <a:t>= 25 MV/</a:t>
                </a:r>
                <a:r>
                  <a:rPr lang="en-US" sz="1200" b="1" i="1" dirty="0" err="1" smtClean="0">
                    <a:latin typeface="Times New Roman"/>
                    <a:cs typeface="Times New Roman"/>
                  </a:rPr>
                  <a:t>m</a:t>
                </a:r>
                <a:endParaRPr lang="en-US" sz="1200" b="1" i="1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641854" y="5459055"/>
                <a:ext cx="2866179" cy="73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~50X reduction in</a:t>
                </a:r>
              </a:p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RF  power dissipation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946816" y="4399431"/>
                <a:ext cx="1451681" cy="1323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1% Dry Air </a:t>
                </a:r>
              </a:p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(0.2 % O2)</a:t>
                </a:r>
              </a:p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in GH2 at </a:t>
                </a:r>
              </a:p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B = 3T</a:t>
                </a:r>
                <a:endParaRPr lang="en-US" sz="1200" dirty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3"/>
          <a:stretch/>
        </p:blipFill>
        <p:spPr bwMode="auto">
          <a:xfrm>
            <a:off x="6397365" y="4616450"/>
            <a:ext cx="2405322" cy="159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 descr="Shen_plot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80" y="920750"/>
            <a:ext cx="2290156" cy="1809750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r="5824" b="12046"/>
          <a:stretch/>
        </p:blipFill>
        <p:spPr bwMode="auto">
          <a:xfrm>
            <a:off x="25400" y="17115"/>
            <a:ext cx="1466850" cy="117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7879476" y="4083050"/>
            <a:ext cx="324724" cy="10795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648730" y="5972178"/>
            <a:ext cx="75487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670050" y="2139950"/>
            <a:ext cx="0" cy="7366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261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 smtClean="0"/>
              <a:t> Accelerator Staging Study (MASS)</a:t>
            </a:r>
            <a:br>
              <a:rPr lang="en-US" dirty="0" smtClean="0"/>
            </a:br>
            <a:r>
              <a:rPr lang="en-US" dirty="0" smtClean="0"/>
              <a:t>and MAP Timelines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COOL13 - </a:t>
            </a:r>
            <a:r>
              <a:rPr lang="en-US" dirty="0" err="1" smtClean="0"/>
              <a:t>Mürren</a:t>
            </a:r>
            <a:r>
              <a:rPr lang="en-US" dirty="0" smtClean="0"/>
              <a:t>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72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Staged </a:t>
            </a:r>
            <a:r>
              <a:rPr lang="en-US" dirty="0" err="1" smtClean="0"/>
              <a:t>Muon</a:t>
            </a:r>
            <a:r>
              <a:rPr lang="en-US" dirty="0" smtClean="0"/>
              <a:t>-Based Neutrino  and Collider Physics Program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-4549" b="-4549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76565" y="1813940"/>
            <a:ext cx="1807810" cy="369332"/>
          </a:xfrm>
          <a:prstGeom prst="rect">
            <a:avLst/>
          </a:prstGeom>
          <a:solidFill>
            <a:srgbClr val="FFC000">
              <a:alpha val="49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04900" y="5345458"/>
            <a:ext cx="3104993" cy="369332"/>
          </a:xfrm>
          <a:prstGeom prst="rect">
            <a:avLst/>
          </a:prstGeom>
          <a:solidFill>
            <a:srgbClr val="FFC000">
              <a:alpha val="49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38304" y="4618199"/>
            <a:ext cx="3097542" cy="369332"/>
          </a:xfrm>
          <a:prstGeom prst="rect">
            <a:avLst/>
          </a:prstGeom>
          <a:solidFill>
            <a:srgbClr val="FFC000">
              <a:alpha val="49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70199" y="3377798"/>
            <a:ext cx="1646065" cy="369332"/>
          </a:xfrm>
          <a:prstGeom prst="rect">
            <a:avLst/>
          </a:prstGeom>
          <a:solidFill>
            <a:srgbClr val="FFC000">
              <a:alpha val="49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28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8100" y="5842000"/>
            <a:ext cx="5575300" cy="526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Accelerators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Left Arrow 8"/>
          <p:cNvSpPr/>
          <p:nvPr/>
        </p:nvSpPr>
        <p:spPr>
          <a:xfrm>
            <a:off x="7747000" y="5092700"/>
            <a:ext cx="406400" cy="132080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7736840" y="5499100"/>
            <a:ext cx="406400" cy="132080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7736840" y="3774440"/>
            <a:ext cx="406400" cy="132080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6981654" y="4530665"/>
            <a:ext cx="2784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Program Baselines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7736840" y="1607820"/>
            <a:ext cx="406400" cy="132080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7736840" y="4371340"/>
            <a:ext cx="406400" cy="132080"/>
          </a:xfrm>
          <a:prstGeom prst="leftArrow">
            <a:avLst/>
          </a:prstGeom>
          <a:solidFill>
            <a:srgbClr val="FFFE0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7736840" y="3406140"/>
            <a:ext cx="406400" cy="132080"/>
          </a:xfrm>
          <a:prstGeom prst="leftArrow">
            <a:avLst/>
          </a:prstGeom>
          <a:solidFill>
            <a:srgbClr val="FFFE0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>
            <a:off x="7749540" y="3063240"/>
            <a:ext cx="406400" cy="132080"/>
          </a:xfrm>
          <a:prstGeom prst="leftArrow">
            <a:avLst/>
          </a:prstGeom>
          <a:solidFill>
            <a:srgbClr val="FFFE0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/>
          <p:cNvSpPr/>
          <p:nvPr/>
        </p:nvSpPr>
        <p:spPr>
          <a:xfrm>
            <a:off x="7749540" y="2326640"/>
            <a:ext cx="406400" cy="132080"/>
          </a:xfrm>
          <a:prstGeom prst="leftArrow">
            <a:avLst/>
          </a:prstGeom>
          <a:solidFill>
            <a:srgbClr val="FFFE0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6820604" y="3907948"/>
            <a:ext cx="4030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And Potential Staging Steps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380"/>
            <a:ext cx="7713466" cy="555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1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6" grpId="0" animBg="1"/>
      <p:bldP spid="17" grpId="0" animBg="1"/>
      <p:bldP spid="18" grpId="0" animBg="1"/>
      <p:bldP spid="20" grpId="0"/>
      <p:bldP spid="2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9053" y="-3192"/>
            <a:ext cx="8150231" cy="987967"/>
          </a:xfrm>
        </p:spPr>
        <p:txBody>
          <a:bodyPr anchor="t">
            <a:noAutofit/>
          </a:bodyPr>
          <a:lstStyle/>
          <a:p>
            <a:r>
              <a:rPr lang="en-US" sz="3200" dirty="0"/>
              <a:t>All proposed </a:t>
            </a:r>
            <a:r>
              <a:rPr lang="en-US" sz="3200" dirty="0" err="1"/>
              <a:t>muon</a:t>
            </a:r>
            <a:r>
              <a:rPr lang="en-US" sz="3200" dirty="0"/>
              <a:t>-based accelerators would easily </a:t>
            </a:r>
            <a:r>
              <a:rPr lang="en-US" sz="3200" dirty="0" smtClean="0"/>
              <a:t>fit at Fermilab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066800"/>
            <a:ext cx="4617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Symbol"/>
              </a:rPr>
              <a:t>n</a:t>
            </a:r>
            <a:r>
              <a:rPr lang="en-US" sz="2000" dirty="0" err="1" smtClean="0">
                <a:solidFill>
                  <a:schemeClr val="bg1"/>
                </a:solidFill>
              </a:rPr>
              <a:t>STORM</a:t>
            </a:r>
            <a:r>
              <a:rPr lang="en-US" sz="2000" dirty="0" smtClean="0">
                <a:solidFill>
                  <a:schemeClr val="bg1"/>
                </a:solidFill>
              </a:rPr>
              <a:t> (entry level Neutrino Factory)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3" y="1524000"/>
            <a:ext cx="4613300" cy="2247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121025-IDS-N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405" y="1524000"/>
            <a:ext cx="4434595" cy="38938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899364" y="1066800"/>
            <a:ext cx="4070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Intensity Frontier Neutrino Factory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0599" y="5384800"/>
            <a:ext cx="427845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Also a </a:t>
            </a:r>
            <a:r>
              <a:rPr lang="en-US" sz="2400" dirty="0" err="1" smtClean="0">
                <a:solidFill>
                  <a:srgbClr val="FFFFFF"/>
                </a:solidFill>
              </a:rPr>
              <a:t>muon</a:t>
            </a:r>
            <a:r>
              <a:rPr lang="en-US" sz="2400" dirty="0" smtClean="0">
                <a:solidFill>
                  <a:srgbClr val="FFFFFF"/>
                </a:solidFill>
              </a:rPr>
              <a:t>-based Higgs Factory or Energy Frontier </a:t>
            </a:r>
            <a:r>
              <a:rPr lang="en-US" sz="2400" dirty="0" err="1" smtClean="0">
                <a:solidFill>
                  <a:srgbClr val="FFFFFF"/>
                </a:solidFill>
              </a:rPr>
              <a:t>Muon</a:t>
            </a:r>
            <a:r>
              <a:rPr lang="en-US" sz="2400" dirty="0" smtClean="0">
                <a:solidFill>
                  <a:srgbClr val="FFFFFF"/>
                </a:solidFill>
              </a:rPr>
              <a:t> Collider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5" name="Content Placeholder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" y="3828018"/>
            <a:ext cx="4614672" cy="18074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257300" y="3454400"/>
            <a:ext cx="787400" cy="1117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934" y="5701099"/>
            <a:ext cx="4882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n</a:t>
            </a:r>
            <a:r>
              <a:rPr lang="en-US" sz="2000" dirty="0" err="1" smtClean="0">
                <a:solidFill>
                  <a:srgbClr val="FFFFFF"/>
                </a:solidFill>
              </a:rPr>
              <a:t>STORM</a:t>
            </a:r>
            <a:r>
              <a:rPr lang="en-US" sz="2000" dirty="0" smtClean="0">
                <a:solidFill>
                  <a:srgbClr val="FFFFFF"/>
                </a:solidFill>
              </a:rPr>
              <a:t> would provide important physics output and critical R&amp;D leverage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3" name="Striped Right Arrow 22"/>
          <p:cNvSpPr/>
          <p:nvPr/>
        </p:nvSpPr>
        <p:spPr>
          <a:xfrm>
            <a:off x="6946900" y="6121400"/>
            <a:ext cx="2132152" cy="422749"/>
          </a:xfrm>
          <a:prstGeom prst="stripedRightArrow">
            <a:avLst>
              <a:gd name="adj1" fmla="val 43992"/>
              <a:gd name="adj2" fmla="val 50000"/>
            </a:avLst>
          </a:prstGeom>
          <a:gradFill>
            <a:gsLst>
              <a:gs pos="0">
                <a:schemeClr val="bg1"/>
              </a:gs>
              <a:gs pos="100000">
                <a:srgbClr val="FF0000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2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77528" y="109538"/>
            <a:ext cx="6677472" cy="931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Neutrinos from Stored </a:t>
            </a:r>
            <a:r>
              <a:rPr lang="en-US" dirty="0" err="1" smtClean="0"/>
              <a:t>Muons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sz="2900" b="1" dirty="0" err="1" smtClean="0"/>
              <a:t>arXiv</a:t>
            </a:r>
            <a:r>
              <a:rPr lang="en-US" sz="2900" b="1" dirty="0" smtClean="0"/>
              <a:t>: 1206.0294 (LOI), </a:t>
            </a:r>
            <a:r>
              <a:rPr lang="en-US" sz="2900" b="1" dirty="0" err="1" smtClean="0"/>
              <a:t>Fermilab</a:t>
            </a:r>
            <a:r>
              <a:rPr lang="en-US" sz="2900" b="1" dirty="0" smtClean="0"/>
              <a:t> P-1028)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86538" y="1523106"/>
            <a:ext cx="1985888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DOES NOT</a:t>
            </a:r>
          </a:p>
          <a:p>
            <a:pPr algn="ctr"/>
            <a:r>
              <a:rPr lang="en-US" dirty="0" smtClean="0"/>
              <a:t>Require the </a:t>
            </a:r>
          </a:p>
          <a:p>
            <a:pPr algn="ctr"/>
            <a:r>
              <a:rPr lang="en-US" dirty="0" smtClean="0"/>
              <a:t>Development of</a:t>
            </a:r>
          </a:p>
          <a:p>
            <a:pPr algn="ctr"/>
            <a:r>
              <a:rPr lang="en-US" dirty="0" smtClean="0"/>
              <a:t>ANY</a:t>
            </a:r>
          </a:p>
          <a:p>
            <a:pPr algn="ctr"/>
            <a:r>
              <a:rPr lang="en-US" dirty="0" smtClean="0"/>
              <a:t>New Technology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577529" cy="95302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05415" y="1061441"/>
            <a:ext cx="2903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An entry-level NF?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5758746"/>
            <a:ext cx="616635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err="1" smtClean="0">
                <a:solidFill>
                  <a:schemeClr val="bg1"/>
                </a:solidFill>
              </a:rPr>
              <a:t>NuSTORM</a:t>
            </a:r>
            <a:r>
              <a:rPr lang="en-US" sz="1900" b="1" dirty="0" smtClean="0">
                <a:solidFill>
                  <a:schemeClr val="bg1"/>
                </a:solidFill>
              </a:rPr>
              <a:t> Workshop held Sept 21-22 @ FNAL:</a:t>
            </a:r>
          </a:p>
          <a:p>
            <a:endParaRPr lang="en-US" sz="800" dirty="0" smtClean="0"/>
          </a:p>
          <a:p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u="sng" dirty="0" smtClean="0">
                <a:hlinkClick r:id="rId4"/>
              </a:rPr>
              <a:t>https://indico.fnal.gov/conferenceDisplay.py?confId=5710</a:t>
            </a:r>
            <a:r>
              <a:rPr lang="en-US" dirty="0" smtClean="0">
                <a:solidFill>
                  <a:srgbClr val="FFFFFF"/>
                </a:solidFill>
              </a:rPr>
              <a:t>)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294" y="1100405"/>
            <a:ext cx="5598396" cy="457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3228" y="1427590"/>
            <a:ext cx="1326069" cy="646331"/>
          </a:xfrm>
          <a:prstGeom prst="rect">
            <a:avLst/>
          </a:prstGeom>
          <a:solidFill>
            <a:srgbClr val="58CAE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A.Bross</a:t>
            </a:r>
            <a:endParaRPr lang="en-US" dirty="0" smtClean="0">
              <a:solidFill>
                <a:srgbClr val="FFFF00"/>
              </a:solidFill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NuFACT12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2600" y="3277432"/>
            <a:ext cx="15392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3.8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/c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tored </a:t>
            </a:r>
            <a:r>
              <a:rPr lang="en-US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endParaRPr lang="en-US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55" y="4726084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10-100kW</a:t>
            </a:r>
            <a:endParaRPr lang="en-US" dirty="0"/>
          </a:p>
        </p:txBody>
      </p:sp>
      <p:pic>
        <p:nvPicPr>
          <p:cNvPr id="2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/>
          <a:srcRect l="-259" r="-217"/>
          <a:stretch/>
        </p:blipFill>
        <p:spPr bwMode="auto">
          <a:xfrm>
            <a:off x="5397428" y="3149600"/>
            <a:ext cx="3752646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519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Storm</a:t>
            </a:r>
            <a:r>
              <a:rPr lang="en-US" dirty="0" smtClean="0"/>
              <a:t> as an R&amp;D 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54" y="1050926"/>
            <a:ext cx="5643571" cy="549669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</a:t>
            </a:r>
            <a:r>
              <a:rPr lang="en-US" dirty="0" smtClean="0"/>
              <a:t> high-intensity pulsed </a:t>
            </a:r>
            <a:r>
              <a:rPr lang="en-US" dirty="0" err="1" smtClean="0"/>
              <a:t>muon</a:t>
            </a:r>
            <a:r>
              <a:rPr lang="en-US" dirty="0" smtClean="0"/>
              <a:t> source </a:t>
            </a:r>
            <a:endParaRPr lang="en-US" dirty="0"/>
          </a:p>
          <a:p>
            <a:r>
              <a:rPr lang="en-US" dirty="0"/>
              <a:t>100&lt;p</a:t>
            </a:r>
            <a:r>
              <a:rPr lang="el-GR" baseline="-25000" dirty="0">
                <a:latin typeface="Calibri"/>
              </a:rPr>
              <a:t>μ</a:t>
            </a:r>
            <a:r>
              <a:rPr lang="en-US" dirty="0"/>
              <a:t>&lt;300 MeV/c </a:t>
            </a:r>
            <a:r>
              <a:rPr lang="en-US" dirty="0" err="1" smtClean="0"/>
              <a:t>muons</a:t>
            </a:r>
            <a:endParaRPr lang="en-US" dirty="0"/>
          </a:p>
          <a:p>
            <a:pPr lvl="1"/>
            <a:r>
              <a:rPr lang="en-US" dirty="0" smtClean="0"/>
              <a:t>Using extracted beam from ring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10</a:t>
            </a:r>
            <a:r>
              <a:rPr lang="en-US" dirty="0" smtClean="0"/>
              <a:t> </a:t>
            </a:r>
            <a:r>
              <a:rPr lang="en-US" dirty="0" err="1" smtClean="0"/>
              <a:t>muons</a:t>
            </a:r>
            <a:r>
              <a:rPr lang="en-US" dirty="0" smtClean="0"/>
              <a:t>  per 1 </a:t>
            </a:r>
            <a:r>
              <a:rPr lang="el-GR" dirty="0" smtClean="0">
                <a:latin typeface="Calibri"/>
              </a:rPr>
              <a:t>μ</a:t>
            </a:r>
            <a:r>
              <a:rPr lang="en-US" dirty="0" smtClean="0"/>
              <a:t>sec pulse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Beam available simultaneously with physics operation</a:t>
            </a:r>
          </a:p>
          <a:p>
            <a:pPr lvl="1"/>
            <a:r>
              <a:rPr lang="en-US" dirty="0" smtClean="0"/>
              <a:t>Sterile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 search</a:t>
            </a: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n </a:t>
            </a:r>
            <a:r>
              <a:rPr lang="en-US" dirty="0" smtClean="0">
                <a:cs typeface="Symbol" charset="2"/>
              </a:rPr>
              <a:t>cross section measurements needed for ultimate precision in long baseline measurements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STORM</a:t>
            </a:r>
            <a:r>
              <a:rPr lang="en-US" dirty="0" smtClean="0"/>
              <a:t> also provides the opportunity to design, build and test decay ring instrumentation (BCT, momentum spectrometer, </a:t>
            </a:r>
            <a:r>
              <a:rPr lang="en-US" dirty="0" err="1" smtClean="0"/>
              <a:t>polarimeter</a:t>
            </a:r>
            <a:r>
              <a:rPr lang="en-US" dirty="0" smtClean="0"/>
              <a:t>) to measure and characterize the circulating muon flux.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83" y="3552825"/>
            <a:ext cx="3141747" cy="2143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83" y="1117601"/>
            <a:ext cx="3138483" cy="236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6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300" y="6492875"/>
            <a:ext cx="2133600" cy="365125"/>
          </a:xfrm>
        </p:spPr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492875"/>
            <a:ext cx="4152900" cy="365125"/>
          </a:xfr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" y="6492875"/>
            <a:ext cx="2133600" cy="365125"/>
          </a:xfrm>
        </p:spPr>
        <p:txBody>
          <a:bodyPr/>
          <a:lstStyle/>
          <a:p>
            <a:fld id="{98817235-C917-8F48-A936-FEF3725D9AF4}" type="slidenum">
              <a:rPr lang="en-US" smtClean="0"/>
              <a:t>37</a:t>
            </a:fld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76200" y="174324"/>
            <a:ext cx="8153400" cy="6236801"/>
            <a:chOff x="76200" y="174324"/>
            <a:chExt cx="8153400" cy="62368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174324"/>
              <a:ext cx="8153400" cy="623680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7133" y="2768600"/>
              <a:ext cx="3820867" cy="3629824"/>
            </a:xfrm>
            <a:prstGeom prst="rect">
              <a:avLst/>
            </a:prstGeom>
          </p:spPr>
        </p:pic>
      </p:grpSp>
      <p:cxnSp>
        <p:nvCxnSpPr>
          <p:cNvPr id="26" name="Straight Arrow Connector 25"/>
          <p:cNvCxnSpPr>
            <a:stCxn id="27" idx="1"/>
          </p:cNvCxnSpPr>
          <p:nvPr/>
        </p:nvCxnSpPr>
        <p:spPr>
          <a:xfrm flipH="1" flipV="1">
            <a:off x="4521200" y="4584700"/>
            <a:ext cx="1295400" cy="88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816600" y="4211935"/>
            <a:ext cx="1142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One IP in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the latest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design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69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27000" y="1246121"/>
            <a:ext cx="4203479" cy="496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76350" y="109538"/>
            <a:ext cx="6978650" cy="702230"/>
          </a:xfrm>
        </p:spPr>
        <p:txBody>
          <a:bodyPr/>
          <a:lstStyle/>
          <a:p>
            <a:r>
              <a:rPr lang="en-US" dirty="0" smtClean="0"/>
              <a:t>Multi-</a:t>
            </a:r>
            <a:r>
              <a:rPr lang="en-US" dirty="0" err="1" smtClean="0"/>
              <a:t>TeV</a:t>
            </a:r>
            <a:r>
              <a:rPr lang="en-US" dirty="0" smtClean="0"/>
              <a:t> Collider – 1.5 </a:t>
            </a:r>
            <a:r>
              <a:rPr lang="en-US" dirty="0" err="1" smtClean="0"/>
              <a:t>TeV</a:t>
            </a:r>
            <a:r>
              <a:rPr lang="en-US" dirty="0" smtClean="0"/>
              <a:t> Baseline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4FCA1-8E9E-4AB0-B29E-301DE2C0B69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381663" y="1281637"/>
            <a:ext cx="3948816" cy="3363515"/>
            <a:chOff x="477679" y="1281214"/>
            <a:chExt cx="5580063" cy="4752975"/>
          </a:xfrm>
        </p:grpSpPr>
        <p:grpSp>
          <p:nvGrpSpPr>
            <p:cNvPr id="11" name="Group 21"/>
            <p:cNvGrpSpPr>
              <a:grpSpLocks/>
            </p:cNvGrpSpPr>
            <p:nvPr/>
          </p:nvGrpSpPr>
          <p:grpSpPr bwMode="auto">
            <a:xfrm>
              <a:off x="509429" y="3954564"/>
              <a:ext cx="5538788" cy="2079625"/>
              <a:chOff x="1457279" y="3326629"/>
              <a:chExt cx="5538834" cy="2079615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0941" y="3376748"/>
                <a:ext cx="5256248" cy="20294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24" name="Object 12"/>
              <p:cNvGraphicFramePr>
                <a:graphicFrameLocks noChangeAspect="1"/>
              </p:cNvGraphicFramePr>
              <p:nvPr/>
            </p:nvGraphicFramePr>
            <p:xfrm>
              <a:off x="2630306" y="4459651"/>
              <a:ext cx="215900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18" name="Equation" r:id="rId4" imgW="215640" imgH="228600" progId="Equation.3">
                      <p:embed/>
                    </p:oleObj>
                  </mc:Choice>
                  <mc:Fallback>
                    <p:oleObj name="Equation" r:id="rId4" imgW="21564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0306" y="4459651"/>
                            <a:ext cx="215900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" name="Object 13"/>
              <p:cNvGraphicFramePr>
                <a:graphicFrameLocks noChangeAspect="1"/>
              </p:cNvGraphicFramePr>
              <p:nvPr/>
            </p:nvGraphicFramePr>
            <p:xfrm>
              <a:off x="4286250" y="3989388"/>
              <a:ext cx="317500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19" name="Equation" r:id="rId6" imgW="317160" imgH="228600" progId="Equation.3">
                      <p:embed/>
                    </p:oleObj>
                  </mc:Choice>
                  <mc:Fallback>
                    <p:oleObj name="Equation" r:id="rId6" imgW="31716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86250" y="3989388"/>
                            <a:ext cx="317500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" name="Object 14"/>
              <p:cNvGraphicFramePr>
                <a:graphicFrameLocks noChangeAspect="1"/>
              </p:cNvGraphicFramePr>
              <p:nvPr/>
            </p:nvGraphicFramePr>
            <p:xfrm>
              <a:off x="1457279" y="3326629"/>
              <a:ext cx="609600" cy="457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20" name="Equation" r:id="rId8" imgW="609480" imgH="457200" progId="Equation.3">
                      <p:embed/>
                    </p:oleObj>
                  </mc:Choice>
                  <mc:Fallback>
                    <p:oleObj name="Equation" r:id="rId8" imgW="60948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7279" y="3326629"/>
                            <a:ext cx="609600" cy="4572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" name="Object 17"/>
              <p:cNvGraphicFramePr>
                <a:graphicFrameLocks noChangeAspect="1"/>
              </p:cNvGraphicFramePr>
              <p:nvPr/>
            </p:nvGraphicFramePr>
            <p:xfrm>
              <a:off x="3266032" y="3965621"/>
              <a:ext cx="215900" cy="241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21" name="Equation" r:id="rId10" imgW="215640" imgH="241200" progId="Equation.3">
                      <p:embed/>
                    </p:oleObj>
                  </mc:Choice>
                  <mc:Fallback>
                    <p:oleObj name="Equation" r:id="rId10" imgW="215640" imgH="241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66032" y="3965621"/>
                            <a:ext cx="215900" cy="2413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Object 20"/>
              <p:cNvGraphicFramePr>
                <a:graphicFrameLocks noChangeAspect="1"/>
              </p:cNvGraphicFramePr>
              <p:nvPr/>
            </p:nvGraphicFramePr>
            <p:xfrm>
              <a:off x="6665913" y="5011738"/>
              <a:ext cx="330200" cy="203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22" name="Equation" r:id="rId12" imgW="330057" imgH="203112" progId="Equation.3">
                      <p:embed/>
                    </p:oleObj>
                  </mc:Choice>
                  <mc:Fallback>
                    <p:oleObj name="Equation" r:id="rId12" imgW="330057" imgH="203112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65913" y="5011738"/>
                            <a:ext cx="330200" cy="2032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2" name="Group 26"/>
            <p:cNvGrpSpPr>
              <a:grpSpLocks/>
            </p:cNvGrpSpPr>
            <p:nvPr/>
          </p:nvGrpSpPr>
          <p:grpSpPr bwMode="auto">
            <a:xfrm>
              <a:off x="477679" y="1281214"/>
              <a:ext cx="5580063" cy="2419350"/>
              <a:chOff x="1424895" y="548625"/>
              <a:chExt cx="5580199" cy="2420045"/>
            </a:xfrm>
          </p:grpSpPr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6840" y="817460"/>
                <a:ext cx="5093718" cy="21506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14" name="Object 9"/>
              <p:cNvGraphicFramePr>
                <a:graphicFrameLocks noChangeAspect="1"/>
              </p:cNvGraphicFramePr>
              <p:nvPr/>
            </p:nvGraphicFramePr>
            <p:xfrm>
              <a:off x="2476862" y="2053998"/>
              <a:ext cx="330120" cy="266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23" name="Equation" r:id="rId15" imgW="330057" imgH="266584" progId="Equation.3">
                      <p:embed/>
                    </p:oleObj>
                  </mc:Choice>
                  <mc:Fallback>
                    <p:oleObj name="Equation" r:id="rId15" imgW="330057" imgH="266584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76862" y="2053998"/>
                            <a:ext cx="330120" cy="2664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Object 10"/>
              <p:cNvGraphicFramePr>
                <a:graphicFrameLocks noChangeAspect="1"/>
              </p:cNvGraphicFramePr>
              <p:nvPr/>
            </p:nvGraphicFramePr>
            <p:xfrm>
              <a:off x="2486025" y="1123950"/>
              <a:ext cx="330200" cy="279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24" name="Equation" r:id="rId17" imgW="330120" imgH="279360" progId="Equation.3">
                      <p:embed/>
                    </p:oleObj>
                  </mc:Choice>
                  <mc:Fallback>
                    <p:oleObj name="Equation" r:id="rId17" imgW="330120" imgH="2793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86025" y="1123950"/>
                            <a:ext cx="330200" cy="2794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15"/>
              <p:cNvGraphicFramePr>
                <a:graphicFrameLocks noChangeAspect="1"/>
              </p:cNvGraphicFramePr>
              <p:nvPr/>
            </p:nvGraphicFramePr>
            <p:xfrm>
              <a:off x="1424895" y="653279"/>
              <a:ext cx="622300" cy="508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25" name="Equation" r:id="rId19" imgW="622080" imgH="507960" progId="Equation.3">
                      <p:embed/>
                    </p:oleObj>
                  </mc:Choice>
                  <mc:Fallback>
                    <p:oleObj name="Equation" r:id="rId19" imgW="622080" imgH="5079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895" y="653279"/>
                            <a:ext cx="622300" cy="5080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16"/>
              <p:cNvGraphicFramePr>
                <a:graphicFrameLocks noChangeAspect="1"/>
              </p:cNvGraphicFramePr>
              <p:nvPr/>
            </p:nvGraphicFramePr>
            <p:xfrm>
              <a:off x="4379975" y="548625"/>
              <a:ext cx="203200" cy="177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26" name="Equation" r:id="rId21" imgW="203040" imgH="177480" progId="Equation.3">
                      <p:embed/>
                    </p:oleObj>
                  </mc:Choice>
                  <mc:Fallback>
                    <p:oleObj name="Equation" r:id="rId21" imgW="203040" imgH="177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79975" y="548625"/>
                            <a:ext cx="203200" cy="177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18"/>
              <p:cNvGraphicFramePr>
                <a:graphicFrameLocks noChangeAspect="1"/>
              </p:cNvGraphicFramePr>
              <p:nvPr/>
            </p:nvGraphicFramePr>
            <p:xfrm>
              <a:off x="6674894" y="2765470"/>
              <a:ext cx="330200" cy="203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27" name="Equation" r:id="rId23" imgW="330120" imgH="203040" progId="Equation.3">
                      <p:embed/>
                    </p:oleObj>
                  </mc:Choice>
                  <mc:Fallback>
                    <p:oleObj name="Equation" r:id="rId23" imgW="330120" imgH="203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74894" y="2765470"/>
                            <a:ext cx="330200" cy="2032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22"/>
              <p:cNvGraphicFramePr>
                <a:graphicFrameLocks noChangeAspect="1"/>
              </p:cNvGraphicFramePr>
              <p:nvPr/>
            </p:nvGraphicFramePr>
            <p:xfrm>
              <a:off x="4238625" y="1558925"/>
              <a:ext cx="393700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28" name="Equation" r:id="rId25" imgW="393529" imgH="228501" progId="Equation.3">
                      <p:embed/>
                    </p:oleObj>
                  </mc:Choice>
                  <mc:Fallback>
                    <p:oleObj name="Equation" r:id="rId25" imgW="393529" imgH="228501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38625" y="1558925"/>
                            <a:ext cx="393700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23"/>
              <p:cNvGraphicFramePr>
                <a:graphicFrameLocks noChangeAspect="1"/>
              </p:cNvGraphicFramePr>
              <p:nvPr/>
            </p:nvGraphicFramePr>
            <p:xfrm>
              <a:off x="5186480" y="548625"/>
              <a:ext cx="190500" cy="177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29" name="Equation" r:id="rId27" imgW="190440" imgH="177480" progId="Equation.3">
                      <p:embed/>
                    </p:oleObj>
                  </mc:Choice>
                  <mc:Fallback>
                    <p:oleObj name="Equation" r:id="rId27" imgW="190440" imgH="177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86480" y="548625"/>
                            <a:ext cx="190500" cy="177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Object 24"/>
              <p:cNvGraphicFramePr>
                <a:graphicFrameLocks noChangeAspect="1"/>
              </p:cNvGraphicFramePr>
              <p:nvPr/>
            </p:nvGraphicFramePr>
            <p:xfrm>
              <a:off x="5935663" y="549275"/>
              <a:ext cx="203200" cy="177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30" name="Equation" r:id="rId29" imgW="203040" imgH="177480" progId="Equation.3">
                      <p:embed/>
                    </p:oleObj>
                  </mc:Choice>
                  <mc:Fallback>
                    <p:oleObj name="Equation" r:id="rId29" imgW="203040" imgH="177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35663" y="549275"/>
                            <a:ext cx="203200" cy="177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" name="Object 25"/>
              <p:cNvGraphicFramePr>
                <a:graphicFrameLocks noChangeAspect="1"/>
              </p:cNvGraphicFramePr>
              <p:nvPr/>
            </p:nvGraphicFramePr>
            <p:xfrm>
              <a:off x="3113088" y="549275"/>
              <a:ext cx="165100" cy="177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31" name="Equation" r:id="rId31" imgW="164814" imgH="177492" progId="Equation.3">
                      <p:embed/>
                    </p:oleObj>
                  </mc:Choice>
                  <mc:Fallback>
                    <p:oleObj name="Equation" r:id="rId31" imgW="164814" imgH="177492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13088" y="549275"/>
                            <a:ext cx="165100" cy="177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939263"/>
              </p:ext>
            </p:extLst>
          </p:nvPr>
        </p:nvGraphicFramePr>
        <p:xfrm>
          <a:off x="4441969" y="1246122"/>
          <a:ext cx="4587730" cy="49691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84211"/>
                <a:gridCol w="1078020"/>
                <a:gridCol w="825499"/>
              </a:tblGrid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Parameter</a:t>
                      </a:r>
                      <a:endParaRPr lang="en-US" sz="1400" b="1" dirty="0">
                        <a:effectLst/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Unit</a:t>
                      </a:r>
                      <a:endParaRPr lang="en-US" sz="1400" b="1" dirty="0">
                        <a:effectLst/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Value</a:t>
                      </a:r>
                      <a:endParaRPr lang="en-US" sz="1400" b="1" dirty="0">
                        <a:effectLst/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Beam energy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TeV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0.75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Repetition rate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Hz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15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Average luminosity / IP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>
                          <a:effectLst/>
                        </a:rPr>
                        <a:t>10</a:t>
                      </a:r>
                      <a:r>
                        <a:rPr lang="en-GB" sz="1400" kern="800" baseline="30000" dirty="0" smtClean="0">
                          <a:effectLst/>
                        </a:rPr>
                        <a:t>34</a:t>
                      </a:r>
                      <a:r>
                        <a:rPr lang="en-GB" sz="1400" kern="800" dirty="0" smtClean="0">
                          <a:effectLst/>
                        </a:rPr>
                        <a:t>/</a:t>
                      </a:r>
                      <a:r>
                        <a:rPr lang="en-GB" sz="1400" kern="800" dirty="0">
                          <a:effectLst/>
                        </a:rPr>
                        <a:t>cm</a:t>
                      </a:r>
                      <a:r>
                        <a:rPr lang="en-GB" sz="1400" kern="800" baseline="30000" dirty="0">
                          <a:effectLst/>
                        </a:rPr>
                        <a:t>2</a:t>
                      </a:r>
                      <a:r>
                        <a:rPr lang="en-GB" sz="1400" kern="800" dirty="0">
                          <a:effectLst/>
                        </a:rPr>
                        <a:t>/s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1.1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Number of IPs, </a:t>
                      </a:r>
                      <a:r>
                        <a:rPr lang="en-GB" sz="1400" dirty="0">
                          <a:effectLst/>
                        </a:rPr>
                        <a:t>N</a:t>
                      </a:r>
                      <a:r>
                        <a:rPr lang="en-GB" sz="1400" baseline="-25000" dirty="0">
                          <a:effectLst/>
                        </a:rPr>
                        <a:t>IP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- 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Circumference, C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km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2.73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  <a:sym typeface="Symbol"/>
                        </a:rPr>
                        <a:t></a:t>
                      </a:r>
                      <a:r>
                        <a:rPr lang="en-GB" sz="1400" kern="800" dirty="0">
                          <a:effectLst/>
                        </a:rPr>
                        <a:t>*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cm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1 (0.5-2)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Momentum compaction, </a:t>
                      </a:r>
                      <a:r>
                        <a:rPr lang="en-GB" sz="1400" kern="800" dirty="0">
                          <a:effectLst/>
                          <a:sym typeface="Symbol"/>
                        </a:rPr>
                        <a:t></a:t>
                      </a:r>
                      <a:r>
                        <a:rPr lang="en-GB" sz="1400" kern="800" baseline="-25000" dirty="0">
                          <a:effectLst/>
                        </a:rPr>
                        <a:t>p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10</a:t>
                      </a:r>
                      <a:r>
                        <a:rPr lang="en-GB" sz="1400" kern="800" baseline="30000">
                          <a:effectLst/>
                        </a:rPr>
                        <a:t>-5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-1.3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Normalized </a:t>
                      </a:r>
                      <a:r>
                        <a:rPr lang="en-GB" sz="1400" kern="800" dirty="0" err="1">
                          <a:effectLst/>
                        </a:rPr>
                        <a:t>r.m.s</a:t>
                      </a:r>
                      <a:r>
                        <a:rPr lang="en-GB" sz="1400" kern="800" dirty="0">
                          <a:effectLst/>
                        </a:rPr>
                        <a:t>. </a:t>
                      </a:r>
                      <a:r>
                        <a:rPr lang="en-GB" sz="1400" kern="800" dirty="0" err="1">
                          <a:effectLst/>
                        </a:rPr>
                        <a:t>emittance</a:t>
                      </a:r>
                      <a:r>
                        <a:rPr lang="en-GB" sz="1400" kern="800" dirty="0">
                          <a:effectLst/>
                        </a:rPr>
                        <a:t>, </a:t>
                      </a:r>
                      <a:r>
                        <a:rPr lang="en-GB" sz="1400" kern="800" dirty="0">
                          <a:effectLst/>
                          <a:sym typeface="Symbol"/>
                        </a:rPr>
                        <a:t></a:t>
                      </a:r>
                      <a:r>
                        <a:rPr lang="en-GB" sz="1400" kern="800" baseline="-25000" dirty="0">
                          <a:effectLst/>
                          <a:sym typeface="Symbol"/>
                        </a:rPr>
                        <a:t></a:t>
                      </a:r>
                      <a:r>
                        <a:rPr lang="en-GB" sz="1400" kern="800" baseline="-25000" dirty="0">
                          <a:effectLst/>
                        </a:rPr>
                        <a:t>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  <a:sym typeface="Symbol"/>
                        </a:rPr>
                        <a:t></a:t>
                      </a:r>
                      <a:r>
                        <a:rPr lang="en-GB" sz="1400" kern="800">
                          <a:effectLst/>
                        </a:rPr>
                        <a:t>mm</a:t>
                      </a:r>
                      <a:r>
                        <a:rPr lang="en-GB" sz="1400" kern="800">
                          <a:effectLst/>
                          <a:sym typeface="Symbol"/>
                        </a:rPr>
                        <a:t></a:t>
                      </a:r>
                      <a:r>
                        <a:rPr lang="en-GB" sz="1400" kern="800">
                          <a:effectLst/>
                        </a:rPr>
                        <a:t>mrad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25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Momentum spread, </a:t>
                      </a:r>
                      <a:r>
                        <a:rPr lang="en-GB" sz="1400" kern="800" dirty="0">
                          <a:effectLst/>
                          <a:sym typeface="Symbol"/>
                        </a:rPr>
                        <a:t></a:t>
                      </a:r>
                      <a:r>
                        <a:rPr lang="en-GB" sz="1400" kern="800" baseline="-25000" dirty="0">
                          <a:effectLst/>
                        </a:rPr>
                        <a:t>p</a:t>
                      </a:r>
                      <a:r>
                        <a:rPr lang="en-GB" sz="1400" kern="800" dirty="0">
                          <a:effectLst/>
                        </a:rPr>
                        <a:t>/p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%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0.1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Bunch length, </a:t>
                      </a:r>
                      <a:r>
                        <a:rPr lang="en-GB" sz="1400" kern="800" dirty="0">
                          <a:effectLst/>
                          <a:sym typeface="Symbol"/>
                        </a:rPr>
                        <a:t></a:t>
                      </a:r>
                      <a:r>
                        <a:rPr lang="en-GB" sz="1400" kern="800" baseline="-25000" dirty="0">
                          <a:effectLst/>
                        </a:rPr>
                        <a:t>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cm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Number of </a:t>
                      </a:r>
                      <a:r>
                        <a:rPr lang="en-GB" sz="1400" kern="800" dirty="0" err="1">
                          <a:effectLst/>
                        </a:rPr>
                        <a:t>muons</a:t>
                      </a:r>
                      <a:r>
                        <a:rPr lang="en-GB" sz="1400" kern="800" dirty="0">
                          <a:effectLst/>
                        </a:rPr>
                        <a:t> / bunch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10</a:t>
                      </a:r>
                      <a:r>
                        <a:rPr lang="en-GB" sz="1400" kern="800" baseline="30000" dirty="0">
                          <a:effectLst/>
                        </a:rPr>
                        <a:t>12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>
                          <a:effectLst/>
                        </a:rPr>
                        <a:t>Number of bunches / beam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- 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Beam-beam parameter / IP, </a:t>
                      </a:r>
                      <a:r>
                        <a:rPr lang="en-GB" sz="1400" kern="800" dirty="0">
                          <a:effectLst/>
                          <a:sym typeface="Symbol"/>
                        </a:rPr>
                        <a:t>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- 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0.09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RF voltage at 800 MHz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MV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16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550948" y="4866321"/>
            <a:ext cx="368593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dirty="0" smtClean="0">
                <a:latin typeface="Arial" pitchFamily="34" charset="0"/>
              </a:rPr>
              <a:t>Larger chromatic function (</a:t>
            </a:r>
            <a:r>
              <a:rPr lang="en-US" sz="1400" dirty="0" err="1" smtClean="0">
                <a:latin typeface="Arial" pitchFamily="34" charset="0"/>
              </a:rPr>
              <a:t>Wy</a:t>
            </a:r>
            <a:r>
              <a:rPr lang="en-US" sz="1400" dirty="0" smtClean="0">
                <a:latin typeface="Arial" pitchFamily="34" charset="0"/>
              </a:rPr>
              <a:t>) is corrected first with a single </a:t>
            </a:r>
            <a:r>
              <a:rPr lang="en-US" sz="1400" dirty="0" err="1" smtClean="0">
                <a:latin typeface="Arial" pitchFamily="34" charset="0"/>
              </a:rPr>
              <a:t>sextupole</a:t>
            </a:r>
            <a:r>
              <a:rPr lang="en-US" sz="1400" dirty="0" smtClean="0">
                <a:latin typeface="Arial" pitchFamily="34" charset="0"/>
              </a:rPr>
              <a:t> S1, </a:t>
            </a:r>
            <a:r>
              <a:rPr lang="en-US" sz="1400" dirty="0" err="1" smtClean="0">
                <a:latin typeface="Arial" pitchFamily="34" charset="0"/>
              </a:rPr>
              <a:t>Wx</a:t>
            </a:r>
            <a:r>
              <a:rPr lang="en-US" sz="1400" dirty="0" smtClean="0">
                <a:latin typeface="Arial" pitchFamily="34" charset="0"/>
              </a:rPr>
              <a:t> is corrected with two </a:t>
            </a:r>
            <a:r>
              <a:rPr lang="en-US" sz="1400" dirty="0" err="1" smtClean="0">
                <a:latin typeface="Arial" pitchFamily="34" charset="0"/>
              </a:rPr>
              <a:t>sextupoles</a:t>
            </a:r>
            <a:r>
              <a:rPr lang="en-US" sz="1400" dirty="0" smtClean="0">
                <a:latin typeface="Arial" pitchFamily="34" charset="0"/>
              </a:rPr>
              <a:t> S2, S4 separated by 180</a:t>
            </a:r>
            <a:r>
              <a:rPr lang="en-US" sz="1400" dirty="0" smtClean="0">
                <a:latin typeface="Arial" pitchFamily="34" charset="0"/>
                <a:sym typeface="Symbol"/>
              </a:rPr>
              <a:t> phase advance.</a:t>
            </a:r>
            <a:endParaRPr lang="en-US" sz="1400" dirty="0">
              <a:latin typeface="Arial" pitchFamily="34" charset="0"/>
            </a:endParaRPr>
          </a:p>
          <a:p>
            <a:pPr eaLnBrk="1" hangingPunct="1"/>
            <a:endParaRPr lang="en-US" sz="1400" dirty="0">
              <a:latin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5793" y="811768"/>
            <a:ext cx="130986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Y. </a:t>
            </a:r>
            <a:r>
              <a:rPr lang="en-US" dirty="0" err="1" smtClean="0">
                <a:solidFill>
                  <a:srgbClr val="FFFF00"/>
                </a:solidFill>
              </a:rPr>
              <a:t>Alexahin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6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r="2940"/>
          <a:stretch>
            <a:fillRect/>
          </a:stretch>
        </p:blipFill>
        <p:spPr bwMode="auto">
          <a:xfrm>
            <a:off x="0" y="26988"/>
            <a:ext cx="9144000" cy="675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106" name="Straight Connector 71"/>
          <p:cNvCxnSpPr>
            <a:cxnSpLocks noChangeShapeType="1"/>
          </p:cNvCxnSpPr>
          <p:nvPr/>
        </p:nvCxnSpPr>
        <p:spPr bwMode="auto">
          <a:xfrm rot="2280000" flipH="1">
            <a:off x="4537075" y="3905250"/>
            <a:ext cx="982663" cy="293688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</p:spPr>
      </p:cxnSp>
      <p:sp>
        <p:nvSpPr>
          <p:cNvPr id="74" name="Oval 73"/>
          <p:cNvSpPr/>
          <p:nvPr/>
        </p:nvSpPr>
        <p:spPr bwMode="auto">
          <a:xfrm rot="1366647">
            <a:off x="3830638" y="3392488"/>
            <a:ext cx="393700" cy="134937"/>
          </a:xfrm>
          <a:prstGeom prst="ellipse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5" name="Oval 74"/>
          <p:cNvSpPr/>
          <p:nvPr/>
        </p:nvSpPr>
        <p:spPr bwMode="auto">
          <a:xfrm rot="1297032">
            <a:off x="3760788" y="3362325"/>
            <a:ext cx="395287" cy="136525"/>
          </a:xfrm>
          <a:prstGeom prst="ellipse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6" name="Oval 75"/>
          <p:cNvSpPr/>
          <p:nvPr/>
        </p:nvSpPr>
        <p:spPr bwMode="auto">
          <a:xfrm rot="1210249">
            <a:off x="3686175" y="3335338"/>
            <a:ext cx="395288" cy="136525"/>
          </a:xfrm>
          <a:prstGeom prst="ellipse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7" name="Oval 76"/>
          <p:cNvSpPr/>
          <p:nvPr/>
        </p:nvSpPr>
        <p:spPr bwMode="auto">
          <a:xfrm rot="1395827">
            <a:off x="3898900" y="3421062"/>
            <a:ext cx="395288" cy="13493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7124" name="Group 97"/>
          <p:cNvGrpSpPr>
            <a:grpSpLocks/>
          </p:cNvGrpSpPr>
          <p:nvPr/>
        </p:nvGrpSpPr>
        <p:grpSpPr bwMode="auto">
          <a:xfrm rot="2283539">
            <a:off x="5528813" y="3422222"/>
            <a:ext cx="677903" cy="687388"/>
            <a:chOff x="5658977" y="1216827"/>
            <a:chExt cx="678728" cy="687879"/>
          </a:xfrm>
        </p:grpSpPr>
        <p:cxnSp>
          <p:nvCxnSpPr>
            <p:cNvPr id="47149" name="Straight Connector 122"/>
            <p:cNvCxnSpPr>
              <a:cxnSpLocks noChangeShapeType="1"/>
            </p:cNvCxnSpPr>
            <p:nvPr/>
          </p:nvCxnSpPr>
          <p:spPr bwMode="auto">
            <a:xfrm flipV="1">
              <a:off x="5658977" y="1551313"/>
              <a:ext cx="419506" cy="249985"/>
            </a:xfrm>
            <a:prstGeom prst="line">
              <a:avLst/>
            </a:prstGeom>
            <a:noFill/>
            <a:ln w="28575">
              <a:solidFill>
                <a:srgbClr val="5F1F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47150" name="Group 123"/>
            <p:cNvGrpSpPr>
              <a:grpSpLocks/>
            </p:cNvGrpSpPr>
            <p:nvPr/>
          </p:nvGrpSpPr>
          <p:grpSpPr bwMode="auto">
            <a:xfrm>
              <a:off x="5826753" y="1216827"/>
              <a:ext cx="510952" cy="687879"/>
              <a:chOff x="5826753" y="1216827"/>
              <a:chExt cx="510952" cy="687879"/>
            </a:xfrm>
          </p:grpSpPr>
          <p:grpSp>
            <p:nvGrpSpPr>
              <p:cNvPr id="47151" name="Group 124"/>
              <p:cNvGrpSpPr>
                <a:grpSpLocks/>
              </p:cNvGrpSpPr>
              <p:nvPr/>
            </p:nvGrpSpPr>
            <p:grpSpPr bwMode="auto">
              <a:xfrm>
                <a:off x="5826753" y="1613806"/>
                <a:ext cx="182259" cy="290900"/>
                <a:chOff x="5944228" y="1585231"/>
                <a:chExt cx="182259" cy="290900"/>
              </a:xfrm>
            </p:grpSpPr>
            <p:sp>
              <p:nvSpPr>
                <p:cNvPr id="47156" name="Freeform 129"/>
                <p:cNvSpPr>
                  <a:spLocks/>
                </p:cNvSpPr>
                <p:nvPr/>
              </p:nvSpPr>
              <p:spPr bwMode="auto">
                <a:xfrm rot="-3099392">
                  <a:off x="5922720" y="1645712"/>
                  <a:ext cx="226655" cy="151001"/>
                </a:xfrm>
                <a:custGeom>
                  <a:avLst/>
                  <a:gdLst>
                    <a:gd name="T0" fmla="*/ 57 w 1803400"/>
                    <a:gd name="T1" fmla="*/ 40 h 996950"/>
                    <a:gd name="T2" fmla="*/ 48 w 1803400"/>
                    <a:gd name="T3" fmla="*/ 36 h 996950"/>
                    <a:gd name="T4" fmla="*/ 41 w 1803400"/>
                    <a:gd name="T5" fmla="*/ 29 h 996950"/>
                    <a:gd name="T6" fmla="*/ 26 w 1803400"/>
                    <a:gd name="T7" fmla="*/ 5 h 996950"/>
                    <a:gd name="T8" fmla="*/ 22 w 1803400"/>
                    <a:gd name="T9" fmla="*/ 2 h 996950"/>
                    <a:gd name="T10" fmla="*/ 18 w 1803400"/>
                    <a:gd name="T11" fmla="*/ 0 h 996950"/>
                    <a:gd name="T12" fmla="*/ 15 w 1803400"/>
                    <a:gd name="T13" fmla="*/ 0 h 996950"/>
                    <a:gd name="T14" fmla="*/ 11 w 1803400"/>
                    <a:gd name="T15" fmla="*/ 3 h 996950"/>
                    <a:gd name="T16" fmla="*/ 8 w 1803400"/>
                    <a:gd name="T17" fmla="*/ 7 h 996950"/>
                    <a:gd name="T18" fmla="*/ 5 w 1803400"/>
                    <a:gd name="T19" fmla="*/ 12 h 996950"/>
                    <a:gd name="T20" fmla="*/ 3 w 1803400"/>
                    <a:gd name="T21" fmla="*/ 20 h 996950"/>
                    <a:gd name="T22" fmla="*/ 1 w 1803400"/>
                    <a:gd name="T23" fmla="*/ 27 h 996950"/>
                    <a:gd name="T24" fmla="*/ 0 w 1803400"/>
                    <a:gd name="T25" fmla="*/ 35 h 996950"/>
                    <a:gd name="T26" fmla="*/ 0 w 1803400"/>
                    <a:gd name="T27" fmla="*/ 43 h 996950"/>
                    <a:gd name="T28" fmla="*/ 1 w 1803400"/>
                    <a:gd name="T29" fmla="*/ 52 h 996950"/>
                    <a:gd name="T30" fmla="*/ 2 w 1803400"/>
                    <a:gd name="T31" fmla="*/ 60 h 996950"/>
                    <a:gd name="T32" fmla="*/ 5 w 1803400"/>
                    <a:gd name="T33" fmla="*/ 67 h 996950"/>
                    <a:gd name="T34" fmla="*/ 8 w 1803400"/>
                    <a:gd name="T35" fmla="*/ 73 h 996950"/>
                    <a:gd name="T36" fmla="*/ 11 w 1803400"/>
                    <a:gd name="T37" fmla="*/ 77 h 996950"/>
                    <a:gd name="T38" fmla="*/ 15 w 1803400"/>
                    <a:gd name="T39" fmla="*/ 79 h 996950"/>
                    <a:gd name="T40" fmla="*/ 18 w 1803400"/>
                    <a:gd name="T41" fmla="*/ 80 h 996950"/>
                    <a:gd name="T42" fmla="*/ 22 w 1803400"/>
                    <a:gd name="T43" fmla="*/ 78 h 996950"/>
                    <a:gd name="T44" fmla="*/ 26 w 1803400"/>
                    <a:gd name="T45" fmla="*/ 74 h 996950"/>
                    <a:gd name="T46" fmla="*/ 41 w 1803400"/>
                    <a:gd name="T47" fmla="*/ 51 h 996950"/>
                    <a:gd name="T48" fmla="*/ 48 w 1803400"/>
                    <a:gd name="T49" fmla="*/ 44 h 996950"/>
                    <a:gd name="T50" fmla="*/ 57 w 1803400"/>
                    <a:gd name="T51" fmla="*/ 40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57" name="Freeform 130"/>
                <p:cNvSpPr>
                  <a:spLocks/>
                </p:cNvSpPr>
                <p:nvPr/>
              </p:nvSpPr>
              <p:spPr bwMode="auto">
                <a:xfrm rot="-3099392">
                  <a:off x="5889908" y="1639551"/>
                  <a:ext cx="290900" cy="182259"/>
                </a:xfrm>
                <a:custGeom>
                  <a:avLst/>
                  <a:gdLst>
                    <a:gd name="T0" fmla="*/ 73 w 2314575"/>
                    <a:gd name="T1" fmla="*/ 48 h 1203325"/>
                    <a:gd name="T2" fmla="*/ 61 w 2314575"/>
                    <a:gd name="T3" fmla="*/ 45 h 1203325"/>
                    <a:gd name="T4" fmla="*/ 51 w 2314575"/>
                    <a:gd name="T5" fmla="*/ 37 h 1203325"/>
                    <a:gd name="T6" fmla="*/ 31 w 2314575"/>
                    <a:gd name="T7" fmla="*/ 5 h 1203325"/>
                    <a:gd name="T8" fmla="*/ 26 w 2314575"/>
                    <a:gd name="T9" fmla="*/ 2 h 1203325"/>
                    <a:gd name="T10" fmla="*/ 21 w 2314575"/>
                    <a:gd name="T11" fmla="*/ 0 h 1203325"/>
                    <a:gd name="T12" fmla="*/ 16 w 2314575"/>
                    <a:gd name="T13" fmla="*/ 1 h 1203325"/>
                    <a:gd name="T14" fmla="*/ 11 w 2314575"/>
                    <a:gd name="T15" fmla="*/ 5 h 1203325"/>
                    <a:gd name="T16" fmla="*/ 7 w 2314575"/>
                    <a:gd name="T17" fmla="*/ 12 h 1203325"/>
                    <a:gd name="T18" fmla="*/ 4 w 2314575"/>
                    <a:gd name="T19" fmla="*/ 21 h 1203325"/>
                    <a:gd name="T20" fmla="*/ 1 w 2314575"/>
                    <a:gd name="T21" fmla="*/ 31 h 1203325"/>
                    <a:gd name="T22" fmla="*/ 0 w 2314575"/>
                    <a:gd name="T23" fmla="*/ 42 h 1203325"/>
                    <a:gd name="T24" fmla="*/ 0 w 2314575"/>
                    <a:gd name="T25" fmla="*/ 53 h 1203325"/>
                    <a:gd name="T26" fmla="*/ 1 w 2314575"/>
                    <a:gd name="T27" fmla="*/ 65 h 1203325"/>
                    <a:gd name="T28" fmla="*/ 4 w 2314575"/>
                    <a:gd name="T29" fmla="*/ 75 h 1203325"/>
                    <a:gd name="T30" fmla="*/ 7 w 2314575"/>
                    <a:gd name="T31" fmla="*/ 83 h 1203325"/>
                    <a:gd name="T32" fmla="*/ 11 w 2314575"/>
                    <a:gd name="T33" fmla="*/ 90 h 1203325"/>
                    <a:gd name="T34" fmla="*/ 16 w 2314575"/>
                    <a:gd name="T35" fmla="*/ 94 h 1203325"/>
                    <a:gd name="T36" fmla="*/ 20 w 2314575"/>
                    <a:gd name="T37" fmla="*/ 96 h 1203325"/>
                    <a:gd name="T38" fmla="*/ 26 w 2314575"/>
                    <a:gd name="T39" fmla="*/ 95 h 1203325"/>
                    <a:gd name="T40" fmla="*/ 31 w 2314575"/>
                    <a:gd name="T41" fmla="*/ 91 h 1203325"/>
                    <a:gd name="T42" fmla="*/ 51 w 2314575"/>
                    <a:gd name="T43" fmla="*/ 59 h 1203325"/>
                    <a:gd name="T44" fmla="*/ 61 w 2314575"/>
                    <a:gd name="T45" fmla="*/ 51 h 1203325"/>
                    <a:gd name="T46" fmla="*/ 73 w 2314575"/>
                    <a:gd name="T47" fmla="*/ 48 h 120332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314575"/>
                    <a:gd name="T73" fmla="*/ 0 h 1203325"/>
                    <a:gd name="T74" fmla="*/ 2314575 w 2314575"/>
                    <a:gd name="T75" fmla="*/ 1203325 h 120332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314575" h="1203325">
                      <a:moveTo>
                        <a:pt x="2314575" y="603250"/>
                      </a:moveTo>
                      <a:lnTo>
                        <a:pt x="1939925" y="565150"/>
                      </a:lnTo>
                      <a:lnTo>
                        <a:pt x="1635125" y="463550"/>
                      </a:lnTo>
                      <a:lnTo>
                        <a:pt x="977900" y="63500"/>
                      </a:lnTo>
                      <a:lnTo>
                        <a:pt x="825500" y="19050"/>
                      </a:lnTo>
                      <a:lnTo>
                        <a:pt x="660400" y="0"/>
                      </a:lnTo>
                      <a:lnTo>
                        <a:pt x="501650" y="15875"/>
                      </a:lnTo>
                      <a:lnTo>
                        <a:pt x="355600" y="66675"/>
                      </a:lnTo>
                      <a:lnTo>
                        <a:pt x="222250" y="155575"/>
                      </a:lnTo>
                      <a:lnTo>
                        <a:pt x="114300" y="263525"/>
                      </a:lnTo>
                      <a:lnTo>
                        <a:pt x="41275" y="390525"/>
                      </a:lnTo>
                      <a:lnTo>
                        <a:pt x="0" y="523875"/>
                      </a:lnTo>
                      <a:lnTo>
                        <a:pt x="0" y="669925"/>
                      </a:lnTo>
                      <a:lnTo>
                        <a:pt x="44450" y="812800"/>
                      </a:lnTo>
                      <a:lnTo>
                        <a:pt x="117475" y="946150"/>
                      </a:lnTo>
                      <a:lnTo>
                        <a:pt x="215900" y="1044575"/>
                      </a:lnTo>
                      <a:lnTo>
                        <a:pt x="346075" y="1127125"/>
                      </a:lnTo>
                      <a:lnTo>
                        <a:pt x="495300" y="1181100"/>
                      </a:lnTo>
                      <a:lnTo>
                        <a:pt x="650875" y="1203325"/>
                      </a:lnTo>
                      <a:lnTo>
                        <a:pt x="815975" y="1187450"/>
                      </a:lnTo>
                      <a:lnTo>
                        <a:pt x="974725" y="1139825"/>
                      </a:lnTo>
                      <a:lnTo>
                        <a:pt x="1638300" y="739775"/>
                      </a:lnTo>
                      <a:lnTo>
                        <a:pt x="1936750" y="644525"/>
                      </a:lnTo>
                      <a:lnTo>
                        <a:pt x="2314575" y="6032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7152" name="Group 125"/>
              <p:cNvGrpSpPr>
                <a:grpSpLocks/>
              </p:cNvGrpSpPr>
              <p:nvPr/>
            </p:nvGrpSpPr>
            <p:grpSpPr bwMode="auto">
              <a:xfrm>
                <a:off x="6173508" y="1216827"/>
                <a:ext cx="164197" cy="253789"/>
                <a:chOff x="6230658" y="1242227"/>
                <a:chExt cx="164197" cy="253789"/>
              </a:xfrm>
            </p:grpSpPr>
            <p:sp>
              <p:nvSpPr>
                <p:cNvPr id="47154" name="Freeform 127"/>
                <p:cNvSpPr>
                  <a:spLocks/>
                </p:cNvSpPr>
                <p:nvPr/>
              </p:nvSpPr>
              <p:spPr bwMode="auto">
                <a:xfrm rot="-3099392">
                  <a:off x="6198218" y="1325070"/>
                  <a:ext cx="197126" cy="132246"/>
                </a:xfrm>
                <a:custGeom>
                  <a:avLst/>
                  <a:gdLst>
                    <a:gd name="T0" fmla="*/ 0 w 1568450"/>
                    <a:gd name="T1" fmla="*/ 35 h 873125"/>
                    <a:gd name="T2" fmla="*/ 7 w 1568450"/>
                    <a:gd name="T3" fmla="*/ 31 h 873125"/>
                    <a:gd name="T4" fmla="*/ 13 w 1568450"/>
                    <a:gd name="T5" fmla="*/ 26 h 873125"/>
                    <a:gd name="T6" fmla="*/ 27 w 1568450"/>
                    <a:gd name="T7" fmla="*/ 4 h 873125"/>
                    <a:gd name="T8" fmla="*/ 30 w 1568450"/>
                    <a:gd name="T9" fmla="*/ 1 h 873125"/>
                    <a:gd name="T10" fmla="*/ 33 w 1568450"/>
                    <a:gd name="T11" fmla="*/ 0 h 873125"/>
                    <a:gd name="T12" fmla="*/ 36 w 1568450"/>
                    <a:gd name="T13" fmla="*/ 0 h 873125"/>
                    <a:gd name="T14" fmla="*/ 39 w 1568450"/>
                    <a:gd name="T15" fmla="*/ 2 h 873125"/>
                    <a:gd name="T16" fmla="*/ 42 w 1568450"/>
                    <a:gd name="T17" fmla="*/ 6 h 873125"/>
                    <a:gd name="T18" fmla="*/ 45 w 1568450"/>
                    <a:gd name="T19" fmla="*/ 10 h 873125"/>
                    <a:gd name="T20" fmla="*/ 47 w 1568450"/>
                    <a:gd name="T21" fmla="*/ 17 h 873125"/>
                    <a:gd name="T22" fmla="*/ 48 w 1568450"/>
                    <a:gd name="T23" fmla="*/ 23 h 873125"/>
                    <a:gd name="T24" fmla="*/ 49 w 1568450"/>
                    <a:gd name="T25" fmla="*/ 31 h 873125"/>
                    <a:gd name="T26" fmla="*/ 49 w 1568450"/>
                    <a:gd name="T27" fmla="*/ 38 h 873125"/>
                    <a:gd name="T28" fmla="*/ 48 w 1568450"/>
                    <a:gd name="T29" fmla="*/ 46 h 873125"/>
                    <a:gd name="T30" fmla="*/ 47 w 1568450"/>
                    <a:gd name="T31" fmla="*/ 53 h 873125"/>
                    <a:gd name="T32" fmla="*/ 45 w 1568450"/>
                    <a:gd name="T33" fmla="*/ 59 h 873125"/>
                    <a:gd name="T34" fmla="*/ 42 w 1568450"/>
                    <a:gd name="T35" fmla="*/ 64 h 873125"/>
                    <a:gd name="T36" fmla="*/ 40 w 1568450"/>
                    <a:gd name="T37" fmla="*/ 67 h 873125"/>
                    <a:gd name="T38" fmla="*/ 36 w 1568450"/>
                    <a:gd name="T39" fmla="*/ 70 h 873125"/>
                    <a:gd name="T40" fmla="*/ 33 w 1568450"/>
                    <a:gd name="T41" fmla="*/ 70 h 873125"/>
                    <a:gd name="T42" fmla="*/ 30 w 1568450"/>
                    <a:gd name="T43" fmla="*/ 69 h 873125"/>
                    <a:gd name="T44" fmla="*/ 27 w 1568450"/>
                    <a:gd name="T45" fmla="*/ 65 h 873125"/>
                    <a:gd name="T46" fmla="*/ 13 w 1568450"/>
                    <a:gd name="T47" fmla="*/ 45 h 873125"/>
                    <a:gd name="T48" fmla="*/ 7 w 1568450"/>
                    <a:gd name="T49" fmla="*/ 39 h 873125"/>
                    <a:gd name="T50" fmla="*/ 0 w 1568450"/>
                    <a:gd name="T51" fmla="*/ 35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55" name="Freeform 128"/>
                <p:cNvSpPr>
                  <a:spLocks/>
                </p:cNvSpPr>
                <p:nvPr/>
              </p:nvSpPr>
              <p:spPr bwMode="auto">
                <a:xfrm rot="-3099392">
                  <a:off x="6187651" y="1288812"/>
                  <a:ext cx="253789" cy="160619"/>
                </a:xfrm>
                <a:custGeom>
                  <a:avLst/>
                  <a:gdLst>
                    <a:gd name="T0" fmla="*/ 0 w 2019300"/>
                    <a:gd name="T1" fmla="*/ 42 h 1060450"/>
                    <a:gd name="T2" fmla="*/ 10 w 2019300"/>
                    <a:gd name="T3" fmla="*/ 40 h 1060450"/>
                    <a:gd name="T4" fmla="*/ 18 w 2019300"/>
                    <a:gd name="T5" fmla="*/ 33 h 1060450"/>
                    <a:gd name="T6" fmla="*/ 37 w 2019300"/>
                    <a:gd name="T7" fmla="*/ 5 h 1060450"/>
                    <a:gd name="T8" fmla="*/ 40 w 2019300"/>
                    <a:gd name="T9" fmla="*/ 1 h 1060450"/>
                    <a:gd name="T10" fmla="*/ 45 w 2019300"/>
                    <a:gd name="T11" fmla="*/ 0 h 1060450"/>
                    <a:gd name="T12" fmla="*/ 50 w 2019300"/>
                    <a:gd name="T13" fmla="*/ 1 h 1060450"/>
                    <a:gd name="T14" fmla="*/ 54 w 2019300"/>
                    <a:gd name="T15" fmla="*/ 5 h 1060450"/>
                    <a:gd name="T16" fmla="*/ 57 w 2019300"/>
                    <a:gd name="T17" fmla="*/ 11 h 1060450"/>
                    <a:gd name="T18" fmla="*/ 60 w 2019300"/>
                    <a:gd name="T19" fmla="*/ 18 h 1060450"/>
                    <a:gd name="T20" fmla="*/ 62 w 2019300"/>
                    <a:gd name="T21" fmla="*/ 27 h 1060450"/>
                    <a:gd name="T22" fmla="*/ 63 w 2019300"/>
                    <a:gd name="T23" fmla="*/ 37 h 1060450"/>
                    <a:gd name="T24" fmla="*/ 63 w 2019300"/>
                    <a:gd name="T25" fmla="*/ 47 h 1060450"/>
                    <a:gd name="T26" fmla="*/ 62 w 2019300"/>
                    <a:gd name="T27" fmla="*/ 57 h 1060450"/>
                    <a:gd name="T28" fmla="*/ 60 w 2019300"/>
                    <a:gd name="T29" fmla="*/ 66 h 1060450"/>
                    <a:gd name="T30" fmla="*/ 57 w 2019300"/>
                    <a:gd name="T31" fmla="*/ 74 h 1060450"/>
                    <a:gd name="T32" fmla="*/ 54 w 2019300"/>
                    <a:gd name="T33" fmla="*/ 80 h 1060450"/>
                    <a:gd name="T34" fmla="*/ 50 w 2019300"/>
                    <a:gd name="T35" fmla="*/ 83 h 1060450"/>
                    <a:gd name="T36" fmla="*/ 45 w 2019300"/>
                    <a:gd name="T37" fmla="*/ 85 h 1060450"/>
                    <a:gd name="T38" fmla="*/ 41 w 2019300"/>
                    <a:gd name="T39" fmla="*/ 83 h 1060450"/>
                    <a:gd name="T40" fmla="*/ 37 w 2019300"/>
                    <a:gd name="T41" fmla="*/ 80 h 1060450"/>
                    <a:gd name="T42" fmla="*/ 18 w 2019300"/>
                    <a:gd name="T43" fmla="*/ 52 h 1060450"/>
                    <a:gd name="T44" fmla="*/ 10 w 2019300"/>
                    <a:gd name="T45" fmla="*/ 45 h 1060450"/>
                    <a:gd name="T46" fmla="*/ 0 w 2019300"/>
                    <a:gd name="T47" fmla="*/ 42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cxnSp>
            <p:nvCxnSpPr>
              <p:cNvPr id="47153" name="Straight Connector 126"/>
              <p:cNvCxnSpPr>
                <a:cxnSpLocks noChangeShapeType="1"/>
              </p:cNvCxnSpPr>
              <p:nvPr/>
            </p:nvCxnSpPr>
            <p:spPr bwMode="auto">
              <a:xfrm flipV="1">
                <a:off x="5996019" y="1438447"/>
                <a:ext cx="185657" cy="217491"/>
              </a:xfrm>
              <a:prstGeom prst="line">
                <a:avLst/>
              </a:prstGeom>
              <a:noFill/>
              <a:ln w="28575">
                <a:solidFill>
                  <a:srgbClr val="5F1F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7125" name="Group 103"/>
          <p:cNvGrpSpPr>
            <a:grpSpLocks/>
          </p:cNvGrpSpPr>
          <p:nvPr/>
        </p:nvGrpSpPr>
        <p:grpSpPr bwMode="auto">
          <a:xfrm rot="1029669">
            <a:off x="6405614" y="3047326"/>
            <a:ext cx="1581590" cy="968893"/>
            <a:chOff x="6326791" y="532275"/>
            <a:chExt cx="1581898" cy="970235"/>
          </a:xfrm>
        </p:grpSpPr>
        <p:grpSp>
          <p:nvGrpSpPr>
            <p:cNvPr id="47132" name="Group 105"/>
            <p:cNvGrpSpPr>
              <a:grpSpLocks/>
            </p:cNvGrpSpPr>
            <p:nvPr/>
          </p:nvGrpSpPr>
          <p:grpSpPr bwMode="auto">
            <a:xfrm>
              <a:off x="6326791" y="833197"/>
              <a:ext cx="1203327" cy="669313"/>
              <a:chOff x="6052966" y="1211875"/>
              <a:chExt cx="1203327" cy="669313"/>
            </a:xfrm>
          </p:grpSpPr>
          <p:grpSp>
            <p:nvGrpSpPr>
              <p:cNvPr id="47138" name="Group 111"/>
              <p:cNvGrpSpPr>
                <a:grpSpLocks/>
              </p:cNvGrpSpPr>
              <p:nvPr/>
            </p:nvGrpSpPr>
            <p:grpSpPr bwMode="auto">
              <a:xfrm>
                <a:off x="6052966" y="1577292"/>
                <a:ext cx="466896" cy="303896"/>
                <a:chOff x="6210129" y="1663017"/>
                <a:chExt cx="484212" cy="335756"/>
              </a:xfrm>
            </p:grpSpPr>
            <p:sp>
              <p:nvSpPr>
                <p:cNvPr id="47145" name="Freeform 118"/>
                <p:cNvSpPr>
                  <a:spLocks/>
                </p:cNvSpPr>
                <p:nvPr/>
              </p:nvSpPr>
              <p:spPr bwMode="auto">
                <a:xfrm rot="-1536348">
                  <a:off x="6286393" y="1676854"/>
                  <a:ext cx="386471" cy="278173"/>
                </a:xfrm>
                <a:custGeom>
                  <a:avLst/>
                  <a:gdLst>
                    <a:gd name="T0" fmla="*/ 815 w 1803400"/>
                    <a:gd name="T1" fmla="*/ 854 h 996950"/>
                    <a:gd name="T2" fmla="*/ 695 w 1803400"/>
                    <a:gd name="T3" fmla="*/ 757 h 996950"/>
                    <a:gd name="T4" fmla="*/ 594 w 1803400"/>
                    <a:gd name="T5" fmla="*/ 617 h 996950"/>
                    <a:gd name="T6" fmla="*/ 370 w 1803400"/>
                    <a:gd name="T7" fmla="*/ 102 h 996950"/>
                    <a:gd name="T8" fmla="*/ 320 w 1803400"/>
                    <a:gd name="T9" fmla="*/ 38 h 996950"/>
                    <a:gd name="T10" fmla="*/ 267 w 1803400"/>
                    <a:gd name="T11" fmla="*/ 0 h 996950"/>
                    <a:gd name="T12" fmla="*/ 212 w 1803400"/>
                    <a:gd name="T13" fmla="*/ 11 h 996950"/>
                    <a:gd name="T14" fmla="*/ 161 w 1803400"/>
                    <a:gd name="T15" fmla="*/ 59 h 996950"/>
                    <a:gd name="T16" fmla="*/ 115 w 1803400"/>
                    <a:gd name="T17" fmla="*/ 140 h 996950"/>
                    <a:gd name="T18" fmla="*/ 70 w 1803400"/>
                    <a:gd name="T19" fmla="*/ 253 h 996950"/>
                    <a:gd name="T20" fmla="*/ 37 w 1803400"/>
                    <a:gd name="T21" fmla="*/ 419 h 996950"/>
                    <a:gd name="T22" fmla="*/ 13 w 1803400"/>
                    <a:gd name="T23" fmla="*/ 569 h 996950"/>
                    <a:gd name="T24" fmla="*/ 2 w 1803400"/>
                    <a:gd name="T25" fmla="*/ 741 h 996950"/>
                    <a:gd name="T26" fmla="*/ 0 w 1803400"/>
                    <a:gd name="T27" fmla="*/ 902 h 996950"/>
                    <a:gd name="T28" fmla="*/ 10 w 1803400"/>
                    <a:gd name="T29" fmla="*/ 1112 h 996950"/>
                    <a:gd name="T30" fmla="*/ 35 w 1803400"/>
                    <a:gd name="T31" fmla="*/ 1278 h 996950"/>
                    <a:gd name="T32" fmla="*/ 66 w 1803400"/>
                    <a:gd name="T33" fmla="*/ 1423 h 996950"/>
                    <a:gd name="T34" fmla="*/ 111 w 1803400"/>
                    <a:gd name="T35" fmla="*/ 1541 h 996950"/>
                    <a:gd name="T36" fmla="*/ 158 w 1803400"/>
                    <a:gd name="T37" fmla="*/ 1627 h 996950"/>
                    <a:gd name="T38" fmla="*/ 210 w 1803400"/>
                    <a:gd name="T39" fmla="*/ 1681 h 996950"/>
                    <a:gd name="T40" fmla="*/ 261 w 1803400"/>
                    <a:gd name="T41" fmla="*/ 1686 h 996950"/>
                    <a:gd name="T42" fmla="*/ 316 w 1803400"/>
                    <a:gd name="T43" fmla="*/ 1654 h 996950"/>
                    <a:gd name="T44" fmla="*/ 370 w 1803400"/>
                    <a:gd name="T45" fmla="*/ 1573 h 996950"/>
                    <a:gd name="T46" fmla="*/ 596 w 1803400"/>
                    <a:gd name="T47" fmla="*/ 1090 h 996950"/>
                    <a:gd name="T48" fmla="*/ 692 w 1803400"/>
                    <a:gd name="T49" fmla="*/ 934 h 996950"/>
                    <a:gd name="T50" fmla="*/ 815 w 1803400"/>
                    <a:gd name="T51" fmla="*/ 854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6" name="Freeform 119"/>
                <p:cNvSpPr>
                  <a:spLocks/>
                </p:cNvSpPr>
                <p:nvPr/>
              </p:nvSpPr>
              <p:spPr bwMode="auto">
                <a:xfrm rot="-1536348">
                  <a:off x="6210129" y="1663017"/>
                  <a:ext cx="484212" cy="335756"/>
                </a:xfrm>
                <a:custGeom>
                  <a:avLst/>
                  <a:gdLst>
                    <a:gd name="T0" fmla="*/ 927 w 2314575"/>
                    <a:gd name="T1" fmla="*/ 1020 h 1203325"/>
                    <a:gd name="T2" fmla="*/ 777 w 2314575"/>
                    <a:gd name="T3" fmla="*/ 956 h 1203325"/>
                    <a:gd name="T4" fmla="*/ 655 w 2314575"/>
                    <a:gd name="T5" fmla="*/ 784 h 1203325"/>
                    <a:gd name="T6" fmla="*/ 392 w 2314575"/>
                    <a:gd name="T7" fmla="*/ 107 h 1203325"/>
                    <a:gd name="T8" fmla="*/ 331 w 2314575"/>
                    <a:gd name="T9" fmla="*/ 32 h 1203325"/>
                    <a:gd name="T10" fmla="*/ 265 w 2314575"/>
                    <a:gd name="T11" fmla="*/ 0 h 1203325"/>
                    <a:gd name="T12" fmla="*/ 201 w 2314575"/>
                    <a:gd name="T13" fmla="*/ 27 h 1203325"/>
                    <a:gd name="T14" fmla="*/ 142 w 2314575"/>
                    <a:gd name="T15" fmla="*/ 113 h 1203325"/>
                    <a:gd name="T16" fmla="*/ 89 w 2314575"/>
                    <a:gd name="T17" fmla="*/ 263 h 1203325"/>
                    <a:gd name="T18" fmla="*/ 46 w 2314575"/>
                    <a:gd name="T19" fmla="*/ 446 h 1203325"/>
                    <a:gd name="T20" fmla="*/ 17 w 2314575"/>
                    <a:gd name="T21" fmla="*/ 660 h 1203325"/>
                    <a:gd name="T22" fmla="*/ 0 w 2314575"/>
                    <a:gd name="T23" fmla="*/ 886 h 1203325"/>
                    <a:gd name="T24" fmla="*/ 0 w 2314575"/>
                    <a:gd name="T25" fmla="*/ 1133 h 1203325"/>
                    <a:gd name="T26" fmla="*/ 18 w 2314575"/>
                    <a:gd name="T27" fmla="*/ 1375 h 1203325"/>
                    <a:gd name="T28" fmla="*/ 47 w 2314575"/>
                    <a:gd name="T29" fmla="*/ 1600 h 1203325"/>
                    <a:gd name="T30" fmla="*/ 87 w 2314575"/>
                    <a:gd name="T31" fmla="*/ 1766 h 1203325"/>
                    <a:gd name="T32" fmla="*/ 139 w 2314575"/>
                    <a:gd name="T33" fmla="*/ 1906 h 1203325"/>
                    <a:gd name="T34" fmla="*/ 199 w 2314575"/>
                    <a:gd name="T35" fmla="*/ 1998 h 1203325"/>
                    <a:gd name="T36" fmla="*/ 261 w 2314575"/>
                    <a:gd name="T37" fmla="*/ 2035 h 1203325"/>
                    <a:gd name="T38" fmla="*/ 327 w 2314575"/>
                    <a:gd name="T39" fmla="*/ 2008 h 1203325"/>
                    <a:gd name="T40" fmla="*/ 391 w 2314575"/>
                    <a:gd name="T41" fmla="*/ 1928 h 1203325"/>
                    <a:gd name="T42" fmla="*/ 656 w 2314575"/>
                    <a:gd name="T43" fmla="*/ 1251 h 1203325"/>
                    <a:gd name="T44" fmla="*/ 776 w 2314575"/>
                    <a:gd name="T45" fmla="*/ 1090 h 1203325"/>
                    <a:gd name="T46" fmla="*/ 927 w 2314575"/>
                    <a:gd name="T47" fmla="*/ 1020 h 120332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314575"/>
                    <a:gd name="T73" fmla="*/ 0 h 1203325"/>
                    <a:gd name="T74" fmla="*/ 2314575 w 2314575"/>
                    <a:gd name="T75" fmla="*/ 1203325 h 120332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314575" h="1203325">
                      <a:moveTo>
                        <a:pt x="2314575" y="603250"/>
                      </a:moveTo>
                      <a:lnTo>
                        <a:pt x="1939925" y="565150"/>
                      </a:lnTo>
                      <a:lnTo>
                        <a:pt x="1635125" y="463550"/>
                      </a:lnTo>
                      <a:lnTo>
                        <a:pt x="977900" y="63500"/>
                      </a:lnTo>
                      <a:lnTo>
                        <a:pt x="825500" y="19050"/>
                      </a:lnTo>
                      <a:lnTo>
                        <a:pt x="660400" y="0"/>
                      </a:lnTo>
                      <a:lnTo>
                        <a:pt x="501650" y="15875"/>
                      </a:lnTo>
                      <a:lnTo>
                        <a:pt x="355600" y="66675"/>
                      </a:lnTo>
                      <a:lnTo>
                        <a:pt x="222250" y="155575"/>
                      </a:lnTo>
                      <a:lnTo>
                        <a:pt x="114300" y="263525"/>
                      </a:lnTo>
                      <a:lnTo>
                        <a:pt x="41275" y="390525"/>
                      </a:lnTo>
                      <a:lnTo>
                        <a:pt x="0" y="523875"/>
                      </a:lnTo>
                      <a:lnTo>
                        <a:pt x="0" y="669925"/>
                      </a:lnTo>
                      <a:lnTo>
                        <a:pt x="44450" y="812800"/>
                      </a:lnTo>
                      <a:lnTo>
                        <a:pt x="117475" y="946150"/>
                      </a:lnTo>
                      <a:lnTo>
                        <a:pt x="215900" y="1044575"/>
                      </a:lnTo>
                      <a:lnTo>
                        <a:pt x="346075" y="1127125"/>
                      </a:lnTo>
                      <a:lnTo>
                        <a:pt x="495300" y="1181100"/>
                      </a:lnTo>
                      <a:lnTo>
                        <a:pt x="650875" y="1203325"/>
                      </a:lnTo>
                      <a:lnTo>
                        <a:pt x="815975" y="1187450"/>
                      </a:lnTo>
                      <a:lnTo>
                        <a:pt x="974725" y="1139825"/>
                      </a:lnTo>
                      <a:lnTo>
                        <a:pt x="1638300" y="739775"/>
                      </a:lnTo>
                      <a:lnTo>
                        <a:pt x="1936750" y="644525"/>
                      </a:lnTo>
                      <a:lnTo>
                        <a:pt x="2314575" y="6032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7" name="Freeform 120"/>
                <p:cNvSpPr>
                  <a:spLocks/>
                </p:cNvSpPr>
                <p:nvPr/>
              </p:nvSpPr>
              <p:spPr bwMode="auto">
                <a:xfrm rot="-1536348">
                  <a:off x="6352387" y="1718844"/>
                  <a:ext cx="249920" cy="195865"/>
                </a:xfrm>
                <a:custGeom>
                  <a:avLst/>
                  <a:gdLst>
                    <a:gd name="T0" fmla="*/ 92 w 1803400"/>
                    <a:gd name="T1" fmla="*/ 148 h 996950"/>
                    <a:gd name="T2" fmla="*/ 79 w 1803400"/>
                    <a:gd name="T3" fmla="*/ 131 h 996950"/>
                    <a:gd name="T4" fmla="*/ 67 w 1803400"/>
                    <a:gd name="T5" fmla="*/ 107 h 996950"/>
                    <a:gd name="T6" fmla="*/ 42 w 1803400"/>
                    <a:gd name="T7" fmla="*/ 18 h 996950"/>
                    <a:gd name="T8" fmla="*/ 36 w 1803400"/>
                    <a:gd name="T9" fmla="*/ 6 h 996950"/>
                    <a:gd name="T10" fmla="*/ 30 w 1803400"/>
                    <a:gd name="T11" fmla="*/ 0 h 996950"/>
                    <a:gd name="T12" fmla="*/ 24 w 1803400"/>
                    <a:gd name="T13" fmla="*/ 2 h 996950"/>
                    <a:gd name="T14" fmla="*/ 18 w 1803400"/>
                    <a:gd name="T15" fmla="*/ 10 h 996950"/>
                    <a:gd name="T16" fmla="*/ 13 w 1803400"/>
                    <a:gd name="T17" fmla="*/ 24 h 996950"/>
                    <a:gd name="T18" fmla="*/ 8 w 1803400"/>
                    <a:gd name="T19" fmla="*/ 44 h 996950"/>
                    <a:gd name="T20" fmla="*/ 4 w 1803400"/>
                    <a:gd name="T21" fmla="*/ 72 h 996950"/>
                    <a:gd name="T22" fmla="*/ 2 w 1803400"/>
                    <a:gd name="T23" fmla="*/ 98 h 996950"/>
                    <a:gd name="T24" fmla="*/ 0 w 1803400"/>
                    <a:gd name="T25" fmla="*/ 128 h 996950"/>
                    <a:gd name="T26" fmla="*/ 0 w 1803400"/>
                    <a:gd name="T27" fmla="*/ 156 h 996950"/>
                    <a:gd name="T28" fmla="*/ 1 w 1803400"/>
                    <a:gd name="T29" fmla="*/ 192 h 996950"/>
                    <a:gd name="T30" fmla="*/ 4 w 1803400"/>
                    <a:gd name="T31" fmla="*/ 221 h 996950"/>
                    <a:gd name="T32" fmla="*/ 7 w 1803400"/>
                    <a:gd name="T33" fmla="*/ 246 h 996950"/>
                    <a:gd name="T34" fmla="*/ 12 w 1803400"/>
                    <a:gd name="T35" fmla="*/ 267 h 996950"/>
                    <a:gd name="T36" fmla="*/ 18 w 1803400"/>
                    <a:gd name="T37" fmla="*/ 282 h 996950"/>
                    <a:gd name="T38" fmla="*/ 24 w 1803400"/>
                    <a:gd name="T39" fmla="*/ 291 h 996950"/>
                    <a:gd name="T40" fmla="*/ 30 w 1803400"/>
                    <a:gd name="T41" fmla="*/ 292 h 996950"/>
                    <a:gd name="T42" fmla="*/ 36 w 1803400"/>
                    <a:gd name="T43" fmla="*/ 286 h 996950"/>
                    <a:gd name="T44" fmla="*/ 42 w 1803400"/>
                    <a:gd name="T45" fmla="*/ 272 h 996950"/>
                    <a:gd name="T46" fmla="*/ 67 w 1803400"/>
                    <a:gd name="T47" fmla="*/ 189 h 996950"/>
                    <a:gd name="T48" fmla="*/ 78 w 1803400"/>
                    <a:gd name="T49" fmla="*/ 162 h 996950"/>
                    <a:gd name="T50" fmla="*/ 92 w 1803400"/>
                    <a:gd name="T51" fmla="*/ 148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8" name="Freeform 121"/>
                <p:cNvSpPr>
                  <a:spLocks/>
                </p:cNvSpPr>
                <p:nvPr/>
              </p:nvSpPr>
              <p:spPr bwMode="auto">
                <a:xfrm rot="-1536348">
                  <a:off x="6412959" y="1713635"/>
                  <a:ext cx="191028" cy="172036"/>
                </a:xfrm>
                <a:custGeom>
                  <a:avLst/>
                  <a:gdLst>
                    <a:gd name="T0" fmla="*/ 24 w 1803400"/>
                    <a:gd name="T1" fmla="*/ 77 h 996950"/>
                    <a:gd name="T2" fmla="*/ 20 w 1803400"/>
                    <a:gd name="T3" fmla="*/ 69 h 996950"/>
                    <a:gd name="T4" fmla="*/ 17 w 1803400"/>
                    <a:gd name="T5" fmla="*/ 56 h 996950"/>
                    <a:gd name="T6" fmla="*/ 11 w 1803400"/>
                    <a:gd name="T7" fmla="*/ 9 h 996950"/>
                    <a:gd name="T8" fmla="*/ 9 w 1803400"/>
                    <a:gd name="T9" fmla="*/ 3 h 996950"/>
                    <a:gd name="T10" fmla="*/ 8 w 1803400"/>
                    <a:gd name="T11" fmla="*/ 0 h 996950"/>
                    <a:gd name="T12" fmla="*/ 6 w 1803400"/>
                    <a:gd name="T13" fmla="*/ 1 h 996950"/>
                    <a:gd name="T14" fmla="*/ 5 w 1803400"/>
                    <a:gd name="T15" fmla="*/ 5 h 996950"/>
                    <a:gd name="T16" fmla="*/ 3 w 1803400"/>
                    <a:gd name="T17" fmla="*/ 13 h 996950"/>
                    <a:gd name="T18" fmla="*/ 2 w 1803400"/>
                    <a:gd name="T19" fmla="*/ 23 h 996950"/>
                    <a:gd name="T20" fmla="*/ 1 w 1803400"/>
                    <a:gd name="T21" fmla="*/ 38 h 996950"/>
                    <a:gd name="T22" fmla="*/ 0 w 1803400"/>
                    <a:gd name="T23" fmla="*/ 51 h 996950"/>
                    <a:gd name="T24" fmla="*/ 0 w 1803400"/>
                    <a:gd name="T25" fmla="*/ 67 h 996950"/>
                    <a:gd name="T26" fmla="*/ 0 w 1803400"/>
                    <a:gd name="T27" fmla="*/ 82 h 996950"/>
                    <a:gd name="T28" fmla="*/ 0 w 1803400"/>
                    <a:gd name="T29" fmla="*/ 101 h 996950"/>
                    <a:gd name="T30" fmla="*/ 1 w 1803400"/>
                    <a:gd name="T31" fmla="*/ 116 h 996950"/>
                    <a:gd name="T32" fmla="*/ 2 w 1803400"/>
                    <a:gd name="T33" fmla="*/ 129 h 996950"/>
                    <a:gd name="T34" fmla="*/ 3 w 1803400"/>
                    <a:gd name="T35" fmla="*/ 139 h 996950"/>
                    <a:gd name="T36" fmla="*/ 5 w 1803400"/>
                    <a:gd name="T37" fmla="*/ 147 h 996950"/>
                    <a:gd name="T38" fmla="*/ 6 w 1803400"/>
                    <a:gd name="T39" fmla="*/ 152 h 996950"/>
                    <a:gd name="T40" fmla="*/ 8 w 1803400"/>
                    <a:gd name="T41" fmla="*/ 153 h 996950"/>
                    <a:gd name="T42" fmla="*/ 9 w 1803400"/>
                    <a:gd name="T43" fmla="*/ 150 h 996950"/>
                    <a:gd name="T44" fmla="*/ 11 w 1803400"/>
                    <a:gd name="T45" fmla="*/ 142 h 996950"/>
                    <a:gd name="T46" fmla="*/ 18 w 1803400"/>
                    <a:gd name="T47" fmla="*/ 99 h 996950"/>
                    <a:gd name="T48" fmla="*/ 20 w 1803400"/>
                    <a:gd name="T49" fmla="*/ 85 h 996950"/>
                    <a:gd name="T50" fmla="*/ 24 w 1803400"/>
                    <a:gd name="T51" fmla="*/ 77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7139" name="Group 112"/>
              <p:cNvGrpSpPr>
                <a:grpSpLocks/>
              </p:cNvGrpSpPr>
              <p:nvPr/>
            </p:nvGrpSpPr>
            <p:grpSpPr bwMode="auto">
              <a:xfrm>
                <a:off x="6924432" y="1211875"/>
                <a:ext cx="331861" cy="215860"/>
                <a:chOff x="6660114" y="1345226"/>
                <a:chExt cx="331861" cy="215860"/>
              </a:xfrm>
            </p:grpSpPr>
            <p:sp>
              <p:nvSpPr>
                <p:cNvPr id="47141" name="Freeform 114"/>
                <p:cNvSpPr>
                  <a:spLocks/>
                </p:cNvSpPr>
                <p:nvPr/>
              </p:nvSpPr>
              <p:spPr bwMode="auto">
                <a:xfrm rot="-1536348">
                  <a:off x="6666212" y="1415355"/>
                  <a:ext cx="206582" cy="132613"/>
                </a:xfrm>
                <a:custGeom>
                  <a:avLst/>
                  <a:gdLst>
                    <a:gd name="T0" fmla="*/ 0 w 1568450"/>
                    <a:gd name="T1" fmla="*/ 35 h 873125"/>
                    <a:gd name="T2" fmla="*/ 9 w 1568450"/>
                    <a:gd name="T3" fmla="*/ 32 h 873125"/>
                    <a:gd name="T4" fmla="*/ 17 w 1568450"/>
                    <a:gd name="T5" fmla="*/ 26 h 873125"/>
                    <a:gd name="T6" fmla="*/ 34 w 1568450"/>
                    <a:gd name="T7" fmla="*/ 4 h 873125"/>
                    <a:gd name="T8" fmla="*/ 38 w 1568450"/>
                    <a:gd name="T9" fmla="*/ 1 h 873125"/>
                    <a:gd name="T10" fmla="*/ 42 w 1568450"/>
                    <a:gd name="T11" fmla="*/ 0 h 873125"/>
                    <a:gd name="T12" fmla="*/ 46 w 1568450"/>
                    <a:gd name="T13" fmla="*/ 0 h 873125"/>
                    <a:gd name="T14" fmla="*/ 50 w 1568450"/>
                    <a:gd name="T15" fmla="*/ 2 h 873125"/>
                    <a:gd name="T16" fmla="*/ 53 w 1568450"/>
                    <a:gd name="T17" fmla="*/ 6 h 873125"/>
                    <a:gd name="T18" fmla="*/ 57 w 1568450"/>
                    <a:gd name="T19" fmla="*/ 10 h 873125"/>
                    <a:gd name="T20" fmla="*/ 59 w 1568450"/>
                    <a:gd name="T21" fmla="*/ 17 h 873125"/>
                    <a:gd name="T22" fmla="*/ 61 w 1568450"/>
                    <a:gd name="T23" fmla="*/ 24 h 873125"/>
                    <a:gd name="T24" fmla="*/ 62 w 1568450"/>
                    <a:gd name="T25" fmla="*/ 32 h 873125"/>
                    <a:gd name="T26" fmla="*/ 62 w 1568450"/>
                    <a:gd name="T27" fmla="*/ 39 h 873125"/>
                    <a:gd name="T28" fmla="*/ 61 w 1568450"/>
                    <a:gd name="T29" fmla="*/ 47 h 873125"/>
                    <a:gd name="T30" fmla="*/ 59 w 1568450"/>
                    <a:gd name="T31" fmla="*/ 53 h 873125"/>
                    <a:gd name="T32" fmla="*/ 57 w 1568450"/>
                    <a:gd name="T33" fmla="*/ 60 h 873125"/>
                    <a:gd name="T34" fmla="*/ 54 w 1568450"/>
                    <a:gd name="T35" fmla="*/ 65 h 873125"/>
                    <a:gd name="T36" fmla="*/ 50 w 1568450"/>
                    <a:gd name="T37" fmla="*/ 68 h 873125"/>
                    <a:gd name="T38" fmla="*/ 46 w 1568450"/>
                    <a:gd name="T39" fmla="*/ 71 h 873125"/>
                    <a:gd name="T40" fmla="*/ 42 w 1568450"/>
                    <a:gd name="T41" fmla="*/ 71 h 873125"/>
                    <a:gd name="T42" fmla="*/ 38 w 1568450"/>
                    <a:gd name="T43" fmla="*/ 70 h 873125"/>
                    <a:gd name="T44" fmla="*/ 34 w 1568450"/>
                    <a:gd name="T45" fmla="*/ 66 h 873125"/>
                    <a:gd name="T46" fmla="*/ 17 w 1568450"/>
                    <a:gd name="T47" fmla="*/ 46 h 873125"/>
                    <a:gd name="T48" fmla="*/ 9 w 1568450"/>
                    <a:gd name="T49" fmla="*/ 39 h 873125"/>
                    <a:gd name="T50" fmla="*/ 0 w 1568450"/>
                    <a:gd name="T51" fmla="*/ 35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2" name="Freeform 115"/>
                <p:cNvSpPr>
                  <a:spLocks/>
                </p:cNvSpPr>
                <p:nvPr/>
              </p:nvSpPr>
              <p:spPr bwMode="auto">
                <a:xfrm rot="-1536348">
                  <a:off x="6663399" y="1388332"/>
                  <a:ext cx="265963" cy="161064"/>
                </a:xfrm>
                <a:custGeom>
                  <a:avLst/>
                  <a:gdLst>
                    <a:gd name="T0" fmla="*/ 0 w 2019300"/>
                    <a:gd name="T1" fmla="*/ 43 h 1060450"/>
                    <a:gd name="T2" fmla="*/ 13 w 2019300"/>
                    <a:gd name="T3" fmla="*/ 41 h 1060450"/>
                    <a:gd name="T4" fmla="*/ 23 w 2019300"/>
                    <a:gd name="T5" fmla="*/ 34 h 1060450"/>
                    <a:gd name="T6" fmla="*/ 46 w 2019300"/>
                    <a:gd name="T7" fmla="*/ 5 h 1060450"/>
                    <a:gd name="T8" fmla="*/ 51 w 2019300"/>
                    <a:gd name="T9" fmla="*/ 1 h 1060450"/>
                    <a:gd name="T10" fmla="*/ 57 w 2019300"/>
                    <a:gd name="T11" fmla="*/ 0 h 1060450"/>
                    <a:gd name="T12" fmla="*/ 63 w 2019300"/>
                    <a:gd name="T13" fmla="*/ 1 h 1060450"/>
                    <a:gd name="T14" fmla="*/ 68 w 2019300"/>
                    <a:gd name="T15" fmla="*/ 5 h 1060450"/>
                    <a:gd name="T16" fmla="*/ 72 w 2019300"/>
                    <a:gd name="T17" fmla="*/ 11 h 1060450"/>
                    <a:gd name="T18" fmla="*/ 76 w 2019300"/>
                    <a:gd name="T19" fmla="*/ 19 h 1060450"/>
                    <a:gd name="T20" fmla="*/ 78 w 2019300"/>
                    <a:gd name="T21" fmla="*/ 28 h 1060450"/>
                    <a:gd name="T22" fmla="*/ 80 w 2019300"/>
                    <a:gd name="T23" fmla="*/ 38 h 1060450"/>
                    <a:gd name="T24" fmla="*/ 80 w 2019300"/>
                    <a:gd name="T25" fmla="*/ 48 h 1060450"/>
                    <a:gd name="T26" fmla="*/ 79 w 2019300"/>
                    <a:gd name="T27" fmla="*/ 58 h 1060450"/>
                    <a:gd name="T28" fmla="*/ 76 w 2019300"/>
                    <a:gd name="T29" fmla="*/ 67 h 1060450"/>
                    <a:gd name="T30" fmla="*/ 72 w 2019300"/>
                    <a:gd name="T31" fmla="*/ 75 h 1060450"/>
                    <a:gd name="T32" fmla="*/ 68 w 2019300"/>
                    <a:gd name="T33" fmla="*/ 81 h 1060450"/>
                    <a:gd name="T34" fmla="*/ 63 w 2019300"/>
                    <a:gd name="T35" fmla="*/ 84 h 1060450"/>
                    <a:gd name="T36" fmla="*/ 57 w 2019300"/>
                    <a:gd name="T37" fmla="*/ 86 h 1060450"/>
                    <a:gd name="T38" fmla="*/ 51 w 2019300"/>
                    <a:gd name="T39" fmla="*/ 84 h 1060450"/>
                    <a:gd name="T40" fmla="*/ 46 w 2019300"/>
                    <a:gd name="T41" fmla="*/ 81 h 1060450"/>
                    <a:gd name="T42" fmla="*/ 23 w 2019300"/>
                    <a:gd name="T43" fmla="*/ 53 h 1060450"/>
                    <a:gd name="T44" fmla="*/ 13 w 2019300"/>
                    <a:gd name="T45" fmla="*/ 46 h 1060450"/>
                    <a:gd name="T46" fmla="*/ 0 w 2019300"/>
                    <a:gd name="T47" fmla="*/ 43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3" name="Freeform 116"/>
                <p:cNvSpPr>
                  <a:spLocks/>
                </p:cNvSpPr>
                <p:nvPr/>
              </p:nvSpPr>
              <p:spPr bwMode="auto">
                <a:xfrm rot="-1536348">
                  <a:off x="6692323" y="1450821"/>
                  <a:ext cx="127829" cy="73806"/>
                </a:xfrm>
                <a:custGeom>
                  <a:avLst/>
                  <a:gdLst>
                    <a:gd name="T0" fmla="*/ 0 w 1568450"/>
                    <a:gd name="T1" fmla="*/ 2 h 873125"/>
                    <a:gd name="T2" fmla="*/ 1 w 1568450"/>
                    <a:gd name="T3" fmla="*/ 2 h 873125"/>
                    <a:gd name="T4" fmla="*/ 2 w 1568450"/>
                    <a:gd name="T5" fmla="*/ 1 h 873125"/>
                    <a:gd name="T6" fmla="*/ 3 w 1568450"/>
                    <a:gd name="T7" fmla="*/ 0 h 873125"/>
                    <a:gd name="T8" fmla="*/ 3 w 1568450"/>
                    <a:gd name="T9" fmla="*/ 0 h 873125"/>
                    <a:gd name="T10" fmla="*/ 4 w 1568450"/>
                    <a:gd name="T11" fmla="*/ 0 h 873125"/>
                    <a:gd name="T12" fmla="*/ 4 w 1568450"/>
                    <a:gd name="T13" fmla="*/ 0 h 873125"/>
                    <a:gd name="T14" fmla="*/ 4 w 1568450"/>
                    <a:gd name="T15" fmla="*/ 0 h 873125"/>
                    <a:gd name="T16" fmla="*/ 5 w 1568450"/>
                    <a:gd name="T17" fmla="*/ 0 h 873125"/>
                    <a:gd name="T18" fmla="*/ 5 w 1568450"/>
                    <a:gd name="T19" fmla="*/ 1 h 873125"/>
                    <a:gd name="T20" fmla="*/ 5 w 1568450"/>
                    <a:gd name="T21" fmla="*/ 1 h 873125"/>
                    <a:gd name="T22" fmla="*/ 6 w 1568450"/>
                    <a:gd name="T23" fmla="*/ 1 h 873125"/>
                    <a:gd name="T24" fmla="*/ 6 w 1568450"/>
                    <a:gd name="T25" fmla="*/ 2 h 873125"/>
                    <a:gd name="T26" fmla="*/ 6 w 1568450"/>
                    <a:gd name="T27" fmla="*/ 2 h 873125"/>
                    <a:gd name="T28" fmla="*/ 6 w 1568450"/>
                    <a:gd name="T29" fmla="*/ 3 h 873125"/>
                    <a:gd name="T30" fmla="*/ 5 w 1568450"/>
                    <a:gd name="T31" fmla="*/ 3 h 873125"/>
                    <a:gd name="T32" fmla="*/ 5 w 1568450"/>
                    <a:gd name="T33" fmla="*/ 3 h 873125"/>
                    <a:gd name="T34" fmla="*/ 5 w 1568450"/>
                    <a:gd name="T35" fmla="*/ 3 h 873125"/>
                    <a:gd name="T36" fmla="*/ 5 w 1568450"/>
                    <a:gd name="T37" fmla="*/ 4 h 873125"/>
                    <a:gd name="T38" fmla="*/ 4 w 1568450"/>
                    <a:gd name="T39" fmla="*/ 4 h 873125"/>
                    <a:gd name="T40" fmla="*/ 4 w 1568450"/>
                    <a:gd name="T41" fmla="*/ 4 h 873125"/>
                    <a:gd name="T42" fmla="*/ 3 w 1568450"/>
                    <a:gd name="T43" fmla="*/ 4 h 873125"/>
                    <a:gd name="T44" fmla="*/ 3 w 1568450"/>
                    <a:gd name="T45" fmla="*/ 4 h 873125"/>
                    <a:gd name="T46" fmla="*/ 2 w 1568450"/>
                    <a:gd name="T47" fmla="*/ 2 h 873125"/>
                    <a:gd name="T48" fmla="*/ 1 w 1568450"/>
                    <a:gd name="T49" fmla="*/ 2 h 873125"/>
                    <a:gd name="T50" fmla="*/ 0 w 1568450"/>
                    <a:gd name="T51" fmla="*/ 2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4" name="Freeform 117"/>
                <p:cNvSpPr>
                  <a:spLocks/>
                </p:cNvSpPr>
                <p:nvPr/>
              </p:nvSpPr>
              <p:spPr bwMode="auto">
                <a:xfrm rot="-1536348">
                  <a:off x="6660114" y="1345226"/>
                  <a:ext cx="331861" cy="215860"/>
                </a:xfrm>
                <a:custGeom>
                  <a:avLst/>
                  <a:gdLst>
                    <a:gd name="T0" fmla="*/ 0 w 2019300"/>
                    <a:gd name="T1" fmla="*/ 185 h 1060450"/>
                    <a:gd name="T2" fmla="*/ 38 w 2019300"/>
                    <a:gd name="T3" fmla="*/ 175 h 1060450"/>
                    <a:gd name="T4" fmla="*/ 70 w 2019300"/>
                    <a:gd name="T5" fmla="*/ 145 h 1060450"/>
                    <a:gd name="T6" fmla="*/ 140 w 2019300"/>
                    <a:gd name="T7" fmla="*/ 21 h 1060450"/>
                    <a:gd name="T8" fmla="*/ 155 w 2019300"/>
                    <a:gd name="T9" fmla="*/ 4 h 1060450"/>
                    <a:gd name="T10" fmla="*/ 172 w 2019300"/>
                    <a:gd name="T11" fmla="*/ 0 h 1060450"/>
                    <a:gd name="T12" fmla="*/ 189 w 2019300"/>
                    <a:gd name="T13" fmla="*/ 5 h 1060450"/>
                    <a:gd name="T14" fmla="*/ 205 w 2019300"/>
                    <a:gd name="T15" fmla="*/ 21 h 1060450"/>
                    <a:gd name="T16" fmla="*/ 219 w 2019300"/>
                    <a:gd name="T17" fmla="*/ 48 h 1060450"/>
                    <a:gd name="T18" fmla="*/ 230 w 2019300"/>
                    <a:gd name="T19" fmla="*/ 80 h 1060450"/>
                    <a:gd name="T20" fmla="*/ 237 w 2019300"/>
                    <a:gd name="T21" fmla="*/ 120 h 1060450"/>
                    <a:gd name="T22" fmla="*/ 242 w 2019300"/>
                    <a:gd name="T23" fmla="*/ 163 h 1060450"/>
                    <a:gd name="T24" fmla="*/ 242 w 2019300"/>
                    <a:gd name="T25" fmla="*/ 205 h 1060450"/>
                    <a:gd name="T26" fmla="*/ 238 w 2019300"/>
                    <a:gd name="T27" fmla="*/ 252 h 1060450"/>
                    <a:gd name="T28" fmla="*/ 230 w 2019300"/>
                    <a:gd name="T29" fmla="*/ 292 h 1060450"/>
                    <a:gd name="T30" fmla="*/ 219 w 2019300"/>
                    <a:gd name="T31" fmla="*/ 323 h 1060450"/>
                    <a:gd name="T32" fmla="*/ 206 w 2019300"/>
                    <a:gd name="T33" fmla="*/ 348 h 1060450"/>
                    <a:gd name="T34" fmla="*/ 189 w 2019300"/>
                    <a:gd name="T35" fmla="*/ 364 h 1060450"/>
                    <a:gd name="T36" fmla="*/ 172 w 2019300"/>
                    <a:gd name="T37" fmla="*/ 371 h 1060450"/>
                    <a:gd name="T38" fmla="*/ 156 w 2019300"/>
                    <a:gd name="T39" fmla="*/ 365 h 1060450"/>
                    <a:gd name="T40" fmla="*/ 140 w 2019300"/>
                    <a:gd name="T41" fmla="*/ 348 h 1060450"/>
                    <a:gd name="T42" fmla="*/ 69 w 2019300"/>
                    <a:gd name="T43" fmla="*/ 228 h 1060450"/>
                    <a:gd name="T44" fmla="*/ 38 w 2019300"/>
                    <a:gd name="T45" fmla="*/ 197 h 1060450"/>
                    <a:gd name="T46" fmla="*/ 0 w 2019300"/>
                    <a:gd name="T47" fmla="*/ 185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cxnSp>
            <p:nvCxnSpPr>
              <p:cNvPr id="47140" name="Straight Connector 113"/>
              <p:cNvCxnSpPr>
                <a:cxnSpLocks noChangeShapeType="1"/>
              </p:cNvCxnSpPr>
              <p:nvPr/>
            </p:nvCxnSpPr>
            <p:spPr bwMode="auto">
              <a:xfrm flipV="1">
                <a:off x="6415050" y="1393031"/>
                <a:ext cx="526294" cy="277076"/>
              </a:xfrm>
              <a:prstGeom prst="line">
                <a:avLst/>
              </a:prstGeom>
              <a:noFill/>
              <a:ln w="28575">
                <a:solidFill>
                  <a:srgbClr val="5F1F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7133" name="Group 106"/>
            <p:cNvGrpSpPr>
              <a:grpSpLocks/>
            </p:cNvGrpSpPr>
            <p:nvPr/>
          </p:nvGrpSpPr>
          <p:grpSpPr bwMode="auto">
            <a:xfrm>
              <a:off x="6882367" y="532275"/>
              <a:ext cx="1026322" cy="646971"/>
              <a:chOff x="6882367" y="189339"/>
              <a:chExt cx="1026322" cy="646971"/>
            </a:xfrm>
          </p:grpSpPr>
          <p:grpSp>
            <p:nvGrpSpPr>
              <p:cNvPr id="47135" name="Group 108"/>
              <p:cNvGrpSpPr>
                <a:grpSpLocks/>
              </p:cNvGrpSpPr>
              <p:nvPr/>
            </p:nvGrpSpPr>
            <p:grpSpPr bwMode="auto">
              <a:xfrm>
                <a:off x="6882367" y="466570"/>
                <a:ext cx="752029" cy="369740"/>
                <a:chOff x="6591855" y="1166657"/>
                <a:chExt cx="752029" cy="369740"/>
              </a:xfrm>
            </p:grpSpPr>
            <p:sp>
              <p:nvSpPr>
                <p:cNvPr id="98" name="Arc 97"/>
                <p:cNvSpPr/>
                <p:nvPr/>
              </p:nvSpPr>
              <p:spPr>
                <a:xfrm rot="20015699">
                  <a:off x="6687587" y="1342064"/>
                  <a:ext cx="654177" cy="193944"/>
                </a:xfrm>
                <a:prstGeom prst="arc">
                  <a:avLst/>
                </a:prstGeom>
                <a:ln>
                  <a:solidFill>
                    <a:srgbClr val="4A7E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9" name="Arc 98"/>
                <p:cNvSpPr/>
                <p:nvPr/>
              </p:nvSpPr>
              <p:spPr>
                <a:xfrm rot="19840219" flipV="1">
                  <a:off x="6587395" y="1163613"/>
                  <a:ext cx="652589" cy="192354"/>
                </a:xfrm>
                <a:prstGeom prst="arc">
                  <a:avLst/>
                </a:prstGeom>
                <a:ln>
                  <a:solidFill>
                    <a:srgbClr val="4A7E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96" name="Oval 95"/>
              <p:cNvSpPr/>
              <p:nvPr/>
            </p:nvSpPr>
            <p:spPr>
              <a:xfrm>
                <a:off x="7486332" y="189339"/>
                <a:ext cx="422357" cy="421270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cxnSp>
        <p:nvCxnSpPr>
          <p:cNvPr id="47126" name="Straight Connector 104"/>
          <p:cNvCxnSpPr>
            <a:cxnSpLocks noChangeShapeType="1"/>
          </p:cNvCxnSpPr>
          <p:nvPr/>
        </p:nvCxnSpPr>
        <p:spPr bwMode="auto">
          <a:xfrm rot="1029669" flipV="1">
            <a:off x="6141598" y="3582928"/>
            <a:ext cx="526191" cy="276693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" name="Straight Connector 111"/>
          <p:cNvCxnSpPr/>
          <p:nvPr/>
        </p:nvCxnSpPr>
        <p:spPr bwMode="auto">
          <a:xfrm rot="2283539" flipV="1">
            <a:off x="5457825" y="3697289"/>
            <a:ext cx="201613" cy="125412"/>
          </a:xfrm>
          <a:prstGeom prst="line">
            <a:avLst/>
          </a:prstGeom>
          <a:ln w="28575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 bwMode="auto">
          <a:xfrm>
            <a:off x="4597400" y="3639608"/>
            <a:ext cx="361950" cy="476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 bwMode="auto">
          <a:xfrm rot="3025833" flipV="1">
            <a:off x="5017294" y="3534569"/>
            <a:ext cx="373062" cy="36195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endCxn id="116" idx="1"/>
          </p:cNvCxnSpPr>
          <p:nvPr/>
        </p:nvCxnSpPr>
        <p:spPr bwMode="auto">
          <a:xfrm>
            <a:off x="3941763" y="3349625"/>
            <a:ext cx="606425" cy="269875"/>
          </a:xfrm>
          <a:prstGeom prst="line">
            <a:avLst/>
          </a:prstGeom>
          <a:ln w="2540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ounded Rectangle 115"/>
          <p:cNvSpPr/>
          <p:nvPr/>
        </p:nvSpPr>
        <p:spPr bwMode="auto">
          <a:xfrm rot="1440000">
            <a:off x="4545013" y="3605212"/>
            <a:ext cx="55562" cy="49212"/>
          </a:xfrm>
          <a:prstGeom prst="roundRect">
            <a:avLst/>
          </a:prstGeom>
          <a:ln>
            <a:solidFill>
              <a:srgbClr val="8D5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1" name="Rounded Rectangle 120"/>
          <p:cNvSpPr/>
          <p:nvPr/>
        </p:nvSpPr>
        <p:spPr bwMode="auto">
          <a:xfrm rot="1063620">
            <a:off x="5303015" y="3502906"/>
            <a:ext cx="852803" cy="96311"/>
          </a:xfrm>
          <a:prstGeom prst="roundRect">
            <a:avLst/>
          </a:prstGeom>
          <a:noFill/>
          <a:ln w="25400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2" name="Straight Connector 121"/>
          <p:cNvCxnSpPr>
            <a:cxnSpLocks noChangeShapeType="1"/>
          </p:cNvCxnSpPr>
          <p:nvPr/>
        </p:nvCxnSpPr>
        <p:spPr bwMode="auto">
          <a:xfrm>
            <a:off x="311151" y="1744663"/>
            <a:ext cx="5016500" cy="1625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4" name="Freeform 123"/>
          <p:cNvSpPr>
            <a:spLocks/>
          </p:cNvSpPr>
          <p:nvPr/>
        </p:nvSpPr>
        <p:spPr bwMode="auto">
          <a:xfrm rot="16749996" flipV="1">
            <a:off x="6125369" y="3701256"/>
            <a:ext cx="71438" cy="79375"/>
          </a:xfrm>
          <a:custGeom>
            <a:avLst/>
            <a:gdLst>
              <a:gd name="T0" fmla="*/ 0 w 146050"/>
              <a:gd name="T1" fmla="*/ 107284 h 80673"/>
              <a:gd name="T2" fmla="*/ 47467 w 146050"/>
              <a:gd name="T3" fmla="*/ 14393 h 80673"/>
              <a:gd name="T4" fmla="*/ 128440 w 146050"/>
              <a:gd name="T5" fmla="*/ 1727 h 80673"/>
              <a:gd name="T6" fmla="*/ 0 60000 65536"/>
              <a:gd name="T7" fmla="*/ 0 60000 65536"/>
              <a:gd name="T8" fmla="*/ 0 60000 65536"/>
              <a:gd name="T9" fmla="*/ 0 w 146050"/>
              <a:gd name="T10" fmla="*/ 0 h 80673"/>
              <a:gd name="T11" fmla="*/ 146050 w 146050"/>
              <a:gd name="T12" fmla="*/ 80673 h 806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050" h="80673">
                <a:moveTo>
                  <a:pt x="0" y="80673"/>
                </a:moveTo>
                <a:cubicBezTo>
                  <a:pt x="14816" y="52362"/>
                  <a:pt x="29633" y="24052"/>
                  <a:pt x="53975" y="10823"/>
                </a:cubicBezTo>
                <a:cubicBezTo>
                  <a:pt x="78317" y="-2406"/>
                  <a:pt x="112183" y="-554"/>
                  <a:pt x="146050" y="1298"/>
                </a:cubicBezTo>
              </a:path>
            </a:pathLst>
          </a:custGeom>
          <a:noFill/>
          <a:ln w="9525" cap="flat" cmpd="sng">
            <a:solidFill>
              <a:srgbClr val="008080"/>
            </a:solidFill>
            <a:prstDash val="solid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5" name="Freeform 124"/>
          <p:cNvSpPr>
            <a:spLocks/>
          </p:cNvSpPr>
          <p:nvPr/>
        </p:nvSpPr>
        <p:spPr bwMode="auto">
          <a:xfrm rot="11674642" flipV="1">
            <a:off x="6110288" y="3640138"/>
            <a:ext cx="104775" cy="66675"/>
          </a:xfrm>
          <a:custGeom>
            <a:avLst/>
            <a:gdLst>
              <a:gd name="T0" fmla="*/ 0 w 146050"/>
              <a:gd name="T1" fmla="*/ 107284 h 80673"/>
              <a:gd name="T2" fmla="*/ 57378 w 146050"/>
              <a:gd name="T3" fmla="*/ 14393 h 80673"/>
              <a:gd name="T4" fmla="*/ 155258 w 146050"/>
              <a:gd name="T5" fmla="*/ 1727 h 80673"/>
              <a:gd name="T6" fmla="*/ 0 60000 65536"/>
              <a:gd name="T7" fmla="*/ 0 60000 65536"/>
              <a:gd name="T8" fmla="*/ 0 60000 65536"/>
              <a:gd name="T9" fmla="*/ 0 w 146050"/>
              <a:gd name="T10" fmla="*/ 0 h 80673"/>
              <a:gd name="T11" fmla="*/ 146050 w 146050"/>
              <a:gd name="T12" fmla="*/ 80673 h 806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050" h="80673">
                <a:moveTo>
                  <a:pt x="0" y="80673"/>
                </a:moveTo>
                <a:cubicBezTo>
                  <a:pt x="14816" y="52362"/>
                  <a:pt x="29633" y="24052"/>
                  <a:pt x="53975" y="10823"/>
                </a:cubicBezTo>
                <a:cubicBezTo>
                  <a:pt x="78317" y="-2406"/>
                  <a:pt x="112183" y="-554"/>
                  <a:pt x="146050" y="1298"/>
                </a:cubicBezTo>
              </a:path>
            </a:pathLst>
          </a:custGeom>
          <a:noFill/>
          <a:ln w="9525" cap="flat" cmpd="sng">
            <a:solidFill>
              <a:srgbClr val="008080"/>
            </a:solidFill>
            <a:prstDash val="solid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6" name="Freeform 125"/>
          <p:cNvSpPr>
            <a:spLocks/>
          </p:cNvSpPr>
          <p:nvPr/>
        </p:nvSpPr>
        <p:spPr bwMode="auto">
          <a:xfrm rot="14404172" flipV="1">
            <a:off x="6097369" y="3727174"/>
            <a:ext cx="50325" cy="45899"/>
          </a:xfrm>
          <a:custGeom>
            <a:avLst/>
            <a:gdLst>
              <a:gd name="T0" fmla="*/ 0 w 146050"/>
              <a:gd name="T1" fmla="*/ 85125 h 80673"/>
              <a:gd name="T2" fmla="*/ 38642 w 146050"/>
              <a:gd name="T3" fmla="*/ 11421 h 80673"/>
              <a:gd name="T4" fmla="*/ 104559 w 146050"/>
              <a:gd name="T5" fmla="*/ 1370 h 80673"/>
              <a:gd name="T6" fmla="*/ 0 60000 65536"/>
              <a:gd name="T7" fmla="*/ 0 60000 65536"/>
              <a:gd name="T8" fmla="*/ 0 60000 65536"/>
              <a:gd name="T9" fmla="*/ 0 w 146050"/>
              <a:gd name="T10" fmla="*/ 0 h 80673"/>
              <a:gd name="T11" fmla="*/ 146050 w 146050"/>
              <a:gd name="T12" fmla="*/ 80673 h 806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050" h="80673">
                <a:moveTo>
                  <a:pt x="0" y="80673"/>
                </a:moveTo>
                <a:cubicBezTo>
                  <a:pt x="14816" y="52362"/>
                  <a:pt x="29633" y="24052"/>
                  <a:pt x="53975" y="10823"/>
                </a:cubicBezTo>
                <a:cubicBezTo>
                  <a:pt x="78317" y="-2406"/>
                  <a:pt x="112183" y="-554"/>
                  <a:pt x="146050" y="1298"/>
                </a:cubicBezTo>
              </a:path>
            </a:pathLst>
          </a:custGeom>
          <a:noFill/>
          <a:ln w="9525" cap="flat" cmpd="sng">
            <a:solidFill>
              <a:srgbClr val="008080"/>
            </a:solidFill>
            <a:prstDash val="solid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29" name="Straight Connector 128"/>
          <p:cNvCxnSpPr>
            <a:cxnSpLocks noChangeShapeType="1"/>
          </p:cNvCxnSpPr>
          <p:nvPr/>
        </p:nvCxnSpPr>
        <p:spPr bwMode="auto">
          <a:xfrm>
            <a:off x="330200" y="2425700"/>
            <a:ext cx="1898650" cy="5969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" name="Straight Connector 132"/>
          <p:cNvCxnSpPr/>
          <p:nvPr/>
        </p:nvCxnSpPr>
        <p:spPr>
          <a:xfrm>
            <a:off x="3802063" y="3444875"/>
            <a:ext cx="427037" cy="187325"/>
          </a:xfrm>
          <a:prstGeom prst="line">
            <a:avLst/>
          </a:prstGeom>
          <a:ln w="2540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/>
          <p:cNvSpPr/>
          <p:nvPr/>
        </p:nvSpPr>
        <p:spPr bwMode="auto">
          <a:xfrm>
            <a:off x="0" y="6413500"/>
            <a:ext cx="787400" cy="330200"/>
          </a:xfrm>
          <a:prstGeom prst="rect">
            <a:avLst/>
          </a:prstGeom>
          <a:solidFill>
            <a:srgbClr val="B9B0AC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50800"/>
          </a:effectLst>
        </p:spPr>
        <p:txBody>
          <a:bodyPr lIns="90488" tIns="44450" rIns="90488" bIns="44450" anchor="ctr"/>
          <a:lstStyle/>
          <a:p>
            <a:pPr>
              <a:defRPr/>
            </a:pPr>
            <a:endParaRPr lang="en-US">
              <a:latin typeface="Arial Unicode MS" pitchFamily="34" charset="-128"/>
            </a:endParaRPr>
          </a:p>
        </p:txBody>
      </p:sp>
      <p:cxnSp>
        <p:nvCxnSpPr>
          <p:cNvPr id="53" name="Straight Connector 52"/>
          <p:cNvCxnSpPr>
            <a:cxnSpLocks noChangeShapeType="1"/>
          </p:cNvCxnSpPr>
          <p:nvPr/>
        </p:nvCxnSpPr>
        <p:spPr bwMode="auto">
          <a:xfrm>
            <a:off x="285751" y="1833563"/>
            <a:ext cx="5016500" cy="1625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311150" y="2571750"/>
            <a:ext cx="673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LBNE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12850" y="1795462"/>
            <a:ext cx="1402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To </a:t>
            </a:r>
            <a:r>
              <a:rPr lang="en-US" sz="1400" b="1" dirty="0" err="1" smtClean="0">
                <a:solidFill>
                  <a:srgbClr val="FF0000"/>
                </a:solidFill>
                <a:latin typeface="Arial"/>
                <a:cs typeface="Arial"/>
              </a:rPr>
              <a:t>Homestake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485148" y="2559488"/>
            <a:ext cx="12875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36868F"/>
                </a:solidFill>
                <a:latin typeface="Arial"/>
                <a:cs typeface="Arial"/>
              </a:rPr>
              <a:t>Buncher</a:t>
            </a:r>
            <a:r>
              <a:rPr lang="en-US" sz="1400" b="1" dirty="0" smtClean="0">
                <a:solidFill>
                  <a:srgbClr val="36868F"/>
                </a:solidFill>
                <a:latin typeface="Arial"/>
                <a:cs typeface="Arial"/>
              </a:rPr>
              <a:t>/</a:t>
            </a:r>
          </a:p>
          <a:p>
            <a:pPr algn="ctr"/>
            <a:r>
              <a:rPr lang="en-US" sz="1400" b="1" dirty="0" smtClean="0">
                <a:solidFill>
                  <a:srgbClr val="36868F"/>
                </a:solidFill>
                <a:latin typeface="Arial"/>
                <a:cs typeface="Arial"/>
              </a:rPr>
              <a:t>Accumulator</a:t>
            </a:r>
          </a:p>
          <a:p>
            <a:pPr algn="ctr"/>
            <a:r>
              <a:rPr lang="en-US" sz="1400" b="1" dirty="0" smtClean="0">
                <a:solidFill>
                  <a:srgbClr val="36868F"/>
                </a:solidFill>
                <a:latin typeface="Arial"/>
                <a:cs typeface="Arial"/>
              </a:rPr>
              <a:t>Rings</a:t>
            </a:r>
            <a:endParaRPr lang="en-US" sz="1400" b="1" dirty="0">
              <a:solidFill>
                <a:srgbClr val="36868F"/>
              </a:solidFill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707632" y="4857750"/>
            <a:ext cx="962949" cy="523220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FF00FF"/>
                </a:solidFill>
                <a:latin typeface="Arial"/>
                <a:cs typeface="Arial"/>
              </a:rPr>
              <a:t>Project X</a:t>
            </a:r>
            <a:b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FF00FF"/>
                </a:solidFill>
                <a:latin typeface="Arial"/>
                <a:cs typeface="Arial"/>
              </a:rPr>
            </a:br>
            <a: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FF00FF"/>
                </a:solidFill>
                <a:latin typeface="Arial"/>
                <a:cs typeface="Arial"/>
              </a:rPr>
              <a:t>Stage I</a:t>
            </a:r>
            <a:endParaRPr lang="en-US" sz="1400" b="1" dirty="0">
              <a:ln>
                <a:solidFill>
                  <a:schemeClr val="tx2">
                    <a:alpha val="25000"/>
                  </a:schemeClr>
                </a:solidFill>
              </a:ln>
              <a:solidFill>
                <a:srgbClr val="FF00FF"/>
              </a:solidFill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63228" y="4549120"/>
            <a:ext cx="962949" cy="523220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n w="3175">
                  <a:solidFill>
                    <a:schemeClr val="tx2">
                      <a:alpha val="25000"/>
                    </a:schemeClr>
                  </a:solidFill>
                </a:ln>
                <a:solidFill>
                  <a:srgbClr val="7AFFFF"/>
                </a:solidFill>
                <a:latin typeface="Arial"/>
                <a:cs typeface="Arial"/>
              </a:rPr>
              <a:t>Project X</a:t>
            </a:r>
            <a:br>
              <a:rPr lang="en-US" sz="1400" b="1" dirty="0" smtClean="0">
                <a:ln w="3175">
                  <a:solidFill>
                    <a:schemeClr val="tx2">
                      <a:alpha val="25000"/>
                    </a:schemeClr>
                  </a:solidFill>
                </a:ln>
                <a:solidFill>
                  <a:srgbClr val="7AFFFF"/>
                </a:solidFill>
                <a:latin typeface="Arial"/>
                <a:cs typeface="Arial"/>
              </a:rPr>
            </a:br>
            <a:r>
              <a:rPr lang="en-US" sz="1400" b="1" dirty="0" smtClean="0">
                <a:ln w="3175">
                  <a:solidFill>
                    <a:schemeClr val="tx2">
                      <a:alpha val="25000"/>
                    </a:schemeClr>
                  </a:solidFill>
                </a:ln>
                <a:solidFill>
                  <a:srgbClr val="7AFFFF"/>
                </a:solidFill>
                <a:latin typeface="Arial"/>
                <a:cs typeface="Arial"/>
              </a:rPr>
              <a:t>Stage II</a:t>
            </a:r>
            <a:endParaRPr lang="en-US" sz="1400" b="1" dirty="0">
              <a:ln w="3175">
                <a:solidFill>
                  <a:schemeClr val="tx2">
                    <a:alpha val="25000"/>
                  </a:schemeClr>
                </a:solidFill>
              </a:ln>
              <a:solidFill>
                <a:srgbClr val="7AFFFF"/>
              </a:solidFill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374382" y="4025900"/>
            <a:ext cx="962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00FF00"/>
                </a:solidFill>
              </a:rPr>
              <a:t>Project X</a:t>
            </a:r>
            <a:b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00FF00"/>
                </a:solidFill>
              </a:rPr>
            </a:br>
            <a: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00FF00"/>
                </a:solidFill>
              </a:rPr>
              <a:t>Stage III</a:t>
            </a:r>
            <a:endParaRPr lang="en-US" sz="1400" b="1" dirty="0">
              <a:ln>
                <a:solidFill>
                  <a:schemeClr val="tx2">
                    <a:alpha val="25000"/>
                  </a:schemeClr>
                </a:solidFill>
              </a:ln>
              <a:solidFill>
                <a:srgbClr val="00FF00"/>
              </a:solidFill>
            </a:endParaRPr>
          </a:p>
        </p:txBody>
      </p:sp>
      <p:sp>
        <p:nvSpPr>
          <p:cNvPr id="63" name="Rounded Rectangle 62"/>
          <p:cNvSpPr/>
          <p:nvPr/>
        </p:nvSpPr>
        <p:spPr bwMode="auto">
          <a:xfrm rot="20968861">
            <a:off x="3003867" y="5905578"/>
            <a:ext cx="485359" cy="108984"/>
          </a:xfrm>
          <a:prstGeom prst="round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4" name="Straight Connector 63"/>
          <p:cNvCxnSpPr>
            <a:cxnSpLocks noChangeShapeType="1"/>
          </p:cNvCxnSpPr>
          <p:nvPr/>
        </p:nvCxnSpPr>
        <p:spPr bwMode="auto">
          <a:xfrm flipH="1">
            <a:off x="3505200" y="5060950"/>
            <a:ext cx="4629150" cy="889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" name="TextBox 93"/>
          <p:cNvSpPr txBox="1">
            <a:spLocks noChangeArrowheads="1"/>
          </p:cNvSpPr>
          <p:nvPr/>
        </p:nvSpPr>
        <p:spPr bwMode="auto">
          <a:xfrm>
            <a:off x="5603875" y="3919538"/>
            <a:ext cx="21035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err="1">
                <a:solidFill>
                  <a:srgbClr val="5F1FBD"/>
                </a:solidFill>
                <a:latin typeface="Arial"/>
                <a:cs typeface="Arial"/>
              </a:rPr>
              <a:t>Linac</a:t>
            </a:r>
            <a:r>
              <a:rPr lang="en-US" sz="1400" b="1" dirty="0">
                <a:solidFill>
                  <a:srgbClr val="5F1FBD"/>
                </a:solidFill>
                <a:latin typeface="Arial"/>
                <a:cs typeface="Arial"/>
              </a:rPr>
              <a:t> + RLA to </a:t>
            </a:r>
            <a:r>
              <a:rPr lang="en-US" sz="1400" b="1" dirty="0" smtClean="0">
                <a:solidFill>
                  <a:srgbClr val="5F1FBD"/>
                </a:solidFill>
                <a:latin typeface="Arial"/>
                <a:cs typeface="Arial"/>
              </a:rPr>
              <a:t>~5 </a:t>
            </a:r>
            <a:r>
              <a:rPr lang="en-US" sz="1400" b="1" dirty="0" err="1">
                <a:solidFill>
                  <a:srgbClr val="5F1FBD"/>
                </a:solidFill>
                <a:latin typeface="Arial"/>
                <a:cs typeface="Arial"/>
              </a:rPr>
              <a:t>GeV</a:t>
            </a:r>
            <a:endParaRPr lang="en-US" sz="1400" b="1" dirty="0">
              <a:solidFill>
                <a:srgbClr val="5F1FBD"/>
              </a:solidFill>
              <a:latin typeface="Arial"/>
              <a:cs typeface="Arial"/>
            </a:endParaRPr>
          </a:p>
        </p:txBody>
      </p:sp>
      <p:sp>
        <p:nvSpPr>
          <p:cNvPr id="68" name="TextBox 84"/>
          <p:cNvSpPr txBox="1">
            <a:spLocks noChangeArrowheads="1"/>
          </p:cNvSpPr>
          <p:nvPr/>
        </p:nvSpPr>
        <p:spPr bwMode="auto">
          <a:xfrm>
            <a:off x="5058582" y="2833610"/>
            <a:ext cx="162095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1400" b="1" dirty="0" smtClean="0">
                <a:solidFill>
                  <a:srgbClr val="FF6600"/>
                </a:solidFill>
                <a:latin typeface="Arial"/>
                <a:cs typeface="Arial"/>
              </a:rPr>
              <a:t>NF Decay Ring:</a:t>
            </a:r>
            <a:endParaRPr lang="en-US" sz="1400" b="1" dirty="0">
              <a:solidFill>
                <a:srgbClr val="FF6600"/>
              </a:solidFill>
              <a:latin typeface="Arial"/>
              <a:cs typeface="Arial"/>
            </a:endParaRPr>
          </a:p>
          <a:p>
            <a:pPr algn="ctr" eaLnBrk="1" hangingPunct="1">
              <a:lnSpc>
                <a:spcPts val="1200"/>
              </a:lnSpc>
            </a:pPr>
            <a:r>
              <a:rPr lang="en-US" sz="1400" b="1" dirty="0"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="1" dirty="0">
                <a:solidFill>
                  <a:srgbClr val="FF6600"/>
                </a:solidFill>
                <a:latin typeface="Arial"/>
                <a:cs typeface="Arial"/>
              </a:rPr>
              <a:t>s to </a:t>
            </a:r>
            <a:r>
              <a:rPr lang="en-US" sz="1400" b="1" dirty="0" err="1" smtClean="0">
                <a:solidFill>
                  <a:srgbClr val="FF6600"/>
                </a:solidFill>
                <a:latin typeface="Arial"/>
                <a:cs typeface="Arial"/>
              </a:rPr>
              <a:t>Homestake</a:t>
            </a:r>
            <a:endParaRPr lang="en-US" sz="14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 rot="437279">
            <a:off x="4301497" y="3432661"/>
            <a:ext cx="1700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Front End</a:t>
            </a:r>
            <a:r>
              <a:rPr lang="en-US" sz="1400" b="1" dirty="0" smtClean="0">
                <a:solidFill>
                  <a:srgbClr val="008000"/>
                </a:solidFill>
                <a:latin typeface="Arial"/>
                <a:cs typeface="Arial"/>
              </a:rPr>
              <a:t>+4D</a:t>
            </a:r>
            <a:r>
              <a:rPr lang="en-US" sz="1400" b="1" dirty="0" smtClean="0">
                <a:solidFill>
                  <a:srgbClr val="F9CB3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+6D</a:t>
            </a:r>
            <a:endParaRPr lang="en-US" sz="1400" b="1" dirty="0">
              <a:solidFill>
                <a:srgbClr val="F9CB3A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0" name="TextBox 93"/>
          <p:cNvSpPr txBox="1">
            <a:spLocks noChangeArrowheads="1"/>
          </p:cNvSpPr>
          <p:nvPr/>
        </p:nvSpPr>
        <p:spPr bwMode="auto">
          <a:xfrm>
            <a:off x="6818819" y="2654409"/>
            <a:ext cx="1890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5F1FBD"/>
                </a:solidFill>
                <a:latin typeface="Arial"/>
                <a:cs typeface="Arial"/>
              </a:rPr>
              <a:t>RLA </a:t>
            </a:r>
            <a:r>
              <a:rPr lang="en-US" sz="1400" b="1" dirty="0">
                <a:solidFill>
                  <a:srgbClr val="5F1FBD"/>
                </a:solidFill>
                <a:latin typeface="Arial"/>
                <a:cs typeface="Arial"/>
              </a:rPr>
              <a:t>to </a:t>
            </a:r>
            <a:r>
              <a:rPr lang="en-US" sz="1400" b="1" dirty="0" smtClean="0">
                <a:solidFill>
                  <a:srgbClr val="5F1FBD"/>
                </a:solidFill>
                <a:latin typeface="Arial"/>
                <a:cs typeface="Arial"/>
              </a:rPr>
              <a:t>63 </a:t>
            </a:r>
            <a:r>
              <a:rPr lang="en-US" sz="1400" b="1" dirty="0" err="1" smtClean="0">
                <a:solidFill>
                  <a:srgbClr val="5F1FBD"/>
                </a:solidFill>
                <a:latin typeface="Arial"/>
                <a:cs typeface="Arial"/>
              </a:rPr>
              <a:t>GeV</a:t>
            </a:r>
            <a:r>
              <a:rPr lang="en-US" sz="1400" b="1" dirty="0" smtClean="0">
                <a:solidFill>
                  <a:srgbClr val="5F1FBD"/>
                </a:solidFill>
                <a:latin typeface="Arial"/>
                <a:cs typeface="Arial"/>
              </a:rPr>
              <a:t> +</a:t>
            </a:r>
          </a:p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300m Higgs Factory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1" name="TextBox 84"/>
          <p:cNvSpPr txBox="1">
            <a:spLocks noChangeArrowheads="1"/>
          </p:cNvSpPr>
          <p:nvPr/>
        </p:nvSpPr>
        <p:spPr bwMode="auto">
          <a:xfrm>
            <a:off x="2968347" y="5994400"/>
            <a:ext cx="2145276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1400" b="1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="1" dirty="0" err="1" smtClean="0">
                <a:solidFill>
                  <a:srgbClr val="FF6600"/>
                </a:solidFill>
                <a:latin typeface="Arial"/>
                <a:cs typeface="Arial"/>
              </a:rPr>
              <a:t>STORM</a:t>
            </a:r>
            <a:r>
              <a:rPr lang="en-US" sz="1400" b="1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+</a:t>
            </a:r>
            <a:r>
              <a:rPr lang="en-US" sz="1400" b="1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Arial"/>
                <a:cs typeface="Arial"/>
              </a:rPr>
              <a:t>Muon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 Beam</a:t>
            </a:r>
            <a:b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R&amp;D Facility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 bwMode="auto">
          <a:xfrm rot="20096253">
            <a:off x="3762030" y="5669817"/>
            <a:ext cx="251006" cy="116532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0" name="Straight Connector 9"/>
          <p:cNvCxnSpPr>
            <a:stCxn id="63" idx="3"/>
            <a:endCxn id="8" idx="1"/>
          </p:cNvCxnSpPr>
          <p:nvPr/>
        </p:nvCxnSpPr>
        <p:spPr bwMode="auto">
          <a:xfrm flipV="1">
            <a:off x="3485148" y="5781247"/>
            <a:ext cx="288699" cy="13451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ounded Rectangle 12"/>
          <p:cNvSpPr/>
          <p:nvPr/>
        </p:nvSpPr>
        <p:spPr bwMode="auto">
          <a:xfrm>
            <a:off x="1384300" y="52389"/>
            <a:ext cx="6337300" cy="1717674"/>
          </a:xfrm>
          <a:prstGeom prst="roundRect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A</a:t>
            </a:r>
            <a:r>
              <a:rPr kumimoji="0" lang="en-US" sz="2800" b="1" i="0" u="none" strike="noStrike" normalizeH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kumimoji="0" lang="en-US" sz="2800" b="1" i="0" u="none" strike="noStrike" normalizeH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Muon</a:t>
            </a:r>
            <a:r>
              <a:rPr kumimoji="0" lang="en-US" sz="2800" b="1" i="0" u="none" strike="noStrike" normalizeH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 Accelerator Facility for Cutting Edge Physics on the Intensity and Energy Frontiers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Based on Project X Stage II</a:t>
            </a:r>
            <a:endParaRPr kumimoji="0" lang="en-US" sz="28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8817235-C917-8F48-A936-FEF3725D9AF4}" type="slidenum">
              <a:rPr lang="en-US" smtClean="0">
                <a:solidFill>
                  <a:schemeClr val="tx1"/>
                </a:solidFill>
              </a:rPr>
              <a:pPr algn="r"/>
              <a:t>39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8139" y="5797717"/>
            <a:ext cx="2083598" cy="92333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 1.5 </a:t>
            </a:r>
            <a:r>
              <a:rPr lang="en-US" dirty="0" err="1" smtClean="0">
                <a:solidFill>
                  <a:srgbClr val="FFFF00"/>
                </a:solidFill>
              </a:rPr>
              <a:t>TeV</a:t>
            </a:r>
            <a:r>
              <a:rPr lang="en-US" dirty="0" smtClean="0">
                <a:solidFill>
                  <a:srgbClr val="FFFF00"/>
                </a:solidFill>
              </a:rPr>
              <a:t> collider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would fit within the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Tevatron</a:t>
            </a:r>
            <a:r>
              <a:rPr lang="en-US" dirty="0" smtClean="0">
                <a:solidFill>
                  <a:srgbClr val="FFFF00"/>
                </a:solidFill>
              </a:rPr>
              <a:t> ring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>
            <a:stCxn id="2" idx="0"/>
          </p:cNvCxnSpPr>
          <p:nvPr/>
        </p:nvCxnSpPr>
        <p:spPr>
          <a:xfrm flipH="1" flipV="1">
            <a:off x="7651963" y="5380970"/>
            <a:ext cx="407975" cy="41674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7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PHYSICS MOTIVATIONs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7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Could the Staged NF to </a:t>
            </a:r>
            <a:r>
              <a:rPr lang="en-US" dirty="0" err="1" smtClean="0"/>
              <a:t>Homestake</a:t>
            </a:r>
            <a:r>
              <a:rPr lang="en-US" dirty="0" smtClean="0"/>
              <a:t> Perform?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5400" y="1320800"/>
            <a:ext cx="4662984" cy="1460501"/>
          </a:xfrm>
        </p:spPr>
        <p:txBody>
          <a:bodyPr anchor="b"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What if we send beam to LBNE? </a:t>
            </a:r>
            <a:br>
              <a:rPr lang="en-US" sz="2400" dirty="0" smtClean="0"/>
            </a:br>
            <a:r>
              <a:rPr lang="en-US" sz="2400" dirty="0" smtClean="0"/>
              <a:t>	1 MW, no </a:t>
            </a:r>
            <a:r>
              <a:rPr lang="en-US" sz="2400" dirty="0" err="1" smtClean="0"/>
              <a:t>muon</a:t>
            </a:r>
            <a:r>
              <a:rPr lang="en-US" sz="2400" dirty="0" smtClean="0"/>
              <a:t> cooling </a:t>
            </a:r>
            <a:br>
              <a:rPr lang="en-US" sz="2400" dirty="0" smtClean="0"/>
            </a:br>
            <a:r>
              <a:rPr lang="en-US" sz="2400" dirty="0" smtClean="0">
                <a:latin typeface="Wingdings 3" charset="2"/>
                <a:cs typeface="Wingdings 3" charset="2"/>
              </a:rPr>
              <a:t>a</a:t>
            </a:r>
            <a:r>
              <a:rPr lang="en-US" sz="2400" dirty="0" smtClean="0">
                <a:cs typeface="Wingdings 3" charset="2"/>
              </a:rPr>
              <a:t> 	3 MW, w/cooling</a:t>
            </a:r>
            <a:br>
              <a:rPr lang="en-US" sz="2400" dirty="0" smtClean="0">
                <a:cs typeface="Wingdings 3" charset="2"/>
              </a:rPr>
            </a:br>
            <a:r>
              <a:rPr lang="en-US" sz="2400" dirty="0" smtClean="0">
                <a:latin typeface="Wingdings 3" charset="2"/>
                <a:cs typeface="Wingdings 3" charset="2"/>
              </a:rPr>
              <a:t>a</a:t>
            </a:r>
            <a:r>
              <a:rPr lang="en-US" sz="2400" dirty="0" smtClean="0">
                <a:cs typeface="Wingdings 3" charset="2"/>
              </a:rPr>
              <a:t> 	4 MW, w/cooling</a:t>
            </a:r>
            <a:endParaRPr lang="en-US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320800"/>
            <a:ext cx="4495800" cy="1460501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What if we were able to have a magnetized </a:t>
            </a:r>
            <a:r>
              <a:rPr lang="en-US" sz="2400" dirty="0" err="1" smtClean="0"/>
              <a:t>LAr</a:t>
            </a:r>
            <a:r>
              <a:rPr lang="en-US" sz="2400" dirty="0" smtClean="0"/>
              <a:t> detector?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 descr="mass-comp-nomag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" y="2859913"/>
            <a:ext cx="4662985" cy="3124200"/>
          </a:xfrm>
          <a:prstGeom prst="rect">
            <a:avLst/>
          </a:prstGeom>
        </p:spPr>
      </p:pic>
      <p:pic>
        <p:nvPicPr>
          <p:cNvPr id="10" name="Picture 9" descr="mass-comp-mag-5Ge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9912"/>
            <a:ext cx="4572000" cy="3124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44900" y="5995606"/>
            <a:ext cx="3733800" cy="4293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Plots courtesy of P. Huber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400" y="6013108"/>
            <a:ext cx="30760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Gray bands represent range of possible </a:t>
            </a:r>
          </a:p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detector performance per arXiv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:0805.2019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467257" y="5990120"/>
            <a:ext cx="1125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Plots assume</a:t>
            </a:r>
          </a:p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100 </a:t>
            </a:r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</a:rPr>
              <a:t>kt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-years 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62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253523"/>
              </p:ext>
            </p:extLst>
          </p:nvPr>
        </p:nvGraphicFramePr>
        <p:xfrm>
          <a:off x="952500" y="774700"/>
          <a:ext cx="7942781" cy="539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Worksheet" r:id="rId3" imgW="9588500" imgH="9004300" progId="Excel.Sheet.12">
                  <p:embed/>
                </p:oleObj>
              </mc:Choice>
              <mc:Fallback>
                <p:oleObj name="Worksheet" r:id="rId3" imgW="9588500" imgH="9004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2500" y="774700"/>
                        <a:ext cx="7942781" cy="53927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 cmpd="sng"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58738"/>
            <a:ext cx="6978650" cy="5345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Neutrino Factory Staging (MASS)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41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2362454" y="3033813"/>
            <a:ext cx="57334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Preliminary Staging Plan Based on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Project X Phase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51300" y="631436"/>
            <a:ext cx="4927600" cy="93066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38600" y="5321300"/>
            <a:ext cx="4927600" cy="2921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62100" y="6148997"/>
            <a:ext cx="3418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* supports multiple detector technologies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51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980872"/>
            <a:ext cx="7035800" cy="54889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667000" y="109538"/>
            <a:ext cx="5588000" cy="931862"/>
          </a:xfrm>
        </p:spPr>
        <p:txBody>
          <a:bodyPr>
            <a:noAutofit/>
          </a:bodyPr>
          <a:lstStyle/>
          <a:p>
            <a:r>
              <a:rPr lang="en-US" sz="2400" dirty="0" smtClean="0"/>
              <a:t>MAP Designs for a </a:t>
            </a:r>
            <a:r>
              <a:rPr lang="en-US" sz="2400" dirty="0" err="1" smtClean="0"/>
              <a:t>Muon</a:t>
            </a:r>
            <a:r>
              <a:rPr lang="en-US" sz="2400" dirty="0" smtClean="0"/>
              <a:t>-Based Higgs Factory and Energy Frontier Collider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234" y="-7610"/>
            <a:ext cx="2662766" cy="2636510"/>
            <a:chOff x="0" y="1143000"/>
            <a:chExt cx="2777524" cy="2743200"/>
          </a:xfrm>
        </p:grpSpPr>
        <p:pic>
          <p:nvPicPr>
            <p:cNvPr id="7" name="Picture 9" descr="Site_Map_072809_REVISED.jpg"/>
            <p:cNvPicPr>
              <a:picLocks noChangeAspect="1"/>
            </p:cNvPicPr>
            <p:nvPr/>
          </p:nvPicPr>
          <p:blipFill>
            <a:blip r:embed="rId3" cstate="print"/>
            <a:srcRect l="30226" t="2792" r="2159" b="2792"/>
            <a:stretch>
              <a:fillRect/>
            </a:stretch>
          </p:blipFill>
          <p:spPr bwMode="auto">
            <a:xfrm>
              <a:off x="0" y="1143000"/>
              <a:ext cx="2777524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0" y="1219200"/>
              <a:ext cx="480721" cy="220002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5486400" y="2743200"/>
            <a:ext cx="1921396" cy="304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6" idx="3"/>
            <a:endCxn id="11" idx="3"/>
          </p:cNvCxnSpPr>
          <p:nvPr/>
        </p:nvCxnSpPr>
        <p:spPr>
          <a:xfrm flipV="1">
            <a:off x="1993900" y="3003363"/>
            <a:ext cx="3773882" cy="12024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934" y="3467100"/>
            <a:ext cx="1976966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Exquisite Energy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Resolution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Allows Direct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Measurement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of Higgs Width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34" y="5080000"/>
            <a:ext cx="1976966" cy="1193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Site Radiation mitigation with depth and lattice design:  ≤ 10 </a:t>
            </a:r>
            <a:r>
              <a:rPr lang="en-US" dirty="0" err="1" smtClean="0">
                <a:solidFill>
                  <a:schemeClr val="tx1"/>
                </a:solidFill>
              </a:rPr>
              <a:t>TeV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977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20638"/>
            <a:ext cx="8204200" cy="931862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</a:t>
            </a:r>
            <a:r>
              <a:rPr lang="en-US" sz="3200" dirty="0" err="1" smtClean="0"/>
              <a:t>Muon</a:t>
            </a:r>
            <a:r>
              <a:rPr lang="en-US" sz="3200" dirty="0" smtClean="0"/>
              <a:t> Accelerator Program Timeline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0"/>
            <a:ext cx="9144000" cy="557683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305300" y="1663700"/>
            <a:ext cx="495300" cy="34163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800600" y="2133600"/>
            <a:ext cx="152400" cy="2946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375400" y="3149600"/>
            <a:ext cx="0" cy="2971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375400" y="3149600"/>
            <a:ext cx="0" cy="1930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375400" y="4025900"/>
            <a:ext cx="2768600" cy="825500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54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At Fermilab, critical physics production could build on Phase II of Project X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305300" y="1663700"/>
            <a:ext cx="0" cy="4064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314700" y="4152900"/>
            <a:ext cx="1485900" cy="10033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130800" y="1841500"/>
            <a:ext cx="0" cy="2628900"/>
          </a:xfrm>
          <a:prstGeom prst="straightConnector1">
            <a:avLst/>
          </a:prstGeom>
          <a:ln>
            <a:solidFill>
              <a:srgbClr val="FF66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05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68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Thoughts…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7426"/>
            <a:ext cx="9144000" cy="564197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unique feature of </a:t>
            </a:r>
            <a:r>
              <a:rPr lang="en-US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muon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accelerators is the ability to provide cutting edge performance on both the Intensity and  Energy Frontiers</a:t>
            </a:r>
          </a:p>
          <a:p>
            <a:pPr lvl="1"/>
            <a:r>
              <a:rPr lang="en-US" dirty="0" smtClean="0"/>
              <a:t>This is well-matched to the direction specified by the P5 panel for Fermilab</a:t>
            </a:r>
          </a:p>
          <a:p>
            <a:pPr lvl="1"/>
            <a:r>
              <a:rPr lang="en-US" dirty="0" smtClean="0"/>
              <a:t>The possibilities for a staged approach make this particularly appealing in a time of constrained budgets</a:t>
            </a:r>
          </a:p>
          <a:p>
            <a:pPr lvl="1"/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>
                <a:cs typeface="Symbol" charset="2"/>
              </a:rPr>
              <a:t>STORM</a:t>
            </a:r>
            <a:r>
              <a:rPr lang="en-US" dirty="0" smtClean="0">
                <a:cs typeface="Symbol" charset="2"/>
              </a:rPr>
              <a:t> would represent a critical first step in providing a </a:t>
            </a:r>
            <a:r>
              <a:rPr lang="en-US" dirty="0" err="1" smtClean="0">
                <a:cs typeface="Symbol" charset="2"/>
              </a:rPr>
              <a:t>muon</a:t>
            </a:r>
            <a:r>
              <a:rPr lang="en-US" dirty="0" smtClean="0">
                <a:cs typeface="Symbol" charset="2"/>
              </a:rPr>
              <a:t>-based accelerator complex</a:t>
            </a:r>
            <a:endParaRPr lang="en-US" dirty="0" smtClean="0">
              <a:latin typeface="Symbol" charset="2"/>
              <a:cs typeface="Symbol" charset="2"/>
            </a:endParaRPr>
          </a:p>
          <a:p>
            <a:pPr marL="228600" lvl="1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World leading Intensity Frontier performance could be provided with a Neutrino Factory based on Project X Phase II</a:t>
            </a:r>
          </a:p>
          <a:p>
            <a:pPr lvl="1"/>
            <a:r>
              <a:rPr lang="en-US" dirty="0" smtClean="0"/>
              <a:t>This would also provide the necessary foundation for a return to the Energy Frontier with a </a:t>
            </a:r>
            <a:r>
              <a:rPr lang="en-US" dirty="0" err="1" smtClean="0"/>
              <a:t>muon</a:t>
            </a:r>
            <a:r>
              <a:rPr lang="en-US" dirty="0" smtClean="0"/>
              <a:t> collider on U.S. soil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A </a:t>
            </a:r>
            <a:r>
              <a:rPr lang="en-US" dirty="0" err="1" smtClean="0">
                <a:solidFill>
                  <a:srgbClr val="FFFF00"/>
                </a:solidFill>
              </a:rPr>
              <a:t>Muon</a:t>
            </a:r>
            <a:r>
              <a:rPr lang="en-US" dirty="0" smtClean="0">
                <a:solidFill>
                  <a:srgbClr val="FFFF00"/>
                </a:solidFill>
              </a:rPr>
              <a:t> Collider Higgs Factory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ould provide exquisite energy resolution to directly measure the width of the Higgs.  This capability would be of crucial importance in the MSSM doublet scenario.</a:t>
            </a:r>
          </a:p>
          <a:p>
            <a:pPr marL="228600" lvl="1" indent="0" algn="ctr">
              <a:buNone/>
            </a:pPr>
            <a:r>
              <a:rPr lang="en-US" sz="2800" b="1" i="1" dirty="0">
                <a:solidFill>
                  <a:srgbClr val="FF0000"/>
                </a:solidFill>
              </a:rPr>
              <a:t>T</a:t>
            </a:r>
            <a:r>
              <a:rPr lang="en-US" sz="2800" b="1" i="1" dirty="0" smtClean="0">
                <a:solidFill>
                  <a:srgbClr val="FF0000"/>
                </a:solidFill>
              </a:rPr>
              <a:t>he first collider on the path to a </a:t>
            </a:r>
          </a:p>
          <a:p>
            <a:pPr marL="228600" lvl="1" indent="0" algn="ctr">
              <a:buNone/>
            </a:pPr>
            <a:r>
              <a:rPr lang="en-US" sz="2800" b="1" i="1" dirty="0" smtClean="0">
                <a:solidFill>
                  <a:srgbClr val="FF0000"/>
                </a:solidFill>
              </a:rPr>
              <a:t>multi-</a:t>
            </a:r>
            <a:r>
              <a:rPr lang="en-US" sz="2800" b="1" i="1" dirty="0" err="1" smtClean="0">
                <a:solidFill>
                  <a:srgbClr val="FF0000"/>
                </a:solidFill>
              </a:rPr>
              <a:t>TeV</a:t>
            </a:r>
            <a:r>
              <a:rPr lang="en-US" sz="2800" b="1" i="1" dirty="0" smtClean="0">
                <a:solidFill>
                  <a:srgbClr val="FF0000"/>
                </a:solidFill>
              </a:rPr>
              <a:t> Energy Frontier machine?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02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990600"/>
            <a:ext cx="3873501" cy="5195970"/>
          </a:xfrm>
        </p:spPr>
        <p:txBody>
          <a:bodyPr>
            <a:normAutofit lnSpcReduction="10000"/>
          </a:bodyPr>
          <a:lstStyle/>
          <a:p>
            <a:pPr marL="406400" indent="-406400"/>
            <a:r>
              <a:rPr lang="en-US" dirty="0" smtClean="0"/>
              <a:t>Through the end of this decade, the primary goal of MAP is demonstrating the feasibility of key concepts needed for a neutrino factory and </a:t>
            </a:r>
            <a:r>
              <a:rPr lang="en-US" dirty="0" err="1" smtClean="0"/>
              <a:t>muon</a:t>
            </a:r>
            <a:r>
              <a:rPr lang="en-US" dirty="0" smtClean="0"/>
              <a:t> collider</a:t>
            </a:r>
          </a:p>
          <a:p>
            <a:pPr marL="406400" indent="-406400">
              <a:buNone/>
            </a:pP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Thus e</a:t>
            </a:r>
            <a:r>
              <a:rPr lang="en-US" dirty="0" smtClean="0"/>
              <a:t>nabling an informed decision on the path forward for the HEP community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766" t="14103" r="5504" b="4896"/>
          <a:stretch/>
        </p:blipFill>
        <p:spPr>
          <a:xfrm>
            <a:off x="3950869" y="1074925"/>
            <a:ext cx="5155032" cy="46273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13507" y="1354436"/>
            <a:ext cx="3631860" cy="457390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Muon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Collider Concept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8000" y="5905500"/>
            <a:ext cx="8128000" cy="482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 challenging, but promising, R&amp;D program lies ahead!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5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Accelerator Program Contacts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0500" y="1206500"/>
            <a:ext cx="8851900" cy="518327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MAP Web-Site:	</a:t>
            </a:r>
            <a:r>
              <a:rPr lang="en-US" dirty="0">
                <a:hlinkClick r:id="rId2"/>
              </a:rPr>
              <a:t>http://map.fnal.gov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MAP Management Team: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400" dirty="0" smtClean="0"/>
              <a:t>Mark Palmer, Director:  </a:t>
            </a:r>
            <a:r>
              <a:rPr lang="en-US" sz="2400" dirty="0" smtClean="0">
                <a:hlinkClick r:id="rId3"/>
              </a:rPr>
              <a:t>mapalmer@fnal.gov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Robert </a:t>
            </a:r>
            <a:r>
              <a:rPr lang="en-US" sz="2400" dirty="0" err="1" smtClean="0"/>
              <a:t>Ryne</a:t>
            </a:r>
            <a:r>
              <a:rPr lang="en-US" sz="2400" dirty="0" smtClean="0"/>
              <a:t>, L1 Manager for Design and Simulation: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dirty="0" smtClean="0">
                <a:hlinkClick r:id="rId4"/>
              </a:rPr>
              <a:t>rdryne@lbl.gov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Harold Kirk, </a:t>
            </a:r>
            <a:r>
              <a:rPr lang="en-US" sz="2400" dirty="0" smtClean="0"/>
              <a:t>L1 Manager for Technology Development: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dirty="0" smtClean="0">
                <a:hlinkClick r:id="rId5"/>
              </a:rPr>
              <a:t>hkirk@bnl.gov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Daniel Kaplan, L1 Manager for Systems Demonstrations: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dirty="0" smtClean="0">
                <a:hlinkClick r:id="rId6"/>
              </a:rPr>
              <a:t>kaplan@</a:t>
            </a:r>
            <a:r>
              <a:rPr lang="en-US" sz="2400" dirty="0" smtClean="0">
                <a:hlinkClick r:id="rId6"/>
              </a:rPr>
              <a:t>iit.edu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	Alan </a:t>
            </a:r>
            <a:r>
              <a:rPr lang="en-US" sz="2400" dirty="0" err="1"/>
              <a:t>Bross</a:t>
            </a:r>
            <a:r>
              <a:rPr lang="en-US" sz="2400" dirty="0"/>
              <a:t>, L1 Manager for </a:t>
            </a:r>
            <a:r>
              <a:rPr lang="en-US" sz="2400" dirty="0" smtClean="0"/>
              <a:t>MICE Construction: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	</a:t>
            </a:r>
            <a:r>
              <a:rPr lang="en-US" sz="2400" dirty="0">
                <a:hlinkClick r:id="rId5"/>
              </a:rPr>
              <a:t>bross@</a:t>
            </a:r>
            <a:r>
              <a:rPr lang="en-US" sz="2400" dirty="0" smtClean="0">
                <a:hlinkClick r:id="rId5"/>
              </a:rPr>
              <a:t>fnal.gov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Ron Lipton, L1 Manager for Detectors and Physics: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dirty="0" smtClean="0">
                <a:hlinkClick r:id="rId7"/>
              </a:rPr>
              <a:t>lipton@fnal.gov</a:t>
            </a:r>
            <a:endParaRPr lang="en-US" sz="2400" dirty="0" smtClean="0"/>
          </a:p>
          <a:p>
            <a:r>
              <a:rPr lang="en-US" dirty="0" smtClean="0"/>
              <a:t>US HEP Community Planning Effort</a:t>
            </a:r>
          </a:p>
          <a:p>
            <a:pPr marL="0" indent="0">
              <a:buNone/>
            </a:pPr>
            <a:r>
              <a:rPr lang="en-US" sz="2400" dirty="0" smtClean="0"/>
              <a:t>	Jean-Pierre </a:t>
            </a:r>
            <a:r>
              <a:rPr lang="en-US" sz="2400" dirty="0" err="1" smtClean="0"/>
              <a:t>Delahaye</a:t>
            </a:r>
            <a:r>
              <a:rPr lang="en-US" sz="2400" dirty="0" smtClean="0"/>
              <a:t>, </a:t>
            </a:r>
            <a:r>
              <a:rPr lang="en-US" sz="2400" dirty="0" err="1" smtClean="0"/>
              <a:t>Muon</a:t>
            </a:r>
            <a:r>
              <a:rPr lang="en-US" sz="2400" dirty="0" smtClean="0"/>
              <a:t> Accelerator Staging Study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dirty="0" smtClean="0">
                <a:hlinkClick r:id="rId8"/>
              </a:rPr>
              <a:t>jpd@slac.stanford.edu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34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130082"/>
            <a:ext cx="8826334" cy="515975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I would personally like to thank Steve Geer, Mike </a:t>
            </a:r>
            <a:r>
              <a:rPr lang="en-US" dirty="0" err="1" smtClean="0"/>
              <a:t>Zisman</a:t>
            </a:r>
            <a:r>
              <a:rPr lang="en-US" dirty="0" smtClean="0"/>
              <a:t>, Bob Palmer as well as the MAP L1 &amp; L2 managers for their help in familiarizing me with the program since I took over as director a year ago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The MAP Effort - </a:t>
            </a:r>
          </a:p>
          <a:p>
            <a:r>
              <a:rPr lang="en-US" dirty="0" smtClean="0"/>
              <a:t>Labs:  ANL, BNL, FNAL, JLAB, LBNL, ORNL, SLAC</a:t>
            </a:r>
          </a:p>
          <a:p>
            <a:r>
              <a:rPr lang="en-US" dirty="0" smtClean="0"/>
              <a:t>Universities:  Chicago, Cornell, IIT, Princeton, </a:t>
            </a:r>
            <a:br>
              <a:rPr lang="en-US" dirty="0" smtClean="0"/>
            </a:br>
            <a:r>
              <a:rPr lang="en-US" dirty="0" smtClean="0"/>
              <a:t>UC-Berkeley, UCLA, UC-Riverside, </a:t>
            </a:r>
            <a:r>
              <a:rPr lang="en-US" dirty="0" err="1" smtClean="0"/>
              <a:t>UMiss</a:t>
            </a:r>
            <a:endParaRPr lang="en-US" dirty="0" smtClean="0"/>
          </a:p>
          <a:p>
            <a:r>
              <a:rPr lang="en-US" dirty="0" smtClean="0"/>
              <a:t>Companies:  </a:t>
            </a:r>
            <a:r>
              <a:rPr lang="en-US" dirty="0" err="1" smtClean="0"/>
              <a:t>Muons</a:t>
            </a:r>
            <a:r>
              <a:rPr lang="en-US" dirty="0" smtClean="0"/>
              <a:t>, </a:t>
            </a:r>
            <a:r>
              <a:rPr lang="en-US" dirty="0" err="1" smtClean="0"/>
              <a:t>Inc</a:t>
            </a:r>
            <a:r>
              <a:rPr lang="en-US" dirty="0" smtClean="0"/>
              <a:t>; Particle Beam Lasers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2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 Concept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49</a:t>
            </a:fld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159" y="4084638"/>
            <a:ext cx="28041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sym typeface="Symbol" pitchFamily="18" charset="2"/>
              </a:rPr>
              <a:t>Proton source:  </a:t>
            </a:r>
            <a:endParaRPr lang="en-US" dirty="0" smtClean="0">
              <a:solidFill>
                <a:schemeClr val="bg1">
                  <a:lumMod val="95000"/>
                </a:schemeClr>
              </a:solidFill>
              <a:sym typeface="Symbol" pitchFamily="18" charset="2"/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sym typeface="Symbol" pitchFamily="18" charset="2"/>
              </a:rPr>
              <a:t>For example PROJECT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sym typeface="Symbol" pitchFamily="18" charset="2"/>
              </a:rPr>
              <a:t>X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sym typeface="Symbol" pitchFamily="18" charset="2"/>
              </a:rPr>
              <a:t>at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sym typeface="Symbol" pitchFamily="18" charset="2"/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sym typeface="Symbol" pitchFamily="18" charset="2"/>
              </a:rPr>
              <a:t>4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sym typeface="Symbol" pitchFamily="18" charset="2"/>
              </a:rPr>
              <a:t>MW,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sym typeface="Symbol" pitchFamily="18" charset="2"/>
              </a:rPr>
              <a:t>with 2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sym typeface="Symbol" pitchFamily="18" charset="2"/>
              </a:rPr>
              <a:t>±1 ns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sym typeface="Symbol" pitchFamily="18" charset="2"/>
              </a:rPr>
              <a:t>long bunches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083560" y="4084638"/>
            <a:ext cx="2768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Goal: </a:t>
            </a:r>
            <a:br>
              <a:rPr lang="en-US" dirty="0" smtClean="0">
                <a:solidFill>
                  <a:srgbClr val="F2F2F2"/>
                </a:solidFill>
                <a:sym typeface="Symbol" pitchFamily="18" charset="2"/>
              </a:rPr>
            </a:br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Produce a high intensity  </a:t>
            </a:r>
            <a:r>
              <a:rPr lang="en-US" dirty="0" smtClean="0">
                <a:solidFill>
                  <a:srgbClr val="F2F2F2"/>
                </a:solidFill>
                <a:latin typeface="Symbol" charset="2"/>
                <a:cs typeface="Symbol" charset="2"/>
                <a:sym typeface="Symbol" pitchFamily="18" charset="2"/>
              </a:rPr>
              <a:t>m</a:t>
            </a:r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 beam whose 6D phase space is reduced by a factor of ~10</a:t>
            </a:r>
            <a:r>
              <a:rPr lang="en-US" baseline="30000" dirty="0" smtClean="0">
                <a:solidFill>
                  <a:srgbClr val="F2F2F2"/>
                </a:solidFill>
                <a:sym typeface="Symbol" pitchFamily="18" charset="2"/>
              </a:rPr>
              <a:t>6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-</a:t>
            </a:r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10</a:t>
            </a:r>
            <a:r>
              <a:rPr lang="en-US" baseline="30000" dirty="0" smtClean="0">
                <a:solidFill>
                  <a:srgbClr val="F2F2F2"/>
                </a:solidFill>
                <a:sym typeface="Symbol" pitchFamily="18" charset="2"/>
              </a:rPr>
              <a:t>7</a:t>
            </a:r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 from its value at the production target</a:t>
            </a:r>
            <a:endParaRPr lang="en-US" dirty="0">
              <a:solidFill>
                <a:srgbClr val="F2F2F2"/>
              </a:solidFill>
              <a:sym typeface="Symbol" pitchFamily="18" charset="2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246878" y="4084638"/>
            <a:ext cx="2819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Collider:  √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s = 3 </a:t>
            </a:r>
            <a:r>
              <a:rPr lang="en-US" dirty="0" err="1">
                <a:solidFill>
                  <a:srgbClr val="F2F2F2"/>
                </a:solidFill>
                <a:sym typeface="Symbol" pitchFamily="18" charset="2"/>
              </a:rPr>
              <a:t>TeV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 </a:t>
            </a:r>
          </a:p>
          <a:p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Circumference </a:t>
            </a:r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 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4.5km</a:t>
            </a:r>
            <a:br>
              <a:rPr lang="en-US" dirty="0">
                <a:solidFill>
                  <a:srgbClr val="F2F2F2"/>
                </a:solidFill>
                <a:sym typeface="Symbol" pitchFamily="18" charset="2"/>
              </a:rPr>
            </a:br>
            <a:r>
              <a:rPr lang="en-US" i="1" dirty="0">
                <a:solidFill>
                  <a:srgbClr val="F2F2F2"/>
                </a:solidFill>
                <a:sym typeface="Symbol" pitchFamily="18" charset="2"/>
              </a:rPr>
              <a:t>L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 = 3×10</a:t>
            </a:r>
            <a:r>
              <a:rPr lang="en-US" baseline="30000" dirty="0">
                <a:solidFill>
                  <a:srgbClr val="F2F2F2"/>
                </a:solidFill>
                <a:sym typeface="Symbol" pitchFamily="18" charset="2"/>
              </a:rPr>
              <a:t>34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 cm</a:t>
            </a:r>
            <a:r>
              <a:rPr lang="en-US" baseline="30000" dirty="0">
                <a:solidFill>
                  <a:srgbClr val="F2F2F2"/>
                </a:solidFill>
                <a:sym typeface="Symbol" pitchFamily="18" charset="2"/>
              </a:rPr>
              <a:t>-2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s</a:t>
            </a:r>
            <a:r>
              <a:rPr lang="en-US" baseline="30000" dirty="0">
                <a:solidFill>
                  <a:srgbClr val="F2F2F2"/>
                </a:solidFill>
                <a:sym typeface="Symbol" pitchFamily="18" charset="2"/>
              </a:rPr>
              <a:t>-</a:t>
            </a:r>
            <a:r>
              <a:rPr lang="en-US" baseline="30000" dirty="0" smtClean="0">
                <a:solidFill>
                  <a:srgbClr val="F2F2F2"/>
                </a:solidFill>
                <a:sym typeface="Symbol" pitchFamily="18" charset="2"/>
              </a:rPr>
              <a:t>1</a:t>
            </a:r>
            <a:br>
              <a:rPr lang="en-US" baseline="30000" dirty="0" smtClean="0">
                <a:solidFill>
                  <a:srgbClr val="F2F2F2"/>
                </a:solidFill>
                <a:sym typeface="Symbol" pitchFamily="18" charset="2"/>
              </a:rPr>
            </a:br>
            <a:r>
              <a:rPr lang="en-US" i="1" dirty="0" smtClean="0">
                <a:solidFill>
                  <a:srgbClr val="F2F2F2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/bunch = 2x10</a:t>
            </a:r>
            <a:r>
              <a:rPr lang="en-US" baseline="30000" dirty="0">
                <a:solidFill>
                  <a:srgbClr val="F2F2F2"/>
                </a:solidFill>
                <a:sym typeface="Symbol" pitchFamily="18" charset="2"/>
              </a:rPr>
              <a:t>12</a:t>
            </a:r>
          </a:p>
          <a:p>
            <a:r>
              <a:rPr lang="en-US" i="1" dirty="0">
                <a:solidFill>
                  <a:srgbClr val="F2F2F2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en-US" i="1" dirty="0">
                <a:solidFill>
                  <a:srgbClr val="F2F2F2"/>
                </a:solidFill>
                <a:sym typeface="Symbol" pitchFamily="18" charset="2"/>
              </a:rPr>
              <a:t>(p)/p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 = 0.1%</a:t>
            </a:r>
          </a:p>
          <a:p>
            <a:r>
              <a:rPr lang="en-US" i="1" dirty="0" err="1">
                <a:solidFill>
                  <a:srgbClr val="F2F2F2"/>
                </a:solidFill>
                <a:latin typeface="Symbol" pitchFamily="18" charset="2"/>
                <a:sym typeface="Symbol" pitchFamily="18" charset="2"/>
              </a:rPr>
              <a:t>e</a:t>
            </a:r>
            <a:r>
              <a:rPr lang="en-US" baseline="-25000" dirty="0" err="1">
                <a:solidFill>
                  <a:srgbClr val="F2F2F2"/>
                </a:solidFill>
                <a:latin typeface="Comic Sans MS" pitchFamily="66" charset="0"/>
                <a:sym typeface="Symbol" pitchFamily="18" charset="2"/>
              </a:rPr>
              <a:t></a:t>
            </a:r>
            <a:r>
              <a:rPr lang="en-US" baseline="-25000" dirty="0" err="1">
                <a:solidFill>
                  <a:srgbClr val="F2F2F2"/>
                </a:solidFill>
                <a:sym typeface="Symbol" pitchFamily="18" charset="2"/>
              </a:rPr>
              <a:t>N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 = 25 </a:t>
            </a:r>
            <a:r>
              <a:rPr lang="en-US" dirty="0" smtClean="0">
                <a:solidFill>
                  <a:srgbClr val="F2F2F2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m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, </a:t>
            </a:r>
            <a:r>
              <a:rPr lang="en-US" i="1" dirty="0">
                <a:solidFill>
                  <a:srgbClr val="F2F2F2"/>
                </a:solidFill>
                <a:latin typeface="Symbol" pitchFamily="18" charset="2"/>
                <a:sym typeface="Symbol" pitchFamily="18" charset="2"/>
              </a:rPr>
              <a:t>e</a:t>
            </a:r>
            <a:r>
              <a:rPr lang="en-US" baseline="-25000" dirty="0">
                <a:solidFill>
                  <a:srgbClr val="F2F2F2"/>
                </a:solidFill>
                <a:sym typeface="Symbol" pitchFamily="18" charset="2"/>
              </a:rPr>
              <a:t>//N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=</a:t>
            </a:r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72 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mm</a:t>
            </a:r>
          </a:p>
          <a:p>
            <a:r>
              <a:rPr lang="en-US" i="1" dirty="0">
                <a:solidFill>
                  <a:srgbClr val="F2F2F2"/>
                </a:solidFill>
                <a:latin typeface="Symbol" pitchFamily="18" charset="2"/>
                <a:sym typeface="Symbol" pitchFamily="18" charset="2"/>
              </a:rPr>
              <a:t>b</a:t>
            </a:r>
            <a:r>
              <a:rPr lang="en-US" i="1" dirty="0">
                <a:solidFill>
                  <a:srgbClr val="F2F2F2"/>
                </a:solidFill>
                <a:sym typeface="Symbol" pitchFamily="18" charset="2"/>
              </a:rPr>
              <a:t>*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 = 5mm</a:t>
            </a:r>
          </a:p>
          <a:p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Rep. 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Rate = </a:t>
            </a:r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12 Hz</a:t>
            </a:r>
            <a:endParaRPr lang="en-US" dirty="0">
              <a:solidFill>
                <a:srgbClr val="F2F2F2"/>
              </a:solidFill>
              <a:sym typeface="Symbol" pitchFamily="18" charset="2"/>
            </a:endParaRPr>
          </a:p>
        </p:txBody>
      </p:sp>
      <p:pic>
        <p:nvPicPr>
          <p:cNvPr id="14" name="Picture 13" descr="Block_Diagrams_R7_M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1583922"/>
            <a:ext cx="8984998" cy="2175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4737" y="1122257"/>
            <a:ext cx="4170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2F2F2"/>
                </a:solidFill>
              </a:rPr>
              <a:t>Muon</a:t>
            </a:r>
            <a:r>
              <a:rPr lang="en-US" sz="2400" dirty="0" smtClean="0">
                <a:solidFill>
                  <a:srgbClr val="F2F2F2"/>
                </a:solidFill>
              </a:rPr>
              <a:t> Collider Block Diagram</a:t>
            </a:r>
            <a:endParaRPr lang="en-US" sz="2400" dirty="0">
              <a:solidFill>
                <a:srgbClr val="F2F2F2"/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 rot="5400000">
            <a:off x="2612072" y="1238567"/>
            <a:ext cx="333375" cy="5374640"/>
          </a:xfrm>
          <a:prstGeom prst="rightBrace">
            <a:avLst>
              <a:gd name="adj1" fmla="val 8333"/>
              <a:gd name="adj2" fmla="val 37524"/>
            </a:avLst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69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76350" y="0"/>
            <a:ext cx="6978650" cy="838200"/>
          </a:xfrm>
        </p:spPr>
        <p:txBody>
          <a:bodyPr/>
          <a:lstStyle/>
          <a:p>
            <a:r>
              <a:rPr lang="en-US" dirty="0" smtClean="0"/>
              <a:t>The Physics Motivations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5900" y="736600"/>
            <a:ext cx="8851900" cy="59690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 </a:t>
            </a:r>
            <a:r>
              <a:rPr lang="en-US" sz="2400" dirty="0"/>
              <a:t>– an elementary charged lepton:</a:t>
            </a:r>
          </a:p>
          <a:p>
            <a:pPr lvl="1"/>
            <a:r>
              <a:rPr lang="en-US" sz="2000" dirty="0"/>
              <a:t>200 times heavier than the electron</a:t>
            </a:r>
          </a:p>
          <a:p>
            <a:pPr lvl="1"/>
            <a:r>
              <a:rPr lang="en-US" sz="2000" dirty="0"/>
              <a:t>2.2 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dirty="0" err="1">
                <a:cs typeface="Symbol" charset="2"/>
              </a:rPr>
              <a:t>s</a:t>
            </a:r>
            <a:r>
              <a:rPr lang="en-US" sz="2000" dirty="0">
                <a:cs typeface="Symbol" charset="2"/>
              </a:rPr>
              <a:t> lifetime at </a:t>
            </a:r>
            <a:r>
              <a:rPr lang="en-US" sz="2000" dirty="0" smtClean="0">
                <a:cs typeface="Symbol" charset="2"/>
              </a:rPr>
              <a:t>rest</a:t>
            </a:r>
          </a:p>
          <a:p>
            <a:pPr lvl="1"/>
            <a:endParaRPr lang="en-US" sz="1200" dirty="0">
              <a:cs typeface="Symbol" charset="2"/>
            </a:endParaRPr>
          </a:p>
          <a:p>
            <a:r>
              <a:rPr lang="en-US" sz="2400" dirty="0">
                <a:cs typeface="Symbol" charset="2"/>
              </a:rPr>
              <a:t>P</a:t>
            </a:r>
            <a:r>
              <a:rPr lang="en-US" sz="2400" dirty="0" smtClean="0">
                <a:cs typeface="Symbol" charset="2"/>
              </a:rPr>
              <a:t>hysics </a:t>
            </a:r>
            <a:r>
              <a:rPr lang="en-US" sz="2400" dirty="0">
                <a:cs typeface="Symbol" charset="2"/>
              </a:rPr>
              <a:t>potential </a:t>
            </a:r>
            <a:r>
              <a:rPr lang="en-US" sz="2400" dirty="0" smtClean="0">
                <a:cs typeface="Symbol" charset="2"/>
              </a:rPr>
              <a:t>for </a:t>
            </a:r>
            <a:r>
              <a:rPr lang="en-US" sz="2400" dirty="0">
                <a:cs typeface="Symbol" charset="2"/>
              </a:rPr>
              <a:t>the HEP </a:t>
            </a:r>
            <a:r>
              <a:rPr lang="en-US" sz="2400" dirty="0" smtClean="0">
                <a:cs typeface="Symbol" charset="2"/>
              </a:rPr>
              <a:t>community using </a:t>
            </a:r>
            <a:r>
              <a:rPr lang="en-US" sz="2400" dirty="0" err="1" smtClean="0">
                <a:cs typeface="Symbol" charset="2"/>
              </a:rPr>
              <a:t>muon</a:t>
            </a:r>
            <a:r>
              <a:rPr lang="en-US" sz="2400" dirty="0" smtClean="0">
                <a:cs typeface="Symbol" charset="2"/>
              </a:rPr>
              <a:t> beams</a:t>
            </a:r>
            <a:endParaRPr lang="en-US" sz="2400" dirty="0">
              <a:cs typeface="Symbol" charset="2"/>
            </a:endParaRPr>
          </a:p>
          <a:p>
            <a:pPr lvl="1"/>
            <a:r>
              <a:rPr lang="en-US" sz="2000" dirty="0">
                <a:cs typeface="Symbol" charset="2"/>
              </a:rPr>
              <a:t>T</a:t>
            </a:r>
            <a:r>
              <a:rPr lang="en-US" sz="2000" dirty="0" smtClean="0">
                <a:cs typeface="Symbol" charset="2"/>
              </a:rPr>
              <a:t>ests </a:t>
            </a:r>
            <a:r>
              <a:rPr lang="en-US" sz="2000" dirty="0">
                <a:cs typeface="Symbol" charset="2"/>
              </a:rPr>
              <a:t>of Lepton Flavor Violation</a:t>
            </a:r>
          </a:p>
          <a:p>
            <a:pPr lvl="1"/>
            <a:r>
              <a:rPr lang="en-US" sz="2000" dirty="0">
                <a:cs typeface="Symbol" charset="2"/>
              </a:rPr>
              <a:t>A</a:t>
            </a:r>
            <a:r>
              <a:rPr lang="en-US" sz="2000" dirty="0" smtClean="0">
                <a:cs typeface="Symbol" charset="2"/>
              </a:rPr>
              <a:t>nomalous </a:t>
            </a:r>
            <a:r>
              <a:rPr lang="en-US" sz="2000" dirty="0">
                <a:cs typeface="Symbol" charset="2"/>
              </a:rPr>
              <a:t>magnetic moment </a:t>
            </a:r>
            <a:r>
              <a:rPr lang="en-US" sz="2000" dirty="0" smtClean="0">
                <a:latin typeface="Wingdings 3" charset="2"/>
                <a:cs typeface="Wingdings 3" charset="2"/>
              </a:rPr>
              <a:t>a</a:t>
            </a:r>
            <a:r>
              <a:rPr lang="en-US" sz="2000" dirty="0" smtClean="0">
                <a:cs typeface="Symbol" charset="2"/>
              </a:rPr>
              <a:t> hints </a:t>
            </a:r>
            <a:r>
              <a:rPr lang="en-US" sz="2000" dirty="0">
                <a:cs typeface="Symbol" charset="2"/>
              </a:rPr>
              <a:t>of new physics (g-2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lvl="1">
              <a:tabLst>
                <a:tab pos="2920658" algn="l"/>
              </a:tabLst>
            </a:pPr>
            <a:r>
              <a:rPr lang="en-US" sz="2000" dirty="0">
                <a:cs typeface="Symbol" charset="2"/>
              </a:rPr>
              <a:t>C</a:t>
            </a:r>
            <a:r>
              <a:rPr lang="en-US" sz="2000" dirty="0" smtClean="0">
                <a:cs typeface="Symbol" charset="2"/>
              </a:rPr>
              <a:t>an </a:t>
            </a:r>
            <a:r>
              <a:rPr lang="en-US" sz="2000" dirty="0">
                <a:cs typeface="Symbol" charset="2"/>
              </a:rPr>
              <a:t>provide equal fractions of </a:t>
            </a:r>
            <a:r>
              <a:rPr lang="en-US" sz="2000" dirty="0" smtClean="0">
                <a:cs typeface="Symbol" charset="2"/>
              </a:rPr>
              <a:t>electron </a:t>
            </a:r>
            <a:br>
              <a:rPr lang="en-US" sz="2000" dirty="0" smtClean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and </a:t>
            </a:r>
            <a:r>
              <a:rPr lang="en-US" sz="2000" dirty="0" err="1">
                <a:cs typeface="Symbol" charset="2"/>
              </a:rPr>
              <a:t>muon</a:t>
            </a:r>
            <a:r>
              <a:rPr lang="en-US" sz="2000" dirty="0">
                <a:cs typeface="Symbol" charset="2"/>
              </a:rPr>
              <a:t> neutrinos </a:t>
            </a:r>
            <a:r>
              <a:rPr lang="en-US" sz="2000" dirty="0" smtClean="0">
                <a:cs typeface="Symbol" charset="2"/>
              </a:rPr>
              <a:t>at high </a:t>
            </a:r>
            <a:r>
              <a:rPr lang="en-US" sz="2000" dirty="0">
                <a:cs typeface="Symbol" charset="2"/>
              </a:rPr>
              <a:t>intensity for </a:t>
            </a:r>
            <a:br>
              <a:rPr lang="en-US" sz="2000" dirty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studies </a:t>
            </a:r>
            <a:r>
              <a:rPr lang="en-US" sz="2000" dirty="0">
                <a:cs typeface="Symbol" charset="2"/>
              </a:rPr>
              <a:t>of neutrino oscillations – </a:t>
            </a:r>
            <a:r>
              <a:rPr lang="en-US" sz="2000" dirty="0" smtClean="0">
                <a:cs typeface="Symbol" charset="2"/>
              </a:rPr>
              <a:t/>
            </a:r>
            <a:br>
              <a:rPr lang="en-US" sz="2000" dirty="0" smtClean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the Neutrino </a:t>
            </a:r>
            <a:r>
              <a:rPr lang="en-US" sz="2000" dirty="0">
                <a:cs typeface="Symbol" charset="2"/>
              </a:rPr>
              <a:t>Factory concept</a:t>
            </a:r>
          </a:p>
          <a:p>
            <a:pPr lvl="1">
              <a:tabLst>
                <a:tab pos="3203200" algn="l"/>
              </a:tabLst>
            </a:pPr>
            <a:endParaRPr lang="en-US" sz="2000" dirty="0">
              <a:cs typeface="Symbol" charset="2"/>
            </a:endParaRPr>
          </a:p>
          <a:p>
            <a:pPr lvl="1">
              <a:tabLst>
                <a:tab pos="3203200" algn="l"/>
              </a:tabLst>
            </a:pPr>
            <a:r>
              <a:rPr lang="en-US" sz="2000" dirty="0" smtClean="0">
                <a:cs typeface="Symbol" charset="2"/>
              </a:rPr>
              <a:t>Offers </a:t>
            </a:r>
            <a:r>
              <a:rPr lang="en-US" sz="2000" dirty="0">
                <a:cs typeface="Symbol" charset="2"/>
              </a:rPr>
              <a:t>a large coupling to the “Higgs mechanism</a:t>
            </a:r>
            <a:r>
              <a:rPr lang="en-US" sz="2000" dirty="0" smtClean="0">
                <a:cs typeface="Symbol" charset="2"/>
              </a:rPr>
              <a:t>”</a:t>
            </a:r>
          </a:p>
          <a:p>
            <a:pPr marL="457200" lvl="1" indent="0">
              <a:buNone/>
              <a:tabLst>
                <a:tab pos="3203200" algn="l"/>
              </a:tabLst>
            </a:pPr>
            <a:r>
              <a:rPr lang="en-US" sz="2000" dirty="0" smtClean="0">
                <a:cs typeface="Symbol" charset="2"/>
              </a:rPr>
              <a:t> </a:t>
            </a:r>
          </a:p>
          <a:p>
            <a:pPr lvl="1">
              <a:tabLst>
                <a:tab pos="3203200" algn="l"/>
              </a:tabLst>
            </a:pPr>
            <a:r>
              <a:rPr lang="en-US" sz="2000" dirty="0" smtClean="0">
                <a:cs typeface="Symbol" charset="2"/>
              </a:rPr>
              <a:t>As </a:t>
            </a:r>
            <a:r>
              <a:rPr lang="en-US" sz="2000" dirty="0">
                <a:cs typeface="Symbol" charset="2"/>
              </a:rPr>
              <a:t>with an </a:t>
            </a:r>
            <a:r>
              <a:rPr lang="en-US" sz="2000" dirty="0" err="1" smtClean="0">
                <a:cs typeface="Symbol" charset="2"/>
              </a:rPr>
              <a:t>e</a:t>
            </a:r>
            <a:r>
              <a:rPr lang="en-US" sz="2000" baseline="30000" dirty="0" err="1" smtClean="0">
                <a:cs typeface="Symbol" charset="2"/>
              </a:rPr>
              <a:t>+</a:t>
            </a:r>
            <a:r>
              <a:rPr lang="en-US" sz="2000" dirty="0" err="1" smtClean="0">
                <a:cs typeface="Symbol" charset="2"/>
              </a:rPr>
              <a:t>e</a:t>
            </a:r>
            <a:r>
              <a:rPr lang="en-US" sz="2000" baseline="30000" dirty="0" smtClean="0">
                <a:cs typeface="Symbol" charset="2"/>
              </a:rPr>
              <a:t>−</a:t>
            </a:r>
            <a:r>
              <a:rPr lang="en-US" sz="2000" dirty="0" smtClean="0">
                <a:cs typeface="Symbol" charset="2"/>
              </a:rPr>
              <a:t> </a:t>
            </a:r>
            <a:r>
              <a:rPr lang="en-US" sz="2000" dirty="0">
                <a:cs typeface="Symbol" charset="2"/>
              </a:rPr>
              <a:t>collider, </a:t>
            </a:r>
            <a:r>
              <a:rPr lang="en-US" sz="2000" dirty="0" smtClean="0">
                <a:cs typeface="Symbol" charset="2"/>
              </a:rPr>
              <a:t>a 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err="1" smtClean="0">
                <a:cs typeface="Symbol" charset="2"/>
              </a:rPr>
              <a:t>+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smtClean="0">
                <a:cs typeface="Symbol" charset="2"/>
              </a:rPr>
              <a:t>−</a:t>
            </a:r>
            <a:r>
              <a:rPr lang="en-US" sz="2000" dirty="0" smtClean="0">
                <a:cs typeface="Symbol" charset="2"/>
              </a:rPr>
              <a:t> </a:t>
            </a:r>
            <a:r>
              <a:rPr lang="en-US" sz="2000" dirty="0">
                <a:cs typeface="Symbol" charset="2"/>
              </a:rPr>
              <a:t>collider would offer a precision probe of fundamental interactions – in contrast to hadron colliders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0681"/>
              </p:ext>
            </p:extLst>
          </p:nvPr>
        </p:nvGraphicFramePr>
        <p:xfrm>
          <a:off x="6858001" y="3517901"/>
          <a:ext cx="1498599" cy="975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" name="Equation" r:id="rId3" imgW="800100" imgH="520700" progId="Equation.3">
                  <p:embed/>
                </p:oleObj>
              </mc:Choice>
              <mc:Fallback>
                <p:oleObj name="Equation" r:id="rId3" imgW="8001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1" y="3517901"/>
                        <a:ext cx="1498599" cy="975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hevron 9"/>
          <p:cNvSpPr/>
          <p:nvPr/>
        </p:nvSpPr>
        <p:spPr>
          <a:xfrm>
            <a:off x="5473700" y="3530601"/>
            <a:ext cx="1193800" cy="952500"/>
          </a:xfrm>
          <a:prstGeom prst="chevron">
            <a:avLst>
              <a:gd name="adj" fmla="val 949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67500" y="3530600"/>
            <a:ext cx="1870076" cy="952501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143612"/>
              </p:ext>
            </p:extLst>
          </p:nvPr>
        </p:nvGraphicFramePr>
        <p:xfrm>
          <a:off x="6656389" y="4572000"/>
          <a:ext cx="2043112" cy="997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name="Equation" r:id="rId5" imgW="1041400" imgH="508000" progId="Equation.DSMT4">
                  <p:embed/>
                </p:oleObj>
              </mc:Choice>
              <mc:Fallback>
                <p:oleObj name="Equation" r:id="rId5" imgW="10414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56389" y="4572000"/>
                        <a:ext cx="2043112" cy="997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178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3" b="3044"/>
          <a:stretch/>
        </p:blipFill>
        <p:spPr bwMode="auto">
          <a:xfrm>
            <a:off x="88898" y="3754935"/>
            <a:ext cx="2196897" cy="192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700" y="96839"/>
            <a:ext cx="6946900" cy="804862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Symbol"/>
              </a:rPr>
              <a:t>126 </a:t>
            </a:r>
            <a:r>
              <a:rPr lang="en-US" dirty="0" err="1">
                <a:sym typeface="Symbol"/>
              </a:rPr>
              <a:t>GeV</a:t>
            </a:r>
            <a:r>
              <a:rPr lang="en-US" dirty="0">
                <a:sym typeface="Symbol"/>
              </a:rPr>
              <a:t> Higgs Factory </a:t>
            </a:r>
            <a:r>
              <a:rPr lang="en-US" sz="2800" dirty="0">
                <a:sym typeface="Symbol"/>
              </a:rPr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10200" y="6440570"/>
            <a:ext cx="2006600" cy="365125"/>
          </a:xfrm>
        </p:spPr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" y="6438900"/>
            <a:ext cx="457200" cy="365125"/>
          </a:xfrm>
        </p:spPr>
        <p:txBody>
          <a:bodyPr/>
          <a:lstStyle/>
          <a:p>
            <a:fld id="{8A5FAC83-C8C4-8046-B35B-A89823688311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954" y="5667733"/>
            <a:ext cx="4901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chemeClr val="bg1"/>
                </a:solidFill>
                <a:latin typeface="Arial"/>
              </a:rPr>
              <a:t>Major advantage for Physics of a </a:t>
            </a:r>
            <a:r>
              <a:rPr lang="en-GB" sz="1600" b="1" dirty="0" smtClean="0">
                <a:solidFill>
                  <a:schemeClr val="bg1"/>
                </a:solidFill>
                <a:latin typeface="Arial"/>
                <a:sym typeface="Symbol"/>
              </a:rPr>
              <a:t></a:t>
            </a:r>
            <a:r>
              <a:rPr lang="en-GB" sz="1600" b="1" baseline="20000" dirty="0" smtClean="0">
                <a:solidFill>
                  <a:schemeClr val="bg1"/>
                </a:solidFill>
                <a:latin typeface="Arial"/>
                <a:sym typeface="Symbol"/>
              </a:rPr>
              <a:t>+</a:t>
            </a:r>
            <a:r>
              <a:rPr lang="en-GB" sz="1600" b="1" dirty="0" smtClean="0">
                <a:solidFill>
                  <a:schemeClr val="bg1"/>
                </a:solidFill>
                <a:latin typeface="Arial"/>
                <a:sym typeface="Symbol"/>
              </a:rPr>
              <a:t></a:t>
            </a:r>
            <a:r>
              <a:rPr lang="en-GB" sz="1600" b="1" baseline="30000" dirty="0" smtClean="0">
                <a:solidFill>
                  <a:schemeClr val="bg1"/>
                </a:solidFill>
                <a:latin typeface="Arial"/>
                <a:sym typeface="Symbol"/>
              </a:rPr>
              <a:t></a:t>
            </a:r>
            <a:r>
              <a:rPr lang="en-GB" sz="1600" b="1" dirty="0" smtClean="0">
                <a:solidFill>
                  <a:schemeClr val="bg1"/>
                </a:solidFill>
                <a:latin typeface="Arial"/>
              </a:rPr>
              <a:t> Higgs Factory: possibility of direct measurement of the Higgs boson width (</a:t>
            </a:r>
            <a:r>
              <a:rPr lang="en-GB" sz="1600" b="1" dirty="0" smtClean="0">
                <a:solidFill>
                  <a:schemeClr val="bg1"/>
                </a:solidFill>
                <a:latin typeface="Arial"/>
                <a:sym typeface="Symbol"/>
              </a:rPr>
              <a:t>~</a:t>
            </a:r>
            <a:r>
              <a:rPr lang="en-GB" sz="1600" b="1" dirty="0">
                <a:solidFill>
                  <a:schemeClr val="bg1"/>
                </a:solidFill>
                <a:latin typeface="Arial"/>
                <a:sym typeface="Symbol"/>
              </a:rPr>
              <a:t>4</a:t>
            </a:r>
            <a:r>
              <a:rPr lang="en-GB" sz="1600" b="1" dirty="0" smtClean="0">
                <a:solidFill>
                  <a:schemeClr val="bg1"/>
                </a:solidFill>
                <a:latin typeface="Arial"/>
                <a:sym typeface="Symbol"/>
              </a:rPr>
              <a:t>MeV FWHM </a:t>
            </a:r>
            <a:r>
              <a:rPr lang="en-GB" sz="1600" b="1" dirty="0" smtClean="0">
                <a:solidFill>
                  <a:schemeClr val="bg1"/>
                </a:solidFill>
                <a:latin typeface="Arial"/>
              </a:rPr>
              <a:t>expected</a:t>
            </a:r>
            <a:r>
              <a:rPr lang="en-GB" sz="1600" b="1" dirty="0" smtClean="0">
                <a:solidFill>
                  <a:schemeClr val="bg1"/>
                </a:solidFill>
                <a:latin typeface="Arial"/>
                <a:sym typeface="Symbol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28754" y="5358688"/>
            <a:ext cx="29119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800" dirty="0" smtClean="0">
                <a:solidFill>
                  <a:srgbClr val="FFFFFF"/>
                </a:solidFill>
                <a:latin typeface="Arial"/>
                <a:cs typeface="+mn-cs"/>
                <a:sym typeface="Symbol"/>
              </a:rPr>
              <a:t>Reduced cooling: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800" dirty="0" smtClean="0">
                <a:solidFill>
                  <a:srgbClr val="FFFFFF"/>
                </a:solidFill>
                <a:latin typeface="Arial"/>
                <a:cs typeface="+mn-cs"/>
                <a:sym typeface="Symbol"/>
              </a:rPr>
              <a:t> </a:t>
            </a:r>
            <a:r>
              <a:rPr lang="en-GB" sz="1600" b="1" kern="800" dirty="0">
                <a:solidFill>
                  <a:srgbClr val="FFFFFF"/>
                </a:solidFill>
                <a:latin typeface="Arial"/>
                <a:cs typeface="+mn-cs"/>
                <a:sym typeface="Symbol"/>
              </a:rPr>
              <a:t></a:t>
            </a:r>
            <a:r>
              <a:rPr lang="en-GB" sz="1600" b="1" kern="800" baseline="-25000" dirty="0">
                <a:solidFill>
                  <a:srgbClr val="FFFFFF"/>
                </a:solidFill>
                <a:latin typeface="Arial"/>
                <a:cs typeface="+mn-cs"/>
                <a:sym typeface="Symbol"/>
              </a:rPr>
              <a:t></a:t>
            </a:r>
            <a:r>
              <a:rPr lang="en-GB" sz="1600" b="1" kern="800" baseline="-25000" dirty="0">
                <a:solidFill>
                  <a:srgbClr val="FFFFFF"/>
                </a:solidFill>
                <a:latin typeface="Arial"/>
                <a:cs typeface="+mn-cs"/>
              </a:rPr>
              <a:t>N</a:t>
            </a:r>
            <a:r>
              <a:rPr lang="en-US" sz="1600" b="1" dirty="0">
                <a:solidFill>
                  <a:srgbClr val="FFFFFF"/>
                </a:solidFill>
                <a:latin typeface="Times New Roman"/>
                <a:cs typeface="+mn-cs"/>
              </a:rPr>
              <a:t> </a:t>
            </a:r>
            <a:r>
              <a:rPr lang="en-GB" sz="1600" b="1" dirty="0">
                <a:solidFill>
                  <a:srgbClr val="FFFFFF"/>
                </a:solidFill>
                <a:latin typeface="Arial"/>
                <a:cs typeface="+mn-cs"/>
              </a:rPr>
              <a:t>=0.3</a:t>
            </a:r>
            <a:r>
              <a:rPr lang="en-GB" sz="1600" b="1" kern="800" dirty="0">
                <a:solidFill>
                  <a:srgbClr val="FFFFFF"/>
                </a:solidFill>
                <a:latin typeface="Arial"/>
                <a:cs typeface="+mn-cs"/>
                <a:sym typeface="Symbol"/>
              </a:rPr>
              <a:t></a:t>
            </a:r>
            <a:r>
              <a:rPr lang="en-GB" sz="1600" b="1" kern="800" dirty="0" err="1">
                <a:solidFill>
                  <a:srgbClr val="FFFFFF"/>
                </a:solidFill>
                <a:latin typeface="Arial"/>
                <a:cs typeface="+mn-cs"/>
                <a:sym typeface="Symbol"/>
              </a:rPr>
              <a:t>m</a:t>
            </a:r>
            <a:r>
              <a:rPr lang="en-GB" sz="1600" b="1" kern="800" dirty="0" err="1">
                <a:solidFill>
                  <a:srgbClr val="FFFFFF"/>
                </a:solidFill>
                <a:latin typeface="Arial"/>
                <a:cs typeface="+mn-cs"/>
              </a:rPr>
              <a:t>m</a:t>
            </a:r>
            <a:r>
              <a:rPr lang="en-GB" sz="1600" b="1" kern="800" dirty="0" err="1">
                <a:solidFill>
                  <a:srgbClr val="FFFFFF"/>
                </a:solidFill>
                <a:latin typeface="Arial"/>
                <a:cs typeface="+mn-cs"/>
                <a:sym typeface="Symbol"/>
              </a:rPr>
              <a:t></a:t>
            </a:r>
            <a:r>
              <a:rPr lang="en-GB" sz="1600" b="1" kern="800" dirty="0" err="1">
                <a:solidFill>
                  <a:srgbClr val="FFFFFF"/>
                </a:solidFill>
                <a:latin typeface="Arial"/>
                <a:cs typeface="+mn-cs"/>
              </a:rPr>
              <a:t>rad</a:t>
            </a:r>
            <a:r>
              <a:rPr lang="en-GB" sz="1600" b="1" kern="800" dirty="0">
                <a:solidFill>
                  <a:srgbClr val="FFFFFF"/>
                </a:solidFill>
                <a:latin typeface="Arial"/>
                <a:cs typeface="+mn-cs"/>
              </a:rPr>
              <a:t>, </a:t>
            </a:r>
            <a:endParaRPr lang="en-GB" sz="1600" b="1" kern="800" dirty="0" smtClean="0">
              <a:solidFill>
                <a:srgbClr val="FFFFFF"/>
              </a:solidFill>
              <a:latin typeface="Arial"/>
              <a:cs typeface="+mn-c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800" dirty="0" smtClean="0">
                <a:solidFill>
                  <a:srgbClr val="FFFFFF"/>
                </a:solidFill>
                <a:latin typeface="Arial"/>
                <a:cs typeface="+mn-cs"/>
                <a:sym typeface="Symbol"/>
              </a:rPr>
              <a:t></a:t>
            </a:r>
            <a:r>
              <a:rPr lang="en-GB" sz="1600" b="1" kern="800" baseline="-25000" dirty="0">
                <a:solidFill>
                  <a:srgbClr val="FFFFFF"/>
                </a:solidFill>
                <a:latin typeface="Arial"/>
                <a:cs typeface="+mn-cs"/>
                <a:sym typeface="Symbol"/>
              </a:rPr>
              <a:t>||</a:t>
            </a:r>
            <a:r>
              <a:rPr lang="en-GB" sz="1600" b="1" kern="800" baseline="-25000" dirty="0">
                <a:solidFill>
                  <a:srgbClr val="FFFFFF"/>
                </a:solidFill>
                <a:latin typeface="Arial"/>
                <a:cs typeface="+mn-cs"/>
              </a:rPr>
              <a:t>N</a:t>
            </a:r>
            <a:r>
              <a:rPr lang="en-US" sz="1600" b="1" dirty="0">
                <a:solidFill>
                  <a:srgbClr val="FFFFFF"/>
                </a:solidFill>
                <a:latin typeface="Times New Roman"/>
                <a:cs typeface="+mn-cs"/>
              </a:rPr>
              <a:t> </a:t>
            </a:r>
            <a:r>
              <a:rPr lang="en-GB" sz="1600" b="1" dirty="0">
                <a:solidFill>
                  <a:srgbClr val="FFFFFF"/>
                </a:solidFill>
                <a:latin typeface="Arial"/>
                <a:cs typeface="+mn-cs"/>
              </a:rPr>
              <a:t>=1</a:t>
            </a:r>
            <a:r>
              <a:rPr lang="en-GB" sz="1600" b="1" kern="800" dirty="0">
                <a:solidFill>
                  <a:srgbClr val="FFFFFF"/>
                </a:solidFill>
                <a:latin typeface="Arial"/>
                <a:cs typeface="+mn-cs"/>
                <a:sym typeface="Symbol"/>
              </a:rPr>
              <a:t></a:t>
            </a:r>
            <a:r>
              <a:rPr lang="en-GB" sz="1600" b="1" kern="800" dirty="0" err="1">
                <a:solidFill>
                  <a:srgbClr val="FFFFFF"/>
                </a:solidFill>
                <a:latin typeface="Arial"/>
                <a:cs typeface="+mn-cs"/>
                <a:sym typeface="Symbol"/>
              </a:rPr>
              <a:t>m</a:t>
            </a:r>
            <a:r>
              <a:rPr lang="en-GB" sz="1600" b="1" kern="800" dirty="0" err="1">
                <a:solidFill>
                  <a:srgbClr val="FFFFFF"/>
                </a:solidFill>
                <a:latin typeface="Arial"/>
                <a:cs typeface="+mn-cs"/>
              </a:rPr>
              <a:t>m</a:t>
            </a:r>
            <a:r>
              <a:rPr lang="en-GB" sz="1600" b="1" kern="800" dirty="0" err="1">
                <a:solidFill>
                  <a:srgbClr val="FFFFFF"/>
                </a:solidFill>
                <a:latin typeface="Arial"/>
                <a:cs typeface="+mn-cs"/>
                <a:sym typeface="Symbol"/>
              </a:rPr>
              <a:t></a:t>
            </a:r>
            <a:r>
              <a:rPr lang="en-GB" sz="1600" b="1" kern="800" dirty="0" err="1">
                <a:solidFill>
                  <a:srgbClr val="FFFFFF"/>
                </a:solidFill>
                <a:latin typeface="Arial"/>
                <a:cs typeface="+mn-cs"/>
              </a:rPr>
              <a:t>rad</a:t>
            </a:r>
            <a:r>
              <a:rPr lang="en-GB" sz="1600" b="1" kern="800" dirty="0">
                <a:solidFill>
                  <a:srgbClr val="FFFFFF"/>
                </a:solidFill>
                <a:latin typeface="Arial"/>
                <a:cs typeface="+mn-cs"/>
              </a:rPr>
              <a:t> </a:t>
            </a:r>
            <a:endParaRPr lang="en-GB" sz="1600" b="1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508000" y="6438900"/>
            <a:ext cx="5374640" cy="365125"/>
          </a:xfr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2281" y="756175"/>
            <a:ext cx="88417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75F0C"/>
                </a:solidFill>
              </a:rPr>
              <a:t>s-channel coupling of </a:t>
            </a:r>
            <a:r>
              <a:rPr lang="en-US" b="1" dirty="0" err="1" smtClean="0">
                <a:solidFill>
                  <a:srgbClr val="C75F0C"/>
                </a:solidFill>
              </a:rPr>
              <a:t>Muons</a:t>
            </a:r>
            <a:r>
              <a:rPr lang="en-US" b="1" dirty="0" smtClean="0">
                <a:solidFill>
                  <a:srgbClr val="C75F0C"/>
                </a:solidFill>
              </a:rPr>
              <a:t> to HIGGS with high cross sections:</a:t>
            </a:r>
          </a:p>
          <a:p>
            <a:r>
              <a:rPr lang="en-US" b="1" dirty="0" err="1" smtClean="0">
                <a:solidFill>
                  <a:srgbClr val="C75F0C"/>
                </a:solidFill>
              </a:rPr>
              <a:t>Muon</a:t>
            </a:r>
            <a:r>
              <a:rPr lang="en-US" b="1" dirty="0" smtClean="0">
                <a:solidFill>
                  <a:srgbClr val="C75F0C"/>
                </a:solidFill>
              </a:rPr>
              <a:t> Collider of with L = 10</a:t>
            </a:r>
            <a:r>
              <a:rPr lang="en-US" b="1" baseline="30000" dirty="0" smtClean="0">
                <a:solidFill>
                  <a:srgbClr val="C75F0C"/>
                </a:solidFill>
              </a:rPr>
              <a:t>32</a:t>
            </a:r>
            <a:r>
              <a:rPr lang="en-US" b="1" dirty="0" smtClean="0">
                <a:solidFill>
                  <a:srgbClr val="C75F0C"/>
                </a:solidFill>
              </a:rPr>
              <a:t> cm</a:t>
            </a:r>
            <a:r>
              <a:rPr lang="en-US" b="1" baseline="30000" dirty="0" smtClean="0">
                <a:solidFill>
                  <a:srgbClr val="C75F0C"/>
                </a:solidFill>
              </a:rPr>
              <a:t>-2</a:t>
            </a:r>
            <a:r>
              <a:rPr lang="en-US" b="1" dirty="0" smtClean="0">
                <a:solidFill>
                  <a:srgbClr val="C75F0C"/>
                </a:solidFill>
              </a:rPr>
              <a:t>s</a:t>
            </a:r>
            <a:r>
              <a:rPr lang="en-US" b="1" baseline="30000" dirty="0" smtClean="0">
                <a:solidFill>
                  <a:srgbClr val="C75F0C"/>
                </a:solidFill>
              </a:rPr>
              <a:t>-1</a:t>
            </a:r>
            <a:r>
              <a:rPr lang="en-US" b="1" dirty="0" smtClean="0">
                <a:solidFill>
                  <a:srgbClr val="C75F0C"/>
                </a:solidFill>
              </a:rPr>
              <a:t> @ 63 </a:t>
            </a:r>
            <a:r>
              <a:rPr lang="en-US" b="1" dirty="0" err="1" smtClean="0">
                <a:solidFill>
                  <a:srgbClr val="C75F0C"/>
                </a:solidFill>
              </a:rPr>
              <a:t>GeV</a:t>
            </a:r>
            <a:r>
              <a:rPr lang="en-US" b="1" dirty="0" smtClean="0">
                <a:solidFill>
                  <a:srgbClr val="C75F0C"/>
                </a:solidFill>
              </a:rPr>
              <a:t>/beam (50000 Higgs/year) </a:t>
            </a:r>
          </a:p>
          <a:p>
            <a:r>
              <a:rPr lang="en-US" b="1" dirty="0" smtClean="0">
                <a:solidFill>
                  <a:srgbClr val="C75F0C"/>
                </a:solidFill>
              </a:rPr>
              <a:t>Competitive with e+/e- Linear Collider with L = 2. 10</a:t>
            </a:r>
            <a:r>
              <a:rPr lang="en-US" b="1" baseline="30000" dirty="0" smtClean="0">
                <a:solidFill>
                  <a:srgbClr val="C75F0C"/>
                </a:solidFill>
              </a:rPr>
              <a:t>34</a:t>
            </a:r>
            <a:r>
              <a:rPr lang="en-US" b="1" dirty="0" smtClean="0">
                <a:solidFill>
                  <a:srgbClr val="C75F0C"/>
                </a:solidFill>
              </a:rPr>
              <a:t> cm</a:t>
            </a:r>
            <a:r>
              <a:rPr lang="en-US" b="1" baseline="30000" dirty="0" smtClean="0">
                <a:solidFill>
                  <a:srgbClr val="C75F0C"/>
                </a:solidFill>
              </a:rPr>
              <a:t>-2</a:t>
            </a:r>
            <a:r>
              <a:rPr lang="en-US" b="1" dirty="0" smtClean="0">
                <a:solidFill>
                  <a:srgbClr val="C75F0C"/>
                </a:solidFill>
              </a:rPr>
              <a:t>s</a:t>
            </a:r>
            <a:r>
              <a:rPr lang="en-US" b="1" baseline="30000" dirty="0" smtClean="0">
                <a:solidFill>
                  <a:srgbClr val="C75F0C"/>
                </a:solidFill>
              </a:rPr>
              <a:t>-1 </a:t>
            </a:r>
            <a:r>
              <a:rPr lang="en-US" b="1" dirty="0" smtClean="0">
                <a:solidFill>
                  <a:srgbClr val="C75F0C"/>
                </a:solidFill>
              </a:rPr>
              <a:t>@ 126 </a:t>
            </a:r>
            <a:r>
              <a:rPr lang="en-US" b="1" dirty="0" err="1" smtClean="0">
                <a:solidFill>
                  <a:srgbClr val="C75F0C"/>
                </a:solidFill>
              </a:rPr>
              <a:t>GeV</a:t>
            </a:r>
            <a:r>
              <a:rPr lang="en-US" b="1" dirty="0" smtClean="0">
                <a:solidFill>
                  <a:srgbClr val="C75F0C"/>
                </a:solidFill>
              </a:rPr>
              <a:t>/beam</a:t>
            </a:r>
          </a:p>
          <a:p>
            <a:pPr algn="ctr"/>
            <a:r>
              <a:rPr lang="en-US" b="1" dirty="0">
                <a:solidFill>
                  <a:srgbClr val="C75F0C"/>
                </a:solidFill>
              </a:rPr>
              <a:t>S</a:t>
            </a:r>
            <a:r>
              <a:rPr lang="en-US" b="1" dirty="0" smtClean="0">
                <a:solidFill>
                  <a:srgbClr val="C75F0C"/>
                </a:solidFill>
              </a:rPr>
              <a:t>harp resonance: momentum spread of a few × 10</a:t>
            </a:r>
            <a:r>
              <a:rPr lang="en-US" b="1" baseline="30000" dirty="0" smtClean="0">
                <a:solidFill>
                  <a:srgbClr val="C75F0C"/>
                </a:solidFill>
              </a:rPr>
              <a:t>-5</a:t>
            </a:r>
            <a:r>
              <a:rPr lang="en-US" b="1" dirty="0" smtClean="0">
                <a:solidFill>
                  <a:srgbClr val="C75F0C"/>
                </a:solidFill>
              </a:rPr>
              <a:t> </a:t>
            </a:r>
            <a:endParaRPr lang="en-US" dirty="0">
              <a:solidFill>
                <a:srgbClr val="C75F0C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5" t="9550" b="10090"/>
          <a:stretch/>
        </p:blipFill>
        <p:spPr bwMode="auto">
          <a:xfrm>
            <a:off x="88899" y="1919062"/>
            <a:ext cx="2189275" cy="188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391120" y="4921387"/>
            <a:ext cx="18504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Han and Liu</a:t>
            </a:r>
          </a:p>
          <a:p>
            <a:r>
              <a:rPr lang="en-US" sz="16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hep-ph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1210.7803 </a:t>
            </a:r>
          </a:p>
        </p:txBody>
      </p:sp>
      <p:pic>
        <p:nvPicPr>
          <p:cNvPr id="5" name="Picture 4" descr="1302-evolution 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5371" r="1806" b="12592"/>
          <a:stretch/>
        </p:blipFill>
        <p:spPr>
          <a:xfrm>
            <a:off x="4229100" y="2031265"/>
            <a:ext cx="4889500" cy="31704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88900" y="1931762"/>
            <a:ext cx="2196896" cy="3757806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378420" y="2031265"/>
            <a:ext cx="1787180" cy="23883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Precision energy measurement provided by g-2 effect and residual polarization in </a:t>
            </a:r>
            <a:r>
              <a:rPr lang="en-US" dirty="0" err="1" smtClean="0"/>
              <a:t>muon</a:t>
            </a:r>
            <a:r>
              <a:rPr lang="en-US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2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9" grpId="0"/>
      <p:bldP spid="8" grpId="0" animBg="1"/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Lepton Collider Comparisons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17"/>
          <a:stretch/>
        </p:blipFill>
        <p:spPr>
          <a:xfrm>
            <a:off x="12700" y="1003300"/>
            <a:ext cx="4635500" cy="386359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4528634" y="1041400"/>
            <a:ext cx="4615366" cy="3784600"/>
          </a:xfrm>
          <a:prstGeom prst="rect">
            <a:avLst/>
          </a:prstGeom>
          <a:ln w="25400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020143" y="4866894"/>
            <a:ext cx="266461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Luminosity Metric:</a:t>
            </a:r>
          </a:p>
          <a:p>
            <a:endParaRPr lang="en-US" sz="105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N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det</a:t>
            </a:r>
            <a:r>
              <a:rPr lang="en-US" sz="2400" dirty="0" smtClean="0">
                <a:solidFill>
                  <a:schemeClr val="bg1"/>
                </a:solidFill>
              </a:rPr>
              <a:t> × </a:t>
            </a:r>
            <a:r>
              <a:rPr lang="en-US" sz="2400" dirty="0" err="1" smtClean="0">
                <a:solidFill>
                  <a:schemeClr val="bg1"/>
                </a:solidFill>
              </a:rPr>
              <a:t>L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avg</a:t>
            </a:r>
            <a:r>
              <a:rPr lang="en-US" sz="2400" dirty="0" smtClean="0">
                <a:solidFill>
                  <a:schemeClr val="bg1"/>
                </a:solidFill>
              </a:rPr>
              <a:t> / </a:t>
            </a:r>
            <a:r>
              <a:rPr lang="en-US" sz="2400" dirty="0" err="1" smtClean="0">
                <a:solidFill>
                  <a:schemeClr val="bg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tot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" y="4917694"/>
            <a:ext cx="3810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Wall Plug Power: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Estimate assumes a base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70 MW Facility</a:t>
            </a:r>
            <a:r>
              <a:rPr lang="en-US" dirty="0" smtClean="0">
                <a:solidFill>
                  <a:schemeClr val="bg1"/>
                </a:solidFill>
              </a:rPr>
              <a:t> Power requirement as in LC analyses.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stCxn id="12" idx="0"/>
          </p:cNvCxnSpPr>
          <p:nvPr/>
        </p:nvCxnSpPr>
        <p:spPr>
          <a:xfrm flipH="1" flipV="1">
            <a:off x="3403600" y="3111500"/>
            <a:ext cx="1282700" cy="20955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98877" y="5207000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Muon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Collider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flipV="1">
            <a:off x="4686300" y="3111500"/>
            <a:ext cx="2730500" cy="20955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8035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 and neutrino factory synergies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53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 Follow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07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R&amp;D CHALLENGES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60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109538"/>
            <a:ext cx="7567612" cy="931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Technology Challenges – Tertiary Production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55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71500" y="1054099"/>
            <a:ext cx="7488767" cy="4186767"/>
            <a:chOff x="571500" y="1663699"/>
            <a:chExt cx="7488767" cy="4186767"/>
          </a:xfrm>
        </p:grpSpPr>
        <p:sp>
          <p:nvSpPr>
            <p:cNvPr id="7" name="Rectangle 6"/>
            <p:cNvSpPr/>
            <p:nvPr/>
          </p:nvSpPr>
          <p:spPr>
            <a:xfrm>
              <a:off x="571500" y="1663699"/>
              <a:ext cx="7488767" cy="4186767"/>
            </a:xfrm>
            <a:prstGeom prst="rect">
              <a:avLst/>
            </a:prstGeom>
            <a:solidFill>
              <a:schemeClr val="bg1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Content Placeholder 6" descr="MUsperP.jpg"/>
            <p:cNvPicPr>
              <a:picLocks noChangeAspect="1"/>
            </p:cNvPicPr>
            <p:nvPr/>
          </p:nvPicPr>
          <p:blipFill rotWithShape="1">
            <a:blip r:embed="rId2"/>
            <a:srcRect l="1593" t="2906" r="397" b="2588"/>
            <a:stretch/>
          </p:blipFill>
          <p:spPr>
            <a:xfrm>
              <a:off x="687388" y="1922463"/>
              <a:ext cx="7313612" cy="3868737"/>
            </a:xfrm>
            <a:prstGeom prst="rect">
              <a:avLst/>
            </a:prstGeom>
          </p:spPr>
        </p:pic>
        <p:sp>
          <p:nvSpPr>
            <p:cNvPr id="9" name="Rectangle 39"/>
            <p:cNvSpPr>
              <a:spLocks noChangeArrowheads="1"/>
            </p:cNvSpPr>
            <p:nvPr/>
          </p:nvSpPr>
          <p:spPr bwMode="auto">
            <a:xfrm>
              <a:off x="1398588" y="1854200"/>
              <a:ext cx="6088062" cy="119221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" name="Picture 36" descr="coollinebase102"/>
            <p:cNvPicPr>
              <a:picLocks noChangeAspect="1" noChangeArrowheads="1"/>
            </p:cNvPicPr>
            <p:nvPr/>
          </p:nvPicPr>
          <p:blipFill rotWithShape="1">
            <a:blip r:embed="rId3"/>
            <a:srcRect t="19418" b="15858"/>
            <a:stretch/>
          </p:blipFill>
          <p:spPr bwMode="auto">
            <a:xfrm>
              <a:off x="1333500" y="1778001"/>
              <a:ext cx="5568950" cy="63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27"/>
            <p:cNvSpPr txBox="1">
              <a:spLocks noChangeArrowheads="1"/>
            </p:cNvSpPr>
            <p:nvPr/>
          </p:nvSpPr>
          <p:spPr bwMode="auto">
            <a:xfrm>
              <a:off x="6156325" y="4614863"/>
              <a:ext cx="854075" cy="338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B050"/>
                  </a:solidFill>
                </a:rPr>
                <a:t>Neuffer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94163" y="3825875"/>
              <a:ext cx="463550" cy="122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190500" y="5304365"/>
            <a:ext cx="8661400" cy="10964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 multi-MW proton source, </a:t>
            </a:r>
            <a:r>
              <a:rPr lang="en-US" sz="2400" i="1" dirty="0" smtClean="0"/>
              <a:t>e.g.</a:t>
            </a:r>
            <a:r>
              <a:rPr lang="en-US" sz="2400" dirty="0" smtClean="0"/>
              <a:t>, Project X, will enable </a:t>
            </a:r>
            <a:br>
              <a:rPr lang="en-US" sz="2400" dirty="0" smtClean="0"/>
            </a:br>
            <a:r>
              <a:rPr lang="en-US" sz="2400" dirty="0" smtClean="0"/>
              <a:t>O(10</a:t>
            </a:r>
            <a:r>
              <a:rPr lang="en-US" sz="2400" baseline="30000" dirty="0" smtClean="0"/>
              <a:t>21</a:t>
            </a:r>
            <a:r>
              <a:rPr lang="en-US" sz="2400" dirty="0" smtClean="0"/>
              <a:t>) </a:t>
            </a:r>
            <a:r>
              <a:rPr lang="en-US" sz="2400" dirty="0" err="1" smtClean="0"/>
              <a:t>muons</a:t>
            </a:r>
            <a:r>
              <a:rPr lang="en-US" sz="2400" dirty="0" smtClean="0"/>
              <a:t>/year to be produced, bunched and cooled to fit within the acceptance of an accelerator.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62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20638"/>
            <a:ext cx="7505700" cy="741362"/>
          </a:xfrm>
        </p:spPr>
        <p:txBody>
          <a:bodyPr/>
          <a:lstStyle/>
          <a:p>
            <a:r>
              <a:rPr lang="en-US" dirty="0" smtClean="0"/>
              <a:t>Technology Challenges -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914400"/>
            <a:ext cx="6032500" cy="36449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MERIT Experiment at the CERN PS</a:t>
            </a:r>
          </a:p>
          <a:p>
            <a:pPr lvl="1"/>
            <a:r>
              <a:rPr lang="en-US" sz="2000" dirty="0" smtClean="0"/>
              <a:t>Proof</a:t>
            </a:r>
            <a:r>
              <a:rPr lang="en-US" sz="2000" dirty="0"/>
              <a:t>-of-principle demonstration of a liquid Hg jet target in high-field </a:t>
            </a:r>
            <a:r>
              <a:rPr lang="en-US" sz="2000" dirty="0" smtClean="0"/>
              <a:t>solenoid in Fall `07 </a:t>
            </a:r>
            <a:endParaRPr lang="en-US" sz="2000" dirty="0"/>
          </a:p>
          <a:p>
            <a:pPr lvl="1"/>
            <a:r>
              <a:rPr lang="en-US" sz="2000" dirty="0"/>
              <a:t>D</a:t>
            </a:r>
            <a:r>
              <a:rPr lang="en-US" sz="2000" dirty="0" smtClean="0"/>
              <a:t>emonstrated </a:t>
            </a:r>
            <a:r>
              <a:rPr lang="en-US" sz="2000" dirty="0"/>
              <a:t>a 20m/s </a:t>
            </a:r>
            <a:r>
              <a:rPr lang="en-US" sz="2000" dirty="0" smtClean="0"/>
              <a:t>liquid </a:t>
            </a:r>
            <a:r>
              <a:rPr lang="en-US" sz="2000" dirty="0"/>
              <a:t>Hg jet </a:t>
            </a:r>
            <a:r>
              <a:rPr lang="en-US" sz="2000" dirty="0" smtClean="0"/>
              <a:t>injected </a:t>
            </a:r>
            <a:r>
              <a:rPr lang="en-US" sz="2000" dirty="0"/>
              <a:t>into a 15 T </a:t>
            </a:r>
            <a:r>
              <a:rPr lang="en-US" sz="2000" dirty="0" smtClean="0"/>
              <a:t>solenoid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/>
              <a:t>hit with a </a:t>
            </a:r>
            <a:r>
              <a:rPr lang="en-US" sz="2000" dirty="0" smtClean="0"/>
              <a:t>115 KJ/pulse beam! </a:t>
            </a:r>
            <a:endParaRPr lang="en-US" sz="2000" dirty="0"/>
          </a:p>
          <a:p>
            <a:pPr marL="749300" lvl="1" indent="-292100">
              <a:buNone/>
            </a:pPr>
            <a:r>
              <a:rPr lang="en-US" sz="2000" dirty="0" smtClean="0">
                <a:latin typeface="Wingdings 3" charset="2"/>
                <a:cs typeface="Wingdings 3" charset="2"/>
              </a:rPr>
              <a:t>a</a:t>
            </a:r>
            <a:r>
              <a:rPr lang="en-US" sz="2000" dirty="0" smtClean="0"/>
              <a:t> Technology </a:t>
            </a:r>
            <a:r>
              <a:rPr lang="en-US" sz="2000" dirty="0"/>
              <a:t>OK for beam powers </a:t>
            </a:r>
            <a:r>
              <a:rPr lang="en-US" sz="2000" dirty="0" smtClean="0"/>
              <a:t>up </a:t>
            </a:r>
            <a:r>
              <a:rPr lang="en-US" sz="2000" dirty="0"/>
              <a:t>to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8 </a:t>
            </a:r>
            <a:r>
              <a:rPr lang="en-US" sz="2000" dirty="0"/>
              <a:t>MW with </a:t>
            </a:r>
            <a:r>
              <a:rPr lang="en-US" sz="2000" dirty="0" smtClean="0"/>
              <a:t>a repetition </a:t>
            </a:r>
            <a:r>
              <a:rPr lang="en-US" sz="2000" dirty="0"/>
              <a:t>rate of </a:t>
            </a:r>
            <a:r>
              <a:rPr lang="en-US" sz="2000" dirty="0" smtClean="0"/>
              <a:t>70 Hz!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96940" y="6465970"/>
            <a:ext cx="1711960" cy="365125"/>
          </a:xfrm>
        </p:spPr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2300" y="6464300"/>
            <a:ext cx="5374640" cy="365125"/>
          </a:xfr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" y="6464300"/>
            <a:ext cx="457200" cy="365125"/>
          </a:xfrm>
        </p:spPr>
        <p:txBody>
          <a:bodyPr/>
          <a:lstStyle/>
          <a:p>
            <a:fld id="{31A889FD-0FCF-D447-9510-B18AD815D43D}" type="slidenum">
              <a:rPr lang="en-US" smtClean="0"/>
              <a:t>56</a:t>
            </a:fld>
            <a:endParaRPr lang="en-US" dirty="0"/>
          </a:p>
        </p:txBody>
      </p:sp>
      <p:pic>
        <p:nvPicPr>
          <p:cNvPr id="7" name="Picture 5" descr="DSCN0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6010" y="1094933"/>
            <a:ext cx="3094490" cy="232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5854700" y="5561013"/>
            <a:ext cx="3048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Hg jet in a 15 T solenoid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with measured </a:t>
            </a:r>
            <a:r>
              <a:rPr lang="en-US" dirty="0">
                <a:solidFill>
                  <a:srgbClr val="FFFFFF"/>
                </a:solidFill>
              </a:rPr>
              <a:t>disruption length </a:t>
            </a:r>
            <a:r>
              <a:rPr lang="en-US" dirty="0" smtClean="0">
                <a:solidFill>
                  <a:srgbClr val="FFFFFF"/>
                </a:solidFill>
              </a:rPr>
              <a:t>~ </a:t>
            </a:r>
            <a:r>
              <a:rPr lang="en-US" dirty="0">
                <a:solidFill>
                  <a:srgbClr val="FFFFFF"/>
                </a:solidFill>
              </a:rPr>
              <a:t>28 cm</a:t>
            </a:r>
          </a:p>
        </p:txBody>
      </p:sp>
      <p:pic>
        <p:nvPicPr>
          <p:cNvPr id="9" name="Picture 4" descr="C:\data0\MERIT\MOVIES\Animation_16014_fat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5550" y="3517900"/>
            <a:ext cx="21336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8521700" y="4527550"/>
            <a:ext cx="571500" cy="285750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1 cm</a:t>
            </a:r>
          </a:p>
        </p:txBody>
      </p:sp>
      <p:cxnSp>
        <p:nvCxnSpPr>
          <p:cNvPr id="11" name="Straight Arrow Connector 16"/>
          <p:cNvCxnSpPr>
            <a:cxnSpLocks noChangeShapeType="1"/>
          </p:cNvCxnSpPr>
          <p:nvPr/>
        </p:nvCxnSpPr>
        <p:spPr bwMode="auto">
          <a:xfrm rot="5400000">
            <a:off x="8331994" y="4623594"/>
            <a:ext cx="381000" cy="1588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 type="arrow" w="med" len="med"/>
            <a:tailEnd type="arrow" w="med" len="med"/>
          </a:ln>
        </p:spPr>
      </p:cxnSp>
      <p:pic>
        <p:nvPicPr>
          <p:cNvPr id="12" name="Picture 5" descr="MER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" y="3665111"/>
            <a:ext cx="5740814" cy="286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6858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9538"/>
            <a:ext cx="7950200" cy="9318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TechnoIogy</a:t>
            </a:r>
            <a:r>
              <a:rPr lang="en-US" dirty="0" smtClean="0"/>
              <a:t> Challenges – Capture Solenoid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6500"/>
            <a:ext cx="8851900" cy="518327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Neutrino Factory and/or </a:t>
            </a:r>
            <a:r>
              <a:rPr lang="en-US" dirty="0" err="1" smtClean="0"/>
              <a:t>Muon</a:t>
            </a:r>
            <a:r>
              <a:rPr lang="en-US" dirty="0" smtClean="0"/>
              <a:t> Collider Facility requires challenging magnet design in several areas:</a:t>
            </a:r>
          </a:p>
          <a:p>
            <a:pPr lvl="1"/>
            <a:r>
              <a:rPr lang="en-US" dirty="0" smtClean="0"/>
              <a:t>Target Capture Solenoid (15-20T with large aperture) 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 err="1" smtClean="0"/>
              <a:t>E</a:t>
            </a:r>
            <a:r>
              <a:rPr lang="en-US" baseline="-25000" dirty="0" err="1" smtClean="0"/>
              <a:t>stored</a:t>
            </a:r>
            <a:r>
              <a:rPr lang="en-US" baseline="-25000" dirty="0" smtClean="0"/>
              <a:t> </a:t>
            </a:r>
            <a:r>
              <a:rPr lang="en-US" dirty="0" smtClean="0"/>
              <a:t>~ 3 GJ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O(10MW) resistive </a:t>
            </a:r>
            <a:br>
              <a:rPr lang="en-US" dirty="0" smtClean="0"/>
            </a:br>
            <a:r>
              <a:rPr lang="en-US" dirty="0" smtClean="0"/>
              <a:t>coil in high radiation</a:t>
            </a:r>
            <a:br>
              <a:rPr lang="en-US" dirty="0" smtClean="0"/>
            </a:br>
            <a:r>
              <a:rPr lang="en-US" dirty="0" smtClean="0"/>
              <a:t>environment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Possible application </a:t>
            </a:r>
          </a:p>
          <a:p>
            <a:pPr marL="457200" lvl="1" indent="0">
              <a:buNone/>
            </a:pPr>
            <a:r>
              <a:rPr lang="en-US" dirty="0" smtClean="0"/>
              <a:t>for High Temperature</a:t>
            </a:r>
            <a:br>
              <a:rPr lang="en-US" dirty="0" smtClean="0"/>
            </a:br>
            <a:r>
              <a:rPr lang="en-US" dirty="0" smtClean="0"/>
              <a:t>Superconducting</a:t>
            </a:r>
            <a:br>
              <a:rPr lang="en-US" dirty="0" smtClean="0"/>
            </a:br>
            <a:r>
              <a:rPr lang="en-US" dirty="0" smtClean="0"/>
              <a:t>magnet technology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878" y="2641600"/>
            <a:ext cx="5900121" cy="339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1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ooling Channel 90° Sectioned 201109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r="3349"/>
          <a:stretch/>
        </p:blipFill>
        <p:spPr>
          <a:xfrm>
            <a:off x="2956963" y="3541066"/>
            <a:ext cx="6148937" cy="2886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0638"/>
            <a:ext cx="7531100" cy="817562"/>
          </a:xfrm>
        </p:spPr>
        <p:txBody>
          <a:bodyPr/>
          <a:lstStyle/>
          <a:p>
            <a:r>
              <a:rPr lang="en-GB" dirty="0" smtClean="0"/>
              <a:t>Technology Challenges - Cooling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863600"/>
            <a:ext cx="8851900" cy="2677466"/>
          </a:xfrm>
        </p:spPr>
        <p:txBody>
          <a:bodyPr>
            <a:normAutofit/>
          </a:bodyPr>
          <a:lstStyle/>
          <a:p>
            <a:r>
              <a:rPr lang="en-GB" dirty="0" smtClean="0"/>
              <a:t>Tertiary production of </a:t>
            </a:r>
            <a:r>
              <a:rPr lang="en-GB" dirty="0" err="1" smtClean="0"/>
              <a:t>muon</a:t>
            </a:r>
            <a:r>
              <a:rPr lang="en-GB" dirty="0" smtClean="0"/>
              <a:t> beams </a:t>
            </a:r>
            <a:r>
              <a:rPr lang="en-GB" dirty="0" smtClean="0">
                <a:latin typeface="Wingdings 3" charset="2"/>
                <a:cs typeface="Wingdings 3" charset="2"/>
              </a:rPr>
              <a:t>a</a:t>
            </a:r>
            <a:r>
              <a:rPr lang="en-GB" dirty="0" smtClean="0">
                <a:cs typeface="Wingdings 3" charset="2"/>
              </a:rPr>
              <a:t> </a:t>
            </a:r>
          </a:p>
          <a:p>
            <a:pPr lvl="1"/>
            <a:r>
              <a:rPr lang="en-GB" sz="2200" dirty="0" smtClean="0"/>
              <a:t>Initial beam </a:t>
            </a:r>
            <a:r>
              <a:rPr lang="en-GB" sz="2200" dirty="0" err="1" smtClean="0"/>
              <a:t>emittance</a:t>
            </a:r>
            <a:r>
              <a:rPr lang="en-GB" sz="2200" dirty="0" smtClean="0"/>
              <a:t> intrinsically large</a:t>
            </a:r>
          </a:p>
          <a:p>
            <a:pPr lvl="1"/>
            <a:r>
              <a:rPr lang="en-GB" sz="2200" dirty="0"/>
              <a:t>C</a:t>
            </a:r>
            <a:r>
              <a:rPr lang="en-GB" sz="2200" dirty="0" smtClean="0"/>
              <a:t>ooling mechanism required</a:t>
            </a:r>
            <a:r>
              <a:rPr lang="en-GB" sz="2200" dirty="0"/>
              <a:t>,</a:t>
            </a:r>
            <a:r>
              <a:rPr lang="en-GB" sz="2200" dirty="0" smtClean="0"/>
              <a:t> but no radiation damping</a:t>
            </a:r>
          </a:p>
          <a:p>
            <a:r>
              <a:rPr lang="en-GB" dirty="0" err="1" smtClean="0"/>
              <a:t>Muon</a:t>
            </a:r>
            <a:r>
              <a:rPr lang="en-GB" dirty="0" smtClean="0"/>
              <a:t> Cooling </a:t>
            </a:r>
            <a:r>
              <a:rPr lang="en-GB" dirty="0" smtClean="0">
                <a:latin typeface="Wingdings 3" charset="2"/>
                <a:cs typeface="Wingdings 3" charset="2"/>
              </a:rPr>
              <a:t>a</a:t>
            </a:r>
            <a:r>
              <a:rPr lang="en-GB" dirty="0" smtClean="0">
                <a:cs typeface="Wingdings 3" charset="2"/>
              </a:rPr>
              <a:t> </a:t>
            </a:r>
            <a:r>
              <a:rPr lang="en-GB" dirty="0" smtClean="0"/>
              <a:t>Ionization Cooling </a:t>
            </a:r>
          </a:p>
          <a:p>
            <a:pPr lvl="2"/>
            <a:r>
              <a:rPr lang="en-GB" dirty="0" err="1" smtClean="0"/>
              <a:t>dE</a:t>
            </a:r>
            <a:r>
              <a:rPr lang="en-GB" dirty="0" smtClean="0"/>
              <a:t>/dx energy loss in materials</a:t>
            </a:r>
          </a:p>
          <a:p>
            <a:pPr lvl="2"/>
            <a:r>
              <a:rPr lang="en-GB" dirty="0" smtClean="0"/>
              <a:t>RF to replace </a:t>
            </a:r>
            <a:r>
              <a:rPr lang="en-GB" i="1" dirty="0" err="1" smtClean="0"/>
              <a:t>p</a:t>
            </a:r>
            <a:r>
              <a:rPr lang="en-GB" i="1" baseline="-25000" dirty="0" err="1" smtClean="0"/>
              <a:t>long</a:t>
            </a:r>
            <a:endParaRPr lang="en-GB" dirty="0" smtClean="0"/>
          </a:p>
          <a:p>
            <a:pPr lvl="1"/>
            <a:endParaRPr lang="en-GB" sz="20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20806502">
            <a:off x="3023203" y="3722577"/>
            <a:ext cx="1915887" cy="923318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394200" y="4520763"/>
            <a:ext cx="3771901" cy="1979831"/>
            <a:chOff x="8129139" y="4976594"/>
            <a:chExt cx="3243181" cy="1979831"/>
          </a:xfrm>
        </p:grpSpPr>
        <p:cxnSp>
          <p:nvCxnSpPr>
            <p:cNvPr id="10" name="Straight Arrow Connector 9"/>
            <p:cNvCxnSpPr>
              <a:stCxn id="15" idx="0"/>
            </p:cNvCxnSpPr>
            <p:nvPr/>
          </p:nvCxnSpPr>
          <p:spPr>
            <a:xfrm flipV="1">
              <a:off x="10087279" y="4976594"/>
              <a:ext cx="1285041" cy="133350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5" idx="0"/>
            </p:cNvCxnSpPr>
            <p:nvPr/>
          </p:nvCxnSpPr>
          <p:spPr>
            <a:xfrm flipH="1" flipV="1">
              <a:off x="8129139" y="5933301"/>
              <a:ext cx="1958140" cy="376793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302167" y="6310094"/>
              <a:ext cx="1570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  <a:t>Spectrometer</a:t>
              </a:r>
              <a:b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</a:br>
              <a: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  <a:t>Solenoids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82640" y="5003800"/>
            <a:ext cx="3106188" cy="1511300"/>
            <a:chOff x="5730240" y="4851400"/>
            <a:chExt cx="3106188" cy="1511300"/>
          </a:xfrm>
        </p:grpSpPr>
        <p:cxnSp>
          <p:nvCxnSpPr>
            <p:cNvPr id="21" name="Straight Arrow Connector 20"/>
            <p:cNvCxnSpPr>
              <a:stCxn id="23" idx="1"/>
            </p:cNvCxnSpPr>
            <p:nvPr/>
          </p:nvCxnSpPr>
          <p:spPr>
            <a:xfrm flipH="1" flipV="1">
              <a:off x="6718300" y="4851400"/>
              <a:ext cx="650471" cy="1049635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5730240" y="5041900"/>
              <a:ext cx="1638531" cy="859136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368771" y="5439370"/>
              <a:ext cx="14676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RF-Coupling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Coil (RFCC) 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Units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0800" y="3898900"/>
            <a:ext cx="297344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GB" sz="2400" dirty="0">
                <a:solidFill>
                  <a:srgbClr val="FFFFFF"/>
                </a:solidFill>
              </a:rPr>
              <a:t>The </a:t>
            </a:r>
            <a:r>
              <a:rPr lang="en-GB" sz="2400" dirty="0" err="1">
                <a:solidFill>
                  <a:srgbClr val="FFFFFF"/>
                </a:solidFill>
              </a:rPr>
              <a:t>Muon</a:t>
            </a:r>
            <a:r>
              <a:rPr lang="en-GB" sz="2400" dirty="0">
                <a:solidFill>
                  <a:srgbClr val="FFFFFF"/>
                </a:solidFill>
              </a:rPr>
              <a:t> Ionization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Cooling Experiment: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Demonstrate the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method and validate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our simulations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68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Ionization Cooling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59</a:t>
            </a:fld>
            <a:endParaRPr lang="en-US"/>
          </a:p>
        </p:txBody>
      </p:sp>
      <p:pic>
        <p:nvPicPr>
          <p:cNvPr id="7" name="Content Placeholder 6" descr="Screen Shot 2012-07-10 at 10.27.53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12146" b="11598"/>
          <a:stretch/>
        </p:blipFill>
        <p:spPr>
          <a:xfrm>
            <a:off x="70156" y="1200250"/>
            <a:ext cx="9073844" cy="474335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umulumi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10000" r="5938" b="6774"/>
          <a:stretch/>
        </p:blipFill>
        <p:spPr>
          <a:xfrm>
            <a:off x="4622800" y="1009650"/>
            <a:ext cx="4483100" cy="3276600"/>
          </a:xfrm>
          <a:prstGeom prst="rect">
            <a:avLst/>
          </a:prstGeom>
          <a:solidFill>
            <a:schemeClr val="bg1"/>
          </a:solidFill>
          <a:effectLst>
            <a:softEdge rad="25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Muon</a:t>
            </a:r>
            <a:r>
              <a:rPr lang="en-GB" dirty="0" smtClean="0"/>
              <a:t> Accelerator Physics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7299"/>
            <a:ext cx="9042400" cy="558482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L</a:t>
            </a:r>
            <a:r>
              <a:rPr lang="en-GB" dirty="0" smtClean="0"/>
              <a:t>arge </a:t>
            </a:r>
            <a:r>
              <a:rPr lang="en-GB" dirty="0" err="1" smtClean="0"/>
              <a:t>muon</a:t>
            </a:r>
            <a:r>
              <a:rPr lang="en-GB" dirty="0" smtClean="0"/>
              <a:t> mass strongly </a:t>
            </a:r>
            <a:br>
              <a:rPr lang="en-GB" dirty="0" smtClean="0"/>
            </a:br>
            <a:r>
              <a:rPr lang="en-GB" dirty="0" smtClean="0"/>
              <a:t>suppresses synchrotron </a:t>
            </a:r>
            <a:br>
              <a:rPr lang="en-GB" dirty="0" smtClean="0"/>
            </a:br>
            <a:r>
              <a:rPr lang="en-GB" dirty="0" smtClean="0"/>
              <a:t>radiation</a:t>
            </a:r>
          </a:p>
          <a:p>
            <a:pPr marL="914400" lvl="1" indent="-458788">
              <a:buNone/>
            </a:pPr>
            <a:r>
              <a:rPr lang="en-GB" dirty="0" smtClean="0">
                <a:latin typeface="Wingdings 3" charset="2"/>
                <a:cs typeface="Wingdings 3" charset="2"/>
              </a:rPr>
              <a:t>a	</a:t>
            </a:r>
            <a:r>
              <a:rPr lang="en-GB" dirty="0" err="1" smtClean="0"/>
              <a:t>Muons</a:t>
            </a:r>
            <a:r>
              <a:rPr lang="en-GB" dirty="0" smtClean="0"/>
              <a:t> can be accelerated and </a:t>
            </a:r>
            <a:br>
              <a:rPr lang="en-GB" dirty="0" smtClean="0"/>
            </a:br>
            <a:r>
              <a:rPr lang="en-GB" dirty="0" smtClean="0"/>
              <a:t>stored using rings at much </a:t>
            </a:r>
            <a:br>
              <a:rPr lang="en-GB" dirty="0" smtClean="0"/>
            </a:br>
            <a:r>
              <a:rPr lang="en-GB" dirty="0" smtClean="0"/>
              <a:t>higher energy than electrons </a:t>
            </a:r>
          </a:p>
          <a:p>
            <a:pPr marL="914400" lvl="1" indent="-458788">
              <a:buNone/>
            </a:pPr>
            <a:r>
              <a:rPr lang="en-GB" dirty="0" smtClean="0">
                <a:latin typeface="Wingdings 3" charset="2"/>
                <a:cs typeface="Wingdings 3" charset="2"/>
              </a:rPr>
              <a:t>a</a:t>
            </a:r>
            <a:r>
              <a:rPr lang="en-GB" dirty="0" smtClean="0"/>
              <a:t>	Colliding beams can be of </a:t>
            </a:r>
            <a:br>
              <a:rPr lang="en-GB" dirty="0" smtClean="0"/>
            </a:br>
            <a:r>
              <a:rPr lang="en-GB" dirty="0" smtClean="0"/>
              <a:t>higher quality with reduced </a:t>
            </a:r>
            <a:br>
              <a:rPr lang="en-GB" dirty="0" smtClean="0"/>
            </a:br>
            <a:r>
              <a:rPr lang="en-GB" dirty="0" err="1" smtClean="0"/>
              <a:t>beamstrahlung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marL="914400" lvl="1" indent="-458788">
              <a:buNone/>
            </a:pPr>
            <a:endParaRPr lang="en-GB" sz="2800" dirty="0" smtClean="0"/>
          </a:p>
          <a:p>
            <a:r>
              <a:rPr lang="en-GB" dirty="0" smtClean="0"/>
              <a:t>Short </a:t>
            </a:r>
            <a:r>
              <a:rPr lang="en-GB" dirty="0" err="1" smtClean="0"/>
              <a:t>muon</a:t>
            </a:r>
            <a:r>
              <a:rPr lang="en-GB" dirty="0" smtClean="0"/>
              <a:t> lifetime has impacts as well</a:t>
            </a:r>
          </a:p>
          <a:p>
            <a:pPr lvl="1"/>
            <a:r>
              <a:rPr lang="en-GB" dirty="0"/>
              <a:t>A</a:t>
            </a:r>
            <a:r>
              <a:rPr lang="en-GB" dirty="0" smtClean="0"/>
              <a:t>cceleration and storage time of a </a:t>
            </a:r>
            <a:r>
              <a:rPr lang="en-GB" dirty="0" err="1" smtClean="0"/>
              <a:t>muon</a:t>
            </a:r>
            <a:r>
              <a:rPr lang="en-GB" dirty="0" smtClean="0"/>
              <a:t> beam is limited</a:t>
            </a:r>
          </a:p>
          <a:p>
            <a:pPr lvl="1"/>
            <a:r>
              <a:rPr lang="en-GB" dirty="0" smtClean="0"/>
              <a:t>Collider </a:t>
            </a:r>
            <a:r>
              <a:rPr lang="en-GB" dirty="0" smtClean="0">
                <a:latin typeface="Wingdings 3" charset="2"/>
                <a:cs typeface="Wingdings 3" charset="2"/>
              </a:rPr>
              <a:t>a</a:t>
            </a:r>
            <a:r>
              <a:rPr lang="en-GB" dirty="0" smtClean="0"/>
              <a:t> a new class of decay backgrounds must be dealt with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Precision </a:t>
            </a:r>
            <a:r>
              <a:rPr lang="en-US" dirty="0">
                <a:solidFill>
                  <a:srgbClr val="FFFFFF"/>
                </a:solidFill>
              </a:rPr>
              <a:t>beam energy measurement by g-2 allows precision Higgs </a:t>
            </a:r>
            <a:r>
              <a:rPr lang="en-US" dirty="0" smtClean="0">
                <a:solidFill>
                  <a:srgbClr val="FFFFFF"/>
                </a:solidFill>
              </a:rPr>
              <a:t>width determination</a:t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sz="1200" dirty="0">
              <a:solidFill>
                <a:srgbClr val="FFFFFF"/>
              </a:solidFill>
            </a:endParaRPr>
          </a:p>
          <a:p>
            <a:r>
              <a:rPr lang="en-GB" dirty="0" err="1" smtClean="0"/>
              <a:t>Muon</a:t>
            </a:r>
            <a:r>
              <a:rPr lang="en-GB" dirty="0" smtClean="0"/>
              <a:t> beams produced as tertiary beams: </a:t>
            </a:r>
          </a:p>
          <a:p>
            <a:pPr lvl="1"/>
            <a:r>
              <a:rPr lang="en-GB" dirty="0" smtClean="0"/>
              <a:t>Offers key accelerator challenges…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26497"/>
              </p:ext>
            </p:extLst>
          </p:nvPr>
        </p:nvGraphicFramePr>
        <p:xfrm>
          <a:off x="6362700" y="5817676"/>
          <a:ext cx="2070100" cy="456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Equation" r:id="rId4" imgW="749300" imgH="165100" progId="Equation.DSMT4">
                  <p:embed/>
                </p:oleObj>
              </mc:Choice>
              <mc:Fallback>
                <p:oleObj name="Equation" r:id="rId4" imgW="749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62700" y="5817676"/>
                        <a:ext cx="2070100" cy="456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5217184" y="2176079"/>
            <a:ext cx="2479016" cy="1138773"/>
          </a:xfrm>
          <a:prstGeom prst="rect">
            <a:avLst/>
          </a:prstGeom>
          <a:solidFill>
            <a:srgbClr val="BBE0E3">
              <a:alpha val="1803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ct val="40000"/>
              </a:spcBef>
            </a:pPr>
            <a:r>
              <a:rPr lang="en-US" sz="2000" i="1" dirty="0" err="1">
                <a:latin typeface="Rockwell" pitchFamily="18" charset="0"/>
                <a:ea typeface="MS Mincho"/>
                <a:cs typeface="MS Mincho"/>
              </a:rPr>
              <a:t>Beamstrahlung</a:t>
            </a:r>
            <a:r>
              <a:rPr lang="en-US" sz="2000" i="1" dirty="0">
                <a:latin typeface="Rockwell" pitchFamily="18" charset="0"/>
                <a:ea typeface="MS Mincho"/>
                <a:cs typeface="MS Mincho"/>
              </a:rPr>
              <a:t> </a:t>
            </a:r>
            <a:r>
              <a:rPr lang="en-US" sz="2000" dirty="0">
                <a:latin typeface="Rockwell" pitchFamily="18" charset="0"/>
                <a:ea typeface="MS Mincho"/>
                <a:cs typeface="MS Mincho"/>
              </a:rPr>
              <a:t> in </a:t>
            </a:r>
            <a:br>
              <a:rPr lang="en-US" sz="2000" dirty="0">
                <a:latin typeface="Rockwell" pitchFamily="18" charset="0"/>
                <a:ea typeface="MS Mincho"/>
                <a:cs typeface="MS Mincho"/>
              </a:rPr>
            </a:br>
            <a:r>
              <a:rPr lang="en-US" sz="2000" u="sng" dirty="0">
                <a:latin typeface="Rockwell" pitchFamily="18" charset="0"/>
                <a:ea typeface="MS Mincho"/>
                <a:cs typeface="MS Mincho"/>
              </a:rPr>
              <a:t>any </a:t>
            </a:r>
            <a:r>
              <a:rPr lang="en-US" sz="2000" dirty="0">
                <a:latin typeface="Rockwell" pitchFamily="18" charset="0"/>
                <a:ea typeface="MS Mincho"/>
                <a:cs typeface="MS Mincho"/>
              </a:rPr>
              <a:t> </a:t>
            </a:r>
            <a:r>
              <a:rPr lang="en-US" sz="2000" i="1" dirty="0" err="1">
                <a:latin typeface="Rockwell" pitchFamily="18" charset="0"/>
                <a:ea typeface="MS Mincho"/>
                <a:cs typeface="MS Mincho"/>
              </a:rPr>
              <a:t>e+e</a:t>
            </a:r>
            <a:r>
              <a:rPr lang="en-US" sz="2000" i="1" dirty="0">
                <a:latin typeface="Rockwell" pitchFamily="18" charset="0"/>
                <a:ea typeface="MS Mincho"/>
                <a:cs typeface="MS Mincho"/>
              </a:rPr>
              <a:t>-</a:t>
            </a:r>
            <a:r>
              <a:rPr lang="en-US" sz="2000" dirty="0">
                <a:latin typeface="Rockwell" pitchFamily="18" charset="0"/>
                <a:ea typeface="MS Mincho"/>
                <a:cs typeface="MS Mincho"/>
              </a:rPr>
              <a:t> collider</a:t>
            </a:r>
          </a:p>
          <a:p>
            <a:pPr algn="ctr">
              <a:lnSpc>
                <a:spcPts val="2400"/>
              </a:lnSpc>
              <a:spcBef>
                <a:spcPct val="40000"/>
              </a:spcBef>
            </a:pPr>
            <a:r>
              <a:rPr lang="en-US" sz="2000" dirty="0">
                <a:ea typeface="MS Mincho"/>
                <a:cs typeface="MS Mincho"/>
                <a:sym typeface="Symbol" pitchFamily="18" charset="2"/>
              </a:rPr>
              <a:t>     E/E</a:t>
            </a:r>
            <a:r>
              <a:rPr lang="en-US" sz="2000" dirty="0">
                <a:latin typeface="Rockwell" pitchFamily="18" charset="0"/>
                <a:ea typeface="MS Mincho"/>
                <a:cs typeface="MS Mincho"/>
                <a:sym typeface="Symbol" pitchFamily="18" charset="2"/>
              </a:rPr>
              <a:t>  </a:t>
            </a:r>
            <a:r>
              <a:rPr lang="en-US" sz="2000" baseline="30000" dirty="0">
                <a:latin typeface="Rockwell" pitchFamily="18" charset="0"/>
                <a:ea typeface="MS Mincho"/>
                <a:cs typeface="MS Mincho"/>
                <a:sym typeface="Symbol" pitchFamily="18" charset="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7226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Title 1"/>
          <p:cNvSpPr>
            <a:spLocks noGrp="1"/>
          </p:cNvSpPr>
          <p:nvPr>
            <p:ph type="title"/>
          </p:nvPr>
        </p:nvSpPr>
        <p:spPr>
          <a:xfrm>
            <a:off x="508000" y="109538"/>
            <a:ext cx="7747000" cy="9318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Technology Challenges - Cooling</a:t>
            </a:r>
            <a:endParaRPr lang="en-US" sz="28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18200" y="2143302"/>
            <a:ext cx="3124200" cy="2428697"/>
          </a:xfrm>
        </p:spPr>
        <p:txBody>
          <a:bodyPr>
            <a:normAutofit fontScale="85000" lnSpcReduction="20000"/>
          </a:bodyPr>
          <a:lstStyle/>
          <a:p>
            <a:pPr marL="228600" indent="-228600"/>
            <a:r>
              <a:rPr lang="en-US" dirty="0"/>
              <a:t>Some components beyond state-of-art:</a:t>
            </a:r>
          </a:p>
          <a:p>
            <a:pPr lvl="1"/>
            <a:r>
              <a:rPr lang="en-US" dirty="0" smtClean="0"/>
              <a:t>Very </a:t>
            </a:r>
            <a:r>
              <a:rPr lang="en-US" dirty="0"/>
              <a:t>high field HTS solenoids </a:t>
            </a:r>
            <a:r>
              <a:rPr lang="en-US" dirty="0" smtClean="0"/>
              <a:t>(≥30 T)</a:t>
            </a:r>
            <a:endParaRPr lang="en-US" dirty="0"/>
          </a:p>
          <a:p>
            <a:pPr lvl="1"/>
            <a:r>
              <a:rPr lang="en-US" dirty="0" smtClean="0"/>
              <a:t>High </a:t>
            </a:r>
            <a:r>
              <a:rPr lang="en-US" dirty="0"/>
              <a:t>gradient RF cavities operating in </a:t>
            </a:r>
            <a:r>
              <a:rPr lang="en-US" dirty="0" smtClean="0"/>
              <a:t>multi-Tesla </a:t>
            </a:r>
            <a:r>
              <a:rPr lang="en-US" dirty="0"/>
              <a:t>fields</a:t>
            </a:r>
            <a:br>
              <a:rPr lang="en-US" dirty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16385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June 10, 2013</a:t>
            </a:r>
          </a:p>
        </p:txBody>
      </p:sp>
      <p:sp>
        <p:nvSpPr>
          <p:cNvPr id="16386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COOL13 - Mürren, Switzerland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159B6-1D9D-4F47-B7B3-C2A32A8C19CF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9400" y="1044575"/>
            <a:ext cx="886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itchFamily="34" charset="0"/>
              <a:buChar char="•"/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Development 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of a cooling channel design to reduce the 6D phase space by a factor of O(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10</a:t>
            </a:r>
            <a:r>
              <a:rPr lang="en-US" sz="2400" kern="0" baseline="30000" dirty="0" smtClean="0">
                <a:solidFill>
                  <a:srgbClr val="FFFFFF"/>
                </a:solidFill>
                <a:latin typeface="Calibri" pitchFamily="34" charset="0"/>
              </a:rPr>
              <a:t>6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-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10</a:t>
            </a:r>
            <a:r>
              <a:rPr lang="en-US" sz="2400" kern="0" baseline="30000" dirty="0" smtClean="0">
                <a:solidFill>
                  <a:srgbClr val="FFFFFF"/>
                </a:solidFill>
                <a:latin typeface="Calibri" pitchFamily="34" charset="0"/>
              </a:rPr>
              <a:t>7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)  </a:t>
            </a:r>
            <a:r>
              <a:rPr lang="en-US" sz="2400" kern="0" dirty="0" smtClean="0">
                <a:solidFill>
                  <a:srgbClr val="FFFFFF"/>
                </a:solidFill>
                <a:latin typeface="Arial"/>
                <a:cs typeface="Arial"/>
              </a:rPr>
              <a:t>→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 MC luminosity of 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O(10</a:t>
            </a:r>
            <a:r>
              <a:rPr lang="en-US" sz="2400" kern="0" baseline="30000" dirty="0">
                <a:solidFill>
                  <a:srgbClr val="FFFFFF"/>
                </a:solidFill>
                <a:latin typeface="Calibri" pitchFamily="34" charset="0"/>
              </a:rPr>
              <a:t>34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) cm</a:t>
            </a:r>
            <a:r>
              <a:rPr lang="en-US" sz="2400" kern="0" baseline="30000" dirty="0">
                <a:solidFill>
                  <a:srgbClr val="FFFFFF"/>
                </a:solidFill>
                <a:latin typeface="Calibri" pitchFamily="34" charset="0"/>
              </a:rPr>
              <a:t>-</a:t>
            </a:r>
            <a:r>
              <a:rPr lang="en-US" sz="2400" kern="0" baseline="30000" dirty="0" smtClean="0">
                <a:solidFill>
                  <a:srgbClr val="FFFFFF"/>
                </a:solidFill>
                <a:latin typeface="Calibri" pitchFamily="34" charset="0"/>
              </a:rPr>
              <a:t>2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s</a:t>
            </a:r>
            <a:r>
              <a:rPr lang="en-US" sz="2400" kern="0" baseline="30000" dirty="0">
                <a:solidFill>
                  <a:srgbClr val="FFFFFF"/>
                </a:solidFill>
                <a:latin typeface="Calibri" pitchFamily="34" charset="0"/>
              </a:rPr>
              <a:t>-1</a:t>
            </a:r>
            <a:endParaRPr lang="en-US" sz="1100" kern="0" baseline="300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2082799"/>
            <a:ext cx="5880100" cy="4017037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6390" name="TextBox 11"/>
          <p:cNvSpPr txBox="1">
            <a:spLocks noChangeArrowheads="1"/>
          </p:cNvSpPr>
          <p:nvPr/>
        </p:nvSpPr>
        <p:spPr bwMode="auto">
          <a:xfrm>
            <a:off x="939801" y="2176463"/>
            <a:ext cx="124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R. Palmer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9973" y="2349917"/>
            <a:ext cx="2158927" cy="14773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Emittance</a:t>
            </a:r>
            <a:r>
              <a:rPr lang="en-US" dirty="0" smtClean="0"/>
              <a:t> Reduction</a:t>
            </a:r>
            <a:br>
              <a:rPr lang="en-US" dirty="0" smtClean="0"/>
            </a:br>
            <a:r>
              <a:rPr lang="en-US" dirty="0" smtClean="0"/>
              <a:t>via Ionization Cooling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8" name="Left Arrow 7"/>
          <p:cNvSpPr/>
          <p:nvPr/>
        </p:nvSpPr>
        <p:spPr>
          <a:xfrm>
            <a:off x="3149600" y="3467100"/>
            <a:ext cx="1866900" cy="271245"/>
          </a:xfrm>
          <a:prstGeom prst="leftArrow">
            <a:avLst/>
          </a:pr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100000">
                <a:srgbClr val="FF1114"/>
              </a:gs>
              <a:gs pos="41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956300" y="4394200"/>
            <a:ext cx="3086100" cy="2006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>
                <a:solidFill>
                  <a:srgbClr val="000090"/>
                </a:solidFill>
              </a:rPr>
              <a:t>The program </a:t>
            </a:r>
            <a:r>
              <a:rPr lang="en-US" sz="2000" i="1" dirty="0" smtClean="0">
                <a:solidFill>
                  <a:srgbClr val="000090"/>
                </a:solidFill>
              </a:rPr>
              <a:t>targets critical </a:t>
            </a:r>
            <a:r>
              <a:rPr lang="en-US" sz="2000" i="1" dirty="0">
                <a:solidFill>
                  <a:srgbClr val="000090"/>
                </a:solidFill>
              </a:rPr>
              <a:t>magnet and cooling </a:t>
            </a:r>
            <a:r>
              <a:rPr lang="en-US" sz="2000" i="1" dirty="0" smtClean="0">
                <a:solidFill>
                  <a:srgbClr val="000090"/>
                </a:solidFill>
              </a:rPr>
              <a:t>cell technology  demonstrations within its feasibility phase.</a:t>
            </a:r>
            <a:endParaRPr lang="en-US" sz="20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65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09538"/>
            <a:ext cx="7607300" cy="931862"/>
          </a:xfrm>
        </p:spPr>
        <p:txBody>
          <a:bodyPr>
            <a:normAutofit/>
          </a:bodyPr>
          <a:lstStyle/>
          <a:p>
            <a:r>
              <a:rPr lang="en-GB" dirty="0" smtClean="0"/>
              <a:t>Technology Challenges – RF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028700"/>
            <a:ext cx="8851900" cy="500380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A Viable Cooling Channel requires </a:t>
            </a:r>
          </a:p>
          <a:p>
            <a:pPr lvl="1"/>
            <a:r>
              <a:rPr lang="en-GB" dirty="0" smtClean="0"/>
              <a:t>Strong focusing and a large accelerating gradient to compensate for the energy loss in absorbers</a:t>
            </a:r>
          </a:p>
          <a:p>
            <a:pPr marL="747626" lvl="1" indent="-290479">
              <a:buNone/>
            </a:pPr>
            <a:r>
              <a:rPr lang="en-GB" dirty="0" smtClean="0">
                <a:latin typeface="Wingdings 3" charset="2"/>
                <a:cs typeface="Wingdings 3" charset="2"/>
              </a:rPr>
              <a:t>a	</a:t>
            </a:r>
            <a:r>
              <a:rPr lang="en-GB" dirty="0" smtClean="0">
                <a:cs typeface="Wingdings 3" charset="2"/>
              </a:rPr>
              <a:t>Large B- and E-fields superimposed</a:t>
            </a:r>
          </a:p>
          <a:p>
            <a:pPr marL="747626" lvl="1" indent="-290479">
              <a:buNone/>
            </a:pPr>
            <a:endParaRPr lang="en-GB" sz="1100" dirty="0" smtClean="0">
              <a:cs typeface="Wingdings 3" charset="2"/>
            </a:endParaRPr>
          </a:p>
          <a:p>
            <a:r>
              <a:rPr lang="en-GB" dirty="0" smtClean="0"/>
              <a:t>Operation of RF cavities in high magnetic fields is a necessary element for </a:t>
            </a:r>
            <a:r>
              <a:rPr lang="en-GB" dirty="0" err="1" smtClean="0"/>
              <a:t>muon</a:t>
            </a:r>
            <a:r>
              <a:rPr lang="en-GB" dirty="0" smtClean="0"/>
              <a:t> cooling</a:t>
            </a:r>
          </a:p>
          <a:p>
            <a:pPr marL="3492500" lvl="1" indent="-292100"/>
            <a:r>
              <a:rPr lang="en-GB" dirty="0" smtClean="0"/>
              <a:t>Control RF breakdown in the presence of high magnetic fields</a:t>
            </a:r>
          </a:p>
          <a:p>
            <a:pPr marL="3492500" lvl="1" indent="-292100"/>
            <a:r>
              <a:rPr lang="en-GB" dirty="0" smtClean="0"/>
              <a:t>The </a:t>
            </a:r>
            <a:r>
              <a:rPr lang="en-GB" dirty="0" err="1" smtClean="0"/>
              <a:t>MuCool</a:t>
            </a:r>
            <a:r>
              <a:rPr lang="en-GB" dirty="0" smtClean="0"/>
              <a:t> Test Area (MTA) at Fermilab is actively investigating:</a:t>
            </a:r>
          </a:p>
          <a:p>
            <a:pPr marL="3892550" lvl="2" indent="-292100"/>
            <a:r>
              <a:rPr lang="en-GB" dirty="0"/>
              <a:t>O</a:t>
            </a:r>
            <a:r>
              <a:rPr lang="en-GB" dirty="0" smtClean="0"/>
              <a:t>peration of RF cavities in the relevant regimes</a:t>
            </a:r>
          </a:p>
          <a:p>
            <a:pPr marL="3892550" lvl="2" indent="-292100"/>
            <a:r>
              <a:rPr lang="en-GB" dirty="0" smtClean="0"/>
              <a:t>Breakdown mitigation techniques</a:t>
            </a:r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6" name="Picture 44" descr="MTA_BL_snout"/>
          <p:cNvPicPr>
            <a:picLocks noChangeAspect="1" noChangeArrowheads="1"/>
          </p:cNvPicPr>
          <p:nvPr/>
        </p:nvPicPr>
        <p:blipFill rotWithShape="1">
          <a:blip r:embed="rId2"/>
          <a:srcRect l="9999" r="7011"/>
          <a:stretch/>
        </p:blipFill>
        <p:spPr bwMode="auto">
          <a:xfrm>
            <a:off x="1" y="3492290"/>
            <a:ext cx="3428999" cy="275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45259" y="5486400"/>
            <a:ext cx="1586614" cy="824006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MTA</a:t>
            </a:r>
            <a:b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Beamline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7934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09538"/>
            <a:ext cx="7747000" cy="931862"/>
          </a:xfrm>
        </p:spPr>
        <p:txBody>
          <a:bodyPr>
            <a:normAutofit/>
          </a:bodyPr>
          <a:lstStyle/>
          <a:p>
            <a:r>
              <a:rPr lang="en-US" dirty="0" smtClean="0"/>
              <a:t>RF Breakdown in Magnetic Fields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54658" y="990544"/>
            <a:ext cx="9024947" cy="5557072"/>
          </a:xfrm>
        </p:spPr>
        <p:txBody>
          <a:bodyPr/>
          <a:lstStyle/>
          <a:p>
            <a:pPr lvl="0">
              <a:defRPr/>
            </a:pPr>
            <a:r>
              <a:rPr lang="en-US" altLang="zh-CN" sz="2000" dirty="0" smtClean="0">
                <a:ea typeface="宋体" pitchFamily="2" charset="-122"/>
                <a:cs typeface="Calibri" pitchFamily="34" charset="0"/>
              </a:rPr>
              <a:t>The RF breakdown could be related by heating through field emission with external magnetic field and RF field: </a:t>
            </a:r>
          </a:p>
          <a:p>
            <a:pPr lvl="1">
              <a:defRPr/>
            </a:pPr>
            <a:r>
              <a:rPr lang="en-US" altLang="zh-CN" sz="1800" dirty="0" smtClean="0">
                <a:latin typeface="+mj-lt"/>
                <a:ea typeface="宋体" pitchFamily="2" charset="-122"/>
                <a:cs typeface="Calibri" pitchFamily="34" charset="0"/>
              </a:rPr>
              <a:t>External magnetic field</a:t>
            </a:r>
          </a:p>
          <a:p>
            <a:pPr lvl="1">
              <a:defRPr/>
            </a:pPr>
            <a:r>
              <a:rPr lang="en-US" altLang="zh-CN" sz="1800" dirty="0" err="1" smtClean="0">
                <a:latin typeface="+mj-lt"/>
                <a:ea typeface="宋体" pitchFamily="2" charset="-122"/>
                <a:cs typeface="Calibri" pitchFamily="34" charset="0"/>
              </a:rPr>
              <a:t>Ohmic</a:t>
            </a:r>
            <a:r>
              <a:rPr lang="en-US" altLang="zh-CN" sz="1800" dirty="0" smtClean="0">
                <a:latin typeface="+mj-lt"/>
                <a:ea typeface="宋体" pitchFamily="2" charset="-122"/>
                <a:cs typeface="Calibri" pitchFamily="34" charset="0"/>
              </a:rPr>
              <a:t> heating</a:t>
            </a:r>
          </a:p>
          <a:p>
            <a:pPr lvl="0">
              <a:defRPr/>
            </a:pPr>
            <a:r>
              <a:rPr lang="en-US" altLang="zh-CN" sz="2000" dirty="0" smtClean="0">
                <a:latin typeface="+mj-lt"/>
                <a:ea typeface="宋体" pitchFamily="2" charset="-122"/>
                <a:cs typeface="Calibri" pitchFamily="34" charset="0"/>
              </a:rPr>
              <a:t>Possible solutions</a:t>
            </a:r>
          </a:p>
          <a:p>
            <a:pPr lvl="1">
              <a:defRPr/>
            </a:pPr>
            <a:r>
              <a:rPr lang="en-US" altLang="zh-CN" sz="1800" b="1" i="1" dirty="0" err="1" smtClean="0">
                <a:latin typeface="+mj-lt"/>
                <a:ea typeface="宋体" pitchFamily="2" charset="-122"/>
                <a:cs typeface="Calibri" pitchFamily="34" charset="0"/>
              </a:rPr>
              <a:t>ExB</a:t>
            </a:r>
            <a:endParaRPr lang="en-US" altLang="zh-CN" sz="1800" b="1" i="1" dirty="0" smtClean="0">
              <a:latin typeface="+mj-lt"/>
              <a:ea typeface="宋体" pitchFamily="2" charset="-122"/>
              <a:cs typeface="Calibri" pitchFamily="34" charset="0"/>
            </a:endParaRPr>
          </a:p>
          <a:p>
            <a:pPr lvl="1">
              <a:defRPr/>
            </a:pPr>
            <a:r>
              <a:rPr lang="en-US" altLang="zh-CN" sz="1800" dirty="0" smtClean="0">
                <a:latin typeface="+mj-lt"/>
                <a:ea typeface="宋体" pitchFamily="2" charset="-122"/>
                <a:cs typeface="Calibri" pitchFamily="34" charset="0"/>
              </a:rPr>
              <a:t>Choice of materials</a:t>
            </a:r>
          </a:p>
          <a:p>
            <a:pPr lvl="1">
              <a:defRPr/>
            </a:pPr>
            <a:r>
              <a:rPr lang="en-US" altLang="zh-CN" sz="1800" dirty="0" smtClean="0">
                <a:latin typeface="+mj-lt"/>
                <a:ea typeface="宋体" pitchFamily="2" charset="-122"/>
                <a:cs typeface="Calibri" pitchFamily="34" charset="0"/>
              </a:rPr>
              <a:t>Surface preparation</a:t>
            </a:r>
          </a:p>
          <a:p>
            <a:pPr lvl="1">
              <a:defRPr/>
            </a:pPr>
            <a:r>
              <a:rPr lang="en-US" altLang="zh-CN" sz="1800" dirty="0" smtClean="0">
                <a:latin typeface="+mj-lt"/>
                <a:ea typeface="宋体" pitchFamily="2" charset="-122"/>
                <a:cs typeface="Calibri" pitchFamily="34" charset="0"/>
              </a:rPr>
              <a:t>Lower initial temperatures</a:t>
            </a: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6369" y="4014066"/>
            <a:ext cx="1713757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809639" y="4175126"/>
            <a:ext cx="11171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zh-CN" sz="1200" b="1" dirty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E field contour</a:t>
            </a: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25528" y="4013677"/>
            <a:ext cx="1570187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48076" y="4020206"/>
            <a:ext cx="1574113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2568281" y="5871804"/>
            <a:ext cx="7072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zh-CN" sz="1800" dirty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B=0 T</a:t>
            </a:r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4320881" y="5884867"/>
            <a:ext cx="7072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zh-CN" sz="1800" dirty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B=1 T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 cstate="screen"/>
          <a:srcRect l="45630" b="18868"/>
          <a:stretch>
            <a:fillRect/>
          </a:stretch>
        </p:blipFill>
        <p:spPr bwMode="auto">
          <a:xfrm>
            <a:off x="3631320" y="2087326"/>
            <a:ext cx="2484422" cy="1547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572416" y="4007387"/>
            <a:ext cx="2974335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6094926" y="5819552"/>
            <a:ext cx="2039213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zh-CN" sz="1800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Magnetic insulation</a:t>
            </a:r>
            <a:endParaRPr lang="en-US" altLang="zh-CN" sz="1800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5" cstate="screen"/>
          <a:srcRect r="52616" b="18868"/>
          <a:stretch>
            <a:fillRect/>
          </a:stretch>
        </p:blipFill>
        <p:spPr bwMode="auto">
          <a:xfrm>
            <a:off x="6174589" y="2080923"/>
            <a:ext cx="2372162" cy="1568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0" name="Elbow Connector 29"/>
          <p:cNvCxnSpPr/>
          <p:nvPr/>
        </p:nvCxnSpPr>
        <p:spPr>
          <a:xfrm>
            <a:off x="2568281" y="2183955"/>
            <a:ext cx="1331311" cy="404699"/>
          </a:xfrm>
          <a:prstGeom prst="bentConnector3">
            <a:avLst>
              <a:gd name="adj1" fmla="val 50000"/>
            </a:avLst>
          </a:prstGeom>
          <a:ln w="3175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086923" y="1414857"/>
            <a:ext cx="659293" cy="369332"/>
          </a:xfrm>
          <a:prstGeom prst="rect">
            <a:avLst/>
          </a:prstGeom>
          <a:solidFill>
            <a:srgbClr val="58CAE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D. Li</a:t>
            </a:r>
          </a:p>
        </p:txBody>
      </p:sp>
    </p:spTree>
    <p:extLst>
      <p:ext uri="{BB962C8B-B14F-4D97-AF65-F5344CB8AC3E}">
        <p14:creationId xmlns:p14="http://schemas.microsoft.com/office/powerpoint/2010/main" val="731993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09538"/>
            <a:ext cx="7747000" cy="931862"/>
          </a:xfrm>
        </p:spPr>
        <p:txBody>
          <a:bodyPr/>
          <a:lstStyle/>
          <a:p>
            <a:r>
              <a:rPr lang="en-GB" dirty="0" smtClean="0"/>
              <a:t>Technology Challenges - Acceleration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6500"/>
            <a:ext cx="9042400" cy="5003800"/>
          </a:xfrm>
        </p:spPr>
        <p:txBody>
          <a:bodyPr>
            <a:normAutofit fontScale="85000" lnSpcReduction="10000"/>
          </a:bodyPr>
          <a:lstStyle/>
          <a:p>
            <a:r>
              <a:rPr lang="en-GB" sz="3000" dirty="0" err="1"/>
              <a:t>Muons</a:t>
            </a:r>
            <a:r>
              <a:rPr lang="en-GB" sz="3000" dirty="0"/>
              <a:t> require an ultrafast accelerator chain</a:t>
            </a:r>
          </a:p>
          <a:p>
            <a:pPr marL="0" indent="0">
              <a:buNone/>
              <a:tabLst>
                <a:tab pos="338098" algn="l"/>
              </a:tabLst>
            </a:pPr>
            <a:r>
              <a:rPr lang="en-GB" sz="3000" dirty="0">
                <a:latin typeface="Wingdings 3" charset="2"/>
                <a:cs typeface="Wingdings 3" charset="2"/>
              </a:rPr>
              <a:t>	a</a:t>
            </a:r>
            <a:r>
              <a:rPr lang="en-GB" sz="3000" dirty="0">
                <a:cs typeface="Wingdings 3" charset="2"/>
              </a:rPr>
              <a:t> </a:t>
            </a:r>
            <a:r>
              <a:rPr lang="en-GB" sz="3000" i="1" dirty="0">
                <a:cs typeface="Wingdings 3" charset="2"/>
              </a:rPr>
              <a:t>Beyond the capability of most machines</a:t>
            </a:r>
            <a:endParaRPr lang="en-GB" sz="3000" i="1" dirty="0"/>
          </a:p>
          <a:p>
            <a:endParaRPr lang="en-GB" sz="1400" dirty="0"/>
          </a:p>
          <a:p>
            <a:r>
              <a:rPr lang="en-GB" sz="3000" dirty="0"/>
              <a:t>Several solutions for a </a:t>
            </a:r>
            <a:r>
              <a:rPr lang="en-GB" sz="3000" dirty="0" err="1"/>
              <a:t>muon</a:t>
            </a:r>
            <a:r>
              <a:rPr lang="en-GB" sz="3000" dirty="0"/>
              <a:t> acceleration scheme have been proposed:</a:t>
            </a:r>
          </a:p>
          <a:p>
            <a:pPr marL="3657600" lvl="1" indent="-228600"/>
            <a:r>
              <a:rPr lang="en-GB" sz="2600" dirty="0"/>
              <a:t>Superconducting </a:t>
            </a:r>
            <a:r>
              <a:rPr lang="en-GB" sz="2600" dirty="0" err="1"/>
              <a:t>Linacs</a:t>
            </a:r>
            <a:endParaRPr lang="en-GB" sz="2600" dirty="0"/>
          </a:p>
          <a:p>
            <a:pPr marL="3657600" lvl="1" indent="-228600"/>
            <a:r>
              <a:rPr lang="en-GB" sz="2600" dirty="0"/>
              <a:t>Recirculating Linear Accelerators (</a:t>
            </a:r>
            <a:r>
              <a:rPr lang="en-GB" sz="2600" dirty="0" smtClean="0"/>
              <a:t>RLAs)</a:t>
            </a:r>
          </a:p>
          <a:p>
            <a:pPr marL="3657600" lvl="1" indent="-228600"/>
            <a:r>
              <a:rPr lang="en-GB" sz="2600" dirty="0" smtClean="0"/>
              <a:t>Fixed</a:t>
            </a:r>
            <a:r>
              <a:rPr lang="en-GB" sz="2600" dirty="0"/>
              <a:t>-Field Alternating-Gradient (FFAG) Machines</a:t>
            </a:r>
          </a:p>
          <a:p>
            <a:pPr marL="4114800" lvl="4">
              <a:buFont typeface="Wingdings" charset="2"/>
              <a:buChar char="Ø"/>
            </a:pPr>
            <a:r>
              <a:rPr lang="en-GB" sz="2400" dirty="0"/>
              <a:t>EMMA at </a:t>
            </a:r>
            <a:r>
              <a:rPr lang="en-GB" sz="2400" dirty="0" err="1"/>
              <a:t>Daresbury</a:t>
            </a:r>
            <a:r>
              <a:rPr lang="en-GB" sz="2400" dirty="0"/>
              <a:t> Lab is a test of the </a:t>
            </a:r>
            <a:r>
              <a:rPr lang="en-GB" sz="2400" dirty="0" smtClean="0"/>
              <a:t>promising </a:t>
            </a:r>
            <a:r>
              <a:rPr lang="en-GB" sz="2400" dirty="0"/>
              <a:t>non-scaling type</a:t>
            </a:r>
          </a:p>
          <a:p>
            <a:pPr marL="3657600" lvl="1" indent="-228600"/>
            <a:r>
              <a:rPr lang="en-GB" sz="2600" dirty="0"/>
              <a:t>Rapid Cycling Synchrotrons (RCS/VRCS)</a:t>
            </a:r>
          </a:p>
          <a:p>
            <a:pPr marL="3657600" lvl="1" indent="-228600"/>
            <a:r>
              <a:rPr lang="en-GB" sz="2600" dirty="0"/>
              <a:t>Hybrid Machines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717" r="6734"/>
          <a:stretch/>
        </p:blipFill>
        <p:spPr>
          <a:xfrm>
            <a:off x="-15468" y="3140539"/>
            <a:ext cx="3438396" cy="30697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054" y="5558136"/>
            <a:ext cx="1143022" cy="457390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EMMA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6824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0" y="109538"/>
            <a:ext cx="7277100" cy="931862"/>
          </a:xfrm>
        </p:spPr>
        <p:txBody>
          <a:bodyPr>
            <a:normAutofit/>
          </a:bodyPr>
          <a:lstStyle/>
          <a:p>
            <a:r>
              <a:rPr lang="en-US" dirty="0" smtClean="0"/>
              <a:t>An Initial Acceleration Scheme:  RLAs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64</a:t>
            </a:fld>
            <a:endParaRPr lang="en-US" dirty="0"/>
          </a:p>
        </p:txBody>
      </p: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71438" y="1095375"/>
            <a:ext cx="8937625" cy="4878388"/>
            <a:chOff x="72187" y="1094873"/>
            <a:chExt cx="8937107" cy="4879527"/>
          </a:xfrm>
        </p:grpSpPr>
        <p:sp>
          <p:nvSpPr>
            <p:cNvPr id="8" name="Rectangle 29"/>
            <p:cNvSpPr>
              <a:spLocks noChangeArrowheads="1"/>
            </p:cNvSpPr>
            <p:nvPr/>
          </p:nvSpPr>
          <p:spPr bwMode="auto">
            <a:xfrm flipV="1">
              <a:off x="72187" y="1094873"/>
              <a:ext cx="8927434" cy="2051215"/>
            </a:xfrm>
            <a:prstGeom prst="rect">
              <a:avLst/>
            </a:prstGeom>
            <a:solidFill>
              <a:schemeClr val="tx1"/>
            </a:solidFill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pic>
          <p:nvPicPr>
            <p:cNvPr id="9" name="Picture 69" descr="Arc_1_3_top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017165" y="3153407"/>
              <a:ext cx="3992129" cy="2820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0" descr="Arc_2_4_top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2192" y="3143365"/>
              <a:ext cx="3969628" cy="2805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 flipV="1">
              <a:off x="3906493" y="3146834"/>
              <a:ext cx="1109663" cy="2803109"/>
            </a:xfrm>
            <a:prstGeom prst="rect">
              <a:avLst/>
            </a:prstGeom>
            <a:solidFill>
              <a:schemeClr val="tx1"/>
            </a:solidFill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cxnSp>
          <p:nvCxnSpPr>
            <p:cNvPr id="12" name="Straight Connector 7"/>
            <p:cNvCxnSpPr>
              <a:cxnSpLocks noChangeShapeType="1"/>
            </p:cNvCxnSpPr>
            <p:nvPr/>
          </p:nvCxnSpPr>
          <p:spPr bwMode="auto">
            <a:xfrm flipV="1">
              <a:off x="3645314" y="4703500"/>
              <a:ext cx="2000250" cy="2379"/>
            </a:xfrm>
            <a:prstGeom prst="line">
              <a:avLst/>
            </a:prstGeom>
            <a:noFill/>
            <a:ln w="381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22"/>
            <p:cNvCxnSpPr>
              <a:cxnSpLocks noChangeShapeType="1"/>
            </p:cNvCxnSpPr>
            <p:nvPr/>
          </p:nvCxnSpPr>
          <p:spPr bwMode="auto">
            <a:xfrm flipV="1">
              <a:off x="3797714" y="2915993"/>
              <a:ext cx="2000250" cy="2379"/>
            </a:xfrm>
            <a:prstGeom prst="line">
              <a:avLst/>
            </a:prstGeom>
            <a:noFill/>
            <a:ln w="254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4" name="Picture 18" descr="Arc_1_3_top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723986" y="2456331"/>
              <a:ext cx="1676815" cy="129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9" descr="Arc_2_4_top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646947" y="2449791"/>
              <a:ext cx="1667364" cy="1287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20"/>
            <p:cNvSpPr>
              <a:spLocks noChangeArrowheads="1"/>
            </p:cNvSpPr>
            <p:nvPr/>
          </p:nvSpPr>
          <p:spPr bwMode="auto">
            <a:xfrm flipV="1">
              <a:off x="4303795" y="2411719"/>
              <a:ext cx="466092" cy="1286820"/>
            </a:xfrm>
            <a:prstGeom prst="rect">
              <a:avLst/>
            </a:prstGeom>
            <a:solidFill>
              <a:schemeClr val="tx1"/>
            </a:solidFill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cxnSp>
          <p:nvCxnSpPr>
            <p:cNvPr id="17" name="Straight Connector 21"/>
            <p:cNvCxnSpPr>
              <a:cxnSpLocks noChangeShapeType="1"/>
            </p:cNvCxnSpPr>
            <p:nvPr/>
          </p:nvCxnSpPr>
          <p:spPr bwMode="auto">
            <a:xfrm flipV="1">
              <a:off x="4147767" y="3170373"/>
              <a:ext cx="840166" cy="1092"/>
            </a:xfrm>
            <a:prstGeom prst="line">
              <a:avLst/>
            </a:prstGeom>
            <a:noFill/>
            <a:ln w="381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23"/>
            <p:cNvCxnSpPr>
              <a:cxnSpLocks noChangeShapeType="1"/>
            </p:cNvCxnSpPr>
            <p:nvPr/>
          </p:nvCxnSpPr>
          <p:spPr bwMode="auto">
            <a:xfrm flipV="1">
              <a:off x="3660354" y="1736042"/>
              <a:ext cx="1797471" cy="11061"/>
            </a:xfrm>
            <a:prstGeom prst="line">
              <a:avLst/>
            </a:prstGeom>
            <a:noFill/>
            <a:ln w="381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Rectangle 27"/>
            <p:cNvSpPr>
              <a:spLocks noChangeArrowheads="1"/>
            </p:cNvSpPr>
            <p:nvPr/>
          </p:nvSpPr>
          <p:spPr bwMode="auto">
            <a:xfrm flipV="1">
              <a:off x="84219" y="5763126"/>
              <a:ext cx="5012145" cy="204538"/>
            </a:xfrm>
            <a:prstGeom prst="rect">
              <a:avLst/>
            </a:prstGeom>
            <a:solidFill>
              <a:schemeClr val="tx1"/>
            </a:solidFill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0" name="TextBox 30"/>
            <p:cNvSpPr txBox="1">
              <a:spLocks noChangeArrowheads="1"/>
            </p:cNvSpPr>
            <p:nvPr/>
          </p:nvSpPr>
          <p:spPr bwMode="auto">
            <a:xfrm>
              <a:off x="4199020" y="2502569"/>
              <a:ext cx="8301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rgbClr val="99FF99"/>
                  </a:solidFill>
                </a:rPr>
                <a:t>RLA  I</a:t>
              </a:r>
            </a:p>
          </p:txBody>
        </p:sp>
        <p:sp>
          <p:nvSpPr>
            <p:cNvPr id="21" name="TextBox 31"/>
            <p:cNvSpPr txBox="1">
              <a:spLocks noChangeArrowheads="1"/>
            </p:cNvSpPr>
            <p:nvPr/>
          </p:nvSpPr>
          <p:spPr bwMode="auto">
            <a:xfrm>
              <a:off x="4134847" y="4074695"/>
              <a:ext cx="8301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>
                  <a:solidFill>
                    <a:srgbClr val="99FF99"/>
                  </a:solidFill>
                </a:rPr>
                <a:t>RLA  II</a:t>
              </a:r>
            </a:p>
          </p:txBody>
        </p:sp>
        <p:sp>
          <p:nvSpPr>
            <p:cNvPr id="22" name="TextBox 32"/>
            <p:cNvSpPr txBox="1">
              <a:spLocks noChangeArrowheads="1"/>
            </p:cNvSpPr>
            <p:nvPr/>
          </p:nvSpPr>
          <p:spPr bwMode="auto">
            <a:xfrm>
              <a:off x="3978432" y="1259305"/>
              <a:ext cx="123123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>
                  <a:solidFill>
                    <a:srgbClr val="99FF99"/>
                  </a:solidFill>
                </a:rPr>
                <a:t>Pre-linac</a:t>
              </a:r>
            </a:p>
          </p:txBody>
        </p:sp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2677116" y="1621105"/>
              <a:ext cx="817563" cy="259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244 MeV</a:t>
              </a:r>
            </a:p>
          </p:txBody>
        </p:sp>
        <p:sp>
          <p:nvSpPr>
            <p:cNvPr id="24" name="Text Box 16"/>
            <p:cNvSpPr txBox="1">
              <a:spLocks noChangeArrowheads="1"/>
            </p:cNvSpPr>
            <p:nvPr/>
          </p:nvSpPr>
          <p:spPr bwMode="auto">
            <a:xfrm>
              <a:off x="5548653" y="1617095"/>
              <a:ext cx="817563" cy="259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900 MeV</a:t>
              </a:r>
            </a:p>
          </p:txBody>
        </p:sp>
        <p:sp>
          <p:nvSpPr>
            <p:cNvPr id="25" name="Text Box 16"/>
            <p:cNvSpPr txBox="1">
              <a:spLocks noChangeArrowheads="1"/>
            </p:cNvSpPr>
            <p:nvPr/>
          </p:nvSpPr>
          <p:spPr bwMode="auto">
            <a:xfrm>
              <a:off x="6182315" y="3044843"/>
              <a:ext cx="817563" cy="259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r>
                <a:rPr lang="en-US" sz="11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3.6 GeV</a:t>
              </a:r>
            </a:p>
          </p:txBody>
        </p:sp>
        <p:sp>
          <p:nvSpPr>
            <p:cNvPr id="26" name="Text Box 16"/>
            <p:cNvSpPr txBox="1">
              <a:spLocks noChangeArrowheads="1"/>
            </p:cNvSpPr>
            <p:nvPr/>
          </p:nvSpPr>
          <p:spPr bwMode="auto">
            <a:xfrm>
              <a:off x="2039442" y="3052859"/>
              <a:ext cx="817563" cy="259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r>
                <a:rPr lang="en-US" sz="11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0.9 GeV</a:t>
              </a:r>
            </a:p>
          </p:txBody>
        </p:sp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96256" y="4484621"/>
              <a:ext cx="757989" cy="259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r>
                <a:rPr lang="en-US" sz="11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3.6 GeV</a:t>
              </a:r>
            </a:p>
          </p:txBody>
        </p:sp>
        <p:sp>
          <p:nvSpPr>
            <p:cNvPr id="28" name="Text Box 16"/>
            <p:cNvSpPr txBox="1">
              <a:spLocks noChangeArrowheads="1"/>
            </p:cNvSpPr>
            <p:nvPr/>
          </p:nvSpPr>
          <p:spPr bwMode="auto">
            <a:xfrm>
              <a:off x="8193505" y="4552801"/>
              <a:ext cx="794084" cy="259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r>
                <a:rPr lang="en-US" sz="11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12.6 GeV</a:t>
              </a:r>
            </a:p>
          </p:txBody>
        </p:sp>
        <p:sp>
          <p:nvSpPr>
            <p:cNvPr id="29" name="Text Box 16"/>
            <p:cNvSpPr txBox="1">
              <a:spLocks noChangeArrowheads="1"/>
            </p:cNvSpPr>
            <p:nvPr/>
          </p:nvSpPr>
          <p:spPr bwMode="auto">
            <a:xfrm>
              <a:off x="4042612" y="3205263"/>
              <a:ext cx="1143000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algn="ctr"/>
              <a:r>
                <a:rPr lang="en-US">
                  <a:solidFill>
                    <a:schemeClr val="bg1"/>
                  </a:solidFill>
                  <a:latin typeface="Arial" charset="0"/>
                  <a:cs typeface="Arial" charset="0"/>
                </a:rPr>
                <a:t>86 m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Arial" charset="0"/>
                  <a:cs typeface="Arial" charset="0"/>
                </a:rPr>
                <a:t>0.6 GeV/pass</a:t>
              </a:r>
            </a:p>
          </p:txBody>
        </p:sp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4185068" y="1769489"/>
              <a:ext cx="817563" cy="243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algn="ctr"/>
              <a:r>
                <a:rPr lang="en-US">
                  <a:solidFill>
                    <a:schemeClr val="bg1"/>
                  </a:solidFill>
                  <a:latin typeface="Arial" charset="0"/>
                  <a:cs typeface="Arial" charset="0"/>
                </a:rPr>
                <a:t>202 m</a:t>
              </a:r>
            </a:p>
          </p:txBody>
        </p:sp>
        <p:sp>
          <p:nvSpPr>
            <p:cNvPr id="31" name="Text Box 16"/>
            <p:cNvSpPr txBox="1">
              <a:spLocks noChangeArrowheads="1"/>
            </p:cNvSpPr>
            <p:nvPr/>
          </p:nvSpPr>
          <p:spPr bwMode="auto">
            <a:xfrm>
              <a:off x="3934326" y="4737284"/>
              <a:ext cx="1383631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algn="ctr"/>
              <a:r>
                <a:rPr lang="en-US">
                  <a:solidFill>
                    <a:schemeClr val="bg1"/>
                  </a:solidFill>
                  <a:latin typeface="Arial" charset="0"/>
                  <a:cs typeface="Arial" charset="0"/>
                </a:rPr>
                <a:t>255 m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Arial" charset="0"/>
                  <a:cs typeface="Arial" charset="0"/>
                </a:rPr>
                <a:t>2 GeV/pass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437957" y="1259769"/>
            <a:ext cx="145492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S.A. </a:t>
            </a:r>
            <a:r>
              <a:rPr lang="en-US" dirty="0" err="1" smtClean="0">
                <a:solidFill>
                  <a:srgbClr val="FFFF00"/>
                </a:solidFill>
              </a:rPr>
              <a:t>Bogacz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75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Superconducting RF Development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7" name="Picture 6" descr="cavity_going_into_p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1841500"/>
            <a:ext cx="3419475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129337" y="1841500"/>
            <a:ext cx="2635344" cy="92333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Cavity going into test pit 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in Newman </a:t>
            </a:r>
            <a:r>
              <a:rPr lang="en-US" sz="1800" dirty="0" smtClean="0">
                <a:solidFill>
                  <a:schemeClr val="bg1"/>
                </a:solidFill>
              </a:rPr>
              <a:t>basement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(Cornell University)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007100" y="6032500"/>
            <a:ext cx="2743200" cy="3698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Pit: 5m deep X 2.5m dia.</a:t>
            </a:r>
          </a:p>
        </p:txBody>
      </p:sp>
      <p:pic>
        <p:nvPicPr>
          <p:cNvPr id="14" name="Picture 5" descr="200mhz_cav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490663"/>
            <a:ext cx="5886449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673600" y="4178301"/>
            <a:ext cx="1473200" cy="4302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400mm BT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987550" y="5078413"/>
            <a:ext cx="2292350" cy="4302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Cavity length: 2 m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576638" y="1547813"/>
            <a:ext cx="2151062" cy="4302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Major dia.: 1.4 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35700" y="1295400"/>
            <a:ext cx="2352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201 MHz SCRF R&amp;D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58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508000" y="109538"/>
            <a:ext cx="7607300" cy="9318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Technology &amp; Design Challenges – Ring, Magnets, Detector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" y="965200"/>
            <a:ext cx="8851900" cy="5461000"/>
          </a:xfrm>
        </p:spPr>
        <p:txBody>
          <a:bodyPr>
            <a:noAutofit/>
          </a:bodyPr>
          <a:lstStyle/>
          <a:p>
            <a:r>
              <a:rPr lang="en-US" sz="2400" dirty="0" err="1"/>
              <a:t>Emittances</a:t>
            </a:r>
            <a:r>
              <a:rPr lang="en-US" sz="2400" dirty="0"/>
              <a:t> are </a:t>
            </a:r>
            <a:r>
              <a:rPr lang="en-US" sz="2400" dirty="0" smtClean="0"/>
              <a:t>relatively large</a:t>
            </a:r>
            <a:r>
              <a:rPr lang="en-US" sz="2400" dirty="0"/>
              <a:t>, </a:t>
            </a:r>
            <a:r>
              <a:rPr lang="en-US" sz="2400" dirty="0" smtClean="0"/>
              <a:t>but </a:t>
            </a:r>
            <a:r>
              <a:rPr lang="en-US" sz="2400" dirty="0" err="1"/>
              <a:t>muons</a:t>
            </a:r>
            <a:r>
              <a:rPr lang="en-US" sz="2400" dirty="0"/>
              <a:t> circulate for </a:t>
            </a:r>
            <a:r>
              <a:rPr lang="en-US" sz="2400" dirty="0" smtClean="0"/>
              <a:t>~</a:t>
            </a:r>
            <a:r>
              <a:rPr lang="en-US" sz="2400" dirty="0"/>
              <a:t>1000 turns before </a:t>
            </a:r>
            <a:r>
              <a:rPr lang="en-US" sz="2400" dirty="0" smtClean="0"/>
              <a:t>decaying</a:t>
            </a:r>
            <a:endParaRPr lang="en-US" sz="2400" dirty="0"/>
          </a:p>
          <a:p>
            <a:pPr lvl="1"/>
            <a:r>
              <a:rPr lang="en-US" sz="2000" dirty="0" smtClean="0"/>
              <a:t>Lattice studies for 126 </a:t>
            </a:r>
            <a:r>
              <a:rPr lang="en-US" sz="2000" dirty="0" err="1" smtClean="0"/>
              <a:t>GeV</a:t>
            </a:r>
            <a:r>
              <a:rPr lang="en-US" sz="2000" dirty="0" smtClean="0"/>
              <a:t>, </a:t>
            </a:r>
            <a:br>
              <a:rPr lang="en-US" sz="2000" dirty="0" smtClean="0"/>
            </a:br>
            <a:r>
              <a:rPr lang="en-US" sz="2000" dirty="0" smtClean="0"/>
              <a:t>1.5 &amp; 3 </a:t>
            </a:r>
            <a:r>
              <a:rPr lang="en-US" sz="2000" dirty="0" err="1" smtClean="0"/>
              <a:t>TeV</a:t>
            </a:r>
            <a:r>
              <a:rPr lang="en-US" sz="2000" dirty="0" smtClean="0"/>
              <a:t> </a:t>
            </a:r>
            <a:r>
              <a:rPr lang="en-US" sz="2000" dirty="0" err="1" smtClean="0"/>
              <a:t>CoM</a:t>
            </a:r>
            <a:endParaRPr lang="en-US" sz="2000" dirty="0" smtClean="0"/>
          </a:p>
          <a:p>
            <a:pPr marL="457200" lvl="1" indent="0">
              <a:buNone/>
            </a:pPr>
            <a:endParaRPr lang="en-US" sz="800" dirty="0"/>
          </a:p>
          <a:p>
            <a:r>
              <a:rPr lang="en-US" sz="2400" dirty="0"/>
              <a:t>H</a:t>
            </a:r>
            <a:r>
              <a:rPr lang="en-US" sz="2400" dirty="0" smtClean="0"/>
              <a:t>igh </a:t>
            </a:r>
            <a:r>
              <a:rPr lang="en-US" sz="2400" dirty="0"/>
              <a:t>field dipoles </a:t>
            </a:r>
            <a:r>
              <a:rPr lang="en-US" sz="2400" dirty="0" smtClean="0"/>
              <a:t>and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/>
              <a:t>quadrupoles</a:t>
            </a:r>
            <a:r>
              <a:rPr lang="en-US" sz="2400" dirty="0"/>
              <a:t> </a:t>
            </a:r>
            <a:r>
              <a:rPr lang="en-US" sz="2400" dirty="0" smtClean="0"/>
              <a:t>must </a:t>
            </a:r>
            <a:r>
              <a:rPr lang="en-US" sz="2400" dirty="0"/>
              <a:t>operate </a:t>
            </a:r>
            <a:br>
              <a:rPr lang="en-US" sz="2400" dirty="0"/>
            </a:br>
            <a:r>
              <a:rPr lang="en-US" sz="2400" dirty="0"/>
              <a:t>in </a:t>
            </a:r>
            <a:r>
              <a:rPr lang="en-US" sz="2400" dirty="0" smtClean="0"/>
              <a:t>high-rate </a:t>
            </a:r>
            <a:r>
              <a:rPr lang="en-US" sz="2400" dirty="0" err="1"/>
              <a:t>muon</a:t>
            </a:r>
            <a:r>
              <a:rPr lang="en-US" sz="2400" dirty="0"/>
              <a:t> decay </a:t>
            </a:r>
            <a:br>
              <a:rPr lang="en-US" sz="2400" dirty="0"/>
            </a:br>
            <a:r>
              <a:rPr lang="en-US" sz="2400" dirty="0"/>
              <a:t>backgrounds </a:t>
            </a:r>
            <a:endParaRPr lang="en-US" sz="2400" dirty="0" smtClean="0"/>
          </a:p>
          <a:p>
            <a:pPr lvl="1"/>
            <a:r>
              <a:rPr lang="en-US" sz="2000" dirty="0" smtClean="0"/>
              <a:t>Magnet designs under study</a:t>
            </a:r>
          </a:p>
          <a:p>
            <a:pPr marL="457200" lvl="1" indent="0">
              <a:buNone/>
            </a:pPr>
            <a:endParaRPr lang="en-US" sz="900" dirty="0"/>
          </a:p>
          <a:p>
            <a:r>
              <a:rPr lang="en-US" sz="2400" dirty="0" smtClean="0"/>
              <a:t>Detector </a:t>
            </a:r>
            <a:r>
              <a:rPr lang="en-US" sz="2400" dirty="0"/>
              <a:t>shielding &amp; </a:t>
            </a:r>
            <a:r>
              <a:rPr lang="en-US" sz="2400" dirty="0" smtClean="0"/>
              <a:t>performance</a:t>
            </a:r>
          </a:p>
          <a:p>
            <a:pPr lvl="1"/>
            <a:r>
              <a:rPr lang="en-US" sz="2000" dirty="0" smtClean="0"/>
              <a:t>Initial studies </a:t>
            </a:r>
            <a:r>
              <a:rPr lang="en-US" sz="2000" dirty="0"/>
              <a:t>for </a:t>
            </a:r>
            <a:r>
              <a:rPr lang="en-US" sz="2000" dirty="0" smtClean="0"/>
              <a:t>1.5 </a:t>
            </a:r>
            <a:r>
              <a:rPr lang="en-US" sz="2000" dirty="0" err="1" smtClean="0"/>
              <a:t>TeV</a:t>
            </a:r>
            <a:r>
              <a:rPr lang="en-US" sz="2000" dirty="0" smtClean="0"/>
              <a:t>, then 3 </a:t>
            </a:r>
            <a:r>
              <a:rPr lang="en-US" sz="2000" dirty="0" err="1" smtClean="0"/>
              <a:t>TeV</a:t>
            </a:r>
            <a:r>
              <a:rPr lang="en-US" sz="2000" dirty="0" smtClean="0"/>
              <a:t> and </a:t>
            </a:r>
            <a:br>
              <a:rPr lang="en-US" sz="2000" dirty="0" smtClean="0"/>
            </a:br>
            <a:r>
              <a:rPr lang="en-US" sz="2000" dirty="0" smtClean="0"/>
              <a:t>126 </a:t>
            </a:r>
            <a:r>
              <a:rPr lang="en-US" sz="2000" dirty="0" err="1" smtClean="0"/>
              <a:t>GeV</a:t>
            </a:r>
            <a:endParaRPr lang="en-US" sz="2000" dirty="0"/>
          </a:p>
          <a:p>
            <a:pPr lvl="1"/>
            <a:r>
              <a:rPr lang="en-US" sz="2000" dirty="0" smtClean="0"/>
              <a:t>Shielding configuration</a:t>
            </a:r>
            <a:endParaRPr lang="en-US" sz="2000" dirty="0"/>
          </a:p>
          <a:p>
            <a:pPr lvl="1"/>
            <a:r>
              <a:rPr lang="en-US" sz="2000" dirty="0" smtClean="0"/>
              <a:t>MARS background simulations</a:t>
            </a: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19458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June 10, 2013</a:t>
            </a: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COOL13 - Mürren, Switzerland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DCB7A-0B15-4132-944F-F38E9F7D997D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6883400" y="1695450"/>
            <a:ext cx="1905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MARS energy deposition map for 1.5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TeV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collider  dipole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 l="24375" t="15000" r="20625" b="12500"/>
          <a:stretch>
            <a:fillRect/>
          </a:stretch>
        </p:blipFill>
        <p:spPr bwMode="auto">
          <a:xfrm rot="16200000">
            <a:off x="4648950" y="1651981"/>
            <a:ext cx="2221440" cy="219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 l="12188" t="15000" r="9375" b="20000"/>
          <a:stretch>
            <a:fillRect/>
          </a:stretch>
        </p:blipFill>
        <p:spPr bwMode="auto">
          <a:xfrm>
            <a:off x="5841241" y="4148920"/>
            <a:ext cx="2711558" cy="2169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134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77978" y="58738"/>
            <a:ext cx="7977022" cy="1091972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Symbol"/>
              </a:rPr>
              <a:t>Technology Challenges: 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Heat Load </a:t>
            </a:r>
            <a:r>
              <a:rPr lang="en-US" dirty="0">
                <a:sym typeface="Symbol"/>
              </a:rPr>
              <a:t>in Arc </a:t>
            </a:r>
            <a:r>
              <a:rPr lang="en-US" dirty="0" smtClean="0">
                <a:sym typeface="Symbol"/>
              </a:rPr>
              <a:t>Magnets </a:t>
            </a:r>
            <a:r>
              <a:rPr lang="en-US" sz="2800" dirty="0" smtClean="0">
                <a:sym typeface="Symbol"/>
              </a:rPr>
              <a:t>(</a:t>
            </a:r>
            <a:r>
              <a:rPr lang="en-US" sz="2800" dirty="0" err="1" smtClean="0">
                <a:sym typeface="Symbol"/>
              </a:rPr>
              <a:t>N.Mokhov</a:t>
            </a:r>
            <a:r>
              <a:rPr lang="en-US" sz="2800" dirty="0" smtClean="0">
                <a:sym typeface="Symbol"/>
              </a:rPr>
              <a:t>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67</a:t>
            </a:fld>
            <a:endParaRPr lang="en-US"/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16285" y="4619555"/>
            <a:ext cx="7911430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</a:rPr>
              <a:t>Energy deposition: 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</a:rPr>
              <a:t>in the ring dipole cold mass @</a:t>
            </a:r>
            <a:r>
              <a:rPr lang="en-US" sz="1400" dirty="0" err="1" smtClean="0">
                <a:solidFill>
                  <a:schemeClr val="bg1"/>
                </a:solidFill>
                <a:latin typeface="Arial" pitchFamily="34" charset="0"/>
              </a:rPr>
              <a:t>LHe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</a:rPr>
              <a:t> temp  25 W/m  - a factor of ~5 too high!</a:t>
            </a:r>
          </a:p>
          <a:p>
            <a:pPr eaLnBrk="1" hangingPunct="1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</a:rPr>
              <a:t>                                                                                   W rods     80 W/m </a:t>
            </a:r>
          </a:p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</a:rPr>
              <a:t>                               in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the </a:t>
            </a:r>
            <a:r>
              <a:rPr lang="en-US" sz="1400" dirty="0" err="1" smtClean="0">
                <a:solidFill>
                  <a:schemeClr val="bg1"/>
                </a:solidFill>
                <a:latin typeface="Arial" pitchFamily="34" charset="0"/>
              </a:rPr>
              <a:t>quadrupole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cold mass @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</a:rPr>
              <a:t>LHe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</a:rPr>
              <a:t>temp  38 W/m</a:t>
            </a:r>
          </a:p>
          <a:p>
            <a:pPr eaLnBrk="1" hangingPunct="1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sym typeface="Symbol"/>
              </a:rPr>
              <a:t>                                in masks between magnets                    1.5-3 kW/m</a:t>
            </a:r>
            <a:endParaRPr lang="en-US" sz="1400" dirty="0">
              <a:solidFill>
                <a:schemeClr val="bg1"/>
              </a:solidFill>
              <a:latin typeface="Arial" pitchFamily="34" charset="0"/>
              <a:sym typeface="Symbol"/>
            </a:endParaRPr>
          </a:p>
          <a:p>
            <a:pPr eaLnBrk="1" hangingPunct="1"/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  <a:sym typeface="Symbol"/>
              </a:rPr>
              <a:t>Solutions:</a:t>
            </a:r>
          </a:p>
          <a:p>
            <a:pPr eaLnBrk="1" hangingPunct="1">
              <a:spcBef>
                <a:spcPts val="300"/>
              </a:spcBef>
            </a:pP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sym typeface="Symbol"/>
              </a:rPr>
              <a:t> abandon 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sym typeface="Symbol"/>
              </a:rPr>
              <a:t>the open-</a:t>
            </a:r>
            <a:r>
              <a:rPr lang="en-US" sz="1400" dirty="0" err="1">
                <a:solidFill>
                  <a:srgbClr val="FFFFFF"/>
                </a:solidFill>
                <a:latin typeface="Arial" pitchFamily="34" charset="0"/>
                <a:sym typeface="Symbol"/>
              </a:rPr>
              <a:t>midplane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sym typeface="Symbol"/>
              </a:rPr>
              <a:t> design, put W </a:t>
            </a: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sym typeface="Symbol"/>
              </a:rPr>
              <a:t>absorber 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sym typeface="Symbol"/>
              </a:rPr>
              <a:t>inside the </a:t>
            </a: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sym typeface="Symbol"/>
              </a:rPr>
              <a:t>dipole bore </a:t>
            </a:r>
          </a:p>
          <a:p>
            <a:pPr eaLnBrk="1" hangingPunct="1">
              <a:spcBef>
                <a:spcPts val="300"/>
              </a:spcBef>
            </a:pP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sym typeface="Symbol"/>
              </a:rPr>
              <a:t> </a:t>
            </a: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</a:rPr>
              <a:t>sweep 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</a:rPr>
              <a:t>away the decay electrons before they obtain considerable vertical displacement:  use combined-function magnets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7978" y="1502869"/>
            <a:ext cx="8368588" cy="3128020"/>
            <a:chOff x="277978" y="1375648"/>
            <a:chExt cx="8368588" cy="312802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2" b="5077"/>
            <a:stretch/>
          </p:blipFill>
          <p:spPr bwMode="auto">
            <a:xfrm>
              <a:off x="277978" y="1426854"/>
              <a:ext cx="2756610" cy="2830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0" b="5149"/>
            <a:stretch/>
          </p:blipFill>
          <p:spPr bwMode="auto">
            <a:xfrm>
              <a:off x="3034588" y="1426855"/>
              <a:ext cx="2740242" cy="2830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1" b="3273"/>
            <a:stretch/>
          </p:blipFill>
          <p:spPr bwMode="auto">
            <a:xfrm>
              <a:off x="5881420" y="1375648"/>
              <a:ext cx="2765146" cy="2933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2"/>
            <p:cNvSpPr txBox="1">
              <a:spLocks noChangeArrowheads="1"/>
            </p:cNvSpPr>
            <p:nvPr/>
          </p:nvSpPr>
          <p:spPr bwMode="auto">
            <a:xfrm>
              <a:off x="3826695" y="4257447"/>
              <a:ext cx="146219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000" dirty="0" smtClean="0">
                  <a:solidFill>
                    <a:srgbClr val="FFFFFF"/>
                  </a:solidFill>
                  <a:latin typeface="Arial" pitchFamily="34" charset="0"/>
                </a:rPr>
                <a:t>Vertical view</a:t>
              </a:r>
              <a:endParaRPr lang="en-US" sz="100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3" name="TextBox 2"/>
            <p:cNvSpPr txBox="1">
              <a:spLocks noChangeArrowheads="1"/>
            </p:cNvSpPr>
            <p:nvPr/>
          </p:nvSpPr>
          <p:spPr bwMode="auto">
            <a:xfrm>
              <a:off x="6380774" y="4257446"/>
              <a:ext cx="204633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000" dirty="0" smtClean="0">
                  <a:solidFill>
                    <a:srgbClr val="FFFFFF"/>
                  </a:solidFill>
                  <a:latin typeface="Arial" pitchFamily="34" charset="0"/>
                </a:rPr>
                <a:t>Cross-section view</a:t>
              </a:r>
              <a:endParaRPr lang="en-US" sz="100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" name="TextBox 2"/>
            <p:cNvSpPr txBox="1">
              <a:spLocks noChangeArrowheads="1"/>
            </p:cNvSpPr>
            <p:nvPr/>
          </p:nvSpPr>
          <p:spPr bwMode="auto">
            <a:xfrm>
              <a:off x="1018732" y="4257446"/>
              <a:ext cx="146219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000" dirty="0" smtClean="0">
                  <a:solidFill>
                    <a:srgbClr val="FFFFFF"/>
                  </a:solidFill>
                  <a:latin typeface="Arial" pitchFamily="34" charset="0"/>
                </a:rPr>
                <a:t>Horizontal view</a:t>
              </a:r>
              <a:endParaRPr lang="en-US" sz="100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805370" y="1047890"/>
            <a:ext cx="3513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itchFamily="34" charset="0"/>
                <a:sym typeface="Symbol"/>
              </a:rPr>
              <a:t>Decay products trajectories :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684275" y="1393535"/>
            <a:ext cx="307240" cy="0"/>
          </a:xfrm>
          <a:prstGeom prst="line">
            <a:avLst/>
          </a:prstGeom>
          <a:ln>
            <a:solidFill>
              <a:srgbClr val="2CE06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36425" y="1201510"/>
            <a:ext cx="307240" cy="0"/>
          </a:xfrm>
          <a:prstGeom prst="line">
            <a:avLst/>
          </a:prstGeom>
          <a:ln>
            <a:solidFill>
              <a:srgbClr val="FF99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836425" y="1393535"/>
            <a:ext cx="307240" cy="0"/>
          </a:xfrm>
          <a:prstGeom prst="line">
            <a:avLst/>
          </a:prstGeom>
          <a:ln>
            <a:solidFill>
              <a:srgbClr val="EE1EE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84275" y="1201510"/>
            <a:ext cx="307240" cy="0"/>
          </a:xfrm>
          <a:prstGeom prst="line">
            <a:avLst/>
          </a:prstGeom>
          <a:ln>
            <a:solidFill>
              <a:srgbClr val="3FB2C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258880" y="1047890"/>
            <a:ext cx="49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sym typeface="Symbol"/>
              </a:rPr>
              <a:t>e</a:t>
            </a:r>
            <a:endParaRPr lang="en-US" sz="1200" dirty="0" smtClean="0">
              <a:solidFill>
                <a:srgbClr val="FFFFFF"/>
              </a:solidFill>
            </a:endParaRPr>
          </a:p>
          <a:p>
            <a:r>
              <a:rPr lang="en-US" sz="1200" dirty="0">
                <a:solidFill>
                  <a:srgbClr val="FFFFFF"/>
                </a:solidFill>
                <a:sym typeface="Symbol"/>
              </a:rPr>
              <a:t>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06730" y="1047890"/>
            <a:ext cx="49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sym typeface="Symbol"/>
              </a:rPr>
              <a:t></a:t>
            </a:r>
            <a:endParaRPr lang="en-US" sz="1200" dirty="0" smtClean="0">
              <a:solidFill>
                <a:srgbClr val="FFFFFF"/>
              </a:solidFill>
            </a:endParaRPr>
          </a:p>
          <a:p>
            <a:r>
              <a:rPr lang="en-US" sz="1200" dirty="0" smtClean="0">
                <a:solidFill>
                  <a:srgbClr val="FFFFFF"/>
                </a:solidFill>
              </a:rPr>
              <a:t>n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0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794641"/>
          </a:xfrm>
        </p:spPr>
        <p:txBody>
          <a:bodyPr/>
          <a:lstStyle/>
          <a:p>
            <a:r>
              <a:rPr lang="en-US" dirty="0" smtClean="0"/>
              <a:t>Backgrounds and Detector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237742" y="6420146"/>
            <a:ext cx="2133600" cy="365125"/>
          </a:xfrm>
        </p:spPr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98500" y="6407446"/>
            <a:ext cx="3721628" cy="365125"/>
          </a:xfr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65100" y="6420146"/>
            <a:ext cx="2133600" cy="365125"/>
          </a:xfrm>
        </p:spPr>
        <p:txBody>
          <a:bodyPr/>
          <a:lstStyle/>
          <a:p>
            <a:fld id="{8A5FAC83-C8C4-8046-B35B-A89823688311}" type="slidenum">
              <a:rPr lang="en-US" smtClean="0"/>
              <a:t>68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228" y="1035575"/>
            <a:ext cx="4406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Much of the background is soft and out of time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Nanosecond time resolution can reduce backgrounds by three orders of magnitude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Requires a fast, pixelated tracker and calorimeter.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3" name="Picture 7" descr="fl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891479"/>
            <a:ext cx="4267200" cy="312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28966" y="1048275"/>
            <a:ext cx="3887783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Non-ionizing background </a:t>
            </a:r>
            <a:r>
              <a:rPr lang="en-US" sz="1600" dirty="0">
                <a:solidFill>
                  <a:srgbClr val="3366FF"/>
                </a:solidFill>
              </a:rPr>
              <a:t>~</a:t>
            </a:r>
            <a:r>
              <a:rPr lang="en-US" sz="1600" dirty="0" smtClean="0">
                <a:solidFill>
                  <a:srgbClr val="3366FF"/>
                </a:solidFill>
              </a:rPr>
              <a:t> 0.1 x LHC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But crossing interval 10</a:t>
            </a:r>
            <a:r>
              <a:rPr lang="en-US" sz="16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3366FF"/>
                </a:solidFill>
              </a:rPr>
              <a:t>s/25 ns  400 x </a:t>
            </a:r>
            <a:endParaRPr lang="en-US" sz="1600" dirty="0">
              <a:solidFill>
                <a:srgbClr val="3366FF"/>
              </a:solidFill>
            </a:endParaRPr>
          </a:p>
        </p:txBody>
      </p:sp>
      <p:pic>
        <p:nvPicPr>
          <p:cNvPr id="15" name="Content Placeholder 10" descr="spectr-new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15644" r="64682" b="49927"/>
          <a:stretch/>
        </p:blipFill>
        <p:spPr>
          <a:xfrm>
            <a:off x="3912128" y="4020075"/>
            <a:ext cx="2673223" cy="24079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6" t="-1" r="66779" b="55167"/>
          <a:stretch/>
        </p:blipFill>
        <p:spPr>
          <a:xfrm>
            <a:off x="6431542" y="3998302"/>
            <a:ext cx="2676776" cy="24218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23152" y="6126133"/>
            <a:ext cx="8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GeV</a:t>
            </a:r>
            <a:r>
              <a:rPr lang="en-US" dirty="0" smtClean="0"/>
              <a:t>/c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623696" y="6089133"/>
            <a:ext cx="42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</a:t>
            </a:r>
            <a:endParaRPr lang="en-US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529211"/>
              </p:ext>
            </p:extLst>
          </p:nvPr>
        </p:nvGraphicFramePr>
        <p:xfrm>
          <a:off x="13228" y="3878560"/>
          <a:ext cx="3912129" cy="25288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9172"/>
                <a:gridCol w="1198914"/>
                <a:gridCol w="1304043"/>
              </a:tblGrid>
              <a:tr h="6086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Rejection</a:t>
                      </a:r>
                      <a:endParaRPr lang="en-US" dirty="0"/>
                    </a:p>
                  </a:txBody>
                  <a:tcPr/>
                </a:tc>
              </a:tr>
              <a:tr h="608646">
                <a:tc>
                  <a:txBody>
                    <a:bodyPr/>
                    <a:lstStyle/>
                    <a:p>
                      <a:r>
                        <a:rPr lang="en-US" dirty="0" smtClean="0"/>
                        <a:t>Tracker hits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ns,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dedx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9x10</a:t>
                      </a:r>
                      <a:r>
                        <a:rPr lang="en-US" baseline="30000" dirty="0" smtClean="0"/>
                        <a:t>-4</a:t>
                      </a:r>
                      <a:endParaRPr lang="en-US" baseline="30000" dirty="0"/>
                    </a:p>
                  </a:txBody>
                  <a:tcPr/>
                </a:tc>
              </a:tr>
              <a:tr h="608646">
                <a:tc>
                  <a:txBody>
                    <a:bodyPr/>
                    <a:lstStyle/>
                    <a:p>
                      <a:r>
                        <a:rPr lang="en-US" dirty="0" smtClean="0"/>
                        <a:t>Calorimeter neutrons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r>
                        <a:rPr lang="en-US" baseline="0" dirty="0" smtClean="0"/>
                        <a:t> 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2.4x10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</a:tr>
              <a:tr h="608646">
                <a:tc>
                  <a:txBody>
                    <a:bodyPr/>
                    <a:lstStyle/>
                    <a:p>
                      <a:r>
                        <a:rPr lang="en-US" dirty="0" smtClean="0"/>
                        <a:t>Calorimeter photons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2.2x10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4229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MAP Feasibility Assessment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66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Physics Needs: Neutrinos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812800"/>
            <a:ext cx="8851900" cy="5003800"/>
          </a:xfrm>
        </p:spPr>
        <p:txBody>
          <a:bodyPr/>
          <a:lstStyle/>
          <a:p>
            <a:r>
              <a:rPr lang="en-US" dirty="0" smtClean="0"/>
              <a:t>CP violation physics reach of various facilities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 smtClean="0"/>
              <a:t>Can we probe</a:t>
            </a:r>
            <a:br>
              <a:rPr lang="en-US" sz="2400" dirty="0" smtClean="0"/>
            </a:br>
            <a:r>
              <a:rPr lang="en-US" sz="2400" dirty="0" smtClean="0"/>
              <a:t>the CP violation</a:t>
            </a:r>
            <a:br>
              <a:rPr lang="en-US" sz="2400" dirty="0" smtClean="0"/>
            </a:br>
            <a:r>
              <a:rPr lang="en-US" sz="2400" dirty="0" smtClean="0"/>
              <a:t>in the neutrino</a:t>
            </a:r>
            <a:br>
              <a:rPr lang="en-US" sz="2400" dirty="0" smtClean="0"/>
            </a:br>
            <a:r>
              <a:rPr lang="en-US" sz="2400" dirty="0" smtClean="0"/>
              <a:t>sector at the </a:t>
            </a:r>
            <a:br>
              <a:rPr lang="en-US" sz="2400" dirty="0" smtClean="0"/>
            </a:br>
            <a:r>
              <a:rPr lang="en-US" sz="2400" dirty="0" smtClean="0"/>
              <a:t>same level as in</a:t>
            </a:r>
            <a:br>
              <a:rPr lang="en-US" sz="2400" dirty="0" smtClean="0"/>
            </a:br>
            <a:r>
              <a:rPr lang="en-US" sz="2400" dirty="0" smtClean="0"/>
              <a:t>the CKM Matrix?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434337"/>
            <a:ext cx="6629400" cy="45582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2700" y="6019800"/>
            <a:ext cx="6616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P. Coloma, P. Huber, J. Kopp, W. Winter – article in preparation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11" idx="3"/>
          </p:cNvCxnSpPr>
          <p:nvPr/>
        </p:nvCxnSpPr>
        <p:spPr>
          <a:xfrm flipV="1">
            <a:off x="2329524" y="5181600"/>
            <a:ext cx="2890176" cy="54636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400" y="4989302"/>
            <a:ext cx="2304124" cy="1477328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0.025 IDS-NF: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700kW target,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no cooling,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2×10</a:t>
            </a:r>
            <a:r>
              <a:rPr lang="en-US" baseline="30000" dirty="0" smtClean="0">
                <a:solidFill>
                  <a:srgbClr val="FFFFFF"/>
                </a:solidFill>
              </a:rPr>
              <a:t>8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s running time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10-15 </a:t>
            </a:r>
            <a:r>
              <a:rPr lang="en-US" dirty="0" err="1" smtClean="0">
                <a:solidFill>
                  <a:srgbClr val="FFFFFF"/>
                </a:solidFill>
              </a:rPr>
              <a:t>kTon</a:t>
            </a:r>
            <a:r>
              <a:rPr lang="en-US" dirty="0" smtClean="0">
                <a:solidFill>
                  <a:srgbClr val="FFFFFF"/>
                </a:solidFill>
              </a:rPr>
              <a:t> detector</a:t>
            </a:r>
          </a:p>
        </p:txBody>
      </p:sp>
      <p:cxnSp>
        <p:nvCxnSpPr>
          <p:cNvPr id="12" name="Straight Arrow Connector 11"/>
          <p:cNvCxnSpPr>
            <a:stCxn id="13" idx="3"/>
          </p:cNvCxnSpPr>
          <p:nvPr/>
        </p:nvCxnSpPr>
        <p:spPr>
          <a:xfrm flipV="1">
            <a:off x="2469094" y="3949700"/>
            <a:ext cx="1320800" cy="57178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605" y="4229100"/>
            <a:ext cx="23854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Measurement sensitivity </a:t>
            </a:r>
            <a:b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in the quark sector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7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Feasibility Assessment I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0800" y="1041400"/>
            <a:ext cx="8991600" cy="5361070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MAP was originally proposed as a 5-7 year effort to evaluate the feasibility of Neutrino Factory and </a:t>
            </a:r>
            <a:r>
              <a:rPr lang="en-US" sz="2400" dirty="0" err="1" smtClean="0"/>
              <a:t>Muon</a:t>
            </a:r>
            <a:r>
              <a:rPr lang="en-US" sz="2400" dirty="0" smtClean="0"/>
              <a:t> Collider Technologies</a:t>
            </a:r>
          </a:p>
          <a:p>
            <a:pPr lvl="1"/>
            <a:r>
              <a:rPr lang="en-US" dirty="0" smtClean="0"/>
              <a:t>Feasibility Assessment Phase in 2 parts</a:t>
            </a:r>
          </a:p>
          <a:p>
            <a:pPr lvl="2"/>
            <a:r>
              <a:rPr lang="en-US" dirty="0" smtClean="0"/>
              <a:t>Phase I:  FY13-15</a:t>
            </a:r>
          </a:p>
          <a:p>
            <a:pPr lvl="2"/>
            <a:r>
              <a:rPr lang="en-US" dirty="0" smtClean="0"/>
              <a:t>Phase II: FY16-18</a:t>
            </a:r>
          </a:p>
          <a:p>
            <a:pPr lvl="1"/>
            <a:r>
              <a:rPr lang="en-US" dirty="0" smtClean="0"/>
              <a:t>Approach</a:t>
            </a:r>
          </a:p>
          <a:p>
            <a:pPr lvl="2"/>
            <a:r>
              <a:rPr lang="en-US" dirty="0" smtClean="0"/>
              <a:t>Establish baseline concepts for each segment of the complex</a:t>
            </a:r>
          </a:p>
          <a:p>
            <a:pPr lvl="3"/>
            <a:r>
              <a:rPr lang="en-US" dirty="0" smtClean="0"/>
              <a:t>Prepare baseline design specifications that can be employed in the MAP Technical Demonstrations</a:t>
            </a:r>
            <a:endParaRPr lang="en-US" dirty="0"/>
          </a:p>
          <a:p>
            <a:pPr lvl="3"/>
            <a:r>
              <a:rPr lang="en-US" dirty="0" smtClean="0"/>
              <a:t>Evaluate realistic performance parameters from those baselines</a:t>
            </a:r>
          </a:p>
          <a:p>
            <a:pPr lvl="3"/>
            <a:r>
              <a:rPr lang="en-US" b="1" i="1" dirty="0" smtClean="0"/>
              <a:t>Verify feasibility</a:t>
            </a:r>
          </a:p>
          <a:p>
            <a:pPr lvl="2"/>
            <a:r>
              <a:rPr lang="en-US" dirty="0" smtClean="0"/>
              <a:t>Continue to pursue alternative options</a:t>
            </a:r>
          </a:p>
          <a:p>
            <a:pPr lvl="3"/>
            <a:r>
              <a:rPr lang="en-US" dirty="0" smtClean="0"/>
              <a:t>In particular, there exist alternative designs that hold the promise of significantly enhanced performance</a:t>
            </a:r>
          </a:p>
          <a:p>
            <a:pPr lvl="3"/>
            <a:r>
              <a:rPr lang="en-US" dirty="0" smtClean="0"/>
              <a:t>However, the capability (and funds) to implement demonstrations may well be beyond the reach of the feasibility assessment phase of the 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7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Feasibility Assessment II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2700" y="914400"/>
            <a:ext cx="3644900" cy="482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Feasibility Assessment:  Phase I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16300" y="1422400"/>
            <a:ext cx="3568700" cy="482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Feasibility Assessment:  Phase II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53200" y="1930400"/>
            <a:ext cx="25908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Beyond the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Feasibility Assessment 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00" y="1422400"/>
            <a:ext cx="3403600" cy="5016500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bg1"/>
                </a:solidFill>
              </a:rPr>
              <a:t>FY13 − FY15: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Identify </a:t>
            </a:r>
            <a:r>
              <a:rPr lang="en-US" b="1" i="1" u="sng" dirty="0" smtClean="0">
                <a:solidFill>
                  <a:schemeClr val="bg1"/>
                </a:solidFill>
              </a:rPr>
              <a:t>baseline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design concepts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Identify high leverage </a:t>
            </a:r>
            <a:r>
              <a:rPr lang="en-US" b="1" i="1" u="sng" dirty="0" smtClean="0">
                <a:solidFill>
                  <a:schemeClr val="bg1"/>
                </a:solidFill>
              </a:rPr>
              <a:t>alternative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concepts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Identify key engineering paths to pursue: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RF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High Field Magnets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Develop critical engineering concepts (</a:t>
            </a:r>
            <a:r>
              <a:rPr lang="en-US" dirty="0" err="1" smtClean="0">
                <a:solidFill>
                  <a:schemeClr val="bg1"/>
                </a:solidFill>
              </a:rPr>
              <a:t>eg</a:t>
            </a:r>
            <a:r>
              <a:rPr lang="en-US" dirty="0" smtClean="0">
                <a:solidFill>
                  <a:schemeClr val="bg1"/>
                </a:solidFill>
              </a:rPr>
              <a:t>, 6D Cooling Cell)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Support major systems tests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MICE Step IV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MICE RFCC construction &amp; testing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16300" y="1943100"/>
            <a:ext cx="3136900" cy="4495800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bg1"/>
                </a:solidFill>
              </a:rPr>
              <a:t>FY16 − FY18: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Technical demonstration of critical </a:t>
            </a:r>
            <a:r>
              <a:rPr lang="en-US" b="1" i="1" u="sng" dirty="0" smtClean="0">
                <a:solidFill>
                  <a:schemeClr val="bg1"/>
                </a:solidFill>
              </a:rPr>
              <a:t>baseline</a:t>
            </a:r>
            <a:r>
              <a:rPr lang="en-US" dirty="0" smtClean="0">
                <a:solidFill>
                  <a:schemeClr val="bg1"/>
                </a:solidFill>
              </a:rPr>
              <a:t> concepts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eg</a:t>
            </a:r>
            <a:r>
              <a:rPr lang="en-US" dirty="0" smtClean="0">
                <a:solidFill>
                  <a:schemeClr val="bg1"/>
                </a:solidFill>
              </a:rPr>
              <a:t>, 6D Cooling cell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Pursue </a:t>
            </a:r>
            <a:r>
              <a:rPr lang="en-US" dirty="0">
                <a:solidFill>
                  <a:schemeClr val="bg1"/>
                </a:solidFill>
              </a:rPr>
              <a:t>high leverage </a:t>
            </a:r>
            <a:r>
              <a:rPr lang="en-US" b="1" i="1" u="sng" dirty="0">
                <a:solidFill>
                  <a:schemeClr val="bg1"/>
                </a:solidFill>
              </a:rPr>
              <a:t>alternative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concepts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Assess technical and cost feasibility of </a:t>
            </a:r>
            <a:r>
              <a:rPr lang="en-US" b="1" i="1" u="sng" dirty="0" smtClean="0">
                <a:solidFill>
                  <a:schemeClr val="bg1"/>
                </a:solidFill>
              </a:rPr>
              <a:t>baseline</a:t>
            </a:r>
            <a:r>
              <a:rPr lang="en-US" dirty="0" smtClean="0">
                <a:solidFill>
                  <a:schemeClr val="bg1"/>
                </a:solidFill>
              </a:rPr>
              <a:t> concepts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Support major systems tests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MICE Step V/VI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6DICE planning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759200" y="990600"/>
            <a:ext cx="533400" cy="317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086600" y="1460500"/>
            <a:ext cx="533400" cy="317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553200" y="2628900"/>
            <a:ext cx="2590800" cy="381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FY19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Plan contingent on the feasibility assessment!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Can we launch the design effort towards a staged implementation of a NF &amp; MC?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Advanced systems tests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6DICE?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Support physics?</a:t>
            </a:r>
          </a:p>
          <a:p>
            <a:pPr marL="177800" indent="-17780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43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US MAP Feasibility Assessment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8" name="Picture 7" descr="GANTT_Feasibility_R6_2012_110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" t="10370" r="8704" b="23518"/>
          <a:stretch/>
        </p:blipFill>
        <p:spPr>
          <a:xfrm>
            <a:off x="62111" y="901700"/>
            <a:ext cx="9005689" cy="5486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ounded Rectangle 8"/>
          <p:cNvSpPr/>
          <p:nvPr/>
        </p:nvSpPr>
        <p:spPr>
          <a:xfrm>
            <a:off x="1803400" y="3098800"/>
            <a:ext cx="2387600" cy="546100"/>
          </a:xfrm>
          <a:prstGeom prst="roundRect">
            <a:avLst/>
          </a:prstGeom>
          <a:noFill/>
          <a:ln w="63500">
            <a:solidFill>
              <a:srgbClr val="FCFF0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803400" y="3657600"/>
            <a:ext cx="3632200" cy="342900"/>
          </a:xfrm>
          <a:prstGeom prst="roundRect">
            <a:avLst/>
          </a:prstGeom>
          <a:noFill/>
          <a:ln w="63500">
            <a:solidFill>
              <a:srgbClr val="FCFF0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454400" y="4000500"/>
            <a:ext cx="3352800" cy="342900"/>
          </a:xfrm>
          <a:prstGeom prst="roundRect">
            <a:avLst/>
          </a:prstGeom>
          <a:noFill/>
          <a:ln w="63500">
            <a:solidFill>
              <a:srgbClr val="FCFF0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384800" y="4343400"/>
            <a:ext cx="3581400" cy="342900"/>
          </a:xfrm>
          <a:prstGeom prst="roundRect">
            <a:avLst/>
          </a:prstGeom>
          <a:noFill/>
          <a:ln w="63500">
            <a:solidFill>
              <a:srgbClr val="FCFF0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98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09538"/>
            <a:ext cx="8064500" cy="931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Moving Forward with a </a:t>
            </a:r>
            <a:r>
              <a:rPr lang="en-US" dirty="0" err="1" smtClean="0"/>
              <a:t>Muon</a:t>
            </a:r>
            <a:r>
              <a:rPr lang="en-US" dirty="0" smtClean="0"/>
              <a:t>-based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939800"/>
            <a:ext cx="8851900" cy="53467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Assuming that we meet our Phase I and Phase II Feasibility Goals, we hope to move forwards a full conceptual design effort including: </a:t>
            </a:r>
          </a:p>
          <a:p>
            <a:pPr lvl="1"/>
            <a:r>
              <a:rPr lang="en-US" dirty="0" smtClean="0"/>
              <a:t>Advanced systems studies may include</a:t>
            </a:r>
          </a:p>
          <a:p>
            <a:pPr lvl="2"/>
            <a:r>
              <a:rPr lang="en-US" dirty="0" smtClean="0"/>
              <a:t>A </a:t>
            </a:r>
            <a:r>
              <a:rPr lang="en-US" dirty="0"/>
              <a:t>beam-based </a:t>
            </a:r>
            <a:r>
              <a:rPr lang="en-US" dirty="0" smtClean="0"/>
              <a:t>6D ICE</a:t>
            </a:r>
          </a:p>
          <a:p>
            <a:pPr lvl="2"/>
            <a:r>
              <a:rPr lang="en-US" dirty="0"/>
              <a:t>Front End concepts</a:t>
            </a:r>
          </a:p>
          <a:p>
            <a:pPr lvl="2"/>
            <a:r>
              <a:rPr lang="en-US" dirty="0" smtClean="0"/>
              <a:t>Demonstration of acceleration concepts</a:t>
            </a:r>
          </a:p>
          <a:p>
            <a:pPr lvl="1"/>
            <a:r>
              <a:rPr lang="en-US" dirty="0" smtClean="0"/>
              <a:t>Ideally this involves a staged R&amp;D program coupled to physics needs</a:t>
            </a:r>
          </a:p>
          <a:p>
            <a:pPr lvl="2"/>
            <a:r>
              <a:rPr lang="en-US" dirty="0" smtClean="0"/>
              <a:t>Start providing intensity frontier physics results within the next decade</a:t>
            </a:r>
          </a:p>
          <a:p>
            <a:pPr lvl="2"/>
            <a:r>
              <a:rPr lang="en-US" dirty="0" smtClean="0"/>
              <a:t>Support R&amp;D towards a collider</a:t>
            </a:r>
          </a:p>
          <a:p>
            <a:pPr lvl="2"/>
            <a:r>
              <a:rPr lang="en-US" dirty="0" smtClean="0"/>
              <a:t>Develop a staged approach that takes us to the Intensity Frontier and subsequently onwards to the Energy Frontier</a:t>
            </a:r>
          </a:p>
          <a:p>
            <a:r>
              <a:rPr lang="en-US" dirty="0" smtClean="0"/>
              <a:t>We are very interested in pursuing an expanded international collaboration for this effort!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77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R&amp;D Progress – Some Highlights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830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76350" y="20638"/>
            <a:ext cx="6978650" cy="741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MAP Design &amp;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E57BFD-FA6F-474F-9970-06A46CAF4492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 bwMode="auto">
          <a:xfrm>
            <a:off x="152400" y="5181600"/>
            <a:ext cx="4648200" cy="1219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r>
              <a:rPr lang="en-US" sz="2000" dirty="0" smtClean="0">
                <a:solidFill>
                  <a:srgbClr val="0000FF"/>
                </a:solidFill>
                <a:latin typeface="Arial" charset="0"/>
              </a:rPr>
              <a:t>Cooling </a:t>
            </a:r>
            <a:br>
              <a:rPr lang="en-US" sz="2000" dirty="0" smtClean="0">
                <a:solidFill>
                  <a:srgbClr val="0000FF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Arial" charset="0"/>
              </a:rPr>
              <a:t>Channel</a:t>
            </a:r>
            <a:br>
              <a:rPr lang="en-US" sz="2000" dirty="0" smtClean="0">
                <a:solidFill>
                  <a:srgbClr val="0000FF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Arial" charset="0"/>
              </a:rPr>
              <a:t>Concepts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876800" y="685800"/>
            <a:ext cx="4191000" cy="3276600"/>
            <a:chOff x="76200" y="838200"/>
            <a:chExt cx="4191000" cy="3276600"/>
          </a:xfrm>
          <a:solidFill>
            <a:schemeClr val="accent5">
              <a:lumMod val="75000"/>
            </a:schemeClr>
          </a:solidFill>
        </p:grpSpPr>
        <p:sp>
          <p:nvSpPr>
            <p:cNvPr id="7" name="Rounded Rectangle 6"/>
            <p:cNvSpPr/>
            <p:nvPr/>
          </p:nvSpPr>
          <p:spPr bwMode="auto">
            <a:xfrm>
              <a:off x="76200" y="838200"/>
              <a:ext cx="4191000" cy="3276600"/>
            </a:xfrm>
            <a:prstGeom prst="roundRect">
              <a:avLst/>
            </a:prstGeom>
            <a:grpFill/>
            <a:ln w="9525" cap="flat" cmpd="sng" algn="ctr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r>
                <a:rPr lang="en-US" sz="1800" dirty="0" smtClean="0">
                  <a:solidFill>
                    <a:schemeClr val="bg1"/>
                  </a:solidFill>
                </a:rPr>
                <a:t>High Performance Computing</a:t>
              </a: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endParaRPr lang="en-US" sz="1800" dirty="0" smtClean="0">
                <a:solidFill>
                  <a:schemeClr val="bg1"/>
                </a:solidFill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endParaRPr lang="en-US" sz="1800" dirty="0" smtClean="0">
                <a:solidFill>
                  <a:schemeClr val="bg1"/>
                </a:solidFill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buFont typeface="Arial"/>
                <a:buChar char="•"/>
                <a:tabLst/>
              </a:pPr>
              <a:endParaRPr lang="en-US" sz="500" dirty="0" smtClean="0">
                <a:solidFill>
                  <a:schemeClr val="bg1"/>
                </a:solidFill>
              </a:endParaRP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buFont typeface="Arial"/>
                <a:buChar char="•"/>
                <a:tabLst/>
              </a:pPr>
              <a:r>
                <a:rPr lang="en-US" sz="1400" dirty="0" smtClean="0">
                  <a:solidFill>
                    <a:schemeClr val="bg1"/>
                  </a:solidFill>
                </a:rPr>
                <a:t>Code Parallelization (G4Beamline, ICOOL)</a:t>
              </a:r>
            </a:p>
            <a:p>
              <a:pPr marL="742950" lvl="1" indent="-285750" algn="l">
                <a:buClr>
                  <a:schemeClr val="accent4">
                    <a:lumMod val="20000"/>
                    <a:lumOff val="80000"/>
                  </a:schemeClr>
                </a:buClr>
                <a:buFont typeface="Wingdings" charset="2"/>
                <a:buChar char="Ø"/>
              </a:pPr>
              <a:r>
                <a:rPr lang="en-US" sz="1400" dirty="0" smtClean="0">
                  <a:solidFill>
                    <a:schemeClr val="bg1"/>
                  </a:solidFill>
                </a:rPr>
                <a:t>Performance improvements &gt; 10</a:t>
              </a:r>
              <a:r>
                <a:rPr lang="en-US" sz="1400" baseline="30000" dirty="0" smtClean="0">
                  <a:solidFill>
                    <a:schemeClr val="bg1"/>
                  </a:solidFill>
                </a:rPr>
                <a:t>4</a:t>
              </a:r>
              <a:endParaRPr lang="en-US" sz="1400" dirty="0" smtClean="0">
                <a:solidFill>
                  <a:schemeClr val="bg1"/>
                </a:solidFill>
              </a:endParaRP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buFont typeface="Arial"/>
                <a:buChar char="•"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Enables Multi-Objective Parallel Optimization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 of Accelerator Designs</a:t>
              </a: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1" name="Picture 10" descr="CroppedResize950400-Hopper-birds-eye-her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371600"/>
              <a:ext cx="4072784" cy="1714856"/>
            </a:xfrm>
            <a:prstGeom prst="rect">
              <a:avLst/>
            </a:prstGeom>
            <a:grpFill/>
          </p:spPr>
        </p:pic>
        <p:pic>
          <p:nvPicPr>
            <p:cNvPr id="12" name="Picture 11" descr="nersc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371600"/>
              <a:ext cx="982133" cy="342900"/>
            </a:xfrm>
            <a:prstGeom prst="rect">
              <a:avLst/>
            </a:prstGeom>
            <a:grpFill/>
          </p:spPr>
        </p:pic>
      </p:grpSp>
      <p:sp>
        <p:nvSpPr>
          <p:cNvPr id="9" name="Rounded Rectangle 8"/>
          <p:cNvSpPr/>
          <p:nvPr/>
        </p:nvSpPr>
        <p:spPr bwMode="auto">
          <a:xfrm>
            <a:off x="76200" y="685800"/>
            <a:ext cx="4724400" cy="441960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charset="0"/>
              </a:rPr>
              <a:t>MAP Design Efforts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charset="0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charset="0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charset="0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charset="0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SzPct val="80000"/>
              <a:buFont typeface="Arial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Arial" charset="0"/>
              </a:rPr>
              <a:t>Program Baselines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</a:pPr>
            <a:r>
              <a:rPr lang="en-US" sz="1600" dirty="0" smtClean="0">
                <a:solidFill>
                  <a:srgbClr val="FFFF00"/>
                </a:solidFill>
              </a:rPr>
              <a:t>Staging Study (MASS) Contributions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37062"/>
            <a:ext cx="4267200" cy="3082538"/>
          </a:xfrm>
          <a:prstGeom prst="rect">
            <a:avLst/>
          </a:prstGeom>
        </p:spPr>
      </p:pic>
      <p:sp>
        <p:nvSpPr>
          <p:cNvPr id="18" name="Left Arrow 17"/>
          <p:cNvSpPr/>
          <p:nvPr/>
        </p:nvSpPr>
        <p:spPr>
          <a:xfrm>
            <a:off x="4318000" y="3686692"/>
            <a:ext cx="406400" cy="72251"/>
          </a:xfrm>
          <a:prstGeom prst="leftArrow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/>
          <p:cNvSpPr/>
          <p:nvPr/>
        </p:nvSpPr>
        <p:spPr>
          <a:xfrm>
            <a:off x="4318000" y="3909002"/>
            <a:ext cx="406400" cy="72251"/>
          </a:xfrm>
          <a:prstGeom prst="leftArrow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>
            <a:off x="4318000" y="2895600"/>
            <a:ext cx="406400" cy="72251"/>
          </a:xfrm>
          <a:prstGeom prst="leftArrow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Arrow 24"/>
          <p:cNvSpPr/>
          <p:nvPr/>
        </p:nvSpPr>
        <p:spPr>
          <a:xfrm>
            <a:off x="4318000" y="2518549"/>
            <a:ext cx="406400" cy="72251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Arrow 26"/>
          <p:cNvSpPr/>
          <p:nvPr/>
        </p:nvSpPr>
        <p:spPr>
          <a:xfrm>
            <a:off x="4318000" y="2697480"/>
            <a:ext cx="406400" cy="72251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Arrow 27"/>
          <p:cNvSpPr/>
          <p:nvPr/>
        </p:nvSpPr>
        <p:spPr>
          <a:xfrm>
            <a:off x="4318000" y="3280549"/>
            <a:ext cx="406400" cy="72251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Arrow 28"/>
          <p:cNvSpPr/>
          <p:nvPr/>
        </p:nvSpPr>
        <p:spPr>
          <a:xfrm>
            <a:off x="4343400" y="1752600"/>
            <a:ext cx="406400" cy="72251"/>
          </a:xfrm>
          <a:prstGeom prst="leftArrow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 bwMode="auto">
          <a:xfrm>
            <a:off x="4876800" y="4419600"/>
            <a:ext cx="4191000" cy="1981200"/>
          </a:xfrm>
          <a:prstGeom prst="roundRect">
            <a:avLst/>
          </a:prstGeom>
          <a:noFill/>
          <a:ln w="9525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buFont typeface="Arial"/>
              <a:buChar char="•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1" y="4023360"/>
            <a:ext cx="4267199" cy="24536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658937" y="5943600"/>
            <a:ext cx="2485063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000090"/>
                </a:solidFill>
              </a:rPr>
              <a:t>Capture Solenoid (15-20T):</a:t>
            </a:r>
          </a:p>
          <a:p>
            <a:pPr algn="l"/>
            <a:r>
              <a:rPr lang="en-US" sz="1400" dirty="0" smtClean="0">
                <a:solidFill>
                  <a:srgbClr val="000090"/>
                </a:solidFill>
              </a:rPr>
              <a:t>~3 GJ large aperture magnet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53000" y="3962400"/>
            <a:ext cx="1778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000090"/>
                </a:solidFill>
              </a:rPr>
              <a:t>Liquid Hg Jet Target</a:t>
            </a:r>
            <a:endParaRPr lang="en-US" sz="1400" dirty="0">
              <a:solidFill>
                <a:srgbClr val="00009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t="15571" b="21215"/>
          <a:stretch/>
        </p:blipFill>
        <p:spPr>
          <a:xfrm>
            <a:off x="3429000" y="5239512"/>
            <a:ext cx="1325134" cy="11126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5193526"/>
            <a:ext cx="1919934" cy="115867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502442" y="5181600"/>
            <a:ext cx="629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HCC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29000" y="6019800"/>
            <a:ext cx="1359567" cy="33855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90"/>
                </a:solidFill>
              </a:rPr>
              <a:t>Guggenheim</a:t>
            </a:r>
            <a:endParaRPr lang="en-US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55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ooling Channel 90° Sectioned 201109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r="3349"/>
          <a:stretch/>
        </p:blipFill>
        <p:spPr>
          <a:xfrm>
            <a:off x="2956963" y="3541066"/>
            <a:ext cx="6148937" cy="2886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20638"/>
            <a:ext cx="8204200" cy="665162"/>
          </a:xfrm>
        </p:spPr>
        <p:txBody>
          <a:bodyPr>
            <a:noAutofit/>
          </a:bodyPr>
          <a:lstStyle/>
          <a:p>
            <a:r>
              <a:rPr lang="en-US" sz="2800" dirty="0" smtClean="0"/>
              <a:t>Recent Progress I - MICE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810000"/>
            <a:ext cx="2819400" cy="2590800"/>
          </a:xfr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GB" sz="2000" dirty="0" smtClean="0"/>
              <a:t>Currently preparing for MICE Step IV</a:t>
            </a:r>
          </a:p>
          <a:p>
            <a:r>
              <a:rPr lang="en-GB" sz="2000" dirty="0" smtClean="0"/>
              <a:t>Includes:</a:t>
            </a:r>
          </a:p>
          <a:p>
            <a:pPr lvl="1"/>
            <a:r>
              <a:rPr lang="en-GB" sz="1600" dirty="0" smtClean="0"/>
              <a:t>Spectrometer Solenoids</a:t>
            </a:r>
          </a:p>
          <a:p>
            <a:pPr lvl="1"/>
            <a:r>
              <a:rPr lang="en-GB" sz="1600" dirty="0" smtClean="0"/>
              <a:t>First Focus Coil</a:t>
            </a:r>
          </a:p>
          <a:p>
            <a:r>
              <a:rPr lang="en-GB" sz="2000" dirty="0" smtClean="0"/>
              <a:t>Provides:</a:t>
            </a:r>
          </a:p>
          <a:p>
            <a:pPr lvl="1"/>
            <a:r>
              <a:rPr lang="en-GB" sz="1600" dirty="0" smtClean="0"/>
              <a:t>Direct measurement of interactions with absorber materials</a:t>
            </a:r>
          </a:p>
          <a:p>
            <a:pPr lvl="1"/>
            <a:r>
              <a:rPr lang="en-GB" sz="1600" dirty="0" smtClean="0"/>
              <a:t>Important simulation input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3100" y="6426200"/>
            <a:ext cx="6642100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COOL13 - Mürren, Switzerland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76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 rot="20806502">
            <a:off x="2880702" y="3746571"/>
            <a:ext cx="1915887" cy="923318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54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MICE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394200" y="4520763"/>
            <a:ext cx="3771901" cy="1979831"/>
            <a:chOff x="8129139" y="4976594"/>
            <a:chExt cx="3243181" cy="1979831"/>
          </a:xfrm>
        </p:grpSpPr>
        <p:cxnSp>
          <p:nvCxnSpPr>
            <p:cNvPr id="10" name="Straight Arrow Connector 9"/>
            <p:cNvCxnSpPr>
              <a:stCxn id="15" idx="0"/>
            </p:cNvCxnSpPr>
            <p:nvPr/>
          </p:nvCxnSpPr>
          <p:spPr>
            <a:xfrm flipV="1">
              <a:off x="10087279" y="4976594"/>
              <a:ext cx="1285041" cy="133350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5" idx="0"/>
            </p:cNvCxnSpPr>
            <p:nvPr/>
          </p:nvCxnSpPr>
          <p:spPr>
            <a:xfrm flipH="1" flipV="1">
              <a:off x="8129139" y="5933301"/>
              <a:ext cx="1958140" cy="376793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302167" y="6310094"/>
              <a:ext cx="1570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800" dirty="0" smtClean="0">
                  <a:solidFill>
                    <a:srgbClr val="ACCBF9">
                      <a:lumMod val="25000"/>
                    </a:srgbClr>
                  </a:solidFill>
                  <a:latin typeface="Arial"/>
                </a:rPr>
                <a:t>Spectrometer</a:t>
              </a:r>
              <a:br>
                <a:rPr lang="en-US" sz="1800" dirty="0" smtClean="0">
                  <a:solidFill>
                    <a:srgbClr val="ACCBF9">
                      <a:lumMod val="25000"/>
                    </a:srgbClr>
                  </a:solidFill>
                  <a:latin typeface="Arial"/>
                </a:rPr>
              </a:br>
              <a:r>
                <a:rPr lang="en-US" sz="1800" dirty="0" smtClean="0">
                  <a:solidFill>
                    <a:srgbClr val="ACCBF9">
                      <a:lumMod val="25000"/>
                    </a:srgbClr>
                  </a:solidFill>
                  <a:latin typeface="Arial"/>
                </a:rPr>
                <a:t>Solenoids</a:t>
              </a:r>
              <a:endParaRPr lang="en-US" sz="1800" dirty="0">
                <a:solidFill>
                  <a:srgbClr val="ACCBF9">
                    <a:lumMod val="25000"/>
                  </a:srgbClr>
                </a:solidFill>
                <a:latin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82640" y="5003800"/>
            <a:ext cx="3106188" cy="1511300"/>
            <a:chOff x="5730240" y="4851400"/>
            <a:chExt cx="3106188" cy="1511300"/>
          </a:xfrm>
        </p:grpSpPr>
        <p:cxnSp>
          <p:nvCxnSpPr>
            <p:cNvPr id="21" name="Straight Arrow Connector 20"/>
            <p:cNvCxnSpPr>
              <a:stCxn id="23" idx="1"/>
            </p:cNvCxnSpPr>
            <p:nvPr/>
          </p:nvCxnSpPr>
          <p:spPr>
            <a:xfrm flipH="1" flipV="1">
              <a:off x="6718300" y="4851400"/>
              <a:ext cx="650471" cy="1049635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5730240" y="5041900"/>
              <a:ext cx="1638531" cy="859136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368771" y="5439370"/>
              <a:ext cx="14676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RF-Coupling</a:t>
              </a:r>
              <a:br>
                <a:rPr lang="en-US" sz="1800" dirty="0" smtClean="0">
                  <a:solidFill>
                    <a:srgbClr val="FF0000"/>
                  </a:solidFill>
                  <a:latin typeface="Arial"/>
                </a:rPr>
              </a:b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Coil (RFCC) </a:t>
              </a:r>
              <a:br>
                <a:rPr lang="en-US" sz="1800" dirty="0" smtClean="0">
                  <a:solidFill>
                    <a:srgbClr val="FF0000"/>
                  </a:solidFill>
                  <a:latin typeface="Arial"/>
                </a:rPr>
              </a:b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Units</a:t>
              </a:r>
              <a:endParaRPr lang="en-US" sz="1800" dirty="0">
                <a:solidFill>
                  <a:srgbClr val="FF0000"/>
                </a:solidFill>
                <a:latin typeface="Arial"/>
              </a:endParaRPr>
            </a:p>
          </p:txBody>
        </p:sp>
      </p:grpSp>
      <p:pic>
        <p:nvPicPr>
          <p:cNvPr id="18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"/>
          <a:stretch/>
        </p:blipFill>
        <p:spPr>
          <a:xfrm>
            <a:off x="5080001" y="609600"/>
            <a:ext cx="3149599" cy="31106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7787" y="2362200"/>
            <a:ext cx="304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First Spectrometer Solenoid</a:t>
            </a:r>
            <a:br>
              <a:rPr lang="en-US" sz="1800" dirty="0" smtClean="0">
                <a:solidFill>
                  <a:srgbClr val="FFFF00"/>
                </a:solidFill>
                <a:latin typeface="Arial"/>
              </a:rPr>
            </a:b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Now Commissioned!</a:t>
            </a:r>
            <a:endParaRPr lang="en-US" sz="1800" dirty="0">
              <a:solidFill>
                <a:srgbClr val="FFFF00"/>
              </a:solidFill>
              <a:latin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934200" y="2971800"/>
            <a:ext cx="1219200" cy="1447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49530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 flipH="1" flipV="1">
            <a:off x="3048000" y="3124200"/>
            <a:ext cx="2590800" cy="1447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62000" y="533400"/>
            <a:ext cx="3406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First Coupling Coil Cold Mass</a:t>
            </a:r>
            <a:br>
              <a:rPr lang="en-US" sz="1800" dirty="0" smtClean="0">
                <a:solidFill>
                  <a:srgbClr val="FFFF00"/>
                </a:solidFill>
                <a:latin typeface="Arial"/>
              </a:rPr>
            </a:b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 Being Readied for Training</a:t>
            </a:r>
            <a:endParaRPr lang="en-US" sz="18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77900" y="3389094"/>
            <a:ext cx="340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/>
              </a:rPr>
              <a:t>Fermilab Solenoid Test Facility</a:t>
            </a:r>
            <a:endParaRPr lang="en-US" sz="1800" dirty="0">
              <a:solidFill>
                <a:srgbClr val="00009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55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75" y="1206500"/>
            <a:ext cx="3378925" cy="487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Progress II – Cavity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206500"/>
            <a:ext cx="5781040" cy="48641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Breakdown tests with Be and </a:t>
            </a:r>
            <a:r>
              <a:rPr lang="en-US" sz="2400" dirty="0" smtClean="0"/>
              <a:t>Cu Buttons</a:t>
            </a:r>
            <a:endParaRPr lang="en-US" sz="2400" dirty="0"/>
          </a:p>
          <a:p>
            <a:r>
              <a:rPr lang="en-US" sz="2400" dirty="0"/>
              <a:t>Both reached ~31 MV/m</a:t>
            </a:r>
          </a:p>
          <a:p>
            <a:r>
              <a:rPr lang="en-US" sz="2400" dirty="0" smtClean="0"/>
              <a:t>Cu </a:t>
            </a:r>
            <a:r>
              <a:rPr lang="en-US" sz="2400" dirty="0"/>
              <a:t>button shows significant </a:t>
            </a:r>
            <a:r>
              <a:rPr lang="en-US" sz="2400" dirty="0" smtClean="0"/>
              <a:t>pitting</a:t>
            </a:r>
          </a:p>
          <a:p>
            <a:r>
              <a:rPr lang="en-US" sz="2400" dirty="0"/>
              <a:t>Be button shows minimal </a:t>
            </a:r>
            <a:r>
              <a:rPr lang="en-US" sz="2400" dirty="0" smtClean="0"/>
              <a:t>damage</a:t>
            </a:r>
          </a:p>
          <a:p>
            <a:pPr marL="406400" indent="-406400">
              <a:buNone/>
            </a:pPr>
            <a:r>
              <a:rPr lang="en-US" sz="2400" dirty="0" smtClean="0">
                <a:latin typeface="Wingdings 3" charset="2"/>
                <a:cs typeface="Wingdings 3" charset="2"/>
              </a:rPr>
              <a:t>a</a:t>
            </a:r>
            <a:r>
              <a:rPr lang="en-US" sz="2400" dirty="0" smtClean="0">
                <a:cs typeface="Wingdings 3" charset="2"/>
              </a:rPr>
              <a:t> Materials choices offer the possibility of more robust operation in </a:t>
            </a:r>
            <a:r>
              <a:rPr lang="en-US" sz="2400" dirty="0" err="1" smtClean="0">
                <a:cs typeface="Wingdings 3" charset="2"/>
              </a:rPr>
              <a:t>mangetic</a:t>
            </a:r>
            <a:r>
              <a:rPr lang="en-US" sz="2400" dirty="0" smtClean="0">
                <a:cs typeface="Wingdings 3" charset="2"/>
              </a:rPr>
              <a:t> fields</a:t>
            </a:r>
            <a:endParaRPr lang="en-US" sz="2400" dirty="0">
              <a:latin typeface="Wingdings 3" charset="2"/>
              <a:cs typeface="Wingdings 3" charset="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32445"/>
          <a:stretch/>
        </p:blipFill>
        <p:spPr>
          <a:xfrm>
            <a:off x="3285872" y="4419600"/>
            <a:ext cx="3134739" cy="208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09184"/>
            <a:ext cx="3158872" cy="2105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600" y="4457700"/>
            <a:ext cx="57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5872" y="4470400"/>
            <a:ext cx="56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3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Progress III – Vacuum RF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3062010" cy="2209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CF26B-2D57-4D69-8A36-791C8D1D5DBF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9200"/>
            <a:ext cx="2946400" cy="220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40252"/>
            <a:ext cx="3023527" cy="27432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505200" y="3611880"/>
            <a:ext cx="5562600" cy="267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C0D8ED"/>
                </a:solidFill>
              </a:rPr>
              <a:t>Vacuum Tests at B = 0 T &amp; B = 3 T</a:t>
            </a:r>
          </a:p>
          <a:p>
            <a:pPr lvl="1"/>
            <a:r>
              <a:rPr lang="en-US" dirty="0" smtClean="0"/>
              <a:t>Two cycles: B</a:t>
            </a:r>
            <a:r>
              <a:rPr lang="en-US" baseline="-25000" dirty="0" smtClean="0"/>
              <a:t>0</a:t>
            </a:r>
            <a:r>
              <a:rPr lang="en-US" dirty="0"/>
              <a:t>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/>
              <a:t> B</a:t>
            </a:r>
            <a:r>
              <a:rPr lang="en-US" baseline="-25000" dirty="0" smtClean="0"/>
              <a:t>3</a:t>
            </a:r>
            <a:r>
              <a:rPr lang="en-US" dirty="0"/>
              <a:t> </a:t>
            </a:r>
            <a:r>
              <a:rPr lang="en-US" dirty="0">
                <a:latin typeface="Wingdings 3" charset="2"/>
                <a:cs typeface="Wingdings 3" charset="2"/>
              </a:rPr>
              <a:t>a</a:t>
            </a:r>
            <a:r>
              <a:rPr lang="en-US" dirty="0"/>
              <a:t> </a:t>
            </a:r>
            <a:r>
              <a:rPr lang="en-US" dirty="0" smtClean="0"/>
              <a:t>B</a:t>
            </a:r>
            <a:r>
              <a:rPr lang="en-US" baseline="-25000" dirty="0" smtClean="0"/>
              <a:t>0</a:t>
            </a:r>
            <a:r>
              <a:rPr lang="en-US" dirty="0"/>
              <a:t> </a:t>
            </a:r>
            <a:r>
              <a:rPr lang="en-US" dirty="0">
                <a:latin typeface="Wingdings 3" charset="2"/>
                <a:cs typeface="Wingdings 3" charset="2"/>
              </a:rPr>
              <a:t>a</a:t>
            </a:r>
            <a:r>
              <a:rPr lang="en-US" dirty="0"/>
              <a:t> B</a:t>
            </a:r>
            <a:r>
              <a:rPr lang="en-US" baseline="-25000" dirty="0" smtClean="0"/>
              <a:t>3</a:t>
            </a:r>
          </a:p>
          <a:p>
            <a:r>
              <a:rPr lang="en-US" dirty="0" smtClean="0">
                <a:solidFill>
                  <a:srgbClr val="C0D8ED"/>
                </a:solidFill>
              </a:rPr>
              <a:t>No difference in maximum </a:t>
            </a:r>
            <a:r>
              <a:rPr lang="en-US" dirty="0">
                <a:solidFill>
                  <a:srgbClr val="C0D8ED"/>
                </a:solidFill>
              </a:rPr>
              <a:t>s</a:t>
            </a:r>
            <a:r>
              <a:rPr lang="en-US" dirty="0" smtClean="0">
                <a:solidFill>
                  <a:srgbClr val="C0D8ED"/>
                </a:solidFill>
              </a:rPr>
              <a:t>table </a:t>
            </a:r>
            <a:r>
              <a:rPr lang="en-US" dirty="0">
                <a:solidFill>
                  <a:srgbClr val="C0D8ED"/>
                </a:solidFill>
              </a:rPr>
              <a:t>o</a:t>
            </a:r>
            <a:r>
              <a:rPr lang="en-US" dirty="0" smtClean="0">
                <a:solidFill>
                  <a:srgbClr val="C0D8ED"/>
                </a:solidFill>
              </a:rPr>
              <a:t>perating gradient</a:t>
            </a:r>
          </a:p>
          <a:p>
            <a:pPr lvl="1"/>
            <a:r>
              <a:rPr lang="en-US" dirty="0" smtClean="0"/>
              <a:t>Gradient  </a:t>
            </a:r>
            <a:r>
              <a:rPr lang="en-US" dirty="0" smtClean="0">
                <a:latin typeface="Symbol" pitchFamily="18" charset="2"/>
              </a:rPr>
              <a:t>» </a:t>
            </a:r>
            <a:r>
              <a:rPr lang="en-US" dirty="0" smtClean="0"/>
              <a:t>25 MV/m</a:t>
            </a:r>
          </a:p>
          <a:p>
            <a:r>
              <a:rPr lang="en-US" dirty="0" smtClean="0">
                <a:solidFill>
                  <a:srgbClr val="C0D8ED"/>
                </a:solidFill>
              </a:rPr>
              <a:t>Demonstrates possibility of successful operation of vacuum cavities in magnetic fields with careful design</a:t>
            </a:r>
            <a:endParaRPr lang="en-US" dirty="0">
              <a:solidFill>
                <a:srgbClr val="C0D8E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0048" y="1270000"/>
            <a:ext cx="266090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All-</a:t>
            </a:r>
            <a:r>
              <a:rPr lang="en-US" sz="3600" dirty="0" smtClean="0">
                <a:solidFill>
                  <a:schemeClr val="bg1"/>
                </a:solidFill>
              </a:rPr>
              <a:t>Seasons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Cavity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(designed for both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vacuum and high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pressure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operation)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3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Recent Progress IV:  High Pressure RF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sz="half" idx="1"/>
          </p:nvPr>
        </p:nvSpPr>
        <p:spPr>
          <a:xfrm>
            <a:off x="12700" y="990600"/>
            <a:ext cx="4483100" cy="249766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Gas-filled cavity</a:t>
            </a:r>
          </a:p>
          <a:p>
            <a:pPr lvl="1"/>
            <a:r>
              <a:rPr lang="en-US" dirty="0" smtClean="0"/>
              <a:t>Can moderate dark current and breakdown currents in magnetic fields</a:t>
            </a:r>
          </a:p>
          <a:p>
            <a:pPr lvl="1"/>
            <a:r>
              <a:rPr lang="en-US" dirty="0" smtClean="0"/>
              <a:t>Can contribute to cooling</a:t>
            </a:r>
          </a:p>
          <a:p>
            <a:pPr lvl="1"/>
            <a:r>
              <a:rPr lang="en-US" dirty="0" smtClean="0"/>
              <a:t>Is loaded, however, by beam-induced plasma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495800" cy="52387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Electronegative Species</a:t>
            </a:r>
          </a:p>
          <a:p>
            <a:pPr lvl="1"/>
            <a:r>
              <a:rPr lang="en-US" dirty="0" smtClean="0"/>
              <a:t>Dope primary gas</a:t>
            </a:r>
          </a:p>
          <a:p>
            <a:pPr lvl="1"/>
            <a:r>
              <a:rPr lang="en-US" dirty="0" smtClean="0"/>
              <a:t>Can moderate the loading effects of beam-induced plasma by scavenging the relatively mobile electrons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t>79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2701" y="3447336"/>
            <a:ext cx="4483100" cy="2947113"/>
            <a:chOff x="3" y="4411125"/>
            <a:chExt cx="3665614" cy="2336799"/>
          </a:xfrm>
        </p:grpSpPr>
        <p:sp>
          <p:nvSpPr>
            <p:cNvPr id="8" name="Date Placeholder 2"/>
            <p:cNvSpPr txBox="1">
              <a:spLocks/>
            </p:cNvSpPr>
            <p:nvPr/>
          </p:nvSpPr>
          <p:spPr>
            <a:xfrm>
              <a:off x="457200" y="6356347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7200" rtl="0" eaLnBrk="1" latinLnBrk="0" hangingPunct="1">
                <a:defRPr sz="1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mtClean="0"/>
                <a:t>5/22/12</a:t>
              </a:r>
              <a:endParaRPr lang="en-US"/>
            </a:p>
          </p:txBody>
        </p:sp>
        <p:pic>
          <p:nvPicPr>
            <p:cNvPr id="9" name="Picture 8" descr="TUYA01_fig5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6" y="4411125"/>
              <a:ext cx="3657601" cy="2336799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0" name="Rectangle 9"/>
            <p:cNvSpPr/>
            <p:nvPr/>
          </p:nvSpPr>
          <p:spPr>
            <a:xfrm>
              <a:off x="1642534" y="5689594"/>
              <a:ext cx="393192" cy="2116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96997" y="5809725"/>
              <a:ext cx="1031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Beam 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" y="6396728"/>
              <a:ext cx="1442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/>
                  <a:cs typeface="Times"/>
                </a:rPr>
                <a:t>E</a:t>
              </a:r>
              <a:r>
                <a:rPr lang="en-US" sz="1600" i="1" baseline="-25000" dirty="0" smtClean="0">
                  <a:latin typeface="Times"/>
                  <a:cs typeface="Times"/>
                </a:rPr>
                <a:t>0</a:t>
              </a:r>
              <a:r>
                <a:rPr lang="en-US" sz="1600" i="1" dirty="0" smtClean="0">
                  <a:latin typeface="Times"/>
                  <a:cs typeface="Times"/>
                </a:rPr>
                <a:t> = 25 MV/</a:t>
              </a:r>
              <a:r>
                <a:rPr lang="en-US" sz="1600" i="1" dirty="0" err="1" smtClean="0">
                  <a:latin typeface="Times"/>
                  <a:cs typeface="Times"/>
                </a:rPr>
                <a:t>m</a:t>
              </a:r>
              <a:endParaRPr lang="en-US" sz="1600" i="1" dirty="0">
                <a:latin typeface="Times"/>
                <a:cs typeface="Time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13022" y="3408775"/>
            <a:ext cx="4417191" cy="3052662"/>
            <a:chOff x="4613022" y="3950086"/>
            <a:chExt cx="4369438" cy="2865467"/>
          </a:xfrm>
        </p:grpSpPr>
        <p:sp>
          <p:nvSpPr>
            <p:cNvPr id="14" name="Slide Number Placeholder 4"/>
            <p:cNvSpPr txBox="1">
              <a:spLocks/>
            </p:cNvSpPr>
            <p:nvPr/>
          </p:nvSpPr>
          <p:spPr>
            <a:xfrm>
              <a:off x="6553200" y="6356350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AE7C9831-9F74-9F40-B9DD-F6C983AE2633}" type="slidenum">
                <a:rPr lang="en-US" smtClean="0"/>
                <a:pPr/>
                <a:t>79</a:t>
              </a:fld>
              <a:endParaRPr lang="en-US"/>
            </a:p>
          </p:txBody>
        </p:sp>
        <p:pic>
          <p:nvPicPr>
            <p:cNvPr id="15" name="Picture 14" descr="withB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3022" y="3986284"/>
              <a:ext cx="4369438" cy="2779776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6" name="TextBox 15"/>
            <p:cNvSpPr txBox="1"/>
            <p:nvPr/>
          </p:nvSpPr>
          <p:spPr>
            <a:xfrm>
              <a:off x="7839963" y="4517410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Pure GH2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97631" y="3950086"/>
              <a:ext cx="22958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1% Dry Air (0.2 % O2) in GH2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32326" y="4811759"/>
              <a:ext cx="1041336" cy="895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B800"/>
                  </a:solidFill>
                </a:rPr>
                <a:t>1% Dry Air </a:t>
              </a:r>
            </a:p>
            <a:p>
              <a:r>
                <a:rPr lang="en-US" sz="1400" dirty="0" smtClean="0">
                  <a:solidFill>
                    <a:srgbClr val="00B800"/>
                  </a:solidFill>
                </a:rPr>
                <a:t>(0.2 % O2)</a:t>
              </a:r>
            </a:p>
            <a:p>
              <a:r>
                <a:rPr lang="en-US" sz="1400" dirty="0" smtClean="0">
                  <a:solidFill>
                    <a:srgbClr val="00B800"/>
                  </a:solidFill>
                </a:rPr>
                <a:t>in GH2 at </a:t>
              </a:r>
              <a:br>
                <a:rPr lang="en-US" sz="1400" dirty="0" smtClean="0">
                  <a:solidFill>
                    <a:srgbClr val="00B800"/>
                  </a:solidFill>
                </a:rPr>
              </a:br>
              <a:r>
                <a:rPr lang="en-US" sz="1400" dirty="0" smtClean="0">
                  <a:solidFill>
                    <a:srgbClr val="00B800"/>
                  </a:solidFill>
                </a:rPr>
                <a:t>B = 3 T</a:t>
              </a:r>
              <a:endParaRPr lang="en-US" sz="1400" dirty="0">
                <a:solidFill>
                  <a:srgbClr val="00B8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41604" y="6476999"/>
              <a:ext cx="14255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/>
                  <a:cs typeface="Times"/>
                </a:rPr>
                <a:t>E</a:t>
              </a:r>
              <a:r>
                <a:rPr lang="en-US" sz="1600" i="1" baseline="-25000" dirty="0" smtClean="0">
                  <a:latin typeface="Times"/>
                  <a:cs typeface="Times"/>
                </a:rPr>
                <a:t>0 </a:t>
              </a:r>
              <a:r>
                <a:rPr lang="en-US" sz="1600" i="1" dirty="0" smtClean="0">
                  <a:latin typeface="Times"/>
                  <a:cs typeface="Times"/>
                </a:rPr>
                <a:t>= 25 MV/</a:t>
              </a:r>
              <a:r>
                <a:rPr lang="en-US" sz="1600" i="1" dirty="0" err="1" smtClean="0">
                  <a:latin typeface="Times"/>
                  <a:cs typeface="Times"/>
                </a:rPr>
                <a:t>m</a:t>
              </a:r>
              <a:endParaRPr lang="en-US" sz="1600" i="1" dirty="0">
                <a:latin typeface="Times"/>
                <a:cs typeface="Times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0800000">
              <a:off x="5287970" y="6117507"/>
              <a:ext cx="779219" cy="1"/>
            </a:xfrm>
            <a:prstGeom prst="straightConnector1">
              <a:avLst/>
            </a:prstGeom>
            <a:ln w="57150" cmpd="sng"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4489472" y="4637002"/>
              <a:ext cx="2238068" cy="102432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H="1">
              <a:off x="4120117" y="5011208"/>
              <a:ext cx="2157449" cy="178253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145790" y="5677674"/>
              <a:ext cx="1757057" cy="606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~50× change in </a:t>
              </a:r>
            </a:p>
            <a:p>
              <a:pPr algn="ctr"/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RF dissipation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076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 Reach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24" r="779"/>
          <a:stretch/>
        </p:blipFill>
        <p:spPr>
          <a:xfrm>
            <a:off x="508000" y="1016701"/>
            <a:ext cx="8026400" cy="545241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5100" y="6099785"/>
            <a:ext cx="123682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E. </a:t>
            </a:r>
            <a:r>
              <a:rPr lang="en-US" dirty="0" err="1" smtClean="0">
                <a:solidFill>
                  <a:srgbClr val="FFFF00"/>
                </a:solidFill>
              </a:rPr>
              <a:t>Eichten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96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109538"/>
            <a:ext cx="697865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Progress V:  High Field Magnets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80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1" y="850900"/>
            <a:ext cx="2559379" cy="2583132"/>
          </a:xfrm>
          <a:prstGeom prst="rect">
            <a:avLst/>
          </a:prstGeom>
        </p:spPr>
      </p:pic>
      <p:sp>
        <p:nvSpPr>
          <p:cNvPr id="8" name="Content Placeholder 10"/>
          <p:cNvSpPr>
            <a:spLocks noGrp="1"/>
          </p:cNvSpPr>
          <p:nvPr>
            <p:ph idx="1"/>
          </p:nvPr>
        </p:nvSpPr>
        <p:spPr>
          <a:xfrm>
            <a:off x="2716548" y="850900"/>
            <a:ext cx="6427452" cy="258313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Progress towards a demonstration of a final </a:t>
            </a:r>
            <a:br>
              <a:rPr lang="en-US" dirty="0" smtClean="0"/>
            </a:br>
            <a:r>
              <a:rPr lang="en-US" dirty="0" smtClean="0"/>
              <a:t>stage cooling solenoid:</a:t>
            </a:r>
          </a:p>
          <a:p>
            <a:r>
              <a:rPr lang="en-US" dirty="0" smtClean="0"/>
              <a:t>Demonstrated </a:t>
            </a:r>
            <a:r>
              <a:rPr lang="en-US" dirty="0"/>
              <a:t>15+ T (16+ T on coil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~</a:t>
            </a:r>
            <a:r>
              <a:rPr lang="en-US" dirty="0"/>
              <a:t>25 mm insert HTS solenoid </a:t>
            </a:r>
            <a:endParaRPr lang="en-US" dirty="0" smtClean="0"/>
          </a:p>
          <a:p>
            <a:pPr lvl="1"/>
            <a:r>
              <a:rPr lang="en-US" dirty="0" smtClean="0"/>
              <a:t>BNL/PBL YBCO Design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ighest </a:t>
            </a:r>
            <a:r>
              <a:rPr lang="en-US" dirty="0"/>
              <a:t>field ever in </a:t>
            </a:r>
            <a:r>
              <a:rPr lang="en-US" dirty="0" smtClean="0"/>
              <a:t>HTS-only solenoid (by a factor of ~1.5)</a:t>
            </a:r>
          </a:p>
          <a:p>
            <a:r>
              <a:rPr lang="en-US" dirty="0" smtClean="0"/>
              <a:t>Will soon begin preparations for a test with HTS insert + mid-</a:t>
            </a:r>
            <a:r>
              <a:rPr lang="en-US" dirty="0" err="1" smtClean="0"/>
              <a:t>sert</a:t>
            </a:r>
            <a:r>
              <a:rPr lang="en-US" dirty="0" smtClean="0"/>
              <a:t> in NC solenoid at NHFML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&gt;30 T</a:t>
            </a:r>
            <a:endParaRPr lang="en-US" dirty="0" smtClean="0"/>
          </a:p>
        </p:txBody>
      </p:sp>
      <p:sp>
        <p:nvSpPr>
          <p:cNvPr id="9" name="Content Placeholder 10"/>
          <p:cNvSpPr txBox="1">
            <a:spLocks/>
          </p:cNvSpPr>
          <p:nvPr/>
        </p:nvSpPr>
        <p:spPr>
          <a:xfrm>
            <a:off x="165100" y="3776932"/>
            <a:ext cx="8686800" cy="2583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pic>
        <p:nvPicPr>
          <p:cNvPr id="11" name="Picture 3" descr="C:\Users\tshen\Documents\My work\2010 data and papers\2212 FNAL-development\Heating_rate_exp-length_depedence\FNAL-55 photos\Barrel-ends-open2.JPG"/>
          <p:cNvPicPr>
            <a:picLocks noChangeAspect="1" noChangeArrowheads="1"/>
          </p:cNvPicPr>
          <p:nvPr/>
        </p:nvPicPr>
        <p:blipFill>
          <a:blip r:embed="rId5" cstate="print"/>
          <a:srcRect l="25000" t="19669" r="25000" b="33471"/>
          <a:stretch>
            <a:fillRect/>
          </a:stretch>
        </p:blipFill>
        <p:spPr bwMode="auto">
          <a:xfrm>
            <a:off x="285421" y="4759864"/>
            <a:ext cx="2286000" cy="1600200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2716548" y="3124200"/>
            <a:ext cx="4448949" cy="3400425"/>
            <a:chOff x="2843548" y="3136900"/>
            <a:chExt cx="4448949" cy="3400425"/>
          </a:xfrm>
        </p:grpSpPr>
        <p:sp>
          <p:nvSpPr>
            <p:cNvPr id="13" name="Rectangle 12"/>
            <p:cNvSpPr/>
            <p:nvPr/>
          </p:nvSpPr>
          <p:spPr>
            <a:xfrm>
              <a:off x="2971800" y="3441700"/>
              <a:ext cx="3835400" cy="3095625"/>
            </a:xfrm>
            <a:prstGeom prst="rect">
              <a:avLst/>
            </a:prstGeom>
            <a:solidFill>
              <a:schemeClr val="bg1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08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2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2731452"/>
                </p:ext>
              </p:extLst>
            </p:nvPr>
          </p:nvGraphicFramePr>
          <p:xfrm>
            <a:off x="2843548" y="3136900"/>
            <a:ext cx="4448949" cy="3400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95" name="Graph" r:id="rId6" imgW="3879360" imgH="2964960" progId="Origin50.Graph">
                    <p:embed/>
                  </p:oleObj>
                </mc:Choice>
                <mc:Fallback>
                  <p:oleObj name="Graph" r:id="rId6" imgW="3879360" imgH="29649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3548" y="3136900"/>
                          <a:ext cx="4448949" cy="3400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" name="Picture 5" descr="C:\Users\tshen\Documents\My work\2010 data and papers\2212 FNAL-development\High-strength 2212 cable\photos\Cable_after_reaction\IMG_0606.JPG"/>
          <p:cNvPicPr>
            <a:picLocks noChangeAspect="1" noChangeArrowheads="1"/>
          </p:cNvPicPr>
          <p:nvPr/>
        </p:nvPicPr>
        <p:blipFill>
          <a:blip r:embed="rId8" cstate="print"/>
          <a:srcRect l="28333" t="26777" r="26667" b="24132"/>
          <a:stretch>
            <a:fillRect/>
          </a:stretch>
        </p:blipFill>
        <p:spPr bwMode="auto">
          <a:xfrm>
            <a:off x="6959600" y="3497532"/>
            <a:ext cx="2057400" cy="1676400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11" idx="3"/>
          </p:cNvCxnSpPr>
          <p:nvPr/>
        </p:nvCxnSpPr>
        <p:spPr>
          <a:xfrm flipV="1">
            <a:off x="2571421" y="5499100"/>
            <a:ext cx="1327479" cy="608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1"/>
          </p:cNvCxnSpPr>
          <p:nvPr/>
        </p:nvCxnSpPr>
        <p:spPr>
          <a:xfrm flipH="1">
            <a:off x="5644963" y="4335732"/>
            <a:ext cx="1314637" cy="4241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0"/>
          <p:cNvSpPr txBox="1">
            <a:spLocks/>
          </p:cNvSpPr>
          <p:nvPr/>
        </p:nvSpPr>
        <p:spPr>
          <a:xfrm>
            <a:off x="0" y="3450333"/>
            <a:ext cx="2844800" cy="130953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BSCCO-2212 Cable - </a:t>
            </a:r>
          </a:p>
          <a:p>
            <a:pPr marL="0" indent="0">
              <a:buNone/>
            </a:pPr>
            <a:r>
              <a:rPr lang="en-US" dirty="0" smtClean="0"/>
              <a:t>Transport </a:t>
            </a:r>
            <a:r>
              <a:rPr lang="en-US" dirty="0"/>
              <a:t>measurements </a:t>
            </a:r>
            <a:r>
              <a:rPr lang="en-US" dirty="0" smtClean="0"/>
              <a:t>show that FNAL </a:t>
            </a:r>
            <a:r>
              <a:rPr lang="en-US" dirty="0"/>
              <a:t>cable attains 105% </a:t>
            </a:r>
            <a:r>
              <a:rPr lang="en-US" dirty="0" err="1"/>
              <a:t>J</a:t>
            </a:r>
            <a:r>
              <a:rPr lang="en-US" baseline="-25000" dirty="0" err="1"/>
              <a:t>c</a:t>
            </a:r>
            <a:r>
              <a:rPr lang="en-US" dirty="0"/>
              <a:t> of that of the single-strand </a:t>
            </a:r>
          </a:p>
        </p:txBody>
      </p:sp>
      <p:sp>
        <p:nvSpPr>
          <p:cNvPr id="22" name="Content Placeholder 10"/>
          <p:cNvSpPr txBox="1">
            <a:spLocks/>
          </p:cNvSpPr>
          <p:nvPr/>
        </p:nvSpPr>
        <p:spPr>
          <a:xfrm>
            <a:off x="6883400" y="5163401"/>
            <a:ext cx="2247900" cy="130953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Multi-strand cable utilizing  chemically compatible alloy and oxide layer to minimize cracks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17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33338"/>
            <a:ext cx="6978650" cy="627062"/>
          </a:xfrm>
        </p:spPr>
        <p:txBody>
          <a:bodyPr/>
          <a:lstStyle/>
          <a:p>
            <a:pPr algn="r"/>
            <a:r>
              <a:rPr lang="en-US" dirty="0" smtClean="0"/>
              <a:t>MAP:  Recent Technology Highlights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0573059"/>
              </p:ext>
            </p:extLst>
          </p:nvPr>
        </p:nvGraphicFramePr>
        <p:xfrm>
          <a:off x="0" y="1028700"/>
          <a:ext cx="9004300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9743293">
            <a:off x="3225351" y="3180832"/>
            <a:ext cx="2617098" cy="1015663"/>
          </a:xfrm>
          <a:prstGeom prst="rect">
            <a:avLst/>
          </a:prstGeom>
          <a:solidFill>
            <a:srgbClr val="800000"/>
          </a:solidFill>
          <a:effectLst>
            <a:glow rad="101600">
              <a:schemeClr val="tx2">
                <a:lumMod val="60000"/>
                <a:lumOff val="40000"/>
                <a:alpha val="75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Path to a Viable</a:t>
            </a:r>
            <a:b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Muon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Ionization </a:t>
            </a:r>
            <a:b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Cooling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Channel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0" y="901700"/>
            <a:ext cx="2273073" cy="164043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645150" y="1714500"/>
            <a:ext cx="69215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28138" y="4616450"/>
            <a:ext cx="2753162" cy="1907561"/>
            <a:chOff x="5242147" y="3701548"/>
            <a:chExt cx="4156350" cy="2756969"/>
          </a:xfrm>
        </p:grpSpPr>
        <p:pic>
          <p:nvPicPr>
            <p:cNvPr id="20" name="Picture 19" descr="withB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2147" y="3802250"/>
              <a:ext cx="4118276" cy="2619990"/>
            </a:xfrm>
            <a:prstGeom prst="rect">
              <a:avLst/>
            </a:prstGeom>
            <a:solidFill>
              <a:srgbClr val="FFFFFF"/>
            </a:solidFill>
          </p:spPr>
        </p:pic>
        <p:grpSp>
          <p:nvGrpSpPr>
            <p:cNvPr id="21" name="Group 20"/>
            <p:cNvGrpSpPr/>
            <p:nvPr/>
          </p:nvGrpSpPr>
          <p:grpSpPr>
            <a:xfrm>
              <a:off x="5453270" y="3701548"/>
              <a:ext cx="3945227" cy="2756969"/>
              <a:chOff x="5453270" y="3701548"/>
              <a:chExt cx="3945227" cy="2756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946817" y="4030127"/>
                <a:ext cx="1213197" cy="369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FF"/>
                    </a:solidFill>
                  </a:rPr>
                  <a:t>Pure GH2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747014" y="3701548"/>
                <a:ext cx="3605599" cy="441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1% Dry Air (0.2% O2) in GH2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453270" y="6058175"/>
                <a:ext cx="1728280" cy="400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 smtClean="0">
                    <a:latin typeface="Times New Roman"/>
                    <a:cs typeface="Times New Roman"/>
                  </a:rPr>
                  <a:t>E</a:t>
                </a:r>
                <a:r>
                  <a:rPr lang="en-US" sz="1200" b="1" i="1" baseline="-25000" dirty="0" smtClean="0">
                    <a:latin typeface="Times New Roman"/>
                    <a:cs typeface="Times New Roman"/>
                  </a:rPr>
                  <a:t>0 </a:t>
                </a:r>
                <a:r>
                  <a:rPr lang="en-US" sz="1200" b="1" i="1" dirty="0" smtClean="0">
                    <a:latin typeface="Times New Roman"/>
                    <a:cs typeface="Times New Roman"/>
                  </a:rPr>
                  <a:t>= 25 MV/</a:t>
                </a:r>
                <a:r>
                  <a:rPr lang="en-US" sz="1200" b="1" i="1" dirty="0" err="1" smtClean="0">
                    <a:latin typeface="Times New Roman"/>
                    <a:cs typeface="Times New Roman"/>
                  </a:rPr>
                  <a:t>m</a:t>
                </a:r>
                <a:endParaRPr lang="en-US" sz="1200" b="1" i="1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641854" y="5459055"/>
                <a:ext cx="2866179" cy="73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~50X reduction in</a:t>
                </a:r>
              </a:p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RF  power dissipation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946816" y="4399431"/>
                <a:ext cx="1451681" cy="1323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1% Dry Air </a:t>
                </a:r>
              </a:p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(0.2 % O2)</a:t>
                </a:r>
              </a:p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in GH2 at </a:t>
                </a:r>
              </a:p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B = 3T</a:t>
                </a:r>
                <a:endParaRPr lang="en-US" sz="1200" dirty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3"/>
          <a:stretch/>
        </p:blipFill>
        <p:spPr bwMode="auto">
          <a:xfrm>
            <a:off x="6397365" y="4616450"/>
            <a:ext cx="2405322" cy="159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 descr="Shen_plot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80" y="920750"/>
            <a:ext cx="2290156" cy="1809750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r="5824" b="12046"/>
          <a:stretch/>
        </p:blipFill>
        <p:spPr bwMode="auto">
          <a:xfrm>
            <a:off x="25400" y="17115"/>
            <a:ext cx="1466850" cy="117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7879476" y="4083050"/>
            <a:ext cx="324724" cy="10795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648730" y="5972178"/>
            <a:ext cx="75487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670050" y="2139950"/>
            <a:ext cx="0" cy="7366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360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 slides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7218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Physics Needs:  Colliders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8172" r="-8172"/>
          <a:stretch>
            <a:fillRect/>
          </a:stretch>
        </p:blipFill>
        <p:spPr>
          <a:xfrm>
            <a:off x="-647700" y="904433"/>
            <a:ext cx="9588468" cy="542016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35900" y="3149600"/>
            <a:ext cx="123682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E. </a:t>
            </a:r>
            <a:r>
              <a:rPr lang="en-US" dirty="0" err="1" smtClean="0">
                <a:solidFill>
                  <a:srgbClr val="FFFF00"/>
                </a:solidFill>
              </a:rPr>
              <a:t>Eichten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8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4FCA1-8E9E-4AB0-B29E-301DE2C0B69A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01900" y="109538"/>
            <a:ext cx="5753100" cy="741362"/>
          </a:xfrm>
        </p:spPr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 Parameters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1779" y="1115426"/>
            <a:ext cx="8808719" cy="527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6276" y="184666"/>
            <a:ext cx="1364476" cy="369332"/>
          </a:xfrm>
          <a:prstGeom prst="rect">
            <a:avLst/>
          </a:prstGeom>
          <a:solidFill>
            <a:srgbClr val="58CAE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R.B,Palmer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276600" y="2120900"/>
            <a:ext cx="889000" cy="4191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stCxn id="2" idx="1"/>
            <a:endCxn id="11" idx="2"/>
          </p:cNvCxnSpPr>
          <p:nvPr/>
        </p:nvCxnSpPr>
        <p:spPr>
          <a:xfrm flipH="1" flipV="1">
            <a:off x="1648752" y="1497231"/>
            <a:ext cx="1758039" cy="685045"/>
          </a:xfrm>
          <a:prstGeom prst="line">
            <a:avLst/>
          </a:prstGeom>
          <a:ln>
            <a:solidFill>
              <a:srgbClr val="F23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776" y="850900"/>
            <a:ext cx="322595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23B1B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Depends on cooling scenario: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</a:rPr>
              <a:t>31</a:t>
            </a:r>
            <a:r>
              <a:rPr lang="en-US" dirty="0" smtClean="0">
                <a:solidFill>
                  <a:srgbClr val="FF0000"/>
                </a:solidFill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solidFill>
                  <a:srgbClr val="FF0000"/>
                </a:solidFill>
                <a:cs typeface="Wingdings 3" charset="2"/>
              </a:rPr>
              <a:t>~10</a:t>
            </a:r>
            <a:r>
              <a:rPr lang="en-US" baseline="30000" dirty="0" smtClean="0">
                <a:solidFill>
                  <a:srgbClr val="FF0000"/>
                </a:solidFill>
                <a:cs typeface="Wingdings 3" charset="2"/>
              </a:rPr>
              <a:t>32</a:t>
            </a:r>
            <a:r>
              <a:rPr lang="en-US" dirty="0" smtClean="0">
                <a:solidFill>
                  <a:srgbClr val="FF0000"/>
                </a:solidFill>
                <a:cs typeface="Wingdings 3" charset="2"/>
              </a:rPr>
              <a:t> cm</a:t>
            </a:r>
            <a:r>
              <a:rPr lang="en-US" baseline="30000" dirty="0" smtClean="0">
                <a:solidFill>
                  <a:srgbClr val="FF0000"/>
                </a:solidFill>
                <a:cs typeface="Wingdings 3" charset="2"/>
              </a:rPr>
              <a:t>-2</a:t>
            </a:r>
            <a:r>
              <a:rPr lang="en-US" dirty="0" smtClean="0">
                <a:solidFill>
                  <a:srgbClr val="FF0000"/>
                </a:solidFill>
                <a:cs typeface="Wingdings 3" charset="2"/>
              </a:rPr>
              <a:t>sec</a:t>
            </a:r>
            <a:r>
              <a:rPr lang="en-US" baseline="30000" dirty="0" smtClean="0">
                <a:solidFill>
                  <a:srgbClr val="FF0000"/>
                </a:solidFill>
                <a:cs typeface="Wingdings 3" charset="2"/>
              </a:rPr>
              <a:t>-1</a:t>
            </a:r>
          </a:p>
        </p:txBody>
      </p:sp>
      <p:sp>
        <p:nvSpPr>
          <p:cNvPr id="16" name="Oval 15"/>
          <p:cNvSpPr/>
          <p:nvPr/>
        </p:nvSpPr>
        <p:spPr>
          <a:xfrm>
            <a:off x="3276600" y="4178300"/>
            <a:ext cx="889000" cy="4191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531100" y="4178300"/>
            <a:ext cx="889000" cy="4191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62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6" grpId="0" animBg="1"/>
      <p:bldP spid="1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8ECB90-BAC0-4FB9-B503-30D62E8522D6}" type="slidenum">
              <a:rPr lang="en-US" smtClean="0">
                <a:solidFill>
                  <a:schemeClr val="bg1"/>
                </a:solidFill>
              </a:rPr>
              <a:pPr eaLnBrk="1" hangingPunct="1"/>
              <a:t>85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8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309813" y="185738"/>
            <a:ext cx="5734050" cy="6477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 smtClean="0"/>
              <a:t>Preliminary </a:t>
            </a:r>
            <a:r>
              <a:rPr lang="en-US" sz="3200" dirty="0" err="1"/>
              <a:t>Muon</a:t>
            </a:r>
            <a:r>
              <a:rPr lang="en-US" sz="3200" dirty="0"/>
              <a:t> Collider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Higgs </a:t>
            </a:r>
            <a:r>
              <a:rPr lang="en-US" sz="3200" dirty="0"/>
              <a:t>Factory Parameters</a:t>
            </a:r>
            <a:endParaRPr lang="en-US" sz="3200" dirty="0" smtClean="0"/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0" y="144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endParaRPr lang="en-US"/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0" y="6711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endParaRPr lang="en-US"/>
          </a:p>
        </p:txBody>
      </p:sp>
      <p:graphicFrame>
        <p:nvGraphicFramePr>
          <p:cNvPr id="785604" name="Group 19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1551251"/>
              </p:ext>
            </p:extLst>
          </p:nvPr>
        </p:nvGraphicFramePr>
        <p:xfrm>
          <a:off x="3616325" y="1429529"/>
          <a:ext cx="5422900" cy="4906991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2533727"/>
                <a:gridCol w="1019100"/>
                <a:gridCol w="1870073"/>
              </a:tblGrid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Parameter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Symbol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Value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Proton Beam Power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p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 MW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Bunch frequency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p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 Hz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Protons per bunch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p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4×5×10</a:t>
                      </a:r>
                      <a:r>
                        <a:rPr kumimoji="0" lang="en-US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Proton beam energy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p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 GeV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Number of muon bunches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B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</a:t>
                      </a:r>
                      <a:r>
                        <a:rPr kumimoji="0" lang="en-US" sz="14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+/-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/ bunch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</a:t>
                      </a:r>
                      <a:endParaRPr kumimoji="0" lang="en-US" sz="1400" b="1" i="0" u="none" strike="noStrike" cap="none" normalizeH="0" baseline="-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5×10</a:t>
                      </a:r>
                      <a:r>
                        <a:rPr kumimoji="0" lang="en-US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Transverse emittance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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t,N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0.0002m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Collision 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4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*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4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*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0.05m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Collision 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400" u="none" strike="noStrike" cap="none" normalizeH="0" baseline="-2500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max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4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*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1000m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Beam size at collision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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x,y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0.02cm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Beam size (arcs)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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x,y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0.3cm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Beam size IR quad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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max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4cm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Collision Beam Energy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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+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,E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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_</a:t>
                      </a:r>
                      <a:endParaRPr kumimoji="0" lang="en-US" sz="1400" b="1" i="0" u="none" strike="noStrike" cap="none" normalizeH="0" baseline="-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62.5(125geV total)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Storage turns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t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3214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Luminosity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L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en-US" sz="16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32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</a:tbl>
          </a:graphicData>
        </a:graphic>
      </p:graphicFrame>
      <p:sp>
        <p:nvSpPr>
          <p:cNvPr id="24652" name="Line 75"/>
          <p:cNvSpPr>
            <a:spLocks noChangeShapeType="1"/>
          </p:cNvSpPr>
          <p:nvPr/>
        </p:nvSpPr>
        <p:spPr bwMode="auto">
          <a:xfrm>
            <a:off x="377825" y="1219200"/>
            <a:ext cx="1828800" cy="28575"/>
          </a:xfrm>
          <a:prstGeom prst="line">
            <a:avLst/>
          </a:prstGeom>
          <a:noFill/>
          <a:ln w="38100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53" name="Oval 76"/>
          <p:cNvSpPr>
            <a:spLocks noChangeArrowheads="1"/>
          </p:cNvSpPr>
          <p:nvPr/>
        </p:nvSpPr>
        <p:spPr bwMode="auto">
          <a:xfrm>
            <a:off x="1911350" y="1238250"/>
            <a:ext cx="619125" cy="600075"/>
          </a:xfrm>
          <a:prstGeom prst="ellipse">
            <a:avLst/>
          </a:prstGeom>
          <a:noFill/>
          <a:ln w="28575" algn="ctr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CC"/>
              </a:solidFill>
            </a:endParaRPr>
          </a:p>
        </p:txBody>
      </p:sp>
      <p:sp>
        <p:nvSpPr>
          <p:cNvPr id="24654" name="Oval 77"/>
          <p:cNvSpPr>
            <a:spLocks noChangeArrowheads="1"/>
          </p:cNvSpPr>
          <p:nvPr/>
        </p:nvSpPr>
        <p:spPr bwMode="auto">
          <a:xfrm>
            <a:off x="1903413" y="1287463"/>
            <a:ext cx="647700" cy="647700"/>
          </a:xfrm>
          <a:prstGeom prst="ellipse">
            <a:avLst/>
          </a:prstGeom>
          <a:noFill/>
          <a:ln w="28575" algn="ctr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4655" name="Line 78"/>
          <p:cNvSpPr>
            <a:spLocks noChangeShapeType="1"/>
          </p:cNvSpPr>
          <p:nvPr/>
        </p:nvSpPr>
        <p:spPr bwMode="auto">
          <a:xfrm flipH="1">
            <a:off x="2520950" y="1609725"/>
            <a:ext cx="19050" cy="895350"/>
          </a:xfrm>
          <a:prstGeom prst="line">
            <a:avLst/>
          </a:prstGeom>
          <a:noFill/>
          <a:ln w="28575">
            <a:solidFill>
              <a:schemeClr val="bg2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56" name="Text Box 79"/>
          <p:cNvSpPr txBox="1">
            <a:spLocks noChangeArrowheads="1"/>
          </p:cNvSpPr>
          <p:nvPr/>
        </p:nvSpPr>
        <p:spPr bwMode="auto">
          <a:xfrm>
            <a:off x="377825" y="885230"/>
            <a:ext cx="2355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4A8EF2"/>
                </a:solidFill>
              </a:rPr>
              <a:t>Proton </a:t>
            </a:r>
            <a:r>
              <a:rPr lang="en-US" sz="1600" b="1" dirty="0" err="1">
                <a:solidFill>
                  <a:srgbClr val="4A8EF2"/>
                </a:solidFill>
              </a:rPr>
              <a:t>Linac</a:t>
            </a:r>
            <a:r>
              <a:rPr lang="en-US" sz="1600" b="1" dirty="0">
                <a:solidFill>
                  <a:srgbClr val="4A8EF2"/>
                </a:solidFill>
              </a:rPr>
              <a:t> 8 </a:t>
            </a:r>
            <a:r>
              <a:rPr lang="en-US" sz="1600" b="1" dirty="0" err="1">
                <a:solidFill>
                  <a:srgbClr val="4A8EF2"/>
                </a:solidFill>
              </a:rPr>
              <a:t>GeV</a:t>
            </a:r>
            <a:endParaRPr lang="en-US" sz="1600" b="1" dirty="0">
              <a:solidFill>
                <a:srgbClr val="4A8EF2"/>
              </a:solidFill>
            </a:endParaRPr>
          </a:p>
        </p:txBody>
      </p:sp>
      <p:sp>
        <p:nvSpPr>
          <p:cNvPr id="24657" name="Text Box 80"/>
          <p:cNvSpPr txBox="1">
            <a:spLocks noChangeArrowheads="1"/>
          </p:cNvSpPr>
          <p:nvPr/>
        </p:nvSpPr>
        <p:spPr bwMode="auto">
          <a:xfrm>
            <a:off x="498474" y="1247775"/>
            <a:ext cx="1382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Accumulator,</a:t>
            </a:r>
          </a:p>
          <a:p>
            <a:pPr eaLnBrk="1" hangingPunct="1"/>
            <a:r>
              <a:rPr lang="en-US" b="1" dirty="0" err="1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Buncher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658" name="Rectangle 81"/>
          <p:cNvSpPr>
            <a:spLocks noChangeArrowheads="1"/>
          </p:cNvSpPr>
          <p:nvPr/>
        </p:nvSpPr>
        <p:spPr bwMode="auto">
          <a:xfrm>
            <a:off x="2397125" y="2495550"/>
            <a:ext cx="219075" cy="88900"/>
          </a:xfrm>
          <a:prstGeom prst="rect">
            <a:avLst/>
          </a:prstGeom>
          <a:solidFill>
            <a:srgbClr val="9B17BF"/>
          </a:solidFill>
          <a:ln w="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59" name="Text Box 82"/>
          <p:cNvSpPr txBox="1">
            <a:spLocks noChangeArrowheads="1"/>
          </p:cNvSpPr>
          <p:nvPr/>
        </p:nvSpPr>
        <p:spPr bwMode="auto">
          <a:xfrm>
            <a:off x="1303338" y="2282825"/>
            <a:ext cx="1006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9B17BF"/>
                </a:solidFill>
                <a:latin typeface="Arial Narrow" pitchFamily="34" charset="0"/>
              </a:rPr>
              <a:t>Hg target</a:t>
            </a:r>
          </a:p>
        </p:txBody>
      </p:sp>
      <p:sp>
        <p:nvSpPr>
          <p:cNvPr id="24660" name="Rectangle 83"/>
          <p:cNvSpPr>
            <a:spLocks noChangeArrowheads="1"/>
          </p:cNvSpPr>
          <p:nvPr/>
        </p:nvSpPr>
        <p:spPr bwMode="auto">
          <a:xfrm>
            <a:off x="2447925" y="2562225"/>
            <a:ext cx="88900" cy="41910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61" name="Rectangle 84"/>
          <p:cNvSpPr>
            <a:spLocks noChangeArrowheads="1"/>
          </p:cNvSpPr>
          <p:nvPr/>
        </p:nvSpPr>
        <p:spPr bwMode="auto">
          <a:xfrm>
            <a:off x="2439988" y="2973388"/>
            <a:ext cx="107950" cy="342900"/>
          </a:xfrm>
          <a:prstGeom prst="rect">
            <a:avLst/>
          </a:prstGeom>
          <a:solidFill>
            <a:srgbClr val="CC0000"/>
          </a:solidFill>
          <a:ln w="19050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62" name="Rectangle 85"/>
          <p:cNvSpPr>
            <a:spLocks noChangeArrowheads="1"/>
          </p:cNvSpPr>
          <p:nvPr/>
        </p:nvSpPr>
        <p:spPr bwMode="auto">
          <a:xfrm>
            <a:off x="2441575" y="3327400"/>
            <a:ext cx="107950" cy="428625"/>
          </a:xfrm>
          <a:prstGeom prst="rect">
            <a:avLst/>
          </a:prstGeom>
          <a:solidFill>
            <a:srgbClr val="339933"/>
          </a:solidFill>
          <a:ln w="19050" algn="ctr">
            <a:solidFill>
              <a:srgbClr val="33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63" name="Rectangle 86"/>
          <p:cNvSpPr>
            <a:spLocks noChangeArrowheads="1"/>
          </p:cNvSpPr>
          <p:nvPr/>
        </p:nvSpPr>
        <p:spPr bwMode="auto">
          <a:xfrm>
            <a:off x="2470150" y="3736975"/>
            <a:ext cx="42863" cy="714375"/>
          </a:xfrm>
          <a:prstGeom prst="rect">
            <a:avLst/>
          </a:prstGeom>
          <a:solidFill>
            <a:srgbClr val="CC0000"/>
          </a:solidFill>
          <a:ln w="190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64" name="Oval 87"/>
          <p:cNvSpPr>
            <a:spLocks noChangeArrowheads="1"/>
          </p:cNvSpPr>
          <p:nvPr/>
        </p:nvSpPr>
        <p:spPr bwMode="auto">
          <a:xfrm>
            <a:off x="2409825" y="4448175"/>
            <a:ext cx="174625" cy="136525"/>
          </a:xfrm>
          <a:prstGeom prst="ellipse">
            <a:avLst/>
          </a:prstGeom>
          <a:noFill/>
          <a:ln w="28575" algn="ctr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65" name="Line 88"/>
          <p:cNvSpPr>
            <a:spLocks noChangeShapeType="1"/>
          </p:cNvSpPr>
          <p:nvPr/>
        </p:nvSpPr>
        <p:spPr bwMode="auto">
          <a:xfrm>
            <a:off x="2495550" y="4581525"/>
            <a:ext cx="0" cy="3429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66" name="Oval 89"/>
          <p:cNvSpPr>
            <a:spLocks noChangeArrowheads="1"/>
          </p:cNvSpPr>
          <p:nvPr/>
        </p:nvSpPr>
        <p:spPr bwMode="auto">
          <a:xfrm>
            <a:off x="2409825" y="4933950"/>
            <a:ext cx="180975" cy="152400"/>
          </a:xfrm>
          <a:prstGeom prst="ellipse">
            <a:avLst/>
          </a:prstGeom>
          <a:noFill/>
          <a:ln w="28575" algn="ctr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67" name="Line 90"/>
          <p:cNvSpPr>
            <a:spLocks noChangeShapeType="1"/>
          </p:cNvSpPr>
          <p:nvPr/>
        </p:nvSpPr>
        <p:spPr bwMode="auto">
          <a:xfrm>
            <a:off x="2495550" y="4457700"/>
            <a:ext cx="0" cy="257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68" name="Arc 91"/>
          <p:cNvSpPr>
            <a:spLocks/>
          </p:cNvSpPr>
          <p:nvPr/>
        </p:nvSpPr>
        <p:spPr bwMode="auto">
          <a:xfrm flipV="1">
            <a:off x="2447925" y="5511800"/>
            <a:ext cx="514350" cy="41433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69" name="Arc 92"/>
          <p:cNvSpPr>
            <a:spLocks/>
          </p:cNvSpPr>
          <p:nvPr/>
        </p:nvSpPr>
        <p:spPr bwMode="auto">
          <a:xfrm flipH="1">
            <a:off x="209550" y="5032375"/>
            <a:ext cx="577850" cy="436563"/>
          </a:xfrm>
          <a:custGeom>
            <a:avLst/>
            <a:gdLst>
              <a:gd name="T0" fmla="*/ 0 w 23387"/>
              <a:gd name="T1" fmla="*/ 2147483647 h 21751"/>
              <a:gd name="T2" fmla="*/ 2147483647 w 23387"/>
              <a:gd name="T3" fmla="*/ 2147483647 h 21751"/>
              <a:gd name="T4" fmla="*/ 2147483647 w 23387"/>
              <a:gd name="T5" fmla="*/ 2147483647 h 2175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387" h="21751" fill="none" extrusionOk="0">
                <a:moveTo>
                  <a:pt x="0" y="74"/>
                </a:moveTo>
                <a:cubicBezTo>
                  <a:pt x="594" y="24"/>
                  <a:pt x="1190" y="-1"/>
                  <a:pt x="1787" y="0"/>
                </a:cubicBezTo>
                <a:cubicBezTo>
                  <a:pt x="13716" y="0"/>
                  <a:pt x="23387" y="9670"/>
                  <a:pt x="23387" y="21600"/>
                </a:cubicBezTo>
                <a:cubicBezTo>
                  <a:pt x="23387" y="21650"/>
                  <a:pt x="23386" y="21700"/>
                  <a:pt x="23386" y="21751"/>
                </a:cubicBezTo>
              </a:path>
              <a:path w="23387" h="21751" stroke="0" extrusionOk="0">
                <a:moveTo>
                  <a:pt x="0" y="74"/>
                </a:moveTo>
                <a:cubicBezTo>
                  <a:pt x="594" y="24"/>
                  <a:pt x="1190" y="-1"/>
                  <a:pt x="1787" y="0"/>
                </a:cubicBezTo>
                <a:cubicBezTo>
                  <a:pt x="13716" y="0"/>
                  <a:pt x="23387" y="9670"/>
                  <a:pt x="23387" y="21600"/>
                </a:cubicBezTo>
                <a:cubicBezTo>
                  <a:pt x="23387" y="21650"/>
                  <a:pt x="23386" y="21700"/>
                  <a:pt x="23386" y="21751"/>
                </a:cubicBezTo>
                <a:lnTo>
                  <a:pt x="1787" y="21600"/>
                </a:lnTo>
                <a:lnTo>
                  <a:pt x="0" y="74"/>
                </a:lnTo>
                <a:close/>
              </a:path>
            </a:pathLst>
          </a:custGeom>
          <a:noFill/>
          <a:ln w="190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70" name="Arc 93"/>
          <p:cNvSpPr>
            <a:spLocks/>
          </p:cNvSpPr>
          <p:nvPr/>
        </p:nvSpPr>
        <p:spPr bwMode="auto">
          <a:xfrm>
            <a:off x="2457450" y="5078413"/>
            <a:ext cx="504825" cy="431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71" name="Arc 94"/>
          <p:cNvSpPr>
            <a:spLocks/>
          </p:cNvSpPr>
          <p:nvPr/>
        </p:nvSpPr>
        <p:spPr bwMode="auto">
          <a:xfrm flipH="1" flipV="1">
            <a:off x="211138" y="5462588"/>
            <a:ext cx="514350" cy="412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72" name="Line 95"/>
          <p:cNvSpPr>
            <a:spLocks noChangeShapeType="1"/>
          </p:cNvSpPr>
          <p:nvPr/>
        </p:nvSpPr>
        <p:spPr bwMode="auto">
          <a:xfrm>
            <a:off x="739775" y="5022850"/>
            <a:ext cx="1728788" cy="5715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3" name="Line 96"/>
          <p:cNvSpPr>
            <a:spLocks noChangeShapeType="1"/>
          </p:cNvSpPr>
          <p:nvPr/>
        </p:nvSpPr>
        <p:spPr bwMode="auto">
          <a:xfrm>
            <a:off x="657225" y="5880100"/>
            <a:ext cx="1878013" cy="4445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4" name="Oval 97"/>
          <p:cNvSpPr>
            <a:spLocks noChangeArrowheads="1"/>
          </p:cNvSpPr>
          <p:nvPr/>
        </p:nvSpPr>
        <p:spPr bwMode="auto">
          <a:xfrm>
            <a:off x="1228725" y="5143500"/>
            <a:ext cx="762000" cy="752475"/>
          </a:xfrm>
          <a:prstGeom prst="ellipse">
            <a:avLst/>
          </a:prstGeom>
          <a:noFill/>
          <a:ln w="57150" algn="ctr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75" name="Arc 98"/>
          <p:cNvSpPr>
            <a:spLocks/>
          </p:cNvSpPr>
          <p:nvPr/>
        </p:nvSpPr>
        <p:spPr bwMode="auto">
          <a:xfrm flipH="1" flipV="1">
            <a:off x="1371600" y="5676900"/>
            <a:ext cx="180975" cy="1333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76" name="Arc 99"/>
          <p:cNvSpPr>
            <a:spLocks/>
          </p:cNvSpPr>
          <p:nvPr/>
        </p:nvSpPr>
        <p:spPr bwMode="auto">
          <a:xfrm flipV="1">
            <a:off x="1676400" y="5657850"/>
            <a:ext cx="123825" cy="142875"/>
          </a:xfrm>
          <a:custGeom>
            <a:avLst/>
            <a:gdLst>
              <a:gd name="T0" fmla="*/ 0 w 21600"/>
              <a:gd name="T1" fmla="*/ 0 h 32406"/>
              <a:gd name="T2" fmla="*/ 2147483647 w 21600"/>
              <a:gd name="T3" fmla="*/ 2147483647 h 32406"/>
              <a:gd name="T4" fmla="*/ 0 w 21600"/>
              <a:gd name="T5" fmla="*/ 2147483647 h 324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32406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5393"/>
                  <a:pt x="20600" y="29120"/>
                  <a:pt x="18702" y="32405"/>
                </a:cubicBezTo>
              </a:path>
              <a:path w="21600" h="32406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5393"/>
                  <a:pt x="20600" y="29120"/>
                  <a:pt x="18702" y="32405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77" name="Rectangle 100"/>
          <p:cNvSpPr>
            <a:spLocks noChangeArrowheads="1"/>
          </p:cNvSpPr>
          <p:nvPr/>
        </p:nvSpPr>
        <p:spPr bwMode="auto">
          <a:xfrm>
            <a:off x="1577975" y="5114925"/>
            <a:ext cx="88900" cy="88900"/>
          </a:xfrm>
          <a:prstGeom prst="rect">
            <a:avLst/>
          </a:prstGeom>
          <a:solidFill>
            <a:srgbClr val="F60CFC"/>
          </a:solidFill>
          <a:ln w="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78" name="Text Box 101"/>
          <p:cNvSpPr txBox="1">
            <a:spLocks noChangeArrowheads="1"/>
          </p:cNvSpPr>
          <p:nvPr/>
        </p:nvSpPr>
        <p:spPr bwMode="auto">
          <a:xfrm>
            <a:off x="1681163" y="3883025"/>
            <a:ext cx="674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CC0000"/>
                </a:solidFill>
                <a:latin typeface="Arial Narrow" pitchFamily="34" charset="0"/>
              </a:rPr>
              <a:t>Linac</a:t>
            </a:r>
          </a:p>
        </p:txBody>
      </p:sp>
      <p:sp>
        <p:nvSpPr>
          <p:cNvPr id="24679" name="Text Box 102"/>
          <p:cNvSpPr txBox="1">
            <a:spLocks noChangeArrowheads="1"/>
          </p:cNvSpPr>
          <p:nvPr/>
        </p:nvSpPr>
        <p:spPr bwMode="auto">
          <a:xfrm>
            <a:off x="1704975" y="4625975"/>
            <a:ext cx="673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800000"/>
                </a:solidFill>
                <a:latin typeface="Arial Narrow" pitchFamily="34" charset="0"/>
              </a:rPr>
              <a:t>RLAs</a:t>
            </a:r>
          </a:p>
        </p:txBody>
      </p:sp>
      <p:sp>
        <p:nvSpPr>
          <p:cNvPr id="24680" name="Text Box 103"/>
          <p:cNvSpPr txBox="1">
            <a:spLocks noChangeArrowheads="1"/>
          </p:cNvSpPr>
          <p:nvPr/>
        </p:nvSpPr>
        <p:spPr bwMode="auto">
          <a:xfrm>
            <a:off x="873125" y="5951538"/>
            <a:ext cx="160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6666"/>
                </a:solidFill>
              </a:rPr>
              <a:t>Collider Ring</a:t>
            </a:r>
          </a:p>
        </p:txBody>
      </p:sp>
      <p:sp>
        <p:nvSpPr>
          <p:cNvPr id="24681" name="Text Box 104"/>
          <p:cNvSpPr txBox="1">
            <a:spLocks noChangeArrowheads="1"/>
          </p:cNvSpPr>
          <p:nvPr/>
        </p:nvSpPr>
        <p:spPr bwMode="auto">
          <a:xfrm>
            <a:off x="725488" y="2897188"/>
            <a:ext cx="161464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chemeClr val="bg1"/>
                </a:solidFill>
                <a:latin typeface="Arial Narrow" pitchFamily="34" charset="0"/>
              </a:rPr>
              <a:t>Drift,</a:t>
            </a:r>
            <a:r>
              <a:rPr lang="en-US" sz="1600" b="1" dirty="0">
                <a:solidFill>
                  <a:srgbClr val="339933"/>
                </a:solidFill>
                <a:latin typeface="Arial Narrow" pitchFamily="3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</a:rPr>
              <a:t>Bunch</a:t>
            </a:r>
            <a:r>
              <a:rPr lang="en-US" sz="1600" b="1" dirty="0">
                <a:solidFill>
                  <a:srgbClr val="339933"/>
                </a:solidFill>
                <a:latin typeface="Arial Narrow" pitchFamily="34" charset="0"/>
              </a:rPr>
              <a:t>, Cool</a:t>
            </a:r>
          </a:p>
        </p:txBody>
      </p:sp>
      <p:sp>
        <p:nvSpPr>
          <p:cNvPr id="24682" name="Text Box 194"/>
          <p:cNvSpPr txBox="1">
            <a:spLocks noChangeArrowheads="1"/>
          </p:cNvSpPr>
          <p:nvPr/>
        </p:nvSpPr>
        <p:spPr bwMode="auto">
          <a:xfrm>
            <a:off x="3432175" y="7699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4685" name="Oval 198"/>
          <p:cNvSpPr>
            <a:spLocks noChangeArrowheads="1"/>
          </p:cNvSpPr>
          <p:nvPr/>
        </p:nvSpPr>
        <p:spPr bwMode="auto">
          <a:xfrm>
            <a:off x="2314575" y="3705225"/>
            <a:ext cx="161925" cy="104775"/>
          </a:xfrm>
          <a:prstGeom prst="ellipse">
            <a:avLst/>
          </a:prstGeom>
          <a:noFill/>
          <a:ln w="38100" algn="ctr">
            <a:solidFill>
              <a:srgbClr val="33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339933"/>
              </a:solidFill>
            </a:endParaRPr>
          </a:p>
        </p:txBody>
      </p:sp>
      <p:sp>
        <p:nvSpPr>
          <p:cNvPr id="24686" name="Oval 199"/>
          <p:cNvSpPr>
            <a:spLocks noChangeArrowheads="1"/>
          </p:cNvSpPr>
          <p:nvPr/>
        </p:nvSpPr>
        <p:spPr bwMode="auto">
          <a:xfrm>
            <a:off x="2497138" y="3716338"/>
            <a:ext cx="161925" cy="104775"/>
          </a:xfrm>
          <a:prstGeom prst="ellipse">
            <a:avLst/>
          </a:prstGeom>
          <a:noFill/>
          <a:ln w="38100" algn="ctr">
            <a:solidFill>
              <a:srgbClr val="33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339933"/>
              </a:solidFill>
            </a:endParaRPr>
          </a:p>
        </p:txBody>
      </p:sp>
      <p:sp>
        <p:nvSpPr>
          <p:cNvPr id="24688" name="Text Box 201"/>
          <p:cNvSpPr txBox="1">
            <a:spLocks noChangeArrowheads="1"/>
          </p:cNvSpPr>
          <p:nvPr/>
        </p:nvSpPr>
        <p:spPr bwMode="auto">
          <a:xfrm>
            <a:off x="1133645" y="6323013"/>
            <a:ext cx="14093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dirty="0">
                <a:solidFill>
                  <a:srgbClr val="FFFFFF"/>
                </a:solidFill>
                <a:cs typeface="Arial" charset="0"/>
              </a:rPr>
              <a:t>δ</a:t>
            </a:r>
            <a:r>
              <a:rPr lang="el-GR" dirty="0">
                <a:solidFill>
                  <a:srgbClr val="FFFFFF"/>
                </a:solidFill>
                <a:latin typeface="Symbol" charset="2"/>
                <a:cs typeface="Symbol" charset="2"/>
              </a:rPr>
              <a:t>ν</a:t>
            </a:r>
            <a:r>
              <a:rPr lang="en-US" baseline="-25000" dirty="0">
                <a:solidFill>
                  <a:srgbClr val="FFFFFF"/>
                </a:solidFill>
                <a:cs typeface="Arial" charset="0"/>
              </a:rPr>
              <a:t>BB</a:t>
            </a:r>
            <a:r>
              <a:rPr lang="en-US" dirty="0">
                <a:solidFill>
                  <a:srgbClr val="FFFFFF"/>
                </a:solidFill>
                <a:cs typeface="Arial" charset="0"/>
              </a:rPr>
              <a:t> =</a:t>
            </a:r>
            <a:r>
              <a:rPr lang="en-US" dirty="0" smtClean="0">
                <a:solidFill>
                  <a:srgbClr val="FFFFFF"/>
                </a:solidFill>
                <a:cs typeface="Arial" charset="0"/>
              </a:rPr>
              <a:t>0.027</a:t>
            </a:r>
            <a:endParaRPr lang="el-GR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3140" y="1819850"/>
            <a:ext cx="2201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r>
              <a:rPr lang="en-US" b="1" dirty="0" smtClean="0">
                <a:solidFill>
                  <a:srgbClr val="FF0000"/>
                </a:solidFill>
              </a:rPr>
              <a:t>4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1 bunch combiner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41" y="0"/>
            <a:ext cx="1445894" cy="923330"/>
          </a:xfrm>
          <a:prstGeom prst="rect">
            <a:avLst/>
          </a:prstGeom>
          <a:solidFill>
            <a:srgbClr val="58CA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D.Neuffer</a:t>
            </a:r>
            <a:endParaRPr lang="en-US" dirty="0" smtClean="0">
              <a:solidFill>
                <a:srgbClr val="FFFF00"/>
              </a:solidFill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AAC12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NuFACT12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hevron 2"/>
          <p:cNvSpPr/>
          <p:nvPr/>
        </p:nvSpPr>
        <p:spPr>
          <a:xfrm>
            <a:off x="2206625" y="2282824"/>
            <a:ext cx="6937375" cy="2921001"/>
          </a:xfrm>
          <a:prstGeom prst="chevr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Updated designs now underway which leverage developments in our multi-</a:t>
            </a:r>
            <a:r>
              <a:rPr lang="en-US" sz="2000" dirty="0" err="1" smtClean="0">
                <a:solidFill>
                  <a:srgbClr val="FFFF00"/>
                </a:solidFill>
              </a:rPr>
              <a:t>TeV</a:t>
            </a:r>
            <a:r>
              <a:rPr lang="en-US" sz="2000" dirty="0" smtClean="0">
                <a:solidFill>
                  <a:srgbClr val="FFFF00"/>
                </a:solidFill>
              </a:rPr>
              <a:t> collider designs –		Y.  </a:t>
            </a:r>
            <a:r>
              <a:rPr lang="en-US" sz="2000" dirty="0" err="1" smtClean="0">
                <a:solidFill>
                  <a:srgbClr val="FFFF00"/>
                </a:solidFill>
              </a:rPr>
              <a:t>Alexahin</a:t>
            </a:r>
            <a:r>
              <a:rPr lang="en-US" sz="2000" dirty="0" smtClean="0">
                <a:solidFill>
                  <a:srgbClr val="FFFF00"/>
                </a:solidFill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</a:rPr>
              <a:t>etal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Fermilab staging scenario being </a:t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>developed in the context of the </a:t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>MAP </a:t>
            </a:r>
            <a:r>
              <a:rPr lang="en-US" sz="2000" dirty="0" err="1" smtClean="0">
                <a:solidFill>
                  <a:srgbClr val="FFFF00"/>
                </a:solidFill>
              </a:rPr>
              <a:t>Muon</a:t>
            </a:r>
            <a:r>
              <a:rPr lang="en-US" sz="2000" dirty="0" smtClean="0">
                <a:solidFill>
                  <a:srgbClr val="FFFF00"/>
                </a:solidFill>
              </a:rPr>
              <a:t> Accelerator Staging Study – J-P. </a:t>
            </a:r>
            <a:r>
              <a:rPr lang="en-US" sz="2000" dirty="0" err="1" smtClean="0">
                <a:solidFill>
                  <a:srgbClr val="FFFF00"/>
                </a:solidFill>
              </a:rPr>
              <a:t>Delahaye</a:t>
            </a:r>
            <a:r>
              <a:rPr lang="en-US" sz="2000" dirty="0" smtClean="0">
                <a:solidFill>
                  <a:srgbClr val="FFFF00"/>
                </a:solidFill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</a:rPr>
              <a:t>etal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92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Wall Plug Power Estimates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438900"/>
            <a:ext cx="2133600" cy="365125"/>
          </a:xfrm>
        </p:spPr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0" y="6445250"/>
            <a:ext cx="5448300" cy="365125"/>
          </a:xfr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5100" y="6448425"/>
            <a:ext cx="2133600" cy="365125"/>
          </a:xfrm>
        </p:spPr>
        <p:txBody>
          <a:bodyPr/>
          <a:lstStyle/>
          <a:p>
            <a:fld id="{98817235-C917-8F48-A936-FEF3725D9AF4}" type="slidenum">
              <a:rPr lang="en-US" smtClean="0"/>
              <a:t>86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193800"/>
            <a:ext cx="6504878" cy="533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939800" y="3517900"/>
            <a:ext cx="5562600" cy="25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19600" y="3161268"/>
            <a:ext cx="104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 MW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4500" y="2387600"/>
            <a:ext cx="22799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Estimate assumes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a base 70MW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Facility</a:t>
            </a:r>
            <a:r>
              <a:rPr lang="en-US" dirty="0" smtClean="0">
                <a:solidFill>
                  <a:schemeClr val="bg1"/>
                </a:solidFill>
              </a:rPr>
              <a:t> Power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requirement as in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LC analyses.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>
            <a:stCxn id="16" idx="0"/>
          </p:cNvCxnSpPr>
          <p:nvPr/>
        </p:nvCxnSpPr>
        <p:spPr>
          <a:xfrm flipH="1" flipV="1">
            <a:off x="5600700" y="4089400"/>
            <a:ext cx="2150757" cy="11176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64034" y="5207000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Muon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Collider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963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Production Metric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87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215900" y="939800"/>
            <a:ext cx="6654800" cy="53848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908800" y="2324100"/>
            <a:ext cx="22348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Luminosity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Metric: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N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det</a:t>
            </a:r>
            <a:r>
              <a:rPr lang="en-US" sz="2400" dirty="0" smtClean="0">
                <a:solidFill>
                  <a:schemeClr val="bg1"/>
                </a:solidFill>
              </a:rPr>
              <a:t> × </a:t>
            </a:r>
            <a:r>
              <a:rPr lang="en-US" sz="2400" dirty="0" err="1" smtClean="0">
                <a:solidFill>
                  <a:schemeClr val="bg1"/>
                </a:solidFill>
              </a:rPr>
              <a:t>L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avg</a:t>
            </a:r>
            <a:r>
              <a:rPr lang="en-US" sz="2400" dirty="0" smtClean="0">
                <a:solidFill>
                  <a:schemeClr val="bg1"/>
                </a:solidFill>
              </a:rPr>
              <a:t> / </a:t>
            </a:r>
            <a:r>
              <a:rPr lang="en-US" sz="2400" dirty="0" err="1" smtClean="0">
                <a:solidFill>
                  <a:schemeClr val="bg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tot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11" idx="3"/>
          </p:cNvCxnSpPr>
          <p:nvPr/>
        </p:nvCxnSpPr>
        <p:spPr>
          <a:xfrm>
            <a:off x="2935719" y="1562100"/>
            <a:ext cx="2957081" cy="5334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68500" y="1238934"/>
            <a:ext cx="967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Muon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Collider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28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205" y="1308100"/>
            <a:ext cx="5474395" cy="289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Physics Needs: Neutrinos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" y="939800"/>
            <a:ext cx="8851900" cy="52705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 the neutrino sector it is critical to understand:</a:t>
            </a:r>
          </a:p>
          <a:p>
            <a:endParaRPr lang="en-US" dirty="0" smtClean="0"/>
          </a:p>
          <a:p>
            <a:pPr lvl="1"/>
            <a:r>
              <a:rPr lang="en-US" sz="2800" dirty="0" err="1" smtClean="0">
                <a:latin typeface="Symbol" charset="2"/>
                <a:cs typeface="Symbol" charset="2"/>
              </a:rPr>
              <a:t>d</a:t>
            </a:r>
            <a:r>
              <a:rPr lang="en-US" sz="2800" baseline="-25000" dirty="0" err="1" smtClean="0">
                <a:cs typeface="Symbol" charset="2"/>
              </a:rPr>
              <a:t>CP</a:t>
            </a:r>
            <a:r>
              <a:rPr lang="en-US" sz="2800" baseline="-25000" dirty="0" smtClean="0">
                <a:cs typeface="Symbol" charset="2"/>
              </a:rPr>
              <a:t/>
            </a:r>
            <a:br>
              <a:rPr lang="en-US" sz="2800" baseline="-25000" dirty="0" smtClean="0">
                <a:cs typeface="Symbol" charset="2"/>
              </a:rPr>
            </a:br>
            <a:endParaRPr lang="en-US" sz="2800" dirty="0" smtClean="0">
              <a:cs typeface="Symbol" charset="2"/>
            </a:endParaRPr>
          </a:p>
          <a:p>
            <a:pPr lvl="1"/>
            <a:r>
              <a:rPr lang="en-US" sz="2800" dirty="0" smtClean="0">
                <a:cs typeface="Symbol" charset="2"/>
              </a:rPr>
              <a:t>The mass hierarchy</a:t>
            </a:r>
          </a:p>
          <a:p>
            <a:pPr lvl="1"/>
            <a:endParaRPr lang="en-US" sz="2800" dirty="0" smtClean="0">
              <a:cs typeface="Symbol" charset="2"/>
            </a:endParaRPr>
          </a:p>
          <a:p>
            <a:pPr lvl="1">
              <a:lnSpc>
                <a:spcPct val="110000"/>
              </a:lnSpc>
            </a:pPr>
            <a:r>
              <a:rPr lang="en-US" sz="2800" dirty="0" smtClean="0">
                <a:latin typeface="Symbol" charset="2"/>
                <a:cs typeface="Symbol" charset="2"/>
              </a:rPr>
              <a:t>q</a:t>
            </a:r>
            <a:r>
              <a:rPr lang="en-US" sz="2800" baseline="-25000" dirty="0" smtClean="0">
                <a:cs typeface="Symbol" charset="2"/>
              </a:rPr>
              <a:t>23 </a:t>
            </a:r>
            <a:r>
              <a:rPr lang="en-US" sz="2800" dirty="0" smtClean="0">
                <a:cs typeface="Symbol" charset="2"/>
              </a:rPr>
              <a:t>= </a:t>
            </a:r>
            <a:r>
              <a:rPr lang="en-US" sz="2800" dirty="0" smtClean="0">
                <a:latin typeface="Symbol" charset="2"/>
                <a:cs typeface="Symbol" charset="2"/>
              </a:rPr>
              <a:t>p</a:t>
            </a:r>
            <a:r>
              <a:rPr lang="en-US" sz="2800" dirty="0" smtClean="0">
                <a:cs typeface="Symbol" charset="2"/>
              </a:rPr>
              <a:t>/4, </a:t>
            </a:r>
            <a:r>
              <a:rPr lang="en-US" sz="2800" dirty="0">
                <a:latin typeface="Symbol" charset="2"/>
                <a:cs typeface="Symbol" charset="2"/>
              </a:rPr>
              <a:t>q</a:t>
            </a:r>
            <a:r>
              <a:rPr lang="en-US" sz="2800" baseline="-25000" dirty="0">
                <a:cs typeface="Symbol" charset="2"/>
              </a:rPr>
              <a:t>23 </a:t>
            </a:r>
            <a:r>
              <a:rPr lang="en-US" sz="2800" dirty="0" smtClean="0">
                <a:cs typeface="Symbol" charset="2"/>
              </a:rPr>
              <a:t>&lt; </a:t>
            </a:r>
            <a:r>
              <a:rPr lang="en-US" sz="2800" dirty="0">
                <a:latin typeface="Symbol" charset="2"/>
                <a:cs typeface="Symbol" charset="2"/>
              </a:rPr>
              <a:t>p</a:t>
            </a:r>
            <a:r>
              <a:rPr lang="en-US" sz="2800" dirty="0">
                <a:cs typeface="Symbol" charset="2"/>
              </a:rPr>
              <a:t>/</a:t>
            </a:r>
            <a:r>
              <a:rPr lang="en-US" sz="2800" dirty="0" smtClean="0">
                <a:cs typeface="Symbol" charset="2"/>
              </a:rPr>
              <a:t>4</a:t>
            </a:r>
            <a:br>
              <a:rPr lang="en-US" sz="2800" dirty="0" smtClean="0">
                <a:cs typeface="Symbol" charset="2"/>
              </a:rPr>
            </a:br>
            <a:r>
              <a:rPr lang="en-US" sz="2800" dirty="0" smtClean="0">
                <a:cs typeface="Symbol" charset="2"/>
              </a:rPr>
              <a:t>or </a:t>
            </a:r>
            <a:r>
              <a:rPr lang="en-US" sz="2800" dirty="0" smtClean="0">
                <a:latin typeface="Symbol" charset="2"/>
                <a:cs typeface="Symbol" charset="2"/>
              </a:rPr>
              <a:t>q</a:t>
            </a:r>
            <a:r>
              <a:rPr lang="en-US" sz="2800" baseline="-25000" dirty="0" smtClean="0">
                <a:cs typeface="Symbol" charset="2"/>
              </a:rPr>
              <a:t>23 </a:t>
            </a:r>
            <a:r>
              <a:rPr lang="en-US" sz="2800" dirty="0" smtClean="0">
                <a:cs typeface="Symbol" charset="2"/>
              </a:rPr>
              <a:t>&gt; </a:t>
            </a:r>
            <a:r>
              <a:rPr lang="en-US" sz="2800" dirty="0">
                <a:latin typeface="Symbol" charset="2"/>
                <a:cs typeface="Symbol" charset="2"/>
              </a:rPr>
              <a:t>p</a:t>
            </a:r>
            <a:r>
              <a:rPr lang="en-US" sz="2800" dirty="0">
                <a:cs typeface="Symbol" charset="2"/>
              </a:rPr>
              <a:t>/</a:t>
            </a:r>
            <a:r>
              <a:rPr lang="en-US" sz="2800" dirty="0" smtClean="0">
                <a:cs typeface="Symbol" charset="2"/>
              </a:rPr>
              <a:t>4</a:t>
            </a:r>
          </a:p>
          <a:p>
            <a:pPr lvl="1"/>
            <a:endParaRPr lang="en-US" sz="2800" dirty="0" smtClean="0">
              <a:cs typeface="Symbol" charset="2"/>
            </a:endParaRPr>
          </a:p>
          <a:p>
            <a:pPr lvl="1"/>
            <a:r>
              <a:rPr lang="en-US" sz="2800" dirty="0" smtClean="0">
                <a:cs typeface="Symbol" charset="2"/>
              </a:rPr>
              <a:t>Resolve the LSND and other short baseline experimental anomalies  [perhaps using beams from a </a:t>
            </a:r>
            <a:r>
              <a:rPr lang="en-US" sz="2800" dirty="0" err="1" smtClean="0">
                <a:cs typeface="Symbol" charset="2"/>
              </a:rPr>
              <a:t>muon</a:t>
            </a:r>
            <a:r>
              <a:rPr lang="en-US" sz="2800" dirty="0" smtClean="0">
                <a:cs typeface="Symbol" charset="2"/>
              </a:rPr>
              <a:t> storage ring (</a:t>
            </a:r>
            <a:r>
              <a:rPr lang="en-US" sz="2800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sz="2800" dirty="0" err="1" smtClean="0">
                <a:solidFill>
                  <a:srgbClr val="FFFF00"/>
                </a:solidFill>
                <a:cs typeface="Symbol" charset="2"/>
              </a:rPr>
              <a:t>STORM</a:t>
            </a:r>
            <a:r>
              <a:rPr lang="en-US" sz="2800" dirty="0" smtClean="0">
                <a:cs typeface="Symbol" charset="2"/>
              </a:rPr>
              <a:t>) in a short baseline experiment]</a:t>
            </a:r>
          </a:p>
          <a:p>
            <a:pPr lvl="1"/>
            <a:endParaRPr lang="en-US" sz="2800" dirty="0" smtClean="0">
              <a:cs typeface="Symbol" charset="2"/>
            </a:endParaRPr>
          </a:p>
          <a:p>
            <a:pPr lvl="1"/>
            <a:r>
              <a:rPr lang="en-US" sz="2800" dirty="0" smtClean="0">
                <a:cs typeface="Symbol" charset="2"/>
              </a:rPr>
              <a:t>And continue to probe for signs new physics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97800" y="5613400"/>
            <a:ext cx="106952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P. Huber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7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x9417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066800"/>
            <a:ext cx="2667000" cy="177800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r="12003" b="2782"/>
          <a:stretch/>
        </p:blipFill>
        <p:spPr>
          <a:xfrm>
            <a:off x="577413" y="4135135"/>
            <a:ext cx="3461187" cy="2341865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96839"/>
            <a:ext cx="8064500" cy="741362"/>
          </a:xfrm>
        </p:spPr>
        <p:txBody>
          <a:bodyPr>
            <a:normAutofit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Cooling and the MTA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89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580" y="2895600"/>
            <a:ext cx="5242419" cy="358140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7848600" y="5334000"/>
            <a:ext cx="124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R. Palmer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4300" y="2667000"/>
            <a:ext cx="2070100" cy="182203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rIns="0" rtlCol="0">
            <a:spAutoFit/>
          </a:bodyPr>
          <a:lstStyle/>
          <a:p>
            <a:pPr algn="ctr"/>
            <a:r>
              <a:rPr lang="en-US" sz="1600" dirty="0" smtClean="0"/>
              <a:t>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 – 10</a:t>
            </a:r>
            <a:r>
              <a:rPr lang="en-US" sz="1600" baseline="30000" dirty="0" smtClean="0"/>
              <a:t>7</a:t>
            </a:r>
            <a:r>
              <a:rPr lang="en-US" sz="1600" dirty="0" smtClean="0"/>
              <a:t> </a:t>
            </a:r>
            <a:r>
              <a:rPr lang="en-US" sz="1600" dirty="0" err="1" smtClean="0"/>
              <a:t>Emittance</a:t>
            </a:r>
            <a:r>
              <a:rPr lang="en-US" sz="1600" dirty="0" smtClean="0"/>
              <a:t> Reduction via Ionization Cooling</a:t>
            </a:r>
          </a:p>
          <a:p>
            <a:pPr algn="l"/>
            <a:endParaRPr lang="en-US" sz="1400" dirty="0" smtClean="0"/>
          </a:p>
          <a:p>
            <a:pPr marL="169863" indent="-169863" algn="l">
              <a:buClrTx/>
              <a:buFont typeface="Arial"/>
              <a:buChar char="•"/>
            </a:pPr>
            <a:r>
              <a:rPr lang="en-US" sz="1400" dirty="0" smtClean="0"/>
              <a:t>RF in magnetic fields</a:t>
            </a:r>
          </a:p>
          <a:p>
            <a:pPr marL="169863" indent="-169863" algn="l">
              <a:buClrTx/>
              <a:buFont typeface="Arial"/>
              <a:buChar char="•"/>
            </a:pPr>
            <a:r>
              <a:rPr lang="en-US" sz="1400" dirty="0" smtClean="0"/>
              <a:t>Some very high field (30T) magnets</a:t>
            </a:r>
            <a:endParaRPr lang="en-US" sz="1400" dirty="0"/>
          </a:p>
        </p:txBody>
      </p:sp>
      <p:sp>
        <p:nvSpPr>
          <p:cNvPr id="8" name="Left Arrow 7"/>
          <p:cNvSpPr/>
          <p:nvPr/>
        </p:nvSpPr>
        <p:spPr>
          <a:xfrm>
            <a:off x="6578600" y="3462555"/>
            <a:ext cx="1866900" cy="271245"/>
          </a:xfrm>
          <a:prstGeom prst="leftArrow">
            <a:avLst/>
          </a:pr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100000">
                <a:srgbClr val="FF1114"/>
              </a:gs>
              <a:gs pos="41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ExplodeCavity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2917" r="7361" b="11049"/>
          <a:stretch/>
        </p:blipFill>
        <p:spPr>
          <a:xfrm>
            <a:off x="1" y="2895600"/>
            <a:ext cx="2747812" cy="18288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COOL13 - Mürren, Switzerland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0" y="5791200"/>
            <a:ext cx="2590800" cy="685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 </a:t>
            </a:r>
            <a:r>
              <a:rPr lang="en-US" sz="1200" dirty="0" smtClean="0"/>
              <a:t>805 MHz Modular Cavity for  Systematic Vacuum RF Tests – In Fabrication </a:t>
            </a:r>
            <a:r>
              <a:rPr lang="en-US" sz="1200" dirty="0" smtClean="0">
                <a:latin typeface="Wingdings 3" charset="2"/>
                <a:cs typeface="Wingdings 3" charset="2"/>
              </a:rPr>
              <a:t>a</a:t>
            </a:r>
            <a:r>
              <a:rPr lang="en-US" sz="1200" dirty="0" smtClean="0">
                <a:cs typeface="Wingdings 3" charset="2"/>
              </a:rPr>
              <a:t> FY14 Test Program</a:t>
            </a:r>
            <a:endParaRPr lang="en-US" sz="1200" dirty="0"/>
          </a:p>
        </p:txBody>
      </p:sp>
      <p:cxnSp>
        <p:nvCxnSpPr>
          <p:cNvPr id="13" name="Straight Arrow Connector 12"/>
          <p:cNvCxnSpPr>
            <a:stCxn id="11" idx="0"/>
          </p:cNvCxnSpPr>
          <p:nvPr/>
        </p:nvCxnSpPr>
        <p:spPr>
          <a:xfrm flipV="1">
            <a:off x="1295400" y="5486400"/>
            <a:ext cx="1219200" cy="3048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0"/>
          </p:cNvCxnSpPr>
          <p:nvPr/>
        </p:nvCxnSpPr>
        <p:spPr>
          <a:xfrm flipH="1" flipV="1">
            <a:off x="1219200" y="4419600"/>
            <a:ext cx="76200" cy="1371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 bwMode="auto">
          <a:xfrm>
            <a:off x="152400" y="762000"/>
            <a:ext cx="4495800" cy="213360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</a:rPr>
              <a:t>MuCool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 Test Area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169863" marR="0" indent="-1698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</a:pPr>
            <a:r>
              <a:rPr lang="en-US" sz="1400" dirty="0" smtClean="0">
                <a:solidFill>
                  <a:srgbClr val="FFFF00"/>
                </a:solidFill>
              </a:rPr>
              <a:t>Research program aimed at developing viable technologies for operation of RF cavities in the magnetic fields of an ionization cooling channel </a:t>
            </a:r>
          </a:p>
          <a:p>
            <a:pPr marL="169863" marR="0" indent="-1698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</a:rPr>
              <a:t>Principal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</a:rPr>
              <a:t> thrusts:</a:t>
            </a:r>
          </a:p>
          <a:p>
            <a:pPr marL="627063" lvl="1" indent="-169863" algn="l">
              <a:buClrTx/>
              <a:buFont typeface="Arial"/>
              <a:buChar char="•"/>
            </a:pPr>
            <a:r>
              <a:rPr lang="en-US" sz="1400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Vacuum pillbox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cavities –  utilizing Cu or more novel materials (</a:t>
            </a:r>
            <a:r>
              <a:rPr lang="en-US" sz="14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eg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Be walls)</a:t>
            </a:r>
          </a:p>
          <a:p>
            <a:pPr marL="627063" lvl="1" indent="-169863" algn="l">
              <a:buClrTx/>
              <a:buFont typeface="Arial"/>
              <a:buChar char="•"/>
            </a:pP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Pressurized cavities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0" name="Picture 19" descr="yt8930m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r="21063"/>
          <a:stretch/>
        </p:blipFill>
        <p:spPr>
          <a:xfrm>
            <a:off x="4724400" y="762000"/>
            <a:ext cx="2062790" cy="18965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23333" b="32445"/>
          <a:stretch/>
        </p:blipFill>
        <p:spPr>
          <a:xfrm>
            <a:off x="2453090" y="2946400"/>
            <a:ext cx="1509310" cy="1168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362200" y="2895600"/>
            <a:ext cx="1831426" cy="464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 smtClean="0">
                <a:solidFill>
                  <a:srgbClr val="000090"/>
                </a:solidFill>
              </a:rPr>
              <a:t>Be button after processing </a:t>
            </a:r>
          </a:p>
          <a:p>
            <a:pPr algn="l"/>
            <a:r>
              <a:rPr lang="en-US" sz="1100" dirty="0" smtClean="0">
                <a:solidFill>
                  <a:srgbClr val="000090"/>
                </a:solidFill>
              </a:rPr>
              <a:t>at 31MV/m in 3T B-field</a:t>
            </a:r>
            <a:endParaRPr lang="en-US" sz="1100" dirty="0">
              <a:solidFill>
                <a:srgbClr val="00009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43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Accelerator Program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89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ooling Channel 90° Sectioned 201109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r="3349"/>
          <a:stretch/>
        </p:blipFill>
        <p:spPr>
          <a:xfrm>
            <a:off x="2956963" y="3541066"/>
            <a:ext cx="6148937" cy="2886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20638"/>
            <a:ext cx="8204200" cy="665162"/>
          </a:xfrm>
        </p:spPr>
        <p:txBody>
          <a:bodyPr>
            <a:noAutofit/>
          </a:bodyPr>
          <a:lstStyle/>
          <a:p>
            <a:r>
              <a:rPr lang="en-US" sz="2800" dirty="0" err="1"/>
              <a:t>Muon</a:t>
            </a:r>
            <a:r>
              <a:rPr lang="en-US" sz="2800" dirty="0"/>
              <a:t> Ionization Cooling Experiment (MICE)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810000"/>
            <a:ext cx="2819400" cy="2590800"/>
          </a:xfr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Tertiary production of </a:t>
            </a:r>
            <a:r>
              <a:rPr lang="en-GB" dirty="0" err="1" smtClean="0"/>
              <a:t>muon</a:t>
            </a:r>
            <a:r>
              <a:rPr lang="en-GB" dirty="0" smtClean="0"/>
              <a:t> beams</a:t>
            </a:r>
            <a:r>
              <a:rPr lang="en-GB" dirty="0" smtClean="0">
                <a:cs typeface="Wingdings 3" charset="2"/>
              </a:rPr>
              <a:t> </a:t>
            </a:r>
          </a:p>
          <a:p>
            <a:pPr lvl="1"/>
            <a:r>
              <a:rPr lang="en-GB" sz="2200" dirty="0" smtClean="0"/>
              <a:t>Initial beam </a:t>
            </a:r>
            <a:r>
              <a:rPr lang="en-GB" sz="2200" dirty="0" err="1" smtClean="0"/>
              <a:t>emittance</a:t>
            </a:r>
            <a:r>
              <a:rPr lang="en-GB" sz="2200" dirty="0" smtClean="0"/>
              <a:t> intrinsically large</a:t>
            </a:r>
          </a:p>
          <a:p>
            <a:r>
              <a:rPr lang="en-GB" dirty="0" err="1" smtClean="0"/>
              <a:t>Muon</a:t>
            </a:r>
            <a:r>
              <a:rPr lang="en-GB" dirty="0" smtClean="0"/>
              <a:t> Cooling </a:t>
            </a:r>
            <a:r>
              <a:rPr lang="en-GB" dirty="0" smtClean="0">
                <a:latin typeface="Wingdings 3" charset="2"/>
                <a:cs typeface="Wingdings 3" charset="2"/>
              </a:rPr>
              <a:t>a</a:t>
            </a:r>
            <a:r>
              <a:rPr lang="en-GB" dirty="0" smtClean="0">
                <a:cs typeface="Wingdings 3" charset="2"/>
              </a:rPr>
              <a:t> </a:t>
            </a:r>
            <a:r>
              <a:rPr lang="en-GB" dirty="0" smtClean="0"/>
              <a:t>Ionization Cooling </a:t>
            </a:r>
          </a:p>
          <a:p>
            <a:pPr lvl="2"/>
            <a:r>
              <a:rPr lang="en-GB" dirty="0" err="1" smtClean="0"/>
              <a:t>dE</a:t>
            </a:r>
            <a:r>
              <a:rPr lang="en-GB" dirty="0" smtClean="0"/>
              <a:t>/dx energy loss in materials</a:t>
            </a:r>
          </a:p>
          <a:p>
            <a:pPr lvl="2"/>
            <a:r>
              <a:rPr lang="en-GB" dirty="0" smtClean="0"/>
              <a:t>RF to replace </a:t>
            </a:r>
            <a:r>
              <a:rPr lang="en-GB" i="1" dirty="0" err="1" smtClean="0"/>
              <a:t>p</a:t>
            </a:r>
            <a:r>
              <a:rPr lang="en-GB" i="1" baseline="-25000" dirty="0" err="1" smtClean="0"/>
              <a:t>long</a:t>
            </a:r>
            <a:endParaRPr lang="en-GB" dirty="0" smtClean="0"/>
          </a:p>
          <a:p>
            <a:pPr lvl="1"/>
            <a:endParaRPr lang="en-GB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3100" y="6426200"/>
            <a:ext cx="6642100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COOL13 - Mürren, Switzerland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90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 rot="20806502">
            <a:off x="2880702" y="3746571"/>
            <a:ext cx="1915887" cy="923318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54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MICE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394200" y="4520763"/>
            <a:ext cx="3771901" cy="1979831"/>
            <a:chOff x="8129139" y="4976594"/>
            <a:chExt cx="3243181" cy="1979831"/>
          </a:xfrm>
        </p:grpSpPr>
        <p:cxnSp>
          <p:nvCxnSpPr>
            <p:cNvPr id="10" name="Straight Arrow Connector 9"/>
            <p:cNvCxnSpPr>
              <a:stCxn id="15" idx="0"/>
            </p:cNvCxnSpPr>
            <p:nvPr/>
          </p:nvCxnSpPr>
          <p:spPr>
            <a:xfrm flipV="1">
              <a:off x="10087279" y="4976594"/>
              <a:ext cx="1285041" cy="133350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5" idx="0"/>
            </p:cNvCxnSpPr>
            <p:nvPr/>
          </p:nvCxnSpPr>
          <p:spPr>
            <a:xfrm flipH="1" flipV="1">
              <a:off x="8129139" y="5933301"/>
              <a:ext cx="1958140" cy="376793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302167" y="6310094"/>
              <a:ext cx="1570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800" dirty="0" smtClean="0">
                  <a:solidFill>
                    <a:srgbClr val="ACCBF9">
                      <a:lumMod val="25000"/>
                    </a:srgbClr>
                  </a:solidFill>
                  <a:latin typeface="Arial"/>
                </a:rPr>
                <a:t>Spectrometer</a:t>
              </a:r>
              <a:br>
                <a:rPr lang="en-US" sz="1800" dirty="0" smtClean="0">
                  <a:solidFill>
                    <a:srgbClr val="ACCBF9">
                      <a:lumMod val="25000"/>
                    </a:srgbClr>
                  </a:solidFill>
                  <a:latin typeface="Arial"/>
                </a:rPr>
              </a:br>
              <a:r>
                <a:rPr lang="en-US" sz="1800" dirty="0" smtClean="0">
                  <a:solidFill>
                    <a:srgbClr val="ACCBF9">
                      <a:lumMod val="25000"/>
                    </a:srgbClr>
                  </a:solidFill>
                  <a:latin typeface="Arial"/>
                </a:rPr>
                <a:t>Solenoids</a:t>
              </a:r>
              <a:endParaRPr lang="en-US" sz="1800" dirty="0">
                <a:solidFill>
                  <a:srgbClr val="ACCBF9">
                    <a:lumMod val="25000"/>
                  </a:srgbClr>
                </a:solidFill>
                <a:latin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82640" y="5003800"/>
            <a:ext cx="3106188" cy="1511300"/>
            <a:chOff x="5730240" y="4851400"/>
            <a:chExt cx="3106188" cy="1511300"/>
          </a:xfrm>
        </p:grpSpPr>
        <p:cxnSp>
          <p:nvCxnSpPr>
            <p:cNvPr id="21" name="Straight Arrow Connector 20"/>
            <p:cNvCxnSpPr>
              <a:stCxn id="23" idx="1"/>
            </p:cNvCxnSpPr>
            <p:nvPr/>
          </p:nvCxnSpPr>
          <p:spPr>
            <a:xfrm flipH="1" flipV="1">
              <a:off x="6718300" y="4851400"/>
              <a:ext cx="650471" cy="1049635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5730240" y="5041900"/>
              <a:ext cx="1638531" cy="859136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368771" y="5439370"/>
              <a:ext cx="14676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RF-Coupling</a:t>
              </a:r>
              <a:br>
                <a:rPr lang="en-US" sz="1800" dirty="0" smtClean="0">
                  <a:solidFill>
                    <a:srgbClr val="FF0000"/>
                  </a:solidFill>
                  <a:latin typeface="Arial"/>
                </a:rPr>
              </a:b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Coil (RFCC) </a:t>
              </a:r>
              <a:br>
                <a:rPr lang="en-US" sz="1800" dirty="0" smtClean="0">
                  <a:solidFill>
                    <a:srgbClr val="FF0000"/>
                  </a:solidFill>
                  <a:latin typeface="Arial"/>
                </a:rPr>
              </a:b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Units</a:t>
              </a:r>
              <a:endParaRPr lang="en-US" sz="1800" dirty="0">
                <a:solidFill>
                  <a:srgbClr val="FF0000"/>
                </a:solidFill>
                <a:latin typeface="Arial"/>
              </a:endParaRPr>
            </a:p>
          </p:txBody>
        </p:sp>
      </p:grpSp>
      <p:pic>
        <p:nvPicPr>
          <p:cNvPr id="18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"/>
          <a:stretch/>
        </p:blipFill>
        <p:spPr>
          <a:xfrm>
            <a:off x="5080001" y="609600"/>
            <a:ext cx="3149599" cy="31106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7787" y="2362200"/>
            <a:ext cx="304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First Spectrometer Solenoid</a:t>
            </a:r>
            <a:br>
              <a:rPr lang="en-US" sz="1800" dirty="0" smtClean="0">
                <a:solidFill>
                  <a:srgbClr val="FFFF00"/>
                </a:solidFill>
                <a:latin typeface="Arial"/>
              </a:rPr>
            </a:b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Now Commissioned!</a:t>
            </a:r>
            <a:endParaRPr lang="en-US" sz="1800" dirty="0">
              <a:solidFill>
                <a:srgbClr val="FFFF00"/>
              </a:solidFill>
              <a:latin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934200" y="2971800"/>
            <a:ext cx="1219200" cy="1447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49530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 flipH="1" flipV="1">
            <a:off x="3048000" y="3124200"/>
            <a:ext cx="2590800" cy="1447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62000" y="533400"/>
            <a:ext cx="3406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First Coupling Coil Cold Mass</a:t>
            </a:r>
            <a:br>
              <a:rPr lang="en-US" sz="1800" dirty="0" smtClean="0">
                <a:solidFill>
                  <a:srgbClr val="FFFF00"/>
                </a:solidFill>
                <a:latin typeface="Arial"/>
              </a:rPr>
            </a:b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 Being Readied for Training</a:t>
            </a:r>
            <a:endParaRPr lang="en-US" sz="18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77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COOL13 - Mürren, Switzerland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33338"/>
            <a:ext cx="6978650" cy="627062"/>
          </a:xfrm>
        </p:spPr>
        <p:txBody>
          <a:bodyPr>
            <a:noAutofit/>
          </a:bodyPr>
          <a:lstStyle/>
          <a:p>
            <a:r>
              <a:rPr lang="en-US" sz="3200" dirty="0" smtClean="0"/>
              <a:t>Recent Technology Highlights</a:t>
            </a:r>
            <a:endParaRPr lang="en-US" sz="3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5900714"/>
              </p:ext>
            </p:extLst>
          </p:nvPr>
        </p:nvGraphicFramePr>
        <p:xfrm>
          <a:off x="0" y="1028700"/>
          <a:ext cx="9004300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9743293">
            <a:off x="3225351" y="3180832"/>
            <a:ext cx="2617098" cy="1015663"/>
          </a:xfrm>
          <a:prstGeom prst="rect">
            <a:avLst/>
          </a:prstGeom>
          <a:solidFill>
            <a:srgbClr val="800000"/>
          </a:solidFill>
          <a:effectLst>
            <a:glow rad="101600">
              <a:schemeClr val="tx2">
                <a:lumMod val="60000"/>
                <a:lumOff val="40000"/>
                <a:alpha val="75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Path to a Viable</a:t>
            </a:r>
            <a:br>
              <a:rPr lang="en-US" sz="2000" b="1" dirty="0" smtClean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000" b="1" dirty="0" err="1" smtClean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Muon</a:t>
            </a:r>
            <a:r>
              <a:rPr lang="en-US" sz="20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Ionization </a:t>
            </a:r>
            <a:br>
              <a:rPr lang="en-US" sz="2000" b="1" dirty="0" smtClean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000" b="1" dirty="0" smtClean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Cooling</a:t>
            </a:r>
            <a:r>
              <a:rPr lang="en-US" sz="20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Channel</a:t>
            </a:r>
            <a:endParaRPr lang="en-US" sz="2000" b="1" dirty="0">
              <a:ln w="12700">
                <a:solidFill>
                  <a:srgbClr val="242852">
                    <a:satMod val="155000"/>
                  </a:srgbClr>
                </a:solidFill>
                <a:prstDash val="solid"/>
              </a:ln>
              <a:solidFill>
                <a:srgbClr val="ACCBF9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0" y="901700"/>
            <a:ext cx="2273073" cy="164043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645150" y="1714500"/>
            <a:ext cx="69215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28138" y="4616450"/>
            <a:ext cx="2727942" cy="1907561"/>
            <a:chOff x="5242147" y="3701548"/>
            <a:chExt cx="4118276" cy="2756969"/>
          </a:xfrm>
        </p:grpSpPr>
        <p:pic>
          <p:nvPicPr>
            <p:cNvPr id="20" name="Picture 19" descr="withB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2147" y="3802250"/>
              <a:ext cx="4118276" cy="2619990"/>
            </a:xfrm>
            <a:prstGeom prst="rect">
              <a:avLst/>
            </a:prstGeom>
            <a:solidFill>
              <a:srgbClr val="FFFFFF"/>
            </a:solidFill>
          </p:spPr>
        </p:pic>
        <p:grpSp>
          <p:nvGrpSpPr>
            <p:cNvPr id="21" name="Group 20"/>
            <p:cNvGrpSpPr/>
            <p:nvPr/>
          </p:nvGrpSpPr>
          <p:grpSpPr>
            <a:xfrm>
              <a:off x="5453270" y="3701548"/>
              <a:ext cx="3899343" cy="2756969"/>
              <a:chOff x="5453270" y="3701548"/>
              <a:chExt cx="3899343" cy="2756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8012744" y="4030126"/>
                <a:ext cx="1213198" cy="369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FF"/>
                    </a:solidFill>
                  </a:rPr>
                  <a:t>Pure GH2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747014" y="3701548"/>
                <a:ext cx="3605599" cy="441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1% Dry Air (0.2% O2) in GH2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453270" y="6058175"/>
                <a:ext cx="1728280" cy="400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E</a:t>
                </a:r>
                <a:r>
                  <a:rPr lang="en-US" sz="1200" b="1" i="1" baseline="-250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0 </a:t>
                </a:r>
                <a:r>
                  <a:rPr lang="en-US" sz="1200" b="1" i="1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= 25 MV/</a:t>
                </a:r>
                <a:r>
                  <a:rPr lang="en-US" sz="1200" b="1" i="1" dirty="0" err="1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m</a:t>
                </a:r>
                <a:endParaRPr lang="en-US" sz="1200" b="1" i="1" dirty="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544777" y="5399396"/>
                <a:ext cx="2866179" cy="73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prstClr val="white"/>
                    </a:solidFill>
                  </a:rPr>
                  <a:t>~50X reduction in</a:t>
                </a:r>
              </a:p>
              <a:p>
                <a:r>
                  <a:rPr lang="en-US" sz="1200" dirty="0" smtClean="0">
                    <a:solidFill>
                      <a:prstClr val="white"/>
                    </a:solidFill>
                  </a:rPr>
                  <a:t>RF  power dissipation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845505" y="4399431"/>
                <a:ext cx="1451681" cy="1323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1% Dry Air </a:t>
                </a:r>
              </a:p>
              <a:p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(0.2 % O2)</a:t>
                </a:r>
              </a:p>
              <a:p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in GH2 at </a:t>
                </a:r>
              </a:p>
              <a:p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B = 3T</a:t>
                </a:r>
                <a:endParaRPr lang="en-US" sz="1200" dirty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3"/>
          <a:stretch/>
        </p:blipFill>
        <p:spPr bwMode="auto">
          <a:xfrm>
            <a:off x="6397365" y="4616450"/>
            <a:ext cx="2405322" cy="159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 descr="Shen_plot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80" y="920750"/>
            <a:ext cx="2290156" cy="1809750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r="5824" b="12046"/>
          <a:stretch/>
        </p:blipFill>
        <p:spPr bwMode="auto">
          <a:xfrm>
            <a:off x="25400" y="17115"/>
            <a:ext cx="1466850" cy="117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7879476" y="4083050"/>
            <a:ext cx="324724" cy="10795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648730" y="5972178"/>
            <a:ext cx="75487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670050" y="2139950"/>
            <a:ext cx="0" cy="7366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86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09538"/>
            <a:ext cx="8064500" cy="931862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Muon</a:t>
            </a:r>
            <a:r>
              <a:rPr lang="en-US" sz="3200" dirty="0" smtClean="0"/>
              <a:t> Accelerator Staging Study (MASS)</a:t>
            </a:r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0500" y="1016000"/>
            <a:ext cx="8851900" cy="5359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Two approaches exist: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dedicated “green field” construction project</a:t>
            </a:r>
          </a:p>
          <a:p>
            <a:pPr lvl="1"/>
            <a:r>
              <a:rPr lang="en-US" dirty="0" smtClean="0"/>
              <a:t> A staged development based on evolving capabilities at an existing facility</a:t>
            </a:r>
          </a:p>
          <a:p>
            <a:pPr lvl="2"/>
            <a:r>
              <a:rPr lang="en-US" dirty="0" smtClean="0"/>
              <a:t>Desirable if high quality physics can be produced along the way…</a:t>
            </a:r>
          </a:p>
          <a:p>
            <a:pPr lvl="2"/>
            <a:r>
              <a:rPr lang="en-US" dirty="0" smtClean="0"/>
              <a:t>Can provide clear decision points with well-understood risks for moving forward</a:t>
            </a:r>
          </a:p>
          <a:p>
            <a:pPr lvl="2"/>
            <a:r>
              <a:rPr lang="en-US" dirty="0" smtClean="0"/>
              <a:t>Incremental deployment of expensive or technically challenging elements</a:t>
            </a:r>
          </a:p>
          <a:p>
            <a:pPr marL="914400" lvl="2" indent="0">
              <a:buNone/>
            </a:pPr>
            <a:endParaRPr lang="en-US" dirty="0" smtClean="0"/>
          </a:p>
          <a:p>
            <a:r>
              <a:rPr lang="en-US" dirty="0" smtClean="0"/>
              <a:t>2008 P5 Roadmap called for a “world</a:t>
            </a:r>
            <a:r>
              <a:rPr lang="en-US" dirty="0"/>
              <a:t>-leading Intensity Frontier program centered at </a:t>
            </a:r>
            <a:r>
              <a:rPr lang="en-US" dirty="0" smtClean="0"/>
              <a:t>Fermilab”</a:t>
            </a:r>
          </a:p>
          <a:p>
            <a:pPr lvl="1"/>
            <a:r>
              <a:rPr lang="en-US" dirty="0" smtClean="0"/>
              <a:t>Can a </a:t>
            </a:r>
            <a:r>
              <a:rPr lang="en-US" dirty="0" err="1" smtClean="0"/>
              <a:t>Muon</a:t>
            </a:r>
            <a:r>
              <a:rPr lang="en-US" dirty="0" smtClean="0"/>
              <a:t> Accelerator effort support this goal as well as provide a path to return to an Energy Frontier facility in the US?</a:t>
            </a:r>
          </a:p>
          <a:p>
            <a:pPr lvl="1"/>
            <a:r>
              <a:rPr lang="en-US" dirty="0" smtClean="0"/>
              <a:t>Can a staged </a:t>
            </a:r>
            <a:r>
              <a:rPr lang="en-US" dirty="0" err="1" smtClean="0"/>
              <a:t>Muon</a:t>
            </a:r>
            <a:r>
              <a:rPr lang="en-US" dirty="0" smtClean="0"/>
              <a:t> Accelerator effort provide both physics output and the necessary accelerator R&amp;D along the way?</a:t>
            </a:r>
          </a:p>
          <a:p>
            <a:pPr lvl="1"/>
            <a:r>
              <a:rPr lang="en-US" dirty="0" smtClean="0"/>
              <a:t>What are the timescales associated with such an effort?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56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AP_FN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MAP_FNAL.potx</Template>
  <TotalTime>24454</TotalTime>
  <Words>5461</Words>
  <Application>Microsoft Macintosh PowerPoint</Application>
  <PresentationFormat>On-screen Show (4:3)</PresentationFormat>
  <Paragraphs>1245</Paragraphs>
  <Slides>92</Slides>
  <Notes>4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92</vt:i4>
      </vt:variant>
    </vt:vector>
  </HeadingPairs>
  <TitlesOfParts>
    <vt:vector size="96" baseType="lpstr">
      <vt:lpstr>MAP_FNAL</vt:lpstr>
      <vt:lpstr>Equation</vt:lpstr>
      <vt:lpstr>Graph</vt:lpstr>
      <vt:lpstr>Worksheet</vt:lpstr>
      <vt:lpstr>An Overview of the  U.S. Muon Accelerator Program   </vt:lpstr>
      <vt:lpstr>The Aims of the Muon Accelerator Program</vt:lpstr>
      <vt:lpstr>Outline</vt:lpstr>
      <vt:lpstr>THE PHYSICS MOTIVATIONs</vt:lpstr>
      <vt:lpstr>The Physics Motivations</vt:lpstr>
      <vt:lpstr>Muon Accelerator Physics</vt:lpstr>
      <vt:lpstr>The Physics Needs: Neutrinos</vt:lpstr>
      <vt:lpstr>Muon Collider Reach</vt:lpstr>
      <vt:lpstr>Muon Accelerator Program</vt:lpstr>
      <vt:lpstr>The Muon Accelerator Program</vt:lpstr>
      <vt:lpstr>Muon Collider-Neutrino Factory Comparison</vt:lpstr>
      <vt:lpstr>The MAP Feasibility Assessment</vt:lpstr>
      <vt:lpstr>THE R&amp;D CHALLENGES</vt:lpstr>
      <vt:lpstr>Technology Challenges – Tertiary Production</vt:lpstr>
      <vt:lpstr>Technology Challenges - Target</vt:lpstr>
      <vt:lpstr>TechnoIogy Challenges – Capture Solenoid</vt:lpstr>
      <vt:lpstr>Technology Challenges - Cooling</vt:lpstr>
      <vt:lpstr>Technology Challenges - Cooling</vt:lpstr>
      <vt:lpstr>Technology Challenges – RF</vt:lpstr>
      <vt:lpstr>Technology Challenges - Acceleration</vt:lpstr>
      <vt:lpstr>Superconducting RF Development</vt:lpstr>
      <vt:lpstr>Technology &amp; Design Challenges – Ring, Magnets, Detector</vt:lpstr>
      <vt:lpstr>Backgrounds and Detector</vt:lpstr>
      <vt:lpstr>Recent R&amp;D Progress – Some Highlights</vt:lpstr>
      <vt:lpstr>Recent Progress I - MICE</vt:lpstr>
      <vt:lpstr>Recent Progress II – Cavity Materials</vt:lpstr>
      <vt:lpstr>Recent Progress III – Vacuum RF</vt:lpstr>
      <vt:lpstr>Recent Progress IV:  High Pressure RF</vt:lpstr>
      <vt:lpstr>Recent Progress V:  High Field Magnets</vt:lpstr>
      <vt:lpstr>MAP:  Recent Technology Highlights</vt:lpstr>
      <vt:lpstr>The Muon Accelerator Staging Study (MASS) and MAP Timelines</vt:lpstr>
      <vt:lpstr>A Staged Muon-Based Neutrino  and Collider Physics Program</vt:lpstr>
      <vt:lpstr>Muon Accelerators</vt:lpstr>
      <vt:lpstr>All proposed muon-based accelerators would easily fit at Fermilab </vt:lpstr>
      <vt:lpstr> Neutrinos from Stored Muons (arXiv: 1206.0294 (LOI), Fermilab P-1028) </vt:lpstr>
      <vt:lpstr>nStorm as an R&amp;D platform</vt:lpstr>
      <vt:lpstr>PowerPoint Presentation</vt:lpstr>
      <vt:lpstr>Multi-TeV Collider – 1.5 TeV Baseline</vt:lpstr>
      <vt:lpstr>PowerPoint Presentation</vt:lpstr>
      <vt:lpstr>How Could the Staged NF to Homestake Perform?</vt:lpstr>
      <vt:lpstr>Neutrino Factory Staging (MASS)</vt:lpstr>
      <vt:lpstr>MAP Designs for a Muon-Based Higgs Factory and Energy Frontier Collider</vt:lpstr>
      <vt:lpstr>The Muon Accelerator Program Timeline</vt:lpstr>
      <vt:lpstr>Concluding Remarks</vt:lpstr>
      <vt:lpstr>Some Thoughts…</vt:lpstr>
      <vt:lpstr>Conclusion</vt:lpstr>
      <vt:lpstr>Muon Accelerator Program Contacts</vt:lpstr>
      <vt:lpstr>Acknowledgments</vt:lpstr>
      <vt:lpstr>Muon Collider Concept</vt:lpstr>
      <vt:lpstr>126 GeV Higgs Factory  </vt:lpstr>
      <vt:lpstr>Some Lepton Collider Comparisons</vt:lpstr>
      <vt:lpstr>Muon Collider and neutrino factory synergies</vt:lpstr>
      <vt:lpstr>Extra Slides Follow</vt:lpstr>
      <vt:lpstr>THE R&amp;D CHALLENGES</vt:lpstr>
      <vt:lpstr>Technology Challenges – Tertiary Production</vt:lpstr>
      <vt:lpstr>Technology Challenges - Target</vt:lpstr>
      <vt:lpstr>TechnoIogy Challenges – Capture Solenoid</vt:lpstr>
      <vt:lpstr>Technology Challenges - Cooling</vt:lpstr>
      <vt:lpstr>Ionization Cooling</vt:lpstr>
      <vt:lpstr>Technology Challenges - Cooling</vt:lpstr>
      <vt:lpstr>Technology Challenges – RF</vt:lpstr>
      <vt:lpstr>RF Breakdown in Magnetic Fields</vt:lpstr>
      <vt:lpstr>Technology Challenges - Acceleration</vt:lpstr>
      <vt:lpstr>An Initial Acceleration Scheme:  RLAs</vt:lpstr>
      <vt:lpstr>Superconducting RF Development</vt:lpstr>
      <vt:lpstr>Technology &amp; Design Challenges – Ring, Magnets, Detector</vt:lpstr>
      <vt:lpstr>Technology Challenges:   Heat Load in Arc Magnets (N.Mokhov)</vt:lpstr>
      <vt:lpstr>Backgrounds and Detector</vt:lpstr>
      <vt:lpstr>The MAP Feasibility Assessment</vt:lpstr>
      <vt:lpstr>The Feasibility Assessment I</vt:lpstr>
      <vt:lpstr>The Feasibility Assessment II</vt:lpstr>
      <vt:lpstr>The US MAP Feasibility Assessment</vt:lpstr>
      <vt:lpstr>Moving Forward with a Muon-based Program</vt:lpstr>
      <vt:lpstr>Recent R&amp;D Progress – Some Highlights</vt:lpstr>
      <vt:lpstr>MAP Design &amp; Simulation</vt:lpstr>
      <vt:lpstr>Recent Progress I - MICE</vt:lpstr>
      <vt:lpstr>Recent Progress II – Cavity Materials</vt:lpstr>
      <vt:lpstr>Recent Progress III – Vacuum RF</vt:lpstr>
      <vt:lpstr>Recent Progress IV:  High Pressure RF</vt:lpstr>
      <vt:lpstr>Recent Progress V:  High Field Magnets</vt:lpstr>
      <vt:lpstr>MAP:  Recent Technology Highlights</vt:lpstr>
      <vt:lpstr>Miscellaneous slides</vt:lpstr>
      <vt:lpstr>The Physics Needs:  Colliders</vt:lpstr>
      <vt:lpstr>Muon Collider Parameters</vt:lpstr>
      <vt:lpstr>Preliminary Muon Collider  Higgs Factory Parameters</vt:lpstr>
      <vt:lpstr>Wall Plug Power Estimates</vt:lpstr>
      <vt:lpstr>Luminosity Production Metric</vt:lpstr>
      <vt:lpstr>The Physics Needs: Neutrinos (I)</vt:lpstr>
      <vt:lpstr>Muon Cooling and the MTA</vt:lpstr>
      <vt:lpstr>Muon Ionization Cooling Experiment (MICE)</vt:lpstr>
      <vt:lpstr>Recent Technology Highlights</vt:lpstr>
      <vt:lpstr>Muon Accelerator Staging Study (MASS)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Palmer</dc:creator>
  <cp:lastModifiedBy>Mark Palmer</cp:lastModifiedBy>
  <cp:revision>238</cp:revision>
  <cp:lastPrinted>2012-09-27T19:04:59Z</cp:lastPrinted>
  <dcterms:created xsi:type="dcterms:W3CDTF">2012-01-28T14:57:36Z</dcterms:created>
  <dcterms:modified xsi:type="dcterms:W3CDTF">2013-06-10T01:54:18Z</dcterms:modified>
</cp:coreProperties>
</file>