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59" r:id="rId7"/>
    <p:sldId id="260" r:id="rId8"/>
    <p:sldId id="265" r:id="rId9"/>
    <p:sldId id="266"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88" y="-84"/>
      </p:cViewPr>
      <p:guideLst>
        <p:guide orient="horz" pos="2160"/>
        <p:guide pos="2880"/>
      </p:guideLst>
    </p:cSldViewPr>
  </p:slideViewPr>
  <p:notesTextViewPr>
    <p:cViewPr>
      <p:scale>
        <a:sx n="1" d="1"/>
        <a:sy n="1" d="1"/>
      </p:scale>
      <p:origin x="0" y="0"/>
    </p:cViewPr>
  </p:notesTextViewPr>
  <p:sorterViewPr>
    <p:cViewPr>
      <p:scale>
        <a:sx n="100" d="100"/>
        <a:sy n="100" d="100"/>
      </p:scale>
      <p:origin x="0" y="1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B10E25-42FF-4D07-B548-6305A6EFEE5C}"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14222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10E25-42FF-4D07-B548-6305A6EFEE5C}"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415263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10E25-42FF-4D07-B548-6305A6EFEE5C}"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1564718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10E25-42FF-4D07-B548-6305A6EFEE5C}"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3810199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B10E25-42FF-4D07-B548-6305A6EFEE5C}" type="datetimeFigureOut">
              <a:rPr lang="en-US" smtClean="0"/>
              <a:t>7/7/2013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363423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B10E25-42FF-4D07-B548-6305A6EFEE5C}"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428233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B10E25-42FF-4D07-B548-6305A6EFEE5C}" type="datetimeFigureOut">
              <a:rPr lang="en-US" smtClean="0"/>
              <a:t>7/7/2013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2659428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B10E25-42FF-4D07-B548-6305A6EFEE5C}" type="datetimeFigureOut">
              <a:rPr lang="en-US" smtClean="0"/>
              <a:t>7/7/2013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29083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10E25-42FF-4D07-B548-6305A6EFEE5C}" type="datetimeFigureOut">
              <a:rPr lang="en-US" smtClean="0"/>
              <a:t>7/7/2013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302778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10E25-42FF-4D07-B548-6305A6EFEE5C}"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3088754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10E25-42FF-4D07-B548-6305A6EFEE5C}" type="datetimeFigureOut">
              <a:rPr lang="en-US" smtClean="0"/>
              <a:t>7/7/2013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30AD2-40EC-4860-9839-D81FD74A7C39}" type="slidenum">
              <a:rPr lang="en-US" smtClean="0"/>
              <a:t>‹#›</a:t>
            </a:fld>
            <a:endParaRPr lang="en-US"/>
          </a:p>
        </p:txBody>
      </p:sp>
    </p:spTree>
    <p:extLst>
      <p:ext uri="{BB962C8B-B14F-4D97-AF65-F5344CB8AC3E}">
        <p14:creationId xmlns:p14="http://schemas.microsoft.com/office/powerpoint/2010/main" val="110750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10E25-42FF-4D07-B548-6305A6EFEE5C}" type="datetimeFigureOut">
              <a:rPr lang="en-US" smtClean="0"/>
              <a:t>7/7/2013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30AD2-40EC-4860-9839-D81FD74A7C39}" type="slidenum">
              <a:rPr lang="en-US" smtClean="0"/>
              <a:t>‹#›</a:t>
            </a:fld>
            <a:endParaRPr lang="en-US"/>
          </a:p>
        </p:txBody>
      </p:sp>
    </p:spTree>
    <p:extLst>
      <p:ext uri="{BB962C8B-B14F-4D97-AF65-F5344CB8AC3E}">
        <p14:creationId xmlns:p14="http://schemas.microsoft.com/office/powerpoint/2010/main" val="425234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rojectx-docdb.fnal.gov/cgi-bin/ShowDocument?docid=119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79575"/>
          </a:xfrm>
        </p:spPr>
        <p:txBody>
          <a:bodyPr>
            <a:normAutofit fontScale="90000"/>
          </a:bodyPr>
          <a:lstStyle/>
          <a:p>
            <a:r>
              <a:rPr lang="en-US" b="1" dirty="0"/>
              <a:t>Project X Technical Board </a:t>
            </a:r>
            <a:r>
              <a:rPr lang="en-US" b="1" dirty="0" smtClean="0"/>
              <a:t>meeting (05/3/13): </a:t>
            </a:r>
            <a:br>
              <a:rPr lang="en-US" b="1" dirty="0" smtClean="0"/>
            </a:br>
            <a:r>
              <a:rPr lang="en-US" b="1" dirty="0" smtClean="0"/>
              <a:t>summary and conclusions</a:t>
            </a:r>
            <a:endParaRPr lang="en-US" dirty="0"/>
          </a:p>
        </p:txBody>
      </p:sp>
      <p:sp>
        <p:nvSpPr>
          <p:cNvPr id="3" name="Subtitle 2"/>
          <p:cNvSpPr>
            <a:spLocks noGrp="1"/>
          </p:cNvSpPr>
          <p:nvPr>
            <p:ph type="subTitle" idx="1"/>
          </p:nvPr>
        </p:nvSpPr>
        <p:spPr/>
        <p:txBody>
          <a:bodyPr/>
          <a:lstStyle/>
          <a:p>
            <a:r>
              <a:rPr lang="en-US" dirty="0" smtClean="0"/>
              <a:t>June 18, 2013</a:t>
            </a:r>
          </a:p>
          <a:p>
            <a:r>
              <a:rPr lang="en-US" dirty="0" smtClean="0"/>
              <a:t>Sergei </a:t>
            </a:r>
            <a:r>
              <a:rPr lang="en-US" dirty="0" err="1" smtClean="0"/>
              <a:t>Nagaitsev</a:t>
            </a:r>
            <a:endParaRPr lang="en-US" dirty="0"/>
          </a:p>
        </p:txBody>
      </p:sp>
    </p:spTree>
    <p:extLst>
      <p:ext uri="{BB962C8B-B14F-4D97-AF65-F5344CB8AC3E}">
        <p14:creationId xmlns:p14="http://schemas.microsoft.com/office/powerpoint/2010/main" val="2213194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Proposals for Tech. Board</a:t>
            </a:r>
            <a:endParaRPr lang="en-US" dirty="0"/>
          </a:p>
        </p:txBody>
      </p:sp>
      <p:sp>
        <p:nvSpPr>
          <p:cNvPr id="3" name="Content Placeholder 2"/>
          <p:cNvSpPr>
            <a:spLocks noGrp="1"/>
          </p:cNvSpPr>
          <p:nvPr>
            <p:ph idx="1"/>
          </p:nvPr>
        </p:nvSpPr>
        <p:spPr/>
        <p:txBody>
          <a:bodyPr>
            <a:normAutofit fontScale="92500" lnSpcReduction="10000"/>
          </a:bodyPr>
          <a:lstStyle/>
          <a:p>
            <a:r>
              <a:rPr lang="en-US" dirty="0"/>
              <a:t>It is proposed to change the cavity shape (V2) and to increase the beam pipe diameter to address the trapped mode issue.  It is also proposed to modify some mechanical features of the cavity (location of stiffening ring, etc.) to reduce the stiffness of the cavity.  The V2 cavity will have nearly the same length as V1.  It is also proposed to stop all work on the blade and wedge tuner designs and to concentrate only on the proposed new helium vessel with an end lever tuner. </a:t>
            </a:r>
          </a:p>
        </p:txBody>
      </p:sp>
    </p:spTree>
    <p:extLst>
      <p:ext uri="{BB962C8B-B14F-4D97-AF65-F5344CB8AC3E}">
        <p14:creationId xmlns:p14="http://schemas.microsoft.com/office/powerpoint/2010/main" val="900070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W</a:t>
            </a:r>
            <a:r>
              <a:rPr lang="en-US" dirty="0" smtClean="0"/>
              <a:t>hat was decided after Tech. Board meeting (05/31/13)? </a:t>
            </a:r>
            <a:endParaRPr lang="en-US" dirty="0"/>
          </a:p>
        </p:txBody>
      </p:sp>
      <p:sp>
        <p:nvSpPr>
          <p:cNvPr id="3" name="Content Placeholder 2"/>
          <p:cNvSpPr>
            <a:spLocks noGrp="1"/>
          </p:cNvSpPr>
          <p:nvPr>
            <p:ph idx="1"/>
          </p:nvPr>
        </p:nvSpPr>
        <p:spPr>
          <a:xfrm>
            <a:off x="457200" y="1143000"/>
            <a:ext cx="8229600" cy="5410200"/>
          </a:xfrm>
        </p:spPr>
        <p:txBody>
          <a:bodyPr>
            <a:normAutofit fontScale="62500" lnSpcReduction="20000"/>
          </a:bodyPr>
          <a:lstStyle/>
          <a:p>
            <a:pPr lvl="0"/>
            <a:r>
              <a:rPr lang="en-US" dirty="0"/>
              <a:t>Accept the proposed V2 cavity shape.  This should apply to all new cavities, but not to the 11 V1 cavities being presently manufactured.</a:t>
            </a:r>
          </a:p>
          <a:p>
            <a:pPr lvl="0"/>
            <a:r>
              <a:rPr lang="en-US" dirty="0"/>
              <a:t>Accept the proposal to dress the 5 V1 cavities (3 AES and 2 PAVAC) with a lever end tuner (known as Option II).  Use 2 PAVAC V1 cavities for surface treatment development. If successful, these 2 cavities can be later equipped with an end tuner.  Propose to our India colleagues to proceed with manufacturing of 2 V1 cavities.  This is important for their SRF technology development and if successful, these cavities will be used in </a:t>
            </a:r>
            <a:r>
              <a:rPr lang="en-US" dirty="0" err="1"/>
              <a:t>cryomodules</a:t>
            </a:r>
            <a:r>
              <a:rPr lang="en-US" dirty="0"/>
              <a:t>.</a:t>
            </a:r>
          </a:p>
          <a:p>
            <a:pPr lvl="0"/>
            <a:r>
              <a:rPr lang="en-US" dirty="0"/>
              <a:t>Accept the proposal to use only lever end tuners with new V2 cavities. This is known as Option IV.</a:t>
            </a:r>
          </a:p>
          <a:p>
            <a:pPr lvl="0"/>
            <a:r>
              <a:rPr lang="en-US" dirty="0"/>
              <a:t>Adopt the following </a:t>
            </a:r>
            <a:r>
              <a:rPr lang="en-US" dirty="0" err="1"/>
              <a:t>cryomodule</a:t>
            </a:r>
            <a:r>
              <a:rPr lang="en-US" dirty="0"/>
              <a:t> design strategy: the high-beta 650 </a:t>
            </a:r>
            <a:r>
              <a:rPr lang="en-US" dirty="0" err="1"/>
              <a:t>Crymodule</a:t>
            </a:r>
            <a:r>
              <a:rPr lang="en-US" dirty="0"/>
              <a:t> should </a:t>
            </a:r>
            <a:r>
              <a:rPr lang="en-US"/>
              <a:t>be </a:t>
            </a:r>
            <a:r>
              <a:rPr lang="en-US" smtClean="0"/>
              <a:t>designed </a:t>
            </a:r>
            <a:r>
              <a:rPr lang="en-US" dirty="0"/>
              <a:t>to accept both Option II and Option IV dressed cavities, i.e. it should be plug-compatible with regard to two dressed cavity options.</a:t>
            </a:r>
          </a:p>
          <a:p>
            <a:pPr lvl="0"/>
            <a:r>
              <a:rPr lang="en-US" dirty="0"/>
              <a:t>Adopt the following design goal: the low-beta cavity design must be similar to Option IV of high-beta design.</a:t>
            </a:r>
          </a:p>
          <a:p>
            <a:pPr lvl="0"/>
            <a:r>
              <a:rPr lang="en-US" dirty="0"/>
              <a:t>Stop all work on blade and wedge tuners.</a:t>
            </a:r>
          </a:p>
          <a:p>
            <a:r>
              <a:rPr lang="en-US" dirty="0"/>
              <a:t>In 3 months have a follow-up meeting to discuss the implementation and technical issues (if any) associated with this strategy.</a:t>
            </a:r>
          </a:p>
        </p:txBody>
      </p:sp>
    </p:spTree>
    <p:extLst>
      <p:ext uri="{BB962C8B-B14F-4D97-AF65-F5344CB8AC3E}">
        <p14:creationId xmlns:p14="http://schemas.microsoft.com/office/powerpoint/2010/main" val="859806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a:t>1. An alternative (improved) new beta=0.92, 650-MHz cavity shape. </a:t>
            </a:r>
          </a:p>
          <a:p>
            <a:r>
              <a:rPr lang="en-US" dirty="0"/>
              <a:t>2. Project X 650-MHz cavity prototypes strategy: Old cavity shape with an end tuner (1st prototype), followed by a new cavity with an end tuner (2nd prototype).</a:t>
            </a:r>
          </a:p>
          <a:p>
            <a:r>
              <a:rPr lang="en-US" dirty="0"/>
              <a:t>Slides: </a:t>
            </a:r>
            <a:r>
              <a:rPr lang="en-US" u="sng" dirty="0">
                <a:hlinkClick r:id="rId2"/>
              </a:rPr>
              <a:t>http://projectx-docdb.fnal.gov/cgi-bin/ShowDocument?docid=1196</a:t>
            </a:r>
            <a:endParaRPr lang="en-US" dirty="0"/>
          </a:p>
        </p:txBody>
      </p:sp>
    </p:spTree>
    <p:extLst>
      <p:ext uri="{BB962C8B-B14F-4D97-AF65-F5344CB8AC3E}">
        <p14:creationId xmlns:p14="http://schemas.microsoft.com/office/powerpoint/2010/main" val="2259022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a:t>The original concept (V1) for the 650-MHz high-beta cavity was </a:t>
            </a:r>
            <a:r>
              <a:rPr lang="en-US"/>
              <a:t>a </a:t>
            </a:r>
            <a:r>
              <a:rPr lang="en-US" smtClean="0"/>
              <a:t>“scaled” </a:t>
            </a:r>
            <a:r>
              <a:rPr lang="en-US" dirty="0"/>
              <a:t>1.3-GHz ILC cavity. Similarly, the helium vessel proposed initially was a scaled-up ILC vessel with a blade tuner.   Several bare V1 cavities were ordered: 4 to AES and 5 to PAVAC. Two are also being manufactured in India.</a:t>
            </a:r>
          </a:p>
        </p:txBody>
      </p:sp>
    </p:spTree>
    <p:extLst>
      <p:ext uri="{BB962C8B-B14F-4D97-AF65-F5344CB8AC3E}">
        <p14:creationId xmlns:p14="http://schemas.microsoft.com/office/powerpoint/2010/main" val="4158579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76200"/>
            <a:ext cx="8229600" cy="369332"/>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Cavities under production (V1)</a:t>
            </a:r>
            <a:endParaRPr lang="en-US" dirty="0">
              <a:latin typeface="Times New Roman" pitchFamily="18" charset="0"/>
              <a:cs typeface="Times New Roman" pitchFamily="18" charset="0"/>
            </a:endParaRPr>
          </a:p>
        </p:txBody>
      </p:sp>
      <p:sp>
        <p:nvSpPr>
          <p:cNvPr id="5" name="TextBox 4"/>
          <p:cNvSpPr txBox="1"/>
          <p:nvPr/>
        </p:nvSpPr>
        <p:spPr>
          <a:xfrm>
            <a:off x="457200" y="2667000"/>
            <a:ext cx="8229600" cy="3970318"/>
          </a:xfrm>
          <a:prstGeom prst="rect">
            <a:avLst/>
          </a:prstGeom>
          <a:noFill/>
        </p:spPr>
        <p:txBody>
          <a:bodyPr wrap="square" rtlCol="0">
            <a:spAutoFit/>
          </a:bodyPr>
          <a:lstStyle/>
          <a:p>
            <a:pPr marL="342900" indent="-342900">
              <a:buFont typeface="Arial" pitchFamily="34" charset="0"/>
              <a:buChar char="•"/>
            </a:pPr>
            <a:r>
              <a:rPr lang="en-US" dirty="0" smtClean="0">
                <a:latin typeface="Times New Roman" pitchFamily="18" charset="0"/>
                <a:cs typeface="Times New Roman" pitchFamily="18" charset="0"/>
              </a:rPr>
              <a:t>4 cavities manufactured in AES</a:t>
            </a:r>
          </a:p>
          <a:p>
            <a:pPr marL="800100" lvl="1" indent="-342900">
              <a:buFont typeface="Arial" pitchFamily="34" charset="0"/>
              <a:buChar char="•"/>
            </a:pPr>
            <a:r>
              <a:rPr lang="en-US" dirty="0">
                <a:latin typeface="Times New Roman" pitchFamily="18" charset="0"/>
                <a:cs typeface="Times New Roman" pitchFamily="18" charset="0"/>
              </a:rPr>
              <a:t>Original RF </a:t>
            </a:r>
            <a:r>
              <a:rPr lang="en-US" dirty="0" smtClean="0">
                <a:latin typeface="Times New Roman" pitchFamily="18" charset="0"/>
                <a:cs typeface="Times New Roman" pitchFamily="18" charset="0"/>
              </a:rPr>
              <a:t>design with 100 </a:t>
            </a:r>
            <a:r>
              <a:rPr lang="en-US" dirty="0">
                <a:latin typeface="Times New Roman" pitchFamily="18" charset="0"/>
                <a:cs typeface="Times New Roman" pitchFamily="18" charset="0"/>
              </a:rPr>
              <a:t>mm diameter </a:t>
            </a:r>
            <a:r>
              <a:rPr lang="en-US" dirty="0" smtClean="0">
                <a:latin typeface="Times New Roman" pitchFamily="18" charset="0"/>
                <a:cs typeface="Times New Roman" pitchFamily="18" charset="0"/>
              </a:rPr>
              <a:t>iris and beam pipe</a:t>
            </a:r>
          </a:p>
          <a:p>
            <a:pPr marL="800100" lvl="1" indent="-342900">
              <a:buFont typeface="Arial" pitchFamily="34" charset="0"/>
              <a:buChar char="•"/>
            </a:pPr>
            <a:r>
              <a:rPr lang="en-US" dirty="0" smtClean="0">
                <a:latin typeface="Times New Roman" pitchFamily="18" charset="0"/>
                <a:cs typeface="Times New Roman" pitchFamily="18" charset="0"/>
              </a:rPr>
              <a:t>Stiffening rings: 126 mm radius inter-cells, 134 mm end cell to vessel</a:t>
            </a:r>
            <a:endParaRPr lang="en-US" dirty="0">
              <a:latin typeface="Times New Roman" pitchFamily="18" charset="0"/>
              <a:cs typeface="Times New Roman" pitchFamily="18" charset="0"/>
            </a:endParaRPr>
          </a:p>
          <a:p>
            <a:pPr marL="800100" lvl="1" indent="-342900">
              <a:buFont typeface="Arial" pitchFamily="34" charset="0"/>
              <a:buChar char="•"/>
            </a:pPr>
            <a:r>
              <a:rPr lang="en-US" dirty="0" smtClean="0">
                <a:latin typeface="Times New Roman" pitchFamily="18" charset="0"/>
                <a:cs typeface="Times New Roman" pitchFamily="18" charset="0"/>
              </a:rPr>
              <a:t>Delivery beginning of June</a:t>
            </a:r>
          </a:p>
          <a:p>
            <a:pPr marL="342900" indent="-342900">
              <a:buFont typeface="Arial" pitchFamily="34" charset="0"/>
              <a:buChar char="•"/>
            </a:pPr>
            <a:r>
              <a:rPr lang="en-US" dirty="0" smtClean="0">
                <a:latin typeface="Times New Roman" pitchFamily="18" charset="0"/>
                <a:cs typeface="Times New Roman" pitchFamily="18" charset="0"/>
              </a:rPr>
              <a:t>5 cavities under production in PAVAC</a:t>
            </a:r>
          </a:p>
          <a:p>
            <a:pPr marL="800100" lvl="2" indent="-342900">
              <a:buFont typeface="Arial" pitchFamily="34" charset="0"/>
              <a:buChar char="•"/>
            </a:pPr>
            <a:r>
              <a:rPr lang="en-US" dirty="0">
                <a:latin typeface="Times New Roman" pitchFamily="18" charset="0"/>
                <a:cs typeface="Times New Roman" pitchFamily="18" charset="0"/>
              </a:rPr>
              <a:t>Original RF </a:t>
            </a:r>
            <a:r>
              <a:rPr lang="en-US" dirty="0" smtClean="0">
                <a:latin typeface="Times New Roman" pitchFamily="18" charset="0"/>
                <a:cs typeface="Times New Roman" pitchFamily="18" charset="0"/>
              </a:rPr>
              <a:t>design with </a:t>
            </a:r>
            <a:r>
              <a:rPr lang="en-US" dirty="0">
                <a:latin typeface="Times New Roman" pitchFamily="18" charset="0"/>
                <a:cs typeface="Times New Roman" pitchFamily="18" charset="0"/>
              </a:rPr>
              <a:t>100 mm diameter </a:t>
            </a:r>
            <a:r>
              <a:rPr lang="en-US" dirty="0" smtClean="0">
                <a:latin typeface="Times New Roman" pitchFamily="18" charset="0"/>
                <a:cs typeface="Times New Roman" pitchFamily="18" charset="0"/>
              </a:rPr>
              <a:t>iris and beam pipe</a:t>
            </a:r>
          </a:p>
          <a:p>
            <a:pPr marL="800100" lvl="2" indent="-342900">
              <a:buFont typeface="Arial" pitchFamily="34" charset="0"/>
              <a:buChar char="•"/>
            </a:pPr>
            <a:r>
              <a:rPr lang="en-US" dirty="0">
                <a:latin typeface="Times New Roman" pitchFamily="18" charset="0"/>
                <a:cs typeface="Times New Roman" pitchFamily="18" charset="0"/>
              </a:rPr>
              <a:t>Stiffening rings: 126 mm radius inter-cells, 134 mm end cell to vessel</a:t>
            </a:r>
          </a:p>
          <a:p>
            <a:pPr marL="800100" lvl="2" indent="-342900">
              <a:buFont typeface="Arial" pitchFamily="34" charset="0"/>
              <a:buChar char="•"/>
            </a:pPr>
            <a:r>
              <a:rPr lang="en-US" dirty="0" smtClean="0">
                <a:latin typeface="Times New Roman" pitchFamily="18" charset="0"/>
                <a:cs typeface="Times New Roman" pitchFamily="18" charset="0"/>
              </a:rPr>
              <a:t>Cell forming not started yet</a:t>
            </a:r>
            <a:endParaRPr lang="en-US" dirty="0">
              <a:latin typeface="Times New Roman" pitchFamily="18" charset="0"/>
              <a:cs typeface="Times New Roman" pitchFamily="18" charset="0"/>
            </a:endParaRPr>
          </a:p>
          <a:p>
            <a:pPr marL="342900" indent="-342900">
              <a:buFont typeface="Arial" pitchFamily="34" charset="0"/>
              <a:buChar char="•"/>
            </a:pPr>
            <a:r>
              <a:rPr lang="en-US" dirty="0" smtClean="0">
                <a:latin typeface="Times New Roman" pitchFamily="18" charset="0"/>
                <a:cs typeface="Times New Roman" pitchFamily="18" charset="0"/>
              </a:rPr>
              <a:t>2 cavities scheduled under IIFC</a:t>
            </a:r>
          </a:p>
          <a:p>
            <a:pPr marL="800100" lvl="1" indent="-342900">
              <a:buFont typeface="Arial" pitchFamily="34" charset="0"/>
              <a:buChar char="•"/>
            </a:pPr>
            <a:r>
              <a:rPr lang="en-US" dirty="0" smtClean="0">
                <a:latin typeface="Times New Roman" pitchFamily="18" charset="0"/>
                <a:cs typeface="Times New Roman" pitchFamily="18" charset="0"/>
              </a:rPr>
              <a:t>Mid-cell shape single cell will be delivered in July. </a:t>
            </a:r>
            <a:r>
              <a:rPr lang="en-US" dirty="0">
                <a:latin typeface="Times New Roman" pitchFamily="18" charset="0"/>
                <a:cs typeface="Times New Roman" pitchFamily="18" charset="0"/>
              </a:rPr>
              <a:t>Original RF design with 100 mm diameter iris and beam pipe</a:t>
            </a:r>
          </a:p>
          <a:p>
            <a:pPr marL="800100" lvl="1" indent="-342900">
              <a:buFont typeface="Arial" pitchFamily="34" charset="0"/>
              <a:buChar char="•"/>
            </a:pPr>
            <a:r>
              <a:rPr lang="en-US" dirty="0">
                <a:latin typeface="Times New Roman" pitchFamily="18" charset="0"/>
                <a:cs typeface="Times New Roman" pitchFamily="18" charset="0"/>
              </a:rPr>
              <a:t>Original RF design with 100 mm diameter iris and beam </a:t>
            </a:r>
            <a:r>
              <a:rPr lang="en-US" dirty="0" smtClean="0">
                <a:latin typeface="Times New Roman" pitchFamily="18" charset="0"/>
                <a:cs typeface="Times New Roman" pitchFamily="18" charset="0"/>
              </a:rPr>
              <a:t>pipe dies exist</a:t>
            </a:r>
          </a:p>
          <a:p>
            <a:pPr marL="800100" lvl="1" indent="-342900">
              <a:buFont typeface="Arial" pitchFamily="34" charset="0"/>
              <a:buChar char="•"/>
            </a:pPr>
            <a:r>
              <a:rPr lang="en-US" dirty="0" smtClean="0">
                <a:latin typeface="Times New Roman" pitchFamily="18" charset="0"/>
                <a:cs typeface="Times New Roman" pitchFamily="18" charset="0"/>
              </a:rPr>
              <a:t>Niobium in hand</a:t>
            </a:r>
          </a:p>
          <a:p>
            <a:pPr marL="342900" indent="-342900">
              <a:buFont typeface="Arial" pitchFamily="34" charset="0"/>
              <a:buChar char="•"/>
            </a:pPr>
            <a:endParaRPr lang="en-US" dirty="0">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5029200" cy="1565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1"/>
          <p:cNvPicPr>
            <a:picLocks noChangeAspect="1" noChangeArrowheads="1"/>
          </p:cNvPicPr>
          <p:nvPr/>
        </p:nvPicPr>
        <p:blipFill>
          <a:blip r:embed="rId3" cstate="print"/>
          <a:srcRect/>
          <a:stretch>
            <a:fillRect/>
          </a:stretch>
        </p:blipFill>
        <p:spPr bwMode="auto">
          <a:xfrm>
            <a:off x="7780084" y="381001"/>
            <a:ext cx="1211516" cy="2160208"/>
          </a:xfrm>
          <a:prstGeom prst="rect">
            <a:avLst/>
          </a:prstGeom>
          <a:noFill/>
          <a:ln w="9525">
            <a:noFill/>
            <a:miter lim="800000"/>
            <a:headEnd/>
            <a:tailEnd/>
          </a:ln>
        </p:spPr>
      </p:pic>
      <p:graphicFrame>
        <p:nvGraphicFramePr>
          <p:cNvPr id="8" name="Table 7"/>
          <p:cNvGraphicFramePr>
            <a:graphicFrameLocks noGrp="1"/>
          </p:cNvGraphicFramePr>
          <p:nvPr>
            <p:extLst>
              <p:ext uri="{D42A27DB-BD31-4B8C-83A1-F6EECF244321}">
                <p14:modId xmlns:p14="http://schemas.microsoft.com/office/powerpoint/2010/main" val="1506646699"/>
              </p:ext>
            </p:extLst>
          </p:nvPr>
        </p:nvGraphicFramePr>
        <p:xfrm>
          <a:off x="5334000" y="548089"/>
          <a:ext cx="2286000" cy="1920240"/>
        </p:xfrm>
        <a:graphic>
          <a:graphicData uri="http://schemas.openxmlformats.org/drawingml/2006/table">
            <a:tbl>
              <a:tblPr/>
              <a:tblGrid>
                <a:gridCol w="685800"/>
                <a:gridCol w="762000"/>
                <a:gridCol w="838200"/>
              </a:tblGrid>
              <a:tr h="16770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8000"/>
                          </a:solidFill>
                          <a:effectLst/>
                          <a:latin typeface="Times New Roman" pitchFamily="18" charset="0"/>
                          <a:cs typeface="Times New Roman" pitchFamily="18" charset="0"/>
                        </a:rPr>
                        <a:t>Mid cell</a:t>
                      </a:r>
                      <a:endParaRPr kumimoji="0" lang="en-US" sz="1400" b="0" i="0" u="none" strike="noStrike" cap="none" normalizeH="0" baseline="0" dirty="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End cell</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70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cs typeface="Times New Roman" pitchFamily="18" charset="0"/>
                        </a:rPr>
                        <a:t>r, mm</a:t>
                      </a:r>
                      <a:endParaRPr kumimoji="0" lang="en-US" sz="1400" b="0" i="0" u="none" strike="noStrike" cap="none" normalizeH="0" baseline="0" dirty="0" smtClean="0">
                        <a:ln>
                          <a:noFill/>
                        </a:ln>
                        <a:solidFill>
                          <a:srgbClr val="FF0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50</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50</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70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cs typeface="Times New Roman" pitchFamily="18" charset="0"/>
                        </a:rPr>
                        <a:t>R, mm</a:t>
                      </a:r>
                      <a:endParaRPr kumimoji="0" lang="en-US" sz="1400" b="0" i="0" u="none" strike="noStrike" cap="none" normalizeH="0" baseline="0" dirty="0" smtClean="0">
                        <a:ln>
                          <a:noFill/>
                        </a:ln>
                        <a:solidFill>
                          <a:srgbClr val="FF0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200.3</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200.3</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70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FF0000"/>
                          </a:solidFill>
                          <a:effectLst/>
                          <a:latin typeface="Times New Roman" pitchFamily="18" charset="0"/>
                          <a:cs typeface="Times New Roman" pitchFamily="18" charset="0"/>
                        </a:rPr>
                        <a:t>L, mm</a:t>
                      </a:r>
                      <a:endParaRPr kumimoji="0" lang="en-US" sz="1400" b="0" i="0" u="none" strike="noStrike" cap="none" normalizeH="0" baseline="0" smtClean="0">
                        <a:ln>
                          <a:noFill/>
                        </a:ln>
                        <a:solidFill>
                          <a:srgbClr val="FF0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103.8</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107.0</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70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cs typeface="Times New Roman" pitchFamily="18" charset="0"/>
                        </a:rPr>
                        <a:t>A, mm</a:t>
                      </a:r>
                      <a:endParaRPr kumimoji="0" lang="en-US" sz="1400" b="0" i="0" u="none" strike="noStrike" cap="none" normalizeH="0" baseline="0" dirty="0" smtClean="0">
                        <a:ln>
                          <a:noFill/>
                        </a:ln>
                        <a:solidFill>
                          <a:srgbClr val="FF0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82.5</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82.5</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70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FF0000"/>
                          </a:solidFill>
                          <a:effectLst/>
                          <a:latin typeface="Times New Roman" pitchFamily="18" charset="0"/>
                          <a:cs typeface="Times New Roman" pitchFamily="18" charset="0"/>
                        </a:rPr>
                        <a:t>B, mm</a:t>
                      </a:r>
                      <a:endParaRPr kumimoji="0" lang="en-US" sz="1400" b="0" i="0" u="none" strike="noStrike" cap="none" normalizeH="0" baseline="0" smtClean="0">
                        <a:ln>
                          <a:noFill/>
                        </a:ln>
                        <a:solidFill>
                          <a:srgbClr val="FF0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8000"/>
                          </a:solidFill>
                          <a:effectLst/>
                          <a:latin typeface="Times New Roman" pitchFamily="18" charset="0"/>
                          <a:cs typeface="Times New Roman" pitchFamily="18" charset="0"/>
                        </a:rPr>
                        <a:t>84</a:t>
                      </a:r>
                      <a:endParaRPr kumimoji="0" lang="en-US" sz="1400" b="0" i="0" u="none" strike="noStrike" cap="none" normalizeH="0" baseline="0" dirty="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84.5</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70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FF0000"/>
                          </a:solidFill>
                          <a:effectLst/>
                          <a:latin typeface="Times New Roman" pitchFamily="18" charset="0"/>
                          <a:cs typeface="Times New Roman" pitchFamily="18" charset="0"/>
                        </a:rPr>
                        <a:t>a, mm</a:t>
                      </a:r>
                      <a:endParaRPr kumimoji="0" lang="en-US" sz="1400" b="0" i="0" u="none" strike="noStrike" cap="none" normalizeH="0" baseline="0" smtClean="0">
                        <a:ln>
                          <a:noFill/>
                        </a:ln>
                        <a:solidFill>
                          <a:srgbClr val="FF0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8000"/>
                          </a:solidFill>
                          <a:effectLst/>
                          <a:latin typeface="Times New Roman" pitchFamily="18" charset="0"/>
                          <a:cs typeface="Times New Roman" pitchFamily="18" charset="0"/>
                        </a:rPr>
                        <a:t>18</a:t>
                      </a:r>
                      <a:endParaRPr kumimoji="0" lang="en-US" sz="1400" b="0" i="0" u="none" strike="noStrike" cap="none" normalizeH="0" baseline="0" dirty="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8000"/>
                          </a:solidFill>
                          <a:effectLst/>
                          <a:latin typeface="Times New Roman" pitchFamily="18" charset="0"/>
                          <a:cs typeface="Times New Roman" pitchFamily="18" charset="0"/>
                        </a:rPr>
                        <a:t>20</a:t>
                      </a:r>
                      <a:endParaRPr kumimoji="0" lang="en-US" sz="1400" b="0" i="0" u="none" strike="noStrike" cap="none" normalizeH="0" baseline="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70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FF0000"/>
                          </a:solidFill>
                          <a:effectLst/>
                          <a:latin typeface="Times New Roman" pitchFamily="18" charset="0"/>
                          <a:cs typeface="Times New Roman" pitchFamily="18" charset="0"/>
                        </a:rPr>
                        <a:t>b, mm</a:t>
                      </a:r>
                      <a:endParaRPr kumimoji="0" lang="en-US" sz="1400" b="0" i="0" u="none" strike="noStrike" cap="none" normalizeH="0" baseline="0" smtClean="0">
                        <a:ln>
                          <a:noFill/>
                        </a:ln>
                        <a:solidFill>
                          <a:srgbClr val="FF0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8000"/>
                          </a:solidFill>
                          <a:effectLst/>
                          <a:latin typeface="Times New Roman" pitchFamily="18" charset="0"/>
                          <a:cs typeface="Times New Roman" pitchFamily="18" charset="0"/>
                        </a:rPr>
                        <a:t>38</a:t>
                      </a:r>
                      <a:endParaRPr kumimoji="0" lang="en-US" sz="1400" b="0" i="0" u="none" strike="noStrike" cap="none" normalizeH="0" baseline="0" dirty="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8000"/>
                          </a:solidFill>
                          <a:effectLst/>
                          <a:latin typeface="Times New Roman" pitchFamily="18" charset="0"/>
                          <a:cs typeface="Times New Roman" pitchFamily="18" charset="0"/>
                        </a:rPr>
                        <a:t>39.5</a:t>
                      </a:r>
                      <a:endParaRPr kumimoji="0" lang="en-US" sz="1400" b="0" i="0" u="none" strike="noStrike" cap="none" normalizeH="0" baseline="0" dirty="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70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FF0000"/>
                          </a:solidFill>
                          <a:effectLst/>
                          <a:latin typeface="Times New Roman" pitchFamily="18" charset="0"/>
                          <a:cs typeface="Times New Roman" pitchFamily="18" charset="0"/>
                        </a:rPr>
                        <a:t>α,°</a:t>
                      </a:r>
                      <a:endParaRPr kumimoji="0" lang="en-US" sz="1400" b="0" i="0" u="none" strike="noStrike" cap="none" normalizeH="0" baseline="0" smtClean="0">
                        <a:ln>
                          <a:noFill/>
                        </a:ln>
                        <a:solidFill>
                          <a:srgbClr val="FF0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8000"/>
                          </a:solidFill>
                          <a:effectLst/>
                          <a:latin typeface="Times New Roman" pitchFamily="18" charset="0"/>
                          <a:cs typeface="Times New Roman" pitchFamily="18" charset="0"/>
                        </a:rPr>
                        <a:t>5.2</a:t>
                      </a:r>
                      <a:endParaRPr kumimoji="0" lang="en-US" sz="1400" b="0" i="0" u="none" strike="noStrike" cap="none" normalizeH="0" baseline="0" dirty="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8000"/>
                          </a:solidFill>
                          <a:effectLst/>
                          <a:latin typeface="Times New Roman" pitchFamily="18" charset="0"/>
                          <a:cs typeface="Times New Roman" pitchFamily="18" charset="0"/>
                        </a:rPr>
                        <a:t>7</a:t>
                      </a:r>
                      <a:endParaRPr kumimoji="0" lang="en-US" sz="1400" b="0" i="0" u="none" strike="noStrike" cap="none" normalizeH="0" baseline="0" dirty="0" smtClean="0">
                        <a:ln>
                          <a:noFill/>
                        </a:ln>
                        <a:solidFill>
                          <a:srgbClr val="008000"/>
                        </a:solidFill>
                        <a:effectLst/>
                        <a:latin typeface="Times"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59028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27"/>
            <a:ext cx="8229600" cy="369332"/>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Option I. Dressing of the cavities currently under production (V1 &amp; BT)</a:t>
            </a:r>
            <a:endParaRPr lang="en-US" dirty="0">
              <a:latin typeface="Times New Roman" pitchFamily="18" charset="0"/>
              <a:cs typeface="Times New Roman" pitchFamily="18" charset="0"/>
            </a:endParaRPr>
          </a:p>
        </p:txBody>
      </p:sp>
      <p:sp>
        <p:nvSpPr>
          <p:cNvPr id="5" name="TextBox 4"/>
          <p:cNvSpPr txBox="1"/>
          <p:nvPr/>
        </p:nvSpPr>
        <p:spPr>
          <a:xfrm>
            <a:off x="284285" y="433616"/>
            <a:ext cx="8229600" cy="1754326"/>
          </a:xfrm>
          <a:prstGeom prst="rect">
            <a:avLst/>
          </a:prstGeom>
          <a:noFill/>
        </p:spPr>
        <p:txBody>
          <a:bodyPr wrap="square" rtlCol="0">
            <a:spAutoFit/>
          </a:bodyPr>
          <a:lstStyle/>
          <a:p>
            <a:pPr marL="342900" indent="-342900"/>
            <a:r>
              <a:rPr lang="en-US" dirty="0" smtClean="0">
                <a:latin typeface="Times New Roman" pitchFamily="18" charset="0"/>
                <a:cs typeface="Times New Roman" pitchFamily="18" charset="0"/>
              </a:rPr>
              <a:t>Original Helium Vessel with Blade Tuner in the middle</a:t>
            </a:r>
          </a:p>
          <a:p>
            <a:pPr marL="800100" lvl="1" indent="-342900">
              <a:buFont typeface="Arial" pitchFamily="34" charset="0"/>
              <a:buChar char="•"/>
            </a:pPr>
            <a:r>
              <a:rPr lang="en-US" dirty="0" smtClean="0">
                <a:latin typeface="Times New Roman" pitchFamily="18" charset="0"/>
                <a:cs typeface="Times New Roman" pitchFamily="18" charset="0"/>
              </a:rPr>
              <a:t>Mechanical design and drawings of </a:t>
            </a:r>
            <a:r>
              <a:rPr lang="en-US" dirty="0">
                <a:latin typeface="Times New Roman" pitchFamily="18" charset="0"/>
                <a:cs typeface="Times New Roman" pitchFamily="18" charset="0"/>
              </a:rPr>
              <a:t>Helium Vessel </a:t>
            </a:r>
            <a:r>
              <a:rPr lang="en-US" dirty="0" smtClean="0">
                <a:latin typeface="Times New Roman" pitchFamily="18" charset="0"/>
                <a:cs typeface="Times New Roman" pitchFamily="18" charset="0"/>
              </a:rPr>
              <a:t>are ready</a:t>
            </a:r>
          </a:p>
          <a:p>
            <a:pPr marL="800100" lvl="1" indent="-342900">
              <a:buFont typeface="Arial" pitchFamily="34" charset="0"/>
              <a:buChar char="•"/>
            </a:pPr>
            <a:r>
              <a:rPr lang="en-US" dirty="0">
                <a:latin typeface="Times New Roman" pitchFamily="18" charset="0"/>
                <a:cs typeface="Times New Roman" pitchFamily="18" charset="0"/>
              </a:rPr>
              <a:t>Mechanical design and drawings of Blade Tuner </a:t>
            </a:r>
            <a:r>
              <a:rPr lang="en-US" dirty="0" smtClean="0">
                <a:latin typeface="Times New Roman" pitchFamily="18" charset="0"/>
                <a:cs typeface="Times New Roman" pitchFamily="18" charset="0"/>
              </a:rPr>
              <a:t>are ready</a:t>
            </a:r>
          </a:p>
          <a:p>
            <a:pPr marL="800100" lvl="1" indent="-342900">
              <a:buFont typeface="Arial" pitchFamily="34" charset="0"/>
              <a:buChar char="•"/>
            </a:pPr>
            <a:r>
              <a:rPr lang="en-US" dirty="0" smtClean="0">
                <a:latin typeface="Times New Roman" pitchFamily="18" charset="0"/>
                <a:cs typeface="Times New Roman" pitchFamily="18" charset="0"/>
              </a:rPr>
              <a:t>Tuner under development in India is plug compatible with Blade Tuner</a:t>
            </a:r>
            <a:endParaRPr lang="en-US" dirty="0">
              <a:latin typeface="Times New Roman" pitchFamily="18" charset="0"/>
              <a:cs typeface="Times New Roman" pitchFamily="18" charset="0"/>
            </a:endParaRPr>
          </a:p>
          <a:p>
            <a:pPr marL="800100" lvl="1" indent="-342900">
              <a:buFont typeface="Arial" pitchFamily="34" charset="0"/>
              <a:buChar char="•"/>
            </a:pPr>
            <a:r>
              <a:rPr lang="en-US" dirty="0" smtClean="0">
                <a:latin typeface="Times New Roman" pitchFamily="18" charset="0"/>
                <a:cs typeface="Times New Roman" pitchFamily="18" charset="0"/>
              </a:rPr>
              <a:t>Nothing purchased yet</a:t>
            </a:r>
          </a:p>
          <a:p>
            <a:pPr marL="342900" indent="-342900">
              <a:buFont typeface="Arial" pitchFamily="34" charset="0"/>
              <a:buChar char="•"/>
            </a:pPr>
            <a:endParaRPr lang="en-US" dirty="0">
              <a:latin typeface="Times New Roman" pitchFamily="18" charset="0"/>
              <a:cs typeface="Times New Roman" pitchFamily="18" charset="0"/>
            </a:endParaRPr>
          </a:p>
        </p:txBody>
      </p:sp>
      <p:pic>
        <p:nvPicPr>
          <p:cNvPr id="6" name="Picture 5"/>
          <p:cNvPicPr/>
          <p:nvPr/>
        </p:nvPicPr>
        <p:blipFill>
          <a:blip r:embed="rId2" cstate="print"/>
          <a:srcRect/>
          <a:stretch>
            <a:fillRect/>
          </a:stretch>
        </p:blipFill>
        <p:spPr bwMode="auto">
          <a:xfrm>
            <a:off x="308109" y="1951672"/>
            <a:ext cx="3659573" cy="1676400"/>
          </a:xfrm>
          <a:prstGeom prst="rect">
            <a:avLst/>
          </a:prstGeom>
          <a:noFill/>
          <a:ln w="9525">
            <a:noFill/>
            <a:miter lim="800000"/>
            <a:headEnd/>
            <a:tailEnd/>
          </a:ln>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594" y="1723072"/>
            <a:ext cx="4200006" cy="198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543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normAutofit lnSpcReduction="10000"/>
          </a:bodyPr>
          <a:lstStyle/>
          <a:p>
            <a:r>
              <a:rPr lang="en-US" dirty="0"/>
              <a:t>Later analysis of V1 cavities has revealed several undesirable features: </a:t>
            </a:r>
          </a:p>
          <a:p>
            <a:pPr marL="0" indent="0">
              <a:buNone/>
            </a:pPr>
            <a:r>
              <a:rPr lang="en-US" dirty="0" smtClean="0"/>
              <a:t>1</a:t>
            </a:r>
            <a:r>
              <a:rPr lang="en-US" dirty="0"/>
              <a:t>. The V1 cavity </a:t>
            </a:r>
            <a:r>
              <a:rPr lang="en-US" dirty="0" err="1"/>
              <a:t>rf</a:t>
            </a:r>
            <a:r>
              <a:rPr lang="en-US" dirty="0"/>
              <a:t> structure has weak coupling of the 5th monopole </a:t>
            </a:r>
            <a:r>
              <a:rPr lang="en-US" dirty="0" err="1"/>
              <a:t>passband</a:t>
            </a:r>
            <a:r>
              <a:rPr lang="en-US" dirty="0"/>
              <a:t> to the beam pipe and, thus, there are trapped monopole modes with high </a:t>
            </a:r>
            <a:r>
              <a:rPr lang="en-US" dirty="0" err="1"/>
              <a:t>Qext</a:t>
            </a:r>
            <a:r>
              <a:rPr lang="en-US" dirty="0"/>
              <a:t> , which potentially could compromise the beam </a:t>
            </a:r>
            <a:r>
              <a:rPr lang="en-US" dirty="0" err="1"/>
              <a:t>emittance</a:t>
            </a:r>
            <a:r>
              <a:rPr lang="en-US" dirty="0"/>
              <a:t> and increase the cryogenic losses at high beam current operation.</a:t>
            </a:r>
          </a:p>
        </p:txBody>
      </p:sp>
    </p:spTree>
    <p:extLst>
      <p:ext uri="{BB962C8B-B14F-4D97-AF65-F5344CB8AC3E}">
        <p14:creationId xmlns:p14="http://schemas.microsoft.com/office/powerpoint/2010/main" val="1178035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a:t>2. The cavity mechanical design is too stiff, which may be a problem for freq. tuning</a:t>
            </a:r>
          </a:p>
          <a:p>
            <a:pPr marL="0" indent="0">
              <a:buNone/>
            </a:pPr>
            <a:r>
              <a:rPr lang="en-US" dirty="0"/>
              <a:t>3. The Blade Tuner has a hysteresis (freq. fine tuning issue)</a:t>
            </a:r>
          </a:p>
          <a:p>
            <a:pPr marL="0" indent="0">
              <a:buNone/>
            </a:pPr>
            <a:r>
              <a:rPr lang="en-US" dirty="0"/>
              <a:t>4. The helium vessel uses expensive bellows (extra large diameter) and transition spools</a:t>
            </a:r>
          </a:p>
        </p:txBody>
      </p:sp>
    </p:spTree>
    <p:extLst>
      <p:ext uri="{BB962C8B-B14F-4D97-AF65-F5344CB8AC3E}">
        <p14:creationId xmlns:p14="http://schemas.microsoft.com/office/powerpoint/2010/main" val="2991553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27"/>
            <a:ext cx="8229600" cy="369332"/>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Alternative </a:t>
            </a:r>
            <a:r>
              <a:rPr lang="el-GR" dirty="0">
                <a:latin typeface="Times New Roman" pitchFamily="18" charset="0"/>
                <a:cs typeface="Times New Roman" pitchFamily="18" charset="0"/>
              </a:rPr>
              <a:t>β=0.92 </a:t>
            </a:r>
            <a:r>
              <a:rPr lang="en-US" dirty="0" smtClean="0">
                <a:latin typeface="Times New Roman" pitchFamily="18" charset="0"/>
                <a:cs typeface="Times New Roman" pitchFamily="18" charset="0"/>
              </a:rPr>
              <a:t>cavity (V2)</a:t>
            </a:r>
            <a:endParaRPr lang="en-US" dirty="0">
              <a:latin typeface="Times New Roman" pitchFamily="18" charset="0"/>
              <a:cs typeface="Times New Roman" pitchFamily="18" charset="0"/>
            </a:endParaRPr>
          </a:p>
        </p:txBody>
      </p:sp>
      <p:pic>
        <p:nvPicPr>
          <p:cNvPr id="5" name="Picture 5"/>
          <p:cNvPicPr>
            <a:picLocks noChangeAspect="1" noChangeArrowheads="1"/>
          </p:cNvPicPr>
          <p:nvPr/>
        </p:nvPicPr>
        <p:blipFill rotWithShape="1">
          <a:blip r:embed="rId2"/>
          <a:srcRect r="11314"/>
          <a:stretch/>
        </p:blipFill>
        <p:spPr bwMode="auto">
          <a:xfrm>
            <a:off x="5002804" y="838200"/>
            <a:ext cx="4023360" cy="2743200"/>
          </a:xfrm>
          <a:prstGeom prst="rect">
            <a:avLst/>
          </a:prstGeom>
          <a:noFill/>
          <a:ln w="9525">
            <a:noFill/>
            <a:miter lim="800000"/>
            <a:headEnd/>
            <a:tailEnd/>
          </a:ln>
          <a:effectLst/>
        </p:spPr>
      </p:pic>
      <p:sp>
        <p:nvSpPr>
          <p:cNvPr id="6" name="Rectangle 5"/>
          <p:cNvSpPr/>
          <p:nvPr/>
        </p:nvSpPr>
        <p:spPr>
          <a:xfrm>
            <a:off x="5257800" y="533400"/>
            <a:ext cx="3733800" cy="338554"/>
          </a:xfrm>
          <a:prstGeom prst="rect">
            <a:avLst/>
          </a:prstGeom>
        </p:spPr>
        <p:txBody>
          <a:bodyPr wrap="square">
            <a:spAutoFit/>
          </a:bodyPr>
          <a:lstStyle/>
          <a:p>
            <a:r>
              <a:rPr lang="en-US" sz="1600" dirty="0" smtClean="0">
                <a:latin typeface="Times New Roman" pitchFamily="18" charset="0"/>
                <a:cs typeface="Times New Roman" pitchFamily="18" charset="0"/>
              </a:rPr>
              <a:t>The width of the 5</a:t>
            </a:r>
            <a:r>
              <a:rPr lang="en-US" sz="1600" baseline="30000" dirty="0" smtClean="0">
                <a:latin typeface="Times New Roman" pitchFamily="18" charset="0"/>
                <a:cs typeface="Times New Roman" pitchFamily="18" charset="0"/>
              </a:rPr>
              <a:t>th</a:t>
            </a:r>
            <a:r>
              <a:rPr lang="en-US" sz="1600" dirty="0" smtClean="0">
                <a:latin typeface="Times New Roman" pitchFamily="18" charset="0"/>
                <a:cs typeface="Times New Roman" pitchFamily="18" charset="0"/>
              </a:rPr>
              <a:t> monopole band </a:t>
            </a:r>
            <a:r>
              <a:rPr lang="en-US" sz="1600" dirty="0" err="1" smtClean="0">
                <a:latin typeface="Times New Roman" pitchFamily="18" charset="0"/>
                <a:cs typeface="Times New Roman" pitchFamily="18" charset="0"/>
              </a:rPr>
              <a:t>vs</a:t>
            </a:r>
            <a:r>
              <a:rPr lang="en-US" sz="1600" dirty="0" smtClean="0">
                <a:latin typeface="Times New Roman" pitchFamily="18" charset="0"/>
                <a:cs typeface="Times New Roman" pitchFamily="18" charset="0"/>
              </a:rPr>
              <a:t> beta</a:t>
            </a:r>
          </a:p>
        </p:txBody>
      </p:sp>
      <p:pic>
        <p:nvPicPr>
          <p:cNvPr id="7" name="Picture 6" descr="Dispersion_Curve_HE.bmp"/>
          <p:cNvPicPr/>
          <p:nvPr/>
        </p:nvPicPr>
        <p:blipFill>
          <a:blip r:embed="rId3" cstate="print"/>
          <a:stretch>
            <a:fillRect/>
          </a:stretch>
        </p:blipFill>
        <p:spPr>
          <a:xfrm>
            <a:off x="85724" y="533400"/>
            <a:ext cx="4714875" cy="3377029"/>
          </a:xfrm>
          <a:prstGeom prst="rect">
            <a:avLst/>
          </a:prstGeom>
        </p:spPr>
      </p:pic>
      <p:pic>
        <p:nvPicPr>
          <p:cNvPr id="8" name="Picture 3"/>
          <p:cNvPicPr>
            <a:picLocks noChangeAspect="1" noChangeArrowheads="1"/>
          </p:cNvPicPr>
          <p:nvPr/>
        </p:nvPicPr>
        <p:blipFill>
          <a:blip r:embed="rId4"/>
          <a:srcRect/>
          <a:stretch>
            <a:fillRect/>
          </a:stretch>
        </p:blipFill>
        <p:spPr bwMode="auto">
          <a:xfrm>
            <a:off x="5410200" y="3657600"/>
            <a:ext cx="3200400" cy="2522256"/>
          </a:xfrm>
          <a:prstGeom prst="rect">
            <a:avLst/>
          </a:prstGeom>
          <a:noFill/>
          <a:ln w="9525">
            <a:noFill/>
            <a:miter lim="800000"/>
            <a:headEnd/>
            <a:tailEnd/>
          </a:ln>
          <a:effectLst/>
        </p:spPr>
      </p:pic>
      <p:sp>
        <p:nvSpPr>
          <p:cNvPr id="9" name="Rectangle 8"/>
          <p:cNvSpPr/>
          <p:nvPr/>
        </p:nvSpPr>
        <p:spPr>
          <a:xfrm>
            <a:off x="5791200" y="6248400"/>
            <a:ext cx="2881615" cy="338554"/>
          </a:xfrm>
          <a:prstGeom prst="rect">
            <a:avLst/>
          </a:prstGeom>
        </p:spPr>
        <p:txBody>
          <a:bodyPr wrap="square">
            <a:spAutoFit/>
          </a:bodyPr>
          <a:lstStyle/>
          <a:p>
            <a:r>
              <a:rPr lang="en-US" sz="1600" b="1" dirty="0" smtClean="0">
                <a:solidFill>
                  <a:srgbClr val="3C0FFB"/>
                </a:solidFill>
                <a:latin typeface="Times New Roman" pitchFamily="18" charset="0"/>
                <a:cs typeface="Times New Roman" pitchFamily="18" charset="0"/>
              </a:rPr>
              <a:t>OLD</a:t>
            </a:r>
            <a:r>
              <a:rPr lang="en-US" sz="1600" b="1" dirty="0" smtClean="0">
                <a:latin typeface="Times New Roman" pitchFamily="18" charset="0"/>
                <a:cs typeface="Times New Roman" pitchFamily="18" charset="0"/>
              </a:rPr>
              <a:t> &amp; </a:t>
            </a:r>
            <a:r>
              <a:rPr lang="en-US" sz="1600" b="1" dirty="0" smtClean="0">
                <a:solidFill>
                  <a:srgbClr val="FF0000"/>
                </a:solidFill>
                <a:latin typeface="Times New Roman" pitchFamily="18" charset="0"/>
                <a:cs typeface="Times New Roman" pitchFamily="18" charset="0"/>
              </a:rPr>
              <a:t>NEW</a:t>
            </a:r>
            <a:r>
              <a:rPr lang="en-US" sz="1600" b="1" dirty="0" smtClean="0">
                <a:latin typeface="Times New Roman" pitchFamily="18" charset="0"/>
                <a:cs typeface="Times New Roman" pitchFamily="18" charset="0"/>
              </a:rPr>
              <a:t> End cell shapes</a:t>
            </a:r>
          </a:p>
        </p:txBody>
      </p:sp>
      <p:graphicFrame>
        <p:nvGraphicFramePr>
          <p:cNvPr id="10" name="Table 9"/>
          <p:cNvGraphicFramePr>
            <a:graphicFrameLocks noGrp="1"/>
          </p:cNvGraphicFramePr>
          <p:nvPr>
            <p:extLst>
              <p:ext uri="{D42A27DB-BD31-4B8C-83A1-F6EECF244321}">
                <p14:modId xmlns:p14="http://schemas.microsoft.com/office/powerpoint/2010/main" val="14343024"/>
              </p:ext>
            </p:extLst>
          </p:nvPr>
        </p:nvGraphicFramePr>
        <p:xfrm>
          <a:off x="533400" y="4343400"/>
          <a:ext cx="3839469" cy="1676400"/>
        </p:xfrm>
        <a:graphic>
          <a:graphicData uri="http://schemas.openxmlformats.org/drawingml/2006/table">
            <a:tbl>
              <a:tblPr firstRow="1" bandRow="1">
                <a:tableStyleId>{5C22544A-7EE6-4342-B048-85BDC9FD1C3A}</a:tableStyleId>
              </a:tblPr>
              <a:tblGrid>
                <a:gridCol w="1444298"/>
                <a:gridCol w="1219200"/>
                <a:gridCol w="1175971"/>
              </a:tblGrid>
              <a:tr h="202721">
                <a:tc>
                  <a:txBody>
                    <a:bodyPr/>
                    <a:lstStyle/>
                    <a:p>
                      <a:pPr algn="ct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Beta</a:t>
                      </a:r>
                      <a:r>
                        <a:rPr lang="en-US" sz="1600" baseline="0" dirty="0" smtClean="0">
                          <a:latin typeface="Times New Roman" pitchFamily="18" charset="0"/>
                          <a:cs typeface="Times New Roman" pitchFamily="18" charset="0"/>
                        </a:rPr>
                        <a:t> = 0.90</a:t>
                      </a: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Beta</a:t>
                      </a:r>
                      <a:r>
                        <a:rPr lang="en-US" sz="1600" baseline="0" dirty="0" smtClean="0">
                          <a:latin typeface="Times New Roman" pitchFamily="18" charset="0"/>
                          <a:cs typeface="Times New Roman" pitchFamily="18" charset="0"/>
                        </a:rPr>
                        <a:t> = 0.92</a:t>
                      </a:r>
                      <a:endParaRPr lang="en-US" sz="1600" dirty="0">
                        <a:latin typeface="Times New Roman" pitchFamily="18" charset="0"/>
                        <a:cs typeface="Times New Roman" pitchFamily="18" charset="0"/>
                      </a:endParaRPr>
                    </a:p>
                  </a:txBody>
                  <a:tcPr/>
                </a:tc>
              </a:tr>
              <a:tr h="177992">
                <a:tc>
                  <a:txBody>
                    <a:bodyPr/>
                    <a:lstStyle/>
                    <a:p>
                      <a:pPr algn="ctr"/>
                      <a:r>
                        <a:rPr lang="en-US" sz="1600" dirty="0" err="1" smtClean="0">
                          <a:latin typeface="Times New Roman" pitchFamily="18" charset="0"/>
                          <a:cs typeface="Times New Roman" pitchFamily="18" charset="0"/>
                        </a:rPr>
                        <a:t>D_pipe</a:t>
                      </a:r>
                      <a:r>
                        <a:rPr lang="en-US" sz="1600" dirty="0" smtClean="0">
                          <a:latin typeface="Times New Roman" pitchFamily="18" charset="0"/>
                          <a:cs typeface="Times New Roman" pitchFamily="18" charset="0"/>
                        </a:rPr>
                        <a:t>, [mm]</a:t>
                      </a:r>
                      <a:endParaRPr lang="en-US" sz="1600" dirty="0">
                        <a:latin typeface="Times New Roman" pitchFamily="18" charset="0"/>
                        <a:cs typeface="Times New Roman" pitchFamily="18" charset="0"/>
                      </a:endParaRPr>
                    </a:p>
                  </a:txBody>
                  <a:tcPr/>
                </a:tc>
                <a:tc>
                  <a:txBody>
                    <a:bodyPr/>
                    <a:lstStyle/>
                    <a:p>
                      <a:pPr algn="ctr"/>
                      <a:r>
                        <a:rPr lang="en-US" sz="1600" smtClean="0">
                          <a:latin typeface="Times New Roman" pitchFamily="18" charset="0"/>
                          <a:cs typeface="Times New Roman" pitchFamily="18" charset="0"/>
                        </a:rPr>
                        <a:t>100</a:t>
                      </a:r>
                      <a:endParaRPr lang="en-US" sz="160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118</a:t>
                      </a:r>
                      <a:endParaRPr lang="en-US" sz="1600" dirty="0">
                        <a:latin typeface="Times New Roman" pitchFamily="18" charset="0"/>
                        <a:cs typeface="Times New Roman" pitchFamily="18" charset="0"/>
                      </a:endParaRPr>
                    </a:p>
                  </a:txBody>
                  <a:tcPr/>
                </a:tc>
              </a:tr>
              <a:tr h="179142">
                <a:tc>
                  <a:txBody>
                    <a:bodyPr/>
                    <a:lstStyle/>
                    <a:p>
                      <a:pPr algn="ctr"/>
                      <a:r>
                        <a:rPr lang="en-US" sz="1600" dirty="0" err="1" smtClean="0">
                          <a:latin typeface="Times New Roman" pitchFamily="18" charset="0"/>
                          <a:cs typeface="Times New Roman" pitchFamily="18" charset="0"/>
                        </a:rPr>
                        <a:t>D_cell</a:t>
                      </a:r>
                      <a:r>
                        <a:rPr lang="en-US" sz="1600" dirty="0" smtClean="0">
                          <a:latin typeface="Times New Roman" pitchFamily="18" charset="0"/>
                          <a:cs typeface="Times New Roman" pitchFamily="18" charset="0"/>
                        </a:rPr>
                        <a:t>, [mm]</a:t>
                      </a: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400.5</a:t>
                      </a:r>
                      <a:endParaRPr lang="en-US" sz="1600" dirty="0">
                        <a:latin typeface="Times New Roman" pitchFamily="18" charset="0"/>
                        <a:cs typeface="Times New Roman" pitchFamily="18" charset="0"/>
                      </a:endParaRPr>
                    </a:p>
                  </a:txBody>
                  <a:tcPr/>
                </a:tc>
                <a:tc>
                  <a:txBody>
                    <a:bodyPr/>
                    <a:lstStyle/>
                    <a:p>
                      <a:pPr algn="ctr"/>
                      <a:r>
                        <a:rPr lang="en-US" sz="1600" smtClean="0">
                          <a:latin typeface="Times New Roman" pitchFamily="18" charset="0"/>
                          <a:cs typeface="Times New Roman" pitchFamily="18" charset="0"/>
                        </a:rPr>
                        <a:t>400.2</a:t>
                      </a:r>
                      <a:endParaRPr lang="en-US" sz="1600">
                        <a:latin typeface="Times New Roman" pitchFamily="18" charset="0"/>
                        <a:cs typeface="Times New Roman" pitchFamily="18" charset="0"/>
                      </a:endParaRPr>
                    </a:p>
                  </a:txBody>
                  <a:tcPr/>
                </a:tc>
              </a:tr>
              <a:tr h="154413">
                <a:tc>
                  <a:txBody>
                    <a:bodyPr/>
                    <a:lstStyle/>
                    <a:p>
                      <a:pPr algn="ctr"/>
                      <a:r>
                        <a:rPr lang="en-US" sz="1600" smtClean="0">
                          <a:latin typeface="Times New Roman" pitchFamily="18" charset="0"/>
                          <a:cs typeface="Times New Roman" pitchFamily="18" charset="0"/>
                        </a:rPr>
                        <a:t>L_struct, [mm]</a:t>
                      </a:r>
                      <a:endParaRPr lang="en-US" sz="160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1043.9</a:t>
                      </a: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1043.8</a:t>
                      </a:r>
                      <a:endParaRPr lang="en-US" sz="1600" dirty="0">
                        <a:latin typeface="Times New Roman" pitchFamily="18" charset="0"/>
                        <a:cs typeface="Times New Roman" pitchFamily="18" charset="0"/>
                      </a:endParaRPr>
                    </a:p>
                  </a:txBody>
                  <a:tcPr/>
                </a:tc>
              </a:tr>
              <a:tr h="155563">
                <a:tc>
                  <a:txBody>
                    <a:bodyPr/>
                    <a:lstStyle/>
                    <a:p>
                      <a:pPr algn="ctr"/>
                      <a:r>
                        <a:rPr lang="en-US" sz="1600" dirty="0" err="1" smtClean="0">
                          <a:latin typeface="Times New Roman" pitchFamily="18" charset="0"/>
                          <a:cs typeface="Times New Roman" pitchFamily="18" charset="0"/>
                        </a:rPr>
                        <a:t>L_max</a:t>
                      </a:r>
                      <a:r>
                        <a:rPr lang="en-US" sz="1600" dirty="0" smtClean="0">
                          <a:latin typeface="Times New Roman" pitchFamily="18" charset="0"/>
                          <a:cs typeface="Times New Roman" pitchFamily="18" charset="0"/>
                        </a:rPr>
                        <a:t>, [mm]</a:t>
                      </a: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&gt; 1335</a:t>
                      </a: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&gt; 1335</a:t>
                      </a:r>
                      <a:endParaRPr lang="en-US" sz="16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776151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r="59678"/>
          <a:stretch>
            <a:fillRect/>
          </a:stretch>
        </p:blipFill>
        <p:spPr bwMode="auto">
          <a:xfrm>
            <a:off x="6096000" y="1371600"/>
            <a:ext cx="2057400" cy="270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219200"/>
            <a:ext cx="3429000" cy="2603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200400" y="685800"/>
            <a:ext cx="2922723" cy="400110"/>
          </a:xfrm>
          <a:prstGeom prst="rect">
            <a:avLst/>
          </a:prstGeom>
          <a:noFill/>
        </p:spPr>
        <p:txBody>
          <a:bodyPr wrap="none" rtlCol="0">
            <a:spAutoFit/>
          </a:bodyPr>
          <a:lstStyle/>
          <a:p>
            <a:r>
              <a:rPr lang="en-US" sz="2000" b="1" dirty="0" smtClean="0">
                <a:solidFill>
                  <a:srgbClr val="0070C0"/>
                </a:solidFill>
              </a:rPr>
              <a:t>Lever tuner for the cavity</a:t>
            </a:r>
            <a:endParaRPr lang="en-US" sz="2000" b="1" dirty="0">
              <a:solidFill>
                <a:srgbClr val="0070C0"/>
              </a:solidFill>
            </a:endParaRPr>
          </a:p>
        </p:txBody>
      </p:sp>
    </p:spTree>
    <p:extLst>
      <p:ext uri="{BB962C8B-B14F-4D97-AF65-F5344CB8AC3E}">
        <p14:creationId xmlns:p14="http://schemas.microsoft.com/office/powerpoint/2010/main" val="3531325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855</Words>
  <Application>Microsoft Office PowerPoint</Application>
  <PresentationFormat>On-screen Show (4:3)</PresentationFormat>
  <Paragraphs>88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Project X Technical Board meeting (05/3/13):  summary and conclusions</vt:lpstr>
      <vt:lpstr>Agenda</vt:lpstr>
      <vt:lpstr>Notes</vt:lpstr>
      <vt:lpstr>PowerPoint Presentation</vt:lpstr>
      <vt:lpstr>PowerPoint Presentation</vt:lpstr>
      <vt:lpstr>Notes</vt:lpstr>
      <vt:lpstr>PowerPoint Presentation</vt:lpstr>
      <vt:lpstr>PowerPoint Presentation</vt:lpstr>
      <vt:lpstr>PowerPoint Presentation</vt:lpstr>
      <vt:lpstr>Proposals for Tech. Board</vt:lpstr>
      <vt:lpstr>What was decided after Tech. Board meeting (05/31/13)?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X Technical Board meeting</dc:title>
  <dc:creator>nsergei</dc:creator>
  <cp:lastModifiedBy>nsergei</cp:lastModifiedBy>
  <cp:revision>5</cp:revision>
  <dcterms:created xsi:type="dcterms:W3CDTF">2013-06-18T17:52:33Z</dcterms:created>
  <dcterms:modified xsi:type="dcterms:W3CDTF">2013-07-07T14:50:30Z</dcterms:modified>
</cp:coreProperties>
</file>