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261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40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A17"/>
    <a:srgbClr val="EA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9" autoAdjust="0"/>
    <p:restoredTop sz="94643" autoAdjust="0"/>
  </p:normalViewPr>
  <p:slideViewPr>
    <p:cSldViewPr snapToGrid="0" snapToObjects="1">
      <p:cViewPr varScale="1">
        <p:scale>
          <a:sx n="66" d="100"/>
          <a:sy n="6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934558E-2E03-4C43-BAF1-7D03DCD53791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DF9122E-68DA-4B13-BCE2-220D693EA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52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64D02F8-880D-4616-9E95-AC5AAF99E90B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A20B095-49C5-4737-A4DC-056D9305F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EAA150-F7D6-42B4-BCE3-CE558E8BE278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A02A1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600">
                <a:solidFill>
                  <a:schemeClr val="tx2"/>
                </a:solidFill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600">
                <a:solidFill>
                  <a:schemeClr val="tx2"/>
                </a:solidFill>
                <a:cs typeface="Arial" charset="0"/>
              </a:rPr>
              <a:t>Propriété d’un consortium d’universités canadiennes, géré en co-entreprise à partir d’une contribution administrée par le Conseil national de recherches Canada</a:t>
            </a:r>
            <a:endParaRPr lang="en-US" sz="600" i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chemeClr val="bg1"/>
                </a:solidFill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chemeClr val="bg1"/>
                </a:solidFill>
              </a:rPr>
              <a:t>Laboratoire national canadien pour la recherche en physique nucléaire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chemeClr val="bg1"/>
                </a:solidFill>
              </a:rPr>
              <a:t>et en physique des particules</a:t>
            </a:r>
            <a:endParaRPr lang="en-US" sz="7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chemeClr val="accent1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1A09-B36D-4F50-9456-EAA385A65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D4B1-FB67-4B23-86F8-E652984C2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6D326-7BA8-4231-A5A9-AF56401A0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8712-4679-4B88-8C93-AFCB595FD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A02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chemeClr val="bg1"/>
                </a:solidFill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chemeClr val="bg1"/>
                </a:solidFill>
              </a:rPr>
              <a:t>Laboratoire national canadien pour la recherche en physique nucléaire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>
                <a:solidFill>
                  <a:schemeClr val="bg1"/>
                </a:solidFill>
              </a:rPr>
              <a:t>et en physique des particules</a:t>
            </a:r>
            <a:endParaRPr lang="en-US" sz="7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790700" y="1905000"/>
            <a:ext cx="5562600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700">
                <a:solidFill>
                  <a:schemeClr val="accent1"/>
                </a:solidFill>
                <a:latin typeface="Myriad Pro"/>
                <a:cs typeface="Myriad Pro"/>
              </a:rPr>
              <a:t>Thank you!</a:t>
            </a:r>
          </a:p>
          <a:p>
            <a:pPr algn="ctr">
              <a:defRPr/>
            </a:pPr>
            <a:r>
              <a:rPr lang="en-US" sz="7700">
                <a:solidFill>
                  <a:schemeClr val="accent1"/>
                </a:solidFill>
                <a:latin typeface="Myriad Pro"/>
                <a:cs typeface="Myriad Pro"/>
              </a:rPr>
              <a:t>Merci!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6400800"/>
            <a:ext cx="807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004C84"/>
                </a:solidFill>
              </a:rPr>
              <a:t>4004 Wesbrook Mall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Vancouver BC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Canada V6T 2A3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Tel 604.222.1047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Fax 604.222.1074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www.triumf.ca</a:t>
            </a:r>
            <a:endParaRPr lang="en-US" sz="1200">
              <a:solidFill>
                <a:srgbClr val="695C4C"/>
              </a:solidFill>
            </a:endParaRPr>
          </a:p>
          <a:p>
            <a:pPr algn="ctr">
              <a:defRPr/>
            </a:pPr>
            <a:endParaRPr lang="en-US" sz="1200"/>
          </a:p>
        </p:txBody>
      </p:sp>
      <p:pic>
        <p:nvPicPr>
          <p:cNvPr id="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7963" y="203200"/>
            <a:ext cx="242411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 d’un consortium d’universités canadiennes, géré en co-entreprise à partir d’une contribution administrée par le Conseil national de recherches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 national canadien pour la recherche en physique nucléaire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2235078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70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grpSp>
        <p:nvGrpSpPr>
          <p:cNvPr id="44" name="Group 14"/>
          <p:cNvGrpSpPr/>
          <p:nvPr userDrawn="1"/>
        </p:nvGrpSpPr>
        <p:grpSpPr>
          <a:xfrm>
            <a:off x="6859124" y="1445301"/>
            <a:ext cx="2255640" cy="4824097"/>
            <a:chOff x="6853725" y="1858874"/>
            <a:chExt cx="2255640" cy="4824097"/>
          </a:xfrm>
        </p:grpSpPr>
        <p:pic>
          <p:nvPicPr>
            <p:cNvPr id="45" name="Picture 4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93052" y="3487611"/>
              <a:ext cx="86516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1113" y="3130847"/>
              <a:ext cx="1274999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40679" y="4103871"/>
              <a:ext cx="1217534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01113" y="4103871"/>
              <a:ext cx="88208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98248" y="3130847"/>
              <a:ext cx="859965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49" descr="NRCan-Canada_E.jpg"/>
            <p:cNvPicPr>
              <a:picLocks noChangeAspect="1"/>
            </p:cNvPicPr>
            <p:nvPr/>
          </p:nvPicPr>
          <p:blipFill>
            <a:blip r:embed="rId8"/>
            <a:srcRect b="59999"/>
            <a:stretch>
              <a:fillRect/>
            </a:stretch>
          </p:blipFill>
          <p:spPr>
            <a:xfrm>
              <a:off x="6901113" y="4965563"/>
              <a:ext cx="2160000" cy="236325"/>
            </a:xfrm>
            <a:prstGeom prst="rect">
              <a:avLst/>
            </a:prstGeom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01113" y="4699134"/>
              <a:ext cx="2160000" cy="20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901113" y="3487611"/>
              <a:ext cx="1150435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11"/>
            <a:srcRect b="23074"/>
            <a:stretch>
              <a:fillRect/>
            </a:stretch>
          </p:blipFill>
          <p:spPr bwMode="auto">
            <a:xfrm>
              <a:off x="8577463" y="6135764"/>
              <a:ext cx="50937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884169" y="5539097"/>
              <a:ext cx="69992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9"/>
            <p:cNvPicPr>
              <a:picLocks noChangeAspect="1" noChangeArrowheads="1"/>
            </p:cNvPicPr>
            <p:nvPr/>
          </p:nvPicPr>
          <p:blipFill>
            <a:blip r:embed="rId13"/>
            <a:srcRect l="18657" r="20706"/>
            <a:stretch>
              <a:fillRect/>
            </a:stretch>
          </p:blipFill>
          <p:spPr bwMode="auto">
            <a:xfrm>
              <a:off x="6884169" y="5842147"/>
              <a:ext cx="366369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185291" y="6135764"/>
              <a:ext cx="35672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480839" y="6430971"/>
              <a:ext cx="606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631445" y="5539097"/>
              <a:ext cx="553846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58" descr="Nordion_tag_colour.jp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316993" y="5842147"/>
              <a:ext cx="525000" cy="252000"/>
            </a:xfrm>
            <a:prstGeom prst="rect">
              <a:avLst/>
            </a:prstGeom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18"/>
            <a:srcRect l="2269" r="6447"/>
            <a:stretch>
              <a:fillRect/>
            </a:stretch>
          </p:blipFill>
          <p:spPr bwMode="auto">
            <a:xfrm>
              <a:off x="6884169" y="6430971"/>
              <a:ext cx="153596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884169" y="6135764"/>
              <a:ext cx="1271407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308857" y="5842147"/>
              <a:ext cx="940502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8895739" y="5842147"/>
              <a:ext cx="1911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8234369" y="5539097"/>
              <a:ext cx="267508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6"/>
            <p:cNvPicPr>
              <a:picLocks noChangeAspect="1" noChangeArrowheads="1"/>
            </p:cNvPicPr>
            <p:nvPr/>
          </p:nvPicPr>
          <p:blipFill>
            <a:blip r:embed="rId23"/>
            <a:srcRect l="3258" t="17670" r="90616" b="75131"/>
            <a:stretch>
              <a:fillRect/>
            </a:stretch>
          </p:blipFill>
          <p:spPr bwMode="auto">
            <a:xfrm>
              <a:off x="8543628" y="5539097"/>
              <a:ext cx="543211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Box 65"/>
            <p:cNvSpPr txBox="1"/>
            <p:nvPr/>
          </p:nvSpPr>
          <p:spPr>
            <a:xfrm>
              <a:off x="6853725" y="1858874"/>
              <a:ext cx="2255640" cy="79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30"/>
                </a:lnSpc>
                <a:spcAft>
                  <a:spcPts val="600"/>
                </a:spcAft>
              </a:pPr>
              <a:r>
                <a:rPr lang="en-US" sz="800" b="0" dirty="0" smtClean="0">
                  <a:solidFill>
                    <a:schemeClr val="bg1"/>
                  </a:solidFill>
                </a:rPr>
                <a:t>TRIUMF: Alberta | British Columbia | Calgary | Carleton | Guelph | Manitoba | McMaster | Montréal | Northern British Columbia | Queen’s | Regina | Saint Mary’s | </a:t>
              </a:r>
              <a:br>
                <a:rPr lang="en-US" sz="800" b="0" dirty="0" smtClean="0">
                  <a:solidFill>
                    <a:schemeClr val="bg1"/>
                  </a:solidFill>
                </a:rPr>
              </a:br>
              <a:r>
                <a:rPr lang="en-US" sz="800" b="0" dirty="0" smtClean="0">
                  <a:solidFill>
                    <a:schemeClr val="bg1"/>
                  </a:solidFill>
                </a:rPr>
                <a:t>Simon Fraser | Toronto | Victoria | York</a:t>
              </a:r>
              <a:endParaRPr lang="en-US" sz="800" b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2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95EB7-6592-42DC-8962-31D2B3044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83FC2-3380-41A2-89CC-C28CCA2AF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08CBC-4C19-4ECF-A8FB-C5A9F82D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11BF6-A8D0-4FEA-BB93-6F6433D9B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A38D7-4CE1-417E-9F6B-95916F776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3B9E-2333-4F91-B5CF-4DC6E3FB1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52D3-C2DD-49CC-A8D0-5792618C0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5910F-B57E-43C1-97BB-031D2C800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A02A1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38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5BA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005BA8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5BA8"/>
                </a:solidFill>
                <a:latin typeface="Arial" charset="0"/>
              </a:defRPr>
            </a:lvl1pPr>
          </a:lstStyle>
          <a:p>
            <a:pPr>
              <a:defRPr/>
            </a:pPr>
            <a:fld id="{90B91242-EB52-4A29-9366-81FE8BEA3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ヒラギノ角ゴ Pro W3" charset="-128"/>
            </a:endParaRPr>
          </a:p>
        </p:txBody>
      </p:sp>
      <p:pic>
        <p:nvPicPr>
          <p:cNvPr id="4106" name="Picture 10" descr="TRIUMF_logo_white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3663" y="68263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4" r:id="rId14"/>
    <p:sldLayoutId id="2147484065" r:id="rId15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1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2"/>
          </a:solidFill>
          <a:latin typeface="+mj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2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6"/>
          <p:cNvSpPr txBox="1">
            <a:spLocks noChangeArrowheads="1"/>
          </p:cNvSpPr>
          <p:nvPr/>
        </p:nvSpPr>
        <p:spPr bwMode="auto">
          <a:xfrm>
            <a:off x="0" y="5486400"/>
            <a:ext cx="6858000" cy="1200150"/>
          </a:xfrm>
          <a:prstGeom prst="rect">
            <a:avLst/>
          </a:prstGeom>
          <a:solidFill>
            <a:srgbClr val="EAE7E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chemeClr val="bg2"/>
                </a:solidFill>
                <a:latin typeface="Myriad Pro" charset="0"/>
              </a:rPr>
              <a:t>“Delivering $222 million in funding over five years to strengthen the world-leading research taking place at TRIUMF, Canada's premier national laboratory for nuclear and particle physics research.”</a:t>
            </a:r>
            <a:endParaRPr lang="en-US" sz="1800">
              <a:solidFill>
                <a:schemeClr val="bg2"/>
              </a:solidFill>
              <a:latin typeface="Myriad Pro" charset="0"/>
            </a:endParaRPr>
          </a:p>
        </p:txBody>
      </p:sp>
      <p:sp>
        <p:nvSpPr>
          <p:cNvPr id="1028" name="TextBox 17"/>
          <p:cNvSpPr txBox="1">
            <a:spLocks noChangeArrowheads="1"/>
          </p:cNvSpPr>
          <p:nvPr/>
        </p:nvSpPr>
        <p:spPr bwMode="auto">
          <a:xfrm>
            <a:off x="6818313" y="1092200"/>
            <a:ext cx="2325687" cy="5761038"/>
          </a:xfrm>
          <a:prstGeom prst="rect">
            <a:avLst/>
          </a:prstGeom>
          <a:solidFill>
            <a:srgbClr val="8B181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3390900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" name="Rectangle 4"/>
          <p:cNvSpPr txBox="1">
            <a:spLocks noChangeArrowheads="1"/>
          </p:cNvSpPr>
          <p:nvPr/>
        </p:nvSpPr>
        <p:spPr bwMode="auto">
          <a:xfrm>
            <a:off x="152400" y="1219200"/>
            <a:ext cx="6400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200" b="1" dirty="0" smtClean="0">
                <a:solidFill>
                  <a:srgbClr val="004C84"/>
                </a:solidFill>
                <a:latin typeface="Myriad Pro" charset="0"/>
                <a:ea typeface="ＭＳ Ｐゴシック" charset="-128"/>
              </a:rPr>
              <a:t>Canada Day Seattle </a:t>
            </a:r>
            <a:r>
              <a:rPr lang="en-US" sz="3200" b="1" dirty="0" smtClean="0">
                <a:solidFill>
                  <a:srgbClr val="004C84"/>
                </a:solidFill>
                <a:latin typeface="Myriad Pro" charset="0"/>
                <a:ea typeface="ＭＳ Ｐゴシック" charset="-128"/>
              </a:rPr>
              <a:t>Meeting</a:t>
            </a:r>
            <a:r>
              <a:rPr lang="en-US" sz="900" b="1" dirty="0">
                <a:solidFill>
                  <a:schemeClr val="accent2"/>
                </a:solidFill>
                <a:latin typeface="Myriad Pro" charset="0"/>
                <a:ea typeface="ＭＳ Ｐゴシック" charset="-128"/>
              </a:rPr>
              <a:t/>
            </a:r>
            <a:br>
              <a:rPr lang="en-US" sz="900" b="1" dirty="0">
                <a:solidFill>
                  <a:schemeClr val="accent2"/>
                </a:solidFill>
                <a:latin typeface="Myriad Pro" charset="0"/>
                <a:ea typeface="ＭＳ Ｐゴシック" charset="-128"/>
              </a:rPr>
            </a:br>
            <a:endParaRPr lang="en-CA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CA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r>
              <a:rPr lang="en-CA" sz="1600" b="1" dirty="0" smtClean="0">
                <a:solidFill>
                  <a:schemeClr val="tx2"/>
                </a:solidFill>
                <a:latin typeface="Myriad Pro" charset="0"/>
                <a:ea typeface="ＭＳ Ｐゴシック" charset="-128"/>
              </a:rPr>
              <a:t>|</a:t>
            </a:r>
            <a:r>
              <a:rPr lang="en-CA" sz="1600" b="1" dirty="0" smtClean="0">
                <a:solidFill>
                  <a:schemeClr val="accent2"/>
                </a:solidFill>
                <a:latin typeface="Myriad Pro" charset="0"/>
                <a:ea typeface="ＭＳ Ｐゴシック" charset="-128"/>
              </a:rPr>
              <a:t> July  1, </a:t>
            </a:r>
            <a:r>
              <a:rPr lang="en-CA" sz="1600" b="1" dirty="0" smtClean="0">
                <a:solidFill>
                  <a:schemeClr val="accent2"/>
                </a:solidFill>
                <a:latin typeface="Myriad Pro" charset="0"/>
                <a:ea typeface="ＭＳ Ｐゴシック" charset="-128"/>
              </a:rPr>
              <a:t>2013</a:t>
            </a:r>
            <a:endParaRPr lang="en-CA" sz="1600" b="1" dirty="0">
              <a:solidFill>
                <a:schemeClr val="accent2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CA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CA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CA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US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US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  <a:p>
            <a:pPr algn="r"/>
            <a:endParaRPr lang="en-US" sz="1200" b="1" dirty="0">
              <a:solidFill>
                <a:srgbClr val="A7A295"/>
              </a:solidFill>
              <a:latin typeface="Myriad Pro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513" y="1295399"/>
            <a:ext cx="8229600" cy="5265057"/>
          </a:xfrm>
        </p:spPr>
        <p:txBody>
          <a:bodyPr/>
          <a:lstStyle/>
          <a:p>
            <a:r>
              <a:rPr lang="en-CA" dirty="0"/>
              <a:t>Step 1: Participate in Snowmass and work for its </a:t>
            </a:r>
            <a:r>
              <a:rPr lang="en-CA" dirty="0" smtClean="0"/>
              <a:t>success…listen to </a:t>
            </a:r>
            <a:r>
              <a:rPr lang="en-CA" dirty="0" smtClean="0"/>
              <a:t>your</a:t>
            </a:r>
            <a:r>
              <a:rPr lang="en-CA" dirty="0" smtClean="0"/>
              <a:t> </a:t>
            </a:r>
            <a:r>
              <a:rPr lang="en-CA" dirty="0" smtClean="0"/>
              <a:t>colleagues</a:t>
            </a:r>
            <a:endParaRPr lang="en-CA" dirty="0"/>
          </a:p>
          <a:p>
            <a:r>
              <a:rPr lang="en-CA" dirty="0"/>
              <a:t>Step 2: Participate in P5 process and work for its success</a:t>
            </a:r>
          </a:p>
          <a:p>
            <a:r>
              <a:rPr lang="en-CA" dirty="0"/>
              <a:t>Step </a:t>
            </a:r>
            <a:r>
              <a:rPr lang="en-CA" dirty="0" smtClean="0"/>
              <a:t>3: Work with colleagues </a:t>
            </a:r>
            <a:r>
              <a:rPr lang="en-CA" dirty="0" smtClean="0"/>
              <a:t>around </a:t>
            </a:r>
            <a:r>
              <a:rPr lang="en-CA" dirty="0" smtClean="0"/>
              <a:t>the world to assemble the best science we can do as a part of a </a:t>
            </a:r>
            <a:r>
              <a:rPr lang="en-CA" dirty="0"/>
              <a:t>balanced national and global program in particle  physics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Near Term Plan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7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CA" dirty="0" smtClean="0"/>
              <a:t>Thank you to DPF for organizing Snowmass. Big job and important job.</a:t>
            </a:r>
          </a:p>
          <a:p>
            <a:r>
              <a:rPr lang="en-CA" dirty="0" smtClean="0"/>
              <a:t>Thanks to UW and Gordon Watts for organizing this session….yesterday was good and so this meeting is already a success</a:t>
            </a:r>
          </a:p>
          <a:p>
            <a:r>
              <a:rPr lang="en-CA" dirty="0" smtClean="0"/>
              <a:t>Look forward to Minneapolis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Seattle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143" y="1295399"/>
            <a:ext cx="8839199" cy="5265057"/>
          </a:xfrm>
        </p:spPr>
        <p:txBody>
          <a:bodyPr/>
          <a:lstStyle/>
          <a:p>
            <a:r>
              <a:rPr lang="en-CA" dirty="0" smtClean="0"/>
              <a:t>Fermilab had two decades at the energy frontier</a:t>
            </a:r>
          </a:p>
          <a:p>
            <a:r>
              <a:rPr lang="en-CA" dirty="0" smtClean="0"/>
              <a:t>Baton passed to CERN now…</a:t>
            </a:r>
          </a:p>
          <a:p>
            <a:r>
              <a:rPr lang="en-CA" dirty="0" smtClean="0"/>
              <a:t>Fermilab is </a:t>
            </a:r>
            <a:r>
              <a:rPr lang="en-CA" dirty="0" smtClean="0"/>
              <a:t>only </a:t>
            </a:r>
            <a:r>
              <a:rPr lang="en-CA" dirty="0" smtClean="0"/>
              <a:t>dedicated </a:t>
            </a:r>
            <a:r>
              <a:rPr lang="en-CA" dirty="0" smtClean="0"/>
              <a:t>US particle </a:t>
            </a:r>
            <a:r>
              <a:rPr lang="en-CA" dirty="0" smtClean="0"/>
              <a:t>physics lab </a:t>
            </a:r>
          </a:p>
          <a:p>
            <a:pPr lvl="1"/>
            <a:r>
              <a:rPr lang="en-CA" dirty="0" smtClean="0"/>
              <a:t>Strength in field from </a:t>
            </a:r>
            <a:r>
              <a:rPr lang="en-CA" dirty="0" smtClean="0"/>
              <a:t>universities, SLAC</a:t>
            </a:r>
            <a:r>
              <a:rPr lang="en-CA" dirty="0" smtClean="0"/>
              <a:t>, LBNL, Argonne, JLAB, </a:t>
            </a:r>
            <a:r>
              <a:rPr lang="en-CA" dirty="0" smtClean="0"/>
              <a:t>BNL… and other national labs</a:t>
            </a:r>
            <a:endParaRPr lang="en-CA" dirty="0" smtClean="0"/>
          </a:p>
          <a:p>
            <a:r>
              <a:rPr lang="en-CA" dirty="0" smtClean="0"/>
              <a:t>What is next for </a:t>
            </a:r>
            <a:r>
              <a:rPr lang="en-CA" dirty="0" smtClean="0"/>
              <a:t>Fermilab and US universities?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Congratulations to CERN and Europe for showing global leadership in European Strategy Report…Higgs factory hosted elsewhere, </a:t>
            </a:r>
            <a:r>
              <a:rPr lang="en-CA" dirty="0" smtClean="0"/>
              <a:t>good </a:t>
            </a:r>
            <a:r>
              <a:rPr lang="en-CA" dirty="0" smtClean="0"/>
              <a:t>luck to Japan and neutrinos US or Japan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Facts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</a:t>
            </a:r>
            <a:r>
              <a:rPr lang="en-CA" dirty="0"/>
              <a:t>the world’s largest </a:t>
            </a:r>
            <a:r>
              <a:rPr lang="en-CA" dirty="0" smtClean="0"/>
              <a:t>economy, the US particle physics program needs to be healthy…vital for other regions and </a:t>
            </a:r>
            <a:r>
              <a:rPr lang="en-CA" dirty="0" smtClean="0"/>
              <a:t>countries…ICFA, Rolf </a:t>
            </a:r>
            <a:r>
              <a:rPr lang="en-CA" dirty="0" smtClean="0"/>
              <a:t>and Suzuki clearly recognize that and so do many 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Premise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CA" dirty="0" smtClean="0"/>
              <a:t>In the US we need to find a balance between a Fermilab program that exploits core competencies of the lab….deep technical accelerator talent…equalled in the world only by CERN…as a global field we must recognize that </a:t>
            </a:r>
            <a:r>
              <a:rPr lang="en-CA" dirty="0" smtClean="0"/>
              <a:t>talent must </a:t>
            </a:r>
            <a:r>
              <a:rPr lang="en-CA" dirty="0" smtClean="0"/>
              <a:t>be maintained…or else it limits what we can do globally as a </a:t>
            </a:r>
            <a:r>
              <a:rPr lang="en-CA" dirty="0" smtClean="0"/>
              <a:t>field…. beyond LHC?</a:t>
            </a:r>
            <a:endParaRPr lang="en-CA" dirty="0" smtClean="0"/>
          </a:p>
          <a:p>
            <a:pPr lvl="1"/>
            <a:r>
              <a:rPr lang="en-CA" dirty="0" smtClean="0"/>
              <a:t>There </a:t>
            </a:r>
            <a:r>
              <a:rPr lang="en-CA" dirty="0" smtClean="0"/>
              <a:t>is </a:t>
            </a:r>
            <a:r>
              <a:rPr lang="en-CA" dirty="0" smtClean="0"/>
              <a:t> </a:t>
            </a:r>
            <a:r>
              <a:rPr lang="en-CA" dirty="0" smtClean="0"/>
              <a:t>more than accelerator physics in our field but </a:t>
            </a:r>
            <a:r>
              <a:rPr lang="en-CA" dirty="0" smtClean="0"/>
              <a:t>accelerators </a:t>
            </a:r>
            <a:r>
              <a:rPr lang="en-CA" dirty="0" smtClean="0"/>
              <a:t>still </a:t>
            </a:r>
            <a:r>
              <a:rPr lang="en-CA" dirty="0" smtClean="0"/>
              <a:t>play </a:t>
            </a:r>
            <a:r>
              <a:rPr lang="en-CA" dirty="0" smtClean="0"/>
              <a:t>a critical role</a:t>
            </a:r>
            <a:endParaRPr lang="en-CA" dirty="0" smtClean="0"/>
          </a:p>
          <a:p>
            <a:pPr lvl="1"/>
            <a:r>
              <a:rPr lang="en-CA" dirty="0" smtClean="0"/>
              <a:t>Fermilab is also a tremendous resource of detector development talent that the PP needs also and that must be maintained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….at the same time </a:t>
            </a:r>
            <a:r>
              <a:rPr lang="en-CA" dirty="0" smtClean="0"/>
              <a:t>….</a:t>
            </a:r>
            <a:r>
              <a:rPr lang="en-CA" dirty="0" smtClean="0"/>
              <a:t> the </a:t>
            </a:r>
            <a:r>
              <a:rPr lang="en-CA" dirty="0" smtClean="0"/>
              <a:t>US needs to be a strong and reliable world </a:t>
            </a:r>
            <a:r>
              <a:rPr lang="en-CA" dirty="0" smtClean="0"/>
              <a:t>partner</a:t>
            </a:r>
          </a:p>
          <a:p>
            <a:endParaRPr lang="en-CA" dirty="0"/>
          </a:p>
          <a:p>
            <a:r>
              <a:rPr lang="en-CA" dirty="0" smtClean="0"/>
              <a:t>Develop a balanced </a:t>
            </a:r>
            <a:r>
              <a:rPr lang="en-CA" dirty="0"/>
              <a:t>national and globally relevant science program that draws on strengths of labs &amp; universities in combined </a:t>
            </a:r>
            <a:r>
              <a:rPr lang="en-CA" dirty="0" smtClean="0"/>
              <a:t>fashion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Fermilab will need 1-2 flagship projects that define the </a:t>
            </a:r>
            <a:r>
              <a:rPr lang="en-CA" dirty="0" smtClean="0"/>
              <a:t>US </a:t>
            </a:r>
            <a:r>
              <a:rPr lang="en-CA" dirty="0" smtClean="0"/>
              <a:t>position </a:t>
            </a:r>
            <a:r>
              <a:rPr lang="en-CA" dirty="0" smtClean="0"/>
              <a:t>the world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171" y="1150259"/>
            <a:ext cx="8795657" cy="5424711"/>
          </a:xfrm>
        </p:spPr>
        <p:txBody>
          <a:bodyPr/>
          <a:lstStyle/>
          <a:p>
            <a:r>
              <a:rPr lang="en-CA" dirty="0" smtClean="0"/>
              <a:t>The LHC program will provide extremely exciting results in next few years </a:t>
            </a:r>
            <a:r>
              <a:rPr lang="en-CA" dirty="0" smtClean="0"/>
              <a:t>…</a:t>
            </a:r>
            <a:r>
              <a:rPr lang="en-CA" dirty="0" smtClean="0"/>
              <a:t>.great time to be a PP</a:t>
            </a:r>
            <a:endParaRPr lang="en-CA" dirty="0" smtClean="0"/>
          </a:p>
          <a:p>
            <a:r>
              <a:rPr lang="en-CA" dirty="0" smtClean="0"/>
              <a:t>The Higgs must be studied with the best precision we can muster</a:t>
            </a:r>
            <a:r>
              <a:rPr lang="en-CA" dirty="0" smtClean="0"/>
              <a:t>….</a:t>
            </a:r>
            <a:r>
              <a:rPr lang="en-CA" dirty="0"/>
              <a:t> </a:t>
            </a:r>
            <a:r>
              <a:rPr lang="en-CA" dirty="0" smtClean="0"/>
              <a:t>PP </a:t>
            </a:r>
            <a:r>
              <a:rPr lang="en-CA" dirty="0" smtClean="0"/>
              <a:t>has </a:t>
            </a:r>
            <a:r>
              <a:rPr lang="en-CA" dirty="0" smtClean="0"/>
              <a:t>done that with  factories all over the globe looking at </a:t>
            </a:r>
            <a:r>
              <a:rPr lang="en-CA" dirty="0" err="1" smtClean="0"/>
              <a:t>kaons</a:t>
            </a:r>
            <a:r>
              <a:rPr lang="en-CA" dirty="0" smtClean="0"/>
              <a:t>, charm, bottom, top, Z…we talk of neutrino </a:t>
            </a:r>
            <a:r>
              <a:rPr lang="en-CA" dirty="0" smtClean="0"/>
              <a:t>factories now..</a:t>
            </a:r>
            <a:endParaRPr lang="en-CA" dirty="0"/>
          </a:p>
          <a:p>
            <a:r>
              <a:rPr lang="en-CA" dirty="0" smtClean="0"/>
              <a:t>thus far the it seems to me to be obvious that the standard model is “hermetic”  and will not all of a sudden be easily </a:t>
            </a:r>
            <a:r>
              <a:rPr lang="en-CA" dirty="0" smtClean="0"/>
              <a:t>cracked…we </a:t>
            </a:r>
            <a:r>
              <a:rPr lang="en-CA" dirty="0" smtClean="0"/>
              <a:t>owe it to ourselves to study it in detail…just  the historical path we take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2400"/>
            <a:ext cx="8512629" cy="944563"/>
          </a:xfrm>
        </p:spPr>
        <p:txBody>
          <a:bodyPr/>
          <a:lstStyle/>
          <a:p>
            <a:r>
              <a:rPr lang="en-CA" dirty="0" smtClean="0"/>
              <a:t>Initial thoughts pre-Snowmass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Higgs checks two boxes</a:t>
            </a:r>
          </a:p>
          <a:p>
            <a:pPr lvl="1"/>
            <a:r>
              <a:rPr lang="en-CA" dirty="0" smtClean="0"/>
              <a:t>Great science</a:t>
            </a:r>
          </a:p>
          <a:p>
            <a:pPr lvl="1"/>
            <a:r>
              <a:rPr lang="en-CA" dirty="0" smtClean="0"/>
              <a:t>Global….too big for any one country and we must work together to achieve the goal</a:t>
            </a:r>
          </a:p>
          <a:p>
            <a:r>
              <a:rPr lang="en-CA" dirty="0" smtClean="0"/>
              <a:t>Neutrinos continue to suggest interesting questions</a:t>
            </a:r>
          </a:p>
          <a:p>
            <a:pPr lvl="1"/>
            <a:r>
              <a:rPr lang="en-CA" dirty="0" smtClean="0"/>
              <a:t>Proton decay is extremely important to do as well as we can</a:t>
            </a:r>
          </a:p>
          <a:p>
            <a:pPr lvl="1"/>
            <a:r>
              <a:rPr lang="en-CA" dirty="0" smtClean="0"/>
              <a:t>Supernova neutrinos are interesting</a:t>
            </a:r>
          </a:p>
          <a:p>
            <a:r>
              <a:rPr lang="en-CA" dirty="0" smtClean="0"/>
              <a:t>LBNE needs to be a global project if we are to maximize the science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85200" cy="944563"/>
          </a:xfrm>
        </p:spPr>
        <p:txBody>
          <a:bodyPr/>
          <a:lstStyle/>
          <a:p>
            <a:r>
              <a:rPr lang="en-CA" dirty="0" smtClean="0"/>
              <a:t>Initial thoughts pre-Snowmass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Balanced portfolio of experiments are needed</a:t>
            </a:r>
          </a:p>
          <a:p>
            <a:pPr lvl="1"/>
            <a:r>
              <a:rPr lang="en-CA" dirty="0" smtClean="0"/>
              <a:t>Needs to be room for diversity in our field…</a:t>
            </a:r>
            <a:r>
              <a:rPr lang="en-CA" dirty="0" err="1" smtClean="0"/>
              <a:t>ie</a:t>
            </a:r>
            <a:r>
              <a:rPr lang="en-CA" dirty="0" smtClean="0"/>
              <a:t>. the smaller experiments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…continued pre-Snowmass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Seatlle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95EB7-6592-42DC-8962-31D2B3044A4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74453</TotalTime>
  <Words>627</Words>
  <Application>Microsoft Office PowerPoint</Application>
  <PresentationFormat>On-screen Show (4:3)</PresentationFormat>
  <Paragraphs>86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Presentation1</vt:lpstr>
      <vt:lpstr>PowerPoint Presentation</vt:lpstr>
      <vt:lpstr>Seattle</vt:lpstr>
      <vt:lpstr>Some Facts</vt:lpstr>
      <vt:lpstr>Premise</vt:lpstr>
      <vt:lpstr>Challenge</vt:lpstr>
      <vt:lpstr>Challenge</vt:lpstr>
      <vt:lpstr>Initial thoughts pre-Snowmass</vt:lpstr>
      <vt:lpstr>Initial thoughts pre-Snowmass</vt:lpstr>
      <vt:lpstr>…continued pre-Snowmass</vt:lpstr>
      <vt:lpstr>Near Term Plan</vt:lpstr>
      <vt:lpstr>PowerPoint Presentation</vt:lpstr>
    </vt:vector>
  </TitlesOfParts>
  <Company>TRIUMF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Outreach Student</dc:creator>
  <cp:lastModifiedBy>Nigel Lockyer</cp:lastModifiedBy>
  <cp:revision>1987</cp:revision>
  <cp:lastPrinted>2012-07-03T04:00:23Z</cp:lastPrinted>
  <dcterms:created xsi:type="dcterms:W3CDTF">2010-03-31T17:47:10Z</dcterms:created>
  <dcterms:modified xsi:type="dcterms:W3CDTF">2013-07-01T16:55:57Z</dcterms:modified>
</cp:coreProperties>
</file>