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269" r:id="rId2"/>
    <p:sldId id="275" r:id="rId3"/>
    <p:sldId id="272" r:id="rId4"/>
    <p:sldId id="270" r:id="rId5"/>
    <p:sldId id="271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5" autoAdjust="0"/>
    <p:restoredTop sz="99851" autoAdjust="0"/>
  </p:normalViewPr>
  <p:slideViewPr>
    <p:cSldViewPr snapToGrid="0" snapToObjects="1">
      <p:cViewPr>
        <p:scale>
          <a:sx n="100" d="100"/>
          <a:sy n="100" d="100"/>
        </p:scale>
        <p:origin x="-101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E0E6F-38B6-6A4C-8644-27FF28B86DCD}" type="datetimeFigureOut">
              <a:rPr lang="en-US" smtClean="0"/>
              <a:t>7/2/13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4587-14B6-CA4C-B885-87121E33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88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EB06F-535F-884E-88C6-32EEFD4F3163}" type="datetimeFigureOut">
              <a:rPr lang="en-US" smtClean="0"/>
              <a:t>7/2/13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E9F65-8D7C-E542-84C3-BC2D1B984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35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9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6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3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3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3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6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0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5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2437-DC1C-DF44-8A2B-4AFB412245E6}" type="datetimeFigureOut">
              <a:rPr lang="en-US" smtClean="0"/>
              <a:t>7/2/13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7200" y="0"/>
            <a:ext cx="5372100" cy="571500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12800"/>
            <a:ext cx="8890000" cy="527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R. Lipton Como NFN Workshop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F85AD-7F5E-1549-92C4-546D55D15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8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66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0"/>
            <a:ext cx="8077200" cy="1054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Energy Frontier Panel Comments</a:t>
            </a:r>
            <a:r>
              <a:rPr lang="en-US" sz="1800" dirty="0">
                <a:solidFill>
                  <a:srgbClr val="660066"/>
                </a:solidFill>
              </a:rPr>
              <a:t/>
            </a:r>
            <a:br>
              <a:rPr lang="en-US" sz="1800" dirty="0">
                <a:solidFill>
                  <a:srgbClr val="660066"/>
                </a:solidFill>
              </a:rPr>
            </a:br>
            <a:r>
              <a:rPr lang="en-US" sz="1800" dirty="0">
                <a:solidFill>
                  <a:srgbClr val="660066"/>
                </a:solidFill>
              </a:rPr>
              <a:t>R. Lipton, </a:t>
            </a:r>
            <a:r>
              <a:rPr lang="en-US" sz="1800" dirty="0" smtClean="0">
                <a:solidFill>
                  <a:srgbClr val="660066"/>
                </a:solidFill>
              </a:rPr>
              <a:t>Fermilab</a:t>
            </a:r>
            <a:endParaRPr lang="en-US" sz="1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74" y="1304579"/>
            <a:ext cx="8965326" cy="5553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long-term investments</a:t>
            </a:r>
          </a:p>
          <a:p>
            <a:r>
              <a:rPr lang="en-US" sz="2400" dirty="0" smtClean="0"/>
              <a:t>HEP is unusual – a 10 year project is short term</a:t>
            </a:r>
          </a:p>
          <a:p>
            <a:r>
              <a:rPr lang="en-US" sz="2400" dirty="0" smtClean="0"/>
              <a:t>The budgetary and scientific pressures are (as usual) to execute the current program, fund groups, write papers</a:t>
            </a:r>
          </a:p>
          <a:p>
            <a:r>
              <a:rPr lang="en-US" sz="2400" dirty="0" smtClean="0"/>
              <a:t>We need to include a long-term plan that:</a:t>
            </a:r>
          </a:p>
          <a:p>
            <a:pPr lvl="1"/>
            <a:r>
              <a:rPr lang="en-US" dirty="0" smtClean="0"/>
              <a:t>Provides the instrumentation and accelerator tools to answer questions beyond LHC</a:t>
            </a:r>
          </a:p>
          <a:p>
            <a:pPr lvl="1"/>
            <a:r>
              <a:rPr lang="en-US" dirty="0" smtClean="0"/>
              <a:t>Insures that the right skills are available in laboratories and universities</a:t>
            </a:r>
          </a:p>
          <a:p>
            <a:pPr lvl="1"/>
            <a:r>
              <a:rPr lang="en-US" dirty="0" smtClean="0"/>
              <a:t>Allows us to respond to physics imperatives.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54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" y="297066"/>
            <a:ext cx="8825626" cy="6083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Time scales:</a:t>
            </a:r>
          </a:p>
          <a:p>
            <a:r>
              <a:rPr lang="en-US" dirty="0" smtClean="0"/>
              <a:t>Short – LHC Phase I</a:t>
            </a:r>
          </a:p>
          <a:p>
            <a:r>
              <a:rPr lang="en-US" dirty="0" smtClean="0"/>
              <a:t>Medium – HL-LHC, ILC</a:t>
            </a:r>
            <a:endParaRPr lang="en-US" baseline="30000" dirty="0" smtClean="0"/>
          </a:p>
          <a:p>
            <a:pPr lvl="1"/>
            <a:r>
              <a:rPr lang="en-US" dirty="0" smtClean="0"/>
              <a:t>CLIC, </a:t>
            </a:r>
            <a:r>
              <a:rPr lang="en-US" dirty="0"/>
              <a:t>circular </a:t>
            </a:r>
            <a:r>
              <a:rPr lang="en-US" dirty="0" err="1"/>
              <a:t>e</a:t>
            </a:r>
            <a:r>
              <a:rPr lang="en-US" baseline="30000" dirty="0" err="1"/>
              <a:t>+</a:t>
            </a:r>
            <a:r>
              <a:rPr lang="en-US" dirty="0" err="1"/>
              <a:t>e</a:t>
            </a:r>
            <a:r>
              <a:rPr lang="en-US" baseline="30000" dirty="0"/>
              <a:t>-</a:t>
            </a:r>
            <a:endParaRPr lang="en-US" dirty="0" smtClean="0"/>
          </a:p>
          <a:p>
            <a:r>
              <a:rPr lang="en-US" dirty="0" smtClean="0"/>
              <a:t>Long – VLHC, </a:t>
            </a:r>
            <a:r>
              <a:rPr lang="en-US" dirty="0" err="1" smtClean="0"/>
              <a:t>Muon</a:t>
            </a:r>
            <a:r>
              <a:rPr lang="en-US" dirty="0" smtClean="0"/>
              <a:t> Collider</a:t>
            </a:r>
          </a:p>
          <a:p>
            <a:pPr marL="0" indent="0">
              <a:buNone/>
            </a:pPr>
            <a:r>
              <a:rPr lang="en-US" dirty="0" smtClean="0"/>
              <a:t>Can we “lead” the Energy Frontier in the long term?</a:t>
            </a:r>
          </a:p>
          <a:p>
            <a:pPr marL="0" indent="0">
              <a:buNone/>
            </a:pPr>
            <a:r>
              <a:rPr lang="en-US" dirty="0"/>
              <a:t>Leadership – “having both a vision </a:t>
            </a:r>
            <a:r>
              <a:rPr lang="en-US" i="1" dirty="0"/>
              <a:t>and the ability to execute that vision</a:t>
            </a:r>
            <a:r>
              <a:rPr lang="en-US" dirty="0" smtClean="0"/>
              <a:t>”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Perhaps with VLHC or </a:t>
            </a:r>
            <a:r>
              <a:rPr lang="en-US" dirty="0" err="1" smtClean="0"/>
              <a:t>Muon</a:t>
            </a:r>
            <a:r>
              <a:rPr lang="en-US" dirty="0" smtClean="0"/>
              <a:t> Collider</a:t>
            </a:r>
          </a:p>
          <a:p>
            <a:pPr lvl="1"/>
            <a:r>
              <a:rPr lang="en-US" sz="2800" dirty="0" smtClean="0"/>
              <a:t>VLHC could be based on a 80 km Higgs factory</a:t>
            </a:r>
          </a:p>
          <a:p>
            <a:pPr lvl="1"/>
            <a:r>
              <a:rPr lang="en-US" sz="2800" dirty="0" err="1" smtClean="0"/>
              <a:t>Muon</a:t>
            </a:r>
            <a:r>
              <a:rPr lang="en-US" sz="2800" dirty="0" smtClean="0"/>
              <a:t> collider could be based on a neutrino factory followed by a Higgs factory-  a fit to US Intensity Frontier program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9B2B-0122-2449-A951-ADA25041C2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78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400" y="190500"/>
            <a:ext cx="87249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Many of the EF deliberations have been based on an uncertain physics landscape</a:t>
            </a:r>
          </a:p>
          <a:p>
            <a:pPr lvl="1"/>
            <a:r>
              <a:rPr lang="en-US" sz="2800" dirty="0" smtClean="0"/>
              <a:t>A multi-</a:t>
            </a:r>
            <a:r>
              <a:rPr lang="en-US" sz="2800" dirty="0" err="1" smtClean="0"/>
              <a:t>TeV</a:t>
            </a:r>
            <a:r>
              <a:rPr lang="en-US" sz="2800" dirty="0" smtClean="0"/>
              <a:t> lepton collider may be crucial for new physics</a:t>
            </a:r>
          </a:p>
          <a:p>
            <a:r>
              <a:rPr lang="en-US" dirty="0" smtClean="0"/>
              <a:t>This is also a crucial time for US HEP, continued wrong decisions can cripple the field</a:t>
            </a:r>
          </a:p>
          <a:p>
            <a:pPr lvl="1"/>
            <a:r>
              <a:rPr lang="en-US" sz="2800" dirty="0" smtClean="0"/>
              <a:t>Suffering from never having recovered from the SSC cancellation (saved/distracted by the </a:t>
            </a:r>
            <a:r>
              <a:rPr lang="en-US" sz="2800" dirty="0" err="1" smtClean="0"/>
              <a:t>Tevatron</a:t>
            </a:r>
            <a:r>
              <a:rPr lang="en-US" sz="2800" dirty="0" smtClean="0"/>
              <a:t> for 2 decades) </a:t>
            </a:r>
            <a:endParaRPr lang="en-US" sz="2800" dirty="0" smtClean="0"/>
          </a:p>
          <a:p>
            <a:pPr lvl="1"/>
            <a:r>
              <a:rPr lang="en-US" sz="2800" dirty="0" smtClean="0"/>
              <a:t>I </a:t>
            </a:r>
            <a:r>
              <a:rPr lang="en-US" sz="2800" dirty="0" smtClean="0"/>
              <a:t>believe that we need a strong domestic accelerator-based program for any hope for future </a:t>
            </a:r>
            <a:r>
              <a:rPr lang="en-US" sz="2800" dirty="0" smtClean="0"/>
              <a:t>leadership</a:t>
            </a:r>
          </a:p>
          <a:p>
            <a:pPr lvl="2"/>
            <a:r>
              <a:rPr lang="en-US" sz="2400" dirty="0" smtClean="0"/>
              <a:t>Others may disagree, but skills and infrastructure, once lost, are hard to recover.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5043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317500"/>
            <a:ext cx="8953500" cy="6121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Why does </a:t>
            </a:r>
            <a:r>
              <a:rPr lang="en-US" dirty="0" smtClean="0"/>
              <a:t>the </a:t>
            </a:r>
            <a:r>
              <a:rPr lang="en-US" dirty="0" err="1" smtClean="0"/>
              <a:t>muon</a:t>
            </a:r>
            <a:r>
              <a:rPr lang="en-US" dirty="0" smtClean="0"/>
              <a:t> collider </a:t>
            </a:r>
            <a:r>
              <a:rPr lang="en-US" dirty="0" smtClean="0"/>
              <a:t>deserve study, despite the obvious problem that the beam decays?</a:t>
            </a:r>
          </a:p>
          <a:p>
            <a:r>
              <a:rPr lang="en-US" dirty="0" smtClean="0"/>
              <a:t>It is the only lepton collider that can plausibly scale beyond 2-3 </a:t>
            </a:r>
            <a:r>
              <a:rPr lang="en-US" dirty="0" err="1" smtClean="0"/>
              <a:t>TeV</a:t>
            </a:r>
            <a:r>
              <a:rPr lang="en-US" dirty="0" smtClean="0"/>
              <a:t> with acceptable cost and power</a:t>
            </a:r>
          </a:p>
          <a:p>
            <a:pPr lvl="1"/>
            <a:r>
              <a:rPr lang="en-US" sz="2800" dirty="0" smtClean="0"/>
              <a:t> Given the lack of new physics at 8 </a:t>
            </a:r>
            <a:r>
              <a:rPr lang="en-US" sz="2800" dirty="0" err="1" smtClean="0"/>
              <a:t>TeV</a:t>
            </a:r>
            <a:r>
              <a:rPr lang="en-US" sz="2800" dirty="0" smtClean="0"/>
              <a:t> LHC such a capability becomes increasingly important</a:t>
            </a:r>
          </a:p>
          <a:p>
            <a:pPr lvl="1"/>
            <a:r>
              <a:rPr lang="en-US" sz="2800" dirty="0" smtClean="0"/>
              <a:t>Physics capabilities are similar to </a:t>
            </a:r>
            <a:r>
              <a:rPr lang="en-US" sz="2800" dirty="0" err="1" smtClean="0"/>
              <a:t>e</a:t>
            </a:r>
            <a:r>
              <a:rPr lang="en-US" sz="2800" baseline="30000" dirty="0" err="1" smtClean="0"/>
              <a:t>+</a:t>
            </a:r>
            <a:r>
              <a:rPr lang="en-US" sz="2800" dirty="0" err="1" smtClean="0"/>
              <a:t>e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colliders, with additional ability to explore s-channel h and H/A, but worse beam background, lower polarization</a:t>
            </a:r>
          </a:p>
          <a:p>
            <a:r>
              <a:rPr lang="en-US" dirty="0" smtClean="0"/>
              <a:t>It can provide a phased approach to implementation</a:t>
            </a:r>
          </a:p>
          <a:p>
            <a:pPr lvl="1"/>
            <a:r>
              <a:rPr lang="en-US" sz="2800" dirty="0" smtClean="0"/>
              <a:t>Move gracefully from </a:t>
            </a:r>
            <a:r>
              <a:rPr lang="en-US" sz="2800" dirty="0" smtClean="0">
                <a:latin typeface="Symbol" charset="2"/>
                <a:cs typeface="Symbol" charset="2"/>
              </a:rPr>
              <a:t>n</a:t>
            </a:r>
            <a:r>
              <a:rPr lang="en-US" sz="2800" dirty="0" smtClean="0"/>
              <a:t> factory to Higgs factory to high energy collider – complementing the rare decay and neutrino programs</a:t>
            </a:r>
          </a:p>
          <a:p>
            <a:pPr lvl="1"/>
            <a:r>
              <a:rPr lang="en-US" sz="2800" dirty="0" smtClean="0"/>
              <a:t>The phasing and small footprint makes the program affordable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0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406400"/>
            <a:ext cx="8597900" cy="5753100"/>
          </a:xfrm>
        </p:spPr>
        <p:txBody>
          <a:bodyPr/>
          <a:lstStyle/>
          <a:p>
            <a:r>
              <a:rPr lang="en-US" dirty="0" smtClean="0"/>
              <a:t>Acceleratory technology</a:t>
            </a:r>
          </a:p>
          <a:p>
            <a:pPr lvl="1"/>
            <a:r>
              <a:rPr lang="en-US" sz="2800" dirty="0" smtClean="0"/>
              <a:t>MAP aims for feasibility assessment ~2018</a:t>
            </a:r>
          </a:p>
          <a:p>
            <a:pPr lvl="1"/>
            <a:r>
              <a:rPr lang="en-US" sz="2800" dirty="0" smtClean="0"/>
              <a:t>Collider construction could start </a:t>
            </a:r>
            <a:r>
              <a:rPr lang="en-US" sz="2800" dirty="0" smtClean="0"/>
              <a:t>after</a:t>
            </a:r>
            <a:r>
              <a:rPr lang="en-US" sz="2800" dirty="0" smtClean="0"/>
              <a:t> </a:t>
            </a:r>
            <a:r>
              <a:rPr lang="en-US" sz="2800" dirty="0" smtClean="0"/>
              <a:t>2025</a:t>
            </a:r>
          </a:p>
          <a:p>
            <a:r>
              <a:rPr lang="en-US" dirty="0" smtClean="0"/>
              <a:t>Detector R&amp;D</a:t>
            </a:r>
          </a:p>
          <a:p>
            <a:pPr lvl="1"/>
            <a:r>
              <a:rPr lang="en-US" sz="2800" dirty="0" smtClean="0"/>
              <a:t>We have some confidence that we can handle backgrounds in the &gt;1.5 </a:t>
            </a:r>
            <a:r>
              <a:rPr lang="en-US" sz="2800" dirty="0" err="1" smtClean="0"/>
              <a:t>TeV</a:t>
            </a:r>
            <a:r>
              <a:rPr lang="en-US" sz="2800" dirty="0" smtClean="0"/>
              <a:t> machine</a:t>
            </a:r>
          </a:p>
          <a:p>
            <a:pPr lvl="1"/>
            <a:r>
              <a:rPr lang="en-US" sz="2800" dirty="0" smtClean="0"/>
              <a:t>Backgrounds in the Higgs factory appear to be higher based on first simulations and need to be studied (one week old).</a:t>
            </a:r>
          </a:p>
          <a:p>
            <a:pPr lvl="1"/>
            <a:r>
              <a:rPr lang="en-US" sz="2800" dirty="0" smtClean="0"/>
              <a:t>Needs much more work to provide a solid understanding of backgrounds, strategies, and technologies.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8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342900"/>
            <a:ext cx="8356600" cy="4525963"/>
          </a:xfrm>
        </p:spPr>
        <p:txBody>
          <a:bodyPr/>
          <a:lstStyle/>
          <a:p>
            <a:r>
              <a:rPr lang="en-US" dirty="0"/>
              <a:t>A modest investment may give us a path to return to leadership in the energy frontier</a:t>
            </a:r>
          </a:p>
          <a:p>
            <a:pPr lvl="1"/>
            <a:r>
              <a:rPr lang="en-US" dirty="0"/>
              <a:t>Continued support of the </a:t>
            </a:r>
            <a:r>
              <a:rPr lang="en-US" dirty="0" err="1"/>
              <a:t>Muon</a:t>
            </a:r>
            <a:r>
              <a:rPr lang="en-US" dirty="0"/>
              <a:t> Accelerator Program</a:t>
            </a:r>
          </a:p>
          <a:p>
            <a:pPr lvl="1"/>
            <a:r>
              <a:rPr lang="en-US" dirty="0"/>
              <a:t>Support for </a:t>
            </a:r>
            <a:r>
              <a:rPr lang="en-US" dirty="0" err="1"/>
              <a:t>Muon</a:t>
            </a:r>
            <a:r>
              <a:rPr lang="en-US" dirty="0"/>
              <a:t> Collider physics studies (no official DOE or NSF support now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This is the easy part …</a:t>
            </a:r>
          </a:p>
          <a:p>
            <a:r>
              <a:rPr lang="en-US" dirty="0" smtClean="0"/>
              <a:t>It has to be part of a continuing program which leads from the IF to the EF and provides physics opportunities in the US for the next two decades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7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8826500" cy="571500"/>
          </a:xfrm>
        </p:spPr>
        <p:txBody>
          <a:bodyPr/>
          <a:lstStyle/>
          <a:p>
            <a:r>
              <a:rPr lang="en-US" dirty="0" smtClean="0"/>
              <a:t>A Instrumentation Frontier 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698500"/>
            <a:ext cx="8674100" cy="607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clear that for at least the next 20 years the energy frontier accelerators will be offshore</a:t>
            </a:r>
          </a:p>
          <a:p>
            <a:r>
              <a:rPr lang="en-US" sz="2400" dirty="0" smtClean="0"/>
              <a:t>Our leadership will come from our ability to contribute to experiments with innovative technologies (vision and execution) as well as physics analysis</a:t>
            </a:r>
          </a:p>
          <a:p>
            <a:pPr lvl="1"/>
            <a:r>
              <a:rPr lang="en-US" dirty="0" smtClean="0"/>
              <a:t>Technical innovation requires both support and infrastructure </a:t>
            </a:r>
          </a:p>
          <a:p>
            <a:pPr lvl="1"/>
            <a:r>
              <a:rPr lang="en-US" dirty="0" smtClean="0"/>
              <a:t>If we continue to lose university and laboratory technical capabilities our ability to innovate, or even contribute, will continue to suffer</a:t>
            </a:r>
          </a:p>
          <a:p>
            <a:pPr lvl="1"/>
            <a:r>
              <a:rPr lang="en-US" dirty="0" smtClean="0"/>
              <a:t>It is crucial to enable and award young people for technical innovation – </a:t>
            </a:r>
            <a:r>
              <a:rPr lang="en-US" i="1" dirty="0" smtClean="0">
                <a:solidFill>
                  <a:srgbClr val="FF0000"/>
                </a:solidFill>
              </a:rPr>
              <a:t>this has to be a path for jobs</a:t>
            </a:r>
          </a:p>
          <a:p>
            <a:pPr lvl="1"/>
            <a:r>
              <a:rPr lang="en-US" dirty="0" smtClean="0"/>
              <a:t>The must be a mechanism to allow us to address the future instrumentation needs – speed, </a:t>
            </a:r>
            <a:r>
              <a:rPr lang="en-US" dirty="0" err="1" smtClean="0"/>
              <a:t>pixelization</a:t>
            </a:r>
            <a:r>
              <a:rPr lang="en-US" dirty="0" smtClean="0"/>
              <a:t>, radiation hardness… on the scale appropriate to the problem</a:t>
            </a:r>
          </a:p>
          <a:p>
            <a:r>
              <a:rPr lang="en-US" sz="2400" dirty="0" smtClean="0"/>
              <a:t>If not our future on the energy frontier may be marginal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695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682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Energy Frontier Panel Comments R. Lipton, Fermilab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Instrumentation Frontier Comment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Ronald Lipton</dc:creator>
  <cp:lastModifiedBy>Ronald Lipton</cp:lastModifiedBy>
  <cp:revision>161</cp:revision>
  <dcterms:created xsi:type="dcterms:W3CDTF">2009-10-19T13:17:27Z</dcterms:created>
  <dcterms:modified xsi:type="dcterms:W3CDTF">2013-07-02T18:24:49Z</dcterms:modified>
</cp:coreProperties>
</file>