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52" r:id="rId2"/>
  </p:sldMasterIdLst>
  <p:notesMasterIdLst>
    <p:notesMasterId r:id="rId23"/>
  </p:notesMasterIdLst>
  <p:handoutMasterIdLst>
    <p:handoutMasterId r:id="rId24"/>
  </p:handoutMasterIdLst>
  <p:sldIdLst>
    <p:sldId id="635" r:id="rId3"/>
    <p:sldId id="1835" r:id="rId4"/>
    <p:sldId id="1836" r:id="rId5"/>
    <p:sldId id="1855" r:id="rId6"/>
    <p:sldId id="1838" r:id="rId7"/>
    <p:sldId id="1841" r:id="rId8"/>
    <p:sldId id="1845" r:id="rId9"/>
    <p:sldId id="1846" r:id="rId10"/>
    <p:sldId id="1847" r:id="rId11"/>
    <p:sldId id="1849" r:id="rId12"/>
    <p:sldId id="1850" r:id="rId13"/>
    <p:sldId id="1852" r:id="rId14"/>
    <p:sldId id="1853" r:id="rId15"/>
    <p:sldId id="1854" r:id="rId16"/>
    <p:sldId id="1807" r:id="rId17"/>
    <p:sldId id="1837" r:id="rId18"/>
    <p:sldId id="1839" r:id="rId19"/>
    <p:sldId id="1840" r:id="rId20"/>
    <p:sldId id="1856" r:id="rId21"/>
    <p:sldId id="1857" r:id="rId22"/>
  </p:sldIdLst>
  <p:sldSz cx="9144000" cy="6858000" type="screen4x3"/>
  <p:notesSz cx="7010400" cy="9296400"/>
  <p:custDataLst>
    <p:tags r:id="rId2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90000"/>
    <a:srgbClr val="006600"/>
    <a:srgbClr val="0000FF"/>
    <a:srgbClr val="FF0000"/>
    <a:srgbClr val="FF6600"/>
    <a:srgbClr val="D60093"/>
    <a:srgbClr val="CCECFF"/>
    <a:srgbClr val="FFFF99"/>
    <a:srgbClr val="99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08" autoAdjust="0"/>
    <p:restoredTop sz="82431" autoAdjust="0"/>
  </p:normalViewPr>
  <p:slideViewPr>
    <p:cSldViewPr>
      <p:cViewPr varScale="1">
        <p:scale>
          <a:sx n="87" d="100"/>
          <a:sy n="87" d="100"/>
        </p:scale>
        <p:origin x="-432" y="-84"/>
      </p:cViewPr>
      <p:guideLst>
        <p:guide orient="horz" pos="2352"/>
        <p:guide pos="1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1020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9219" cy="46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65" tIns="44582" rIns="89165" bIns="44582" numCol="1" anchor="t" anchorCtr="0" compatLnSpc="1">
            <a:prstTxWarp prst="textNoShape">
              <a:avLst/>
            </a:prstTxWarp>
          </a:bodyPr>
          <a:lstStyle>
            <a:lvl1pPr defTabSz="890914" eaLnBrk="1" hangingPunct="1">
              <a:defRPr sz="1200" b="0"/>
            </a:lvl1pPr>
          </a:lstStyle>
          <a:p>
            <a:endParaRPr lang="en-US"/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183" y="0"/>
            <a:ext cx="3037628" cy="46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65" tIns="44582" rIns="89165" bIns="44582" numCol="1" anchor="t" anchorCtr="0" compatLnSpc="1">
            <a:prstTxWarp prst="textNoShape">
              <a:avLst/>
            </a:prstTxWarp>
          </a:bodyPr>
          <a:lstStyle>
            <a:lvl1pPr algn="r" defTabSz="890914" eaLnBrk="1" hangingPunct="1">
              <a:defRPr sz="1200" b="0"/>
            </a:lvl1pPr>
          </a:lstStyle>
          <a:p>
            <a:endParaRPr lang="en-US"/>
          </a:p>
        </p:txBody>
      </p:sp>
      <p:sp>
        <p:nvSpPr>
          <p:cNvPr id="374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8396"/>
            <a:ext cx="3039219" cy="46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65" tIns="44582" rIns="89165" bIns="44582" numCol="1" anchor="b" anchorCtr="0" compatLnSpc="1">
            <a:prstTxWarp prst="textNoShape">
              <a:avLst/>
            </a:prstTxWarp>
          </a:bodyPr>
          <a:lstStyle>
            <a:lvl1pPr defTabSz="890914" eaLnBrk="1" hangingPunct="1">
              <a:defRPr sz="1200" b="0"/>
            </a:lvl1pPr>
          </a:lstStyle>
          <a:p>
            <a:endParaRPr lang="en-US"/>
          </a:p>
        </p:txBody>
      </p:sp>
      <p:sp>
        <p:nvSpPr>
          <p:cNvPr id="374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183" y="8828396"/>
            <a:ext cx="3037628" cy="46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165" tIns="44582" rIns="89165" bIns="44582" numCol="1" anchor="b" anchorCtr="0" compatLnSpc="1">
            <a:prstTxWarp prst="textNoShape">
              <a:avLst/>
            </a:prstTxWarp>
          </a:bodyPr>
          <a:lstStyle>
            <a:lvl1pPr algn="r" defTabSz="890914" eaLnBrk="1" hangingPunct="1">
              <a:defRPr sz="1200" b="0"/>
            </a:lvl1pPr>
          </a:lstStyle>
          <a:p>
            <a:fld id="{3A2F8BC6-BFB8-4E7D-BB56-A743EEB40EA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9219" cy="46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7" tIns="46244" rIns="92487" bIns="46244" numCol="1" anchor="t" anchorCtr="0" compatLnSpc="1">
            <a:prstTxWarp prst="textNoShape">
              <a:avLst/>
            </a:prstTxWarp>
          </a:bodyPr>
          <a:lstStyle>
            <a:lvl1pPr defTabSz="925915" eaLnBrk="1" hangingPunct="1">
              <a:defRPr sz="1200" b="0"/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7" tIns="46244" rIns="92487" bIns="46244" numCol="1" anchor="t" anchorCtr="0" compatLnSpc="1">
            <a:prstTxWarp prst="textNoShape">
              <a:avLst/>
            </a:prstTxWarp>
          </a:bodyPr>
          <a:lstStyle>
            <a:lvl1pPr algn="r" defTabSz="925915" eaLnBrk="1" hangingPunct="1">
              <a:defRPr sz="1200" b="0"/>
            </a:lvl1pPr>
          </a:lstStyle>
          <a:p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5325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7382"/>
            <a:ext cx="5607684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7" tIns="46244" rIns="92487" bIns="462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8396"/>
            <a:ext cx="3039219" cy="46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7" tIns="46244" rIns="92487" bIns="46244" numCol="1" anchor="b" anchorCtr="0" compatLnSpc="1">
            <a:prstTxWarp prst="textNoShape">
              <a:avLst/>
            </a:prstTxWarp>
          </a:bodyPr>
          <a:lstStyle>
            <a:lvl1pPr defTabSz="925915" eaLnBrk="1" hangingPunct="1">
              <a:defRPr sz="1200" b="0"/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28396"/>
            <a:ext cx="3037628" cy="46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87" tIns="46244" rIns="92487" bIns="46244" numCol="1" anchor="b" anchorCtr="0" compatLnSpc="1">
            <a:prstTxWarp prst="textNoShape">
              <a:avLst/>
            </a:prstTxWarp>
          </a:bodyPr>
          <a:lstStyle>
            <a:lvl1pPr algn="r" defTabSz="925915" eaLnBrk="1" hangingPunct="1">
              <a:defRPr sz="1200" b="0"/>
            </a:lvl1pPr>
          </a:lstStyle>
          <a:p>
            <a:fld id="{E1A7836B-CBD0-4885-8457-EB93219F2DE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find/hep-ph/1/au:+Dittmaier_S/0/1/0/all/0/1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arxiv.org/find/hep-ph/1/au:+Speckner_C/0/1/0/all/0/1" TargetMode="External"/><Relationship Id="rId4" Type="http://schemas.openxmlformats.org/officeDocument/2006/relationships/hyperlink" Target="http://arxiv.org/find/hep-ph/1/au:+Huss_A/0/1/0/all/0/1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7836B-CBD0-4885-8457-EB93219F2DE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http://arxiv.org/abs/1302.3415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7836B-CBD0-4885-8457-EB93219F2DE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1302.4202: Xavier</a:t>
            </a:r>
            <a:r>
              <a:rPr lang="en-US" baseline="0" dirty="0" smtClean="0"/>
              <a:t> Garcia </a:t>
            </a:r>
            <a:r>
              <a:rPr lang="en-US" baseline="0" dirty="0" err="1" smtClean="0"/>
              <a:t>Tormo</a:t>
            </a:r>
            <a:r>
              <a:rPr lang="en-US" baseline="0" dirty="0" smtClean="0"/>
              <a:t> &amp; Thomas </a:t>
            </a:r>
            <a:r>
              <a:rPr lang="en-US" baseline="0" dirty="0" err="1" smtClean="0"/>
              <a:t>Becher</a:t>
            </a:r>
            <a:r>
              <a:rPr lang="en-US" baseline="0" dirty="0" smtClean="0"/>
              <a:t>, W, Z, gamma, </a:t>
            </a:r>
            <a:r>
              <a:rPr lang="en-US" dirty="0" smtClean="0"/>
              <a:t>Soft Collinear Effective Theory</a:t>
            </a:r>
            <a:endParaRPr lang="en-US" baseline="0" dirty="0" smtClean="0"/>
          </a:p>
          <a:p>
            <a:r>
              <a:rPr lang="en-US" baseline="0" dirty="0" smtClean="0"/>
              <a:t>1103.0914: Tobias </a:t>
            </a:r>
            <a:r>
              <a:rPr lang="en-US" baseline="0" dirty="0" err="1" smtClean="0"/>
              <a:t>Kasprzik</a:t>
            </a:r>
            <a:endParaRPr lang="en-US" baseline="0" dirty="0" smtClean="0"/>
          </a:p>
          <a:p>
            <a:r>
              <a:rPr lang="en-US" baseline="0" dirty="0" smtClean="0"/>
              <a:t>1210.0438 &amp; 1306.6298: </a:t>
            </a:r>
            <a:r>
              <a:rPr lang="en-US" dirty="0" smtClean="0">
                <a:hlinkClick r:id="rId3"/>
              </a:rPr>
              <a:t>Stefan </a:t>
            </a:r>
            <a:r>
              <a:rPr lang="en-US" dirty="0" err="1" smtClean="0">
                <a:hlinkClick r:id="rId3"/>
              </a:rPr>
              <a:t>Dittmaier</a:t>
            </a:r>
            <a:r>
              <a:rPr lang="en-US" dirty="0" smtClean="0"/>
              <a:t>, </a:t>
            </a:r>
            <a:r>
              <a:rPr lang="en-US" dirty="0" smtClean="0">
                <a:hlinkClick r:id="rId4"/>
              </a:rPr>
              <a:t>Alexander Huss</a:t>
            </a:r>
            <a:r>
              <a:rPr lang="en-US" dirty="0" smtClean="0"/>
              <a:t>, </a:t>
            </a:r>
            <a:r>
              <a:rPr lang="en-US" dirty="0" smtClean="0">
                <a:hlinkClick r:id="rId5"/>
              </a:rPr>
              <a:t>Christian </a:t>
            </a:r>
            <a:r>
              <a:rPr lang="en-US" dirty="0" err="1" smtClean="0">
                <a:hlinkClick r:id="rId5"/>
              </a:rPr>
              <a:t>Speckner</a:t>
            </a:r>
            <a:endParaRPr lang="en-US" dirty="0" smtClean="0"/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7836B-CBD0-4885-8457-EB93219F2DE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3, 2013.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VBF SUSY for Phase 2 Upgrade Physics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2CFE42-E0C8-4957-9BC0-5376D03261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3, 2013.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VBF SUSY for Phase 2 Upgrade Physics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85322A-812C-49BD-AA9D-54793FBCE8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3, 2013.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VBF SUSY for Phase 2 Upgrade Physics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D0ECA4-8767-4D69-AA2E-C8D2FA8E76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685800" y="3014663"/>
            <a:ext cx="7772400" cy="109537"/>
          </a:xfrm>
          <a:custGeom>
            <a:avLst/>
            <a:gdLst>
              <a:gd name="G0" fmla="+- 800 0 0"/>
            </a:gdLst>
            <a:ahLst/>
            <a:cxnLst>
              <a:cxn ang="0">
                <a:pos x="0" y="0"/>
              </a:cxn>
              <a:cxn ang="0">
                <a:pos x="800" y="0"/>
              </a:cxn>
              <a:cxn ang="0">
                <a:pos x="8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800" y="0"/>
                </a:lnTo>
                <a:lnTo>
                  <a:pt x="800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noFill/>
          <a:ln w="127000">
            <a:solidFill>
              <a:srgbClr val="0033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latin typeface="Times New Roman" pitchFamily="18" charset="0"/>
            </a:endParaRPr>
          </a:p>
        </p:txBody>
      </p:sp>
      <p:sp>
        <p:nvSpPr>
          <p:cNvPr id="6" name="Line 9"/>
          <p:cNvSpPr>
            <a:spLocks noChangeShapeType="1"/>
          </p:cNvSpPr>
          <p:nvPr userDrawn="1"/>
        </p:nvSpPr>
        <p:spPr bwMode="auto">
          <a:xfrm flipV="1">
            <a:off x="609600" y="6477000"/>
            <a:ext cx="7924800" cy="0"/>
          </a:xfrm>
          <a:prstGeom prst="line">
            <a:avLst/>
          </a:prstGeom>
          <a:noFill/>
          <a:ln w="317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879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752600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879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733800"/>
            <a:ext cx="6324600" cy="1600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latin typeface="Trebuchet M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77000"/>
            <a:ext cx="1905000" cy="228600"/>
          </a:xfrm>
        </p:spPr>
        <p:txBody>
          <a:bodyPr/>
          <a:lstStyle>
            <a:lvl1pPr>
              <a:defRPr baseline="0"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en-US" smtClean="0"/>
              <a:t>July 3, 2013.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28600"/>
          </a:xfrm>
        </p:spPr>
        <p:txBody>
          <a:bodyPr/>
          <a:lstStyle>
            <a:lvl1pPr>
              <a:defRPr baseline="0"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en-US" smtClean="0"/>
              <a:t>VBF SUSY for Phase 2 Upgrade Physics</a:t>
            </a:r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A86AF799-3871-458B-A6C4-ADAA5BE10C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3" name="Picture 1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85800" y="1066799"/>
            <a:ext cx="7772400" cy="527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685800" y="3014663"/>
            <a:ext cx="7772400" cy="109537"/>
          </a:xfrm>
          <a:custGeom>
            <a:avLst/>
            <a:gdLst>
              <a:gd name="G0" fmla="+- 800 0 0"/>
            </a:gdLst>
            <a:ahLst/>
            <a:cxnLst>
              <a:cxn ang="0">
                <a:pos x="0" y="0"/>
              </a:cxn>
              <a:cxn ang="0">
                <a:pos x="800" y="0"/>
              </a:cxn>
              <a:cxn ang="0">
                <a:pos x="8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800" y="0"/>
                </a:lnTo>
                <a:lnTo>
                  <a:pt x="800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noFill/>
          <a:ln w="127000">
            <a:solidFill>
              <a:srgbClr val="0033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latin typeface="Times New Roman" pitchFamily="18" charset="0"/>
            </a:endParaRPr>
          </a:p>
        </p:txBody>
      </p:sp>
      <p:sp>
        <p:nvSpPr>
          <p:cNvPr id="6" name="Line 9"/>
          <p:cNvSpPr>
            <a:spLocks noChangeShapeType="1"/>
          </p:cNvSpPr>
          <p:nvPr userDrawn="1"/>
        </p:nvSpPr>
        <p:spPr bwMode="auto">
          <a:xfrm flipV="1">
            <a:off x="609600" y="6477000"/>
            <a:ext cx="7924800" cy="0"/>
          </a:xfrm>
          <a:prstGeom prst="line">
            <a:avLst/>
          </a:prstGeom>
          <a:noFill/>
          <a:ln w="317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879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752600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879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733800"/>
            <a:ext cx="6324600" cy="1600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latin typeface="Trebuchet M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77000"/>
            <a:ext cx="1905000" cy="228600"/>
          </a:xfrm>
        </p:spPr>
        <p:txBody>
          <a:bodyPr/>
          <a:lstStyle>
            <a:lvl1pPr>
              <a:defRPr baseline="0"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en-US" smtClean="0"/>
              <a:t>July 3, 2013.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28600"/>
          </a:xfrm>
        </p:spPr>
        <p:txBody>
          <a:bodyPr/>
          <a:lstStyle>
            <a:lvl1pPr>
              <a:defRPr baseline="0"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en-US" smtClean="0"/>
              <a:t>VBF SUSY for Phase 2 Upgrade Physics</a:t>
            </a:r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A86AF799-3871-458B-A6C4-ADAA5BE10C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20090123_160bs.jpg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77487" y="1066800"/>
            <a:ext cx="781844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685800" y="3014663"/>
            <a:ext cx="7772400" cy="109537"/>
          </a:xfrm>
          <a:custGeom>
            <a:avLst/>
            <a:gdLst>
              <a:gd name="G0" fmla="+- 800 0 0"/>
            </a:gdLst>
            <a:ahLst/>
            <a:cxnLst>
              <a:cxn ang="0">
                <a:pos x="0" y="0"/>
              </a:cxn>
              <a:cxn ang="0">
                <a:pos x="800" y="0"/>
              </a:cxn>
              <a:cxn ang="0">
                <a:pos x="8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800" y="0"/>
                </a:lnTo>
                <a:lnTo>
                  <a:pt x="800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noFill/>
          <a:ln w="127000">
            <a:solidFill>
              <a:srgbClr val="0033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latin typeface="Times New Roman" pitchFamily="18" charset="0"/>
            </a:endParaRPr>
          </a:p>
        </p:txBody>
      </p:sp>
      <p:sp>
        <p:nvSpPr>
          <p:cNvPr id="6" name="Line 9"/>
          <p:cNvSpPr>
            <a:spLocks noChangeShapeType="1"/>
          </p:cNvSpPr>
          <p:nvPr userDrawn="1"/>
        </p:nvSpPr>
        <p:spPr bwMode="auto">
          <a:xfrm flipV="1">
            <a:off x="609600" y="6477000"/>
            <a:ext cx="7924800" cy="0"/>
          </a:xfrm>
          <a:prstGeom prst="line">
            <a:avLst/>
          </a:prstGeom>
          <a:noFill/>
          <a:ln w="317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879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752600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879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733800"/>
            <a:ext cx="6324600" cy="1600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latin typeface="Trebuchet M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77000"/>
            <a:ext cx="1905000" cy="228600"/>
          </a:xfrm>
        </p:spPr>
        <p:txBody>
          <a:bodyPr/>
          <a:lstStyle>
            <a:lvl1pPr>
              <a:defRPr baseline="0"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en-US" smtClean="0"/>
              <a:t>July 3, 2013.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28600"/>
          </a:xfrm>
        </p:spPr>
        <p:txBody>
          <a:bodyPr/>
          <a:lstStyle>
            <a:lvl1pPr>
              <a:defRPr baseline="0"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en-US" smtClean="0"/>
              <a:t>VBF SUSY for Phase 2 Upgrade Physics</a:t>
            </a:r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A86AF799-3871-458B-A6C4-ADAA5BE10C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85800" y="1066800"/>
            <a:ext cx="7772400" cy="488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685800" y="3014663"/>
            <a:ext cx="7772400" cy="109537"/>
          </a:xfrm>
          <a:custGeom>
            <a:avLst/>
            <a:gdLst>
              <a:gd name="G0" fmla="+- 800 0 0"/>
            </a:gdLst>
            <a:ahLst/>
            <a:cxnLst>
              <a:cxn ang="0">
                <a:pos x="0" y="0"/>
              </a:cxn>
              <a:cxn ang="0">
                <a:pos x="800" y="0"/>
              </a:cxn>
              <a:cxn ang="0">
                <a:pos x="8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800" y="0"/>
                </a:lnTo>
                <a:lnTo>
                  <a:pt x="800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noFill/>
          <a:ln w="127000">
            <a:solidFill>
              <a:srgbClr val="0033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latin typeface="Times New Roman" pitchFamily="18" charset="0"/>
            </a:endParaRPr>
          </a:p>
        </p:txBody>
      </p:sp>
      <p:sp>
        <p:nvSpPr>
          <p:cNvPr id="6" name="Line 9"/>
          <p:cNvSpPr>
            <a:spLocks noChangeShapeType="1"/>
          </p:cNvSpPr>
          <p:nvPr userDrawn="1"/>
        </p:nvSpPr>
        <p:spPr bwMode="auto">
          <a:xfrm flipV="1">
            <a:off x="609600" y="6477000"/>
            <a:ext cx="7924800" cy="0"/>
          </a:xfrm>
          <a:prstGeom prst="line">
            <a:avLst/>
          </a:prstGeom>
          <a:noFill/>
          <a:ln w="317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879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752600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879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733800"/>
            <a:ext cx="6324600" cy="1600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latin typeface="Trebuchet M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77000"/>
            <a:ext cx="1905000" cy="228600"/>
          </a:xfrm>
        </p:spPr>
        <p:txBody>
          <a:bodyPr/>
          <a:lstStyle>
            <a:lvl1pPr>
              <a:defRPr baseline="0"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en-US" smtClean="0"/>
              <a:t>July 3, 2013.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28600"/>
          </a:xfrm>
        </p:spPr>
        <p:txBody>
          <a:bodyPr/>
          <a:lstStyle>
            <a:lvl1pPr>
              <a:defRPr baseline="0"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en-US" smtClean="0"/>
              <a:t>VBF SUSY for Phase 2 Upgrade Physics</a:t>
            </a:r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A86AF799-3871-458B-A6C4-ADAA5BE10C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250" name="Picture 2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85800" y="1066799"/>
            <a:ext cx="7772400" cy="516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685800" y="3014663"/>
            <a:ext cx="7772400" cy="109537"/>
          </a:xfrm>
          <a:custGeom>
            <a:avLst/>
            <a:gdLst>
              <a:gd name="G0" fmla="+- 800 0 0"/>
            </a:gdLst>
            <a:ahLst/>
            <a:cxnLst>
              <a:cxn ang="0">
                <a:pos x="0" y="0"/>
              </a:cxn>
              <a:cxn ang="0">
                <a:pos x="800" y="0"/>
              </a:cxn>
              <a:cxn ang="0">
                <a:pos x="8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800" y="0"/>
                </a:lnTo>
                <a:lnTo>
                  <a:pt x="800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noFill/>
          <a:ln w="127000">
            <a:solidFill>
              <a:srgbClr val="0033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latin typeface="Times New Roman" pitchFamily="18" charset="0"/>
            </a:endParaRPr>
          </a:p>
        </p:txBody>
      </p:sp>
      <p:sp>
        <p:nvSpPr>
          <p:cNvPr id="6" name="Line 9"/>
          <p:cNvSpPr>
            <a:spLocks noChangeShapeType="1"/>
          </p:cNvSpPr>
          <p:nvPr userDrawn="1"/>
        </p:nvSpPr>
        <p:spPr bwMode="auto">
          <a:xfrm flipV="1">
            <a:off x="609600" y="6477000"/>
            <a:ext cx="7924800" cy="0"/>
          </a:xfrm>
          <a:prstGeom prst="line">
            <a:avLst/>
          </a:prstGeom>
          <a:noFill/>
          <a:ln w="317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879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752600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879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733800"/>
            <a:ext cx="6324600" cy="1600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latin typeface="Trebuchet M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77000"/>
            <a:ext cx="1905000" cy="228600"/>
          </a:xfrm>
        </p:spPr>
        <p:txBody>
          <a:bodyPr/>
          <a:lstStyle>
            <a:lvl1pPr>
              <a:defRPr baseline="0"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en-US" smtClean="0"/>
              <a:t>July 3, 2013.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28600"/>
          </a:xfrm>
        </p:spPr>
        <p:txBody>
          <a:bodyPr/>
          <a:lstStyle>
            <a:lvl1pPr>
              <a:defRPr baseline="0"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en-US" smtClean="0"/>
              <a:t>VBF SUSY for Phase 2 Upgrade Physics</a:t>
            </a:r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A86AF799-3871-458B-A6C4-ADAA5BE10C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62000" y="1219200"/>
            <a:ext cx="7626834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685800" y="3014663"/>
            <a:ext cx="7772400" cy="109537"/>
          </a:xfrm>
          <a:custGeom>
            <a:avLst/>
            <a:gdLst>
              <a:gd name="G0" fmla="+- 800 0 0"/>
            </a:gdLst>
            <a:ahLst/>
            <a:cxnLst>
              <a:cxn ang="0">
                <a:pos x="0" y="0"/>
              </a:cxn>
              <a:cxn ang="0">
                <a:pos x="800" y="0"/>
              </a:cxn>
              <a:cxn ang="0">
                <a:pos x="8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800" y="0"/>
                </a:lnTo>
                <a:lnTo>
                  <a:pt x="800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noFill/>
          <a:ln w="127000">
            <a:solidFill>
              <a:srgbClr val="003300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sz="2400" b="0">
              <a:latin typeface="Times New Roman" pitchFamily="18" charset="0"/>
            </a:endParaRPr>
          </a:p>
        </p:txBody>
      </p:sp>
      <p:sp>
        <p:nvSpPr>
          <p:cNvPr id="6" name="Line 9"/>
          <p:cNvSpPr>
            <a:spLocks noChangeShapeType="1"/>
          </p:cNvSpPr>
          <p:nvPr userDrawn="1"/>
        </p:nvSpPr>
        <p:spPr bwMode="auto">
          <a:xfrm flipV="1">
            <a:off x="609600" y="6477000"/>
            <a:ext cx="7924800" cy="0"/>
          </a:xfrm>
          <a:prstGeom prst="line">
            <a:avLst/>
          </a:prstGeom>
          <a:noFill/>
          <a:ln w="317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879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752600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879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733800"/>
            <a:ext cx="6324600" cy="1600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latin typeface="Trebuchet M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77000"/>
            <a:ext cx="1905000" cy="228600"/>
          </a:xfrm>
        </p:spPr>
        <p:txBody>
          <a:bodyPr/>
          <a:lstStyle>
            <a:lvl1pPr>
              <a:defRPr baseline="0"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en-US" smtClean="0"/>
              <a:t>July 3, 2013.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28600"/>
          </a:xfrm>
        </p:spPr>
        <p:txBody>
          <a:bodyPr/>
          <a:lstStyle>
            <a:lvl1pPr>
              <a:defRPr baseline="0"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en-US" smtClean="0"/>
              <a:t>VBF SUSY for Phase 2 Upgrade Physics</a:t>
            </a:r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A86AF799-3871-458B-A6C4-ADAA5BE10C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en-US" smtClean="0"/>
              <a:t>July 3, 2013.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en-US" smtClean="0"/>
              <a:t>VBF SUSY for Phase 2 Upgrade Physics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384A-EE6C-42F0-B758-A8D29B37AB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475"/>
            <a:ext cx="7467600" cy="850900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  <a:lvl2pPr>
              <a:defRPr>
                <a:latin typeface="Trebuchet MS" pitchFamily="34" charset="0"/>
              </a:defRPr>
            </a:lvl2pPr>
            <a:lvl3pPr>
              <a:defRPr>
                <a:latin typeface="Trebuchet MS" pitchFamily="34" charset="0"/>
              </a:defRPr>
            </a:lvl3pPr>
            <a:lvl4pPr>
              <a:defRPr>
                <a:latin typeface="Trebuchet MS" pitchFamily="34" charset="0"/>
              </a:defRPr>
            </a:lvl4pPr>
            <a:lvl5pPr>
              <a:defRPr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en-US" smtClean="0"/>
              <a:t>July 3, 2013.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en-US" smtClean="0"/>
              <a:t>VBF SUSY for Phase 2 Upgrade Physics</a:t>
            </a: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A9FFC7-E63F-4EE3-B8E9-FB0394B842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3, 2013.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VBF SUSY for Phase 2 Upgrade Physics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8B3858-7278-4F86-A2CF-84276DE45D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3, 2013.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VBF SUSY for Phase 2 Upgrade Physics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698C9E-1330-43ED-9F39-8947C50795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152900" cy="5181600"/>
          </a:xfrm>
        </p:spPr>
        <p:txBody>
          <a:bodyPr/>
          <a:lstStyle>
            <a:lvl1pPr>
              <a:defRPr sz="2000">
                <a:latin typeface="Trebuchet MS" pitchFamily="34" charset="0"/>
              </a:defRPr>
            </a:lvl1pPr>
            <a:lvl2pPr>
              <a:defRPr sz="2000">
                <a:latin typeface="Trebuchet MS" pitchFamily="34" charset="0"/>
              </a:defRPr>
            </a:lvl2pPr>
            <a:lvl3pPr>
              <a:defRPr sz="2000">
                <a:latin typeface="Trebuchet MS" pitchFamily="34" charset="0"/>
              </a:defRPr>
            </a:lvl3pPr>
            <a:lvl4pPr>
              <a:defRPr sz="1800">
                <a:latin typeface="Trebuchet MS" pitchFamily="34" charset="0"/>
              </a:defRPr>
            </a:lvl4pPr>
            <a:lvl5pPr>
              <a:defRPr sz="1800">
                <a:latin typeface="Trebuchet M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95400"/>
            <a:ext cx="4152900" cy="5181600"/>
          </a:xfrm>
        </p:spPr>
        <p:txBody>
          <a:bodyPr/>
          <a:lstStyle>
            <a:lvl1pPr>
              <a:defRPr sz="2000">
                <a:latin typeface="Trebuchet MS" pitchFamily="34" charset="0"/>
              </a:defRPr>
            </a:lvl1pPr>
            <a:lvl2pPr>
              <a:defRPr sz="2000">
                <a:latin typeface="Trebuchet MS" pitchFamily="34" charset="0"/>
              </a:defRPr>
            </a:lvl2pPr>
            <a:lvl3pPr>
              <a:defRPr sz="2000">
                <a:latin typeface="Trebuchet MS" pitchFamily="34" charset="0"/>
              </a:defRPr>
            </a:lvl3pPr>
            <a:lvl4pPr>
              <a:defRPr sz="1800">
                <a:latin typeface="Trebuchet MS" pitchFamily="34" charset="0"/>
              </a:defRPr>
            </a:lvl4pPr>
            <a:lvl5pPr>
              <a:defRPr sz="1800">
                <a:latin typeface="Trebuchet M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3, 2013.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VBF SUSY for Phase 2 Upgrade Physics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F6D53B-FD39-432B-94C1-4C9318FE73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3, 2013.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VBF SUSY for Phase 2 Upgrade Physics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E3EADA-598F-4194-A988-B34A722970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3, 2013.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VBF SUSY for Phase 2 Upgrade Physics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4E2972-476E-4E18-87DB-3D3B2DE10D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3, 2013.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VBF SUSY for Phase 2 Upgrade Physics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FD69C6-DC55-46FD-8D75-E6F65E25A8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3, 2013.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VBF SUSY for Phase 2 Upgrade Physics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44D9AA-5FE9-4D15-8662-8BBA5F65F6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3, 2013.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VBF SUSY for Phase 2 Upgrade Physics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484387-D08D-41DA-80F6-724EB77127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3, 2013.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VBF SUSY for Phase 2 Upgrade Physics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BA8588-EA85-4442-9755-D7DA4CD4D8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117475"/>
            <a:ext cx="2114550" cy="6359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7475"/>
            <a:ext cx="6191250" cy="6359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3, 2013.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VBF SUSY for Phase 2 Upgrade Physics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5FFF44-F591-4340-B619-812B42E768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117475"/>
            <a:ext cx="7731125" cy="850900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152900" cy="5181600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  <a:lvl2pPr>
              <a:defRPr>
                <a:latin typeface="Trebuchet MS" pitchFamily="34" charset="0"/>
              </a:defRPr>
            </a:lvl2pPr>
            <a:lvl3pPr>
              <a:defRPr>
                <a:latin typeface="Trebuchet MS" pitchFamily="34" charset="0"/>
              </a:defRPr>
            </a:lvl3pPr>
            <a:lvl4pPr>
              <a:defRPr>
                <a:latin typeface="Trebuchet MS" pitchFamily="34" charset="0"/>
              </a:defRPr>
            </a:lvl4pPr>
            <a:lvl5pPr>
              <a:defRPr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2500" y="1295400"/>
            <a:ext cx="4152900" cy="2514600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  <a:lvl2pPr>
              <a:defRPr>
                <a:latin typeface="Trebuchet MS" pitchFamily="34" charset="0"/>
              </a:defRPr>
            </a:lvl2pPr>
            <a:lvl3pPr>
              <a:defRPr>
                <a:latin typeface="Trebuchet MS" pitchFamily="34" charset="0"/>
              </a:defRPr>
            </a:lvl3pPr>
            <a:lvl4pPr>
              <a:defRPr>
                <a:latin typeface="Trebuchet MS" pitchFamily="34" charset="0"/>
              </a:defRPr>
            </a:lvl4pPr>
            <a:lvl5pPr>
              <a:defRPr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2500" y="3962400"/>
            <a:ext cx="4152900" cy="2514600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  <a:lvl2pPr>
              <a:defRPr>
                <a:latin typeface="Trebuchet MS" pitchFamily="34" charset="0"/>
              </a:defRPr>
            </a:lvl2pPr>
            <a:lvl3pPr>
              <a:defRPr>
                <a:latin typeface="Trebuchet MS" pitchFamily="34" charset="0"/>
              </a:defRPr>
            </a:lvl3pPr>
            <a:lvl4pPr>
              <a:defRPr>
                <a:latin typeface="Trebuchet MS" pitchFamily="34" charset="0"/>
              </a:defRPr>
            </a:lvl4pPr>
            <a:lvl5pPr>
              <a:defRPr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3, 2013.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VBF SUSY for Phase 2 Upgrade Physics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A493CC-F3E1-4CAE-859D-070246E3AB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3, 2013.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VBF SUSY for Phase 2 Upgrade Physics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634510-A236-4430-913D-19E20B1F45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3, 2013.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VBF SUSY for Phase 2 Upgrade Physics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E4184E-27D2-401D-AF7E-DDDFEDE63E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3, 2013.</a:t>
            </a: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VBF SUSY for Phase 2 Upgrade Physics</a:t>
            </a: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672233-16DA-433F-86F1-CAB4CA93A7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3, 2013.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VBF SUSY for Phase 2 Upgrade Physics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927A3F-7473-44C7-AD3B-654D7361CE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3, 2013.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VBF SUSY for Phase 2 Upgrade Physics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1FE4A6-0CD5-44B2-8F19-EB8A6A02B7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3, 2013.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VBF SUSY for Phase 2 Upgrade Physics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11F8E5-6F4E-4413-A4F4-E0C3281CF4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3, 2013.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VBF SUSY for Phase 2 Upgrade Physics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821ED9-80C8-4CA8-A0FA-B9990EB3E3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7792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553200"/>
            <a:ext cx="19812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r>
              <a:rPr lang="en-US" smtClean="0"/>
              <a:t>July 3, 2013.</a:t>
            </a:r>
            <a:endParaRPr lang="en-US"/>
          </a:p>
        </p:txBody>
      </p:sp>
      <p:sp>
        <p:nvSpPr>
          <p:cNvPr id="97792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/>
            </a:lvl1pPr>
          </a:lstStyle>
          <a:p>
            <a:pPr>
              <a:defRPr/>
            </a:pPr>
            <a:r>
              <a:rPr lang="en-US" smtClean="0"/>
              <a:t>VBF SUSY for Phase 2 Upgrade Physics</a:t>
            </a:r>
            <a:endParaRPr lang="en-US"/>
          </a:p>
        </p:txBody>
      </p:sp>
      <p:sp>
        <p:nvSpPr>
          <p:cNvPr id="97792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812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A2DDE1C2-1F01-4CC5-BED1-972D48E53D5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77930" name="Line 10"/>
          <p:cNvSpPr>
            <a:spLocks noChangeShapeType="1"/>
          </p:cNvSpPr>
          <p:nvPr userDrawn="1"/>
        </p:nvSpPr>
        <p:spPr bwMode="auto">
          <a:xfrm flipV="1">
            <a:off x="609600" y="6477000"/>
            <a:ext cx="7924800" cy="0"/>
          </a:xfrm>
          <a:prstGeom prst="line">
            <a:avLst/>
          </a:prstGeom>
          <a:noFill/>
          <a:ln w="317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17475"/>
            <a:ext cx="74676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458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786884" name="Line 4"/>
          <p:cNvSpPr>
            <a:spLocks noChangeShapeType="1"/>
          </p:cNvSpPr>
          <p:nvPr/>
        </p:nvSpPr>
        <p:spPr bwMode="auto">
          <a:xfrm flipV="1">
            <a:off x="609600" y="6477000"/>
            <a:ext cx="7924800" cy="0"/>
          </a:xfrm>
          <a:prstGeom prst="line">
            <a:avLst/>
          </a:prstGeom>
          <a:noFill/>
          <a:ln w="31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868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553200"/>
            <a:ext cx="19812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 baseline="0"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en-US" smtClean="0"/>
              <a:t>July 3, 2013.</a:t>
            </a:r>
            <a:endParaRPr lang="en-US" dirty="0"/>
          </a:p>
        </p:txBody>
      </p:sp>
      <p:sp>
        <p:nvSpPr>
          <p:cNvPr id="17868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 baseline="0"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en-US" smtClean="0"/>
              <a:t>VBF SUSY for Phase 2 Upgrade Physics</a:t>
            </a:r>
            <a:endParaRPr lang="en-US" dirty="0"/>
          </a:p>
        </p:txBody>
      </p:sp>
      <p:sp>
        <p:nvSpPr>
          <p:cNvPr id="17868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812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3BD0384A-EE6C-42F0-B758-A8D29B37AB8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786888" name="Line 8"/>
          <p:cNvSpPr>
            <a:spLocks noChangeShapeType="1"/>
          </p:cNvSpPr>
          <p:nvPr/>
        </p:nvSpPr>
        <p:spPr bwMode="auto">
          <a:xfrm flipV="1">
            <a:off x="609600" y="990600"/>
            <a:ext cx="7924800" cy="0"/>
          </a:xfrm>
          <a:prstGeom prst="line">
            <a:avLst/>
          </a:prstGeom>
          <a:noFill/>
          <a:ln w="25400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86890" name="Line 10"/>
          <p:cNvSpPr>
            <a:spLocks noChangeShapeType="1"/>
          </p:cNvSpPr>
          <p:nvPr userDrawn="1"/>
        </p:nvSpPr>
        <p:spPr bwMode="auto">
          <a:xfrm flipV="1">
            <a:off x="609600" y="6477000"/>
            <a:ext cx="7924800" cy="0"/>
          </a:xfrm>
          <a:prstGeom prst="line">
            <a:avLst/>
          </a:prstGeom>
          <a:noFill/>
          <a:ln w="3175">
            <a:solidFill>
              <a:srgbClr val="00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6737" name="Picture 1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193388" y="27159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25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Font typeface="Wingdings" pitchFamily="2" charset="2"/>
        <a:buChar char="o"/>
        <a:defRPr sz="24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Font typeface="Wingdings" pitchFamily="2" charset="2"/>
        <a:buChar char="n"/>
        <a:defRPr sz="2000">
          <a:solidFill>
            <a:schemeClr val="tx1"/>
          </a:solidFill>
          <a:latin typeface="Trebuchet MS" pitchFamily="34" charset="0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Font typeface="Wingdings" pitchFamily="2" charset="2"/>
        <a:buChar char="o"/>
        <a:defRPr sz="2400">
          <a:solidFill>
            <a:schemeClr val="tx1"/>
          </a:solidFill>
          <a:latin typeface="Trebuchet MS" pitchFamily="34" charset="0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rgbClr val="003300"/>
        </a:buClr>
        <a:buFont typeface="Wingdings" pitchFamily="2" charset="2"/>
        <a:buChar char="n"/>
        <a:defRPr sz="2000">
          <a:solidFill>
            <a:schemeClr val="tx1"/>
          </a:solidFill>
          <a:latin typeface="Trebuchet MS" pitchFamily="34" charset="0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rgbClr val="003300"/>
        </a:buClr>
        <a:buFont typeface="Wingdings" pitchFamily="2" charset="2"/>
        <a:buChar char="§"/>
        <a:defRPr sz="2000">
          <a:solidFill>
            <a:schemeClr val="tx1"/>
          </a:solidFill>
          <a:latin typeface="Trebuchet MS" pitchFamily="34" charset="0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rgbClr val="0033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rgbClr val="0033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rgbClr val="0033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rgbClr val="0033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fnal.gov/contributionDisplay.py?sessionId=0&amp;contribId=5&amp;confId=6969" TargetMode="Externa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81790"/>
            <a:ext cx="77724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ea typeface="MS PGothic" pitchFamily="34" charset="-128"/>
              </a:rPr>
              <a:t>QCD Working Group Report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276600"/>
            <a:ext cx="8382000" cy="2165350"/>
          </a:xfrm>
        </p:spPr>
        <p:txBody>
          <a:bodyPr/>
          <a:lstStyle/>
          <a:p>
            <a:pPr eaLnBrk="1" hangingPunct="1"/>
            <a:endParaRPr lang="en-US" sz="600" i="1" dirty="0" smtClean="0"/>
          </a:p>
          <a:p>
            <a:pPr marL="457200" indent="-457200"/>
            <a:r>
              <a:rPr lang="en-US" sz="2800" dirty="0" smtClean="0"/>
              <a:t>  </a:t>
            </a:r>
            <a:r>
              <a:rPr lang="en-US" dirty="0" smtClean="0"/>
              <a:t>Kenichi </a:t>
            </a:r>
            <a:r>
              <a:rPr lang="en-US" dirty="0" smtClean="0"/>
              <a:t>Hatakeyama (Baylor and CMS/LPC)</a:t>
            </a:r>
            <a:endParaRPr lang="en-US" dirty="0" smtClean="0"/>
          </a:p>
          <a:p>
            <a:pPr marL="457200" indent="-457200"/>
            <a:r>
              <a:rPr lang="en-US" dirty="0" smtClean="0"/>
              <a:t>for J. </a:t>
            </a:r>
            <a:r>
              <a:rPr lang="en-US" dirty="0" smtClean="0"/>
              <a:t>Campbell (FNAL), </a:t>
            </a:r>
            <a:r>
              <a:rPr lang="en-US" dirty="0" smtClean="0"/>
              <a:t>J. </a:t>
            </a:r>
            <a:r>
              <a:rPr lang="en-US" dirty="0" smtClean="0"/>
              <a:t>Huston (MSU), F</a:t>
            </a:r>
            <a:r>
              <a:rPr lang="en-US" dirty="0" smtClean="0"/>
              <a:t>. </a:t>
            </a:r>
            <a:r>
              <a:rPr lang="en-US" dirty="0" err="1" smtClean="0"/>
              <a:t>Petriello</a:t>
            </a:r>
            <a:r>
              <a:rPr lang="en-US" dirty="0" smtClean="0"/>
              <a:t> (Northwestern)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smtClean="0"/>
              <a:t>all contributors</a:t>
            </a:r>
          </a:p>
          <a:p>
            <a:pPr marL="457200" indent="-457200"/>
            <a:endParaRPr lang="en-US" sz="2800" dirty="0" smtClean="0"/>
          </a:p>
          <a:p>
            <a:pPr marL="457200" indent="-457200"/>
            <a:r>
              <a:rPr lang="en-US" sz="2800" dirty="0" smtClean="0"/>
              <a:t>Seattle Energy Frontier Working Group</a:t>
            </a:r>
          </a:p>
          <a:p>
            <a:pPr eaLnBrk="1" hangingPunct="1"/>
            <a:r>
              <a:rPr lang="en-US" sz="2800" i="1" dirty="0" smtClean="0"/>
              <a:t>July 3, 2013</a:t>
            </a:r>
          </a:p>
          <a:p>
            <a:pPr marL="457200" indent="-457200"/>
            <a:endParaRPr lang="ja-JP" altLang="en-US" sz="2800" b="1" smtClean="0">
              <a:ea typeface="MS PMincho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</a:t>
            </a:r>
            <a:r>
              <a:rPr lang="en-US" baseline="-25000" dirty="0" smtClean="0"/>
              <a:t>s</a:t>
            </a:r>
            <a:r>
              <a:rPr lang="en-US" dirty="0" smtClean="0"/>
              <a:t> from Incl. Z Decays / Width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3, 2013.</a:t>
            </a:r>
            <a:endParaRPr lang="en-US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7908381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1066800" y="4495800"/>
            <a:ext cx="7086600" cy="91440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FFC7-E63F-4EE3-B8E9-FB0394B842E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Projections(?) from TLEP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sz="2000" dirty="0" err="1" smtClean="0">
                <a:solidFill>
                  <a:srgbClr val="0000FF"/>
                </a:solidFill>
                <a:sym typeface="Symbol"/>
              </a:rPr>
              <a:t>From</a:t>
            </a:r>
            <a:r>
              <a:rPr lang="fr-CH" sz="2000" dirty="0" smtClean="0">
                <a:solidFill>
                  <a:srgbClr val="0000FF"/>
                </a:solidFill>
                <a:sym typeface="Symbol"/>
              </a:rPr>
              <a:t> W </a:t>
            </a:r>
            <a:r>
              <a:rPr lang="fr-CH" sz="2000" dirty="0" err="1" smtClean="0">
                <a:solidFill>
                  <a:srgbClr val="0000FF"/>
                </a:solidFill>
                <a:sym typeface="Symbol"/>
              </a:rPr>
              <a:t>hadronic</a:t>
            </a:r>
            <a:r>
              <a:rPr lang="fr-CH" sz="2000" dirty="0" smtClean="0">
                <a:solidFill>
                  <a:srgbClr val="0000FF"/>
                </a:solidFill>
                <a:sym typeface="Symbol"/>
              </a:rPr>
              <a:t> </a:t>
            </a:r>
            <a:r>
              <a:rPr lang="fr-CH" sz="2000" dirty="0" err="1" smtClean="0">
                <a:solidFill>
                  <a:srgbClr val="0000FF"/>
                </a:solidFill>
                <a:sym typeface="Symbol"/>
              </a:rPr>
              <a:t>width</a:t>
            </a:r>
            <a:r>
              <a:rPr lang="fr-CH" sz="2000" b="1" dirty="0" smtClean="0">
                <a:solidFill>
                  <a:srgbClr val="0000FF"/>
                </a:solidFill>
                <a:sym typeface="Symbol"/>
              </a:rPr>
              <a:t>  </a:t>
            </a:r>
            <a:r>
              <a:rPr lang="fr-CH" sz="2000" dirty="0" err="1" smtClean="0">
                <a:solidFill>
                  <a:srgbClr val="0000FF"/>
                </a:solidFill>
                <a:sym typeface="Symbol"/>
              </a:rPr>
              <a:t>B</a:t>
            </a:r>
            <a:r>
              <a:rPr lang="fr-CH" sz="2000" baseline="-25000" dirty="0" err="1" smtClean="0">
                <a:solidFill>
                  <a:srgbClr val="0000FF"/>
                </a:solidFill>
                <a:sym typeface="Symbol"/>
              </a:rPr>
              <a:t>h</a:t>
            </a:r>
            <a:r>
              <a:rPr lang="fr-CH" sz="2000" dirty="0" smtClean="0">
                <a:solidFill>
                  <a:srgbClr val="0000FF"/>
                </a:solidFill>
                <a:sym typeface="Symbol"/>
              </a:rPr>
              <a:t> (</a:t>
            </a:r>
            <a:r>
              <a:rPr lang="fr-CH" sz="2000" baseline="-25000" dirty="0" err="1" smtClean="0">
                <a:solidFill>
                  <a:srgbClr val="0000FF"/>
                </a:solidFill>
                <a:sym typeface="Symbol"/>
              </a:rPr>
              <a:t>had</a:t>
            </a:r>
            <a:r>
              <a:rPr lang="fr-CH" sz="2000" baseline="-25000" dirty="0" smtClean="0">
                <a:solidFill>
                  <a:srgbClr val="0000FF"/>
                </a:solidFill>
                <a:sym typeface="Symbol"/>
              </a:rPr>
              <a:t>,</a:t>
            </a:r>
            <a:r>
              <a:rPr lang="fr-CH" sz="2000" dirty="0" smtClean="0">
                <a:solidFill>
                  <a:srgbClr val="0000FF"/>
                </a:solidFill>
                <a:sym typeface="Symbol"/>
              </a:rPr>
              <a:t> / </a:t>
            </a:r>
            <a:r>
              <a:rPr lang="fr-CH" sz="2000" baseline="-25000" dirty="0" err="1" smtClean="0">
                <a:solidFill>
                  <a:srgbClr val="0000FF"/>
                </a:solidFill>
                <a:sym typeface="Symbol"/>
              </a:rPr>
              <a:t>tot</a:t>
            </a:r>
            <a:r>
              <a:rPr lang="fr-CH" sz="2000" dirty="0" smtClean="0">
                <a:solidFill>
                  <a:srgbClr val="0000FF"/>
                </a:solidFill>
                <a:sym typeface="Symbol"/>
              </a:rPr>
              <a:t>) </a:t>
            </a:r>
            <a:r>
              <a:rPr lang="fr-CH" sz="2000" baseline="-25000" dirty="0" smtClean="0">
                <a:solidFill>
                  <a:srgbClr val="0000FF"/>
                </a:solidFill>
                <a:sym typeface="Symbol"/>
              </a:rPr>
              <a:t>W</a:t>
            </a:r>
            <a:endParaRPr lang="fr-CH" sz="2000" dirty="0" smtClean="0">
              <a:solidFill>
                <a:srgbClr val="0000FF"/>
              </a:solidFill>
              <a:sym typeface="Symbol"/>
            </a:endParaRPr>
          </a:p>
          <a:p>
            <a:pPr lvl="1"/>
            <a:r>
              <a:rPr lang="fr-CH" sz="1600" dirty="0" smtClean="0">
                <a:sym typeface="Symbol"/>
              </a:rPr>
              <a:t>WW</a:t>
            </a:r>
            <a:r>
              <a:rPr lang="fr-CH" sz="1600" dirty="0" smtClean="0">
                <a:sym typeface="Wingdings" pitchFamily="2" charset="2"/>
              </a:rPr>
              <a:t></a:t>
            </a:r>
            <a:r>
              <a:rPr lang="fr-CH" sz="1600" dirty="0" smtClean="0">
                <a:sym typeface="Symbol"/>
              </a:rPr>
              <a:t>   </a:t>
            </a:r>
            <a:r>
              <a:rPr lang="fr-CH" sz="1600" dirty="0" err="1" smtClean="0">
                <a:sym typeface="Symbol"/>
              </a:rPr>
              <a:t>lv</a:t>
            </a:r>
            <a:r>
              <a:rPr lang="fr-CH" sz="1600" dirty="0" smtClean="0">
                <a:sym typeface="Symbol"/>
              </a:rPr>
              <a:t> </a:t>
            </a:r>
            <a:r>
              <a:rPr lang="fr-CH" sz="1600" dirty="0" err="1" smtClean="0">
                <a:sym typeface="Symbol"/>
              </a:rPr>
              <a:t>lv</a:t>
            </a:r>
            <a:r>
              <a:rPr lang="fr-CH" sz="1600" dirty="0" smtClean="0">
                <a:sym typeface="Symbol"/>
              </a:rPr>
              <a:t>  /(all WW) = (1-</a:t>
            </a:r>
            <a:r>
              <a:rPr lang="fr-CH" sz="1600" dirty="0" err="1" smtClean="0">
                <a:sym typeface="Symbol"/>
              </a:rPr>
              <a:t>B</a:t>
            </a:r>
            <a:r>
              <a:rPr lang="fr-CH" sz="1600" baseline="-25000" dirty="0" err="1" smtClean="0">
                <a:sym typeface="Symbol"/>
              </a:rPr>
              <a:t>h</a:t>
            </a:r>
            <a:r>
              <a:rPr lang="fr-CH" sz="1600" dirty="0" smtClean="0">
                <a:sym typeface="Symbol"/>
              </a:rPr>
              <a:t>)</a:t>
            </a:r>
            <a:r>
              <a:rPr lang="fr-CH" sz="1600" baseline="30000" dirty="0" smtClean="0">
                <a:sym typeface="Symbol"/>
              </a:rPr>
              <a:t>2, </a:t>
            </a:r>
          </a:p>
          <a:p>
            <a:pPr lvl="1"/>
            <a:r>
              <a:rPr lang="fr-CH" sz="1600" dirty="0" smtClean="0">
                <a:sym typeface="Symbol"/>
              </a:rPr>
              <a:t>WW</a:t>
            </a:r>
            <a:r>
              <a:rPr lang="fr-CH" sz="1600" dirty="0" smtClean="0">
                <a:sym typeface="Wingdings" pitchFamily="2" charset="2"/>
              </a:rPr>
              <a:t></a:t>
            </a:r>
            <a:r>
              <a:rPr lang="fr-CH" sz="1600" dirty="0" smtClean="0">
                <a:sym typeface="Symbol"/>
              </a:rPr>
              <a:t>   </a:t>
            </a:r>
            <a:r>
              <a:rPr lang="fr-CH" sz="1600" dirty="0" err="1" smtClean="0">
                <a:sym typeface="Symbol"/>
              </a:rPr>
              <a:t>lv</a:t>
            </a:r>
            <a:r>
              <a:rPr lang="fr-CH" sz="1600" dirty="0" smtClean="0">
                <a:sym typeface="Symbol"/>
              </a:rPr>
              <a:t> </a:t>
            </a:r>
            <a:r>
              <a:rPr lang="fr-CH" sz="1600" dirty="0" err="1" smtClean="0">
                <a:sym typeface="Symbol"/>
              </a:rPr>
              <a:t>qq</a:t>
            </a:r>
            <a:r>
              <a:rPr lang="fr-CH" sz="1600" dirty="0" smtClean="0">
                <a:sym typeface="Symbol"/>
              </a:rPr>
              <a:t>  /(all WW) = 2.</a:t>
            </a:r>
            <a:r>
              <a:rPr lang="fr-CH" sz="1600" dirty="0" err="1" smtClean="0">
                <a:sym typeface="Symbol"/>
              </a:rPr>
              <a:t>B</a:t>
            </a:r>
            <a:r>
              <a:rPr lang="fr-CH" sz="1600" baseline="-25000" dirty="0" err="1" smtClean="0">
                <a:sym typeface="Symbol"/>
              </a:rPr>
              <a:t>h</a:t>
            </a:r>
            <a:r>
              <a:rPr lang="fr-CH" sz="1600" dirty="0" smtClean="0">
                <a:sym typeface="Symbol"/>
              </a:rPr>
              <a:t> (1-</a:t>
            </a:r>
            <a:r>
              <a:rPr lang="fr-CH" sz="1600" dirty="0" err="1" smtClean="0">
                <a:sym typeface="Symbol"/>
              </a:rPr>
              <a:t>B</a:t>
            </a:r>
            <a:r>
              <a:rPr lang="fr-CH" sz="1600" baseline="-25000" dirty="0" err="1" smtClean="0">
                <a:sym typeface="Symbol"/>
              </a:rPr>
              <a:t>h</a:t>
            </a:r>
            <a:r>
              <a:rPr lang="fr-CH" sz="1600" dirty="0" smtClean="0">
                <a:sym typeface="Symbol"/>
              </a:rPr>
              <a:t>)</a:t>
            </a:r>
            <a:endParaRPr lang="fr-CH" sz="1600" baseline="30000" dirty="0" smtClean="0">
              <a:sym typeface="Symbol"/>
            </a:endParaRPr>
          </a:p>
          <a:p>
            <a:pPr lvl="1"/>
            <a:r>
              <a:rPr lang="fr-CH" sz="1600" dirty="0" smtClean="0">
                <a:sym typeface="Symbol"/>
              </a:rPr>
              <a:t>WW</a:t>
            </a:r>
            <a:r>
              <a:rPr lang="fr-CH" sz="1600" dirty="0" smtClean="0">
                <a:sym typeface="Wingdings" pitchFamily="2" charset="2"/>
              </a:rPr>
              <a:t></a:t>
            </a:r>
            <a:r>
              <a:rPr lang="fr-CH" sz="1600" dirty="0" smtClean="0">
                <a:sym typeface="Symbol"/>
              </a:rPr>
              <a:t>   </a:t>
            </a:r>
            <a:r>
              <a:rPr lang="fr-CH" sz="1600" dirty="0" err="1" smtClean="0">
                <a:sym typeface="Symbol"/>
              </a:rPr>
              <a:t>qq</a:t>
            </a:r>
            <a:r>
              <a:rPr lang="fr-CH" sz="1600" dirty="0" smtClean="0">
                <a:sym typeface="Symbol"/>
              </a:rPr>
              <a:t> </a:t>
            </a:r>
            <a:r>
              <a:rPr lang="fr-CH" sz="1600" dirty="0" err="1" smtClean="0">
                <a:sym typeface="Symbol"/>
              </a:rPr>
              <a:t>qq</a:t>
            </a:r>
            <a:r>
              <a:rPr lang="fr-CH" sz="1600" dirty="0" smtClean="0">
                <a:sym typeface="Symbol"/>
              </a:rPr>
              <a:t> /(all WW) = B</a:t>
            </a:r>
            <a:r>
              <a:rPr lang="fr-CH" sz="1600" baseline="-25000" dirty="0" smtClean="0">
                <a:sym typeface="Symbol"/>
              </a:rPr>
              <a:t>h</a:t>
            </a:r>
            <a:r>
              <a:rPr lang="fr-CH" sz="1600" baseline="30000" dirty="0" smtClean="0">
                <a:sym typeface="Symbol"/>
              </a:rPr>
              <a:t>2</a:t>
            </a:r>
          </a:p>
          <a:p>
            <a:pPr lvl="1"/>
            <a:r>
              <a:rPr lang="fr-CH" sz="1600" dirty="0" err="1" smtClean="0"/>
              <a:t>Present</a:t>
            </a:r>
            <a:r>
              <a:rPr lang="fr-CH" sz="1600" dirty="0" smtClean="0"/>
              <a:t> value </a:t>
            </a:r>
            <a:r>
              <a:rPr lang="fr-CH" sz="1600" dirty="0" err="1" smtClean="0"/>
              <a:t>at</a:t>
            </a:r>
            <a:r>
              <a:rPr lang="fr-CH" sz="1600" dirty="0" smtClean="0"/>
              <a:t> LEP (4x10</a:t>
            </a:r>
            <a:r>
              <a:rPr lang="fr-CH" sz="1600" baseline="30000" dirty="0" smtClean="0"/>
              <a:t>4</a:t>
            </a:r>
            <a:r>
              <a:rPr lang="fr-CH" sz="1600" dirty="0" smtClean="0"/>
              <a:t> WW </a:t>
            </a:r>
            <a:r>
              <a:rPr lang="fr-CH" sz="1600" dirty="0" err="1" smtClean="0"/>
              <a:t>events</a:t>
            </a:r>
            <a:r>
              <a:rPr lang="fr-CH" sz="1600" dirty="0" smtClean="0"/>
              <a:t>)  </a:t>
            </a:r>
            <a:r>
              <a:rPr lang="fr-CH" sz="1600" dirty="0" err="1" smtClean="0"/>
              <a:t>B</a:t>
            </a:r>
            <a:r>
              <a:rPr lang="fr-CH" sz="1600" baseline="-25000" dirty="0" err="1" smtClean="0"/>
              <a:t>h</a:t>
            </a:r>
            <a:r>
              <a:rPr lang="fr-CH" sz="1600" baseline="-25000" dirty="0" smtClean="0"/>
              <a:t> </a:t>
            </a:r>
            <a:r>
              <a:rPr lang="fr-CH" sz="1600" dirty="0" smtClean="0"/>
              <a:t>= 67.41 ± 0.27 %</a:t>
            </a:r>
          </a:p>
          <a:p>
            <a:pPr lvl="1"/>
            <a:r>
              <a:rPr lang="fr-CH" sz="1600" dirty="0" err="1" smtClean="0"/>
              <a:t>With</a:t>
            </a:r>
            <a:r>
              <a:rPr lang="fr-CH" sz="1600" dirty="0" smtClean="0"/>
              <a:t> 0.5 10</a:t>
            </a:r>
            <a:r>
              <a:rPr lang="fr-CH" sz="1600" baseline="30000" dirty="0" smtClean="0"/>
              <a:t>8</a:t>
            </a:r>
            <a:r>
              <a:rPr lang="fr-CH" sz="1600" dirty="0" smtClean="0"/>
              <a:t> W pairs, and </a:t>
            </a:r>
            <a:r>
              <a:rPr lang="fr-CH" sz="1600" dirty="0" err="1" smtClean="0"/>
              <a:t>assuming</a:t>
            </a:r>
            <a:r>
              <a:rPr lang="fr-CH" sz="1600" dirty="0" smtClean="0"/>
              <a:t> </a:t>
            </a:r>
            <a:r>
              <a:rPr lang="fr-CH" sz="1600" dirty="0" err="1" smtClean="0"/>
              <a:t>selection</a:t>
            </a:r>
            <a:r>
              <a:rPr lang="fr-CH" sz="1600" dirty="0" smtClean="0"/>
              <a:t> </a:t>
            </a:r>
            <a:r>
              <a:rPr lang="fr-CH" sz="1600" dirty="0" err="1" smtClean="0"/>
              <a:t>efficiency</a:t>
            </a:r>
            <a:r>
              <a:rPr lang="fr-CH" sz="1600" dirty="0" smtClean="0"/>
              <a:t> </a:t>
            </a:r>
            <a:r>
              <a:rPr lang="fr-CH" sz="1600" dirty="0" err="1" smtClean="0"/>
              <a:t>errors</a:t>
            </a:r>
            <a:r>
              <a:rPr lang="fr-CH" sz="1600" dirty="0" smtClean="0"/>
              <a:t> </a:t>
            </a:r>
            <a:r>
              <a:rPr lang="fr-CH" sz="1600" dirty="0" err="1" smtClean="0"/>
              <a:t>scale</a:t>
            </a:r>
            <a:r>
              <a:rPr lang="fr-CH" sz="1600" dirty="0" smtClean="0"/>
              <a:t> </a:t>
            </a:r>
            <a:r>
              <a:rPr lang="fr-CH" sz="1600" dirty="0" err="1" smtClean="0"/>
              <a:t>with</a:t>
            </a:r>
            <a:r>
              <a:rPr lang="fr-CH" sz="1600" dirty="0" smtClean="0"/>
              <a:t> </a:t>
            </a:r>
            <a:r>
              <a:rPr lang="fr-CH" sz="1600" dirty="0" err="1" smtClean="0"/>
              <a:t>statistics</a:t>
            </a:r>
            <a:r>
              <a:rPr lang="fr-CH" sz="1600" dirty="0" smtClean="0"/>
              <a:t>, </a:t>
            </a:r>
            <a:r>
              <a:rPr lang="fr-CH" sz="1600" dirty="0" err="1" smtClean="0"/>
              <a:t>expect</a:t>
            </a:r>
            <a:r>
              <a:rPr lang="fr-CH" sz="1600" dirty="0" smtClean="0"/>
              <a:t> </a:t>
            </a:r>
            <a:r>
              <a:rPr lang="fr-CH" sz="1600" dirty="0" err="1" smtClean="0"/>
              <a:t>reduction</a:t>
            </a:r>
            <a:r>
              <a:rPr lang="fr-CH" sz="1600" dirty="0" smtClean="0"/>
              <a:t> of </a:t>
            </a:r>
            <a:r>
              <a:rPr lang="fr-CH" sz="1600" dirty="0" err="1" smtClean="0"/>
              <a:t>error</a:t>
            </a:r>
            <a:r>
              <a:rPr lang="fr-CH" sz="1600" dirty="0" smtClean="0"/>
              <a:t> by factor ~70:</a:t>
            </a:r>
          </a:p>
          <a:p>
            <a:pPr lvl="1">
              <a:buNone/>
            </a:pPr>
            <a:r>
              <a:rPr lang="en-US" sz="1600" dirty="0" smtClean="0"/>
              <a:t>	</a:t>
            </a:r>
            <a:r>
              <a:rPr lang="el-GR" sz="1600" dirty="0" smtClean="0"/>
              <a:t>α</a:t>
            </a:r>
            <a:r>
              <a:rPr lang="fr-CH" sz="1600" baseline="-25000" dirty="0" smtClean="0"/>
              <a:t>s</a:t>
            </a:r>
            <a:r>
              <a:rPr lang="fr-CH" sz="1600" dirty="0" smtClean="0"/>
              <a:t>(M</a:t>
            </a:r>
            <a:r>
              <a:rPr lang="fr-CH" sz="1600" baseline="-25000" dirty="0" smtClean="0"/>
              <a:t>W</a:t>
            </a:r>
            <a:r>
              <a:rPr lang="fr-CH" sz="1600" dirty="0" smtClean="0"/>
              <a:t>) = 0.11xxx ± 0.00018  (</a:t>
            </a:r>
            <a:r>
              <a:rPr lang="fr-CH" sz="1600" dirty="0" err="1" smtClean="0"/>
              <a:t>reduction</a:t>
            </a:r>
            <a:r>
              <a:rPr lang="fr-CH" sz="1600" dirty="0" smtClean="0"/>
              <a:t> by factor 6 </a:t>
            </a:r>
            <a:r>
              <a:rPr lang="fr-CH" sz="1600" dirty="0" err="1" smtClean="0"/>
              <a:t>w.r.t</a:t>
            </a:r>
            <a:r>
              <a:rPr lang="fr-CH" sz="1600" dirty="0" smtClean="0"/>
              <a:t>. </a:t>
            </a:r>
            <a:r>
              <a:rPr lang="fr-CH" sz="1600" dirty="0" err="1" smtClean="0"/>
              <a:t>present</a:t>
            </a:r>
            <a:r>
              <a:rPr lang="fr-CH" sz="1600" dirty="0" smtClean="0"/>
              <a:t> value)</a:t>
            </a:r>
          </a:p>
          <a:p>
            <a:pPr lvl="1"/>
            <a:endParaRPr lang="fr-CH" sz="1000" dirty="0" smtClean="0"/>
          </a:p>
          <a:p>
            <a:r>
              <a:rPr lang="fr-CH" sz="2000" dirty="0" err="1" smtClean="0">
                <a:solidFill>
                  <a:srgbClr val="0000FF"/>
                </a:solidFill>
                <a:latin typeface="+mn-lt"/>
                <a:sym typeface="Symbol"/>
              </a:rPr>
              <a:t>From</a:t>
            </a:r>
            <a:r>
              <a:rPr lang="fr-CH" sz="2000" dirty="0" smtClean="0">
                <a:solidFill>
                  <a:srgbClr val="0000FF"/>
                </a:solidFill>
                <a:latin typeface="+mn-lt"/>
                <a:sym typeface="Symbol"/>
              </a:rPr>
              <a:t> Z </a:t>
            </a:r>
            <a:r>
              <a:rPr lang="fr-CH" sz="2000" dirty="0" err="1" smtClean="0">
                <a:solidFill>
                  <a:srgbClr val="0000FF"/>
                </a:solidFill>
                <a:latin typeface="+mn-lt"/>
                <a:sym typeface="Symbol"/>
              </a:rPr>
              <a:t>hadronic</a:t>
            </a:r>
            <a:r>
              <a:rPr lang="fr-CH" sz="2000" dirty="0" smtClean="0">
                <a:solidFill>
                  <a:srgbClr val="0000FF"/>
                </a:solidFill>
                <a:latin typeface="+mn-lt"/>
                <a:sym typeface="Symbol"/>
              </a:rPr>
              <a:t> </a:t>
            </a:r>
            <a:r>
              <a:rPr lang="fr-CH" sz="2000" dirty="0" err="1" smtClean="0">
                <a:solidFill>
                  <a:srgbClr val="0000FF"/>
                </a:solidFill>
                <a:latin typeface="+mn-lt"/>
                <a:sym typeface="Symbol"/>
              </a:rPr>
              <a:t>width</a:t>
            </a:r>
            <a:r>
              <a:rPr lang="fr-CH" sz="2000" dirty="0" smtClean="0">
                <a:solidFill>
                  <a:srgbClr val="0000FF"/>
                </a:solidFill>
                <a:latin typeface="+mn-lt"/>
                <a:sym typeface="Symbol"/>
              </a:rPr>
              <a:t>  </a:t>
            </a:r>
            <a:r>
              <a:rPr lang="fr-CH" sz="2000" dirty="0" err="1" smtClean="0">
                <a:solidFill>
                  <a:srgbClr val="0000FF"/>
                </a:solidFill>
                <a:latin typeface="+mn-lt"/>
                <a:sym typeface="Symbol"/>
              </a:rPr>
              <a:t>R</a:t>
            </a:r>
            <a:r>
              <a:rPr lang="fr-CH" sz="2000" baseline="-25000" dirty="0" err="1" smtClean="0">
                <a:solidFill>
                  <a:srgbClr val="0000FF"/>
                </a:solidFill>
                <a:latin typeface="+mn-lt"/>
                <a:sym typeface="Symbol"/>
              </a:rPr>
              <a:t>l</a:t>
            </a:r>
            <a:r>
              <a:rPr lang="fr-CH" sz="2000" baseline="-25000" dirty="0" smtClean="0">
                <a:solidFill>
                  <a:srgbClr val="0000FF"/>
                </a:solidFill>
                <a:latin typeface="+mn-lt"/>
                <a:sym typeface="Symbol"/>
              </a:rPr>
              <a:t> </a:t>
            </a:r>
            <a:r>
              <a:rPr lang="fr-CH" sz="2000" dirty="0" smtClean="0">
                <a:solidFill>
                  <a:srgbClr val="0000FF"/>
                </a:solidFill>
                <a:latin typeface="+mn-lt"/>
                <a:sym typeface="Symbol"/>
              </a:rPr>
              <a:t>=</a:t>
            </a:r>
            <a:r>
              <a:rPr lang="fr-CH" sz="2000" baseline="-25000" dirty="0" smtClean="0">
                <a:solidFill>
                  <a:srgbClr val="0000FF"/>
                </a:solidFill>
                <a:latin typeface="+mn-lt"/>
                <a:sym typeface="Symbol"/>
              </a:rPr>
              <a:t> </a:t>
            </a:r>
            <a:r>
              <a:rPr lang="fr-CH" sz="2000" dirty="0" smtClean="0">
                <a:solidFill>
                  <a:srgbClr val="0000FF"/>
                </a:solidFill>
                <a:latin typeface="+mn-lt"/>
                <a:sym typeface="Symbol"/>
              </a:rPr>
              <a:t></a:t>
            </a:r>
            <a:r>
              <a:rPr lang="fr-CH" sz="2000" baseline="-25000" dirty="0" smtClean="0">
                <a:solidFill>
                  <a:srgbClr val="0000FF"/>
                </a:solidFill>
                <a:latin typeface="+mn-lt"/>
                <a:sym typeface="Symbol"/>
              </a:rPr>
              <a:t>Z-&gt; </a:t>
            </a:r>
            <a:r>
              <a:rPr lang="fr-CH" sz="2000" baseline="-25000" dirty="0" err="1" smtClean="0">
                <a:solidFill>
                  <a:srgbClr val="0000FF"/>
                </a:solidFill>
                <a:latin typeface="+mn-lt"/>
                <a:sym typeface="Symbol"/>
              </a:rPr>
              <a:t>had</a:t>
            </a:r>
            <a:r>
              <a:rPr lang="fr-CH" sz="2000" dirty="0" smtClean="0">
                <a:solidFill>
                  <a:srgbClr val="0000FF"/>
                </a:solidFill>
                <a:latin typeface="+mn-lt"/>
                <a:sym typeface="Symbol"/>
              </a:rPr>
              <a:t> /</a:t>
            </a:r>
            <a:r>
              <a:rPr lang="fr-CH" sz="2000" baseline="-25000" dirty="0" smtClean="0">
                <a:solidFill>
                  <a:srgbClr val="0000FF"/>
                </a:solidFill>
                <a:latin typeface="+mn-lt"/>
                <a:sym typeface="Symbol"/>
              </a:rPr>
              <a:t>l	</a:t>
            </a:r>
            <a:endParaRPr lang="fr-CH" sz="2000" baseline="30000" dirty="0" smtClean="0">
              <a:solidFill>
                <a:srgbClr val="0000FF"/>
              </a:solidFill>
              <a:latin typeface="+mn-lt"/>
              <a:sym typeface="Symbol"/>
            </a:endParaRPr>
          </a:p>
          <a:p>
            <a:pPr lvl="1"/>
            <a:r>
              <a:rPr lang="fr-CH" sz="1600" dirty="0" err="1" smtClean="0"/>
              <a:t>Present</a:t>
            </a:r>
            <a:r>
              <a:rPr lang="fr-CH" sz="1600" dirty="0" smtClean="0"/>
              <a:t> LEP value 20.767 ± 0.0025 (2x10</a:t>
            </a:r>
            <a:r>
              <a:rPr lang="fr-CH" sz="1600" baseline="30000" dirty="0" smtClean="0"/>
              <a:t>7</a:t>
            </a:r>
            <a:r>
              <a:rPr lang="fr-CH" sz="1600" dirty="0" smtClean="0"/>
              <a:t> Z </a:t>
            </a:r>
            <a:r>
              <a:rPr lang="fr-CH" sz="1600" dirty="0" err="1" smtClean="0"/>
              <a:t>decays</a:t>
            </a:r>
            <a:r>
              <a:rPr lang="fr-CH" sz="1600" dirty="0" smtClean="0"/>
              <a:t>) </a:t>
            </a:r>
            <a:r>
              <a:rPr lang="fr-CH" sz="1600" dirty="0" err="1" smtClean="0"/>
              <a:t>limited</a:t>
            </a:r>
            <a:r>
              <a:rPr lang="fr-CH" sz="1600" dirty="0" smtClean="0"/>
              <a:t> by lepton </a:t>
            </a:r>
            <a:r>
              <a:rPr lang="fr-CH" sz="1600" dirty="0" err="1" smtClean="0"/>
              <a:t>statistics</a:t>
            </a:r>
            <a:r>
              <a:rPr lang="fr-CH" sz="1600" dirty="0" smtClean="0"/>
              <a:t>.</a:t>
            </a:r>
          </a:p>
          <a:p>
            <a:pPr lvl="1"/>
            <a:r>
              <a:rPr lang="fr-CH" sz="1600" dirty="0" err="1" smtClean="0"/>
              <a:t>With</a:t>
            </a:r>
            <a:r>
              <a:rPr lang="fr-CH" sz="1600" dirty="0" smtClean="0"/>
              <a:t> 10</a:t>
            </a:r>
            <a:r>
              <a:rPr lang="fr-CH" sz="1600" baseline="30000" dirty="0" smtClean="0"/>
              <a:t>12</a:t>
            </a:r>
            <a:r>
              <a:rPr lang="fr-CH" sz="1600" dirty="0" smtClean="0"/>
              <a:t> Z </a:t>
            </a:r>
            <a:r>
              <a:rPr lang="fr-CH" sz="1600" dirty="0" err="1" smtClean="0"/>
              <a:t>decays</a:t>
            </a:r>
            <a:r>
              <a:rPr lang="fr-CH" sz="1600" dirty="0" smtClean="0"/>
              <a:t>, and </a:t>
            </a:r>
            <a:r>
              <a:rPr lang="fr-CH" sz="1600" dirty="0" err="1" smtClean="0"/>
              <a:t>assuming</a:t>
            </a:r>
            <a:r>
              <a:rPr lang="fr-CH" sz="1600" dirty="0" smtClean="0"/>
              <a:t> </a:t>
            </a:r>
            <a:r>
              <a:rPr lang="fr-CH" sz="1600" dirty="0" err="1" smtClean="0"/>
              <a:t>selection</a:t>
            </a:r>
            <a:r>
              <a:rPr lang="fr-CH" sz="1600" dirty="0" smtClean="0"/>
              <a:t> </a:t>
            </a:r>
            <a:r>
              <a:rPr lang="fr-CH" sz="1600" dirty="0" err="1" smtClean="0"/>
              <a:t>efficiency</a:t>
            </a:r>
            <a:r>
              <a:rPr lang="fr-CH" sz="1600" dirty="0" smtClean="0"/>
              <a:t> </a:t>
            </a:r>
            <a:r>
              <a:rPr lang="fr-CH" sz="1600" dirty="0" err="1" smtClean="0"/>
              <a:t>errors</a:t>
            </a:r>
            <a:r>
              <a:rPr lang="fr-CH" sz="1600" dirty="0" smtClean="0"/>
              <a:t> </a:t>
            </a:r>
            <a:r>
              <a:rPr lang="fr-CH" sz="1600" dirty="0" err="1" smtClean="0"/>
              <a:t>scale</a:t>
            </a:r>
            <a:r>
              <a:rPr lang="fr-CH" sz="1600" dirty="0" smtClean="0"/>
              <a:t> </a:t>
            </a:r>
            <a:r>
              <a:rPr lang="fr-CH" sz="1600" dirty="0" err="1" smtClean="0"/>
              <a:t>with</a:t>
            </a:r>
            <a:r>
              <a:rPr lang="fr-CH" sz="1600" dirty="0" smtClean="0"/>
              <a:t> </a:t>
            </a:r>
            <a:r>
              <a:rPr lang="fr-CH" sz="1600" dirty="0" err="1" smtClean="0"/>
              <a:t>statistics</a:t>
            </a:r>
            <a:r>
              <a:rPr lang="fr-CH" sz="1600" dirty="0" smtClean="0"/>
              <a:t>, </a:t>
            </a:r>
            <a:r>
              <a:rPr lang="fr-CH" sz="1600" dirty="0" err="1" smtClean="0"/>
              <a:t>expect</a:t>
            </a:r>
            <a:r>
              <a:rPr lang="fr-CH" sz="1600" dirty="0" smtClean="0"/>
              <a:t> </a:t>
            </a:r>
            <a:r>
              <a:rPr lang="fr-CH" sz="1600" dirty="0" err="1" smtClean="0"/>
              <a:t>reduction</a:t>
            </a:r>
            <a:r>
              <a:rPr lang="fr-CH" sz="1600" dirty="0" smtClean="0"/>
              <a:t> of </a:t>
            </a:r>
            <a:r>
              <a:rPr lang="fr-CH" sz="1600" dirty="0" err="1" smtClean="0"/>
              <a:t>error</a:t>
            </a:r>
            <a:r>
              <a:rPr lang="fr-CH" sz="1600" dirty="0" smtClean="0"/>
              <a:t> by factor ~200!</a:t>
            </a:r>
          </a:p>
          <a:p>
            <a:pPr lvl="1">
              <a:buNone/>
            </a:pPr>
            <a:r>
              <a:rPr lang="fr-CH" sz="1600" dirty="0" smtClean="0"/>
              <a:t>	If </a:t>
            </a:r>
            <a:r>
              <a:rPr lang="fr-CH" sz="1600" dirty="0" err="1" smtClean="0"/>
              <a:t>true</a:t>
            </a:r>
            <a:r>
              <a:rPr lang="fr-CH" sz="1600" dirty="0" smtClean="0"/>
              <a:t>, </a:t>
            </a:r>
            <a:r>
              <a:rPr lang="fr-CH" sz="1600" dirty="0" err="1" smtClean="0"/>
              <a:t>gives</a:t>
            </a:r>
            <a:r>
              <a:rPr lang="fr-CH" sz="1600" dirty="0" smtClean="0"/>
              <a:t> </a:t>
            </a:r>
            <a:r>
              <a:rPr lang="fr-CH" sz="1600" dirty="0" err="1" smtClean="0"/>
              <a:t>enough</a:t>
            </a:r>
            <a:r>
              <a:rPr lang="fr-CH" sz="1600" dirty="0" smtClean="0"/>
              <a:t> </a:t>
            </a:r>
            <a:r>
              <a:rPr lang="fr-CH" sz="1600" dirty="0" err="1" smtClean="0"/>
              <a:t>precision</a:t>
            </a:r>
            <a:r>
              <a:rPr lang="fr-CH" sz="1600" dirty="0" smtClean="0"/>
              <a:t> </a:t>
            </a:r>
            <a:r>
              <a:rPr lang="fr-CH" sz="1600" smtClean="0"/>
              <a:t>to 0.1</a:t>
            </a:r>
            <a:r>
              <a:rPr lang="fr-CH" sz="1600" dirty="0" smtClean="0"/>
              <a:t>% relative </a:t>
            </a:r>
            <a:r>
              <a:rPr lang="fr-CH" sz="1600" dirty="0" err="1" smtClean="0"/>
              <a:t>uncertainty</a:t>
            </a:r>
            <a:endParaRPr lang="fr-CH" sz="1600" dirty="0" smtClean="0"/>
          </a:p>
          <a:p>
            <a:pPr lvl="1"/>
            <a:r>
              <a:rPr lang="fr-CH" sz="1600" dirty="0" err="1" smtClean="0"/>
              <a:t>At</a:t>
            </a:r>
            <a:r>
              <a:rPr lang="fr-CH" sz="1600" dirty="0" smtClean="0"/>
              <a:t> </a:t>
            </a:r>
            <a:r>
              <a:rPr lang="fr-CH" sz="1600" dirty="0" err="1" smtClean="0"/>
              <a:t>this</a:t>
            </a:r>
            <a:r>
              <a:rPr lang="fr-CH" sz="1600" dirty="0" smtClean="0"/>
              <a:t> </a:t>
            </a:r>
            <a:r>
              <a:rPr lang="fr-CH" sz="1600" dirty="0" err="1" smtClean="0"/>
              <a:t>level</a:t>
            </a:r>
            <a:r>
              <a:rPr lang="fr-CH" sz="1600" dirty="0" smtClean="0"/>
              <a:t> of </a:t>
            </a:r>
            <a:r>
              <a:rPr lang="fr-CH" sz="1600" dirty="0" err="1" smtClean="0"/>
              <a:t>precision</a:t>
            </a:r>
            <a:r>
              <a:rPr lang="fr-CH" sz="1600" dirty="0" smtClean="0"/>
              <a:t>, </a:t>
            </a:r>
            <a:r>
              <a:rPr lang="fr-CH" sz="1600" dirty="0" err="1" smtClean="0"/>
              <a:t>many</a:t>
            </a:r>
            <a:r>
              <a:rPr lang="fr-CH" sz="1600" dirty="0" smtClean="0"/>
              <a:t> </a:t>
            </a:r>
            <a:r>
              <a:rPr lang="fr-CH" sz="1600" dirty="0" err="1" smtClean="0"/>
              <a:t>effects</a:t>
            </a:r>
            <a:r>
              <a:rPr lang="fr-CH" sz="1600" dirty="0" smtClean="0"/>
              <a:t> not </a:t>
            </a:r>
            <a:r>
              <a:rPr lang="fr-CH" sz="1600" dirty="0" err="1" smtClean="0"/>
              <a:t>considered</a:t>
            </a:r>
            <a:r>
              <a:rPr lang="fr-CH" sz="1600" dirty="0" smtClean="0"/>
              <a:t> </a:t>
            </a:r>
            <a:r>
              <a:rPr lang="fr-CH" sz="1600" dirty="0" err="1" smtClean="0"/>
              <a:t>now</a:t>
            </a:r>
            <a:r>
              <a:rPr lang="fr-CH" sz="1600" dirty="0" smtClean="0"/>
              <a:t> </a:t>
            </a:r>
            <a:r>
              <a:rPr lang="fr-CH" sz="1600" dirty="0" err="1" smtClean="0"/>
              <a:t>will</a:t>
            </a:r>
            <a:r>
              <a:rPr lang="fr-CH" sz="1600" dirty="0" smtClean="0"/>
              <a:t> come </a:t>
            </a:r>
            <a:r>
              <a:rPr lang="fr-CH" sz="1600" dirty="0" err="1" smtClean="0"/>
              <a:t>into</a:t>
            </a:r>
            <a:r>
              <a:rPr lang="fr-CH" sz="1600" dirty="0" smtClean="0"/>
              <a:t> the </a:t>
            </a:r>
            <a:r>
              <a:rPr lang="fr-CH" sz="1600" dirty="0" err="1" smtClean="0"/>
              <a:t>picture</a:t>
            </a:r>
            <a:r>
              <a:rPr lang="fr-CH" sz="1600" dirty="0" smtClean="0"/>
              <a:t> and a more </a:t>
            </a:r>
            <a:r>
              <a:rPr lang="fr-CH" sz="1600" dirty="0" err="1" smtClean="0"/>
              <a:t>detailed</a:t>
            </a:r>
            <a:r>
              <a:rPr lang="fr-CH" sz="1600" dirty="0" smtClean="0"/>
              <a:t> </a:t>
            </a:r>
            <a:r>
              <a:rPr lang="fr-CH" sz="1600" dirty="0" err="1" smtClean="0"/>
              <a:t>analysis</a:t>
            </a:r>
            <a:r>
              <a:rPr lang="fr-CH" sz="1600" dirty="0" smtClean="0"/>
              <a:t> </a:t>
            </a:r>
            <a:r>
              <a:rPr lang="fr-CH" sz="1600" dirty="0" err="1" smtClean="0"/>
              <a:t>is</a:t>
            </a:r>
            <a:r>
              <a:rPr lang="fr-CH" sz="1600" dirty="0" smtClean="0"/>
              <a:t> </a:t>
            </a:r>
            <a:r>
              <a:rPr lang="fr-CH" sz="1600" dirty="0" err="1" smtClean="0"/>
              <a:t>necessary</a:t>
            </a:r>
            <a:r>
              <a:rPr lang="fr-CH" sz="1600" dirty="0" smtClean="0"/>
              <a:t>.</a:t>
            </a:r>
          </a:p>
          <a:p>
            <a:endParaRPr lang="fr-CH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3, 2013.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5943600"/>
            <a:ext cx="8039380" cy="40011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rgbClr val="006600"/>
                </a:solidFill>
                <a:latin typeface="Trebuchet MS" pitchFamily="34" charset="0"/>
              </a:rPr>
              <a:t>Eagerly waiting for further information/conclusion by Minneapolis. </a:t>
            </a:r>
          </a:p>
        </p:txBody>
      </p:sp>
      <p:sp>
        <p:nvSpPr>
          <p:cNvPr id="7" name="Rectangle 6"/>
          <p:cNvSpPr/>
          <p:nvPr/>
        </p:nvSpPr>
        <p:spPr>
          <a:xfrm>
            <a:off x="6311212" y="1154668"/>
            <a:ext cx="2638671" cy="369332"/>
          </a:xfrm>
          <a:prstGeom prst="rect">
            <a:avLst/>
          </a:prstGeom>
          <a:ln w="1905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fr-CH" sz="1800" b="0" dirty="0" smtClean="0">
                <a:latin typeface="+mn-lt"/>
                <a:sym typeface="Symbol"/>
              </a:rPr>
              <a:t>A. Blondel and P. </a:t>
            </a:r>
            <a:r>
              <a:rPr lang="fr-CH" sz="1800" b="0" dirty="0" err="1" smtClean="0">
                <a:latin typeface="+mn-lt"/>
                <a:sym typeface="Symbol"/>
              </a:rPr>
              <a:t>Janot</a:t>
            </a:r>
            <a:r>
              <a:rPr lang="fr-CH" sz="1800" b="0" dirty="0" smtClean="0">
                <a:latin typeface="+mn-lt"/>
              </a:rPr>
              <a:t> </a:t>
            </a:r>
            <a:endParaRPr lang="fr-CH" sz="1800" b="0" dirty="0"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FFC7-E63F-4EE3-B8E9-FB0394B842E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EWK Corrections @ High Energies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EWK corrections become more important in higher energy regime</a:t>
            </a:r>
          </a:p>
          <a:p>
            <a:r>
              <a:rPr lang="en-US" sz="1800" dirty="0" smtClean="0"/>
              <a:t>At the ~</a:t>
            </a:r>
            <a:r>
              <a:rPr lang="en-US" sz="1800" dirty="0" err="1" smtClean="0"/>
              <a:t>TeV</a:t>
            </a:r>
            <a:r>
              <a:rPr lang="en-US" sz="1800" dirty="0" smtClean="0"/>
              <a:t> scale, they significantly modify production cross section through </a:t>
            </a:r>
            <a:r>
              <a:rPr lang="en-US" sz="1800" dirty="0" err="1" smtClean="0"/>
              <a:t>Sudakov</a:t>
            </a:r>
            <a:r>
              <a:rPr lang="en-US" sz="1800" dirty="0" smtClean="0"/>
              <a:t> logs of order </a:t>
            </a:r>
          </a:p>
          <a:p>
            <a:endParaRPr lang="en-US" sz="1000" dirty="0" smtClean="0"/>
          </a:p>
          <a:p>
            <a:pPr>
              <a:buNone/>
            </a:pPr>
            <a:r>
              <a:rPr lang="en-US" sz="1800" dirty="0" smtClean="0"/>
              <a:t>					               = 25*</a:t>
            </a:r>
            <a:r>
              <a:rPr lang="el-GR" sz="1800" dirty="0" smtClean="0"/>
              <a:t>α</a:t>
            </a:r>
            <a:r>
              <a:rPr lang="en-US" sz="1800" baseline="-25000" dirty="0" smtClean="0"/>
              <a:t>W </a:t>
            </a:r>
            <a:r>
              <a:rPr lang="en-US" sz="1800" dirty="0" smtClean="0"/>
              <a:t>@ </a:t>
            </a:r>
            <a:r>
              <a:rPr lang="el-GR" sz="1800" dirty="0" smtClean="0"/>
              <a:t>μ</a:t>
            </a:r>
            <a:r>
              <a:rPr lang="en-US" sz="1800" dirty="0" smtClean="0"/>
              <a:t>=1 </a:t>
            </a:r>
            <a:r>
              <a:rPr lang="en-US" sz="1800" dirty="0" err="1" smtClean="0"/>
              <a:t>TeV</a:t>
            </a:r>
            <a:endParaRPr lang="en-US" sz="1800" dirty="0" smtClean="0"/>
          </a:p>
          <a:p>
            <a:pPr>
              <a:buNone/>
            </a:pPr>
            <a:r>
              <a:rPr lang="en-US" sz="1800" baseline="-25000" dirty="0" smtClean="0"/>
              <a:t>	</a:t>
            </a:r>
            <a:r>
              <a:rPr lang="en-US" sz="1800" dirty="0" smtClean="0"/>
              <a:t>This typically exceeds ~10% of LO. The LHC data are entering in this “</a:t>
            </a:r>
            <a:r>
              <a:rPr lang="en-US" sz="1800" dirty="0" err="1" smtClean="0"/>
              <a:t>Sudakov</a:t>
            </a:r>
            <a:r>
              <a:rPr lang="en-US" sz="1800" dirty="0" smtClean="0"/>
              <a:t>” zone.</a:t>
            </a:r>
          </a:p>
          <a:p>
            <a:r>
              <a:rPr lang="en-US" sz="1800" dirty="0" smtClean="0"/>
              <a:t>Results for </a:t>
            </a:r>
            <a:r>
              <a:rPr lang="en-US" sz="1800" dirty="0" err="1" smtClean="0"/>
              <a:t>dijets</a:t>
            </a:r>
            <a:r>
              <a:rPr lang="en-US" sz="1800" dirty="0" smtClean="0"/>
              <a:t>, W, Z, and WW prod.</a:t>
            </a:r>
          </a:p>
          <a:p>
            <a:pPr>
              <a:buNone/>
            </a:pPr>
            <a:r>
              <a:rPr lang="en-US" sz="1800" dirty="0" smtClean="0"/>
              <a:t>	were presented at 14, 33, and 100 </a:t>
            </a:r>
            <a:r>
              <a:rPr lang="en-US" sz="1800" dirty="0" err="1" smtClean="0"/>
              <a:t>TeV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 smtClean="0"/>
              <a:t>Do not change dramatically with</a:t>
            </a:r>
          </a:p>
          <a:p>
            <a:pPr lvl="1">
              <a:buNone/>
            </a:pPr>
            <a:r>
              <a:rPr lang="en-US" sz="1800" dirty="0" smtClean="0"/>
              <a:t>	collider energy, but corrections are</a:t>
            </a:r>
          </a:p>
          <a:p>
            <a:pPr lvl="1">
              <a:buNone/>
            </a:pPr>
            <a:r>
              <a:rPr lang="en-US" sz="1800" dirty="0" smtClean="0"/>
              <a:t>	large in kinematic region accessible</a:t>
            </a:r>
          </a:p>
          <a:p>
            <a:pPr lvl="1">
              <a:buNone/>
            </a:pPr>
            <a:r>
              <a:rPr lang="en-US" sz="1800" dirty="0" smtClean="0"/>
              <a:t>	at higher energies</a:t>
            </a:r>
          </a:p>
          <a:p>
            <a:pPr lvl="1"/>
            <a:r>
              <a:rPr lang="en-US" sz="1800" dirty="0" smtClean="0"/>
              <a:t>Will become increasing important</a:t>
            </a:r>
          </a:p>
          <a:p>
            <a:pPr lvl="1">
              <a:buNone/>
            </a:pPr>
            <a:r>
              <a:rPr lang="en-US" sz="1800" dirty="0" smtClean="0"/>
              <a:t>	at physics at higher energies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3, 2013.</a:t>
            </a:r>
            <a:endParaRPr lang="en-US" dirty="0"/>
          </a:p>
        </p:txBody>
      </p:sp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486148" y="2031492"/>
            <a:ext cx="1803392" cy="330799"/>
          </a:xfrm>
          <a:prstGeom prst="rect">
            <a:avLst/>
          </a:prstGeom>
          <a:noFill/>
          <a:ln/>
          <a:effectLst/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209925"/>
            <a:ext cx="383857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791200" y="3657600"/>
            <a:ext cx="131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Trebuchet MS" pitchFamily="34" charset="0"/>
              </a:rPr>
              <a:t>WW prod.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5123793"/>
            <a:ext cx="914400" cy="693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790630" y="1066800"/>
            <a:ext cx="1200970" cy="369332"/>
          </a:xfrm>
          <a:prstGeom prst="rect">
            <a:avLst/>
          </a:prstGeom>
          <a:ln w="1905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fr-CH" sz="1800" b="0" dirty="0" smtClean="0">
                <a:latin typeface="+mn-lt"/>
                <a:sym typeface="Symbol"/>
              </a:rPr>
              <a:t>K. </a:t>
            </a:r>
            <a:r>
              <a:rPr lang="fr-CH" sz="1800" b="0" dirty="0" err="1" smtClean="0">
                <a:latin typeface="+mn-lt"/>
                <a:sym typeface="Symbol"/>
              </a:rPr>
              <a:t>Mishra</a:t>
            </a:r>
            <a:r>
              <a:rPr lang="fr-CH" sz="1800" b="0" dirty="0" smtClean="0">
                <a:latin typeface="+mn-lt"/>
              </a:rPr>
              <a:t> </a:t>
            </a:r>
            <a:endParaRPr lang="fr-CH" sz="1800" b="0" dirty="0">
              <a:latin typeface="+mn-lt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FFC7-E63F-4EE3-B8E9-FB0394B842E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 smtClean="0"/>
              <a:t>Rjets</a:t>
            </a:r>
            <a:r>
              <a:rPr lang="en-US" sz="2000" dirty="0" smtClean="0"/>
              <a:t>: </a:t>
            </a:r>
            <a:r>
              <a:rPr lang="en-US" sz="2000" dirty="0" err="1" smtClean="0"/>
              <a:t>W+jets</a:t>
            </a:r>
            <a:r>
              <a:rPr lang="en-US" sz="2000" dirty="0" smtClean="0"/>
              <a:t>/</a:t>
            </a:r>
            <a:r>
              <a:rPr lang="en-US" sz="2000" dirty="0" err="1" smtClean="0"/>
              <a:t>Z+jets</a:t>
            </a:r>
            <a:r>
              <a:rPr lang="en-US" sz="2000" dirty="0" smtClean="0"/>
              <a:t> ratio at HL-LHC, P.H. </a:t>
            </a:r>
            <a:r>
              <a:rPr lang="en-US" sz="2000" dirty="0" err="1" smtClean="0"/>
              <a:t>Beauchemin</a:t>
            </a:r>
            <a:r>
              <a:rPr lang="en-US" sz="2000" dirty="0" smtClean="0"/>
              <a:t>, E. </a:t>
            </a:r>
            <a:r>
              <a:rPr lang="en-US" sz="2000" dirty="0" err="1" smtClean="0"/>
              <a:t>Meoni</a:t>
            </a:r>
            <a:endParaRPr lang="en-US" sz="2000" dirty="0" smtClean="0"/>
          </a:p>
          <a:p>
            <a:pPr lvl="1"/>
            <a:r>
              <a:rPr lang="en-US" sz="1800" dirty="0" smtClean="0"/>
              <a:t>high precision and very little dependence on non-</a:t>
            </a:r>
            <a:r>
              <a:rPr lang="en-US" sz="1800" dirty="0" err="1" smtClean="0"/>
              <a:t>perturbative</a:t>
            </a:r>
            <a:r>
              <a:rPr lang="en-US" sz="1800" dirty="0" smtClean="0"/>
              <a:t> effects (PDF, fragmentation, underlying events) </a:t>
            </a:r>
          </a:p>
          <a:p>
            <a:pPr lvl="1"/>
            <a:r>
              <a:rPr lang="en-US" sz="1800" dirty="0" smtClean="0"/>
              <a:t>Exclusive jet selection enhance impact of hard radiation for QCD studies</a:t>
            </a:r>
          </a:p>
          <a:p>
            <a:pPr lvl="1"/>
            <a:r>
              <a:rPr lang="en-US" sz="1800" dirty="0" smtClean="0"/>
              <a:t>Robust against pileup</a:t>
            </a:r>
          </a:p>
          <a:p>
            <a:pPr lvl="1"/>
            <a:r>
              <a:rPr lang="en-US" sz="1800" dirty="0" smtClean="0"/>
              <a:t>Demonstration of background estimation technique for BSM searches: </a:t>
            </a:r>
            <a:r>
              <a:rPr lang="en-US" sz="1800" dirty="0" err="1" smtClean="0"/>
              <a:t>Z+jets</a:t>
            </a:r>
            <a:r>
              <a:rPr lang="en-US" sz="1800" dirty="0" smtClean="0"/>
              <a:t>/</a:t>
            </a:r>
            <a:r>
              <a:rPr lang="en-US" sz="1800" dirty="0" err="1" smtClean="0"/>
              <a:t>W+jets</a:t>
            </a:r>
            <a:r>
              <a:rPr lang="en-US" sz="1800" dirty="0" smtClean="0"/>
              <a:t> is often used for </a:t>
            </a:r>
            <a:r>
              <a:rPr lang="en-US" sz="1800" dirty="0" err="1" smtClean="0"/>
              <a:t>Bkg</a:t>
            </a:r>
            <a:r>
              <a:rPr lang="en-US" sz="1800" dirty="0" smtClean="0"/>
              <a:t> estimation in </a:t>
            </a:r>
            <a:r>
              <a:rPr lang="en-US" sz="1800" dirty="0" err="1" smtClean="0"/>
              <a:t>Jets+ETmiss</a:t>
            </a:r>
            <a:r>
              <a:rPr lang="en-US" sz="1800" dirty="0" smtClean="0"/>
              <a:t> searches</a:t>
            </a:r>
          </a:p>
          <a:p>
            <a:pPr lvl="1"/>
            <a:r>
              <a:rPr lang="en-US" sz="1800" dirty="0" smtClean="0"/>
              <a:t>Eventually look into </a:t>
            </a:r>
            <a:r>
              <a:rPr lang="en-US" sz="1800" dirty="0" err="1" smtClean="0"/>
              <a:t>Wb</a:t>
            </a:r>
            <a:r>
              <a:rPr lang="en-US" sz="1800" dirty="0" smtClean="0"/>
              <a:t>/</a:t>
            </a:r>
            <a:r>
              <a:rPr lang="en-US" sz="1800" dirty="0" err="1" smtClean="0"/>
              <a:t>Zb</a:t>
            </a:r>
            <a:r>
              <a:rPr lang="en-US" sz="1800" dirty="0" smtClean="0"/>
              <a:t>, Z(</a:t>
            </a:r>
            <a:r>
              <a:rPr lang="el-GR" sz="1800" dirty="0" smtClean="0"/>
              <a:t>νν</a:t>
            </a:r>
            <a:r>
              <a:rPr lang="en-US" sz="1800" dirty="0" smtClean="0"/>
              <a:t>)+jets/Z(</a:t>
            </a:r>
            <a:r>
              <a:rPr lang="en-US" sz="1800" dirty="0" err="1" smtClean="0"/>
              <a:t>ll</a:t>
            </a:r>
            <a:r>
              <a:rPr lang="en-US" sz="1800" dirty="0" smtClean="0"/>
              <a:t>)+jets etc</a:t>
            </a:r>
          </a:p>
          <a:p>
            <a:endParaRPr lang="en-US" sz="2000" dirty="0" smtClean="0"/>
          </a:p>
          <a:p>
            <a:r>
              <a:rPr lang="en-US" sz="2000" dirty="0" smtClean="0"/>
              <a:t>Also, expect some projection on inclusive jets at HL-LHC: </a:t>
            </a:r>
            <a:r>
              <a:rPr lang="de-DE" sz="2000" dirty="0" smtClean="0"/>
              <a:t>Ariel Schwartzman, Michael Begel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3, 2013.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FFC7-E63F-4EE3-B8E9-FB0394B842E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Now To Minnesota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Write up what we have studied so far!</a:t>
            </a:r>
          </a:p>
          <a:p>
            <a:endParaRPr lang="en-US" sz="2000" dirty="0" smtClean="0"/>
          </a:p>
          <a:p>
            <a:r>
              <a:rPr lang="en-US" sz="2000" dirty="0" smtClean="0"/>
              <a:t>Further studies hopefully converge in time for Minnesota</a:t>
            </a:r>
          </a:p>
          <a:p>
            <a:pPr lvl="1"/>
            <a:r>
              <a:rPr lang="en-US" dirty="0" err="1" smtClean="0"/>
              <a:t>α</a:t>
            </a:r>
            <a:r>
              <a:rPr lang="en-US" baseline="-25000" dirty="0" err="1" smtClean="0"/>
              <a:t>s</a:t>
            </a:r>
            <a:r>
              <a:rPr lang="en-US" dirty="0" smtClean="0"/>
              <a:t> from future </a:t>
            </a:r>
            <a:r>
              <a:rPr lang="en-US" dirty="0" err="1" smtClean="0"/>
              <a:t>e+e</a:t>
            </a:r>
            <a:r>
              <a:rPr lang="en-US" dirty="0" smtClean="0"/>
              <a:t>- colliders / TLEP</a:t>
            </a:r>
          </a:p>
          <a:p>
            <a:pPr lvl="1"/>
            <a:r>
              <a:rPr lang="en-US" dirty="0" err="1" smtClean="0"/>
              <a:t>α</a:t>
            </a:r>
            <a:r>
              <a:rPr lang="en-US" baseline="-25000" dirty="0" err="1" smtClean="0"/>
              <a:t>s</a:t>
            </a:r>
            <a:r>
              <a:rPr lang="en-US" dirty="0" smtClean="0"/>
              <a:t> from Lattice</a:t>
            </a:r>
          </a:p>
          <a:p>
            <a:pPr lvl="1"/>
            <a:r>
              <a:rPr lang="en-US" dirty="0" err="1" smtClean="0"/>
              <a:t>Rjets</a:t>
            </a:r>
            <a:r>
              <a:rPr lang="en-US" dirty="0" smtClean="0"/>
              <a:t> and inclusive jets prospects at HL-LHC</a:t>
            </a:r>
          </a:p>
          <a:p>
            <a:pPr lvl="1"/>
            <a:r>
              <a:rPr lang="en-US" dirty="0" smtClean="0"/>
              <a:t>Jet vetoes on </a:t>
            </a:r>
            <a:r>
              <a:rPr lang="en-US" dirty="0" err="1" smtClean="0"/>
              <a:t>Higgs+jets</a:t>
            </a:r>
            <a:r>
              <a:rPr lang="en-US" dirty="0" smtClean="0"/>
              <a:t> distributions at higher energies [F. </a:t>
            </a:r>
            <a:r>
              <a:rPr lang="en-US" dirty="0" err="1" smtClean="0"/>
              <a:t>Petriello</a:t>
            </a:r>
            <a:r>
              <a:rPr lang="en-US" dirty="0" smtClean="0"/>
              <a:t> et al.]</a:t>
            </a:r>
          </a:p>
          <a:p>
            <a:pPr lvl="1"/>
            <a:r>
              <a:rPr lang="en-US" dirty="0" smtClean="0"/>
              <a:t>Investigation of small-x/BFKL effects in W/Z/</a:t>
            </a:r>
            <a:r>
              <a:rPr lang="en-US" dirty="0" err="1" smtClean="0"/>
              <a:t>H+jets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	[J. Andersen and J. </a:t>
            </a:r>
            <a:r>
              <a:rPr lang="en-US" dirty="0" err="1" smtClean="0"/>
              <a:t>Smillie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Full O(</a:t>
            </a:r>
            <a:r>
              <a:rPr lang="el-GR" dirty="0" smtClean="0"/>
              <a:t>α</a:t>
            </a:r>
            <a:r>
              <a:rPr lang="en-US" dirty="0" smtClean="0"/>
              <a:t>*</a:t>
            </a:r>
            <a:r>
              <a:rPr lang="el-GR" dirty="0" smtClean="0"/>
              <a:t>α</a:t>
            </a:r>
            <a:r>
              <a:rPr lang="en-US" baseline="-25000" dirty="0" smtClean="0"/>
              <a:t>s</a:t>
            </a:r>
            <a:r>
              <a:rPr lang="en-US" dirty="0" smtClean="0"/>
              <a:t>) to single-W/Z production in the resonance region (i.e. including real &amp; virtual contributions) [S. </a:t>
            </a:r>
            <a:r>
              <a:rPr lang="en-US" dirty="0" err="1" smtClean="0"/>
              <a:t>Dittmaier</a:t>
            </a:r>
            <a:r>
              <a:rPr lang="en-US" dirty="0" smtClean="0"/>
              <a:t> et al]:</a:t>
            </a:r>
          </a:p>
          <a:p>
            <a:pPr lvl="1">
              <a:buNone/>
            </a:pPr>
            <a:r>
              <a:rPr lang="en-US" dirty="0" smtClean="0"/>
              <a:t>	factorization of QCD/EWK correction !?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sz="16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3, 2013.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FFC7-E63F-4EE3-B8E9-FB0394B842E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3, 2013.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AF799-3871-458B-A6C4-ADAA5BE10C4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/>
              <a:t>PDF:</a:t>
            </a:r>
          </a:p>
          <a:p>
            <a:r>
              <a:rPr lang="en-US" sz="1400" dirty="0" smtClean="0"/>
              <a:t>Current knowledge and uncertainties: </a:t>
            </a:r>
            <a:r>
              <a:rPr lang="en-US" sz="1400" dirty="0" smtClean="0">
                <a:solidFill>
                  <a:srgbClr val="FF0000"/>
                </a:solidFill>
              </a:rPr>
              <a:t>central values and uncertainties are in general agreement between the 3 most widely used  PDFs, CT10, MSTW08 and NNPDF2.3; there is room for improvement for the gluon distribution, especially in the range for Higgs production through </a:t>
            </a:r>
            <a:r>
              <a:rPr lang="en-US" sz="1400" dirty="0" err="1" smtClean="0">
                <a:solidFill>
                  <a:srgbClr val="FF0000"/>
                </a:solidFill>
              </a:rPr>
              <a:t>gg</a:t>
            </a:r>
            <a:r>
              <a:rPr lang="en-US" sz="1400" dirty="0" smtClean="0">
                <a:solidFill>
                  <a:srgbClr val="FF0000"/>
                </a:solidFill>
              </a:rPr>
              <a:t> fusion; the differences between the groups are mostly due to treatment of fixed target DIS data and is under investigation; collider-only fits are in better agreement but with much larger uncertainties; the use of META-PDFs may serve to greatly simplify theoretical comparisons; more conclusions should be available by Minneapolis</a:t>
            </a:r>
          </a:p>
          <a:p>
            <a:r>
              <a:rPr lang="en-US" sz="1400" dirty="0" smtClean="0"/>
              <a:t>Likely improvements from LHC data, particularly precision </a:t>
            </a:r>
            <a:r>
              <a:rPr lang="en-US" sz="1400" dirty="0" err="1" smtClean="0"/>
              <a:t>Drell</a:t>
            </a:r>
            <a:r>
              <a:rPr lang="en-US" sz="1400" dirty="0" smtClean="0"/>
              <a:t>-Yan measurements: </a:t>
            </a:r>
            <a:r>
              <a:rPr lang="en-US" sz="1400" dirty="0" smtClean="0">
                <a:solidFill>
                  <a:srgbClr val="FF0000"/>
                </a:solidFill>
              </a:rPr>
              <a:t>the LHC high luminosity jet data, especially after the NNLO jet cross section calculation is completed, will serve as a constraint on the gluon distribution, as will the </a:t>
            </a:r>
            <a:r>
              <a:rPr lang="en-US" sz="1400" dirty="0" err="1" smtClean="0">
                <a:solidFill>
                  <a:srgbClr val="FF0000"/>
                </a:solidFill>
              </a:rPr>
              <a:t>ttbar</a:t>
            </a:r>
            <a:r>
              <a:rPr lang="en-US" sz="1400" dirty="0" smtClean="0">
                <a:solidFill>
                  <a:srgbClr val="FF0000"/>
                </a:solidFill>
              </a:rPr>
              <a:t> rapidity and mass distributions, once that NNLO calculation is available; DY data will also be important but calculation of  QCD+EWK corrections is necessary for high mass; for quark distributions, it will be hard to compete with the precision of the HERA data</a:t>
            </a:r>
          </a:p>
          <a:p>
            <a:r>
              <a:rPr lang="en-US" sz="1400" dirty="0" smtClean="0"/>
              <a:t>PDF luminosities and uncertainties for 14, 33, and 100 </a:t>
            </a:r>
            <a:r>
              <a:rPr lang="en-US" sz="1400" dirty="0" err="1" smtClean="0"/>
              <a:t>TeV</a:t>
            </a:r>
            <a:r>
              <a:rPr lang="en-US" sz="1400" dirty="0" smtClean="0"/>
              <a:t>: </a:t>
            </a:r>
            <a:r>
              <a:rPr lang="en-US" sz="1400" dirty="0" smtClean="0">
                <a:solidFill>
                  <a:srgbClr val="FF0000"/>
                </a:solidFill>
              </a:rPr>
              <a:t>the exercise has been carried out and uncertainties for the higher energies are reasonable for most physics processes, except at low x and high x, where input from an </a:t>
            </a:r>
            <a:r>
              <a:rPr lang="en-US" sz="1400" dirty="0" err="1" smtClean="0">
                <a:solidFill>
                  <a:srgbClr val="FF0000"/>
                </a:solidFill>
              </a:rPr>
              <a:t>LHeC</a:t>
            </a:r>
            <a:r>
              <a:rPr lang="en-US" sz="1400" dirty="0" smtClean="0">
                <a:solidFill>
                  <a:srgbClr val="FF0000"/>
                </a:solidFill>
              </a:rPr>
              <a:t> be useful</a:t>
            </a:r>
            <a:endParaRPr lang="en-US" sz="1400" dirty="0" smtClean="0"/>
          </a:p>
          <a:p>
            <a:r>
              <a:rPr lang="en-US" sz="1400" dirty="0" smtClean="0"/>
              <a:t>Improvements from an </a:t>
            </a:r>
            <a:r>
              <a:rPr lang="en-US" sz="1400" dirty="0" err="1" smtClean="0"/>
              <a:t>LHeC</a:t>
            </a:r>
            <a:r>
              <a:rPr lang="en-US" sz="1400" dirty="0" smtClean="0"/>
              <a:t> (including </a:t>
            </a:r>
            <a:r>
              <a:rPr lang="en-US" sz="1400" dirty="0" err="1" smtClean="0"/>
              <a:t>alpha_s</a:t>
            </a:r>
            <a:r>
              <a:rPr lang="en-US" sz="1400" dirty="0" smtClean="0"/>
              <a:t>): </a:t>
            </a:r>
            <a:r>
              <a:rPr lang="en-US" sz="1400" dirty="0" smtClean="0">
                <a:solidFill>
                  <a:srgbClr val="FF0000"/>
                </a:solidFill>
              </a:rPr>
              <a:t>an </a:t>
            </a:r>
            <a:r>
              <a:rPr lang="en-US" sz="1400" dirty="0" err="1" smtClean="0">
                <a:solidFill>
                  <a:srgbClr val="FF0000"/>
                </a:solidFill>
              </a:rPr>
              <a:t>LHeC</a:t>
            </a:r>
            <a:r>
              <a:rPr lang="en-US" sz="1400" dirty="0" smtClean="0">
                <a:solidFill>
                  <a:srgbClr val="FF0000"/>
                </a:solidFill>
              </a:rPr>
              <a:t> will allow precision measurement of PDFs over complete kinematic range needed for 14 </a:t>
            </a:r>
            <a:r>
              <a:rPr lang="en-US" sz="1400" dirty="0" err="1" smtClean="0">
                <a:solidFill>
                  <a:srgbClr val="FF0000"/>
                </a:solidFill>
              </a:rPr>
              <a:t>TeV</a:t>
            </a:r>
            <a:r>
              <a:rPr lang="en-US" sz="1400" dirty="0" smtClean="0">
                <a:solidFill>
                  <a:srgbClr val="FF0000"/>
                </a:solidFill>
              </a:rPr>
              <a:t> and higher energies, plus the possibility of a per mille accuracy on </a:t>
            </a:r>
            <a:r>
              <a:rPr lang="en-US" sz="14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a</a:t>
            </a:r>
            <a:r>
              <a:rPr lang="en-US" sz="1400" baseline="-25000" dirty="0" smtClean="0">
                <a:solidFill>
                  <a:srgbClr val="FF0000"/>
                </a:solidFill>
              </a:rPr>
              <a:t>s</a:t>
            </a:r>
            <a:endParaRPr lang="en-US" sz="1400" dirty="0" smtClean="0"/>
          </a:p>
          <a:p>
            <a:endParaRPr lang="en-US" sz="1600" dirty="0" smtClean="0"/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endParaRPr lang="en-US" sz="1800" dirty="0" smtClean="0"/>
          </a:p>
          <a:p>
            <a:endParaRPr lang="en-US" sz="1800" dirty="0" smtClean="0">
              <a:solidFill>
                <a:srgbClr val="FF0000"/>
              </a:solidFill>
            </a:endParaRP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3, 2013.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FFC7-E63F-4EE3-B8E9-FB0394B842E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Cross sections at 14, 33 and 100 </a:t>
            </a:r>
            <a:r>
              <a:rPr lang="en-US" sz="2000" dirty="0" err="1" smtClean="0"/>
              <a:t>TeV</a:t>
            </a:r>
            <a:r>
              <a:rPr lang="en-US" sz="2000" dirty="0" smtClean="0"/>
              <a:t>:</a:t>
            </a:r>
          </a:p>
          <a:p>
            <a:pPr marL="0" indent="0"/>
            <a:r>
              <a:rPr lang="en-US" sz="1600" dirty="0" smtClean="0"/>
              <a:t> MCFM LO, NLO</a:t>
            </a:r>
            <a:endParaRPr lang="en-US" sz="1600" dirty="0" smtClean="0">
              <a:solidFill>
                <a:srgbClr val="FF0000"/>
              </a:solidFill>
            </a:endParaRPr>
          </a:p>
          <a:p>
            <a:pPr marL="438150" lvl="1" indent="0"/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Scale, PDF and </a:t>
            </a:r>
            <a:r>
              <a:rPr lang="en-US" sz="1600" dirty="0" err="1" smtClean="0"/>
              <a:t>alpha_s</a:t>
            </a:r>
            <a:r>
              <a:rPr lang="en-US" sz="1600" dirty="0" smtClean="0"/>
              <a:t> uncertainties?</a:t>
            </a:r>
          </a:p>
          <a:p>
            <a:pPr marL="438150" lvl="1" indent="0"/>
            <a:r>
              <a:rPr lang="en-US" sz="1600" dirty="0" smtClean="0"/>
              <a:t> Comparisons to BFKL predictions a la HEJ </a:t>
            </a:r>
          </a:p>
          <a:p>
            <a:pPr marL="438150" lvl="1" indent="0"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NLO corrections for processes involving vector bosons and jets should be reasonably stable as the center-of-mass energy increases, as long as the jet threshold increases with the energy,  but the K-factors for W/</a:t>
            </a:r>
            <a:r>
              <a:rPr lang="en-US" sz="1400" dirty="0" err="1" smtClean="0">
                <a:solidFill>
                  <a:srgbClr val="FF0000"/>
                </a:solidFill>
              </a:rPr>
              <a:t>Z+</a:t>
            </a:r>
            <a:r>
              <a:rPr lang="en-US" sz="14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g</a:t>
            </a:r>
            <a:r>
              <a:rPr lang="en-US" sz="1400" dirty="0" smtClean="0">
                <a:solidFill>
                  <a:srgbClr val="FF0000"/>
                </a:solidFill>
              </a:rPr>
              <a:t> increase rapidly with increasing energy; more results, including comparisons with HEJ should be available by Minneapolis</a:t>
            </a:r>
          </a:p>
          <a:p>
            <a:pPr marL="0" indent="0"/>
            <a:r>
              <a:rPr lang="en-US" sz="1600" dirty="0" smtClean="0"/>
              <a:t> NLO, NNLO and beyond </a:t>
            </a:r>
            <a:endParaRPr lang="en-US" sz="1600" dirty="0" smtClean="0">
              <a:solidFill>
                <a:srgbClr val="FF0000"/>
              </a:solidFill>
            </a:endParaRPr>
          </a:p>
          <a:p>
            <a:pPr marL="438150" lvl="1" indent="0"/>
            <a:r>
              <a:rPr lang="en-US" sz="1600" dirty="0" smtClean="0"/>
              <a:t> NLO extrapolation to higher </a:t>
            </a:r>
            <a:r>
              <a:rPr lang="en-US" sz="1600" dirty="0" err="1" smtClean="0"/>
              <a:t>parton</a:t>
            </a:r>
            <a:r>
              <a:rPr lang="en-US" sz="1600" dirty="0" smtClean="0"/>
              <a:t> multiplicities </a:t>
            </a:r>
          </a:p>
          <a:p>
            <a:pPr marL="438150" lvl="1" indent="0"/>
            <a:r>
              <a:rPr lang="en-US" sz="1600" dirty="0" smtClean="0"/>
              <a:t> Improvements in NLO+PS, a la CKKW-&gt;comparisons</a:t>
            </a:r>
          </a:p>
          <a:p>
            <a:pPr marL="438150" lvl="1" indent="0"/>
            <a:r>
              <a:rPr lang="en-US" sz="1600" dirty="0" smtClean="0"/>
              <a:t> Higgs(+jets) cross sections as function of energy</a:t>
            </a:r>
          </a:p>
          <a:p>
            <a:pPr marL="438150" lvl="1" indent="0"/>
            <a:r>
              <a:rPr lang="en-US" sz="1600" dirty="0" smtClean="0"/>
              <a:t> importance of BFKL logs as a function of energy </a:t>
            </a:r>
          </a:p>
          <a:p>
            <a:pPr marL="438150" lvl="1" indent="0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Conclusions for the above should be available by Minneapolis</a:t>
            </a:r>
          </a:p>
          <a:p>
            <a:pPr marL="0" lvl="1" indent="0">
              <a:buFont typeface="Wingdings" pitchFamily="2" charset="2"/>
              <a:buChar char="o"/>
            </a:pPr>
            <a:r>
              <a:rPr lang="en-US" sz="1600" dirty="0" smtClean="0"/>
              <a:t> </a:t>
            </a:r>
            <a:r>
              <a:rPr lang="en-US" sz="1600" dirty="0" err="1" smtClean="0"/>
              <a:t>Perturbative</a:t>
            </a:r>
            <a:r>
              <a:rPr lang="en-US" sz="1600" dirty="0" smtClean="0"/>
              <a:t> series convergence for boosted final states </a:t>
            </a:r>
            <a:endParaRPr lang="en-US" sz="1600" dirty="0" smtClean="0">
              <a:solidFill>
                <a:srgbClr val="FF0000"/>
              </a:solidFill>
            </a:endParaRPr>
          </a:p>
          <a:p>
            <a:pPr marL="438150" lvl="1" indent="0"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Application of typical boost cuts for searches such as WH greatly restricts the phase space such that </a:t>
            </a:r>
            <a:r>
              <a:rPr lang="en-US" sz="1600" dirty="0" err="1" smtClean="0">
                <a:solidFill>
                  <a:srgbClr val="FF0000"/>
                </a:solidFill>
              </a:rPr>
              <a:t>resummation</a:t>
            </a:r>
            <a:r>
              <a:rPr lang="en-US" sz="1600" dirty="0" smtClean="0">
                <a:solidFill>
                  <a:srgbClr val="FF0000"/>
                </a:solidFill>
              </a:rPr>
              <a:t> is necessary for any accurate prediction; relevant </a:t>
            </a:r>
            <a:r>
              <a:rPr lang="en-US" sz="1600" dirty="0" err="1" smtClean="0">
                <a:solidFill>
                  <a:srgbClr val="FF0000"/>
                </a:solidFill>
              </a:rPr>
              <a:t>resummation</a:t>
            </a:r>
            <a:r>
              <a:rPr lang="en-US" sz="1600" dirty="0" smtClean="0">
                <a:solidFill>
                  <a:srgbClr val="FF0000"/>
                </a:solidFill>
              </a:rPr>
              <a:t> studies underway; more information may be available by Minneapolis</a:t>
            </a:r>
          </a:p>
          <a:p>
            <a:pPr marL="0" indent="0"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3, 2013.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FFC7-E63F-4EE3-B8E9-FB0394B842E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 err="1" smtClean="0"/>
              <a:t>Higgs+jets</a:t>
            </a:r>
            <a:r>
              <a:rPr lang="en-US" sz="1600" dirty="0" smtClean="0"/>
              <a:t> uncertainties:</a:t>
            </a:r>
          </a:p>
          <a:p>
            <a:pPr marL="0" indent="0"/>
            <a:r>
              <a:rPr lang="en-US" sz="1600" dirty="0" smtClean="0"/>
              <a:t> </a:t>
            </a:r>
            <a:r>
              <a:rPr lang="en-US" sz="1600" dirty="0" err="1" smtClean="0"/>
              <a:t>resummation</a:t>
            </a:r>
            <a:r>
              <a:rPr lang="en-US" sz="1600" dirty="0" smtClean="0"/>
              <a:t> of jet veto logs-&gt;pointing to a new scheme for </a:t>
            </a:r>
            <a:r>
              <a:rPr lang="en-US" sz="1600" dirty="0" err="1" smtClean="0"/>
              <a:t>Higgs+jets</a:t>
            </a:r>
            <a:r>
              <a:rPr lang="en-US" sz="1600" dirty="0" smtClean="0"/>
              <a:t> uncertainties? </a:t>
            </a:r>
          </a:p>
          <a:p>
            <a:pPr marL="438150" lvl="1" indent="0"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a great deal of theoretical work is going on this summer and a new scheme should result in the near future, possibly by the time of Minneapolis</a:t>
            </a:r>
          </a:p>
          <a:p>
            <a:pPr marL="0" indent="0"/>
            <a:r>
              <a:rPr lang="en-US" sz="1600" dirty="0" smtClean="0"/>
              <a:t> importance of jet veto logs as a function of energy </a:t>
            </a:r>
          </a:p>
          <a:p>
            <a:pPr marL="438150" lvl="1" indent="0"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more information should be available by the time of Minneapolis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NLO QCD+NLO EW: </a:t>
            </a:r>
          </a:p>
          <a:p>
            <a:pPr marL="0" indent="0"/>
            <a:r>
              <a:rPr lang="en-US" sz="1600" dirty="0" smtClean="0"/>
              <a:t> </a:t>
            </a:r>
            <a:r>
              <a:rPr lang="en-US" sz="1600" dirty="0" err="1" smtClean="0"/>
              <a:t>wishlist</a:t>
            </a:r>
            <a:r>
              <a:rPr lang="en-US" sz="1600" dirty="0" smtClean="0"/>
              <a:t>? putting current calculations together in one framework</a:t>
            </a:r>
          </a:p>
          <a:p>
            <a:pPr marL="438150" lvl="1" indent="0"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a new </a:t>
            </a:r>
            <a:r>
              <a:rPr lang="en-US" sz="1400" dirty="0" err="1" smtClean="0">
                <a:solidFill>
                  <a:srgbClr val="FF0000"/>
                </a:solidFill>
              </a:rPr>
              <a:t>wishlist</a:t>
            </a:r>
            <a:r>
              <a:rPr lang="en-US" sz="1400" dirty="0" smtClean="0">
                <a:solidFill>
                  <a:srgbClr val="FF0000"/>
                </a:solidFill>
              </a:rPr>
              <a:t> for NNLO QCD calculations, including 2-&gt;3 processes, along with needed electroweak corrections was constructed at Les </a:t>
            </a:r>
            <a:r>
              <a:rPr lang="en-US" sz="1400" dirty="0" err="1" smtClean="0">
                <a:solidFill>
                  <a:srgbClr val="FF0000"/>
                </a:solidFill>
              </a:rPr>
              <a:t>Houches</a:t>
            </a:r>
            <a:r>
              <a:rPr lang="en-US" sz="1400" dirty="0" smtClean="0">
                <a:solidFill>
                  <a:srgbClr val="FF0000"/>
                </a:solidFill>
              </a:rPr>
              <a:t>, and will be discussed at Minneapolis; one of the key aspects is whether the EWK corrections factorize with the higher order QCD corrections; this is known explicitly only for a few processes</a:t>
            </a:r>
          </a:p>
          <a:p>
            <a:pPr marL="0" indent="0"/>
            <a:r>
              <a:rPr lang="en-US" sz="1600" dirty="0" smtClean="0"/>
              <a:t> impact of the '</a:t>
            </a:r>
            <a:r>
              <a:rPr lang="en-US" sz="1600" dirty="0" err="1" smtClean="0"/>
              <a:t>Sudakov</a:t>
            </a:r>
            <a:r>
              <a:rPr lang="en-US" sz="1600" dirty="0" smtClean="0"/>
              <a:t> zone' as a function of energy; gamma </a:t>
            </a:r>
            <a:r>
              <a:rPr lang="en-US" sz="1600" dirty="0" err="1" smtClean="0"/>
              <a:t>gamma</a:t>
            </a:r>
            <a:r>
              <a:rPr lang="en-US" sz="1600" dirty="0" smtClean="0"/>
              <a:t> processes</a:t>
            </a:r>
          </a:p>
          <a:p>
            <a:pPr marL="438150" lvl="1" indent="0">
              <a:buNone/>
            </a:pPr>
            <a:r>
              <a:rPr lang="en-US" sz="1400" dirty="0" err="1" smtClean="0">
                <a:solidFill>
                  <a:srgbClr val="FF0000"/>
                </a:solidFill>
              </a:rPr>
              <a:t>Sudakov</a:t>
            </a:r>
            <a:r>
              <a:rPr lang="en-US" sz="1400" dirty="0" smtClean="0">
                <a:solidFill>
                  <a:srgbClr val="FF0000"/>
                </a:solidFill>
              </a:rPr>
              <a:t> logs can be used as an approximation for the full NLO EW corrections in the </a:t>
            </a:r>
            <a:r>
              <a:rPr lang="en-US" sz="1400" dirty="0" err="1" smtClean="0">
                <a:solidFill>
                  <a:srgbClr val="FF0000"/>
                </a:solidFill>
              </a:rPr>
              <a:t>Sudakov</a:t>
            </a:r>
            <a:r>
              <a:rPr lang="en-US" sz="1400" dirty="0" smtClean="0">
                <a:solidFill>
                  <a:srgbClr val="FF0000"/>
                </a:solidFill>
              </a:rPr>
              <a:t> regime, where s and t are both large; they fail when s is large but t is not; </a:t>
            </a:r>
            <a:r>
              <a:rPr lang="en-US" sz="1400" dirty="0" err="1" smtClean="0">
                <a:solidFill>
                  <a:srgbClr val="FF0000"/>
                </a:solidFill>
              </a:rPr>
              <a:t>Sudakov</a:t>
            </a:r>
            <a:r>
              <a:rPr lang="en-US" sz="1400" dirty="0" smtClean="0">
                <a:solidFill>
                  <a:srgbClr val="FF0000"/>
                </a:solidFill>
              </a:rPr>
              <a:t> log effects can be easily included in Monte Carlos such as ALPGEN;  new photon PDFs are coming out from NNPDF and CT; NNPDF indicates that the photon PDF is smaller than MRST2004qed at low x, and similar at high x</a:t>
            </a:r>
          </a:p>
          <a:p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3, 2013.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FFC7-E63F-4EE3-B8E9-FB0394B842E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“</a:t>
            </a:r>
            <a:r>
              <a:rPr lang="en-US" sz="3200" dirty="0" err="1" smtClean="0"/>
              <a:t>Wishlist</a:t>
            </a:r>
            <a:r>
              <a:rPr lang="en-US" sz="3200" dirty="0" smtClean="0"/>
              <a:t>” for QCD/QED Calculations 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3, 2013.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934" y="1143000"/>
            <a:ext cx="5037466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172200" y="1524000"/>
            <a:ext cx="2286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 smtClean="0">
                <a:latin typeface="+mn-lt"/>
              </a:rPr>
              <a:t>High priority for:</a:t>
            </a:r>
          </a:p>
          <a:p>
            <a:pPr>
              <a:buFont typeface="Arial" pitchFamily="34" charset="0"/>
              <a:buChar char="•"/>
            </a:pPr>
            <a:r>
              <a:rPr lang="en-US" sz="2000" b="0" dirty="0" smtClean="0">
                <a:latin typeface="+mn-lt"/>
              </a:rPr>
              <a:t> </a:t>
            </a:r>
            <a:r>
              <a:rPr lang="en-US" sz="2000" b="0" dirty="0" err="1" smtClean="0">
                <a:latin typeface="+mn-lt"/>
              </a:rPr>
              <a:t>pdfs</a:t>
            </a:r>
            <a:endParaRPr lang="en-US" sz="2000" b="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0" dirty="0" smtClean="0">
                <a:latin typeface="+mn-lt"/>
              </a:rPr>
              <a:t> H </a:t>
            </a:r>
            <a:r>
              <a:rPr lang="en-US" sz="2000" b="0" dirty="0" err="1" smtClean="0">
                <a:latin typeface="+mn-lt"/>
              </a:rPr>
              <a:t>bkgs</a:t>
            </a:r>
            <a:endParaRPr lang="en-US" sz="2000" b="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0" dirty="0" smtClean="0">
                <a:latin typeface="+mn-lt"/>
              </a:rPr>
              <a:t> EW structure,</a:t>
            </a:r>
          </a:p>
          <a:p>
            <a:r>
              <a:rPr lang="en-US" sz="2000" b="0" dirty="0" smtClean="0">
                <a:latin typeface="+mn-lt"/>
              </a:rPr>
              <a:t>  TGCs, QGCs</a:t>
            </a:r>
            <a:endParaRPr lang="en-US" sz="2000" b="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FFC7-E63F-4EE3-B8E9-FB0394B842E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Materials and conclusions we will have in the final white paper report will be collated from a series of meetings held over the course of 2012-13.</a:t>
            </a:r>
          </a:p>
          <a:p>
            <a:endParaRPr lang="en-US" sz="2000" dirty="0" smtClean="0"/>
          </a:p>
          <a:p>
            <a:pPr lvl="1"/>
            <a:r>
              <a:rPr lang="en-US" dirty="0" smtClean="0"/>
              <a:t>Kick-off meeting (</a:t>
            </a:r>
            <a:r>
              <a:rPr lang="en-US" dirty="0" err="1" smtClean="0"/>
              <a:t>Fermilab</a:t>
            </a:r>
            <a:r>
              <a:rPr lang="en-US" dirty="0" smtClean="0"/>
              <a:t>, October 2012)</a:t>
            </a:r>
          </a:p>
          <a:p>
            <a:pPr lvl="1"/>
            <a:r>
              <a:rPr lang="en-US" dirty="0" smtClean="0"/>
              <a:t>One-day QCD meeting (</a:t>
            </a:r>
            <a:r>
              <a:rPr lang="en-US" dirty="0" err="1" smtClean="0"/>
              <a:t>Fermilab</a:t>
            </a:r>
            <a:r>
              <a:rPr lang="en-US" dirty="0" smtClean="0"/>
              <a:t>, January 2013)</a:t>
            </a:r>
          </a:p>
          <a:p>
            <a:pPr lvl="1"/>
            <a:r>
              <a:rPr lang="en-US" dirty="0" smtClean="0"/>
              <a:t>Energy Frontier meeting (BNL, April 2013)</a:t>
            </a:r>
          </a:p>
          <a:p>
            <a:pPr lvl="1"/>
            <a:r>
              <a:rPr lang="en-US" dirty="0" smtClean="0"/>
              <a:t>One-day QCD/computing meeting (</a:t>
            </a:r>
            <a:r>
              <a:rPr lang="en-US" dirty="0" err="1" smtClean="0"/>
              <a:t>Loopfest</a:t>
            </a:r>
            <a:r>
              <a:rPr lang="en-US" dirty="0" smtClean="0"/>
              <a:t>, May 2013)</a:t>
            </a:r>
          </a:p>
          <a:p>
            <a:pPr lvl="1"/>
            <a:r>
              <a:rPr lang="fr-FR" dirty="0" smtClean="0"/>
              <a:t>Les Houches “Physics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TeV</a:t>
            </a:r>
            <a:r>
              <a:rPr lang="fr-FR" dirty="0" smtClean="0"/>
              <a:t> </a:t>
            </a:r>
            <a:r>
              <a:rPr lang="fr-FR" dirty="0" err="1" smtClean="0"/>
              <a:t>colliders</a:t>
            </a:r>
            <a:r>
              <a:rPr lang="fr-FR" dirty="0" smtClean="0"/>
              <a:t>” (</a:t>
            </a:r>
            <a:r>
              <a:rPr lang="fr-FR" dirty="0" err="1" smtClean="0"/>
              <a:t>June</a:t>
            </a:r>
            <a:r>
              <a:rPr lang="fr-FR" dirty="0" smtClean="0"/>
              <a:t>, 2013)</a:t>
            </a:r>
          </a:p>
          <a:p>
            <a:pPr lvl="1"/>
            <a:r>
              <a:rPr lang="fr-FR" dirty="0" err="1" smtClean="0">
                <a:solidFill>
                  <a:srgbClr val="C00000"/>
                </a:solidFill>
              </a:rPr>
              <a:t>Energy</a:t>
            </a: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dirty="0" err="1" smtClean="0">
                <a:solidFill>
                  <a:srgbClr val="C00000"/>
                </a:solidFill>
              </a:rPr>
              <a:t>Frontier</a:t>
            </a:r>
            <a:r>
              <a:rPr lang="fr-FR" dirty="0" smtClean="0">
                <a:solidFill>
                  <a:srgbClr val="C00000"/>
                </a:solidFill>
              </a:rPr>
              <a:t> meeting (Seattle, </a:t>
            </a:r>
            <a:r>
              <a:rPr lang="fr-FR" dirty="0" err="1" smtClean="0">
                <a:solidFill>
                  <a:srgbClr val="C00000"/>
                </a:solidFill>
              </a:rPr>
              <a:t>June</a:t>
            </a:r>
            <a:r>
              <a:rPr lang="fr-FR" dirty="0" smtClean="0">
                <a:solidFill>
                  <a:srgbClr val="C00000"/>
                </a:solidFill>
              </a:rPr>
              <a:t>-July, 2013)</a:t>
            </a:r>
          </a:p>
          <a:p>
            <a:pPr lvl="1"/>
            <a:r>
              <a:rPr lang="fr-FR" dirty="0" err="1" smtClean="0">
                <a:solidFill>
                  <a:srgbClr val="0000FF"/>
                </a:solidFill>
              </a:rPr>
              <a:t>Snowmass</a:t>
            </a:r>
            <a:r>
              <a:rPr lang="fr-FR" dirty="0" smtClean="0">
                <a:solidFill>
                  <a:srgbClr val="0000FF"/>
                </a:solidFill>
              </a:rPr>
              <a:t> on Mississippi (Minneapolis, July-August, 2013)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3, 2013.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FFC7-E63F-4EE3-B8E9-FB0394B842E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“</a:t>
            </a:r>
            <a:r>
              <a:rPr lang="en-US" sz="3200" dirty="0" err="1" smtClean="0"/>
              <a:t>Wishlist</a:t>
            </a:r>
            <a:r>
              <a:rPr lang="en-US" sz="3200" dirty="0" smtClean="0"/>
              <a:t>” for QCD/QED Calculations 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3, 2013.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82991"/>
            <a:ext cx="8458200" cy="460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FFC7-E63F-4EE3-B8E9-FB0394B842E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/>
              <a:t>The white paper report will be organized around the following four “themes”</a:t>
            </a:r>
          </a:p>
          <a:p>
            <a:r>
              <a:rPr lang="en-US" sz="2000" dirty="0" smtClean="0"/>
              <a:t>Investigations of PDF and </a:t>
            </a:r>
            <a:r>
              <a:rPr lang="el-GR" sz="2000" dirty="0" smtClean="0"/>
              <a:t>α</a:t>
            </a:r>
            <a:r>
              <a:rPr lang="en-US" sz="2000" baseline="-25000" dirty="0" smtClean="0"/>
              <a:t>s</a:t>
            </a:r>
            <a:r>
              <a:rPr lang="en-US" sz="2000" dirty="0" smtClean="0"/>
              <a:t> knowledge and uncertainties.</a:t>
            </a:r>
          </a:p>
          <a:p>
            <a:endParaRPr lang="en-US" sz="2000" dirty="0" smtClean="0"/>
          </a:p>
          <a:p>
            <a:r>
              <a:rPr lang="en-US" sz="2000" dirty="0" smtClean="0"/>
              <a:t>Exploration of phenomenology at (possible) future </a:t>
            </a:r>
            <a:r>
              <a:rPr lang="en-US" sz="2000" dirty="0" err="1" smtClean="0"/>
              <a:t>hadron</a:t>
            </a:r>
            <a:r>
              <a:rPr lang="en-US" sz="2000" dirty="0" smtClean="0"/>
              <a:t> collider operating energies (14, 33, 100 </a:t>
            </a:r>
            <a:r>
              <a:rPr lang="en-US" sz="2000" dirty="0" err="1" smtClean="0"/>
              <a:t>TeV</a:t>
            </a:r>
            <a:r>
              <a:rPr lang="en-US" sz="2000" dirty="0" smtClean="0"/>
              <a:t>).</a:t>
            </a:r>
          </a:p>
          <a:p>
            <a:endParaRPr lang="en-US" sz="2000" dirty="0" smtClean="0"/>
          </a:p>
          <a:p>
            <a:r>
              <a:rPr lang="en-US" sz="2000" dirty="0" smtClean="0"/>
              <a:t>Uncertainties on </a:t>
            </a:r>
            <a:r>
              <a:rPr lang="en-US" sz="2000" dirty="0" err="1" smtClean="0"/>
              <a:t>Higgs+jet</a:t>
            </a:r>
            <a:r>
              <a:rPr lang="en-US" sz="2000" dirty="0" smtClean="0"/>
              <a:t> cross sections.</a:t>
            </a:r>
          </a:p>
          <a:p>
            <a:endParaRPr lang="en-US" sz="2000" dirty="0" smtClean="0"/>
          </a:p>
          <a:p>
            <a:r>
              <a:rPr lang="en-US" sz="2000" dirty="0" smtClean="0"/>
              <a:t>Potential for improvements in the </a:t>
            </a:r>
            <a:r>
              <a:rPr lang="en-US" sz="2000" dirty="0" err="1" smtClean="0"/>
              <a:t>perturbative</a:t>
            </a:r>
            <a:r>
              <a:rPr lang="en-US" sz="2000" dirty="0" smtClean="0"/>
              <a:t> description, beyond NLO QCD and including NLO EW.</a:t>
            </a:r>
          </a:p>
          <a:p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See more details in </a:t>
            </a:r>
            <a:r>
              <a:rPr lang="en-US" sz="2000" dirty="0" smtClean="0">
                <a:hlinkClick r:id="rId2"/>
              </a:rPr>
              <a:t>John Campbell’s talk on Sunday</a:t>
            </a:r>
            <a:r>
              <a:rPr lang="en-US" sz="2000" dirty="0" smtClean="0"/>
              <a:t> and in backup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3, 2013.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FFC7-E63F-4EE3-B8E9-FB0394B842E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“</a:t>
            </a:r>
            <a:r>
              <a:rPr lang="en-US" sz="3200" dirty="0" err="1" smtClean="0"/>
              <a:t>Wishlist</a:t>
            </a:r>
            <a:r>
              <a:rPr lang="en-US" sz="3200" dirty="0" smtClean="0"/>
              <a:t>” for QCD/QED Calculations 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3, 2013.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59353"/>
            <a:ext cx="64770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879772" y="1431821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dirty="0" smtClean="0">
                <a:latin typeface="+mn-lt"/>
              </a:rPr>
              <a:t>Les </a:t>
            </a:r>
            <a:r>
              <a:rPr lang="en-US" sz="1800" b="0" dirty="0" err="1" smtClean="0">
                <a:latin typeface="+mn-lt"/>
              </a:rPr>
              <a:t>Houches</a:t>
            </a:r>
            <a:endParaRPr lang="en-US" sz="1800" b="0" dirty="0" smtClean="0">
              <a:latin typeface="+mn-lt"/>
            </a:endParaRPr>
          </a:p>
          <a:p>
            <a:r>
              <a:rPr lang="en-US" sz="1800" b="0" dirty="0" smtClean="0">
                <a:latin typeface="+mn-lt"/>
              </a:rPr>
              <a:t>workshop 2013</a:t>
            </a:r>
            <a:endParaRPr lang="en-US" sz="1800" b="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79772" y="2165468"/>
            <a:ext cx="2209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dirty="0" smtClean="0">
                <a:latin typeface="+mn-lt"/>
              </a:rPr>
              <a:t>Higgs observables</a:t>
            </a:r>
          </a:p>
          <a:p>
            <a:r>
              <a:rPr lang="en-US" sz="1800" b="0" dirty="0" smtClean="0">
                <a:latin typeface="+mn-lt"/>
              </a:rPr>
              <a:t>here; similar lists</a:t>
            </a:r>
          </a:p>
          <a:p>
            <a:r>
              <a:rPr lang="en-US" sz="1800" b="0" dirty="0" smtClean="0">
                <a:latin typeface="+mn-lt"/>
              </a:rPr>
              <a:t>for processes</a:t>
            </a:r>
          </a:p>
          <a:p>
            <a:r>
              <a:rPr lang="en-US" sz="1800" b="0" dirty="0" smtClean="0">
                <a:latin typeface="+mn-lt"/>
              </a:rPr>
              <a:t>involving jets,</a:t>
            </a:r>
          </a:p>
          <a:p>
            <a:r>
              <a:rPr lang="en-US" sz="1800" b="0" dirty="0" smtClean="0">
                <a:latin typeface="+mn-lt"/>
              </a:rPr>
              <a:t>heavy quarks and</a:t>
            </a:r>
          </a:p>
          <a:p>
            <a:r>
              <a:rPr lang="en-US" sz="1800" b="0" dirty="0" smtClean="0">
                <a:latin typeface="+mn-lt"/>
              </a:rPr>
              <a:t>vector bosons (backup)</a:t>
            </a:r>
          </a:p>
        </p:txBody>
      </p:sp>
      <p:sp>
        <p:nvSpPr>
          <p:cNvPr id="8" name="Rectangle 7"/>
          <p:cNvSpPr/>
          <p:nvPr/>
        </p:nvSpPr>
        <p:spPr>
          <a:xfrm>
            <a:off x="6868886" y="4218563"/>
            <a:ext cx="22098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b="0" dirty="0" smtClean="0">
              <a:latin typeface="+mn-lt"/>
            </a:endParaRPr>
          </a:p>
          <a:p>
            <a:r>
              <a:rPr lang="en-US" sz="2000" b="0" dirty="0" smtClean="0">
                <a:solidFill>
                  <a:srgbClr val="990000"/>
                </a:solidFill>
                <a:latin typeface="+mn-lt"/>
              </a:rPr>
              <a:t>Vital for improving</a:t>
            </a:r>
          </a:p>
          <a:p>
            <a:r>
              <a:rPr lang="en-US" sz="2000" b="0" dirty="0" smtClean="0">
                <a:solidFill>
                  <a:srgbClr val="990000"/>
                </a:solidFill>
                <a:latin typeface="+mn-lt"/>
              </a:rPr>
              <a:t>Higgs coupling determination!</a:t>
            </a:r>
          </a:p>
          <a:p>
            <a:endParaRPr lang="en-US" sz="1800" b="0" dirty="0" smtClean="0"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FFC7-E63F-4EE3-B8E9-FB0394B842E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 from this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Monday:</a:t>
            </a:r>
          </a:p>
          <a:p>
            <a:pPr lvl="1"/>
            <a:r>
              <a:rPr lang="en-US" sz="1800" dirty="0" smtClean="0"/>
              <a:t>Summary report from the Les </a:t>
            </a:r>
            <a:r>
              <a:rPr lang="en-US" sz="1800" dirty="0" err="1" smtClean="0"/>
              <a:t>Houches</a:t>
            </a:r>
            <a:r>
              <a:rPr lang="en-US" sz="1800" dirty="0" smtClean="0"/>
              <a:t> workshop: J. Huston</a:t>
            </a:r>
          </a:p>
          <a:p>
            <a:pPr lvl="1"/>
            <a:r>
              <a:rPr lang="en-US" sz="1800" dirty="0" smtClean="0"/>
              <a:t>Cross sections at 14, 33, and 100 </a:t>
            </a:r>
            <a:r>
              <a:rPr lang="en-US" sz="1800" dirty="0" err="1" smtClean="0"/>
              <a:t>TeV</a:t>
            </a:r>
            <a:r>
              <a:rPr lang="en-US" sz="1800" dirty="0" smtClean="0"/>
              <a:t> pp colliders: J. Campbell</a:t>
            </a:r>
          </a:p>
          <a:p>
            <a:pPr lvl="1"/>
            <a:r>
              <a:rPr lang="en-US" sz="1800" dirty="0" err="1" smtClean="0"/>
              <a:t>Rjet</a:t>
            </a:r>
            <a:r>
              <a:rPr lang="en-US" sz="1800" dirty="0" smtClean="0"/>
              <a:t> study status: H. </a:t>
            </a:r>
            <a:r>
              <a:rPr lang="en-US" sz="1800" dirty="0" err="1" smtClean="0"/>
              <a:t>Beauchemin</a:t>
            </a:r>
            <a:endParaRPr lang="en-US" sz="1800" dirty="0" smtClean="0"/>
          </a:p>
          <a:p>
            <a:endParaRPr lang="en-US" sz="2000" dirty="0" smtClean="0"/>
          </a:p>
          <a:p>
            <a:r>
              <a:rPr lang="en-US" sz="2000" dirty="0" smtClean="0"/>
              <a:t>Tuesday:</a:t>
            </a:r>
          </a:p>
          <a:p>
            <a:pPr lvl="1"/>
            <a:r>
              <a:rPr lang="en-US" sz="1800" dirty="0" err="1" smtClean="0"/>
              <a:t>Alpha_s</a:t>
            </a:r>
            <a:r>
              <a:rPr lang="en-US" sz="1800" dirty="0" smtClean="0"/>
              <a:t> at an </a:t>
            </a:r>
            <a:r>
              <a:rPr lang="en-US" sz="1800" dirty="0" err="1" smtClean="0"/>
              <a:t>e+e</a:t>
            </a:r>
            <a:r>
              <a:rPr lang="en-US" sz="1800" dirty="0" smtClean="0"/>
              <a:t>- Z factory: G. </a:t>
            </a:r>
            <a:r>
              <a:rPr lang="en-US" sz="1800" dirty="0" err="1" smtClean="0"/>
              <a:t>Dissertori</a:t>
            </a:r>
            <a:endParaRPr lang="en-US" sz="1800" dirty="0" smtClean="0"/>
          </a:p>
          <a:p>
            <a:pPr lvl="1"/>
            <a:r>
              <a:rPr lang="en-US" sz="1800" dirty="0" err="1" smtClean="0"/>
              <a:t>Sudakov</a:t>
            </a:r>
            <a:r>
              <a:rPr lang="en-US" sz="1800" dirty="0" smtClean="0"/>
              <a:t> zone at higher energies: K. </a:t>
            </a:r>
            <a:r>
              <a:rPr lang="en-US" sz="1800" dirty="0" err="1" smtClean="0"/>
              <a:t>Mishra</a:t>
            </a:r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r>
              <a:rPr lang="en-US" sz="1800" dirty="0" smtClean="0"/>
              <a:t>	Also, “virtual” contributions from the TLEP community: P. </a:t>
            </a:r>
            <a:r>
              <a:rPr lang="en-US" sz="1800" dirty="0" err="1" smtClean="0"/>
              <a:t>Janot</a:t>
            </a:r>
            <a:r>
              <a:rPr lang="en-US" sz="1800" dirty="0" smtClean="0"/>
              <a:t>, A. </a:t>
            </a:r>
            <a:r>
              <a:rPr lang="en-US" sz="1800" dirty="0" err="1" smtClean="0"/>
              <a:t>Blondel</a:t>
            </a:r>
            <a:endParaRPr lang="en-US" sz="1800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3, 2013.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FFC7-E63F-4EE3-B8E9-FB0394B842E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Coupling Constant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 smtClean="0"/>
              <a:t>α</a:t>
            </a:r>
            <a:r>
              <a:rPr lang="en-US" sz="2000" baseline="-25000" dirty="0" err="1" smtClean="0"/>
              <a:t>s</a:t>
            </a:r>
            <a:r>
              <a:rPr lang="en-US" sz="2000" dirty="0" smtClean="0"/>
              <a:t> is the important parameter in QCD and least known coupling constant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3, 2013.</a:t>
            </a:r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393" y="1981200"/>
            <a:ext cx="595440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1371600" y="5257800"/>
            <a:ext cx="6705600" cy="1143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962400" y="4343400"/>
            <a:ext cx="4876800" cy="1143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 smtClean="0">
                <a:solidFill>
                  <a:srgbClr val="006600"/>
                </a:solidFill>
                <a:latin typeface="+mn-lt"/>
              </a:rPr>
              <a:t>Plan to invite some report on the Lattice determination of </a:t>
            </a:r>
            <a:r>
              <a:rPr lang="el-GR" sz="1800" b="0" dirty="0" smtClean="0">
                <a:solidFill>
                  <a:srgbClr val="006600"/>
                </a:solidFill>
                <a:latin typeface="+mn-lt"/>
              </a:rPr>
              <a:t>α</a:t>
            </a:r>
            <a:r>
              <a:rPr lang="en-US" sz="1800" b="0" baseline="-25000" dirty="0" smtClean="0">
                <a:solidFill>
                  <a:srgbClr val="006600"/>
                </a:solidFill>
                <a:latin typeface="+mn-lt"/>
              </a:rPr>
              <a:t>s</a:t>
            </a:r>
            <a:r>
              <a:rPr lang="en-US" sz="1800" b="0" dirty="0" smtClean="0">
                <a:solidFill>
                  <a:srgbClr val="006600"/>
                </a:solidFill>
                <a:latin typeface="+mn-lt"/>
              </a:rPr>
              <a:t> in the Minneapolis meeting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b="0" dirty="0" smtClean="0">
              <a:latin typeface="+mn-lt"/>
            </a:endParaRPr>
          </a:p>
          <a:p>
            <a:r>
              <a:rPr lang="en-US" sz="1800" b="0" dirty="0" smtClean="0">
                <a:latin typeface="+mn-lt"/>
              </a:rPr>
              <a:t>How much can we push the collider determination of </a:t>
            </a:r>
            <a:r>
              <a:rPr lang="el-GR" sz="1800" b="0" dirty="0" smtClean="0">
                <a:latin typeface="+mn-lt"/>
              </a:rPr>
              <a:t>α</a:t>
            </a:r>
            <a:r>
              <a:rPr lang="en-US" sz="1800" b="0" baseline="-25000" dirty="0" smtClean="0">
                <a:latin typeface="+mn-lt"/>
              </a:rPr>
              <a:t>s </a:t>
            </a:r>
            <a:r>
              <a:rPr lang="en-US" sz="1800" b="0" dirty="0" smtClean="0">
                <a:latin typeface="+mn-lt"/>
              </a:rPr>
              <a:t>?</a:t>
            </a:r>
          </a:p>
          <a:p>
            <a:r>
              <a:rPr lang="en-US" sz="1800" b="0" dirty="0" smtClean="0">
                <a:solidFill>
                  <a:srgbClr val="C00000"/>
                </a:solidFill>
                <a:latin typeface="+mn-lt"/>
              </a:rPr>
              <a:t>Set reference to: 0.0001 (abs) or 0.1% (</a:t>
            </a:r>
            <a:r>
              <a:rPr lang="en-US" sz="1800" b="0" dirty="0" err="1" smtClean="0">
                <a:solidFill>
                  <a:srgbClr val="C00000"/>
                </a:solidFill>
                <a:latin typeface="+mn-lt"/>
              </a:rPr>
              <a:t>rel</a:t>
            </a:r>
            <a:r>
              <a:rPr lang="en-US" sz="1800" b="0" dirty="0" smtClean="0">
                <a:solidFill>
                  <a:srgbClr val="C00000"/>
                </a:solidFill>
                <a:latin typeface="+mn-lt"/>
              </a:rPr>
              <a:t>)</a:t>
            </a:r>
          </a:p>
          <a:p>
            <a:endParaRPr lang="en-US" sz="1800" b="0" dirty="0" smtClean="0">
              <a:latin typeface="+mn-lt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dirty="0" smtClean="0">
              <a:latin typeface="+mn-lt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dirty="0" smtClean="0">
              <a:latin typeface="+mn-lt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dirty="0" smtClean="0">
              <a:latin typeface="+mn-lt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dirty="0" smtClean="0">
              <a:latin typeface="+mn-lt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dirty="0" smtClean="0">
              <a:latin typeface="+mn-lt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b="0" dirty="0" smtClean="0">
              <a:latin typeface="+mn-lt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18120" y="2514600"/>
            <a:ext cx="1473480" cy="369332"/>
          </a:xfrm>
          <a:prstGeom prst="rect">
            <a:avLst/>
          </a:prstGeom>
          <a:ln w="25400"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sz="1800" b="0" dirty="0" smtClean="0">
                <a:latin typeface="+mn-lt"/>
              </a:rPr>
              <a:t>G. </a:t>
            </a:r>
            <a:r>
              <a:rPr lang="en-US" sz="1800" b="0" dirty="0" err="1" smtClean="0">
                <a:latin typeface="+mn-lt"/>
              </a:rPr>
              <a:t>Dissertori</a:t>
            </a:r>
            <a:endParaRPr lang="en-US" sz="1800" b="0" dirty="0"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FFC7-E63F-4EE3-B8E9-FB0394B842E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</a:t>
            </a:r>
            <a:r>
              <a:rPr lang="en-US" baseline="-25000" dirty="0" smtClean="0"/>
              <a:t>s</a:t>
            </a:r>
            <a:r>
              <a:rPr lang="en-US" dirty="0" smtClean="0"/>
              <a:t> from Jet Rates / Event Shape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3, 2013.</a:t>
            </a:r>
            <a:endParaRPr lang="en-US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0294"/>
          <a:stretch>
            <a:fillRect/>
          </a:stretch>
        </p:blipFill>
        <p:spPr bwMode="auto">
          <a:xfrm>
            <a:off x="662574" y="1219200"/>
            <a:ext cx="7719426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FFC7-E63F-4EE3-B8E9-FB0394B842E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</a:t>
            </a:r>
            <a:r>
              <a:rPr lang="en-US" baseline="-25000" dirty="0" smtClean="0"/>
              <a:t>s</a:t>
            </a:r>
            <a:r>
              <a:rPr lang="en-US" dirty="0" smtClean="0"/>
              <a:t> from Incl. Z Decays / Width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3, 2013.</a:t>
            </a:r>
            <a:endParaRPr lang="en-US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7949367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FFC7-E63F-4EE3-B8E9-FB0394B842E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</a:t>
            </a:r>
            <a:r>
              <a:rPr lang="en-US" baseline="-25000" dirty="0" smtClean="0"/>
              <a:t>s</a:t>
            </a:r>
            <a:r>
              <a:rPr lang="en-US" dirty="0" smtClean="0"/>
              <a:t> from Incl. Z Decays / Width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3, 2013.</a:t>
            </a:r>
            <a:endParaRPr lang="en-US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764" y="1143000"/>
            <a:ext cx="829507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391400" y="2597816"/>
            <a:ext cx="1282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C00000"/>
                </a:solidFill>
                <a:latin typeface="Trebuchet MS" pitchFamily="34" charset="0"/>
              </a:rPr>
              <a:t>(3.1% </a:t>
            </a:r>
            <a:r>
              <a:rPr lang="en-US" sz="2000" b="0" dirty="0" err="1" smtClean="0">
                <a:solidFill>
                  <a:srgbClr val="C00000"/>
                </a:solidFill>
                <a:latin typeface="Trebuchet MS" pitchFamily="34" charset="0"/>
              </a:rPr>
              <a:t>rel</a:t>
            </a:r>
            <a:r>
              <a:rPr lang="en-US" sz="2000" b="0" dirty="0" smtClean="0">
                <a:solidFill>
                  <a:srgbClr val="C00000"/>
                </a:solidFill>
                <a:latin typeface="Trebuchet MS" pitchFamily="34" charset="0"/>
              </a:rPr>
              <a:t>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9FFC7-E63F-4EE3-B8E9-FB0394B842E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alpha_W \ln^2(\mu^2/M_W^2)  template TPT3  env TPENV2  fore 0  back 16777215  eqnno 1"/>
  <p:tag name="FILENAME" val="TP_tmp"/>
  <p:tag name="ORIGWIDTH" val="71"/>
  <p:tag name="PICTUREFILESIZE" val="6873"/>
</p:tagLst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yProfile">
  <a:themeElements>
    <a:clrScheme name="My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Custom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b="0" dirty="0" smtClean="0">
            <a:latin typeface="Trebuchet MS" pitchFamily="34" charset="0"/>
          </a:defRPr>
        </a:defPPr>
      </a:lstStyle>
    </a:txDef>
  </a:objectDefaults>
  <a:extraClrSchemeLst>
    <a:extraClrScheme>
      <a:clrScheme name="My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y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y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97080</TotalTime>
  <Words>1600</Words>
  <Application>Microsoft Office PowerPoint</Application>
  <PresentationFormat>On-screen Show (4:3)</PresentationFormat>
  <Paragraphs>221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Custom Design</vt:lpstr>
      <vt:lpstr>MyProfile</vt:lpstr>
      <vt:lpstr>QCD Working Group Report</vt:lpstr>
      <vt:lpstr>Overview</vt:lpstr>
      <vt:lpstr>Themes</vt:lpstr>
      <vt:lpstr>“Wishlist” for QCD/QED Calculations </vt:lpstr>
      <vt:lpstr>News from this Meeting</vt:lpstr>
      <vt:lpstr>Strong Coupling Constant</vt:lpstr>
      <vt:lpstr>αs from Jet Rates / Event Shape</vt:lpstr>
      <vt:lpstr>αs from Incl. Z Decays / Width</vt:lpstr>
      <vt:lpstr>αs from Incl. Z Decays / Width</vt:lpstr>
      <vt:lpstr>αs from Incl. Z Decays / Width</vt:lpstr>
      <vt:lpstr>Projections(?) from TLEP</vt:lpstr>
      <vt:lpstr>EWK Corrections @ High Energies</vt:lpstr>
      <vt:lpstr>Experimental Contributions</vt:lpstr>
      <vt:lpstr>From Now To Minnesota</vt:lpstr>
      <vt:lpstr>Backup</vt:lpstr>
      <vt:lpstr>Summary 1</vt:lpstr>
      <vt:lpstr>Summary 2</vt:lpstr>
      <vt:lpstr>Summary 3</vt:lpstr>
      <vt:lpstr>“Wishlist” for QCD/QED Calculations </vt:lpstr>
      <vt:lpstr>“Wishlist” for QCD/QED Calculations </vt:lpstr>
    </vt:vector>
  </TitlesOfParts>
  <Company>Baylor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SUSY Experimental Results from CMS and ATLAS</dc:title>
  <dc:creator>Kenichi Hatakeyama</dc:creator>
  <cp:lastModifiedBy>Kenichi_Hatakeyama</cp:lastModifiedBy>
  <cp:revision>8544</cp:revision>
  <dcterms:created xsi:type="dcterms:W3CDTF">2005-05-11T17:52:54Z</dcterms:created>
  <dcterms:modified xsi:type="dcterms:W3CDTF">2013-07-03T15:48:16Z</dcterms:modified>
</cp:coreProperties>
</file>