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media/image21.gif" ContentType="image/gif"/>
  <Override PartName="/ppt/notesSlides/notesSlide2.xml" ContentType="application/vnd.openxmlformats-officedocument.presentationml.notesSlide+xml"/>
  <Override PartName="/ppt/media/image26.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14" r:id="rId2"/>
    <p:sldMasterId id="2147483720" r:id="rId3"/>
    <p:sldMasterId id="2147483743" r:id="rId4"/>
    <p:sldMasterId id="2147483751" r:id="rId5"/>
  </p:sldMasterIdLst>
  <p:notesMasterIdLst>
    <p:notesMasterId r:id="rId70"/>
  </p:notesMasterIdLst>
  <p:handoutMasterIdLst>
    <p:handoutMasterId r:id="rId71"/>
  </p:handoutMasterIdLst>
  <p:sldIdLst>
    <p:sldId id="276" r:id="rId6"/>
    <p:sldId id="961" r:id="rId7"/>
    <p:sldId id="1142" r:id="rId8"/>
    <p:sldId id="1143" r:id="rId9"/>
    <p:sldId id="1152" r:id="rId10"/>
    <p:sldId id="1149" r:id="rId11"/>
    <p:sldId id="1150" r:id="rId12"/>
    <p:sldId id="986" r:id="rId13"/>
    <p:sldId id="1077" r:id="rId14"/>
    <p:sldId id="973" r:id="rId15"/>
    <p:sldId id="974" r:id="rId16"/>
    <p:sldId id="1060" r:id="rId17"/>
    <p:sldId id="1144" r:id="rId18"/>
    <p:sldId id="1023" r:id="rId19"/>
    <p:sldId id="1024" r:id="rId20"/>
    <p:sldId id="1086" r:id="rId21"/>
    <p:sldId id="1087" r:id="rId22"/>
    <p:sldId id="1127" r:id="rId23"/>
    <p:sldId id="1128" r:id="rId24"/>
    <p:sldId id="1129" r:id="rId25"/>
    <p:sldId id="1130" r:id="rId26"/>
    <p:sldId id="1131" r:id="rId27"/>
    <p:sldId id="1132" r:id="rId28"/>
    <p:sldId id="1133" r:id="rId29"/>
    <p:sldId id="1134" r:id="rId30"/>
    <p:sldId id="1135" r:id="rId31"/>
    <p:sldId id="1140" r:id="rId32"/>
    <p:sldId id="1137" r:id="rId33"/>
    <p:sldId id="1138" r:id="rId34"/>
    <p:sldId id="1139" r:id="rId35"/>
    <p:sldId id="1095" r:id="rId36"/>
    <p:sldId id="1151" r:id="rId37"/>
    <p:sldId id="1088" r:id="rId38"/>
    <p:sldId id="1097" r:id="rId39"/>
    <p:sldId id="1125" r:id="rId40"/>
    <p:sldId id="1012" r:id="rId41"/>
    <p:sldId id="1126" r:id="rId42"/>
    <p:sldId id="978" r:id="rId43"/>
    <p:sldId id="1154" r:id="rId44"/>
    <p:sldId id="1155" r:id="rId45"/>
    <p:sldId id="1148" r:id="rId46"/>
    <p:sldId id="1156" r:id="rId47"/>
    <p:sldId id="1102" r:id="rId48"/>
    <p:sldId id="1103" r:id="rId49"/>
    <p:sldId id="1104" r:id="rId50"/>
    <p:sldId id="969" r:id="rId51"/>
    <p:sldId id="1122" r:id="rId52"/>
    <p:sldId id="1121" r:id="rId53"/>
    <p:sldId id="1153" r:id="rId54"/>
    <p:sldId id="1116" r:id="rId55"/>
    <p:sldId id="1117" r:id="rId56"/>
    <p:sldId id="1118" r:id="rId57"/>
    <p:sldId id="1119" r:id="rId58"/>
    <p:sldId id="1105" r:id="rId59"/>
    <p:sldId id="1094" r:id="rId60"/>
    <p:sldId id="1146" r:id="rId61"/>
    <p:sldId id="848" r:id="rId62"/>
    <p:sldId id="1147" r:id="rId63"/>
    <p:sldId id="1091" r:id="rId64"/>
    <p:sldId id="1032" r:id="rId65"/>
    <p:sldId id="1043" r:id="rId66"/>
    <p:sldId id="1112" r:id="rId67"/>
    <p:sldId id="1019" r:id="rId68"/>
    <p:sldId id="1020" r:id="rId69"/>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rocario" initials="M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135C00"/>
    <a:srgbClr val="DAF5A9"/>
    <a:srgbClr val="FFCC66"/>
    <a:srgbClr val="CC9900"/>
    <a:srgbClr val="000099"/>
    <a:srgbClr val="FF9900"/>
    <a:srgbClr val="00CC00"/>
    <a:srgbClr val="28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7544" autoAdjust="0"/>
  </p:normalViewPr>
  <p:slideViewPr>
    <p:cSldViewPr snapToGrid="0">
      <p:cViewPr varScale="1">
        <p:scale>
          <a:sx n="110" d="100"/>
          <a:sy n="110" d="100"/>
        </p:scale>
        <p:origin x="-816" y="-104"/>
      </p:cViewPr>
      <p:guideLst>
        <p:guide orient="horz" pos="507"/>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p:scale>
        <a:sx n="30" d="100"/>
        <a:sy n="30" d="100"/>
      </p:scale>
      <p:origin x="0" y="426"/>
    </p:cViewPr>
  </p:sorterViewPr>
  <p:notesViewPr>
    <p:cSldViewPr snapToGrid="0">
      <p:cViewPr varScale="1">
        <p:scale>
          <a:sx n="85" d="100"/>
          <a:sy n="85" d="100"/>
        </p:scale>
        <p:origin x="-31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https://portal.science.doe.gov/sites/SC25Budget/Shared%20Budget%20Documents/Research_Facilities_Projects_fraction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Sheet1!$A$8</c:f>
              <c:strCache>
                <c:ptCount val="1"/>
                <c:pt idx="0">
                  <c:v>Research</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(Sheet1!$B$8:$O$8,Sheet1!$Q$8:$U$8)</c:f>
              <c:numCache>
                <c:formatCode>0.0%</c:formatCode>
                <c:ptCount val="19"/>
                <c:pt idx="0">
                  <c:v>0.303555894778056</c:v>
                </c:pt>
                <c:pt idx="1">
                  <c:v>0.295864290380905</c:v>
                </c:pt>
                <c:pt idx="2">
                  <c:v>0.312789601998235</c:v>
                </c:pt>
                <c:pt idx="3">
                  <c:v>0.309541717838276</c:v>
                </c:pt>
                <c:pt idx="4">
                  <c:v>0.337553687649864</c:v>
                </c:pt>
                <c:pt idx="5">
                  <c:v>0.338907672787519</c:v>
                </c:pt>
                <c:pt idx="6">
                  <c:v>0.34906500445236</c:v>
                </c:pt>
                <c:pt idx="7">
                  <c:v>0.356838233827799</c:v>
                </c:pt>
                <c:pt idx="8">
                  <c:v>0.373771590544145</c:v>
                </c:pt>
                <c:pt idx="9">
                  <c:v>0.395506469720821</c:v>
                </c:pt>
                <c:pt idx="10">
                  <c:v>0.465238213904142</c:v>
                </c:pt>
                <c:pt idx="11">
                  <c:v>0.561295625271356</c:v>
                </c:pt>
                <c:pt idx="12">
                  <c:v>0.570562499555379</c:v>
                </c:pt>
                <c:pt idx="13">
                  <c:v>0.582153149762588</c:v>
                </c:pt>
                <c:pt idx="14">
                  <c:v>0.558889545036678</c:v>
                </c:pt>
                <c:pt idx="15">
                  <c:v>0.526523444450462</c:v>
                </c:pt>
                <c:pt idx="16">
                  <c:v>0.507867930380659</c:v>
                </c:pt>
                <c:pt idx="17">
                  <c:v>0.492397401337288</c:v>
                </c:pt>
                <c:pt idx="18">
                  <c:v>0.494009820726033</c:v>
                </c:pt>
              </c:numCache>
            </c:numRef>
          </c:val>
          <c:smooth val="0"/>
        </c:ser>
        <c:ser>
          <c:idx val="1"/>
          <c:order val="1"/>
          <c:tx>
            <c:strRef>
              <c:f>Sheet1!$A$9</c:f>
              <c:strCache>
                <c:ptCount val="1"/>
                <c:pt idx="0">
                  <c:v>Facilities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(Sheet1!$B$9:$O$9,Sheet1!$Q$9:$U$9)</c:f>
              <c:numCache>
                <c:formatCode>0.0%</c:formatCode>
                <c:ptCount val="19"/>
                <c:pt idx="0">
                  <c:v>0.425001104504397</c:v>
                </c:pt>
                <c:pt idx="1">
                  <c:v>0.433394107905253</c:v>
                </c:pt>
                <c:pt idx="2">
                  <c:v>0.438711317848009</c:v>
                </c:pt>
                <c:pt idx="3">
                  <c:v>0.474562078752373</c:v>
                </c:pt>
                <c:pt idx="4">
                  <c:v>0.443412411911266</c:v>
                </c:pt>
                <c:pt idx="5">
                  <c:v>0.458408712408054</c:v>
                </c:pt>
                <c:pt idx="6">
                  <c:v>0.481556045960398</c:v>
                </c:pt>
                <c:pt idx="7">
                  <c:v>0.470599882057666</c:v>
                </c:pt>
                <c:pt idx="8">
                  <c:v>0.484154600164765</c:v>
                </c:pt>
                <c:pt idx="9">
                  <c:v>0.499533825974608</c:v>
                </c:pt>
                <c:pt idx="10">
                  <c:v>0.484347743892484</c:v>
                </c:pt>
                <c:pt idx="11">
                  <c:v>0.376397054205567</c:v>
                </c:pt>
                <c:pt idx="12">
                  <c:v>0.355258983132839</c:v>
                </c:pt>
                <c:pt idx="13">
                  <c:v>0.313558491908417</c:v>
                </c:pt>
                <c:pt idx="14">
                  <c:v>0.292726074877562</c:v>
                </c:pt>
                <c:pt idx="15">
                  <c:v>0.338975576924565</c:v>
                </c:pt>
                <c:pt idx="16">
                  <c:v>0.3214774707897</c:v>
                </c:pt>
                <c:pt idx="17">
                  <c:v>0.34792731121806</c:v>
                </c:pt>
                <c:pt idx="18">
                  <c:v>0.347702122672793</c:v>
                </c:pt>
              </c:numCache>
            </c:numRef>
          </c:val>
          <c:smooth val="0"/>
        </c:ser>
        <c:ser>
          <c:idx val="2"/>
          <c:order val="2"/>
          <c:tx>
            <c:strRef>
              <c:f>Sheet1!$A$10</c:f>
              <c:strCache>
                <c:ptCount val="1"/>
                <c:pt idx="0">
                  <c:v>Projects</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(Sheet1!$B$10:$O$10,Sheet1!$Q$10:$U$10)</c:f>
              <c:numCache>
                <c:formatCode>0.0%</c:formatCode>
                <c:ptCount val="19"/>
                <c:pt idx="0">
                  <c:v>0.227424310979688</c:v>
                </c:pt>
                <c:pt idx="1">
                  <c:v>0.233073522038379</c:v>
                </c:pt>
                <c:pt idx="2">
                  <c:v>0.203908224771534</c:v>
                </c:pt>
                <c:pt idx="3">
                  <c:v>0.168338925484343</c:v>
                </c:pt>
                <c:pt idx="4">
                  <c:v>0.18265804736517</c:v>
                </c:pt>
                <c:pt idx="5">
                  <c:v>0.171259341856258</c:v>
                </c:pt>
                <c:pt idx="6">
                  <c:v>0.14073758608971</c:v>
                </c:pt>
                <c:pt idx="7">
                  <c:v>0.147352422518439</c:v>
                </c:pt>
                <c:pt idx="8">
                  <c:v>0.114904282502758</c:v>
                </c:pt>
                <c:pt idx="9">
                  <c:v>0.0703286457713728</c:v>
                </c:pt>
                <c:pt idx="10">
                  <c:v>0.0214668923776706</c:v>
                </c:pt>
                <c:pt idx="11">
                  <c:v>0.0392253773036205</c:v>
                </c:pt>
                <c:pt idx="12">
                  <c:v>0.047993512083034</c:v>
                </c:pt>
                <c:pt idx="13">
                  <c:v>0.0887599437017637</c:v>
                </c:pt>
                <c:pt idx="14">
                  <c:v>0.137357725170742</c:v>
                </c:pt>
                <c:pt idx="15">
                  <c:v>0.132583698867167</c:v>
                </c:pt>
                <c:pt idx="16">
                  <c:v>0.16866636471118</c:v>
                </c:pt>
                <c:pt idx="17">
                  <c:v>0.129843591083502</c:v>
                </c:pt>
                <c:pt idx="18">
                  <c:v>0.128643011586293</c:v>
                </c:pt>
              </c:numCache>
            </c:numRef>
          </c:val>
          <c:smooth val="0"/>
        </c:ser>
        <c:ser>
          <c:idx val="3"/>
          <c:order val="3"/>
          <c:tx>
            <c:strRef>
              <c:f>Sheet1!$A$11</c:f>
              <c:strCache>
                <c:ptCount val="1"/>
                <c:pt idx="0">
                  <c:v>Other</c:v>
                </c:pt>
              </c:strCache>
            </c:strRef>
          </c:tx>
          <c:marker>
            <c:symbol val="none"/>
          </c:marker>
          <c:cat>
            <c:strRef>
              <c:f>(Sheet1!$B$1:$O$1,Sheet1!$Q$1:$U$1)</c:f>
              <c:strCache>
                <c:ptCount val="19"/>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strCache>
            </c:strRef>
          </c:cat>
          <c:val>
            <c:numRef>
              <c:f>(Sheet1!$B$11:$O$11,Sheet1!$Q$11:$U$11)</c:f>
              <c:numCache>
                <c:formatCode>0.0%</c:formatCode>
                <c:ptCount val="19"/>
                <c:pt idx="0">
                  <c:v>0.0440186897378592</c:v>
                </c:pt>
                <c:pt idx="1">
                  <c:v>0.0376680796754638</c:v>
                </c:pt>
                <c:pt idx="2">
                  <c:v>0.0445908553822223</c:v>
                </c:pt>
                <c:pt idx="3">
                  <c:v>0.0475572779250084</c:v>
                </c:pt>
                <c:pt idx="4">
                  <c:v>0.0363758530737003</c:v>
                </c:pt>
                <c:pt idx="5">
                  <c:v>0.0314242729481684</c:v>
                </c:pt>
                <c:pt idx="6">
                  <c:v>0.0286413634975329</c:v>
                </c:pt>
                <c:pt idx="7">
                  <c:v>0.0252094615960959</c:v>
                </c:pt>
                <c:pt idx="8">
                  <c:v>0.0271695267883324</c:v>
                </c:pt>
                <c:pt idx="9">
                  <c:v>0.034631058533198</c:v>
                </c:pt>
                <c:pt idx="10">
                  <c:v>0.0289471498257041</c:v>
                </c:pt>
                <c:pt idx="11">
                  <c:v>0.0230819432194573</c:v>
                </c:pt>
                <c:pt idx="12">
                  <c:v>0.0261850052287489</c:v>
                </c:pt>
                <c:pt idx="13">
                  <c:v>0.0155284146272304</c:v>
                </c:pt>
                <c:pt idx="14">
                  <c:v>0.0110266549150176</c:v>
                </c:pt>
                <c:pt idx="15">
                  <c:v>0.00191727975780644</c:v>
                </c:pt>
                <c:pt idx="16">
                  <c:v>0.00198823411846086</c:v>
                </c:pt>
                <c:pt idx="17">
                  <c:v>0.0298316963611505</c:v>
                </c:pt>
                <c:pt idx="18">
                  <c:v>0.0296450450148805</c:v>
                </c:pt>
              </c:numCache>
            </c:numRef>
          </c:val>
          <c:smooth val="0"/>
        </c:ser>
        <c:dLbls>
          <c:showLegendKey val="0"/>
          <c:showVal val="0"/>
          <c:showCatName val="0"/>
          <c:showSerName val="0"/>
          <c:showPercent val="0"/>
          <c:showBubbleSize val="0"/>
        </c:dLbls>
        <c:marker val="1"/>
        <c:smooth val="0"/>
        <c:axId val="2093451816"/>
        <c:axId val="2093455368"/>
      </c:lineChart>
      <c:catAx>
        <c:axId val="2093451816"/>
        <c:scaling>
          <c:orientation val="minMax"/>
        </c:scaling>
        <c:delete val="0"/>
        <c:axPos val="b"/>
        <c:majorTickMark val="out"/>
        <c:minorTickMark val="none"/>
        <c:tickLblPos val="nextTo"/>
        <c:spPr>
          <a:ln>
            <a:solidFill>
              <a:schemeClr val="tx1"/>
            </a:solidFill>
          </a:ln>
        </c:spPr>
        <c:txPr>
          <a:bodyPr rot="-5400000" vert="horz"/>
          <a:lstStyle/>
          <a:p>
            <a:pPr>
              <a:defRPr sz="1400" b="1"/>
            </a:pPr>
            <a:endParaRPr lang="en-US"/>
          </a:p>
        </c:txPr>
        <c:crossAx val="2093455368"/>
        <c:crosses val="autoZero"/>
        <c:auto val="1"/>
        <c:lblAlgn val="ctr"/>
        <c:lblOffset val="100"/>
        <c:noMultiLvlLbl val="0"/>
      </c:catAx>
      <c:valAx>
        <c:axId val="2093455368"/>
        <c:scaling>
          <c:orientation val="minMax"/>
        </c:scaling>
        <c:delete val="0"/>
        <c:axPos val="l"/>
        <c:majorGridlines>
          <c:spPr>
            <a:ln w="12700">
              <a:prstDash val="sysDot"/>
            </a:ln>
          </c:spPr>
        </c:majorGridlines>
        <c:numFmt formatCode="0.0%" sourceLinked="1"/>
        <c:majorTickMark val="out"/>
        <c:minorTickMark val="none"/>
        <c:tickLblPos val="nextTo"/>
        <c:spPr>
          <a:ln>
            <a:solidFill>
              <a:schemeClr val="tx1"/>
            </a:solidFill>
          </a:ln>
        </c:spPr>
        <c:txPr>
          <a:bodyPr/>
          <a:lstStyle/>
          <a:p>
            <a:pPr>
              <a:defRPr sz="1200" b="1"/>
            </a:pPr>
            <a:endParaRPr lang="en-US"/>
          </a:p>
        </c:txPr>
        <c:crossAx val="2093451816"/>
        <c:crosses val="autoZero"/>
        <c:crossBetween val="between"/>
      </c:valAx>
    </c:plotArea>
    <c:legend>
      <c:legendPos val="r"/>
      <c:layout>
        <c:manualLayout>
          <c:xMode val="edge"/>
          <c:yMode val="edge"/>
          <c:x val="0.865809510612533"/>
          <c:y val="0.277651747281548"/>
          <c:w val="0.128069380599218"/>
          <c:h val="0.297976002743264"/>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By </a:t>
            </a:r>
            <a:r>
              <a:rPr lang="en-US" dirty="0" smtClean="0"/>
              <a:t>Frontier</a:t>
            </a:r>
            <a:endParaRPr lang="en-US" dirty="0"/>
          </a:p>
        </c:rich>
      </c:tx>
      <c:layout>
        <c:manualLayout>
          <c:xMode val="edge"/>
          <c:yMode val="edge"/>
          <c:x val="0.379561403508772"/>
          <c:y val="0.0688888888888889"/>
        </c:manualLayout>
      </c:layout>
      <c:overlay val="0"/>
    </c:title>
    <c:autoTitleDeleted val="0"/>
    <c:plotArea>
      <c:layout/>
      <c:pieChart>
        <c:varyColors val="1"/>
        <c:ser>
          <c:idx val="0"/>
          <c:order val="0"/>
          <c:tx>
            <c:strRef>
              <c:f>Sheet1!$B$1</c:f>
              <c:strCache>
                <c:ptCount val="1"/>
                <c:pt idx="0">
                  <c:v>By Program</c:v>
                </c:pt>
              </c:strCache>
            </c:strRef>
          </c:tx>
          <c:dLbls>
            <c:dLbl>
              <c:idx val="0"/>
              <c:layout>
                <c:manualLayout>
                  <c:x val="0.167827508403554"/>
                  <c:y val="-0.156210848643919"/>
                </c:manualLayout>
              </c:layout>
              <c:tx>
                <c:rich>
                  <a:bodyPr/>
                  <a:lstStyle/>
                  <a:p>
                    <a:pPr>
                      <a:defRPr sz="1500">
                        <a:solidFill>
                          <a:schemeClr val="bg1"/>
                        </a:solidFill>
                      </a:defRPr>
                    </a:pPr>
                    <a:r>
                      <a:rPr lang="en-US" sz="1200" b="1" dirty="0">
                        <a:solidFill>
                          <a:schemeClr val="bg1"/>
                        </a:solidFill>
                      </a:rPr>
                      <a:t>Energy
$155M</a:t>
                    </a:r>
                  </a:p>
                </c:rich>
              </c:tx>
              <c:numFmt formatCode="&quot;$&quot;#,##0,&quot;M&quot;" sourceLinked="0"/>
              <c:spPr>
                <a:ln>
                  <a:noFill/>
                </a:ln>
              </c:spPr>
              <c:showLegendKey val="0"/>
              <c:showVal val="1"/>
              <c:showCatName val="1"/>
              <c:showSerName val="0"/>
              <c:showPercent val="0"/>
              <c:showBubbleSize val="0"/>
              <c:separator>
</c:separator>
            </c:dLbl>
            <c:dLbl>
              <c:idx val="1"/>
              <c:layout>
                <c:manualLayout>
                  <c:x val="0.281737348620895"/>
                  <c:y val="-0.206973228346457"/>
                </c:manualLayout>
              </c:layout>
              <c:tx>
                <c:rich>
                  <a:bodyPr/>
                  <a:lstStyle/>
                  <a:p>
                    <a:pPr>
                      <a:defRPr sz="1500">
                        <a:solidFill>
                          <a:schemeClr val="bg1"/>
                        </a:solidFill>
                      </a:defRPr>
                    </a:pPr>
                    <a:r>
                      <a:rPr lang="en-US" sz="1200" b="1" dirty="0" smtClean="0">
                        <a:solidFill>
                          <a:schemeClr val="bg1"/>
                        </a:solidFill>
                      </a:rPr>
                      <a:t>Intensity $261M</a:t>
                    </a:r>
                    <a:endParaRPr lang="en-US" sz="12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2"/>
              <c:layout>
                <c:manualLayout>
                  <c:x val="0.527561817930653"/>
                  <c:y val="0.130743132108487"/>
                </c:manualLayout>
              </c:layout>
              <c:tx>
                <c:rich>
                  <a:bodyPr/>
                  <a:lstStyle/>
                  <a:p>
                    <a:pPr>
                      <a:defRPr sz="1500">
                        <a:solidFill>
                          <a:schemeClr val="bg1"/>
                        </a:solidFill>
                      </a:defRPr>
                    </a:pPr>
                    <a:r>
                      <a:rPr lang="en-US" sz="1200" b="1" i="0" u="none" strike="noStrike" baseline="0" dirty="0" smtClean="0">
                        <a:solidFill>
                          <a:schemeClr val="bg1"/>
                        </a:solidFill>
                      </a:rPr>
                      <a:t>Cosmic $99M</a:t>
                    </a:r>
                    <a:endParaRPr lang="en-US" sz="12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3"/>
              <c:delete val="1"/>
            </c:dLbl>
            <c:dLbl>
              <c:idx val="4"/>
              <c:layout>
                <c:manualLayout>
                  <c:x val="-0.112529354883271"/>
                  <c:y val="0.0327219597550306"/>
                </c:manualLayout>
              </c:layout>
              <c:tx>
                <c:rich>
                  <a:bodyPr/>
                  <a:lstStyle/>
                  <a:p>
                    <a:pPr>
                      <a:defRPr sz="1500" b="1">
                        <a:solidFill>
                          <a:schemeClr val="bg1"/>
                        </a:solidFill>
                      </a:defRPr>
                    </a:pPr>
                    <a:r>
                      <a:rPr lang="en-US" sz="1200" b="1" dirty="0">
                        <a:solidFill>
                          <a:schemeClr val="bg1"/>
                        </a:solidFill>
                      </a:rPr>
                      <a:t>Construction
$</a:t>
                    </a:r>
                    <a:r>
                      <a:rPr lang="en-US" sz="1200" b="1" dirty="0" smtClean="0">
                        <a:solidFill>
                          <a:schemeClr val="bg1"/>
                        </a:solidFill>
                      </a:rPr>
                      <a:t>45M*</a:t>
                    </a:r>
                    <a:endParaRPr lang="en-US" sz="12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5"/>
              <c:layout>
                <c:manualLayout>
                  <c:x val="-0.707133351752084"/>
                  <c:y val="-0.0889732283464567"/>
                </c:manualLayout>
              </c:layout>
              <c:tx>
                <c:rich>
                  <a:bodyPr/>
                  <a:lstStyle/>
                  <a:p>
                    <a:pPr>
                      <a:defRPr sz="1500">
                        <a:solidFill>
                          <a:schemeClr val="bg1"/>
                        </a:solidFill>
                      </a:defRPr>
                    </a:pPr>
                    <a:r>
                      <a:rPr lang="en-US" sz="1200" b="1" dirty="0" smtClean="0">
                        <a:solidFill>
                          <a:schemeClr val="bg1"/>
                        </a:solidFill>
                      </a:rPr>
                      <a:t>Acc Steward</a:t>
                    </a:r>
                    <a:r>
                      <a:rPr lang="en-US" sz="1200" b="1" dirty="0">
                        <a:solidFill>
                          <a:schemeClr val="bg1"/>
                        </a:solidFill>
                      </a:rPr>
                      <a:t>
$10M</a:t>
                    </a:r>
                  </a:p>
                </c:rich>
              </c:tx>
              <c:numFmt formatCode="&quot;$&quot;#,##0,&quot;M&quot;" sourceLinked="0"/>
              <c:spPr>
                <a:ln>
                  <a:noFill/>
                </a:ln>
              </c:spPr>
              <c:showLegendKey val="0"/>
              <c:showVal val="1"/>
              <c:showCatName val="1"/>
              <c:showSerName val="0"/>
              <c:showPercent val="0"/>
              <c:showBubbleSize val="0"/>
              <c:separator>
</c:separator>
            </c:dLbl>
            <c:dLbl>
              <c:idx val="6"/>
              <c:layout>
                <c:manualLayout>
                  <c:x val="-0.00883605009900082"/>
                  <c:y val="-0.269469641294839"/>
                </c:manualLayout>
              </c:layout>
              <c:tx>
                <c:rich>
                  <a:bodyPr/>
                  <a:lstStyle/>
                  <a:p>
                    <a:pPr>
                      <a:defRPr sz="1500">
                        <a:solidFill>
                          <a:schemeClr val="bg1"/>
                        </a:solidFill>
                      </a:defRPr>
                    </a:pPr>
                    <a:r>
                      <a:rPr lang="en-US" sz="1200" b="1" dirty="0">
                        <a:solidFill>
                          <a:schemeClr val="bg1"/>
                        </a:solidFill>
                      </a:rPr>
                      <a:t>Advanced Tech
$122M</a:t>
                    </a:r>
                  </a:p>
                </c:rich>
              </c:tx>
              <c:numFmt formatCode="&quot;$&quot;#,##0,&quot;M&quot;" sourceLinked="0"/>
              <c:spPr>
                <a:ln>
                  <a:noFill/>
                </a:ln>
              </c:spPr>
              <c:showLegendKey val="0"/>
              <c:showVal val="1"/>
              <c:showCatName val="1"/>
              <c:showSerName val="0"/>
              <c:showPercent val="0"/>
              <c:showBubbleSize val="0"/>
              <c:separator>
</c:separator>
            </c:dLbl>
            <c:dLbl>
              <c:idx val="7"/>
              <c:layout>
                <c:manualLayout>
                  <c:x val="-0.0106078187594972"/>
                  <c:y val="-0.0799487314085739"/>
                </c:manualLayout>
              </c:layout>
              <c:tx>
                <c:rich>
                  <a:bodyPr/>
                  <a:lstStyle/>
                  <a:p>
                    <a:pPr>
                      <a:defRPr sz="1500">
                        <a:solidFill>
                          <a:schemeClr val="bg1"/>
                        </a:solidFill>
                      </a:defRPr>
                    </a:pPr>
                    <a:r>
                      <a:rPr lang="en-US" sz="1000" b="1" dirty="0">
                        <a:solidFill>
                          <a:schemeClr val="bg1"/>
                        </a:solidFill>
                      </a:rPr>
                      <a:t>SBIR/STTR
$21M</a:t>
                    </a:r>
                  </a:p>
                </c:rich>
              </c:tx>
              <c:numFmt formatCode="&quot;$&quot;#,##0,&quot;M&quot;" sourceLinked="0"/>
              <c:spPr>
                <a:ln>
                  <a:noFill/>
                </a:ln>
              </c:spPr>
              <c:showLegendKey val="0"/>
              <c:showVal val="1"/>
              <c:showCatName val="1"/>
              <c:showSerName val="0"/>
              <c:showPercent val="0"/>
              <c:showBubbleSize val="0"/>
              <c:separator>
</c:separator>
            </c:dLbl>
            <c:numFmt formatCode="&quot;$&quot;#,##0,&quot;M&quot;" sourceLinked="0"/>
            <c:spPr>
              <a:ln>
                <a:noFill/>
              </a:ln>
            </c:spPr>
            <c:txPr>
              <a:bodyPr/>
              <a:lstStyle/>
              <a:p>
                <a:pPr>
                  <a:defRPr sz="1500">
                    <a:solidFill>
                      <a:schemeClr val="tx1"/>
                    </a:solidFill>
                  </a:defRPr>
                </a:pPr>
                <a:endParaRPr lang="en-US"/>
              </a:p>
            </c:txPr>
            <c:showLegendKey val="0"/>
            <c:showVal val="1"/>
            <c:showCatName val="1"/>
            <c:showSerName val="0"/>
            <c:showPercent val="0"/>
            <c:showBubbleSize val="0"/>
            <c:separator>
</c:separator>
            <c:showLeaderLines val="1"/>
          </c:dLbls>
          <c:cat>
            <c:strRef>
              <c:f>Sheet1!$A$2:$A$9</c:f>
              <c:strCache>
                <c:ptCount val="8"/>
                <c:pt idx="0">
                  <c:v>Energy</c:v>
                </c:pt>
                <c:pt idx="1">
                  <c:v>Accelerator Stewardship</c:v>
                </c:pt>
                <c:pt idx="2">
                  <c:v>Intensity</c:v>
                </c:pt>
                <c:pt idx="3">
                  <c:v>Cosmic</c:v>
                </c:pt>
                <c:pt idx="4">
                  <c:v>Construction</c:v>
                </c:pt>
                <c:pt idx="5">
                  <c:v>Advanced Tech</c:v>
                </c:pt>
                <c:pt idx="6">
                  <c:v>Theory</c:v>
                </c:pt>
                <c:pt idx="7">
                  <c:v>SBIR/STTR</c:v>
                </c:pt>
              </c:strCache>
            </c:strRef>
          </c:cat>
          <c:val>
            <c:numRef>
              <c:f>Sheet1!$B$2:$B$9</c:f>
              <c:numCache>
                <c:formatCode>#,##0</c:formatCode>
                <c:ptCount val="8"/>
                <c:pt idx="0">
                  <c:v>154687.0</c:v>
                </c:pt>
                <c:pt idx="1">
                  <c:v>9931.0</c:v>
                </c:pt>
                <c:pt idx="2">
                  <c:v>261043.0</c:v>
                </c:pt>
                <c:pt idx="3">
                  <c:v>99080.0</c:v>
                </c:pt>
                <c:pt idx="4">
                  <c:v>45000.0</c:v>
                </c:pt>
                <c:pt idx="5">
                  <c:v>122453.0</c:v>
                </c:pt>
                <c:pt idx="6">
                  <c:v>62870.0</c:v>
                </c:pt>
                <c:pt idx="7">
                  <c:v>21457.0</c:v>
                </c:pt>
              </c:numCache>
            </c:numRef>
          </c:val>
        </c:ser>
        <c:dLbls>
          <c:showLegendKey val="0"/>
          <c:showVal val="0"/>
          <c:showCatName val="0"/>
          <c:showSerName val="0"/>
          <c:showPercent val="0"/>
          <c:showBubbleSize val="0"/>
          <c:showLeaderLines val="1"/>
        </c:dLbls>
        <c:firstSliceAng val="183"/>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370862457982226"/>
          <c:y val="0.06"/>
        </c:manualLayout>
      </c:layout>
      <c:overlay val="0"/>
    </c:title>
    <c:autoTitleDeleted val="0"/>
    <c:plotArea>
      <c:layout>
        <c:manualLayout>
          <c:layoutTarget val="inner"/>
          <c:xMode val="edge"/>
          <c:yMode val="edge"/>
          <c:x val="0.0829677211401206"/>
          <c:y val="0.21837217847769"/>
          <c:w val="0.810672744854261"/>
          <c:h val="0.616111286089239"/>
        </c:manualLayout>
      </c:layout>
      <c:pieChart>
        <c:varyColors val="1"/>
        <c:ser>
          <c:idx val="0"/>
          <c:order val="0"/>
          <c:tx>
            <c:strRef>
              <c:f>Sheet1!$B$1</c:f>
              <c:strCache>
                <c:ptCount val="1"/>
                <c:pt idx="0">
                  <c:v>By Function</c:v>
                </c:pt>
              </c:strCache>
            </c:strRef>
          </c:tx>
          <c:dLbls>
            <c:dLbl>
              <c:idx val="0"/>
              <c:layout>
                <c:manualLayout>
                  <c:x val="0.138347838099185"/>
                  <c:y val="-0.154327734033246"/>
                </c:manualLayout>
              </c:layout>
              <c:tx>
                <c:rich>
                  <a:bodyPr/>
                  <a:lstStyle/>
                  <a:p>
                    <a:pPr>
                      <a:defRPr sz="1500">
                        <a:solidFill>
                          <a:schemeClr val="bg1"/>
                        </a:solidFill>
                      </a:defRPr>
                    </a:pPr>
                    <a:r>
                      <a:rPr lang="en-US" sz="1200" b="1" dirty="0">
                        <a:solidFill>
                          <a:schemeClr val="bg1"/>
                        </a:solidFill>
                      </a:rPr>
                      <a:t>EPP Research
$272M</a:t>
                    </a:r>
                  </a:p>
                </c:rich>
              </c:tx>
              <c:numFmt formatCode="&quot;$&quot;#,##0,&quot;M&quot;" sourceLinked="0"/>
              <c:spPr>
                <a:ln>
                  <a:noFill/>
                </a:ln>
              </c:spPr>
              <c:showLegendKey val="0"/>
              <c:showVal val="1"/>
              <c:showCatName val="1"/>
              <c:showSerName val="0"/>
              <c:showPercent val="0"/>
              <c:showBubbleSize val="0"/>
            </c:dLbl>
            <c:dLbl>
              <c:idx val="1"/>
              <c:layout>
                <c:manualLayout>
                  <c:x val="0.146569047290142"/>
                  <c:y val="0.0837280839895014"/>
                </c:manualLayout>
              </c:layout>
              <c:tx>
                <c:rich>
                  <a:bodyPr/>
                  <a:lstStyle/>
                  <a:p>
                    <a:pPr>
                      <a:defRPr sz="1500">
                        <a:solidFill>
                          <a:schemeClr val="bg1"/>
                        </a:solidFill>
                      </a:defRPr>
                    </a:pPr>
                    <a:r>
                      <a:rPr lang="en-US" sz="1200" b="1" dirty="0">
                        <a:solidFill>
                          <a:schemeClr val="bg1"/>
                        </a:solidFill>
                      </a:rPr>
                      <a:t>Technology Research
$112M</a:t>
                    </a:r>
                  </a:p>
                </c:rich>
              </c:tx>
              <c:numFmt formatCode="&quot;$&quot;#,##0,&quot;M&quot;" sourceLinked="0"/>
              <c:spPr>
                <a:ln>
                  <a:noFill/>
                </a:ln>
              </c:spPr>
              <c:showLegendKey val="0"/>
              <c:showVal val="1"/>
              <c:showCatName val="1"/>
              <c:showSerName val="0"/>
              <c:showPercent val="0"/>
              <c:showBubbleSize val="0"/>
            </c:dLbl>
            <c:dLbl>
              <c:idx val="2"/>
              <c:layout>
                <c:manualLayout>
                  <c:x val="-0.0410597688446839"/>
                  <c:y val="-0.0275935258092738"/>
                </c:manualLayout>
              </c:layout>
              <c:tx>
                <c:rich>
                  <a:bodyPr/>
                  <a:lstStyle/>
                  <a:p>
                    <a:r>
                      <a:rPr lang="en-US" sz="1200" b="1" dirty="0" smtClean="0">
                        <a:solidFill>
                          <a:schemeClr val="tx1"/>
                        </a:solidFill>
                      </a:rPr>
                      <a:t>SBIR/STTR</a:t>
                    </a:r>
                    <a:r>
                      <a:rPr lang="en-US" sz="1200" b="1" baseline="0" dirty="0" smtClean="0">
                        <a:solidFill>
                          <a:schemeClr val="tx1"/>
                        </a:solidFill>
                      </a:rPr>
                      <a:t> $21M</a:t>
                    </a:r>
                    <a:endParaRPr lang="en-US" sz="1200" b="1" dirty="0">
                      <a:solidFill>
                        <a:schemeClr val="tx1"/>
                      </a:solidFill>
                    </a:endParaRPr>
                  </a:p>
                </c:rich>
              </c:tx>
              <c:showLegendKey val="0"/>
              <c:showVal val="1"/>
              <c:showCatName val="1"/>
              <c:showSerName val="0"/>
              <c:showPercent val="0"/>
              <c:showBubbleSize val="0"/>
              <c:separator>
</c:separator>
            </c:dLbl>
            <c:dLbl>
              <c:idx val="3"/>
              <c:layout>
                <c:manualLayout>
                  <c:x val="-0.204437076944329"/>
                  <c:y val="0.105234470691164"/>
                </c:manualLayout>
              </c:layout>
              <c:tx>
                <c:rich>
                  <a:bodyPr/>
                  <a:lstStyle/>
                  <a:p>
                    <a:pPr>
                      <a:defRPr sz="1500">
                        <a:solidFill>
                          <a:schemeClr val="bg1"/>
                        </a:solidFill>
                      </a:defRPr>
                    </a:pPr>
                    <a:r>
                      <a:rPr lang="en-US" sz="1200" b="1" dirty="0">
                        <a:solidFill>
                          <a:schemeClr val="bg1"/>
                        </a:solidFill>
                      </a:rPr>
                      <a:t>Facilities
$</a:t>
                    </a:r>
                    <a:r>
                      <a:rPr lang="en-US" sz="1200" b="1" dirty="0" smtClean="0">
                        <a:solidFill>
                          <a:schemeClr val="bg1"/>
                        </a:solidFill>
                      </a:rPr>
                      <a:t>287M **</a:t>
                    </a:r>
                    <a:endParaRPr lang="en-US" sz="1200" b="1" dirty="0">
                      <a:solidFill>
                        <a:schemeClr val="bg1"/>
                      </a:solidFill>
                    </a:endParaRPr>
                  </a:p>
                </c:rich>
              </c:tx>
              <c:numFmt formatCode="&quot;$&quot;#,##0,&quot;M&quot;" sourceLinked="0"/>
              <c:spPr>
                <a:ln>
                  <a:noFill/>
                </a:ln>
              </c:spPr>
              <c:showLegendKey val="0"/>
              <c:showVal val="1"/>
              <c:showCatName val="1"/>
              <c:showSerName val="0"/>
              <c:showPercent val="0"/>
              <c:showBubbleSize val="0"/>
            </c:dLbl>
            <c:dLbl>
              <c:idx val="4"/>
              <c:layout>
                <c:manualLayout>
                  <c:x val="-0.162474789335544"/>
                  <c:y val="0.0339520559930009"/>
                </c:manualLayout>
              </c:layout>
              <c:tx>
                <c:rich>
                  <a:bodyPr/>
                  <a:lstStyle/>
                  <a:p>
                    <a:pPr>
                      <a:defRPr sz="1500">
                        <a:solidFill>
                          <a:schemeClr val="bg1"/>
                        </a:solidFill>
                      </a:defRPr>
                    </a:pPr>
                    <a:r>
                      <a:rPr lang="en-US" sz="1200" b="1" dirty="0" smtClean="0">
                        <a:solidFill>
                          <a:schemeClr val="bg1"/>
                        </a:solidFill>
                      </a:rPr>
                      <a:t>Construction $45M *</a:t>
                    </a:r>
                    <a:endParaRPr lang="en-US" sz="1200" b="1" dirty="0">
                      <a:solidFill>
                        <a:schemeClr val="bg1"/>
                      </a:solidFill>
                    </a:endParaRPr>
                  </a:p>
                </c:rich>
              </c:tx>
              <c:numFmt formatCode="&quot;$&quot;#,##0,&quot;M&quot;" sourceLinked="0"/>
              <c:spPr>
                <a:ln>
                  <a:noFill/>
                </a:ln>
              </c:spPr>
              <c:showLegendKey val="0"/>
              <c:showVal val="1"/>
              <c:showCatName val="1"/>
              <c:showSerName val="0"/>
              <c:showPercent val="0"/>
              <c:showBubbleSize val="0"/>
              <c:separator> </c:separator>
            </c:dLbl>
            <c:dLbl>
              <c:idx val="5"/>
              <c:delete val="1"/>
            </c:dLbl>
            <c:dLbl>
              <c:idx val="6"/>
              <c:delete val="1"/>
            </c:dLbl>
            <c:dLbl>
              <c:idx val="7"/>
              <c:delete val="1"/>
            </c:dLbl>
            <c:numFmt formatCode="&quot;$&quot;#,##0,&quot;M&quot;" sourceLinked="0"/>
            <c:spPr>
              <a:ln>
                <a:noFill/>
              </a:ln>
            </c:spPr>
            <c:txPr>
              <a:bodyPr/>
              <a:lstStyle/>
              <a:p>
                <a:pPr>
                  <a:defRPr sz="1500">
                    <a:solidFill>
                      <a:schemeClr val="tx1"/>
                    </a:solidFill>
                  </a:defRPr>
                </a:pPr>
                <a:endParaRPr lang="en-US"/>
              </a:p>
            </c:txPr>
            <c:showLegendKey val="0"/>
            <c:showVal val="1"/>
            <c:showCatName val="1"/>
            <c:showSerName val="0"/>
            <c:showPercent val="0"/>
            <c:showBubbleSize val="0"/>
            <c:separator>
</c:separator>
            <c:showLeaderLines val="1"/>
          </c:dLbls>
          <c:cat>
            <c:strRef>
              <c:f>Sheet1!$A$2:$A$9</c:f>
              <c:strCache>
                <c:ptCount val="6"/>
                <c:pt idx="0">
                  <c:v>EPP Research</c:v>
                </c:pt>
                <c:pt idx="1">
                  <c:v>Technology Research</c:v>
                </c:pt>
                <c:pt idx="2">
                  <c:v>SBIR/ STTR</c:v>
                </c:pt>
                <c:pt idx="3">
                  <c:v>Facilities</c:v>
                </c:pt>
                <c:pt idx="4">
                  <c:v>MIE</c:v>
                </c:pt>
                <c:pt idx="5">
                  <c:v>Construc-tion</c:v>
                </c:pt>
              </c:strCache>
            </c:strRef>
          </c:cat>
          <c:val>
            <c:numRef>
              <c:f>Sheet1!$B$2:$B$9</c:f>
              <c:numCache>
                <c:formatCode>#,##0</c:formatCode>
                <c:ptCount val="8"/>
                <c:pt idx="0">
                  <c:v>271725.0</c:v>
                </c:pt>
                <c:pt idx="1">
                  <c:v>111884.0</c:v>
                </c:pt>
                <c:pt idx="2">
                  <c:v>21457.0</c:v>
                </c:pt>
                <c:pt idx="3">
                  <c:v>287455.0</c:v>
                </c:pt>
                <c:pt idx="4">
                  <c:v>39000.0</c:v>
                </c:pt>
                <c:pt idx="5">
                  <c:v>45000.0</c:v>
                </c:pt>
              </c:numCache>
            </c:numRef>
          </c:val>
        </c:ser>
        <c:dLbls>
          <c:showLegendKey val="0"/>
          <c:showVal val="0"/>
          <c:showCatName val="0"/>
          <c:showSerName val="0"/>
          <c:showPercent val="0"/>
          <c:showBubbleSize val="0"/>
          <c:showLeaderLines val="1"/>
        </c:dLbls>
        <c:firstSliceAng val="143"/>
      </c:pieChart>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0.49988</cdr:x>
      <cdr:y>0.65926</cdr:y>
    </cdr:from>
    <cdr:to>
      <cdr:x>0.64003</cdr:x>
      <cdr:y>0.74435</cdr:y>
    </cdr:to>
    <cdr:sp macro="" textlink="">
      <cdr:nvSpPr>
        <cdr:cNvPr id="3" name="TextBox 2"/>
        <cdr:cNvSpPr txBox="1"/>
      </cdr:nvSpPr>
      <cdr:spPr>
        <a:xfrm xmlns:a="http://schemas.openxmlformats.org/drawingml/2006/main">
          <a:off x="2171199" y="3767671"/>
          <a:ext cx="608722" cy="486306"/>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bg1"/>
              </a:solidFill>
            </a:rPr>
            <a:t>Theory     $63M</a:t>
          </a:r>
          <a:endParaRPr lang="en-US" sz="1200" b="1" dirty="0">
            <a:solidFill>
              <a:schemeClr val="bg1"/>
            </a:solidFill>
          </a:endParaRPr>
        </a:p>
      </cdr:txBody>
    </cdr:sp>
  </cdr:relSizeAnchor>
  <cdr:relSizeAnchor xmlns:cdr="http://schemas.openxmlformats.org/drawingml/2006/chartDrawing">
    <cdr:from>
      <cdr:x>0.10721</cdr:x>
      <cdr:y>0.91259</cdr:y>
    </cdr:from>
    <cdr:to>
      <cdr:x>0.94932</cdr:x>
      <cdr:y>0.96593</cdr:y>
    </cdr:to>
    <cdr:sp macro="" textlink="">
      <cdr:nvSpPr>
        <cdr:cNvPr id="4" name="TextBox 3"/>
        <cdr:cNvSpPr txBox="1"/>
      </cdr:nvSpPr>
      <cdr:spPr>
        <a:xfrm xmlns:a="http://schemas.openxmlformats.org/drawingml/2006/main">
          <a:off x="465667" y="5215467"/>
          <a:ext cx="3657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Calibri" pitchFamily="34" charset="0"/>
              <a:cs typeface="Calibri" pitchFamily="34" charset="0"/>
            </a:rPr>
            <a:t>*Includes Other Project Costs (R&amp;D) for LBNE</a:t>
          </a:r>
          <a:endParaRPr lang="en-US" sz="1400" b="1" dirty="0">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0.08772</cdr:x>
      <cdr:y>0.93333</cdr:y>
    </cdr:from>
    <cdr:to>
      <cdr:x>0.38596</cdr:x>
      <cdr:y>1</cdr:y>
    </cdr:to>
    <cdr:sp macro="" textlink="">
      <cdr:nvSpPr>
        <cdr:cNvPr id="2" name="TextBox 1"/>
        <cdr:cNvSpPr txBox="1"/>
      </cdr:nvSpPr>
      <cdr:spPr>
        <a:xfrm xmlns:a="http://schemas.openxmlformats.org/drawingml/2006/main">
          <a:off x="381000" y="53340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0.01996</cdr:x>
      <cdr:y>0.89186</cdr:y>
    </cdr:from>
    <cdr:to>
      <cdr:x>0.4864</cdr:x>
      <cdr:y>0.99853</cdr:y>
    </cdr:to>
    <cdr:sp macro="" textlink="">
      <cdr:nvSpPr>
        <cdr:cNvPr id="3" name="TextBox 2"/>
        <cdr:cNvSpPr txBox="1"/>
      </cdr:nvSpPr>
      <cdr:spPr>
        <a:xfrm xmlns:a="http://schemas.openxmlformats.org/drawingml/2006/main">
          <a:off x="86706" y="5096992"/>
          <a:ext cx="2025921" cy="609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Other Project  </a:t>
          </a:r>
        </a:p>
        <a:p xmlns:a="http://schemas.openxmlformats.org/drawingml/2006/main">
          <a:r>
            <a:rPr lang="en-US" sz="1400" b="1" dirty="0">
              <a:latin typeface="Calibri" pitchFamily="34" charset="0"/>
            </a:rPr>
            <a:t> </a:t>
          </a:r>
          <a:r>
            <a:rPr lang="en-US" sz="1400" b="1" dirty="0" smtClean="0">
              <a:latin typeface="Calibri" pitchFamily="34" charset="0"/>
            </a:rPr>
            <a:t> Costs (R&amp;D) for LBNE</a:t>
          </a:r>
          <a:endParaRPr lang="en-US" sz="1400" b="1" dirty="0">
            <a:latin typeface="Calibri" pitchFamily="34" charset="0"/>
          </a:endParaRPr>
        </a:p>
      </cdr:txBody>
    </cdr:sp>
  </cdr:relSizeAnchor>
  <cdr:relSizeAnchor xmlns:cdr="http://schemas.openxmlformats.org/drawingml/2006/chartDrawing">
    <cdr:from>
      <cdr:x>0.50958</cdr:x>
      <cdr:y>0.89639</cdr:y>
    </cdr:from>
    <cdr:to>
      <cdr:x>0.98648</cdr:x>
      <cdr:y>0.98972</cdr:y>
    </cdr:to>
    <cdr:sp macro="" textlink="">
      <cdr:nvSpPr>
        <cdr:cNvPr id="4" name="TextBox 3"/>
        <cdr:cNvSpPr txBox="1"/>
      </cdr:nvSpPr>
      <cdr:spPr>
        <a:xfrm xmlns:a="http://schemas.openxmlformats.org/drawingml/2006/main">
          <a:off x="2213296" y="5122896"/>
          <a:ext cx="2071382" cy="533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latin typeface="Calibri" pitchFamily="34" charset="0"/>
            </a:rPr>
            <a:t>**Includes $15.9M </a:t>
          </a:r>
        </a:p>
        <a:p xmlns:a="http://schemas.openxmlformats.org/drawingml/2006/main">
          <a:r>
            <a:rPr lang="en-US" sz="1400" b="1" dirty="0">
              <a:latin typeface="Calibri" pitchFamily="34" charset="0"/>
            </a:rPr>
            <a:t> </a:t>
          </a:r>
          <a:r>
            <a:rPr lang="en-US" sz="1400" b="1" dirty="0" smtClean="0">
              <a:latin typeface="Calibri" pitchFamily="34" charset="0"/>
            </a:rPr>
            <a:t>   Other Facility Support</a:t>
          </a:r>
          <a:endParaRPr lang="en-US" sz="1400" b="1" dirty="0">
            <a:latin typeface="Calibri" pitchFamily="34" charset="0"/>
          </a:endParaRPr>
        </a:p>
      </cdr:txBody>
    </cdr:sp>
  </cdr:relSizeAnchor>
  <cdr:relSizeAnchor xmlns:cdr="http://schemas.openxmlformats.org/drawingml/2006/chartDrawing">
    <cdr:from>
      <cdr:x>0.57895</cdr:x>
      <cdr:y>0.18667</cdr:y>
    </cdr:from>
    <cdr:to>
      <cdr:x>0.70175</cdr:x>
      <cdr:y>0.26667</cdr:y>
    </cdr:to>
    <cdr:sp macro="" textlink="">
      <cdr:nvSpPr>
        <cdr:cNvPr id="5" name="TextBox 4"/>
        <cdr:cNvSpPr txBox="1"/>
      </cdr:nvSpPr>
      <cdr:spPr>
        <a:xfrm xmlns:a="http://schemas.openxmlformats.org/drawingml/2006/main">
          <a:off x="2514600" y="1066800"/>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0.71851</cdr:x>
      <cdr:y>0.5744</cdr:y>
    </cdr:from>
    <cdr:to>
      <cdr:x>0.85886</cdr:x>
      <cdr:y>0.65964</cdr:y>
    </cdr:to>
    <cdr:sp macro="" textlink="">
      <cdr:nvSpPr>
        <cdr:cNvPr id="6" name="TextBox 5"/>
        <cdr:cNvSpPr txBox="1"/>
      </cdr:nvSpPr>
      <cdr:spPr>
        <a:xfrm xmlns:a="http://schemas.openxmlformats.org/drawingml/2006/main">
          <a:off x="3120787" y="3282716"/>
          <a:ext cx="609597" cy="4871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b="1" dirty="0" smtClean="0">
              <a:solidFill>
                <a:schemeClr val="bg1"/>
              </a:solidFill>
            </a:rPr>
            <a:t>MIE’s $39M</a:t>
          </a:r>
          <a:endParaRPr lang="en-US" sz="12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7628" cy="463229"/>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defTabSz="914912" eaLnBrk="1" hangingPunct="1">
              <a:defRPr sz="1200" b="0"/>
            </a:lvl1pPr>
          </a:lstStyle>
          <a:p>
            <a:pPr>
              <a:defRPr/>
            </a:pPr>
            <a:endParaRPr lang="en-US" dirty="0"/>
          </a:p>
        </p:txBody>
      </p:sp>
      <p:sp>
        <p:nvSpPr>
          <p:cNvPr id="104451" name="Rectangle 3"/>
          <p:cNvSpPr>
            <a:spLocks noGrp="1" noChangeArrowheads="1"/>
          </p:cNvSpPr>
          <p:nvPr>
            <p:ph type="dt" sz="quarter" idx="1"/>
          </p:nvPr>
        </p:nvSpPr>
        <p:spPr bwMode="auto">
          <a:xfrm>
            <a:off x="3971183" y="0"/>
            <a:ext cx="3037628" cy="463229"/>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defTabSz="914912" eaLnBrk="1" hangingPunct="1">
              <a:defRPr sz="1200" b="0"/>
            </a:lvl1pPr>
          </a:lstStyle>
          <a:p>
            <a:pPr>
              <a:defRPr/>
            </a:pPr>
            <a:endParaRPr lang="en-US" dirty="0"/>
          </a:p>
        </p:txBody>
      </p:sp>
      <p:sp>
        <p:nvSpPr>
          <p:cNvPr id="104452" name="Rectangle 4"/>
          <p:cNvSpPr>
            <a:spLocks noGrp="1" noChangeArrowheads="1"/>
          </p:cNvSpPr>
          <p:nvPr>
            <p:ph type="ftr" sz="quarter" idx="2"/>
          </p:nvPr>
        </p:nvSpPr>
        <p:spPr bwMode="auto">
          <a:xfrm>
            <a:off x="0" y="8831580"/>
            <a:ext cx="3037628" cy="463229"/>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defTabSz="914912" eaLnBrk="1" hangingPunct="1">
              <a:defRPr sz="1200" b="0"/>
            </a:lvl1pPr>
          </a:lstStyle>
          <a:p>
            <a:pPr>
              <a:defRPr/>
            </a:pPr>
            <a:endParaRPr lang="en-US" dirty="0"/>
          </a:p>
        </p:txBody>
      </p:sp>
      <p:sp>
        <p:nvSpPr>
          <p:cNvPr id="104453" name="Rectangle 5"/>
          <p:cNvSpPr>
            <a:spLocks noGrp="1" noChangeArrowheads="1"/>
          </p:cNvSpPr>
          <p:nvPr>
            <p:ph type="sldNum" sz="quarter" idx="3"/>
          </p:nvPr>
        </p:nvSpPr>
        <p:spPr bwMode="auto">
          <a:xfrm>
            <a:off x="3971183" y="8831580"/>
            <a:ext cx="3037628" cy="463229"/>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defTabSz="914912" eaLnBrk="1" hangingPunct="1">
              <a:defRPr sz="1200" b="0"/>
            </a:lvl1pPr>
          </a:lstStyle>
          <a:p>
            <a:pPr>
              <a:defRPr/>
            </a:pPr>
            <a:fld id="{15A86A32-F0BE-4913-8151-0867FA08942B}" type="slidenum">
              <a:rPr lang="en-US"/>
              <a:pPr>
                <a:defRPr/>
              </a:pPr>
              <a:t>‹#›</a:t>
            </a:fld>
            <a:endParaRPr lang="en-US" dirty="0"/>
          </a:p>
        </p:txBody>
      </p:sp>
    </p:spTree>
    <p:extLst>
      <p:ext uri="{BB962C8B-B14F-4D97-AF65-F5344CB8AC3E}">
        <p14:creationId xmlns:p14="http://schemas.microsoft.com/office/powerpoint/2010/main"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628" cy="463229"/>
          </a:xfrm>
          <a:prstGeom prst="rect">
            <a:avLst/>
          </a:prstGeom>
          <a:noFill/>
          <a:ln w="9525">
            <a:noFill/>
            <a:miter lim="800000"/>
            <a:headEnd/>
            <a:tailEnd/>
          </a:ln>
          <a:effectLst/>
        </p:spPr>
        <p:txBody>
          <a:bodyPr vert="horz" wrap="square" lIns="92383" tIns="46191" rIns="92383" bIns="46191" numCol="1" anchor="t" anchorCtr="0" compatLnSpc="1">
            <a:prstTxWarp prst="textNoShape">
              <a:avLst/>
            </a:prstTxWarp>
          </a:bodyPr>
          <a:lstStyle>
            <a:lvl1pPr defTabSz="922868" eaLnBrk="1" hangingPunct="1">
              <a:defRPr sz="1200" b="0"/>
            </a:lvl1pPr>
          </a:lstStyle>
          <a:p>
            <a:pPr>
              <a:defRPr/>
            </a:pPr>
            <a:endParaRPr lang="en-US" dirty="0"/>
          </a:p>
        </p:txBody>
      </p:sp>
      <p:sp>
        <p:nvSpPr>
          <p:cNvPr id="75779" name="Rectangle 3"/>
          <p:cNvSpPr>
            <a:spLocks noGrp="1" noChangeArrowheads="1"/>
          </p:cNvSpPr>
          <p:nvPr>
            <p:ph type="dt" idx="1"/>
          </p:nvPr>
        </p:nvSpPr>
        <p:spPr bwMode="auto">
          <a:xfrm>
            <a:off x="3971183" y="0"/>
            <a:ext cx="3037628" cy="463229"/>
          </a:xfrm>
          <a:prstGeom prst="rect">
            <a:avLst/>
          </a:prstGeom>
          <a:noFill/>
          <a:ln w="9525">
            <a:noFill/>
            <a:miter lim="800000"/>
            <a:headEnd/>
            <a:tailEnd/>
          </a:ln>
          <a:effectLst/>
        </p:spPr>
        <p:txBody>
          <a:bodyPr vert="horz" wrap="square" lIns="92383" tIns="46191" rIns="92383" bIns="46191" numCol="1" anchor="t" anchorCtr="0" compatLnSpc="1">
            <a:prstTxWarp prst="textNoShape">
              <a:avLst/>
            </a:prstTxWarp>
          </a:bodyPr>
          <a:lstStyle>
            <a:lvl1pPr algn="r" defTabSz="922868" eaLnBrk="1" hangingPunct="1">
              <a:defRPr sz="1200" b="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359" y="4415790"/>
            <a:ext cx="5607684" cy="4183380"/>
          </a:xfrm>
          <a:prstGeom prst="rect">
            <a:avLst/>
          </a:prstGeom>
          <a:noFill/>
          <a:ln w="9525">
            <a:noFill/>
            <a:miter lim="800000"/>
            <a:headEnd/>
            <a:tailEnd/>
          </a:ln>
          <a:effectLst/>
        </p:spPr>
        <p:txBody>
          <a:bodyPr vert="horz" wrap="square" lIns="92383" tIns="46191" rIns="92383"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31580"/>
            <a:ext cx="3037628" cy="463229"/>
          </a:xfrm>
          <a:prstGeom prst="rect">
            <a:avLst/>
          </a:prstGeom>
          <a:noFill/>
          <a:ln w="9525">
            <a:noFill/>
            <a:miter lim="800000"/>
            <a:headEnd/>
            <a:tailEnd/>
          </a:ln>
          <a:effectLst/>
        </p:spPr>
        <p:txBody>
          <a:bodyPr vert="horz" wrap="square" lIns="92383" tIns="46191" rIns="92383" bIns="46191" numCol="1" anchor="b" anchorCtr="0" compatLnSpc="1">
            <a:prstTxWarp prst="textNoShape">
              <a:avLst/>
            </a:prstTxWarp>
          </a:bodyPr>
          <a:lstStyle>
            <a:lvl1pPr defTabSz="922868" eaLnBrk="1" hangingPunct="1">
              <a:defRPr sz="1200" b="0"/>
            </a:lvl1pPr>
          </a:lstStyle>
          <a:p>
            <a:pPr>
              <a:defRPr/>
            </a:pPr>
            <a:endParaRPr lang="en-US" dirty="0"/>
          </a:p>
        </p:txBody>
      </p:sp>
      <p:sp>
        <p:nvSpPr>
          <p:cNvPr id="75783" name="Rectangle 7"/>
          <p:cNvSpPr>
            <a:spLocks noGrp="1" noChangeArrowheads="1"/>
          </p:cNvSpPr>
          <p:nvPr>
            <p:ph type="sldNum" sz="quarter" idx="5"/>
          </p:nvPr>
        </p:nvSpPr>
        <p:spPr bwMode="auto">
          <a:xfrm>
            <a:off x="3971183" y="8831580"/>
            <a:ext cx="3037628" cy="463229"/>
          </a:xfrm>
          <a:prstGeom prst="rect">
            <a:avLst/>
          </a:prstGeom>
          <a:noFill/>
          <a:ln w="9525">
            <a:noFill/>
            <a:miter lim="800000"/>
            <a:headEnd/>
            <a:tailEnd/>
          </a:ln>
          <a:effectLst/>
        </p:spPr>
        <p:txBody>
          <a:bodyPr vert="horz" wrap="square" lIns="92383" tIns="46191" rIns="92383" bIns="46191" numCol="1" anchor="b" anchorCtr="0" compatLnSpc="1">
            <a:prstTxWarp prst="textNoShape">
              <a:avLst/>
            </a:prstTxWarp>
          </a:bodyPr>
          <a:lstStyle>
            <a:lvl1pPr algn="r" defTabSz="922868" eaLnBrk="1" hangingPunct="1">
              <a:defRPr sz="1200" b="0"/>
            </a:lvl1pPr>
          </a:lstStyle>
          <a:p>
            <a:pPr>
              <a:defRPr/>
            </a:pPr>
            <a:fld id="{B79AFF30-1815-4E85-9243-ABD4123A36FE}" type="slidenum">
              <a:rPr lang="en-US"/>
              <a:pPr>
                <a:defRPr/>
              </a:pPr>
              <a:t>‹#›</a:t>
            </a:fld>
            <a:endParaRPr lang="en-US" dirty="0"/>
          </a:p>
        </p:txBody>
      </p:sp>
    </p:spTree>
    <p:extLst>
      <p:ext uri="{BB962C8B-B14F-4D97-AF65-F5344CB8AC3E}">
        <p14:creationId xmlns:p14="http://schemas.microsoft.com/office/powerpoint/2010/main"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solidFill>
                  <a:prstClr val="black"/>
                </a:solidFill>
              </a:rPr>
              <a:pPr>
                <a:defRPr/>
              </a:pPr>
              <a:t>60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65D456A5-C28D-40C6-BDCD-114FABD392F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FE1E2907-B01A-4205-AE43-7B8A3A842841}"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AA566D27-7E75-4EA2-BD7B-9D32284A697F}" type="slidenum">
              <a:rPr lang="en-US"/>
              <a:pPr>
                <a:defRPr/>
              </a:pPr>
              <a:t>‹#›</a:t>
            </a:fld>
            <a:endParaRPr lang="en-US" dirty="0"/>
          </a:p>
        </p:txBody>
      </p:sp>
      <p:sp>
        <p:nvSpPr>
          <p:cNvPr id="5"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4E946118-F90B-4C50-8D85-804BD414EC47}" type="slidenum">
              <a:rPr lang="en-US"/>
              <a:pPr>
                <a:defRPr/>
              </a:pPr>
              <a:t>‹#›</a:t>
            </a:fld>
            <a:endParaRPr lang="en-US" dirty="0"/>
          </a:p>
        </p:txBody>
      </p:sp>
      <p:sp>
        <p:nvSpPr>
          <p:cNvPr id="5"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270000"/>
            <a:ext cx="4038600" cy="5199063"/>
          </a:xfrm>
        </p:spPr>
        <p:txBody>
          <a:bodyPr/>
          <a:lstStyle/>
          <a:p>
            <a:pPr lvl="0"/>
            <a:endParaRPr lang="en-US" noProof="0" dirty="0" smtClean="0"/>
          </a:p>
        </p:txBody>
      </p:sp>
      <p:sp>
        <p:nvSpPr>
          <p:cNvPr id="5"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1A2E668C-2D2C-4198-AE44-10ECBFFBCCE9}"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1650" y="161925"/>
            <a:ext cx="5165725" cy="7239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0000"/>
            <a:ext cx="4038600" cy="2522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4938"/>
            <a:ext cx="4038600" cy="25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8365A979-CC77-455A-AA9A-45DEAD7130B0}" type="slidenum">
              <a:rPr lang="en-US"/>
              <a:pPr>
                <a:defRPr/>
              </a:pPr>
              <a:t>‹#›</a:t>
            </a:fld>
            <a:endParaRPr lang="en-US" dirty="0"/>
          </a:p>
        </p:txBody>
      </p:sp>
      <p:sp>
        <p:nvSpPr>
          <p:cNvPr id="8"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BE1F256B-3C0D-4D3A-8BFD-97A8EDCFB42E}"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1650" y="70482"/>
            <a:ext cx="5165725" cy="7239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7A2F8F2E-8129-46A0-B3AA-73C1007539D5}"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dirty="0"/>
          </a:p>
        </p:txBody>
      </p:sp>
    </p:spTree>
    <p:extLst>
      <p:ext uri="{BB962C8B-B14F-4D97-AF65-F5344CB8AC3E}">
        <p14:creationId xmlns:p14="http://schemas.microsoft.com/office/powerpoint/2010/main" val="246936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2286000" y="5867400"/>
            <a:ext cx="5105400" cy="365125"/>
          </a:xfrm>
          <a:prstGeom prst="rect">
            <a:avLst/>
          </a:prstGeom>
        </p:spPr>
        <p:txBody>
          <a:bodyPr/>
          <a:lstStyle/>
          <a:p>
            <a:endParaRPr lang="en-US" dirty="0" smtClean="0"/>
          </a:p>
        </p:txBody>
      </p:sp>
      <p:sp>
        <p:nvSpPr>
          <p:cNvPr id="6" name="Slide Number Placeholder 5"/>
          <p:cNvSpPr>
            <a:spLocks noGrp="1"/>
          </p:cNvSpPr>
          <p:nvPr>
            <p:ph type="sldNum" sz="quarter" idx="12"/>
          </p:nvPr>
        </p:nvSpPr>
        <p:spPr>
          <a:xfrm>
            <a:off x="8686800" y="6629400"/>
            <a:ext cx="457200" cy="228600"/>
          </a:xfrm>
          <a:prstGeom prst="rect">
            <a:avLst/>
          </a:prstGeom>
        </p:spPr>
        <p:txBody>
          <a:bodyPr/>
          <a:lstStyle>
            <a:lvl1pPr>
              <a:defRPr>
                <a:solidFill>
                  <a:schemeClr val="bg1">
                    <a:lumMod val="50000"/>
                  </a:schemeClr>
                </a:solidFill>
              </a:defRPr>
            </a:lvl1pPr>
          </a:lstStyle>
          <a:p>
            <a:fld id="{6FC04325-C40C-4756-B5A8-A0527370F3B8}"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985207" y="197436"/>
            <a:ext cx="5165725" cy="723900"/>
          </a:xfrm>
        </p:spPr>
        <p:txBody>
          <a:bodyPr/>
          <a:lstStyle>
            <a:lvl1pPr marL="0" indent="0">
              <a:defRPr b="1">
                <a:solidFill>
                  <a:srgbClr val="285C00"/>
                </a:solidFill>
                <a:latin typeface="Cambria" pitchFamily="18" charset="0"/>
              </a:defRPr>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190500"/>
            <a:ext cx="5943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936A8D-B8F1-4DC6-A808-83C3FC8198CC}" type="slidenum">
              <a:rPr lang="en-US" smtClean="0"/>
              <a:pPr/>
              <a:t>‹#›</a:t>
            </a:fld>
            <a:endParaRPr lang="en-US" dirty="0"/>
          </a:p>
        </p:txBody>
      </p:sp>
    </p:spTree>
    <p:extLst>
      <p:ext uri="{BB962C8B-B14F-4D97-AF65-F5344CB8AC3E}">
        <p14:creationId xmlns:p14="http://schemas.microsoft.com/office/powerpoint/2010/main" val="2695306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7452" y="48367"/>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8766175" y="6619875"/>
            <a:ext cx="377825" cy="238125"/>
          </a:xfrm>
          <a:prstGeom prst="rect">
            <a:avLst/>
          </a:prstGeom>
          <a:ln/>
        </p:spPr>
        <p:txBody>
          <a:bodyPr/>
          <a:lstStyle>
            <a:lvl1pPr>
              <a:defRPr>
                <a:solidFill>
                  <a:schemeClr val="bg1">
                    <a:lumMod val="50000"/>
                  </a:schemeClr>
                </a:solidFill>
              </a:defRPr>
            </a:lvl1pPr>
          </a:lstStyle>
          <a:p>
            <a:pPr>
              <a:defRPr/>
            </a:pPr>
            <a:fld id="{56929663-6CA7-4931-8F5D-849FE6A4CD4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02963" y="197436"/>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766175" y="6619875"/>
            <a:ext cx="377825" cy="238125"/>
          </a:xfrm>
          <a:prstGeom prst="rect">
            <a:avLst/>
          </a:prstGeom>
          <a:ln/>
        </p:spPr>
        <p:txBody>
          <a:bodyPr/>
          <a:lstStyle>
            <a:lvl1pPr>
              <a:defRPr>
                <a:solidFill>
                  <a:schemeClr val="bg1">
                    <a:lumMod val="50000"/>
                  </a:schemeClr>
                </a:solidFill>
              </a:defRPr>
            </a:lvl1pPr>
          </a:lstStyle>
          <a:p>
            <a:pPr>
              <a:defRPr/>
            </a:pPr>
            <a:fld id="{F8DDF482-C6EA-4647-A1E2-37F21A56CEE7}" type="slidenum">
              <a:rPr lang="en-US" smtClean="0"/>
              <a:pPr>
                <a:defRPr/>
              </a:pPr>
              <a:t>‹#›</a:t>
            </a:fld>
            <a:endParaRPr lang="en-US" dirty="0"/>
          </a:p>
        </p:txBody>
      </p:sp>
      <p:sp>
        <p:nvSpPr>
          <p:cNvPr id="9"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
        <p:nvSpPr>
          <p:cNvPr id="11" name="Date Placeholder 3"/>
          <p:cNvSpPr txBox="1">
            <a:spLocks/>
          </p:cNvSpPr>
          <p:nvPr userDrawn="1"/>
        </p:nvSpPr>
        <p:spPr>
          <a:xfrm>
            <a:off x="0" y="6583680"/>
            <a:ext cx="980902" cy="274320"/>
          </a:xfrm>
          <a:prstGeom prst="rect">
            <a:avLst/>
          </a:prstGeom>
        </p:spPr>
        <p:txBody>
          <a:bodyPr vert="horz" lIns="91440" tIns="45720" rIns="91440" bIns="45720" rtlCol="0" anchor="ctr"/>
          <a:lstStyle>
            <a:lvl1pPr algn="l">
              <a:defRPr sz="1200" b="1">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tint val="75000"/>
                  </a:prstClr>
                </a:solidFill>
                <a:effectLst/>
                <a:uLnTx/>
                <a:uFillTx/>
                <a:latin typeface="Calibri"/>
                <a:ea typeface="+mn-ea"/>
                <a:cs typeface="+mn-cs"/>
              </a:rPr>
              <a:t>4/26/2013</a:t>
            </a:r>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6330" y="188558"/>
            <a:ext cx="5165725" cy="723900"/>
          </a:xfrm>
        </p:spPr>
        <p:txBody>
          <a:bodyPr/>
          <a:lstStyle>
            <a:lvl1pPr>
              <a:defRPr b="1">
                <a:solidFill>
                  <a:srgbClr val="285C00"/>
                </a:solidFill>
                <a:latin typeface="Cambria" pitchFamily="18" charset="0"/>
              </a:defRPr>
            </a:lvl1pPr>
          </a:lstStyle>
          <a:p>
            <a:r>
              <a:rPr lang="en-US" dirty="0"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766175" y="6619875"/>
            <a:ext cx="377825" cy="238125"/>
          </a:xfrm>
          <a:prstGeom prst="rect">
            <a:avLst/>
          </a:prstGeom>
          <a:ln/>
        </p:spPr>
        <p:txBody>
          <a:bodyPr/>
          <a:lstStyle>
            <a:lvl1pPr>
              <a:defRPr/>
            </a:lvl1pPr>
          </a:lstStyle>
          <a:p>
            <a:pPr>
              <a:defRPr/>
            </a:pPr>
            <a:fld id="{D1F8E4EF-EE29-4F2C-A9CE-824FBDACDDF9}" type="slidenum">
              <a:rPr lang="en-US"/>
              <a:pPr>
                <a:defRPr/>
              </a:pPr>
              <a:t>‹#›</a:t>
            </a:fld>
            <a:endParaRPr lang="en-US" dirty="0"/>
          </a:p>
        </p:txBody>
      </p:sp>
      <p:sp>
        <p:nvSpPr>
          <p:cNvPr id="6" name="Rectangle 6"/>
          <p:cNvSpPr txBox="1">
            <a:spLocks noChangeArrowheads="1"/>
          </p:cNvSpPr>
          <p:nvPr userDrawn="1"/>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lumMod val="50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29663-6CA7-4931-8F5D-849FE6A4CD44}" type="slidenum">
              <a:rPr kumimoji="0" lang="en-US" sz="1000" b="1" i="0" u="none" strike="noStrike" kern="1200" cap="none" spc="0" normalizeH="0" baseline="0" noProof="0" smtClean="0">
                <a:ln>
                  <a:noFill/>
                </a:ln>
                <a:solidFill>
                  <a:schemeClr val="bg1">
                    <a:lumMod val="50000"/>
                  </a:scheme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lumMod val="50000"/>
                </a:schemeClr>
              </a:solidFill>
              <a:effectLst/>
              <a:uLnTx/>
              <a:uFillTx/>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94" r:id="rId14"/>
    <p:sldLayoutId id="2147483693" r:id="rId15"/>
    <p:sldLayoutId id="2147483692" r:id="rId16"/>
    <p:sldLayoutId id="2147483758" r:id="rId17"/>
    <p:sldLayoutId id="2147483759" r:id="rId18"/>
  </p:sldLayoutIdLst>
  <p:hf hdr="0" ftr="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b="0"/>
              <a:pPr defTabSz="914293">
                <a:defRPr/>
              </a:pPr>
              <a:t>‹#›</a:t>
            </a:fld>
            <a:endParaRPr lang="en-US" b="0"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5" r:id="rId1"/>
    <p:sldLayoutId id="2147483731" r:id="rId2"/>
  </p:sldLayoutIdLst>
  <p:hf hdr="0" ftr="0"/>
  <p:txStyles>
    <p:titleStyle>
      <a:lvl1pPr algn="ctr" rtl="0" eaLnBrk="0" fontAlgn="base" hangingPunct="0">
        <a:spcBef>
          <a:spcPct val="0"/>
        </a:spcBef>
        <a:spcAft>
          <a:spcPct val="0"/>
        </a:spcAft>
        <a:defRPr sz="3200" kern="1200">
          <a:solidFill>
            <a:srgbClr val="106636"/>
          </a:solidFill>
          <a:latin typeface="+mj-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sz="2400" b="1" kern="1200">
          <a:solidFill>
            <a:srgbClr val="146737"/>
          </a:solidFill>
          <a:latin typeface="+mj-lt"/>
          <a:ea typeface="+mn-ea"/>
          <a:cs typeface="Arial" pitchFamily="34" charset="0"/>
        </a:defRPr>
      </a:lvl1pPr>
      <a:lvl2pPr marL="742863" indent="-285717" algn="l" rtl="0" eaLnBrk="0" fontAlgn="base" hangingPunct="0">
        <a:spcBef>
          <a:spcPct val="20000"/>
        </a:spcBef>
        <a:spcAft>
          <a:spcPct val="0"/>
        </a:spcAft>
        <a:buFont typeface="Arial" charset="0"/>
        <a:buChar char="–"/>
        <a:defRPr sz="2200" kern="1200">
          <a:solidFill>
            <a:srgbClr val="404040"/>
          </a:solidFill>
          <a:latin typeface="+mj-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4pPr>
      <a:lvl5pPr marL="2057159"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pPr fontAlgn="auto">
              <a:spcBef>
                <a:spcPts val="0"/>
              </a:spcBef>
              <a:spcAft>
                <a:spcPts val="0"/>
              </a:spcAft>
            </a:pPr>
            <a:fld id="{26CA2777-A89F-4130-B308-73BB65955918}" type="slidenum">
              <a:rPr lang="en-US" b="0" smtClean="0"/>
              <a:pPr fontAlgn="auto">
                <a:spcBef>
                  <a:spcPts val="0"/>
                </a:spcBef>
                <a:spcAft>
                  <a:spcPts val="0"/>
                </a:spcAft>
              </a:pPr>
              <a:t>‹#›</a:t>
            </a:fld>
            <a:endParaRPr lang="en-US" b="0" dirty="0"/>
          </a:p>
        </p:txBody>
      </p:sp>
      <p:pic>
        <p:nvPicPr>
          <p:cNvPr id="7" name="Picture 9" descr="horizontal-logo-green-text.jpg"/>
          <p:cNvPicPr>
            <a:picLocks noChangeAspect="1"/>
          </p:cNvPicPr>
          <p:nvPr userDrawn="1"/>
        </p:nvPicPr>
        <p:blipFill>
          <a:blip r:embed="rId5"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48" r:id="rId2"/>
  </p:sldLayoutIdLst>
  <p:hf hdr="0" ftr="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b="0"/>
              <a:pPr>
                <a:defRPr/>
              </a:pPr>
              <a:t>‹#›</a:t>
            </a:fld>
            <a:endParaRPr lang="en-US" b="0"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Lst>
  <p:hf hdr="0" ftr="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B701C39-1852-4F70-AFF3-7C6C28D0E339}" type="slidenum">
              <a:rPr lang="en-US">
                <a:solidFill>
                  <a:prstClr val="black"/>
                </a:solidFill>
              </a:rPr>
              <a:pPr>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53" r:id="rId1"/>
  </p:sldLayoutIdLst>
  <p:hf hdr="0" ftr="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image" Target="../media/image14.png"/><Relationship Id="rId1" Type="http://schemas.microsoft.com/office/2007/relationships/media" Target="../media/media1.gif"/><Relationship Id="rId2" Type="http://schemas.openxmlformats.org/officeDocument/2006/relationships/video" Target="../media/media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 Id="rId3" Type="http://schemas.openxmlformats.org/officeDocument/2006/relationships/chart" Target="../charts/char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1101951"/>
            <a:ext cx="9144000" cy="4093396"/>
          </a:xfrm>
          <a:prstGeom prst="rect">
            <a:avLst/>
          </a:prstGeom>
          <a:noFill/>
          <a:ln w="9525" algn="ctr">
            <a:noFill/>
            <a:miter lim="800000"/>
            <a:headEnd/>
            <a:tailEnd/>
          </a:ln>
        </p:spPr>
        <p:txBody>
          <a:bodyPr wrap="square" lIns="91407" tIns="45704" rIns="91407" bIns="45704" anchor="ctr">
            <a:spAutoFit/>
          </a:bodyPr>
          <a:lstStyle/>
          <a:p>
            <a:pPr algn="ctr"/>
            <a:r>
              <a:rPr lang="en-US" sz="3600" dirty="0" smtClean="0">
                <a:solidFill>
                  <a:srgbClr val="005C0F"/>
                </a:solidFill>
                <a:latin typeface="Tahoma" pitchFamily="34" charset="0"/>
                <a:cs typeface="Tahoma" pitchFamily="34" charset="0"/>
              </a:rPr>
              <a:t>HEP Program </a:t>
            </a:r>
          </a:p>
          <a:p>
            <a:pPr algn="ctr"/>
            <a:r>
              <a:rPr lang="en-US" sz="3600" dirty="0" smtClean="0">
                <a:solidFill>
                  <a:srgbClr val="005C0F"/>
                </a:solidFill>
                <a:latin typeface="Tahoma" pitchFamily="34" charset="0"/>
                <a:cs typeface="Tahoma" pitchFamily="34" charset="0"/>
              </a:rPr>
              <a:t>and </a:t>
            </a:r>
          </a:p>
          <a:p>
            <a:pPr algn="ctr"/>
            <a:r>
              <a:rPr lang="en-US" sz="3600" dirty="0" smtClean="0">
                <a:solidFill>
                  <a:srgbClr val="005C0F"/>
                </a:solidFill>
                <a:latin typeface="Tahoma" pitchFamily="34" charset="0"/>
                <a:cs typeface="Tahoma" pitchFamily="34" charset="0"/>
              </a:rPr>
              <a:t>Strategic Planning and Community Process [Snowmass/P5]</a:t>
            </a:r>
          </a:p>
          <a:p>
            <a:pPr algn="ctr"/>
            <a:endParaRPr lang="en-US" sz="2800" dirty="0" smtClean="0">
              <a:solidFill>
                <a:srgbClr val="005C0F"/>
              </a:solidFill>
              <a:latin typeface="Tahoma" pitchFamily="34" charset="0"/>
              <a:cs typeface="Tahoma" pitchFamily="34" charset="0"/>
            </a:endParaRPr>
          </a:p>
          <a:p>
            <a:pPr algn="ctr"/>
            <a:endParaRPr lang="en-US" sz="2800" dirty="0" smtClean="0">
              <a:solidFill>
                <a:srgbClr val="005C0F"/>
              </a:solidFill>
              <a:latin typeface="Tahoma" pitchFamily="34" charset="0"/>
              <a:cs typeface="Tahoma" pitchFamily="34" charset="0"/>
            </a:endParaRPr>
          </a:p>
          <a:p>
            <a:pPr algn="ctr"/>
            <a:r>
              <a:rPr lang="en-US" sz="2000" dirty="0" smtClean="0">
                <a:solidFill>
                  <a:srgbClr val="0070C0"/>
                </a:solidFill>
                <a:latin typeface="Tahoma" pitchFamily="34" charset="0"/>
                <a:cs typeface="Tahoma" pitchFamily="34" charset="0"/>
              </a:rPr>
              <a:t>Snowmass Energy Frontier Workshop</a:t>
            </a:r>
          </a:p>
          <a:p>
            <a:pPr algn="ctr"/>
            <a:r>
              <a:rPr lang="en-US" sz="2000" dirty="0" smtClean="0">
                <a:solidFill>
                  <a:srgbClr val="0070C0"/>
                </a:solidFill>
                <a:latin typeface="Tahoma" pitchFamily="34" charset="0"/>
                <a:cs typeface="Tahoma" pitchFamily="34" charset="0"/>
              </a:rPr>
              <a:t>Seattle, Washington</a:t>
            </a:r>
          </a:p>
          <a:p>
            <a:pPr algn="ctr"/>
            <a:r>
              <a:rPr lang="en-US" sz="2000" dirty="0" smtClean="0">
                <a:solidFill>
                  <a:srgbClr val="0070C0"/>
                </a:solidFill>
                <a:latin typeface="Tahoma" pitchFamily="34" charset="0"/>
                <a:cs typeface="Tahoma" pitchFamily="34" charset="0"/>
              </a:rPr>
              <a:t>June 30 – July 3, 2013</a:t>
            </a:r>
            <a:endParaRPr lang="en-US" sz="2000" dirty="0">
              <a:solidFill>
                <a:srgbClr val="0070C0"/>
              </a:solidFill>
              <a:latin typeface="Tahoma" pitchFamily="34" charset="0"/>
              <a:cs typeface="Tahoma" pitchFamily="34" charset="0"/>
            </a:endParaRPr>
          </a:p>
        </p:txBody>
      </p:sp>
      <p:sp>
        <p:nvSpPr>
          <p:cNvPr id="21506" name="Rectangle 3"/>
          <p:cNvSpPr>
            <a:spLocks noGrp="1" noChangeArrowheads="1"/>
          </p:cNvSpPr>
          <p:nvPr>
            <p:ph type="subTitle" idx="1"/>
          </p:nvPr>
        </p:nvSpPr>
        <p:spPr>
          <a:xfrm>
            <a:off x="57150" y="5409279"/>
            <a:ext cx="9086850" cy="1067726"/>
          </a:xfrm>
        </p:spPr>
        <p:txBody>
          <a:bodyPr lIns="82039" tIns="41020" rIns="82039" bIns="41020">
            <a:spAutoFit/>
          </a:bodyPr>
          <a:lstStyle/>
          <a:p>
            <a:pPr eaLnBrk="1" hangingPunct="1">
              <a:spcBef>
                <a:spcPct val="0"/>
              </a:spcBef>
            </a:pPr>
            <a:r>
              <a:rPr lang="en-US" sz="1600" dirty="0" smtClean="0">
                <a:latin typeface="Tahoma" pitchFamily="34" charset="0"/>
                <a:cs typeface="Tahoma" pitchFamily="34" charset="0"/>
              </a:rPr>
              <a:t>Abid Patwa</a:t>
            </a:r>
          </a:p>
          <a:p>
            <a:pPr eaLnBrk="1" hangingPunct="1">
              <a:spcBef>
                <a:spcPct val="0"/>
              </a:spcBef>
            </a:pPr>
            <a:r>
              <a:rPr lang="en-US" sz="1600" dirty="0" smtClean="0">
                <a:latin typeface="Tahoma" pitchFamily="34" charset="0"/>
                <a:cs typeface="Tahoma" pitchFamily="34" charset="0"/>
              </a:rPr>
              <a:t>Program Manager</a:t>
            </a:r>
          </a:p>
          <a:p>
            <a:pPr eaLnBrk="1" hangingPunct="1">
              <a:spcBef>
                <a:spcPct val="0"/>
              </a:spcBef>
            </a:pPr>
            <a:r>
              <a:rPr lang="en-US" sz="1600" dirty="0" smtClean="0">
                <a:latin typeface="Tahoma" pitchFamily="34" charset="0"/>
                <a:cs typeface="Tahoma" pitchFamily="34" charset="0"/>
              </a:rPr>
              <a:t>Office of High Energy Physics</a:t>
            </a:r>
          </a:p>
          <a:p>
            <a:pPr eaLnBrk="1" hangingPunct="1">
              <a:spcBef>
                <a:spcPct val="0"/>
              </a:spcBef>
            </a:pPr>
            <a:r>
              <a:rPr lang="en-US" sz="1600" dirty="0" smtClean="0">
                <a:latin typeface="Tahoma" pitchFamily="34" charset="0"/>
                <a:cs typeface="Tahoma" pitchFamily="34" charset="0"/>
              </a:rPr>
              <a:t>Office of Science, U.S. Department of Energy</a:t>
            </a:r>
          </a:p>
        </p:txBody>
      </p:sp>
      <p:pic>
        <p:nvPicPr>
          <p:cNvPr id="21508" name="Picture 9" descr="New_DOE_Logo_Color_042808"/>
          <p:cNvPicPr>
            <a:picLocks noChangeAspect="1" noChangeArrowheads="1"/>
          </p:cNvPicPr>
          <p:nvPr/>
        </p:nvPicPr>
        <p:blipFill>
          <a:blip r:embed="rId3" cstate="print"/>
          <a:srcRect/>
          <a:stretch>
            <a:fillRect/>
          </a:stretch>
        </p:blipFill>
        <p:spPr bwMode="auto">
          <a:xfrm>
            <a:off x="107076" y="100493"/>
            <a:ext cx="2563813" cy="646113"/>
          </a:xfrm>
          <a:prstGeom prst="rect">
            <a:avLst/>
          </a:prstGeom>
          <a:noFill/>
          <a:ln w="9525">
            <a:noFill/>
            <a:miter lim="800000"/>
            <a:headEnd/>
            <a:tailEnd/>
          </a:ln>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11425"/>
          <a:stretch/>
        </p:blipFill>
        <p:spPr>
          <a:xfrm>
            <a:off x="7969554" y="63442"/>
            <a:ext cx="1005617" cy="691553"/>
          </a:xfrm>
          <a:prstGeom prst="rect">
            <a:avLst/>
          </a:prstGeom>
        </p:spPr>
      </p:pic>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025865038"/>
              </p:ext>
            </p:extLst>
          </p:nvPr>
        </p:nvGraphicFramePr>
        <p:xfrm>
          <a:off x="408622" y="1024420"/>
          <a:ext cx="8299150" cy="38086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641258" y="46434"/>
            <a:ext cx="5484105" cy="723900"/>
          </a:xfrm>
        </p:spPr>
        <p:txBody>
          <a:bodyPr/>
          <a:lstStyle/>
          <a:p>
            <a:pPr algn="r"/>
            <a:r>
              <a:rPr lang="en-US" sz="3600" dirty="0" smtClean="0">
                <a:effectLst>
                  <a:outerShdw blurRad="38100" dist="38100" dir="2700000" algn="tl">
                    <a:srgbClr val="000000">
                      <a:alpha val="43137"/>
                    </a:srgbClr>
                  </a:outerShdw>
                </a:effectLst>
              </a:rPr>
              <a:t>Recent Funding Trends</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39561" y="4916912"/>
            <a:ext cx="8594045" cy="1785104"/>
          </a:xfrm>
          <a:prstGeom prst="rect">
            <a:avLst/>
          </a:prstGeom>
          <a:noFill/>
          <a:ln>
            <a:noFill/>
          </a:ln>
        </p:spPr>
        <p:txBody>
          <a:bodyPr wrap="square" rtlCol="0">
            <a:spAutoFit/>
          </a:bodyPr>
          <a:lstStyle/>
          <a:p>
            <a:pPr marL="182880" indent="-182880">
              <a:spcAft>
                <a:spcPts val="600"/>
              </a:spcAft>
              <a:buFont typeface="Arial" pitchFamily="34" charset="0"/>
              <a:buChar char="•"/>
            </a:pPr>
            <a:r>
              <a:rPr lang="en-US" dirty="0" smtClean="0">
                <a:solidFill>
                  <a:srgbClr val="285C00"/>
                </a:solidFill>
                <a:latin typeface="Calibri" pitchFamily="34" charset="0"/>
              </a:rPr>
              <a:t>In the late 90’s the fraction of the budget devoted to projects was about 20%.</a:t>
            </a:r>
          </a:p>
          <a:p>
            <a:pPr marL="182880" lvl="1" indent="-182880">
              <a:spcAft>
                <a:spcPts val="600"/>
              </a:spcAft>
              <a:buFont typeface="Arial" pitchFamily="34" charset="0"/>
              <a:buChar char="•"/>
            </a:pPr>
            <a:r>
              <a:rPr lang="en-US" dirty="0" smtClean="0">
                <a:solidFill>
                  <a:srgbClr val="285C00"/>
                </a:solidFill>
                <a:latin typeface="Calibri" pitchFamily="34" charset="0"/>
              </a:rPr>
              <a:t>Progress in many fields require new investments to produce new capabilities. </a:t>
            </a:r>
          </a:p>
          <a:p>
            <a:pPr marL="182880" indent="-182880">
              <a:spcAft>
                <a:spcPts val="600"/>
              </a:spcAft>
              <a:buFont typeface="Arial" pitchFamily="34" charset="0"/>
              <a:buChar char="•"/>
            </a:pPr>
            <a:r>
              <a:rPr lang="en-US" dirty="0" smtClean="0">
                <a:solidFill>
                  <a:srgbClr val="285C00"/>
                </a:solidFill>
                <a:latin typeface="Calibri" pitchFamily="34" charset="0"/>
              </a:rPr>
              <a:t>The projects started in 2006 are coming to completion.</a:t>
            </a:r>
          </a:p>
          <a:p>
            <a:pPr marL="182880" indent="-182880">
              <a:spcAft>
                <a:spcPts val="600"/>
              </a:spcAft>
              <a:buFont typeface="Arial" pitchFamily="34" charset="0"/>
              <a:buChar char="•"/>
            </a:pPr>
            <a:r>
              <a:rPr lang="en-US" dirty="0" smtClean="0">
                <a:solidFill>
                  <a:schemeClr val="tx2">
                    <a:lumMod val="75000"/>
                  </a:schemeClr>
                </a:solidFill>
                <a:latin typeface="Calibri" pitchFamily="34" charset="0"/>
              </a:rPr>
              <a:t>New investments are needed to continue US leadership in well defined research areas.</a:t>
            </a:r>
          </a:p>
          <a:p>
            <a:pPr marL="182880" indent="-182880">
              <a:spcAft>
                <a:spcPts val="600"/>
              </a:spcAft>
              <a:buFont typeface="Arial" pitchFamily="34" charset="0"/>
              <a:buChar char="•"/>
            </a:pPr>
            <a:r>
              <a:rPr lang="en-US" dirty="0" smtClean="0">
                <a:solidFill>
                  <a:schemeClr val="accent2">
                    <a:lumMod val="50000"/>
                  </a:schemeClr>
                </a:solidFill>
                <a:latin typeface="Calibri" pitchFamily="34" charset="0"/>
              </a:rPr>
              <a:t>Possibilities for future funding growth are weak.  Must make do with what we have.</a:t>
            </a:r>
          </a:p>
        </p:txBody>
      </p:sp>
      <p:sp>
        <p:nvSpPr>
          <p:cNvPr id="6" name="Oval 5"/>
          <p:cNvSpPr/>
          <p:nvPr/>
        </p:nvSpPr>
        <p:spPr bwMode="auto">
          <a:xfrm>
            <a:off x="2424417" y="2242519"/>
            <a:ext cx="2256641" cy="1599640"/>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087492" y="1217566"/>
            <a:ext cx="3484508" cy="338554"/>
          </a:xfrm>
          <a:prstGeom prst="rect">
            <a:avLst/>
          </a:prstGeom>
          <a:noFill/>
        </p:spPr>
        <p:txBody>
          <a:bodyPr wrap="square" rtlCol="0">
            <a:spAutoFit/>
          </a:bodyPr>
          <a:lstStyle/>
          <a:p>
            <a:r>
              <a:rPr lang="en-US" sz="1600" dirty="0" smtClean="0">
                <a:latin typeface="Calibri" pitchFamily="34" charset="0"/>
              </a:rPr>
              <a:t>Trading Projects for more Research</a:t>
            </a:r>
            <a:endParaRPr lang="en-US" sz="1600" dirty="0">
              <a:latin typeface="Calibri" pitchFamily="34" charset="0"/>
            </a:endParaRPr>
          </a:p>
        </p:txBody>
      </p:sp>
      <p:sp>
        <p:nvSpPr>
          <p:cNvPr id="8" name="Oval 7"/>
          <p:cNvSpPr/>
          <p:nvPr/>
        </p:nvSpPr>
        <p:spPr bwMode="auto">
          <a:xfrm>
            <a:off x="4622335" y="1456614"/>
            <a:ext cx="1644242" cy="1454365"/>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6862194" y="1032900"/>
            <a:ext cx="2192045" cy="523220"/>
          </a:xfrm>
          <a:prstGeom prst="rect">
            <a:avLst/>
          </a:prstGeom>
          <a:solidFill>
            <a:schemeClr val="bg1"/>
          </a:solidFill>
        </p:spPr>
        <p:txBody>
          <a:bodyPr wrap="square" rtlCol="0">
            <a:spAutoFit/>
          </a:bodyPr>
          <a:lstStyle/>
          <a:p>
            <a:r>
              <a:rPr lang="en-US" sz="1400" dirty="0" smtClean="0"/>
              <a:t>Ramp up ILC and SRF R&amp;D programs</a:t>
            </a:r>
            <a:endParaRPr lang="en-US" sz="1400" dirty="0"/>
          </a:p>
        </p:txBody>
      </p:sp>
      <p:cxnSp>
        <p:nvCxnSpPr>
          <p:cNvPr id="11" name="Straight Arrow Connector 10"/>
          <p:cNvCxnSpPr>
            <a:stCxn id="9" idx="1"/>
          </p:cNvCxnSpPr>
          <p:nvPr/>
        </p:nvCxnSpPr>
        <p:spPr bwMode="auto">
          <a:xfrm flipH="1">
            <a:off x="5947794" y="1294510"/>
            <a:ext cx="914400" cy="261610"/>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
        <p:nvSpPr>
          <p:cNvPr id="1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2" name="TextBox 11"/>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10</a:t>
            </a:r>
            <a:endParaRPr lang="en-US" sz="1000" dirty="0">
              <a:solidFill>
                <a:schemeClr val="tx1">
                  <a:lumMod val="75000"/>
                  <a:lumOff val="25000"/>
                </a:schemeClr>
              </a:solidFill>
            </a:endParaRPr>
          </a:p>
        </p:txBody>
      </p:sp>
      <p:cxnSp>
        <p:nvCxnSpPr>
          <p:cNvPr id="16" name="Straight Arrow Connector 15"/>
          <p:cNvCxnSpPr/>
          <p:nvPr/>
        </p:nvCxnSpPr>
        <p:spPr bwMode="auto">
          <a:xfrm>
            <a:off x="1711354" y="1556120"/>
            <a:ext cx="973123" cy="1044467"/>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622" y="1150705"/>
            <a:ext cx="7154122" cy="371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14401" y="46434"/>
            <a:ext cx="7196494" cy="723900"/>
          </a:xfrm>
        </p:spPr>
        <p:txBody>
          <a:bodyPr/>
          <a:lstStyle/>
          <a:p>
            <a:r>
              <a:rPr lang="en-US" sz="3600" dirty="0" smtClean="0">
                <a:effectLst>
                  <a:outerShdw blurRad="38100" dist="38100" dir="2700000" algn="tl">
                    <a:srgbClr val="000000">
                      <a:alpha val="43137"/>
                    </a:srgbClr>
                  </a:outerShdw>
                </a:effectLst>
              </a:rPr>
              <a:t>One Possible Future Scenario </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305567" y="4958316"/>
            <a:ext cx="8494484" cy="1785104"/>
          </a:xfrm>
          <a:prstGeom prst="rect">
            <a:avLst/>
          </a:prstGeom>
          <a:noFill/>
          <a:ln>
            <a:noFill/>
          </a:ln>
        </p:spPr>
        <p:txBody>
          <a:bodyPr wrap="square" rtlCol="0">
            <a:spAutoFit/>
          </a:bodyPr>
          <a:lstStyle/>
          <a:p>
            <a:pPr marL="182880" indent="-182880">
              <a:spcAft>
                <a:spcPts val="600"/>
              </a:spcAft>
              <a:buFont typeface="Arial" pitchFamily="34" charset="0"/>
              <a:buChar char="•"/>
            </a:pPr>
            <a:r>
              <a:rPr lang="en-US" dirty="0" smtClean="0">
                <a:latin typeface="Calibri" pitchFamily="34" charset="0"/>
              </a:rPr>
              <a:t>About 20% (relative) reduction in Research fraction over </a:t>
            </a:r>
            <a:r>
              <a:rPr lang="en-US" dirty="0" smtClean="0">
                <a:latin typeface="Arial" pitchFamily="34" charset="0"/>
                <a:cs typeface="Arial" pitchFamily="34" charset="0"/>
              </a:rPr>
              <a:t>~</a:t>
            </a:r>
            <a:r>
              <a:rPr lang="en-US" dirty="0" smtClean="0">
                <a:latin typeface="Calibri" pitchFamily="34" charset="0"/>
              </a:rPr>
              <a:t>5 years </a:t>
            </a:r>
          </a:p>
          <a:p>
            <a:pPr marL="742950" lvl="1" indent="-285750">
              <a:spcAft>
                <a:spcPts val="600"/>
              </a:spcAft>
              <a:buFont typeface="Wingdings" pitchFamily="2" charset="2"/>
              <a:buChar char="§"/>
            </a:pPr>
            <a:r>
              <a:rPr lang="en-US" i="1" dirty="0" smtClean="0">
                <a:solidFill>
                  <a:srgbClr val="0000CC"/>
                </a:solidFill>
                <a:latin typeface="Calibri" pitchFamily="34" charset="0"/>
              </a:rPr>
              <a:t>In order to address priorities, this will not be applied equally across Frontiers.</a:t>
            </a:r>
            <a:endParaRPr lang="en-US" dirty="0" smtClean="0">
              <a:latin typeface="Calibri" pitchFamily="34" charset="0"/>
            </a:endParaRPr>
          </a:p>
          <a:p>
            <a:pPr marL="182880" indent="-182880">
              <a:spcAft>
                <a:spcPts val="600"/>
              </a:spcAft>
              <a:buFont typeface="Arial" pitchFamily="34" charset="0"/>
              <a:buChar char="•"/>
            </a:pPr>
            <a:r>
              <a:rPr lang="en-US" dirty="0" smtClean="0">
                <a:latin typeface="Calibri" pitchFamily="34" charset="0"/>
              </a:rPr>
              <a:t>This necessarily implies reductions in scientific staffing  </a:t>
            </a:r>
          </a:p>
          <a:p>
            <a:pPr marL="742950" lvl="1" indent="-285750">
              <a:spcAft>
                <a:spcPts val="600"/>
              </a:spcAft>
              <a:buFont typeface="Wingdings" pitchFamily="2" charset="2"/>
              <a:buChar char="§"/>
            </a:pPr>
            <a:r>
              <a:rPr lang="en-US" dirty="0" smtClean="0">
                <a:solidFill>
                  <a:schemeClr val="accent2">
                    <a:lumMod val="50000"/>
                  </a:schemeClr>
                </a:solidFill>
                <a:latin typeface="Calibri" pitchFamily="34" charset="0"/>
              </a:rPr>
              <a:t>Some can migrate to Projects but other transitions are more difficult.</a:t>
            </a:r>
          </a:p>
          <a:p>
            <a:pPr marL="182880" indent="-182880">
              <a:spcAft>
                <a:spcPts val="600"/>
              </a:spcAft>
              <a:buFont typeface="Arial" pitchFamily="34" charset="0"/>
              <a:buChar char="•"/>
            </a:pPr>
            <a:r>
              <a:rPr lang="en-US" dirty="0" smtClean="0">
                <a:latin typeface="Calibri" pitchFamily="34" charset="0"/>
              </a:rPr>
              <a:t>We have requested Labs to help manage this transition as gracefully as possible</a:t>
            </a:r>
          </a:p>
        </p:txBody>
      </p:sp>
      <p:sp>
        <p:nvSpPr>
          <p:cNvPr id="7" name="TextBox 6"/>
          <p:cNvSpPr txBox="1"/>
          <p:nvPr/>
        </p:nvSpPr>
        <p:spPr>
          <a:xfrm>
            <a:off x="2679969" y="1325793"/>
            <a:ext cx="4048002" cy="369332"/>
          </a:xfrm>
          <a:prstGeom prst="rect">
            <a:avLst/>
          </a:prstGeom>
          <a:noFill/>
        </p:spPr>
        <p:txBody>
          <a:bodyPr wrap="square" rtlCol="0">
            <a:spAutoFit/>
          </a:bodyPr>
          <a:lstStyle/>
          <a:p>
            <a:r>
              <a:rPr lang="en-US" dirty="0" smtClean="0">
                <a:latin typeface="Calibri" pitchFamily="34" charset="0"/>
              </a:rPr>
              <a:t>Trading Research for more Projects</a:t>
            </a:r>
            <a:endParaRPr lang="en-US" dirty="0">
              <a:latin typeface="Calibri" pitchFamily="34" charset="0"/>
            </a:endParaRPr>
          </a:p>
        </p:txBody>
      </p:sp>
      <p:cxnSp>
        <p:nvCxnSpPr>
          <p:cNvPr id="12" name="Straight Arrow Connector 11"/>
          <p:cNvCxnSpPr/>
          <p:nvPr/>
        </p:nvCxnSpPr>
        <p:spPr>
          <a:xfrm>
            <a:off x="3505200" y="1676400"/>
            <a:ext cx="620824" cy="4544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8" name="TextBox 7"/>
          <p:cNvSpPr txBox="1"/>
          <p:nvPr/>
        </p:nvSpPr>
        <p:spPr>
          <a:xfrm>
            <a:off x="8831094" y="6606114"/>
            <a:ext cx="320232" cy="246221"/>
          </a:xfrm>
          <a:prstGeom prst="rect">
            <a:avLst/>
          </a:prstGeom>
          <a:noFill/>
        </p:spPr>
        <p:txBody>
          <a:bodyPr wrap="none" rtlCol="0">
            <a:spAutoFit/>
          </a:bodyPr>
          <a:lstStyle/>
          <a:p>
            <a:r>
              <a:rPr lang="en-US" sz="1000" dirty="0" smtClean="0">
                <a:solidFill>
                  <a:schemeClr val="tx1">
                    <a:lumMod val="75000"/>
                    <a:lumOff val="25000"/>
                  </a:schemeClr>
                </a:solidFill>
              </a:rPr>
              <a:t>11</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484844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67811"/>
            <a:ext cx="8757634" cy="685800"/>
          </a:xfrm>
        </p:spPr>
        <p:txBody>
          <a:bodyPr>
            <a:normAutofit fontScale="90000"/>
          </a:bodyPr>
          <a:lstStyle/>
          <a:p>
            <a:pPr>
              <a:defRPr/>
            </a:pPr>
            <a:r>
              <a:rPr lang="en-US" sz="3600" b="1" dirty="0" smtClean="0">
                <a:solidFill>
                  <a:srgbClr val="285C00"/>
                </a:solidFill>
                <a:effectLst>
                  <a:outerShdw blurRad="38100" dist="38100" dir="2700000" algn="tl">
                    <a:srgbClr val="000000">
                      <a:alpha val="43137"/>
                    </a:srgbClr>
                  </a:outerShdw>
                </a:effectLst>
                <a:latin typeface="Cambria" pitchFamily="18" charset="0"/>
              </a:rPr>
              <a:t>FY 2014 High Energy Physics Budget </a:t>
            </a:r>
            <a:br>
              <a:rPr lang="en-US" sz="3600" b="1" dirty="0" smtClean="0">
                <a:solidFill>
                  <a:srgbClr val="285C00"/>
                </a:solidFill>
                <a:effectLst>
                  <a:outerShdw blurRad="38100" dist="38100" dir="2700000" algn="tl">
                    <a:srgbClr val="000000">
                      <a:alpha val="43137"/>
                    </a:srgbClr>
                  </a:outerShdw>
                </a:effectLst>
                <a:latin typeface="Cambria" pitchFamily="18" charset="0"/>
              </a:rPr>
            </a:br>
            <a:r>
              <a:rPr lang="en-US" sz="2200" b="1" dirty="0" smtClean="0">
                <a:solidFill>
                  <a:srgbClr val="285C00"/>
                </a:solidFill>
                <a:latin typeface="Cambria" pitchFamily="18" charset="0"/>
              </a:rPr>
              <a:t>(Data in new structure, dollars in thousands)</a:t>
            </a:r>
            <a:endParaRPr lang="en-US" sz="2200" b="1" dirty="0">
              <a:solidFill>
                <a:srgbClr val="285C00"/>
              </a:solidFill>
              <a:latin typeface="Cambria" pitchFamily="18" charset="0"/>
            </a:endParaRPr>
          </a:p>
        </p:txBody>
      </p:sp>
      <p:graphicFrame>
        <p:nvGraphicFramePr>
          <p:cNvPr id="7" name="Table Placeholder 4"/>
          <p:cNvGraphicFramePr>
            <a:graphicFrameLocks noGrp="1"/>
          </p:cNvGraphicFramePr>
          <p:nvPr>
            <p:ph type="tbl" idx="1"/>
            <p:extLst>
              <p:ext uri="{D42A27DB-BD31-4B8C-83A1-F6EECF244321}">
                <p14:modId xmlns:p14="http://schemas.microsoft.com/office/powerpoint/2010/main" val="2900112597"/>
              </p:ext>
            </p:extLst>
          </p:nvPr>
        </p:nvGraphicFramePr>
        <p:xfrm>
          <a:off x="195111" y="1006036"/>
          <a:ext cx="8772720" cy="5041582"/>
        </p:xfrm>
        <a:graphic>
          <a:graphicData uri="http://schemas.openxmlformats.org/drawingml/2006/table">
            <a:tbl>
              <a:tblPr>
                <a:tableStyleId>{69C7853C-536D-4A76-A0AE-DD22124D55A5}</a:tableStyleId>
              </a:tblPr>
              <a:tblGrid>
                <a:gridCol w="2481690"/>
                <a:gridCol w="989188"/>
                <a:gridCol w="1115736"/>
                <a:gridCol w="981512"/>
                <a:gridCol w="3204594"/>
              </a:tblGrid>
              <a:tr h="615696">
                <a:tc>
                  <a:txBody>
                    <a:bodyPr/>
                    <a:lstStyle/>
                    <a:p>
                      <a:pPr algn="l" fontAlgn="b"/>
                      <a:r>
                        <a:rPr lang="en-US" sz="1800" b="1" u="none" strike="noStrike" dirty="0">
                          <a:latin typeface="Calibri" pitchFamily="34" charset="0"/>
                          <a:cs typeface="Calibri" pitchFamily="34" charset="0"/>
                        </a:rPr>
                        <a:t>Description</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CR</a:t>
                      </a:r>
                      <a:r>
                        <a:rPr lang="en-US" sz="1800" b="1" i="0" u="none" strike="noStrike" baseline="0" dirty="0" smtClean="0">
                          <a:solidFill>
                            <a:srgbClr val="000000"/>
                          </a:solidFill>
                          <a:latin typeface="Calibri" pitchFamily="34" charset="0"/>
                          <a:cs typeface="Calibri" pitchFamily="34" charset="0"/>
                        </a:rPr>
                        <a:t>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Explanation</a:t>
                      </a:r>
                      <a:r>
                        <a:rPr lang="en-US" sz="1800" b="1" i="0" u="none" strike="noStrike" baseline="0" dirty="0" smtClean="0">
                          <a:solidFill>
                            <a:srgbClr val="000000"/>
                          </a:solidFill>
                          <a:latin typeface="Calibri" pitchFamily="34" charset="0"/>
                          <a:cs typeface="Calibri" pitchFamily="34" charset="0"/>
                        </a:rPr>
                        <a:t> of Change</a:t>
                      </a:r>
                      <a:endParaRPr lang="en-US" sz="1800" b="1" i="0" u="none" strike="noStrike" dirty="0">
                        <a:solidFill>
                          <a:srgbClr val="000000"/>
                        </a:solidFill>
                        <a:latin typeface="Calibri" pitchFamily="34" charset="0"/>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Energy Frontier </a:t>
                      </a:r>
                      <a:r>
                        <a:rPr lang="en-US" sz="1600" b="0" i="0" u="none" strike="noStrike" dirty="0" smtClean="0">
                          <a:solidFill>
                            <a:srgbClr val="000000"/>
                          </a:solidFill>
                          <a:latin typeface="Calibri" pitchFamily="34" charset="0"/>
                          <a:cs typeface="Calibri" pitchFamily="34" charset="0"/>
                        </a:rPr>
                        <a:t>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159,997</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148,164</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154,687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Ramp-down of Tevatron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Intensity </a:t>
                      </a:r>
                      <a:r>
                        <a:rPr lang="en-US" sz="1600" b="0" i="0" u="none" strike="noStrike" dirty="0" smtClean="0">
                          <a:solidFill>
                            <a:srgbClr val="000000"/>
                          </a:solidFill>
                          <a:latin typeface="Calibri" pitchFamily="34" charset="0"/>
                          <a:cs typeface="Calibri" pitchFamily="34" charset="0"/>
                        </a:rPr>
                        <a:t>Frontier Exp.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283,675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287,220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271,043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a:t>
                      </a:r>
                      <a:r>
                        <a:rPr lang="en-US" sz="1600" b="0" i="0" u="none" strike="noStrike" kern="1200" baseline="0" dirty="0" smtClean="0">
                          <a:solidFill>
                            <a:srgbClr val="000000"/>
                          </a:solidFill>
                          <a:latin typeface="Calibri" pitchFamily="34" charset="0"/>
                          <a:ea typeface="+mn-ea"/>
                          <a:cs typeface="Calibri" pitchFamily="34" charset="0"/>
                        </a:rPr>
                        <a:t> of </a:t>
                      </a:r>
                      <a:r>
                        <a:rPr lang="en-US" sz="1600" b="0" i="0" u="none" strike="noStrike" kern="1200" baseline="0" dirty="0" err="1" smtClean="0">
                          <a:solidFill>
                            <a:srgbClr val="000000"/>
                          </a:solidFill>
                          <a:latin typeface="Calibri" pitchFamily="34" charset="0"/>
                          <a:ea typeface="+mn-ea"/>
                          <a:cs typeface="Calibri" pitchFamily="34" charset="0"/>
                        </a:rPr>
                        <a:t>NO</a:t>
                      </a:r>
                      <a:r>
                        <a:rPr lang="en-US" sz="1600" b="0" i="0" u="none" strike="noStrike" kern="1200" baseline="0" dirty="0" err="1" smtClean="0">
                          <a:solidFill>
                            <a:srgbClr val="000000"/>
                          </a:solidFill>
                          <a:latin typeface="Symbol" pitchFamily="18" charset="2"/>
                          <a:ea typeface="+mn-ea"/>
                          <a:cs typeface="Calibri" pitchFamily="34" charset="0"/>
                        </a:rPr>
                        <a:t>n</a:t>
                      </a:r>
                      <a:r>
                        <a:rPr lang="en-US" sz="1600" b="0" i="0" u="none" strike="noStrike" kern="1200" baseline="0" dirty="0" err="1" smtClean="0">
                          <a:solidFill>
                            <a:srgbClr val="000000"/>
                          </a:solidFill>
                          <a:latin typeface="Calibri" pitchFamily="34" charset="0"/>
                          <a:ea typeface="+mn-ea"/>
                          <a:cs typeface="Calibri" pitchFamily="34" charset="0"/>
                        </a:rPr>
                        <a:t>A</a:t>
                      </a:r>
                      <a:r>
                        <a:rPr lang="en-US" sz="1600" b="0" i="0" u="none" strike="noStrike" kern="1200" baseline="0" dirty="0" smtClean="0">
                          <a:solidFill>
                            <a:srgbClr val="000000"/>
                          </a:solidFill>
                          <a:latin typeface="Calibri" pitchFamily="34" charset="0"/>
                          <a:ea typeface="+mn-ea"/>
                          <a:cs typeface="Calibri" pitchFamily="34" charset="0"/>
                        </a:rPr>
                        <a:t> (MIE), partially offset by Fermi Ops </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Cosmic Frontier </a:t>
                      </a:r>
                      <a:r>
                        <a:rPr lang="en-US" sz="1600" b="0" i="0" u="none" strike="noStrike" dirty="0" smtClean="0">
                          <a:solidFill>
                            <a:srgbClr val="000000"/>
                          </a:solidFill>
                          <a:latin typeface="Calibri" pitchFamily="34" charset="0"/>
                          <a:cs typeface="Calibri" pitchFamily="34" charset="0"/>
                        </a:rPr>
                        <a:t>Exp.</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71,940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78,943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99,080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Ramp-up of LSST</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42306">
                <a:tc>
                  <a:txBody>
                    <a:bodyPr/>
                    <a:lstStyle/>
                    <a:p>
                      <a:pPr algn="l" rtl="0" fontAlgn="b"/>
                      <a:r>
                        <a:rPr lang="en-US" sz="1600" b="0" i="0" u="none" strike="noStrike" dirty="0">
                          <a:solidFill>
                            <a:srgbClr val="000000"/>
                          </a:solidFill>
                          <a:latin typeface="Calibri" pitchFamily="34" charset="0"/>
                          <a:cs typeface="Calibri" pitchFamily="34" charset="0"/>
                        </a:rPr>
                        <a:t>Theoretical </a:t>
                      </a:r>
                      <a:r>
                        <a:rPr lang="en-US" sz="1600" b="0" i="0" u="none" strike="noStrike" dirty="0" smtClean="0">
                          <a:solidFill>
                            <a:srgbClr val="000000"/>
                          </a:solidFill>
                          <a:latin typeface="Calibri" pitchFamily="34" charset="0"/>
                          <a:cs typeface="Calibri" pitchFamily="34" charset="0"/>
                        </a:rPr>
                        <a:t>and Computational</a:t>
                      </a:r>
                      <a:r>
                        <a:rPr lang="en-US" sz="1600" b="0" i="0" u="none" strike="noStrike" baseline="0" dirty="0" smtClean="0">
                          <a:solidFill>
                            <a:srgbClr val="000000"/>
                          </a:solidFill>
                          <a:latin typeface="Calibri" pitchFamily="34" charset="0"/>
                          <a:cs typeface="Calibri" pitchFamily="34" charset="0"/>
                        </a:rPr>
                        <a:t> Physics</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66,965</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66,398</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62,870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Continuing </a:t>
                      </a:r>
                      <a:r>
                        <a:rPr lang="en-US" sz="1600" b="0" i="0" u="none" strike="noStrike" kern="1200" baseline="0" dirty="0" smtClean="0">
                          <a:solidFill>
                            <a:srgbClr val="000000"/>
                          </a:solidFill>
                          <a:latin typeface="Calibri" pitchFamily="34" charset="0"/>
                          <a:ea typeface="+mn-ea"/>
                          <a:cs typeface="Calibri" pitchFamily="34" charset="0"/>
                        </a:rPr>
                        <a:t> reductions in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440254">
                <a:tc>
                  <a:txBody>
                    <a:bodyPr/>
                    <a:lstStyle/>
                    <a:p>
                      <a:pPr algn="l" rtl="0" fontAlgn="b"/>
                      <a:r>
                        <a:rPr lang="en-US" sz="1600" b="0" i="0" u="none" strike="noStrike" dirty="0">
                          <a:solidFill>
                            <a:srgbClr val="000000"/>
                          </a:solidFill>
                          <a:latin typeface="Calibri" pitchFamily="34" charset="0"/>
                          <a:cs typeface="Calibri" pitchFamily="34" charset="0"/>
                        </a:rPr>
                        <a:t>Advanced Technology R&amp;D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157,106</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131,885</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122,453</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Completion of ILC R&amp;D</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smtClean="0">
                          <a:solidFill>
                            <a:srgbClr val="000000"/>
                          </a:solidFill>
                          <a:latin typeface="Calibri" pitchFamily="34" charset="0"/>
                          <a:cs typeface="Calibri" pitchFamily="34" charset="0"/>
                        </a:rPr>
                        <a:t>Accelerator Stewardship</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2,850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3,132</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9,931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FY14 includes</a:t>
                      </a:r>
                      <a:r>
                        <a:rPr lang="en-US" sz="1600" b="0" i="0" u="none" strike="noStrike" kern="1200" baseline="0" dirty="0" smtClean="0">
                          <a:solidFill>
                            <a:srgbClr val="000000"/>
                          </a:solidFill>
                          <a:latin typeface="Calibri" pitchFamily="34" charset="0"/>
                          <a:ea typeface="+mn-ea"/>
                          <a:cs typeface="Calibri" pitchFamily="34" charset="0"/>
                        </a:rPr>
                        <a:t>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Calibri" pitchFamily="34" charset="0"/>
                        </a:rPr>
                        <a:t>Stewardship-related Research</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20929">
                <a:tc>
                  <a:txBody>
                    <a:bodyPr/>
                    <a:lstStyle/>
                    <a:p>
                      <a:pPr algn="l" rtl="0" fontAlgn="b"/>
                      <a:r>
                        <a:rPr lang="en-US" sz="1600" b="0" i="0" u="none" strike="noStrike" dirty="0">
                          <a:solidFill>
                            <a:srgbClr val="000000"/>
                          </a:solidFill>
                          <a:latin typeface="Calibri" pitchFamily="34" charset="0"/>
                          <a:cs typeface="Calibri" pitchFamily="34" charset="0"/>
                        </a:rPr>
                        <a:t>SBIR/STTR</a:t>
                      </a:r>
                    </a:p>
                  </a:txBody>
                  <a:tcPr marL="9525" marR="9525" marT="9525" marB="0" anchor="b"/>
                </a:tc>
                <a:tc>
                  <a:txBody>
                    <a:bodyPr/>
                    <a:lstStyle/>
                    <a:p>
                      <a:pPr algn="r" rtl="0" fontAlgn="b"/>
                      <a:r>
                        <a:rPr lang="en-US" sz="1600" b="0" i="0" u="none" strike="noStrike" dirty="0" smtClean="0">
                          <a:solidFill>
                            <a:srgbClr val="000000"/>
                          </a:solidFill>
                          <a:latin typeface="Calibri" pitchFamily="34" charset="0"/>
                          <a:cs typeface="Calibri" pitchFamily="34" charset="0"/>
                        </a:rPr>
                        <a:t>0</a:t>
                      </a:r>
                      <a:endParaRPr lang="en-US" sz="1600" b="0" i="0" u="none" strike="noStrike" dirty="0">
                        <a:solidFill>
                          <a:srgbClr val="000000"/>
                        </a:solidFill>
                        <a:latin typeface="Calibri" pitchFamily="34" charset="0"/>
                        <a:cs typeface="Calibri" pitchFamily="34" charset="0"/>
                      </a:endParaRPr>
                    </a:p>
                  </a:txBody>
                  <a:tcPr marL="952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21,457</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397981">
                <a:tc>
                  <a:txBody>
                    <a:bodyPr/>
                    <a:lstStyle/>
                    <a:p>
                      <a:pPr algn="l" rtl="0" fontAlgn="b"/>
                      <a:r>
                        <a:rPr lang="en-US" sz="1600" b="0" i="0" u="none" strike="noStrike" dirty="0">
                          <a:solidFill>
                            <a:srgbClr val="000000"/>
                          </a:solidFill>
                          <a:latin typeface="Calibri" pitchFamily="34" charset="0"/>
                          <a:cs typeface="Calibri" pitchFamily="34" charset="0"/>
                        </a:rPr>
                        <a:t>Construction (Line Item) </a:t>
                      </a:r>
                    </a:p>
                  </a:txBody>
                  <a:tcPr marL="9525" marR="9525" marT="9525" marB="0" anchor="b"/>
                </a:tc>
                <a:tc>
                  <a:txBody>
                    <a:bodyPr/>
                    <a:lstStyle/>
                    <a:p>
                      <a:pPr marL="0" algn="r" defTabSz="914400" rtl="0" eaLnBrk="1" fontAlgn="b" latinLnBrk="0" hangingPunct="1"/>
                      <a:r>
                        <a:rPr lang="en-US" sz="1600" b="0" i="0" u="none" strike="noStrike" kern="1200" dirty="0">
                          <a:solidFill>
                            <a:srgbClr val="000000"/>
                          </a:solidFill>
                          <a:latin typeface="Calibri" pitchFamily="34" charset="0"/>
                          <a:ea typeface="+mn-ea"/>
                          <a:cs typeface="Calibri" pitchFamily="34" charset="0"/>
                        </a:rPr>
                        <a:t>28,000</a:t>
                      </a: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11,781</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35,000</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Calibri" pitchFamily="34" charset="0"/>
                        </a:rPr>
                        <a:t>Mostly Mu2e;  no LBNE ramp-up</a:t>
                      </a:r>
                      <a:endParaRPr lang="en-US" sz="1600" b="0" i="0" u="none" strike="noStrike" kern="1200" dirty="0">
                        <a:solidFill>
                          <a:srgbClr val="000000"/>
                        </a:solidFill>
                        <a:latin typeface="Calibri" pitchFamily="34" charset="0"/>
                        <a:ea typeface="+mn-ea"/>
                        <a:cs typeface="Calibri" pitchFamily="34" charset="0"/>
                      </a:endParaRPr>
                    </a:p>
                  </a:txBody>
                  <a:tcPr marL="0" marR="0" marT="0" marB="0" anchor="b"/>
                </a:tc>
              </a:tr>
              <a:tr h="526286">
                <a:tc>
                  <a:txBody>
                    <a:bodyPr/>
                    <a:lstStyle/>
                    <a:p>
                      <a:pPr algn="l" rtl="0" fontAlgn="b"/>
                      <a:r>
                        <a:rPr lang="en-US" sz="1600" b="1" i="0" u="none" strike="noStrike" dirty="0">
                          <a:solidFill>
                            <a:srgbClr val="000000"/>
                          </a:solidFill>
                          <a:latin typeface="Calibri"/>
                        </a:rPr>
                        <a:t>Total, High Energy </a:t>
                      </a:r>
                      <a:r>
                        <a:rPr lang="en-US" sz="1600" b="1" i="0" u="none" strike="noStrike" dirty="0" smtClean="0">
                          <a:solidFill>
                            <a:srgbClr val="000000"/>
                          </a:solidFill>
                          <a:latin typeface="Calibri"/>
                        </a:rPr>
                        <a:t>Physics: </a:t>
                      </a:r>
                      <a:endParaRPr lang="en-US" sz="1600" b="1" i="0" u="none" strike="noStrike" dirty="0">
                        <a:solidFill>
                          <a:srgbClr val="000000"/>
                        </a:solidFill>
                        <a:latin typeface="Calibri"/>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770,533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727,523</a:t>
                      </a:r>
                      <a:r>
                        <a:rPr lang="en-US" sz="200" b="1" i="0" u="none" strike="noStrike" kern="1200" dirty="0" smtClean="0">
                          <a:solidFill>
                            <a:srgbClr val="000000"/>
                          </a:solidFill>
                          <a:latin typeface="Calibri"/>
                          <a:ea typeface="+mn-ea"/>
                          <a:cs typeface="+mn-cs"/>
                        </a:rPr>
                        <a:t> </a:t>
                      </a:r>
                      <a:r>
                        <a:rPr lang="en-US" sz="1600" b="1" i="0" u="none" strike="noStrike" kern="1200" baseline="30000" dirty="0" smtClean="0">
                          <a:solidFill>
                            <a:srgbClr val="000000"/>
                          </a:solidFill>
                          <a:latin typeface="Calibri"/>
                          <a:ea typeface="+mn-ea"/>
                          <a:cs typeface="+mn-cs"/>
                        </a:rPr>
                        <a:t>(</a:t>
                      </a:r>
                      <a:r>
                        <a:rPr lang="en-US" sz="1600" b="1" i="0" u="none" strike="noStrike" kern="1200" baseline="30000" dirty="0" err="1" smtClean="0">
                          <a:solidFill>
                            <a:srgbClr val="000000"/>
                          </a:solidFill>
                          <a:latin typeface="Calibri"/>
                          <a:ea typeface="+mn-ea"/>
                          <a:cs typeface="+mn-cs"/>
                        </a:rPr>
                        <a:t>b,c</a:t>
                      </a:r>
                      <a:r>
                        <a:rPr lang="en-US" sz="1600" b="1" i="0" u="none" strike="noStrike" kern="1200" baseline="30000" dirty="0" smtClean="0">
                          <a:solidFill>
                            <a:srgbClr val="000000"/>
                          </a:solidFill>
                          <a:latin typeface="Calibri"/>
                          <a:ea typeface="+mn-ea"/>
                          <a:cs typeface="+mn-cs"/>
                        </a:rPr>
                        <a:t>)</a:t>
                      </a:r>
                      <a:endParaRPr lang="en-US" sz="1600" b="1" i="0" u="none" strike="noStrike" kern="1200" baseline="300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a:ea typeface="+mn-ea"/>
                          <a:cs typeface="+mn-cs"/>
                        </a:rPr>
                        <a:t>776,521</a:t>
                      </a:r>
                      <a:endParaRPr lang="en-US" sz="1600" b="1" i="0" u="none" strike="noStrike" kern="1200" dirty="0">
                        <a:solidFill>
                          <a:srgbClr val="000000"/>
                        </a:solidFill>
                        <a:latin typeface="Calibri"/>
                        <a:ea typeface="+mn-ea"/>
                        <a:cs typeface="+mn-cs"/>
                      </a:endParaRPr>
                    </a:p>
                  </a:txBody>
                  <a:tcPr marL="0" marR="0" marT="0" marB="0" anchor="b"/>
                </a:tc>
                <a:tc>
                  <a:txBody>
                    <a:bodyPr/>
                    <a:lstStyle/>
                    <a:p>
                      <a:pPr marL="0" algn="r" defTabSz="914400" rtl="0" eaLnBrk="1" fontAlgn="b" latinLnBrk="0" hangingPunct="1"/>
                      <a:r>
                        <a:rPr lang="en-US" sz="1400" b="1" i="0" u="none" strike="noStrike" kern="1200" dirty="0" err="1" smtClean="0">
                          <a:solidFill>
                            <a:srgbClr val="000000"/>
                          </a:solidFill>
                          <a:latin typeface="Calibri"/>
                          <a:ea typeface="+mn-ea"/>
                          <a:cs typeface="+mn-cs"/>
                        </a:rPr>
                        <a:t>wrt</a:t>
                      </a:r>
                      <a:r>
                        <a:rPr lang="en-US" sz="1400" b="1" i="0" u="none" strike="noStrike" kern="1200" baseline="0" dirty="0" smtClean="0">
                          <a:solidFill>
                            <a:srgbClr val="000000"/>
                          </a:solidFill>
                          <a:latin typeface="Calibri"/>
                          <a:ea typeface="+mn-ea"/>
                          <a:cs typeface="+mn-cs"/>
                        </a:rPr>
                        <a:t> </a:t>
                      </a:r>
                      <a:r>
                        <a:rPr lang="en-US" sz="1400" b="1" i="0" u="none" strike="noStrike" kern="1200" dirty="0" smtClean="0">
                          <a:solidFill>
                            <a:srgbClr val="000000"/>
                          </a:solidFill>
                          <a:latin typeface="Calibri"/>
                          <a:ea typeface="+mn-ea"/>
                          <a:cs typeface="+mn-cs"/>
                        </a:rPr>
                        <a:t>FY12:</a:t>
                      </a:r>
                      <a:r>
                        <a:rPr lang="en-US" sz="1400" b="1" i="0" u="none" strike="noStrike" kern="1200" baseline="0" dirty="0" smtClean="0">
                          <a:solidFill>
                            <a:srgbClr val="000000"/>
                          </a:solidFill>
                          <a:latin typeface="Calibri"/>
                          <a:ea typeface="+mn-ea"/>
                          <a:cs typeface="+mn-cs"/>
                        </a:rPr>
                        <a:t> </a:t>
                      </a:r>
                      <a:r>
                        <a:rPr lang="en-US" sz="1400" b="1" i="0" u="none" strike="noStrike" kern="1200" dirty="0" smtClean="0">
                          <a:solidFill>
                            <a:srgbClr val="000000"/>
                          </a:solidFill>
                          <a:latin typeface="Calibri"/>
                          <a:ea typeface="+mn-ea"/>
                          <a:cs typeface="+mn-cs"/>
                        </a:rPr>
                        <a:t>Down</a:t>
                      </a:r>
                      <a:r>
                        <a:rPr lang="en-US" sz="1400" b="1" i="0" u="none" strike="noStrike" kern="1200" baseline="0" dirty="0" smtClean="0">
                          <a:solidFill>
                            <a:srgbClr val="000000"/>
                          </a:solidFill>
                          <a:latin typeface="Calibri"/>
                          <a:ea typeface="+mn-ea"/>
                          <a:cs typeface="+mn-cs"/>
                        </a:rPr>
                        <a:t> -2% after SBIR correction</a:t>
                      </a:r>
                    </a:p>
                    <a:p>
                      <a:pPr marL="0" algn="r" defTabSz="914400" rtl="0" eaLnBrk="1" fontAlgn="b" latinLnBrk="0" hangingPunct="1"/>
                      <a:r>
                        <a:rPr lang="en-US" sz="1400" b="1" i="0" u="none" strike="noStrike" kern="1200" baseline="0" dirty="0" smtClean="0">
                          <a:solidFill>
                            <a:srgbClr val="000000"/>
                          </a:solidFill>
                          <a:latin typeface="Calibri"/>
                          <a:ea typeface="+mn-ea"/>
                          <a:cs typeface="+mn-cs"/>
                        </a:rPr>
                        <a:t> </a:t>
                      </a:r>
                      <a:r>
                        <a:rPr lang="en-US" sz="1400" b="1" i="0" u="none" strike="noStrike" kern="1200" baseline="0" dirty="0" err="1" smtClean="0">
                          <a:solidFill>
                            <a:srgbClr val="000000"/>
                          </a:solidFill>
                          <a:latin typeface="Calibri"/>
                          <a:ea typeface="+mn-ea"/>
                          <a:cs typeface="+mn-cs"/>
                        </a:rPr>
                        <a:t>wrt</a:t>
                      </a:r>
                      <a:r>
                        <a:rPr lang="en-US" sz="1400" b="1" i="0" u="none" strike="noStrike" kern="1200" baseline="0" dirty="0" smtClean="0">
                          <a:solidFill>
                            <a:srgbClr val="000000"/>
                          </a:solidFill>
                          <a:latin typeface="Calibri"/>
                          <a:ea typeface="+mn-ea"/>
                          <a:cs typeface="+mn-cs"/>
                        </a:rPr>
                        <a:t> FY13:  Up +3.6% after SBIR correction</a:t>
                      </a:r>
                    </a:p>
                  </a:txBody>
                  <a:tcPr marL="0" marR="0" marT="0" marB="0" anchor="b"/>
                </a:tc>
              </a:tr>
              <a:tr h="526286">
                <a:tc>
                  <a:txBody>
                    <a:bodyPr/>
                    <a:lstStyle/>
                    <a:p>
                      <a:pPr algn="l" rtl="0" fontAlgn="b"/>
                      <a:r>
                        <a:rPr lang="en-US" sz="1600" b="1" i="1" u="none" strike="noStrike" dirty="0" smtClean="0">
                          <a:solidFill>
                            <a:srgbClr val="000099"/>
                          </a:solidFill>
                          <a:latin typeface="Calibri" pitchFamily="34" charset="0"/>
                          <a:cs typeface="Calibri" pitchFamily="34" charset="0"/>
                        </a:rPr>
                        <a:t>Ref: </a:t>
                      </a:r>
                      <a:r>
                        <a:rPr lang="en-US" sz="1600" b="1" i="0" u="none" strike="noStrike" dirty="0" smtClean="0">
                          <a:solidFill>
                            <a:srgbClr val="000099"/>
                          </a:solidFill>
                          <a:latin typeface="Calibri" pitchFamily="34" charset="0"/>
                          <a:cs typeface="Calibri" pitchFamily="34" charset="0"/>
                        </a:rPr>
                        <a:t>Office </a:t>
                      </a:r>
                      <a:r>
                        <a:rPr lang="en-US" sz="1600" b="1" i="0" u="none" strike="noStrike" dirty="0">
                          <a:solidFill>
                            <a:srgbClr val="000099"/>
                          </a:solidFill>
                          <a:latin typeface="Calibri" pitchFamily="34" charset="0"/>
                          <a:cs typeface="Calibri" pitchFamily="34" charset="0"/>
                        </a:rPr>
                        <a:t>of </a:t>
                      </a:r>
                      <a:r>
                        <a:rPr lang="en-US" sz="1600" b="1" i="0" u="none" strike="noStrike" dirty="0" smtClean="0">
                          <a:solidFill>
                            <a:srgbClr val="000099"/>
                          </a:solidFill>
                          <a:latin typeface="Calibri" pitchFamily="34" charset="0"/>
                          <a:cs typeface="Calibri" pitchFamily="34" charset="0"/>
                        </a:rPr>
                        <a:t>Science (SC): </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a:solidFill>
                            <a:srgbClr val="000099"/>
                          </a:solidFill>
                          <a:latin typeface="Calibri" pitchFamily="34" charset="0"/>
                          <a:cs typeface="Calibri" pitchFamily="34" charset="0"/>
                        </a:rPr>
                        <a:t>4,873,634</a:t>
                      </a: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4,621,075</a:t>
                      </a:r>
                      <a:r>
                        <a:rPr lang="en-US" sz="200" b="1" i="0" u="none" strike="noStrike" dirty="0" smtClean="0">
                          <a:solidFill>
                            <a:srgbClr val="000099"/>
                          </a:solidFill>
                          <a:latin typeface="Calibri" pitchFamily="34" charset="0"/>
                          <a:cs typeface="Calibri" pitchFamily="34" charset="0"/>
                        </a:rPr>
                        <a:t> </a:t>
                      </a:r>
                      <a:r>
                        <a:rPr lang="en-US" sz="1600" b="1" i="0" u="none" strike="noStrike" kern="1200" baseline="30000" dirty="0" smtClean="0">
                          <a:solidFill>
                            <a:srgbClr val="000099"/>
                          </a:solidFill>
                          <a:latin typeface="Calibri"/>
                          <a:ea typeface="+mn-ea"/>
                          <a:cs typeface="+mn-cs"/>
                        </a:rPr>
                        <a:t>(c)</a:t>
                      </a:r>
                      <a:endParaRPr lang="en-US" sz="1600" b="1" i="0" u="none" strike="noStrike" baseline="30000" dirty="0">
                        <a:solidFill>
                          <a:srgbClr val="000099"/>
                        </a:solidFill>
                        <a:latin typeface="Calibri" pitchFamily="34" charset="0"/>
                        <a:cs typeface="Calibri" pitchFamily="34" charset="0"/>
                      </a:endParaRPr>
                    </a:p>
                  </a:txBody>
                  <a:tcPr marL="9525" marR="9525" marT="9525" marB="0" anchor="b"/>
                </a:tc>
                <a:tc>
                  <a:txBody>
                    <a:bodyPr/>
                    <a:lstStyle/>
                    <a:p>
                      <a:pPr algn="r" rtl="0" fontAlgn="b"/>
                      <a:r>
                        <a:rPr lang="en-US" sz="1600" b="1" i="0" u="none" strike="noStrike" dirty="0" smtClean="0">
                          <a:solidFill>
                            <a:srgbClr val="000099"/>
                          </a:solidFill>
                          <a:latin typeface="Calibri" pitchFamily="34" charset="0"/>
                          <a:cs typeface="Calibri" pitchFamily="34" charset="0"/>
                        </a:rPr>
                        <a:t>5,152,752</a:t>
                      </a:r>
                      <a:endParaRPr lang="en-US" sz="1600" b="1" i="0" u="none" strike="noStrike" dirty="0">
                        <a:solidFill>
                          <a:srgbClr val="000099"/>
                        </a:solidFill>
                        <a:latin typeface="Calibri" pitchFamily="34" charset="0"/>
                        <a:cs typeface="Calibri" pitchFamily="34" charset="0"/>
                      </a:endParaRPr>
                    </a:p>
                  </a:txBody>
                  <a:tcPr marL="9525" marR="9525" marT="9525" marB="0" anchor="b"/>
                </a:tc>
                <a:tc>
                  <a:txBody>
                    <a:bodyPr/>
                    <a:lstStyle/>
                    <a:p>
                      <a:pPr algn="r" rtl="0" fontAlgn="b"/>
                      <a:endParaRPr lang="en-US" sz="1600" b="1" i="0" u="none" strike="noStrike" dirty="0">
                        <a:solidFill>
                          <a:srgbClr val="000099"/>
                        </a:solidFill>
                        <a:latin typeface="Calibri" pitchFamily="34" charset="0"/>
                        <a:cs typeface="Calibri" pitchFamily="34" charset="0"/>
                      </a:endParaRPr>
                    </a:p>
                  </a:txBody>
                  <a:tcPr marL="9525" marR="9525" marT="9525" marB="0" anchor="b"/>
                </a:tc>
              </a:tr>
            </a:tbl>
          </a:graphicData>
        </a:graphic>
      </p:graphicFrame>
      <p:sp>
        <p:nvSpPr>
          <p:cNvPr id="3" name="Rectangle 2"/>
          <p:cNvSpPr/>
          <p:nvPr/>
        </p:nvSpPr>
        <p:spPr>
          <a:xfrm>
            <a:off x="145693" y="6215048"/>
            <a:ext cx="8661196" cy="584775"/>
          </a:xfrm>
          <a:prstGeom prst="rect">
            <a:avLst/>
          </a:prstGeom>
        </p:spPr>
        <p:txBody>
          <a:bodyPr wrap="square">
            <a:spAutoFit/>
          </a:bodyPr>
          <a:lstStyle/>
          <a:p>
            <a:pPr eaLnBrk="0" hangingPunct="0"/>
            <a:r>
              <a:rPr lang="en-US" sz="1600" baseline="30000" dirty="0" smtClean="0">
                <a:solidFill>
                  <a:prstClr val="black"/>
                </a:solidFill>
                <a:latin typeface="Calibri" pitchFamily="34" charset="0"/>
                <a:cs typeface="Calibri" pitchFamily="34" charset="0"/>
              </a:rPr>
              <a:t>(a)</a:t>
            </a:r>
            <a:r>
              <a:rPr lang="en-US" sz="800" baseline="30000" dirty="0" smtClean="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The </a:t>
            </a:r>
            <a:r>
              <a:rPr lang="en-US" sz="1600" dirty="0">
                <a:solidFill>
                  <a:prstClr val="black"/>
                </a:solidFill>
                <a:latin typeface="Calibri" pitchFamily="34" charset="0"/>
                <a:cs typeface="Calibri" pitchFamily="34" charset="0"/>
              </a:rPr>
              <a:t>FY 2012 Actual is reduced by </a:t>
            </a:r>
            <a:r>
              <a:rPr lang="en-US" sz="1600" baseline="30000" dirty="0">
                <a:solidFill>
                  <a:prstClr val="black"/>
                </a:solidFill>
                <a:latin typeface="Calibri" pitchFamily="34" charset="0"/>
                <a:cs typeface="Calibri" pitchFamily="34" charset="0"/>
              </a:rPr>
              <a:t>$</a:t>
            </a:r>
            <a:r>
              <a:rPr lang="en-US" sz="1600" dirty="0">
                <a:solidFill>
                  <a:prstClr val="black"/>
                </a:solidFill>
                <a:latin typeface="Calibri" pitchFamily="34" charset="0"/>
                <a:cs typeface="Calibri" pitchFamily="34" charset="0"/>
              </a:rPr>
              <a:t>20,327,000 for </a:t>
            </a:r>
            <a:r>
              <a:rPr lang="en-US" sz="1600" dirty="0" smtClean="0">
                <a:solidFill>
                  <a:prstClr val="black"/>
                </a:solidFill>
                <a:latin typeface="Calibri" pitchFamily="34" charset="0"/>
                <a:cs typeface="Calibri" pitchFamily="34" charset="0"/>
              </a:rPr>
              <a:t>SBIR/STTR.</a:t>
            </a:r>
          </a:p>
          <a:p>
            <a:pPr eaLnBrk="0" hangingPunct="0"/>
            <a:r>
              <a:rPr lang="en-US" sz="1600" baseline="30000" dirty="0" smtClean="0">
                <a:solidFill>
                  <a:prstClr val="black"/>
                </a:solidFill>
                <a:latin typeface="Calibri" pitchFamily="34" charset="0"/>
                <a:cs typeface="Calibri" pitchFamily="34" charset="0"/>
              </a:rPr>
              <a:t>(b)</a:t>
            </a:r>
            <a:r>
              <a:rPr lang="en-US" sz="800" baseline="30000" dirty="0" smtClean="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The FY 2013 CR Actual is reduced by </a:t>
            </a:r>
            <a:r>
              <a:rPr lang="en-US" sz="1600" baseline="30000" dirty="0" smtClean="0">
                <a:solidFill>
                  <a:prstClr val="black"/>
                </a:solidFill>
                <a:latin typeface="Calibri" pitchFamily="34" charset="0"/>
                <a:cs typeface="Calibri" pitchFamily="34" charset="0"/>
              </a:rPr>
              <a:t>$</a:t>
            </a:r>
            <a:r>
              <a:rPr lang="en-US" sz="1600" dirty="0" smtClean="0">
                <a:solidFill>
                  <a:prstClr val="black"/>
                </a:solidFill>
                <a:latin typeface="Calibri" pitchFamily="34" charset="0"/>
                <a:cs typeface="Calibri" pitchFamily="34" charset="0"/>
              </a:rPr>
              <a:t>20,791,000 for SBIR/STTR.         </a:t>
            </a:r>
            <a:r>
              <a:rPr lang="en-US" sz="1600" baseline="30000" dirty="0" smtClean="0">
                <a:solidFill>
                  <a:prstClr val="black"/>
                </a:solidFill>
                <a:latin typeface="Calibri" pitchFamily="34" charset="0"/>
                <a:cs typeface="Calibri" pitchFamily="34" charset="0"/>
              </a:rPr>
              <a:t> (c)</a:t>
            </a:r>
            <a:r>
              <a:rPr lang="en-US" sz="800" baseline="30000" dirty="0" smtClean="0">
                <a:solidFill>
                  <a:prstClr val="black"/>
                </a:solidFill>
                <a:latin typeface="Calibri" pitchFamily="34" charset="0"/>
                <a:cs typeface="Calibri" pitchFamily="34" charset="0"/>
              </a:rPr>
              <a:t> </a:t>
            </a:r>
            <a:r>
              <a:rPr lang="en-US" sz="1600" dirty="0" smtClean="0">
                <a:solidFill>
                  <a:prstClr val="black"/>
                </a:solidFill>
                <a:latin typeface="Calibri" pitchFamily="34" charset="0"/>
                <a:cs typeface="Calibri" pitchFamily="34" charset="0"/>
              </a:rPr>
              <a:t>Reflects sequestration. </a:t>
            </a:r>
            <a:endParaRPr lang="en-US" sz="1600" dirty="0">
              <a:solidFill>
                <a:prstClr val="black"/>
              </a:solidFill>
              <a:latin typeface="Calibri" pitchFamily="34" charset="0"/>
              <a:cs typeface="Calibri" pitchFamily="34" charset="0"/>
            </a:endParaRPr>
          </a:p>
        </p:txBody>
      </p:sp>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8" name="TextBox 7"/>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12</a:t>
            </a:r>
            <a:endParaRPr lang="en-US" sz="1000" dirty="0">
              <a:solidFill>
                <a:schemeClr val="tx1">
                  <a:lumMod val="75000"/>
                  <a:lumOff val="25000"/>
                </a:schemeClr>
              </a:solidFill>
            </a:endParaRPr>
          </a:p>
        </p:txBody>
      </p:sp>
      <p:sp>
        <p:nvSpPr>
          <p:cNvPr id="10" name="TextBox 9"/>
          <p:cNvSpPr txBox="1"/>
          <p:nvPr/>
        </p:nvSpPr>
        <p:spPr>
          <a:xfrm>
            <a:off x="7154984" y="6030382"/>
            <a:ext cx="1864613" cy="323165"/>
          </a:xfrm>
          <a:prstGeom prst="rect">
            <a:avLst/>
          </a:prstGeom>
          <a:noFill/>
        </p:spPr>
        <p:txBody>
          <a:bodyPr wrap="none" rtlCol="0">
            <a:spAutoFit/>
          </a:bodyPr>
          <a:lstStyle/>
          <a:p>
            <a:pPr algn="r"/>
            <a:r>
              <a:rPr lang="en-US" sz="750" dirty="0" smtClean="0">
                <a:latin typeface="+mn-lt"/>
              </a:rPr>
              <a:t>SBIR = Small Business Innovation Research</a:t>
            </a:r>
          </a:p>
          <a:p>
            <a:pPr algn="r"/>
            <a:r>
              <a:rPr lang="en-US" sz="750" dirty="0" smtClean="0">
                <a:latin typeface="+mn-lt"/>
              </a:rPr>
              <a:t>STTR = Small Business Technology Transfer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Energy Frontier</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2268922823"/>
              </p:ext>
            </p:extLst>
          </p:nvPr>
        </p:nvGraphicFramePr>
        <p:xfrm>
          <a:off x="275437" y="1252755"/>
          <a:ext cx="8491058" cy="3097705"/>
        </p:xfrm>
        <a:graphic>
          <a:graphicData uri="http://schemas.openxmlformats.org/drawingml/2006/table">
            <a:tbl>
              <a:tblPr>
                <a:tableStyleId>{69C7853C-536D-4A76-A0AE-DD22124D55A5}</a:tableStyleId>
              </a:tblPr>
              <a:tblGrid>
                <a:gridCol w="2341928"/>
                <a:gridCol w="981512"/>
                <a:gridCol w="1149292"/>
                <a:gridCol w="1057012"/>
                <a:gridCol w="2961314"/>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6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91,757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86,172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96,129</a:t>
                      </a:r>
                      <a:r>
                        <a:rPr lang="en-US" sz="200" b="1" i="0" u="none" strike="noStrike" kern="1200" dirty="0" smtClean="0">
                          <a:solidFill>
                            <a:srgbClr val="000000"/>
                          </a:solidFill>
                          <a:latin typeface="Calibri" pitchFamily="34" charset="0"/>
                          <a:ea typeface="+mn-ea"/>
                          <a:cs typeface="+mn-cs"/>
                        </a:rPr>
                        <a:t> </a:t>
                      </a:r>
                      <a:r>
                        <a:rPr lang="en-US" sz="1600" b="1" baseline="30000" dirty="0" smtClean="0">
                          <a:solidFill>
                            <a:prstClr val="black"/>
                          </a:solidFill>
                          <a:latin typeface="Calibri" pitchFamily="34" charset="0"/>
                          <a:cs typeface="Calibri" pitchFamily="34" charset="0"/>
                        </a:rPr>
                        <a:t>(a)</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Tevatron</a:t>
                      </a:r>
                      <a:r>
                        <a:rPr lang="en-US" sz="1600" b="0" i="0" u="none" strike="noStrike" kern="1200" baseline="0" dirty="0" smtClean="0">
                          <a:solidFill>
                            <a:srgbClr val="000000"/>
                          </a:solidFill>
                          <a:latin typeface="Calibri" pitchFamily="34" charset="0"/>
                          <a:ea typeface="+mn-ea"/>
                          <a:cs typeface="+mn-cs"/>
                        </a:rPr>
                        <a:t> ramp-down offset by </a:t>
                      </a:r>
                    </a:p>
                    <a:p>
                      <a:pPr marL="0" algn="r" defTabSz="914400" rtl="0" eaLnBrk="1" fontAlgn="b" latinLnBrk="0" hangingPunct="1"/>
                      <a:r>
                        <a:rPr lang="en-US" sz="1600" b="0" i="0" u="none" strike="noStrike" kern="1200" baseline="0" dirty="0" smtClean="0">
                          <a:solidFill>
                            <a:srgbClr val="000000"/>
                          </a:solidFill>
                          <a:latin typeface="Calibri" pitchFamily="34" charset="0"/>
                          <a:ea typeface="+mn-ea"/>
                          <a:cs typeface="+mn-cs"/>
                        </a:rPr>
                        <a:t>R&amp;D for LHC detector upgrades</a:t>
                      </a:r>
                      <a:endParaRPr lang="en-US" sz="1600" b="0" i="0" u="none" strike="noStrike" kern="1200" dirty="0">
                        <a:solidFill>
                          <a:srgbClr val="000000"/>
                        </a:solidFill>
                        <a:latin typeface="Calibri" pitchFamily="34" charset="0"/>
                        <a:ea typeface="+mn-ea"/>
                        <a:cs typeface="+mn-cs"/>
                      </a:endParaRPr>
                    </a:p>
                  </a:txBody>
                  <a:tcPr marL="0" marR="0" marT="0" marB="0" anchor="b"/>
                </a:tc>
              </a:tr>
              <a:tr h="457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dk1"/>
                          </a:solidFill>
                          <a:latin typeface="Calibri" pitchFamily="34" charset="0"/>
                        </a:rPr>
                        <a:t>Facilities</a:t>
                      </a:r>
                      <a:endParaRPr lang="en-US" sz="16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68,240</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61,992</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58,558</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endParaRPr lang="en-US" sz="16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274320" lvl="1" algn="l" fontAlgn="b"/>
                      <a:r>
                        <a:rPr lang="en-US" sz="1600" b="0" i="1" u="none" strike="noStrike" dirty="0" smtClean="0">
                          <a:solidFill>
                            <a:srgbClr val="000000"/>
                          </a:solidFill>
                          <a:latin typeface="Calibri" pitchFamily="34" charset="0"/>
                        </a:rPr>
                        <a:t>LHC</a:t>
                      </a:r>
                      <a:r>
                        <a:rPr lang="en-US" sz="1600" b="0" i="1" u="none" strike="noStrike" baseline="0" dirty="0" smtClean="0">
                          <a:solidFill>
                            <a:srgbClr val="000000"/>
                          </a:solidFill>
                          <a:latin typeface="Calibri" pitchFamily="34" charset="0"/>
                        </a:rPr>
                        <a:t> Detector Ops</a:t>
                      </a:r>
                      <a:endParaRPr lang="en-US" sz="16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64,846</a:t>
                      </a:r>
                      <a:r>
                        <a:rPr lang="en-US" sz="200" b="0" i="0" u="none" strike="noStrike" kern="1200" dirty="0" smtClean="0">
                          <a:solidFill>
                            <a:srgbClr val="000000"/>
                          </a:solidFill>
                          <a:latin typeface="Calibri" pitchFamily="34" charset="0"/>
                          <a:ea typeface="+mn-ea"/>
                          <a:cs typeface="+mn-cs"/>
                        </a:rPr>
                        <a:t> </a:t>
                      </a:r>
                      <a:r>
                        <a:rPr lang="en-US" sz="1600" baseline="30000" dirty="0" smtClean="0">
                          <a:solidFill>
                            <a:prstClr val="black"/>
                          </a:solidFill>
                          <a:latin typeface="Calibri" pitchFamily="34" charset="0"/>
                          <a:cs typeface="Calibri" pitchFamily="34" charset="0"/>
                        </a:rPr>
                        <a:t>(b)</a:t>
                      </a:r>
                      <a:r>
                        <a:rPr lang="en-US" sz="1600" b="0" i="0" u="none" strike="noStrike" kern="1200" dirty="0" smtClean="0">
                          <a:solidFill>
                            <a:srgbClr val="000000"/>
                          </a:solidFill>
                          <a:latin typeface="Calibri" pitchFamily="34" charset="0"/>
                          <a:ea typeface="+mn-ea"/>
                          <a:cs typeface="+mn-cs"/>
                        </a:rPr>
                        <a:t>           </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56,912</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56,774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600" b="0" i="0" u="none" strike="noStrike" dirty="0" smtClean="0">
                          <a:solidFill>
                            <a:srgbClr val="000000"/>
                          </a:solidFill>
                          <a:latin typeface="Calibri" pitchFamily="34" charset="0"/>
                        </a:rPr>
                        <a:t>LHC</a:t>
                      </a:r>
                      <a:r>
                        <a:rPr lang="en-US" sz="1600" b="0" i="0" u="none" strike="noStrike" baseline="0" dirty="0" smtClean="0">
                          <a:solidFill>
                            <a:srgbClr val="000000"/>
                          </a:solidFill>
                          <a:latin typeface="Calibri" pitchFamily="34" charset="0"/>
                        </a:rPr>
                        <a:t> down for maintenance</a:t>
                      </a:r>
                      <a:endParaRPr lang="en-US" sz="1600" b="0" i="0" u="none" strike="noStrike" dirty="0">
                        <a:solidFill>
                          <a:srgbClr val="000000"/>
                        </a:solidFill>
                        <a:latin typeface="Calibri" pitchFamily="34" charset="0"/>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LHC Upgrade Project</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3,000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LHC detector upgrades (OPC)</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54221">
                <a:tc>
                  <a:txBody>
                    <a:bodyPr/>
                    <a:lstStyle/>
                    <a:p>
                      <a:pPr marL="274320" lvl="1" algn="l" fontAlgn="b"/>
                      <a:r>
                        <a:rPr lang="en-US" sz="16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3,394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2,080</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1,784</a:t>
                      </a:r>
                      <a:endParaRPr lang="en-US" sz="16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0" i="0" u="none" strike="noStrike" kern="1200" dirty="0" smtClean="0">
                          <a:solidFill>
                            <a:srgbClr val="000000"/>
                          </a:solidFill>
                          <a:latin typeface="Calibri" pitchFamily="34" charset="0"/>
                          <a:ea typeface="+mn-ea"/>
                          <a:cs typeface="+mn-cs"/>
                        </a:rPr>
                        <a:t>IPAs, </a:t>
                      </a:r>
                      <a:r>
                        <a:rPr lang="en-US" sz="1600" b="0" i="0" u="none" strike="noStrike" kern="1200" dirty="0" err="1" smtClean="0">
                          <a:solidFill>
                            <a:srgbClr val="000000"/>
                          </a:solidFill>
                          <a:latin typeface="Calibri" pitchFamily="34" charset="0"/>
                          <a:ea typeface="+mn-ea"/>
                          <a:cs typeface="+mn-cs"/>
                        </a:rPr>
                        <a:t>Detailees</a:t>
                      </a:r>
                      <a:r>
                        <a:rPr lang="en-US" sz="1600" b="0" i="0" u="none" strike="noStrike" kern="1200" dirty="0" smtClean="0">
                          <a:solidFill>
                            <a:srgbClr val="000000"/>
                          </a:solidFill>
                          <a:latin typeface="Calibri" pitchFamily="34" charset="0"/>
                          <a:ea typeface="+mn-ea"/>
                          <a:cs typeface="+mn-cs"/>
                        </a:rPr>
                        <a:t>,  Reviews</a:t>
                      </a:r>
                      <a:endParaRPr lang="en-US" sz="16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600" b="1" u="none" strike="noStrike" dirty="0" smtClean="0">
                          <a:latin typeface="Calibri" pitchFamily="34" charset="0"/>
                        </a:rPr>
                        <a:t>TOTAL</a:t>
                      </a:r>
                      <a:r>
                        <a:rPr lang="en-US" sz="1600" b="1" u="none" strike="noStrike" baseline="0" dirty="0" smtClean="0">
                          <a:latin typeface="Calibri" pitchFamily="34" charset="0"/>
                        </a:rPr>
                        <a:t>, </a:t>
                      </a:r>
                      <a:r>
                        <a:rPr lang="en-US" sz="1600" b="1" u="none" strike="noStrike" dirty="0" smtClean="0">
                          <a:latin typeface="Calibri" pitchFamily="34" charset="0"/>
                        </a:rPr>
                        <a:t>Energy</a:t>
                      </a:r>
                      <a:r>
                        <a:rPr lang="en-US" sz="1600" b="1" u="none" strike="noStrike" baseline="0" dirty="0" smtClean="0">
                          <a:latin typeface="Calibri" pitchFamily="34" charset="0"/>
                        </a:rPr>
                        <a:t> Frontier:</a:t>
                      </a:r>
                      <a:endParaRPr lang="en-US" sz="16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159,997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148,164</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600" b="1" i="0" u="none" strike="noStrike" kern="1200" dirty="0" smtClean="0">
                          <a:solidFill>
                            <a:srgbClr val="000000"/>
                          </a:solidFill>
                          <a:latin typeface="Calibri" pitchFamily="34" charset="0"/>
                          <a:ea typeface="+mn-ea"/>
                          <a:cs typeface="+mn-cs"/>
                        </a:rPr>
                        <a:t>154,687</a:t>
                      </a:r>
                      <a:endParaRPr lang="en-US" sz="16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600" b="1" i="0" u="none" strike="noStrike" dirty="0">
                        <a:solidFill>
                          <a:srgbClr val="000000"/>
                        </a:solidFill>
                        <a:latin typeface="Calibri" pitchFamily="34" charset="0"/>
                      </a:endParaRPr>
                    </a:p>
                  </a:txBody>
                  <a:tcPr marL="9525" marR="9525" marT="9525" marB="0" anchor="b"/>
                </a:tc>
              </a:tr>
            </a:tbl>
          </a:graphicData>
        </a:graphic>
      </p:graphicFrame>
      <p:sp>
        <p:nvSpPr>
          <p:cNvPr id="2" name="TextBox 1"/>
          <p:cNvSpPr txBox="1"/>
          <p:nvPr/>
        </p:nvSpPr>
        <p:spPr>
          <a:xfrm>
            <a:off x="461395" y="4909218"/>
            <a:ext cx="8103765" cy="1754326"/>
          </a:xfrm>
          <a:prstGeom prst="rect">
            <a:avLst/>
          </a:prstGeom>
          <a:noFill/>
        </p:spPr>
        <p:txBody>
          <a:bodyPr wrap="square" rtlCol="0">
            <a:spAutoFit/>
          </a:bodyPr>
          <a:lstStyle/>
          <a:p>
            <a:r>
              <a:rPr lang="en-US" baseline="30000" dirty="0" smtClean="0">
                <a:latin typeface="Calibri" pitchFamily="34" charset="0"/>
                <a:cs typeface="Calibri" pitchFamily="34" charset="0"/>
              </a:rPr>
              <a:t>(a) </a:t>
            </a:r>
            <a:r>
              <a:rPr lang="en-US" dirty="0" smtClean="0">
                <a:latin typeface="Calibri" pitchFamily="34" charset="0"/>
                <a:cs typeface="Calibri" pitchFamily="34" charset="0"/>
              </a:rPr>
              <a:t>Includes </a:t>
            </a:r>
            <a:r>
              <a:rPr lang="en-US" baseline="30000" dirty="0" smtClean="0">
                <a:latin typeface="Calibri" pitchFamily="34" charset="0"/>
                <a:cs typeface="Calibri" pitchFamily="34" charset="0"/>
              </a:rPr>
              <a:t>$</a:t>
            </a:r>
            <a:r>
              <a:rPr lang="en-US" dirty="0" smtClean="0">
                <a:latin typeface="Calibri" pitchFamily="34" charset="0"/>
                <a:cs typeface="Calibri" pitchFamily="34" charset="0"/>
              </a:rPr>
              <a:t>12M (= </a:t>
            </a:r>
            <a:r>
              <a:rPr lang="en-US" baseline="30000" dirty="0" smtClean="0">
                <a:latin typeface="Calibri" pitchFamily="34" charset="0"/>
                <a:cs typeface="Calibri" pitchFamily="34" charset="0"/>
              </a:rPr>
              <a:t>$</a:t>
            </a:r>
            <a:r>
              <a:rPr lang="en-US" dirty="0" smtClean="0">
                <a:latin typeface="Calibri" pitchFamily="34" charset="0"/>
                <a:cs typeface="Calibri" pitchFamily="34" charset="0"/>
              </a:rPr>
              <a:t>6M CMS + </a:t>
            </a:r>
            <a:r>
              <a:rPr lang="en-US" baseline="30000" dirty="0" smtClean="0">
                <a:latin typeface="Calibri" pitchFamily="34" charset="0"/>
                <a:cs typeface="Calibri" pitchFamily="34" charset="0"/>
              </a:rPr>
              <a:t>$</a:t>
            </a:r>
            <a:r>
              <a:rPr lang="en-US" dirty="0" smtClean="0">
                <a:latin typeface="Calibri" pitchFamily="34" charset="0"/>
                <a:cs typeface="Calibri" pitchFamily="34" charset="0"/>
              </a:rPr>
              <a:t>6M ATLAS) Phase-1 detector upgrades [R&amp;D</a:t>
            </a:r>
            <a:r>
              <a:rPr lang="en-US" dirty="0">
                <a:latin typeface="Calibri" pitchFamily="34" charset="0"/>
                <a:cs typeface="Calibri" pitchFamily="34" charset="0"/>
              </a:rPr>
              <a:t>]</a:t>
            </a:r>
            <a:r>
              <a:rPr lang="en-US" dirty="0" smtClean="0">
                <a:latin typeface="Calibri" pitchFamily="34" charset="0"/>
                <a:cs typeface="Calibri" pitchFamily="34" charset="0"/>
              </a:rPr>
              <a:t>;   </a:t>
            </a:r>
          </a:p>
          <a:p>
            <a:r>
              <a:rPr lang="en-US" dirty="0">
                <a:latin typeface="Calibri" pitchFamily="34" charset="0"/>
                <a:cs typeface="Calibri" pitchFamily="34" charset="0"/>
              </a:rPr>
              <a:t> </a:t>
            </a:r>
            <a:r>
              <a:rPr lang="en-US" dirty="0" smtClean="0">
                <a:latin typeface="Calibri" pitchFamily="34" charset="0"/>
                <a:cs typeface="Calibri" pitchFamily="34" charset="0"/>
              </a:rPr>
              <a:t>   Therefore, Energy Frontier Core Research FY14 Request = 84,129k  </a:t>
            </a:r>
          </a:p>
          <a:p>
            <a:endParaRPr lang="en-US" dirty="0" smtClean="0">
              <a:latin typeface="Calibri" pitchFamily="34" charset="0"/>
              <a:cs typeface="Calibri" pitchFamily="34" charset="0"/>
            </a:endParaRPr>
          </a:p>
          <a:p>
            <a:r>
              <a:rPr lang="en-US" baseline="30000" dirty="0" smtClean="0">
                <a:latin typeface="Calibri" pitchFamily="34" charset="0"/>
                <a:cs typeface="Calibri" pitchFamily="34" charset="0"/>
              </a:rPr>
              <a:t>(b) </a:t>
            </a:r>
            <a:r>
              <a:rPr lang="en-US" dirty="0" smtClean="0">
                <a:latin typeface="Calibri" pitchFamily="34" charset="0"/>
                <a:cs typeface="Calibri" pitchFamily="34" charset="0"/>
              </a:rPr>
              <a:t>Per </a:t>
            </a:r>
            <a:r>
              <a:rPr lang="en-US" dirty="0">
                <a:latin typeface="Calibri" pitchFamily="34" charset="0"/>
                <a:cs typeface="Calibri" pitchFamily="34" charset="0"/>
              </a:rPr>
              <a:t>interagency MOU, HEP provided LHC Detector Ops funding during FY12 CR </a:t>
            </a:r>
            <a:endParaRPr lang="en-US" dirty="0" smtClean="0">
              <a:latin typeface="Calibri" pitchFamily="34" charset="0"/>
              <a:cs typeface="Calibri" pitchFamily="34" charset="0"/>
            </a:endParaRPr>
          </a:p>
          <a:p>
            <a:r>
              <a:rPr lang="en-US" dirty="0">
                <a:latin typeface="Calibri" pitchFamily="34" charset="0"/>
                <a:cs typeface="Calibri" pitchFamily="34" charset="0"/>
              </a:rPr>
              <a:t> </a:t>
            </a:r>
            <a:r>
              <a:rPr lang="en-US" dirty="0" smtClean="0">
                <a:latin typeface="Calibri" pitchFamily="34" charset="0"/>
                <a:cs typeface="Calibri" pitchFamily="34" charset="0"/>
              </a:rPr>
              <a:t>   to</a:t>
            </a:r>
            <a:r>
              <a:rPr lang="en-US" dirty="0">
                <a:latin typeface="Calibri" pitchFamily="34" charset="0"/>
                <a:cs typeface="Calibri" pitchFamily="34" charset="0"/>
              </a:rPr>
              <a:t> </a:t>
            </a:r>
            <a:r>
              <a:rPr lang="en-US" dirty="0" smtClean="0">
                <a:latin typeface="Calibri" pitchFamily="34" charset="0"/>
                <a:cs typeface="Calibri" pitchFamily="34" charset="0"/>
              </a:rPr>
              <a:t>offset </a:t>
            </a:r>
            <a:r>
              <a:rPr lang="en-US" dirty="0">
                <a:latin typeface="Calibri" pitchFamily="34" charset="0"/>
                <a:cs typeface="Calibri" pitchFamily="34" charset="0"/>
              </a:rPr>
              <a:t>NSF contributions to </a:t>
            </a:r>
            <a:r>
              <a:rPr lang="en-US" dirty="0" err="1">
                <a:latin typeface="Calibri" pitchFamily="34" charset="0"/>
                <a:cs typeface="Calibri" pitchFamily="34" charset="0"/>
              </a:rPr>
              <a:t>Homestake</a:t>
            </a:r>
            <a:r>
              <a:rPr lang="en-US" dirty="0">
                <a:latin typeface="Calibri" pitchFamily="34" charset="0"/>
                <a:cs typeface="Calibri" pitchFamily="34" charset="0"/>
              </a:rPr>
              <a:t> </a:t>
            </a:r>
            <a:r>
              <a:rPr lang="en-US" dirty="0" smtClean="0">
                <a:latin typeface="Calibri" pitchFamily="34" charset="0"/>
                <a:cs typeface="Calibri" pitchFamily="34" charset="0"/>
              </a:rPr>
              <a:t>de-watering </a:t>
            </a:r>
            <a:r>
              <a:rPr lang="en-US" dirty="0">
                <a:latin typeface="Calibri" pitchFamily="34" charset="0"/>
                <a:cs typeface="Calibri" pitchFamily="34" charset="0"/>
              </a:rPr>
              <a:t>activities.</a:t>
            </a:r>
          </a:p>
          <a:p>
            <a:endParaRPr lang="en-US" dirty="0">
              <a:latin typeface="Calibri" pitchFamily="34" charset="0"/>
              <a:cs typeface="Calibri" pitchFamily="34" charset="0"/>
            </a:endParaRP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8" name="TextBox 7"/>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13</a:t>
            </a:r>
            <a:endParaRPr lang="en-US" sz="1000" dirty="0">
              <a:solidFill>
                <a:schemeClr val="tx1">
                  <a:lumMod val="75000"/>
                  <a:lumOff val="25000"/>
                </a:schemeClr>
              </a:solidFill>
            </a:endParaRPr>
          </a:p>
        </p:txBody>
      </p:sp>
      <p:sp>
        <p:nvSpPr>
          <p:cNvPr id="9" name="TextBox 8"/>
          <p:cNvSpPr txBox="1"/>
          <p:nvPr/>
        </p:nvSpPr>
        <p:spPr>
          <a:xfrm>
            <a:off x="7451816" y="4339137"/>
            <a:ext cx="1385315" cy="230832"/>
          </a:xfrm>
          <a:prstGeom prst="rect">
            <a:avLst/>
          </a:prstGeom>
          <a:noFill/>
        </p:spPr>
        <p:txBody>
          <a:bodyPr wrap="none" rtlCol="0">
            <a:spAutoFit/>
          </a:bodyPr>
          <a:lstStyle/>
          <a:p>
            <a:pPr algn="r"/>
            <a:r>
              <a:rPr lang="en-US" sz="900" dirty="0" smtClean="0">
                <a:latin typeface="+mn-lt"/>
              </a:rPr>
              <a:t>OPC = Other Project Costs</a:t>
            </a:r>
          </a:p>
        </p:txBody>
      </p:sp>
    </p:spTree>
    <p:extLst>
      <p:ext uri="{BB962C8B-B14F-4D97-AF65-F5344CB8AC3E}">
        <p14:creationId xmlns:p14="http://schemas.microsoft.com/office/powerpoint/2010/main" val="3144076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Current LBNE Strategy</a:t>
            </a:r>
            <a:endParaRPr lang="en-US" sz="3600" dirty="0"/>
          </a:p>
        </p:txBody>
      </p:sp>
      <p:sp>
        <p:nvSpPr>
          <p:cNvPr id="3" name="Content Placeholder 2"/>
          <p:cNvSpPr>
            <a:spLocks noGrp="1"/>
          </p:cNvSpPr>
          <p:nvPr>
            <p:ph idx="1"/>
          </p:nvPr>
        </p:nvSpPr>
        <p:spPr>
          <a:xfrm>
            <a:off x="457200" y="1219200"/>
            <a:ext cx="8153400" cy="5029200"/>
          </a:xfrm>
        </p:spPr>
        <p:txBody>
          <a:bodyPr>
            <a:normAutofit/>
          </a:bodyPr>
          <a:lstStyle/>
          <a:p>
            <a:r>
              <a:rPr lang="en-US" sz="2400" dirty="0" smtClean="0">
                <a:solidFill>
                  <a:srgbClr val="285C00"/>
                </a:solidFill>
                <a:latin typeface="Calibri" pitchFamily="34" charset="0"/>
                <a:cs typeface="Calibri" pitchFamily="34" charset="0"/>
              </a:rPr>
              <a:t>We are trying to follow the reconfiguration [phased</a:t>
            </a:r>
            <a:r>
              <a:rPr lang="en-US" sz="2400" dirty="0">
                <a:solidFill>
                  <a:srgbClr val="285C00"/>
                </a:solidFill>
                <a:latin typeface="Calibri" pitchFamily="34" charset="0"/>
                <a:cs typeface="Calibri" pitchFamily="34" charset="0"/>
              </a:rPr>
              <a:t>]</a:t>
            </a:r>
            <a:r>
              <a:rPr lang="en-US" sz="2400" dirty="0" smtClean="0">
                <a:solidFill>
                  <a:srgbClr val="285C00"/>
                </a:solidFill>
                <a:latin typeface="Calibri" pitchFamily="34" charset="0"/>
                <a:cs typeface="Calibri" pitchFamily="34" charset="0"/>
              </a:rPr>
              <a:t> plan for LBNE, though it has hit some snags</a:t>
            </a:r>
          </a:p>
          <a:p>
            <a:pPr marL="741363" lvl="1" indent="-365760">
              <a:buFont typeface="Arial" charset="0"/>
              <a:buChar char="–"/>
            </a:pPr>
            <a:r>
              <a:rPr lang="en-US" sz="2400" b="1" kern="1200" dirty="0" smtClean="0">
                <a:latin typeface="Calibri"/>
                <a:ea typeface="+mn-ea"/>
                <a:cs typeface="Arial" pitchFamily="34" charset="0"/>
              </a:rPr>
              <a:t>Out-year budgets are challenging</a:t>
            </a:r>
          </a:p>
          <a:p>
            <a:pPr marL="741363" lvl="1" indent="-365760">
              <a:buFont typeface="Arial" charset="0"/>
              <a:buChar char="–"/>
            </a:pPr>
            <a:r>
              <a:rPr lang="en-US" sz="2400" b="1" kern="1200" dirty="0" smtClean="0">
                <a:solidFill>
                  <a:schemeClr val="accent2">
                    <a:lumMod val="50000"/>
                  </a:schemeClr>
                </a:solidFill>
                <a:latin typeface="Calibri"/>
                <a:ea typeface="+mn-ea"/>
                <a:cs typeface="Arial" pitchFamily="34" charset="0"/>
              </a:rPr>
              <a:t>Some members of the community objected that the phased LBNE was not what P5 (or they) had in mind</a:t>
            </a:r>
            <a:endParaRPr lang="en-US" sz="2400" b="1" dirty="0" smtClean="0">
              <a:solidFill>
                <a:schemeClr val="accent2">
                  <a:lumMod val="50000"/>
                </a:schemeClr>
              </a:solidFill>
              <a:latin typeface="Calibri" pitchFamily="34" charset="0"/>
              <a:cs typeface="Calibri" pitchFamily="34" charset="0"/>
            </a:endParaRPr>
          </a:p>
          <a:p>
            <a:r>
              <a:rPr lang="en-US" sz="2400" dirty="0" smtClean="0">
                <a:solidFill>
                  <a:srgbClr val="285C00"/>
                </a:solidFill>
                <a:latin typeface="Calibri" pitchFamily="34" charset="0"/>
                <a:cs typeface="Calibri" pitchFamily="34" charset="0"/>
              </a:rPr>
              <a:t>The plan, as it currently stands:</a:t>
            </a:r>
          </a:p>
          <a:p>
            <a:pPr lvl="1" indent="-365760"/>
            <a:r>
              <a:rPr lang="en-US" sz="2400" b="1" dirty="0" smtClean="0">
                <a:latin typeface="Calibri" pitchFamily="34" charset="0"/>
                <a:cs typeface="Calibri" pitchFamily="34" charset="0"/>
              </a:rPr>
              <a:t>Use time before baselining to recruit partners (international and domestic) that expand scope and science reach</a:t>
            </a:r>
          </a:p>
          <a:p>
            <a:pPr lvl="1" indent="-365760"/>
            <a:r>
              <a:rPr lang="en-US" sz="2400" b="1" dirty="0" smtClean="0">
                <a:latin typeface="Calibri" pitchFamily="34" charset="0"/>
                <a:cs typeface="Calibri" pitchFamily="34" charset="0"/>
              </a:rPr>
              <a:t>Working to get more of the community on board </a:t>
            </a:r>
          </a:p>
          <a:p>
            <a:r>
              <a:rPr lang="en-US" sz="2400" dirty="0" smtClean="0">
                <a:solidFill>
                  <a:srgbClr val="285C00"/>
                </a:solidFill>
                <a:latin typeface="Calibri" pitchFamily="34" charset="0"/>
                <a:cs typeface="Calibri" pitchFamily="34" charset="0"/>
              </a:rPr>
              <a:t>It seems clear this is necessary. Will it also be sufficient?</a:t>
            </a:r>
          </a:p>
          <a:p>
            <a:pPr lvl="1" indent="-365760"/>
            <a:r>
              <a:rPr lang="en-US" sz="2400" b="1" dirty="0" smtClean="0">
                <a:solidFill>
                  <a:srgbClr val="C00000"/>
                </a:solidFill>
                <a:latin typeface="Calibri" pitchFamily="34" charset="0"/>
                <a:cs typeface="Calibri" pitchFamily="34" charset="0"/>
              </a:rPr>
              <a:t>Need to get agreement on what is required for success</a:t>
            </a:r>
          </a:p>
          <a:p>
            <a:pPr lvl="2">
              <a:buNone/>
            </a:pPr>
            <a:endParaRPr lang="en-US" dirty="0" smtClean="0"/>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14</a:t>
            </a:r>
            <a:endParaRPr lang="en-US" sz="1000" dirty="0">
              <a:solidFill>
                <a:schemeClr val="tx1">
                  <a:lumMod val="75000"/>
                  <a:lumOff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6" y="48367"/>
            <a:ext cx="8623882" cy="723900"/>
          </a:xfrm>
        </p:spPr>
        <p:txBody>
          <a:bodyPr/>
          <a:lstStyle/>
          <a:p>
            <a:r>
              <a:rPr lang="en-US" sz="3600" dirty="0" smtClean="0"/>
              <a:t>Major Item of Equipment (MIE) Issues</a:t>
            </a:r>
            <a:endParaRPr lang="en-US" sz="3600" dirty="0"/>
          </a:p>
        </p:txBody>
      </p:sp>
      <p:sp>
        <p:nvSpPr>
          <p:cNvPr id="3" name="Content Placeholder 2"/>
          <p:cNvSpPr>
            <a:spLocks noGrp="1"/>
          </p:cNvSpPr>
          <p:nvPr>
            <p:ph idx="1"/>
          </p:nvPr>
        </p:nvSpPr>
        <p:spPr>
          <a:xfrm>
            <a:off x="230697" y="1286778"/>
            <a:ext cx="4341303" cy="2697993"/>
          </a:xfrm>
        </p:spPr>
        <p:txBody>
          <a:bodyPr>
            <a:normAutofit/>
          </a:bodyPr>
          <a:lstStyle/>
          <a:p>
            <a:r>
              <a:rPr lang="en-US" sz="2400" dirty="0" smtClean="0">
                <a:solidFill>
                  <a:srgbClr val="285C00"/>
                </a:solidFill>
                <a:latin typeface="Calibri" pitchFamily="34" charset="0"/>
                <a:cs typeface="Calibri" pitchFamily="34" charset="0"/>
              </a:rPr>
              <a:t>We were not able to implement [most</a:t>
            </a:r>
            <a:r>
              <a:rPr lang="en-US" sz="2400" dirty="0">
                <a:solidFill>
                  <a:srgbClr val="285C00"/>
                </a:solidFill>
                <a:latin typeface="Calibri" pitchFamily="34" charset="0"/>
                <a:cs typeface="Calibri" pitchFamily="34" charset="0"/>
              </a:rPr>
              <a:t>]</a:t>
            </a:r>
            <a:r>
              <a:rPr lang="en-US" sz="2400" dirty="0" smtClean="0">
                <a:solidFill>
                  <a:srgbClr val="285C00"/>
                </a:solidFill>
                <a:latin typeface="Calibri" pitchFamily="34" charset="0"/>
                <a:cs typeface="Calibri" pitchFamily="34" charset="0"/>
              </a:rPr>
              <a:t> new MIE starts in the FY14 request</a:t>
            </a:r>
          </a:p>
          <a:p>
            <a:pPr lvl="1" indent="-365760"/>
            <a:r>
              <a:rPr lang="en-US" sz="2400" b="1" dirty="0" err="1" smtClean="0">
                <a:latin typeface="Calibri" pitchFamily="34" charset="0"/>
                <a:cs typeface="Calibri" pitchFamily="34" charset="0"/>
              </a:rPr>
              <a:t>Muon</a:t>
            </a:r>
            <a:r>
              <a:rPr lang="en-US" sz="2400" b="1" dirty="0" smtClean="0">
                <a:latin typeface="Calibri" pitchFamily="34" charset="0"/>
                <a:cs typeface="Calibri" pitchFamily="34" charset="0"/>
              </a:rPr>
              <a:t> g-2 experiment is  the only new start in HEP</a:t>
            </a: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5" name="TextBox 4"/>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15</a:t>
            </a:r>
            <a:endParaRPr lang="en-US" sz="1000" dirty="0">
              <a:solidFill>
                <a:schemeClr val="tx1">
                  <a:lumMod val="75000"/>
                  <a:lumOff val="25000"/>
                </a:schemeClr>
              </a:solidFill>
            </a:endParaRPr>
          </a:p>
        </p:txBody>
      </p:sp>
      <p:sp>
        <p:nvSpPr>
          <p:cNvPr id="6" name="Content Placeholder 2"/>
          <p:cNvSpPr txBox="1">
            <a:spLocks/>
          </p:cNvSpPr>
          <p:nvPr/>
        </p:nvSpPr>
        <p:spPr bwMode="auto">
          <a:xfrm>
            <a:off x="173655" y="3826882"/>
            <a:ext cx="8229600" cy="197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lvl="1" indent="0">
              <a:buFontTx/>
              <a:buNone/>
            </a:pPr>
            <a:endParaRPr lang="en-US" sz="2400" b="1" kern="0" dirty="0" smtClean="0">
              <a:latin typeface="Calibri" pitchFamily="34" charset="0"/>
              <a:cs typeface="Calibri" pitchFamily="34" charset="0"/>
            </a:endParaRPr>
          </a:p>
          <a:p>
            <a:r>
              <a:rPr lang="en-US" sz="2400" kern="0" dirty="0" smtClean="0">
                <a:solidFill>
                  <a:srgbClr val="285C00"/>
                </a:solidFill>
                <a:latin typeface="Calibri" pitchFamily="34" charset="0"/>
                <a:cs typeface="Calibri" pitchFamily="34" charset="0"/>
              </a:rPr>
              <a:t>This upsets at least 2 major features of our budget strategy:</a:t>
            </a:r>
          </a:p>
          <a:p>
            <a:pPr lvl="1" indent="-365760"/>
            <a:r>
              <a:rPr lang="en-US" sz="2400" b="1" kern="0" dirty="0" smtClean="0">
                <a:latin typeface="Calibri" pitchFamily="34" charset="0"/>
                <a:cs typeface="Calibri" pitchFamily="34" charset="0"/>
              </a:rPr>
              <a:t> Strategic plan:   “Trading Research for Projects”</a:t>
            </a:r>
          </a:p>
          <a:p>
            <a:pPr lvl="1" indent="-365760"/>
            <a:r>
              <a:rPr lang="en-US" sz="2400" b="1" kern="0" dirty="0" smtClean="0">
                <a:latin typeface="Calibri" pitchFamily="34" charset="0"/>
                <a:cs typeface="Calibri" pitchFamily="34" charset="0"/>
              </a:rPr>
              <a:t> Implementation of facilities balanced across Frontiers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4310" y="1223459"/>
            <a:ext cx="4243192" cy="2784519"/>
          </a:xfrm>
          <a:prstGeom prst="rect">
            <a:avLst/>
          </a:prstGeom>
        </p:spPr>
      </p:pic>
      <p:sp>
        <p:nvSpPr>
          <p:cNvPr id="4" name="TextBox 3"/>
          <p:cNvSpPr txBox="1"/>
          <p:nvPr/>
        </p:nvSpPr>
        <p:spPr>
          <a:xfrm>
            <a:off x="4621580" y="1206371"/>
            <a:ext cx="3073277" cy="461665"/>
          </a:xfrm>
          <a:prstGeom prst="rect">
            <a:avLst/>
          </a:prstGeom>
          <a:noFill/>
        </p:spPr>
        <p:txBody>
          <a:bodyPr wrap="none" rtlCol="0">
            <a:spAutoFit/>
          </a:bodyPr>
          <a:lstStyle/>
          <a:p>
            <a:r>
              <a:rPr lang="en-US" sz="800" i="1" dirty="0" smtClean="0">
                <a:solidFill>
                  <a:schemeClr val="accent2">
                    <a:lumMod val="50000"/>
                  </a:schemeClr>
                </a:solidFill>
              </a:rPr>
              <a:t>Brookhaven National Laboratory</a:t>
            </a:r>
          </a:p>
          <a:p>
            <a:r>
              <a:rPr lang="en-US" sz="800" i="1" dirty="0" err="1" smtClean="0">
                <a:solidFill>
                  <a:schemeClr val="accent2">
                    <a:lumMod val="50000"/>
                  </a:schemeClr>
                </a:solidFill>
              </a:rPr>
              <a:t>Muon</a:t>
            </a:r>
            <a:r>
              <a:rPr lang="en-US" sz="800" i="1" dirty="0" smtClean="0">
                <a:solidFill>
                  <a:schemeClr val="accent2">
                    <a:lumMod val="50000"/>
                  </a:schemeClr>
                </a:solidFill>
              </a:rPr>
              <a:t> g-2 Ring:  On Barge,  Departing Southern Long Island</a:t>
            </a:r>
          </a:p>
          <a:p>
            <a:r>
              <a:rPr lang="en-US" sz="800" i="1" dirty="0" smtClean="0">
                <a:solidFill>
                  <a:schemeClr val="accent2">
                    <a:lumMod val="50000"/>
                  </a:schemeClr>
                </a:solidFill>
              </a:rPr>
              <a:t>June 25, 2013</a:t>
            </a:r>
            <a:endParaRPr lang="en-US" sz="800" i="1" dirty="0">
              <a:solidFill>
                <a:schemeClr val="accent2">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54031"/>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Physics MIE Funding</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423168611"/>
              </p:ext>
            </p:extLst>
          </p:nvPr>
        </p:nvGraphicFramePr>
        <p:xfrm>
          <a:off x="308994" y="1239450"/>
          <a:ext cx="8499446" cy="4870838"/>
        </p:xfrm>
        <a:graphic>
          <a:graphicData uri="http://schemas.openxmlformats.org/drawingml/2006/table">
            <a:tbl>
              <a:tblPr>
                <a:tableStyleId>{69C7853C-536D-4A76-A0AE-DD22124D55A5}</a:tableStyleId>
              </a:tblPr>
              <a:tblGrid>
                <a:gridCol w="2467762"/>
                <a:gridCol w="1166070"/>
                <a:gridCol w="973123"/>
                <a:gridCol w="1048624"/>
                <a:gridCol w="2843867"/>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Description</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MIE’s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1" i="0" u="none" strike="noStrike" kern="1200" dirty="0">
                        <a:solidFill>
                          <a:srgbClr val="000000"/>
                        </a:solidFill>
                        <a:latin typeface="Calibri" pitchFamily="34" charset="0"/>
                        <a:ea typeface="+mn-ea"/>
                        <a:cs typeface="+mn-cs"/>
                      </a:endParaRPr>
                    </a:p>
                  </a:txBody>
                  <a:tcPr marL="0" marR="0" marT="0" marB="0" anchor="b"/>
                </a:tc>
              </a:tr>
              <a:tr h="548640">
                <a:tc>
                  <a:txBody>
                    <a:bodyPr/>
                    <a:lstStyle/>
                    <a:p>
                      <a:pPr marL="45720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41,240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19,480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a:t>
                      </a:r>
                      <a:endParaRPr lang="en-US" sz="1800" b="0" i="0" u="none" strike="noStrike" dirty="0">
                        <a:solidFill>
                          <a:srgbClr val="000000"/>
                        </a:solidFill>
                        <a:latin typeface="Calibri" pitchFamily="34" charset="0"/>
                      </a:endParaRPr>
                    </a:p>
                  </a:txBody>
                  <a:tcPr marL="9525" marR="9525" marT="9525" marB="0" anchor="b"/>
                </a:tc>
              </a:tr>
              <a:tr h="52257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MicroBooNE</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6073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Reactor Neutrino Detector </a:t>
                      </a:r>
                    </a:p>
                    <a:p>
                      <a:pPr algn="ctr" fontAlgn="b"/>
                      <a:r>
                        <a:rPr lang="en-US" sz="1800" b="0" i="0" u="none" strike="noStrike" kern="1200" baseline="0" dirty="0" smtClean="0">
                          <a:solidFill>
                            <a:srgbClr val="000000"/>
                          </a:solidFill>
                          <a:latin typeface="Calibri" pitchFamily="34" charset="0"/>
                          <a:ea typeface="+mn-ea"/>
                          <a:cs typeface="+mn-cs"/>
                        </a:rPr>
                        <a:t>at Daya Bay</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29868">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1,030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Belle-II</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4572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5,850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kern="1200" baseline="0" dirty="0" smtClean="0">
                          <a:solidFill>
                            <a:srgbClr val="000000"/>
                          </a:solidFill>
                          <a:latin typeface="Calibri" pitchFamily="34" charset="0"/>
                          <a:ea typeface="+mn-ea"/>
                          <a:cs typeface="+mn-cs"/>
                        </a:rPr>
                        <a:t>Muon g-2 Experiment</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548640">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ctr" fontAlgn="b"/>
                      <a:r>
                        <a:rPr lang="en-US" sz="1800" b="0" i="0" u="none" strike="noStrike" dirty="0" smtClean="0">
                          <a:solidFill>
                            <a:srgbClr val="000000"/>
                          </a:solidFill>
                          <a:latin typeface="Calibri" pitchFamily="34" charset="0"/>
                        </a:rPr>
                        <a:t>HAWC</a:t>
                      </a:r>
                      <a:endParaRPr lang="en-US" sz="1800" b="0" i="0" u="none" strike="noStrike" dirty="0">
                        <a:solidFill>
                          <a:srgbClr val="000000"/>
                        </a:solidFill>
                        <a:latin typeface="Calibri" pitchFamily="34" charset="0"/>
                      </a:endParaRPr>
                    </a:p>
                  </a:txBody>
                  <a:tcPr marL="9525" marR="9525" marT="9525" marB="0" anchor="b"/>
                </a:tc>
              </a:tr>
              <a:tr h="622294">
                <a:tc>
                  <a:txBody>
                    <a:bodyPr/>
                    <a:lstStyle/>
                    <a:p>
                      <a:pPr marL="45720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Large Synoptic Survey </a:t>
                      </a:r>
                    </a:p>
                    <a:p>
                      <a:pPr marL="0" algn="ctr" defTabSz="914400" rtl="0" eaLnBrk="1" fontAlgn="b" latinLnBrk="0" hangingPunct="1"/>
                      <a:r>
                        <a:rPr lang="en-US" sz="1800" b="0" i="0" u="none" strike="noStrike" kern="1200" dirty="0" smtClean="0">
                          <a:solidFill>
                            <a:srgbClr val="000000"/>
                          </a:solidFill>
                          <a:latin typeface="Calibri" pitchFamily="34" charset="0"/>
                          <a:ea typeface="+mn-ea"/>
                          <a:cs typeface="+mn-cs"/>
                        </a:rPr>
                        <a:t>Telescope (LSST) Camera</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MIE’s</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55,770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45,687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39,000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6" name="TextBox 5"/>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16</a:t>
            </a:r>
            <a:endParaRPr lang="en-US" sz="1000" dirty="0">
              <a:solidFill>
                <a:schemeClr val="tx1">
                  <a:lumMod val="75000"/>
                  <a:lumOff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2420"/>
            <a:ext cx="9144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Physics Construction Funding</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664972312"/>
              </p:ext>
            </p:extLst>
          </p:nvPr>
        </p:nvGraphicFramePr>
        <p:xfrm>
          <a:off x="510125" y="1174677"/>
          <a:ext cx="7727864" cy="4935611"/>
        </p:xfrm>
        <a:graphic>
          <a:graphicData uri="http://schemas.openxmlformats.org/drawingml/2006/table">
            <a:tbl>
              <a:tblPr>
                <a:tableStyleId>{69C7853C-536D-4A76-A0AE-DD22124D55A5}</a:tableStyleId>
              </a:tblPr>
              <a:tblGrid>
                <a:gridCol w="4489714"/>
                <a:gridCol w="1065401"/>
                <a:gridCol w="1040235"/>
                <a:gridCol w="1132514"/>
              </a:tblGrid>
              <a:tr h="563383">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r>
              <a:tr h="292813">
                <a:tc>
                  <a:txBody>
                    <a:bodyPr/>
                    <a:lstStyle/>
                    <a:p>
                      <a:pPr marL="0" algn="l" fontAlgn="b"/>
                      <a:r>
                        <a:rPr lang="en-US" sz="1800" b="1" i="0" u="none" strike="noStrike" dirty="0" smtClean="0">
                          <a:solidFill>
                            <a:srgbClr val="000000"/>
                          </a:solidFill>
                          <a:latin typeface="Calibri" pitchFamily="34" charset="0"/>
                        </a:rPr>
                        <a:t>Construction - TPC</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Long Baseline Neutrino Experiment </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21,000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10,000</a:t>
                      </a:r>
                      <a:endParaRPr lang="en-US" sz="1800" b="1" i="0" u="none" strike="noStrike" kern="1200" dirty="0">
                        <a:solidFill>
                          <a:srgbClr val="000000"/>
                        </a:solidFill>
                        <a:latin typeface="Calibri" pitchFamily="34" charset="0"/>
                        <a:ea typeface="+mn-ea"/>
                        <a:cs typeface="+mn-cs"/>
                      </a:endParaRPr>
                    </a:p>
                  </a:txBody>
                  <a:tcPr marL="0" marR="0" marT="0" marB="0" anchor="b"/>
                </a:tc>
              </a:tr>
              <a:tr h="536612">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48221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14,107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44141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17,888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r>
              <a:tr h="573164">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Muon to Electron Conversion Experiment</a:t>
                      </a:r>
                      <a:endParaRPr lang="en-US" sz="1800" b="1" i="0" u="none" strike="noStrike" kern="1200" dirty="0">
                        <a:solidFill>
                          <a:srgbClr val="000000"/>
                        </a:solidFill>
                        <a:latin typeface="Calibri" pitchFamily="34" charset="0"/>
                        <a:ea typeface="+mn-ea"/>
                        <a:cs typeface="+mn-cs"/>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a:t>
                      </a:r>
                      <a:r>
                        <a:rPr lang="en-US" sz="1800" b="1" i="0" u="none" strike="noStrike" kern="1200" dirty="0" smtClean="0">
                          <a:solidFill>
                            <a:srgbClr val="000000"/>
                          </a:solidFill>
                          <a:latin typeface="Calibri" pitchFamily="34" charset="0"/>
                          <a:ea typeface="+mn-ea"/>
                          <a:cs typeface="+mn-cs"/>
                        </a:rPr>
                        <a:t>32,000</a:t>
                      </a:r>
                      <a:r>
                        <a:rPr lang="en-US" sz="1800" b="0" i="0" u="none" strike="noStrike" kern="1200" dirty="0" smtClean="0">
                          <a:solidFill>
                            <a:srgbClr val="000000"/>
                          </a:solidFill>
                          <a:latin typeface="Calibri" pitchFamily="34" charset="0"/>
                          <a:ea typeface="+mn-ea"/>
                          <a:cs typeface="+mn-cs"/>
                        </a:rPr>
                        <a:t>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35,000</a:t>
                      </a:r>
                      <a:endParaRPr lang="en-US" sz="1800" b="1" i="0" u="none" strike="noStrike" kern="1200" dirty="0">
                        <a:solidFill>
                          <a:srgbClr val="000000"/>
                        </a:solidFill>
                        <a:latin typeface="Calibri" pitchFamily="34" charset="0"/>
                        <a:ea typeface="+mn-ea"/>
                        <a:cs typeface="+mn-cs"/>
                      </a:endParaRPr>
                    </a:p>
                  </a:txBody>
                  <a:tcPr marL="0" marR="0" marT="0" marB="0" anchor="b"/>
                </a:tc>
              </a:tr>
              <a:tr h="563383">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TEC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r h="538244">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OPC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r>
              <a:tr h="381000">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kern="1200" dirty="0" smtClean="0">
                          <a:solidFill>
                            <a:schemeClr val="dk1"/>
                          </a:solidFill>
                          <a:latin typeface="Calibri" pitchFamily="34" charset="0"/>
                          <a:ea typeface="+mn-ea"/>
                          <a:cs typeface="+mn-cs"/>
                        </a:rPr>
                        <a:t>TPC</a:t>
                      </a:r>
                    </a:p>
                  </a:txBody>
                  <a:tcPr marL="45720" marR="4572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r>
            </a:tbl>
          </a:graphicData>
        </a:graphic>
      </p:graphicFrame>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17</a:t>
            </a:r>
            <a:endParaRPr lang="en-US" sz="1000" dirty="0">
              <a:solidFill>
                <a:schemeClr val="tx1">
                  <a:lumMod val="75000"/>
                  <a:lumOff val="25000"/>
                </a:schemeClr>
              </a:solidFill>
            </a:endParaRPr>
          </a:p>
        </p:txBody>
      </p:sp>
      <p:sp>
        <p:nvSpPr>
          <p:cNvPr id="2" name="TextBox 1"/>
          <p:cNvSpPr txBox="1"/>
          <p:nvPr/>
        </p:nvSpPr>
        <p:spPr>
          <a:xfrm>
            <a:off x="5088725" y="6109214"/>
            <a:ext cx="3203121" cy="507831"/>
          </a:xfrm>
          <a:prstGeom prst="rect">
            <a:avLst/>
          </a:prstGeom>
          <a:noFill/>
        </p:spPr>
        <p:txBody>
          <a:bodyPr wrap="none" rtlCol="0">
            <a:spAutoFit/>
          </a:bodyPr>
          <a:lstStyle/>
          <a:p>
            <a:pPr algn="r"/>
            <a:r>
              <a:rPr lang="en-US" sz="900" dirty="0" smtClean="0">
                <a:latin typeface="+mn-lt"/>
              </a:rPr>
              <a:t>TEC = Total Estimated Cost (refers to Capital Equipment expenses)</a:t>
            </a:r>
          </a:p>
          <a:p>
            <a:pPr algn="r"/>
            <a:r>
              <a:rPr lang="en-US" sz="900" dirty="0" smtClean="0">
                <a:latin typeface="+mn-lt"/>
              </a:rPr>
              <a:t>OPC = Other Project Costs</a:t>
            </a:r>
          </a:p>
          <a:p>
            <a:pPr algn="r"/>
            <a:r>
              <a:rPr lang="en-US" sz="900" dirty="0" smtClean="0">
                <a:latin typeface="+mn-lt"/>
              </a:rPr>
              <a:t>TPC = Total Project Cost </a:t>
            </a:r>
            <a:endParaRPr lang="en-US" sz="9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32" y="4558718"/>
            <a:ext cx="7772400" cy="1362075"/>
          </a:xfrm>
        </p:spPr>
        <p:txBody>
          <a:bodyPr>
            <a:normAutofit/>
          </a:bodyPr>
          <a:lstStyle/>
          <a:p>
            <a:r>
              <a:rPr lang="en-US" dirty="0" smtClean="0">
                <a:solidFill>
                  <a:srgbClr val="285C00"/>
                </a:solidFill>
                <a:latin typeface="Cambria" pitchFamily="18" charset="0"/>
              </a:rPr>
              <a:t>Strategic Planning and community process</a:t>
            </a:r>
            <a:endParaRPr lang="en-US" dirty="0">
              <a:solidFill>
                <a:srgbClr val="285C00"/>
              </a:solidFill>
              <a:latin typeface="Cambria" pitchFamily="18" charset="0"/>
            </a:endParaRPr>
          </a:p>
        </p:txBody>
      </p:sp>
      <p:pic>
        <p:nvPicPr>
          <p:cNvPr id="5" name="traffic_lights.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1001770" y="1014369"/>
            <a:ext cx="6791325" cy="2724150"/>
          </a:xfrm>
          <a:prstGeom prst="rect">
            <a:avLst/>
          </a:prstGeom>
        </p:spPr>
      </p:pic>
      <p:sp>
        <p:nvSpPr>
          <p:cNvPr id="3" name="Rectangle 2"/>
          <p:cNvSpPr/>
          <p:nvPr/>
        </p:nvSpPr>
        <p:spPr>
          <a:xfrm>
            <a:off x="5810373" y="3743585"/>
            <a:ext cx="1982722" cy="307777"/>
          </a:xfrm>
          <a:prstGeom prst="rect">
            <a:avLst/>
          </a:prstGeom>
        </p:spPr>
        <p:txBody>
          <a:bodyPr wrap="none">
            <a:spAutoFit/>
          </a:bodyPr>
          <a:lstStyle/>
          <a:p>
            <a:r>
              <a:rPr lang="en-US" sz="1400" dirty="0"/>
              <a:t>http://xkcd.com/1116/</a:t>
            </a:r>
          </a:p>
        </p:txBody>
      </p:sp>
    </p:spTree>
    <p:extLst>
      <p:ext uri="{BB962C8B-B14F-4D97-AF65-F5344CB8AC3E}">
        <p14:creationId xmlns:p14="http://schemas.microsoft.com/office/powerpoint/2010/main" val="43315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2" y="38534"/>
            <a:ext cx="9018166" cy="723900"/>
          </a:xfrm>
        </p:spPr>
        <p:txBody>
          <a:bodyPr/>
          <a:lstStyle/>
          <a:p>
            <a:r>
              <a:rPr lang="en-US" dirty="0" smtClean="0"/>
              <a:t>Major Recommendations of 2008 Advisory Panel (P5)</a:t>
            </a:r>
            <a:endParaRPr lang="en-US" dirty="0"/>
          </a:p>
        </p:txBody>
      </p:sp>
      <p:sp>
        <p:nvSpPr>
          <p:cNvPr id="3" name="Content Placeholder 2"/>
          <p:cNvSpPr>
            <a:spLocks noGrp="1"/>
          </p:cNvSpPr>
          <p:nvPr>
            <p:ph idx="1"/>
          </p:nvPr>
        </p:nvSpPr>
        <p:spPr>
          <a:xfrm>
            <a:off x="192947" y="998527"/>
            <a:ext cx="8800051" cy="5361480"/>
          </a:xfrm>
        </p:spPr>
        <p:txBody>
          <a:bodyPr/>
          <a:lstStyle/>
          <a:p>
            <a:pPr>
              <a:spcBef>
                <a:spcPts val="1200"/>
              </a:spcBef>
            </a:pPr>
            <a:r>
              <a:rPr lang="en-US" sz="1800" b="0" dirty="0" smtClean="0">
                <a:latin typeface="Calibri" pitchFamily="34" charset="0"/>
              </a:rPr>
              <a:t>The panel recommends that the US maintain a leadership role in world-wide particle physics. The panel recommends a strong, integrated research program at the three frontiers of the field:  </a:t>
            </a:r>
            <a:r>
              <a:rPr lang="en-US" sz="1800" b="0" dirty="0" smtClean="0">
                <a:solidFill>
                  <a:srgbClr val="FF0000"/>
                </a:solidFill>
                <a:latin typeface="Calibri" pitchFamily="34" charset="0"/>
              </a:rPr>
              <a:t>the Energy Frontier, the Intensity Frontier, and the Cosmic Frontier.</a:t>
            </a:r>
          </a:p>
          <a:p>
            <a:pPr>
              <a:spcBef>
                <a:spcPts val="1200"/>
              </a:spcBef>
            </a:pPr>
            <a:r>
              <a:rPr lang="en-US" sz="1800" b="0" dirty="0" smtClean="0">
                <a:latin typeface="Calibri" pitchFamily="34" charset="0"/>
              </a:rPr>
              <a:t>The panel recommends support for the US LHC program, including US involvement in the planned detector and accelerator upgrades. (</a:t>
            </a:r>
            <a:r>
              <a:rPr lang="en-US" sz="1800" b="0" dirty="0" smtClean="0">
                <a:solidFill>
                  <a:srgbClr val="FF0000"/>
                </a:solidFill>
                <a:latin typeface="Calibri" pitchFamily="34" charset="0"/>
              </a:rPr>
              <a:t>highest priority</a:t>
            </a:r>
            <a:r>
              <a:rPr lang="en-US" sz="1800" b="0" dirty="0" smtClean="0">
                <a:latin typeface="Calibri" pitchFamily="34" charset="0"/>
              </a:rPr>
              <a:t>)</a:t>
            </a:r>
          </a:p>
          <a:p>
            <a:pPr>
              <a:spcBef>
                <a:spcPts val="1200"/>
              </a:spcBef>
            </a:pPr>
            <a:r>
              <a:rPr lang="en-US" sz="1800" b="0" dirty="0" smtClean="0">
                <a:latin typeface="Calibri" pitchFamily="34" charset="0"/>
              </a:rPr>
              <a:t>The panel recommends a world-class neutrino program as a core component of the US program, with the long-term vision of a </a:t>
            </a:r>
            <a:r>
              <a:rPr lang="en-US" sz="1800" b="0" dirty="0" smtClean="0">
                <a:solidFill>
                  <a:srgbClr val="FF0000"/>
                </a:solidFill>
                <a:latin typeface="Calibri" pitchFamily="34" charset="0"/>
              </a:rPr>
              <a:t>large detector in the proposed DUSEL and a high-intensity neutrino source at Fermilab</a:t>
            </a:r>
            <a:r>
              <a:rPr lang="en-US" sz="1800" b="0" dirty="0" smtClean="0">
                <a:latin typeface="Calibri" pitchFamily="34" charset="0"/>
              </a:rPr>
              <a:t>.</a:t>
            </a:r>
          </a:p>
          <a:p>
            <a:pPr>
              <a:spcBef>
                <a:spcPts val="1200"/>
              </a:spcBef>
            </a:pPr>
            <a:r>
              <a:rPr lang="en-US" sz="1800" b="0" dirty="0" smtClean="0">
                <a:latin typeface="Calibri" pitchFamily="34" charset="0"/>
              </a:rPr>
              <a:t>The panel recommends funding for </a:t>
            </a:r>
            <a:r>
              <a:rPr lang="en-US" sz="1800" b="0" dirty="0" smtClean="0">
                <a:solidFill>
                  <a:srgbClr val="FF0000"/>
                </a:solidFill>
                <a:latin typeface="Calibri" pitchFamily="34" charset="0"/>
              </a:rPr>
              <a:t>measurements of rare processes </a:t>
            </a:r>
            <a:r>
              <a:rPr lang="en-US" sz="1800" b="0" dirty="0" smtClean="0">
                <a:latin typeface="Calibri" pitchFamily="34" charset="0"/>
              </a:rPr>
              <a:t>to an extent depending on the funding levels available… (Mu2e)</a:t>
            </a:r>
          </a:p>
          <a:p>
            <a:pPr>
              <a:spcBef>
                <a:spcPts val="1200"/>
              </a:spcBef>
            </a:pPr>
            <a:r>
              <a:rPr lang="en-US" sz="1800" b="0" dirty="0" smtClean="0">
                <a:latin typeface="Calibri" pitchFamily="34" charset="0"/>
              </a:rPr>
              <a:t>The panel recommends support for the study of </a:t>
            </a:r>
            <a:r>
              <a:rPr lang="en-US" sz="1800" b="0" dirty="0" smtClean="0">
                <a:solidFill>
                  <a:srgbClr val="FF0000"/>
                </a:solidFill>
                <a:latin typeface="Calibri" pitchFamily="34" charset="0"/>
              </a:rPr>
              <a:t>dark matter and dark energy</a:t>
            </a:r>
            <a:r>
              <a:rPr lang="en-US" sz="1800" b="0" dirty="0" smtClean="0">
                <a:latin typeface="Calibri" pitchFamily="34" charset="0"/>
              </a:rPr>
              <a:t> as an integral part of the US particle physics program.</a:t>
            </a:r>
          </a:p>
          <a:p>
            <a:pPr>
              <a:spcBef>
                <a:spcPts val="1200"/>
              </a:spcBef>
            </a:pPr>
            <a:r>
              <a:rPr lang="en-US" sz="1800" b="0" dirty="0" smtClean="0">
                <a:latin typeface="Calibri" pitchFamily="34" charset="0"/>
              </a:rPr>
              <a:t>The panel recommends a </a:t>
            </a:r>
            <a:r>
              <a:rPr lang="en-US" sz="1800" b="0" dirty="0" smtClean="0">
                <a:solidFill>
                  <a:srgbClr val="FF0000"/>
                </a:solidFill>
                <a:latin typeface="Calibri" pitchFamily="34" charset="0"/>
              </a:rPr>
              <a:t>broad strategic program in accelerator R&amp;D</a:t>
            </a:r>
            <a:r>
              <a:rPr lang="en-US" sz="1800" b="0" dirty="0" smtClean="0">
                <a:latin typeface="Calibri" pitchFamily="34" charset="0"/>
              </a:rPr>
              <a:t>, including work …, along with support of </a:t>
            </a:r>
            <a:r>
              <a:rPr lang="en-US" sz="1800" b="0" dirty="0" smtClean="0">
                <a:solidFill>
                  <a:srgbClr val="FF0000"/>
                </a:solidFill>
                <a:latin typeface="Calibri" pitchFamily="34" charset="0"/>
              </a:rPr>
              <a:t>basic accelerator science</a:t>
            </a:r>
            <a:r>
              <a:rPr lang="en-US" sz="1800" b="0" dirty="0" smtClean="0">
                <a:latin typeface="Calibri" pitchFamily="34" charset="0"/>
              </a:rPr>
              <a:t>.</a:t>
            </a:r>
          </a:p>
          <a:p>
            <a:pPr>
              <a:spcBef>
                <a:spcPts val="1200"/>
              </a:spcBef>
            </a:pPr>
            <a:r>
              <a:rPr lang="en-US" sz="1800" dirty="0" smtClean="0">
                <a:solidFill>
                  <a:srgbClr val="FF0000"/>
                </a:solidFill>
                <a:latin typeface="Calibri" pitchFamily="34" charset="0"/>
              </a:rPr>
              <a:t>These are still relevant, and this is still the plan.</a:t>
            </a:r>
            <a:endParaRPr lang="en-US" sz="1800" dirty="0">
              <a:solidFill>
                <a:srgbClr val="FF0000"/>
              </a:solidFill>
              <a:latin typeface="Calibri" pitchFamily="34"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19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089446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Outline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5015" y="1264167"/>
            <a:ext cx="7841030" cy="4110159"/>
          </a:xfrm>
        </p:spPr>
        <p:txBody>
          <a:bodyPr/>
          <a:lstStyle/>
          <a:p>
            <a:r>
              <a:rPr lang="en-US" sz="3200" dirty="0" smtClean="0">
                <a:latin typeface="Calibri" pitchFamily="34" charset="0"/>
                <a:cs typeface="Calibri" pitchFamily="34" charset="0"/>
              </a:rPr>
              <a:t>  Energy Frontier Program Status &amp; Issues</a:t>
            </a:r>
          </a:p>
          <a:p>
            <a:r>
              <a:rPr lang="en-US" sz="3200" dirty="0" smtClean="0">
                <a:latin typeface="Calibri" pitchFamily="34" charset="0"/>
                <a:cs typeface="Calibri" pitchFamily="34" charset="0"/>
              </a:rPr>
              <a:t>  Budget and Issues</a:t>
            </a:r>
          </a:p>
          <a:p>
            <a:r>
              <a:rPr lang="en-US" sz="3200" dirty="0" smtClean="0">
                <a:latin typeface="Calibri" pitchFamily="34" charset="0"/>
                <a:cs typeface="Calibri" pitchFamily="34" charset="0"/>
              </a:rPr>
              <a:t>  Strategic Planning and Community Process</a:t>
            </a:r>
          </a:p>
          <a:p>
            <a:r>
              <a:rPr lang="en-US" sz="3200" dirty="0" smtClean="0">
                <a:latin typeface="Calibri" pitchFamily="34" charset="0"/>
                <a:cs typeface="Calibri" pitchFamily="34" charset="0"/>
              </a:rPr>
              <a:t>  Summary</a:t>
            </a:r>
          </a:p>
          <a:p>
            <a:pPr>
              <a:buNone/>
            </a:pPr>
            <a:endParaRPr lang="en-US" sz="2800" dirty="0" smtClean="0"/>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881428" y="6606114"/>
            <a:ext cx="255198" cy="246221"/>
          </a:xfrm>
          <a:prstGeom prst="rect">
            <a:avLst/>
          </a:prstGeom>
          <a:noFill/>
        </p:spPr>
        <p:txBody>
          <a:bodyPr wrap="none" rtlCol="0">
            <a:spAutoFit/>
          </a:bodyPr>
          <a:lstStyle/>
          <a:p>
            <a:r>
              <a:rPr lang="en-US" sz="1000" dirty="0">
                <a:solidFill>
                  <a:schemeClr val="tx1">
                    <a:lumMod val="75000"/>
                    <a:lumOff val="25000"/>
                  </a:schemeClr>
                </a:solidFill>
              </a:rPr>
              <a:t>2</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pitchFamily="18" charset="0"/>
              </a:rPr>
              <a:t>Strategic Planning</a:t>
            </a:r>
            <a:endParaRPr lang="en-US" sz="3200" b="1" dirty="0">
              <a:latin typeface="Cambria" pitchFamily="18" charset="0"/>
            </a:endParaRPr>
          </a:p>
        </p:txBody>
      </p:sp>
      <p:sp>
        <p:nvSpPr>
          <p:cNvPr id="3" name="Content Placeholder 2"/>
          <p:cNvSpPr>
            <a:spLocks noGrp="1"/>
          </p:cNvSpPr>
          <p:nvPr>
            <p:ph idx="1"/>
          </p:nvPr>
        </p:nvSpPr>
        <p:spPr>
          <a:xfrm>
            <a:off x="58722" y="993163"/>
            <a:ext cx="8984609" cy="5199063"/>
          </a:xfrm>
        </p:spPr>
        <p:txBody>
          <a:bodyPr/>
          <a:lstStyle/>
          <a:p>
            <a:pPr>
              <a:spcBef>
                <a:spcPts val="300"/>
              </a:spcBef>
            </a:pPr>
            <a:r>
              <a:rPr lang="en-US" sz="2400" dirty="0" smtClean="0">
                <a:latin typeface="Calibri" pitchFamily="34" charset="0"/>
                <a:cs typeface="Calibri" pitchFamily="34" charset="0"/>
              </a:rPr>
              <a:t>The HEP budget puts in place a comprehensive program across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the three frontiers </a:t>
            </a:r>
          </a:p>
          <a:p>
            <a:pPr lvl="1">
              <a:spcBef>
                <a:spcPts val="300"/>
              </a:spcBef>
            </a:pPr>
            <a:r>
              <a:rPr lang="en-US" sz="2200" b="1" dirty="0" smtClean="0">
                <a:solidFill>
                  <a:srgbClr val="008000"/>
                </a:solidFill>
                <a:latin typeface="Calibri" pitchFamily="34" charset="0"/>
                <a:cs typeface="Calibri" pitchFamily="34" charset="0"/>
              </a:rPr>
              <a:t>In five years, </a:t>
            </a:r>
          </a:p>
          <a:p>
            <a:pPr lvl="2">
              <a:spcBef>
                <a:spcPts val="300"/>
              </a:spcBef>
            </a:pPr>
            <a:r>
              <a:rPr lang="en-US" sz="2000" b="1" dirty="0">
                <a:solidFill>
                  <a:schemeClr val="accent2">
                    <a:lumMod val="75000"/>
                  </a:schemeClr>
                </a:solidFill>
                <a:latin typeface="Calibri" pitchFamily="34" charset="0"/>
                <a:cs typeface="Calibri" pitchFamily="34" charset="0"/>
              </a:rPr>
              <a:t>The CMS and ATLAS detector upgrades will be installed at CERN</a:t>
            </a:r>
            <a:r>
              <a:rPr lang="en-US" sz="2000" b="1" dirty="0" smtClean="0">
                <a:solidFill>
                  <a:schemeClr val="accent2">
                    <a:lumMod val="75000"/>
                  </a:schemeClr>
                </a:solidFill>
                <a:latin typeface="Calibri" pitchFamily="34" charset="0"/>
                <a:cs typeface="Calibri" pitchFamily="34" charset="0"/>
              </a:rPr>
              <a:t>.</a:t>
            </a:r>
          </a:p>
          <a:p>
            <a:pPr lvl="2">
              <a:spcBef>
                <a:spcPts val="300"/>
              </a:spcBef>
            </a:pPr>
            <a:r>
              <a:rPr lang="en-US" sz="2000" b="1" dirty="0" err="1" smtClean="0">
                <a:solidFill>
                  <a:schemeClr val="tx2">
                    <a:lumMod val="75000"/>
                  </a:schemeClr>
                </a:solidFill>
                <a:latin typeface="Calibri" pitchFamily="34" charset="0"/>
                <a:cs typeface="Calibri" pitchFamily="34" charset="0"/>
              </a:rPr>
              <a:t>NO</a:t>
            </a:r>
            <a:r>
              <a:rPr lang="en-US" sz="2000" b="1" dirty="0" err="1" smtClean="0">
                <a:solidFill>
                  <a:schemeClr val="tx2">
                    <a:lumMod val="75000"/>
                  </a:schemeClr>
                </a:solidFill>
                <a:latin typeface="Symbol" pitchFamily="18" charset="2"/>
                <a:cs typeface="Calibri" pitchFamily="34" charset="0"/>
              </a:rPr>
              <a:t>n</a:t>
            </a:r>
            <a:r>
              <a:rPr lang="en-US" sz="2000" b="1" dirty="0" err="1" smtClean="0">
                <a:solidFill>
                  <a:schemeClr val="tx2">
                    <a:lumMod val="75000"/>
                  </a:schemeClr>
                </a:solidFill>
                <a:latin typeface="Calibri" pitchFamily="34" charset="0"/>
                <a:cs typeface="Calibri" pitchFamily="34" charset="0"/>
              </a:rPr>
              <a:t>A</a:t>
            </a:r>
            <a:r>
              <a:rPr lang="en-US" sz="2000" b="1" dirty="0" smtClean="0">
                <a:solidFill>
                  <a:schemeClr val="tx2">
                    <a:lumMod val="75000"/>
                  </a:schemeClr>
                </a:solidFill>
                <a:latin typeface="Calibri" pitchFamily="34" charset="0"/>
                <a:cs typeface="Calibri" pitchFamily="34" charset="0"/>
              </a:rPr>
              <a:t>, Belle-II, </a:t>
            </a:r>
            <a:r>
              <a:rPr lang="en-US" sz="2000" b="1" dirty="0" err="1" smtClean="0">
                <a:solidFill>
                  <a:schemeClr val="tx2">
                    <a:lumMod val="75000"/>
                  </a:schemeClr>
                </a:solidFill>
                <a:latin typeface="Calibri" pitchFamily="34" charset="0"/>
                <a:cs typeface="Calibri" pitchFamily="34" charset="0"/>
              </a:rPr>
              <a:t>Muon</a:t>
            </a:r>
            <a:r>
              <a:rPr lang="en-US" sz="2000" b="1" dirty="0" smtClean="0">
                <a:solidFill>
                  <a:schemeClr val="tx2">
                    <a:lumMod val="75000"/>
                  </a:schemeClr>
                </a:solidFill>
                <a:latin typeface="Calibri" pitchFamily="34" charset="0"/>
                <a:cs typeface="Calibri" pitchFamily="34" charset="0"/>
              </a:rPr>
              <a:t> g-2 will be running on the Intensity Frontier. </a:t>
            </a:r>
          </a:p>
          <a:p>
            <a:pPr lvl="2">
              <a:spcBef>
                <a:spcPts val="300"/>
              </a:spcBef>
            </a:pPr>
            <a:r>
              <a:rPr lang="en-US" sz="2000" b="1" dirty="0" smtClean="0">
                <a:solidFill>
                  <a:schemeClr val="tx2">
                    <a:lumMod val="75000"/>
                  </a:schemeClr>
                </a:solidFill>
                <a:latin typeface="Calibri" pitchFamily="34" charset="0"/>
                <a:cs typeface="Calibri" pitchFamily="34" charset="0"/>
              </a:rPr>
              <a:t>Mu2e will be in commissioning preparing for first data.</a:t>
            </a:r>
          </a:p>
          <a:p>
            <a:pPr lvl="2">
              <a:spcBef>
                <a:spcPts val="300"/>
              </a:spcBef>
            </a:pPr>
            <a:r>
              <a:rPr lang="en-US" sz="2000" b="1" dirty="0" smtClean="0">
                <a:solidFill>
                  <a:schemeClr val="tx2">
                    <a:lumMod val="75000"/>
                  </a:schemeClr>
                </a:solidFill>
                <a:latin typeface="Calibri" pitchFamily="34" charset="0"/>
                <a:cs typeface="Calibri" pitchFamily="34" charset="0"/>
              </a:rPr>
              <a:t>DES will have completed its science program and new mid-scale spectroscopic instrument and DM-G2 should begin operation</a:t>
            </a:r>
          </a:p>
          <a:p>
            <a:pPr lvl="2">
              <a:spcBef>
                <a:spcPts val="300"/>
              </a:spcBef>
            </a:pPr>
            <a:r>
              <a:rPr lang="en-US" sz="2000" b="1" dirty="0" smtClean="0">
                <a:solidFill>
                  <a:schemeClr val="tx2">
                    <a:lumMod val="75000"/>
                  </a:schemeClr>
                </a:solidFill>
                <a:latin typeface="Calibri" pitchFamily="34" charset="0"/>
                <a:cs typeface="Calibri" pitchFamily="34" charset="0"/>
              </a:rPr>
              <a:t>The two big initiatives, LSST and LBNE, will be well underway.</a:t>
            </a:r>
          </a:p>
          <a:p>
            <a:pPr>
              <a:spcBef>
                <a:spcPts val="300"/>
              </a:spcBef>
            </a:pPr>
            <a:r>
              <a:rPr lang="en-US" sz="2400" dirty="0" smtClean="0">
                <a:latin typeface="Calibri" pitchFamily="34" charset="0"/>
                <a:cs typeface="Calibri" pitchFamily="34" charset="0"/>
              </a:rPr>
              <a:t>Need to start planning now for what comes next</a:t>
            </a:r>
          </a:p>
          <a:p>
            <a:pPr lvl="1">
              <a:spcBef>
                <a:spcPts val="300"/>
              </a:spcBef>
            </a:pPr>
            <a:r>
              <a:rPr lang="en-US" sz="2200" b="1" dirty="0" smtClean="0">
                <a:solidFill>
                  <a:srgbClr val="008000"/>
                </a:solidFill>
                <a:latin typeface="Calibri" pitchFamily="34" charset="0"/>
                <a:cs typeface="Calibri" pitchFamily="34" charset="0"/>
              </a:rPr>
              <a:t>Engaging with DPF community planning process that will </a:t>
            </a:r>
            <a:br>
              <a:rPr lang="en-US" sz="2200" b="1" dirty="0" smtClean="0">
                <a:solidFill>
                  <a:srgbClr val="008000"/>
                </a:solidFill>
                <a:latin typeface="Calibri" pitchFamily="34" charset="0"/>
                <a:cs typeface="Calibri" pitchFamily="34" charset="0"/>
              </a:rPr>
            </a:br>
            <a:r>
              <a:rPr lang="en-US" sz="2200" b="1" dirty="0" smtClean="0">
                <a:solidFill>
                  <a:srgbClr val="008000"/>
                </a:solidFill>
                <a:latin typeface="Calibri" pitchFamily="34" charset="0"/>
                <a:cs typeface="Calibri" pitchFamily="34" charset="0"/>
              </a:rPr>
              <a:t>conclude this summer. </a:t>
            </a:r>
          </a:p>
          <a:p>
            <a:pPr lvl="1">
              <a:spcBef>
                <a:spcPts val="300"/>
              </a:spcBef>
            </a:pPr>
            <a:r>
              <a:rPr lang="en-US" sz="2200" b="1" dirty="0" smtClean="0">
                <a:solidFill>
                  <a:srgbClr val="008000"/>
                </a:solidFill>
                <a:latin typeface="Calibri" pitchFamily="34" charset="0"/>
                <a:cs typeface="Calibri" pitchFamily="34" charset="0"/>
              </a:rPr>
              <a:t>Will set up a prioritization process – Particle Physics Project Prioritization Panel – (á la P5) using that input. </a:t>
            </a:r>
          </a:p>
          <a:p>
            <a:pPr>
              <a:spcBef>
                <a:spcPts val="300"/>
              </a:spcBef>
              <a:buNone/>
            </a:pPr>
            <a:endParaRPr lang="en-US" dirty="0" smtClean="0">
              <a:latin typeface="Calibri" pitchFamily="34" charset="0"/>
              <a:cs typeface="Calibri" pitchFamily="34" charset="0"/>
            </a:endParaRPr>
          </a:p>
          <a:p>
            <a:pPr lvl="1">
              <a:spcBef>
                <a:spcPts val="300"/>
              </a:spcBef>
            </a:pPr>
            <a:endParaRPr lang="en-US" dirty="0"/>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20</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249528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554" y="929780"/>
            <a:ext cx="8534400" cy="5562600"/>
          </a:xfrm>
        </p:spPr>
        <p:txBody>
          <a:bodyPr/>
          <a:lstStyle/>
          <a:p>
            <a:pPr>
              <a:spcBef>
                <a:spcPts val="200"/>
              </a:spcBef>
            </a:pPr>
            <a:r>
              <a:rPr lang="en-US" sz="2000" dirty="0" smtClean="0">
                <a:latin typeface="Calibri" pitchFamily="34" charset="0"/>
                <a:cs typeface="Calibri" pitchFamily="34" charset="0"/>
              </a:rPr>
              <a:t>Energy Frontier</a:t>
            </a:r>
          </a:p>
          <a:p>
            <a:pPr lvl="1">
              <a:spcBef>
                <a:spcPts val="200"/>
              </a:spcBef>
            </a:pPr>
            <a:r>
              <a:rPr lang="en-US" sz="1800" dirty="0" smtClean="0">
                <a:solidFill>
                  <a:srgbClr val="008000"/>
                </a:solidFill>
                <a:latin typeface="Calibri" pitchFamily="34" charset="0"/>
                <a:cs typeface="Calibri" pitchFamily="34" charset="0"/>
              </a:rPr>
              <a:t>US has a leading role in LHC physics collaborations but is not the </a:t>
            </a:r>
            <a:r>
              <a:rPr lang="en-US" sz="1800" b="1" dirty="0" smtClean="0">
                <a:solidFill>
                  <a:srgbClr val="008000"/>
                </a:solidFill>
                <a:latin typeface="Calibri" pitchFamily="34" charset="0"/>
                <a:cs typeface="Calibri" pitchFamily="34" charset="0"/>
              </a:rPr>
              <a:t>driver</a:t>
            </a:r>
          </a:p>
          <a:p>
            <a:pPr lvl="2">
              <a:spcBef>
                <a:spcPts val="200"/>
              </a:spcBef>
            </a:pPr>
            <a:r>
              <a:rPr lang="en-US" sz="1600" dirty="0" smtClean="0">
                <a:latin typeface="Calibri" pitchFamily="34" charset="0"/>
                <a:cs typeface="Calibri" pitchFamily="34" charset="0"/>
              </a:rPr>
              <a:t>The issue is the scope and scale of US involvement.   Requires US-CERN negotiation</a:t>
            </a:r>
          </a:p>
          <a:p>
            <a:pPr lvl="2">
              <a:spcBef>
                <a:spcPts val="200"/>
              </a:spcBef>
            </a:pPr>
            <a:r>
              <a:rPr lang="en-US" sz="1600" dirty="0" smtClean="0">
                <a:latin typeface="Calibri" pitchFamily="34" charset="0"/>
                <a:cs typeface="Calibri" pitchFamily="34" charset="0"/>
              </a:rPr>
              <a:t>Could also be true for Japanese-hosted ILC </a:t>
            </a:r>
            <a:endParaRPr lang="en-US" sz="1600" i="1" dirty="0" smtClean="0">
              <a:latin typeface="Calibri" pitchFamily="34" charset="0"/>
              <a:cs typeface="Calibri" pitchFamily="34" charset="0"/>
            </a:endParaRPr>
          </a:p>
          <a:p>
            <a:pPr>
              <a:spcBef>
                <a:spcPts val="200"/>
              </a:spcBef>
            </a:pPr>
            <a:r>
              <a:rPr lang="en-US" sz="2000" dirty="0" smtClean="0">
                <a:latin typeface="Calibri" pitchFamily="34" charset="0"/>
                <a:cs typeface="Calibri" pitchFamily="34" charset="0"/>
              </a:rPr>
              <a:t>Intensity Frontier</a:t>
            </a:r>
          </a:p>
          <a:p>
            <a:pPr lvl="1">
              <a:spcBef>
                <a:spcPts val="200"/>
              </a:spcBef>
            </a:pPr>
            <a:r>
              <a:rPr lang="en-US" sz="1800" dirty="0" smtClean="0">
                <a:solidFill>
                  <a:srgbClr val="008000"/>
                </a:solidFill>
                <a:latin typeface="Calibri" pitchFamily="34" charset="0"/>
                <a:cs typeface="Calibri" pitchFamily="34" charset="0"/>
              </a:rPr>
              <a:t>US is the world leader and needs new facilities and/or upgrades of existing facilities to maintain its position</a:t>
            </a:r>
          </a:p>
          <a:p>
            <a:pPr lvl="2">
              <a:spcBef>
                <a:spcPts val="200"/>
              </a:spcBef>
            </a:pPr>
            <a:r>
              <a:rPr lang="en-US" sz="1600" dirty="0" smtClean="0">
                <a:latin typeface="Calibri" pitchFamily="34" charset="0"/>
                <a:cs typeface="Calibri" pitchFamily="34" charset="0"/>
              </a:rPr>
              <a:t>Has the potential to attract new partners to US-led projects </a:t>
            </a:r>
          </a:p>
          <a:p>
            <a:pPr lvl="2">
              <a:spcBef>
                <a:spcPts val="200"/>
              </a:spcBef>
            </a:pPr>
            <a:r>
              <a:rPr lang="en-US" sz="1600" dirty="0" smtClean="0">
                <a:latin typeface="Calibri" pitchFamily="34" charset="0"/>
                <a:cs typeface="Calibri" pitchFamily="34" charset="0"/>
              </a:rPr>
              <a:t>Portfolio of experiments and science case is diverse.  This complicates the case.  The scale of the projected investments is a big challenge</a:t>
            </a:r>
          </a:p>
          <a:p>
            <a:pPr>
              <a:spcBef>
                <a:spcPts val="200"/>
              </a:spcBef>
            </a:pPr>
            <a:r>
              <a:rPr lang="en-US" sz="2000" dirty="0" smtClean="0">
                <a:latin typeface="Calibri" pitchFamily="34" charset="0"/>
                <a:cs typeface="Calibri" pitchFamily="34" charset="0"/>
              </a:rPr>
              <a:t>Cosmic Frontier</a:t>
            </a:r>
          </a:p>
          <a:p>
            <a:pPr lvl="1">
              <a:spcBef>
                <a:spcPts val="200"/>
              </a:spcBef>
            </a:pPr>
            <a:r>
              <a:rPr lang="en-US" sz="1800" dirty="0" smtClean="0">
                <a:solidFill>
                  <a:srgbClr val="008000"/>
                </a:solidFill>
                <a:latin typeface="Calibri" pitchFamily="34" charset="0"/>
                <a:cs typeface="Calibri" pitchFamily="34" charset="0"/>
              </a:rPr>
              <a:t>US HEP has a leading role in a competitive, multidisciplinary environment</a:t>
            </a:r>
          </a:p>
          <a:p>
            <a:pPr lvl="2">
              <a:spcBef>
                <a:spcPts val="200"/>
              </a:spcBef>
            </a:pPr>
            <a:r>
              <a:rPr lang="en-US" sz="1600" dirty="0" smtClean="0">
                <a:latin typeface="Calibri" pitchFamily="34" charset="0"/>
                <a:cs typeface="Calibri" pitchFamily="34" charset="0"/>
              </a:rPr>
              <a:t>HEP component of the physics case is simple and compelling. </a:t>
            </a:r>
            <a:r>
              <a:rPr lang="en-US" sz="1600" dirty="0">
                <a:latin typeface="Calibri" pitchFamily="34" charset="0"/>
                <a:cs typeface="Calibri" pitchFamily="34" charset="0"/>
              </a:rPr>
              <a:t> </a:t>
            </a:r>
            <a:r>
              <a:rPr lang="en-US" sz="1600" dirty="0" smtClean="0">
                <a:latin typeface="Calibri" pitchFamily="34" charset="0"/>
                <a:cs typeface="Calibri" pitchFamily="34" charset="0"/>
              </a:rPr>
              <a:t> Only question is how far  one needs to go in precision/setting limits on, e.g., dark matter.</a:t>
            </a:r>
          </a:p>
          <a:p>
            <a:pPr lvl="2">
              <a:spcBef>
                <a:spcPts val="200"/>
              </a:spcBef>
            </a:pPr>
            <a:r>
              <a:rPr lang="en-US" sz="1600" dirty="0" smtClean="0">
                <a:latin typeface="Calibri" pitchFamily="34" charset="0"/>
                <a:cs typeface="Calibri" pitchFamily="34" charset="0"/>
              </a:rPr>
              <a:t>DOE is a technology enabler, not a facilities provider (see NSF, NASA)</a:t>
            </a:r>
          </a:p>
          <a:p>
            <a:pPr lvl="3">
              <a:spcBef>
                <a:spcPts val="200"/>
              </a:spcBef>
            </a:pPr>
            <a:r>
              <a:rPr lang="en-US" sz="1600" dirty="0">
                <a:solidFill>
                  <a:srgbClr val="0070C0"/>
                </a:solidFill>
                <a:latin typeface="Calibri" pitchFamily="34" charset="0"/>
                <a:cs typeface="Calibri" pitchFamily="34" charset="0"/>
              </a:rPr>
              <a:t>A</a:t>
            </a:r>
            <a:r>
              <a:rPr lang="en-US" sz="1600" dirty="0" smtClean="0">
                <a:solidFill>
                  <a:srgbClr val="0070C0"/>
                </a:solidFill>
                <a:latin typeface="Calibri" pitchFamily="34" charset="0"/>
                <a:cs typeface="Calibri" pitchFamily="34" charset="0"/>
              </a:rPr>
              <a:t>nalogous to LHC but the HEP physics goals are not those of the facility owners </a:t>
            </a:r>
          </a:p>
          <a:p>
            <a:pPr lvl="2">
              <a:spcBef>
                <a:spcPts val="200"/>
              </a:spcBef>
            </a:pPr>
            <a:r>
              <a:rPr lang="en-US" sz="1600" dirty="0" smtClean="0">
                <a:latin typeface="Calibri" pitchFamily="34" charset="0"/>
                <a:cs typeface="Calibri" pitchFamily="34" charset="0"/>
              </a:rPr>
              <a:t>DOE supports particle physics goals and HEP-style collaborations </a:t>
            </a:r>
          </a:p>
          <a:p>
            <a:pPr lvl="3">
              <a:spcBef>
                <a:spcPts val="200"/>
              </a:spcBef>
            </a:pPr>
            <a:r>
              <a:rPr lang="en-US" sz="1600" dirty="0" smtClean="0">
                <a:solidFill>
                  <a:srgbClr val="0070C0"/>
                </a:solidFill>
                <a:latin typeface="Calibri" pitchFamily="34" charset="0"/>
                <a:cs typeface="Calibri" pitchFamily="34" charset="0"/>
              </a:rPr>
              <a:t>Astronomy and astrophysics is not in our mission nor our </a:t>
            </a:r>
            <a:r>
              <a:rPr lang="en-US" sz="1600" i="1" dirty="0" smtClean="0">
                <a:solidFill>
                  <a:srgbClr val="0070C0"/>
                </a:solidFill>
                <a:latin typeface="Calibri" pitchFamily="34" charset="0"/>
                <a:cs typeface="Calibri" pitchFamily="34" charset="0"/>
              </a:rPr>
              <a:t>modus operandi</a:t>
            </a:r>
            <a:endParaRPr lang="en-US" sz="1600" i="1" dirty="0">
              <a:solidFill>
                <a:srgbClr val="0070C0"/>
              </a:solidFill>
              <a:latin typeface="Calibri" pitchFamily="34" charset="0"/>
              <a:cs typeface="Calibri" pitchFamily="34" charset="0"/>
            </a:endParaRPr>
          </a:p>
        </p:txBody>
      </p:sp>
      <p:sp>
        <p:nvSpPr>
          <p:cNvPr id="3" name="Title 2"/>
          <p:cNvSpPr>
            <a:spLocks noGrp="1"/>
          </p:cNvSpPr>
          <p:nvPr>
            <p:ph type="title"/>
          </p:nvPr>
        </p:nvSpPr>
        <p:spPr>
          <a:xfrm>
            <a:off x="763398" y="48367"/>
            <a:ext cx="7650760" cy="723900"/>
          </a:xfrm>
        </p:spPr>
        <p:txBody>
          <a:bodyPr/>
          <a:lstStyle/>
          <a:p>
            <a:r>
              <a:rPr lang="en-US" sz="3200" b="1" dirty="0" smtClean="0">
                <a:latin typeface="Cambria" pitchFamily="18" charset="0"/>
              </a:rPr>
              <a:t>Customized Implementation Strategies</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7"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8" name="Straight Connector 7"/>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21</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1328863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9392" y="1105949"/>
            <a:ext cx="8825218" cy="5259388"/>
          </a:xfrm>
        </p:spPr>
        <p:txBody>
          <a:bodyPr lIns="91440" tIns="45720" rIns="91440" bIns="45720"/>
          <a:lstStyle/>
          <a:p>
            <a:pPr marL="342900" indent="-342900">
              <a:buFont typeface="Arial" pitchFamily="34" charset="0"/>
              <a:buChar char="•"/>
              <a:defRPr/>
            </a:pPr>
            <a:r>
              <a:rPr lang="en-US" sz="2200" dirty="0" smtClean="0">
                <a:solidFill>
                  <a:schemeClr val="tx1"/>
                </a:solidFill>
                <a:latin typeface="Calibri" pitchFamily="34" charset="0"/>
                <a:cs typeface="Calibri" pitchFamily="34" charset="0"/>
              </a:rPr>
              <a:t>Fundamentally…[planning] is </a:t>
            </a:r>
            <a:r>
              <a:rPr lang="en-US" sz="2200" dirty="0">
                <a:solidFill>
                  <a:schemeClr val="tx1"/>
                </a:solidFill>
                <a:latin typeface="Calibri" pitchFamily="34" charset="0"/>
                <a:cs typeface="Calibri" pitchFamily="34" charset="0"/>
              </a:rPr>
              <a:t>a multi-step process with several important milestones over the coming year, and each step will inform and prepare for the next</a:t>
            </a:r>
            <a:r>
              <a:rPr lang="en-US" sz="2200" dirty="0" smtClean="0">
                <a:solidFill>
                  <a:schemeClr val="tx1"/>
                </a:solidFill>
                <a:latin typeface="Calibri" pitchFamily="34" charset="0"/>
                <a:cs typeface="Calibri" pitchFamily="34" charset="0"/>
              </a:rPr>
              <a:t>.</a:t>
            </a:r>
          </a:p>
          <a:p>
            <a:pPr marL="914400" lvl="1" indent="-457200">
              <a:buFont typeface="+mj-lt"/>
              <a:buAutoNum type="arabicPeriod"/>
              <a:defRPr/>
            </a:pPr>
            <a:r>
              <a:rPr lang="en-US" sz="2000" b="1" dirty="0" smtClean="0">
                <a:solidFill>
                  <a:srgbClr val="008000"/>
                </a:solidFill>
                <a:latin typeface="Calibri" pitchFamily="34" charset="0"/>
                <a:cs typeface="Calibri" pitchFamily="34" charset="0"/>
              </a:rPr>
              <a:t>HEP</a:t>
            </a:r>
            <a:r>
              <a:rPr lang="en-US" sz="2000" b="1" dirty="0">
                <a:solidFill>
                  <a:srgbClr val="008000"/>
                </a:solidFill>
                <a:latin typeface="Calibri" pitchFamily="34" charset="0"/>
                <a:cs typeface="Calibri" pitchFamily="34" charset="0"/>
              </a:rPr>
              <a:t> Facilities </a:t>
            </a:r>
            <a:r>
              <a:rPr lang="en-US" sz="2000" b="1" dirty="0" smtClean="0">
                <a:solidFill>
                  <a:srgbClr val="008000"/>
                </a:solidFill>
                <a:latin typeface="Calibri" pitchFamily="34" charset="0"/>
                <a:cs typeface="Calibri" pitchFamily="34" charset="0"/>
              </a:rPr>
              <a:t>Subpanel:  </a:t>
            </a:r>
            <a:r>
              <a:rPr lang="en-US" sz="2000" dirty="0" smtClean="0">
                <a:solidFill>
                  <a:schemeClr val="tx1"/>
                </a:solidFill>
                <a:latin typeface="Calibri" pitchFamily="34" charset="0"/>
                <a:cs typeface="Calibri" pitchFamily="34" charset="0"/>
              </a:rPr>
              <a:t>Advise DOE/SC mgmt. </a:t>
            </a:r>
            <a:r>
              <a:rPr lang="en-US" sz="2000" dirty="0">
                <a:solidFill>
                  <a:schemeClr val="tx1"/>
                </a:solidFill>
                <a:latin typeface="Calibri" pitchFamily="34" charset="0"/>
                <a:cs typeface="Calibri" pitchFamily="34" charset="0"/>
              </a:rPr>
              <a:t>on the scientific impact and technical maturity of planned and proposed SC Facilities, in order to develop a coherent </a:t>
            </a:r>
            <a:r>
              <a:rPr lang="en-US" sz="2000" dirty="0" smtClean="0">
                <a:solidFill>
                  <a:schemeClr val="tx1"/>
                </a:solidFill>
                <a:latin typeface="Calibri" pitchFamily="34" charset="0"/>
                <a:cs typeface="Calibri" pitchFamily="34" charset="0"/>
              </a:rPr>
              <a:t>10-yr SC facilities plan</a:t>
            </a:r>
          </a:p>
          <a:p>
            <a:pPr marL="1314450" lvl="2" indent="-457200">
              <a:buFont typeface="Arial" pitchFamily="34" charset="0"/>
              <a:buChar char="•"/>
              <a:defRPr/>
            </a:pPr>
            <a:r>
              <a:rPr lang="en-US" sz="2000" dirty="0" smtClean="0">
                <a:solidFill>
                  <a:srgbClr val="0070C0"/>
                </a:solidFill>
                <a:latin typeface="Calibri" pitchFamily="34" charset="0"/>
                <a:cs typeface="Calibri" pitchFamily="34" charset="0"/>
              </a:rPr>
              <a:t>Subpanel can add or subtract from initial facilities list</a:t>
            </a:r>
          </a:p>
          <a:p>
            <a:pPr marL="1314450" lvl="2" indent="-457200">
              <a:buFont typeface="Arial" pitchFamily="34" charset="0"/>
              <a:buChar char="•"/>
              <a:defRPr/>
            </a:pPr>
            <a:r>
              <a:rPr lang="en-US" sz="2000" dirty="0" smtClean="0">
                <a:solidFill>
                  <a:srgbClr val="0070C0"/>
                </a:solidFill>
                <a:latin typeface="Calibri" pitchFamily="34" charset="0"/>
                <a:cs typeface="Calibri" pitchFamily="34" charset="0"/>
              </a:rPr>
              <a:t>Does not exclude/pre-empt later additions </a:t>
            </a:r>
          </a:p>
          <a:p>
            <a:pPr marL="914400" lvl="1" indent="-457200">
              <a:buFont typeface="+mj-lt"/>
              <a:buAutoNum type="arabicPeriod"/>
              <a:defRPr/>
            </a:pPr>
            <a:r>
              <a:rPr lang="en-US" sz="2000" b="1" dirty="0" smtClean="0">
                <a:solidFill>
                  <a:srgbClr val="008000"/>
                </a:solidFill>
                <a:latin typeface="Calibri" pitchFamily="34" charset="0"/>
                <a:cs typeface="Calibri" pitchFamily="34" charset="0"/>
              </a:rPr>
              <a:t>DPF/CSS2013 “Snowmass”:  </a:t>
            </a:r>
            <a:r>
              <a:rPr lang="en-US" sz="2000" dirty="0" smtClean="0">
                <a:solidFill>
                  <a:schemeClr val="tx1"/>
                </a:solidFill>
                <a:latin typeface="Calibri" pitchFamily="34" charset="0"/>
                <a:cs typeface="Calibri" pitchFamily="34" charset="0"/>
              </a:rPr>
              <a:t>community identifies </a:t>
            </a:r>
            <a:r>
              <a:rPr lang="en-US" sz="2000" dirty="0">
                <a:solidFill>
                  <a:schemeClr val="tx1"/>
                </a:solidFill>
                <a:latin typeface="Calibri" pitchFamily="34" charset="0"/>
                <a:cs typeface="Calibri" pitchFamily="34" charset="0"/>
              </a:rPr>
              <a:t>compelling </a:t>
            </a:r>
            <a:r>
              <a:rPr lang="en-US" sz="2000" dirty="0" smtClean="0">
                <a:solidFill>
                  <a:schemeClr val="tx1"/>
                </a:solidFill>
                <a:latin typeface="Calibri" pitchFamily="34" charset="0"/>
                <a:cs typeface="Calibri" pitchFamily="34" charset="0"/>
              </a:rPr>
              <a:t>HEP science </a:t>
            </a:r>
            <a:r>
              <a:rPr lang="en-US" sz="2000" dirty="0">
                <a:solidFill>
                  <a:schemeClr val="tx1"/>
                </a:solidFill>
                <a:latin typeface="Calibri" pitchFamily="34" charset="0"/>
                <a:cs typeface="Calibri" pitchFamily="34" charset="0"/>
              </a:rPr>
              <a:t>opportunities over an approximately </a:t>
            </a:r>
            <a:r>
              <a:rPr lang="en-US" sz="2000" dirty="0" smtClean="0">
                <a:solidFill>
                  <a:schemeClr val="tx1"/>
                </a:solidFill>
                <a:latin typeface="Calibri" pitchFamily="34" charset="0"/>
                <a:cs typeface="Calibri" pitchFamily="34" charset="0"/>
              </a:rPr>
              <a:t>20-year </a:t>
            </a:r>
            <a:r>
              <a:rPr lang="en-US" sz="2000" dirty="0">
                <a:solidFill>
                  <a:schemeClr val="tx1"/>
                </a:solidFill>
                <a:latin typeface="Calibri" pitchFamily="34" charset="0"/>
                <a:cs typeface="Calibri" pitchFamily="34" charset="0"/>
              </a:rPr>
              <a:t>time frame</a:t>
            </a:r>
            <a:r>
              <a:rPr lang="en-US" sz="2000" dirty="0" smtClean="0">
                <a:solidFill>
                  <a:schemeClr val="tx1"/>
                </a:solidFill>
                <a:latin typeface="Calibri" pitchFamily="34" charset="0"/>
                <a:cs typeface="Calibri" pitchFamily="34" charset="0"/>
              </a:rPr>
              <a:t>.</a:t>
            </a:r>
          </a:p>
          <a:p>
            <a:pPr marL="1314450" lvl="2" indent="-457200">
              <a:buFont typeface="Arial" pitchFamily="34" charset="0"/>
              <a:buChar char="•"/>
              <a:defRPr/>
            </a:pPr>
            <a:r>
              <a:rPr lang="en-US" sz="2000" dirty="0" smtClean="0">
                <a:solidFill>
                  <a:srgbClr val="0070C0"/>
                </a:solidFill>
                <a:latin typeface="Calibri" pitchFamily="34" charset="0"/>
                <a:cs typeface="Calibri" pitchFamily="34" charset="0"/>
              </a:rPr>
              <a:t>Not a prioritization but can make scientific judgments</a:t>
            </a:r>
          </a:p>
          <a:p>
            <a:pPr marL="914400" lvl="1" indent="-457200">
              <a:buFont typeface="+mj-lt"/>
              <a:buAutoNum type="arabicPeriod"/>
              <a:defRPr/>
            </a:pPr>
            <a:r>
              <a:rPr lang="en-US" sz="2000" b="1" dirty="0" smtClean="0">
                <a:solidFill>
                  <a:srgbClr val="008000"/>
                </a:solidFill>
                <a:latin typeface="Calibri" pitchFamily="34" charset="0"/>
                <a:cs typeface="Calibri" pitchFamily="34" charset="0"/>
              </a:rPr>
              <a:t>HEPAP/P5:  </a:t>
            </a:r>
            <a:r>
              <a:rPr lang="en-US" sz="2000" dirty="0" smtClean="0">
                <a:solidFill>
                  <a:schemeClr val="tx1"/>
                </a:solidFill>
                <a:latin typeface="Calibri" pitchFamily="34" charset="0"/>
                <a:cs typeface="Calibri" pitchFamily="34" charset="0"/>
              </a:rPr>
              <a:t>Advises agencies on new strategic plan and priorities for US HEP in various funding scenarios, using input from </a:t>
            </a:r>
            <a:r>
              <a:rPr lang="en-US" sz="2000" baseline="30000" dirty="0" smtClean="0">
                <a:solidFill>
                  <a:schemeClr val="tx1"/>
                </a:solidFill>
                <a:latin typeface="Calibri" pitchFamily="34" charset="0"/>
                <a:cs typeface="Calibri" pitchFamily="34" charset="0"/>
              </a:rPr>
              <a:t>#</a:t>
            </a:r>
            <a:r>
              <a:rPr lang="en-US" sz="2000" dirty="0" smtClean="0">
                <a:solidFill>
                  <a:schemeClr val="tx1"/>
                </a:solidFill>
                <a:latin typeface="Calibri" pitchFamily="34" charset="0"/>
                <a:cs typeface="Calibri" pitchFamily="34" charset="0"/>
              </a:rPr>
              <a:t>1 and </a:t>
            </a:r>
            <a:r>
              <a:rPr lang="en-US" sz="2000" baseline="30000" dirty="0" smtClean="0">
                <a:latin typeface="Calibri" pitchFamily="34" charset="0"/>
                <a:cs typeface="Calibri" pitchFamily="34" charset="0"/>
              </a:rPr>
              <a:t>#</a:t>
            </a:r>
            <a:r>
              <a:rPr lang="en-US" sz="2000" dirty="0" smtClean="0">
                <a:solidFill>
                  <a:schemeClr val="tx1"/>
                </a:solidFill>
                <a:latin typeface="Calibri" pitchFamily="34" charset="0"/>
                <a:cs typeface="Calibri" pitchFamily="34" charset="0"/>
              </a:rPr>
              <a:t>2 above </a:t>
            </a:r>
            <a:br>
              <a:rPr lang="en-US" sz="2000" dirty="0" smtClean="0">
                <a:solidFill>
                  <a:schemeClr val="tx1"/>
                </a:solidFill>
                <a:latin typeface="Calibri" pitchFamily="34" charset="0"/>
                <a:cs typeface="Calibri" pitchFamily="34" charset="0"/>
              </a:rPr>
            </a:br>
            <a:r>
              <a:rPr lang="en-US" sz="2000" dirty="0" smtClean="0">
                <a:solidFill>
                  <a:schemeClr val="tx1"/>
                </a:solidFill>
                <a:latin typeface="Calibri" pitchFamily="34" charset="0"/>
                <a:cs typeface="Calibri" pitchFamily="34" charset="0"/>
              </a:rPr>
              <a:t>(among others)</a:t>
            </a:r>
            <a:endParaRPr lang="en-US" sz="2000" dirty="0">
              <a:solidFill>
                <a:schemeClr val="tx1"/>
              </a:solidFill>
              <a:latin typeface="Calibri" pitchFamily="34" charset="0"/>
              <a:cs typeface="Calibri" pitchFamily="34" charset="0"/>
            </a:endParaRPr>
          </a:p>
        </p:txBody>
      </p:sp>
      <p:sp>
        <p:nvSpPr>
          <p:cNvPr id="3" name="Title 2"/>
          <p:cNvSpPr>
            <a:spLocks noGrp="1"/>
          </p:cNvSpPr>
          <p:nvPr>
            <p:ph type="title" idx="4294967295"/>
          </p:nvPr>
        </p:nvSpPr>
        <p:spPr>
          <a:xfrm>
            <a:off x="893428" y="61257"/>
            <a:ext cx="7397837" cy="723900"/>
          </a:xfrm>
        </p:spPr>
        <p:txBody>
          <a:bodyPr lIns="91440" tIns="45720" rIns="91440" bIns="45720"/>
          <a:lstStyle/>
          <a:p>
            <a:r>
              <a:rPr lang="en-US" sz="3200" b="1" dirty="0" smtClean="0">
                <a:solidFill>
                  <a:srgbClr val="285C00"/>
                </a:solidFill>
                <a:effectLst>
                  <a:outerShdw blurRad="38100" dist="38100" dir="2700000" algn="tl">
                    <a:srgbClr val="C0C0C0"/>
                  </a:outerShdw>
                </a:effectLst>
                <a:latin typeface="Cambria" pitchFamily="18" charset="0"/>
                <a:cs typeface="Arial" charset="0"/>
              </a:rPr>
              <a:t>Joint Agency Letter to the Community</a:t>
            </a:r>
          </a:p>
        </p:txBody>
      </p:sp>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6"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7" name="Straight Connector 6"/>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22</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7376659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10" y="1152555"/>
            <a:ext cx="8229600" cy="4845574"/>
          </a:xfrm>
        </p:spPr>
        <p:txBody>
          <a:bodyPr/>
          <a:lstStyle/>
          <a:p>
            <a:pPr marL="0" indent="0">
              <a:buNone/>
            </a:pPr>
            <a:r>
              <a:rPr lang="en-US" dirty="0" smtClean="0">
                <a:latin typeface="Calibri" pitchFamily="34" charset="0"/>
                <a:cs typeface="Calibri" pitchFamily="34" charset="0"/>
              </a:rPr>
              <a:t>What we hope to see from Snowmass:</a:t>
            </a:r>
          </a:p>
          <a:p>
            <a:pPr lvl="1"/>
            <a:r>
              <a:rPr lang="en-US" sz="2000" b="0" dirty="0" smtClean="0">
                <a:solidFill>
                  <a:srgbClr val="008000"/>
                </a:solidFill>
                <a:latin typeface="Calibri" pitchFamily="34" charset="0"/>
                <a:cs typeface="Calibri" pitchFamily="34" charset="0"/>
              </a:rPr>
              <a:t>What are the most compelling science questions in HEP that can be addressed in the next 10 to 20 years and why?</a:t>
            </a:r>
          </a:p>
          <a:p>
            <a:pPr lvl="1"/>
            <a:r>
              <a:rPr lang="en-US" sz="2000" dirty="0" smtClean="0">
                <a:solidFill>
                  <a:srgbClr val="008000"/>
                </a:solidFill>
                <a:latin typeface="Calibri" pitchFamily="34" charset="0"/>
                <a:cs typeface="Calibri" pitchFamily="34" charset="0"/>
              </a:rPr>
              <a:t>What are the primary experimental approaches that can be used to address them?  Are they likely to answer the question(s) in a “definitive” manner or will follow-on experiments be needed?</a:t>
            </a:r>
          </a:p>
          <a:p>
            <a:pPr lvl="1"/>
            <a:r>
              <a:rPr lang="en-US" sz="2000" b="0" dirty="0" smtClean="0">
                <a:solidFill>
                  <a:srgbClr val="008000"/>
                </a:solidFill>
                <a:latin typeface="Calibri" pitchFamily="34" charset="0"/>
                <a:cs typeface="Calibri" pitchFamily="34" charset="0"/>
              </a:rPr>
              <a:t>What are the “hard questions” (science, technical, cost…) that a given experiment or facility needs to answer to respond to perceived limitations in its proposal?</a:t>
            </a:r>
          </a:p>
          <a:p>
            <a:pPr lvl="1"/>
            <a:endParaRPr lang="en-US" sz="2000" b="0" dirty="0" smtClean="0">
              <a:solidFill>
                <a:srgbClr val="008000"/>
              </a:solidFill>
              <a:latin typeface="Calibri" pitchFamily="34" charset="0"/>
              <a:cs typeface="Calibri" pitchFamily="34" charset="0"/>
            </a:endParaRPr>
          </a:p>
          <a:p>
            <a:pPr marL="0" indent="0">
              <a:buNone/>
            </a:pPr>
            <a:r>
              <a:rPr lang="en-US" dirty="0" smtClean="0">
                <a:latin typeface="Calibri" pitchFamily="34" charset="0"/>
                <a:cs typeface="Calibri" pitchFamily="34" charset="0"/>
              </a:rPr>
              <a:t>These topics should be covered in the Snowmass Reports and White </a:t>
            </a:r>
            <a:r>
              <a:rPr lang="en-US" dirty="0">
                <a:latin typeface="Calibri" pitchFamily="34" charset="0"/>
                <a:cs typeface="Calibri" pitchFamily="34" charset="0"/>
              </a:rPr>
              <a:t>P</a:t>
            </a:r>
            <a:r>
              <a:rPr lang="en-US" dirty="0" smtClean="0">
                <a:latin typeface="Calibri" pitchFamily="34" charset="0"/>
                <a:cs typeface="Calibri" pitchFamily="34" charset="0"/>
              </a:rPr>
              <a:t>apers. P5 will use these reports and white papers as its starting point.</a:t>
            </a:r>
            <a:endParaRPr lang="en-US" dirty="0">
              <a:latin typeface="Calibri" pitchFamily="34" charset="0"/>
              <a:cs typeface="Calibri" pitchFamily="34" charset="0"/>
            </a:endParaRPr>
          </a:p>
          <a:p>
            <a:pPr lvl="1"/>
            <a:r>
              <a:rPr lang="en-US" sz="2000" dirty="0" smtClean="0">
                <a:solidFill>
                  <a:srgbClr val="008000"/>
                </a:solidFill>
                <a:latin typeface="Calibri" pitchFamily="34" charset="0"/>
                <a:cs typeface="Calibri" pitchFamily="34" charset="0"/>
              </a:rPr>
              <a:t>We expect to have the P5 panel selected and a formal charge issued by the time of the September HEPAP meeting</a:t>
            </a:r>
          </a:p>
        </p:txBody>
      </p:sp>
      <p:sp>
        <p:nvSpPr>
          <p:cNvPr id="3" name="Title 2"/>
          <p:cNvSpPr>
            <a:spLocks noGrp="1"/>
          </p:cNvSpPr>
          <p:nvPr>
            <p:ph type="title"/>
          </p:nvPr>
        </p:nvSpPr>
        <p:spPr/>
        <p:txBody>
          <a:bodyPr/>
          <a:lstStyle/>
          <a:p>
            <a:r>
              <a:rPr lang="en-US" sz="3200" b="1" dirty="0" smtClean="0">
                <a:latin typeface="Cambria" pitchFamily="18" charset="0"/>
              </a:rPr>
              <a:t>Snowmass / P5 Interface</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23</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958548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924" y="1076500"/>
            <a:ext cx="8648962" cy="4991014"/>
          </a:xfrm>
        </p:spPr>
        <p:txBody>
          <a:bodyPr/>
          <a:lstStyle/>
          <a:p>
            <a:pPr marL="0" indent="0">
              <a:spcBef>
                <a:spcPts val="0"/>
              </a:spcBef>
              <a:buNone/>
            </a:pPr>
            <a:r>
              <a:rPr lang="en-US" dirty="0" smtClean="0">
                <a:solidFill>
                  <a:srgbClr val="367317"/>
                </a:solidFill>
                <a:latin typeface="Calibri" pitchFamily="34" charset="0"/>
                <a:cs typeface="Calibri" pitchFamily="34" charset="0"/>
              </a:rPr>
              <a:t>DOE/NSF met in early May to kickoff P5 process and agree on goals:</a:t>
            </a:r>
          </a:p>
          <a:p>
            <a:pPr marL="0" indent="0">
              <a:spcBef>
                <a:spcPts val="0"/>
              </a:spcBef>
              <a:buNone/>
            </a:pPr>
            <a:endParaRPr lang="en-US" sz="800" dirty="0" smtClean="0">
              <a:solidFill>
                <a:srgbClr val="367317"/>
              </a:solidFill>
              <a:latin typeface="Calibri" pitchFamily="34" charset="0"/>
              <a:cs typeface="Calibri" pitchFamily="34" charset="0"/>
            </a:endParaRPr>
          </a:p>
          <a:p>
            <a:pPr>
              <a:spcBef>
                <a:spcPts val="200"/>
              </a:spcBef>
            </a:pPr>
            <a:r>
              <a:rPr lang="en-US" dirty="0" smtClean="0">
                <a:latin typeface="Calibri" pitchFamily="34" charset="0"/>
                <a:cs typeface="Calibri" pitchFamily="34" charset="0"/>
              </a:rPr>
              <a:t>The P5 process takes the science vision of the community and turns it into plan that is feasible and executable over a 10-20 year timescale</a:t>
            </a:r>
          </a:p>
          <a:p>
            <a:pPr>
              <a:spcBef>
                <a:spcPts val="200"/>
              </a:spcBef>
            </a:pPr>
            <a:endParaRPr lang="en-US" sz="300" dirty="0" smtClean="0">
              <a:latin typeface="Calibri" pitchFamily="34" charset="0"/>
              <a:cs typeface="Calibri" pitchFamily="34" charset="0"/>
            </a:endParaRPr>
          </a:p>
          <a:p>
            <a:pPr>
              <a:spcBef>
                <a:spcPts val="200"/>
              </a:spcBef>
            </a:pPr>
            <a:r>
              <a:rPr lang="en-US" dirty="0" smtClean="0">
                <a:latin typeface="Calibri" pitchFamily="34" charset="0"/>
                <a:cs typeface="Calibri" pitchFamily="34" charset="0"/>
              </a:rPr>
              <a:t>HEP </a:t>
            </a:r>
            <a:r>
              <a:rPr lang="en-US" u="sng" dirty="0" smtClean="0">
                <a:latin typeface="Calibri" pitchFamily="34" charset="0"/>
                <a:cs typeface="Calibri" pitchFamily="34" charset="0"/>
              </a:rPr>
              <a:t>MUST</a:t>
            </a:r>
            <a:r>
              <a:rPr lang="en-US" dirty="0" smtClean="0">
                <a:latin typeface="Calibri" pitchFamily="34" charset="0"/>
                <a:cs typeface="Calibri" pitchFamily="34" charset="0"/>
              </a:rPr>
              <a:t> have a planning and prioritization process that the community can stand behind and support once the P5 report is complete.</a:t>
            </a:r>
          </a:p>
          <a:p>
            <a:pPr>
              <a:spcBef>
                <a:spcPts val="200"/>
              </a:spcBef>
            </a:pPr>
            <a:endParaRPr lang="en-US" sz="300" dirty="0" smtClean="0">
              <a:latin typeface="Calibri" pitchFamily="34" charset="0"/>
              <a:cs typeface="Calibri" pitchFamily="34" charset="0"/>
            </a:endParaRPr>
          </a:p>
          <a:p>
            <a:pPr>
              <a:spcBef>
                <a:spcPts val="200"/>
              </a:spcBef>
            </a:pPr>
            <a:r>
              <a:rPr lang="en-US" dirty="0" smtClean="0">
                <a:latin typeface="Calibri" pitchFamily="34" charset="0"/>
                <a:cs typeface="Calibri" pitchFamily="34" charset="0"/>
              </a:rPr>
              <a:t>We also need a process that repeats at more less regular intervals (5 years?)</a:t>
            </a:r>
          </a:p>
          <a:p>
            <a:pPr lvl="1">
              <a:spcBef>
                <a:spcPts val="200"/>
              </a:spcBef>
            </a:pPr>
            <a:r>
              <a:rPr lang="en-US" b="1" dirty="0" smtClean="0">
                <a:solidFill>
                  <a:schemeClr val="tx2">
                    <a:lumMod val="75000"/>
                  </a:schemeClr>
                </a:solidFill>
                <a:latin typeface="Calibri" pitchFamily="34" charset="0"/>
                <a:cs typeface="Calibri" pitchFamily="34" charset="0"/>
              </a:rPr>
              <a:t>We also want to allow for less comprehensive updates and modest course corrections to the plan along the way (á la P5 updates in 2009, 2010)</a:t>
            </a:r>
          </a:p>
          <a:p>
            <a:pPr>
              <a:spcBef>
                <a:spcPts val="200"/>
              </a:spcBef>
            </a:pPr>
            <a:endParaRPr lang="en-US" sz="300" dirty="0" smtClean="0">
              <a:latin typeface="Calibri" pitchFamily="34" charset="0"/>
              <a:cs typeface="Calibri" pitchFamily="34" charset="0"/>
            </a:endParaRPr>
          </a:p>
          <a:p>
            <a:pPr>
              <a:spcBef>
                <a:spcPts val="200"/>
              </a:spcBef>
            </a:pPr>
            <a:r>
              <a:rPr lang="en-US" dirty="0" smtClean="0">
                <a:latin typeface="Calibri" pitchFamily="34" charset="0"/>
                <a:cs typeface="Calibri" pitchFamily="34" charset="0"/>
              </a:rPr>
              <a:t>Key elements envisioned for the P5 process:</a:t>
            </a:r>
          </a:p>
          <a:p>
            <a:pPr lvl="1">
              <a:spcBef>
                <a:spcPts val="200"/>
              </a:spcBef>
            </a:pPr>
            <a:r>
              <a:rPr lang="en-US" b="1" dirty="0" smtClean="0">
                <a:solidFill>
                  <a:schemeClr val="tx2">
                    <a:lumMod val="75000"/>
                  </a:schemeClr>
                </a:solidFill>
                <a:latin typeface="Calibri" pitchFamily="34" charset="0"/>
                <a:cs typeface="Calibri" pitchFamily="34" charset="0"/>
              </a:rPr>
              <a:t>Revisit the questions we use to describe the field  </a:t>
            </a:r>
          </a:p>
          <a:p>
            <a:pPr lvl="2">
              <a:spcBef>
                <a:spcPts val="200"/>
              </a:spcBef>
            </a:pPr>
            <a:r>
              <a:rPr lang="en-US" b="1" dirty="0" smtClean="0">
                <a:solidFill>
                  <a:srgbClr val="006600"/>
                </a:solidFill>
                <a:latin typeface="Calibri" pitchFamily="34" charset="0"/>
                <a:cs typeface="Calibri" pitchFamily="34" charset="0"/>
              </a:rPr>
              <a:t>e.g.,  </a:t>
            </a:r>
            <a:r>
              <a:rPr lang="en-US" b="1" i="1" dirty="0" smtClean="0">
                <a:solidFill>
                  <a:srgbClr val="006600"/>
                </a:solidFill>
                <a:latin typeface="Calibri" pitchFamily="34" charset="0"/>
                <a:cs typeface="Calibri" pitchFamily="34" charset="0"/>
              </a:rPr>
              <a:t>Quantum Universe</a:t>
            </a:r>
            <a:r>
              <a:rPr lang="en-US" b="1" dirty="0" smtClean="0">
                <a:solidFill>
                  <a:srgbClr val="006600"/>
                </a:solidFill>
                <a:latin typeface="Calibri" pitchFamily="34" charset="0"/>
                <a:cs typeface="Calibri" pitchFamily="34" charset="0"/>
              </a:rPr>
              <a:t>, updated and corrected</a:t>
            </a:r>
          </a:p>
          <a:p>
            <a:pPr lvl="1">
              <a:spcBef>
                <a:spcPts val="200"/>
              </a:spcBef>
            </a:pPr>
            <a:r>
              <a:rPr lang="en-US" b="1" dirty="0" smtClean="0">
                <a:solidFill>
                  <a:schemeClr val="tx2">
                    <a:lumMod val="75000"/>
                  </a:schemeClr>
                </a:solidFill>
                <a:latin typeface="Calibri" pitchFamily="34" charset="0"/>
                <a:cs typeface="Calibri" pitchFamily="34" charset="0"/>
              </a:rPr>
              <a:t>Decide on the project priorities within budget guidance </a:t>
            </a:r>
          </a:p>
          <a:p>
            <a:pPr lvl="2">
              <a:spcBef>
                <a:spcPts val="200"/>
              </a:spcBef>
            </a:pPr>
            <a:r>
              <a:rPr lang="en-US" b="1" dirty="0" smtClean="0">
                <a:solidFill>
                  <a:srgbClr val="006600"/>
                </a:solidFill>
                <a:latin typeface="Calibri" pitchFamily="34" charset="0"/>
                <a:cs typeface="Calibri" pitchFamily="34" charset="0"/>
              </a:rPr>
              <a:t>in detail for the next 10 years, in broad outline beyond that</a:t>
            </a:r>
          </a:p>
          <a:p>
            <a:pPr lvl="1">
              <a:spcBef>
                <a:spcPts val="200"/>
              </a:spcBef>
            </a:pPr>
            <a:r>
              <a:rPr lang="en-US" b="1" dirty="0" smtClean="0">
                <a:solidFill>
                  <a:schemeClr val="accent2">
                    <a:lumMod val="75000"/>
                  </a:schemeClr>
                </a:solidFill>
                <a:latin typeface="Calibri" pitchFamily="34" charset="0"/>
                <a:cs typeface="Calibri" pitchFamily="34" charset="0"/>
              </a:rPr>
              <a:t>Propose the best way to describe the </a:t>
            </a:r>
            <a:r>
              <a:rPr lang="en-US" b="1" i="1" dirty="0" smtClean="0">
                <a:solidFill>
                  <a:schemeClr val="accent2">
                    <a:lumMod val="75000"/>
                  </a:schemeClr>
                </a:solidFill>
                <a:latin typeface="Calibri" pitchFamily="34" charset="0"/>
                <a:cs typeface="Calibri" pitchFamily="34" charset="0"/>
              </a:rPr>
              <a:t>value </a:t>
            </a:r>
            <a:r>
              <a:rPr lang="en-US" b="1" dirty="0" smtClean="0">
                <a:solidFill>
                  <a:schemeClr val="accent2">
                    <a:lumMod val="75000"/>
                  </a:schemeClr>
                </a:solidFill>
                <a:latin typeface="Calibri" pitchFamily="34" charset="0"/>
                <a:cs typeface="Calibri" pitchFamily="34" charset="0"/>
              </a:rPr>
              <a:t>of HEP research to society</a:t>
            </a:r>
          </a:p>
          <a:p>
            <a:pPr lvl="1">
              <a:spcBef>
                <a:spcPts val="200"/>
              </a:spcBef>
            </a:pPr>
            <a:r>
              <a:rPr lang="en-US" b="1" dirty="0" smtClean="0">
                <a:solidFill>
                  <a:schemeClr val="tx2">
                    <a:lumMod val="75000"/>
                  </a:schemeClr>
                </a:solidFill>
                <a:latin typeface="Calibri" pitchFamily="34" charset="0"/>
                <a:cs typeface="Calibri" pitchFamily="34" charset="0"/>
              </a:rPr>
              <a:t>Build on the investment in Snowmass process and outcomes</a:t>
            </a:r>
          </a:p>
          <a:p>
            <a:pPr lvl="1">
              <a:spcBef>
                <a:spcPts val="0"/>
              </a:spcBef>
            </a:pPr>
            <a:endParaRPr lang="en-US" b="1" dirty="0">
              <a:solidFill>
                <a:srgbClr val="0070C0"/>
              </a:solidFill>
              <a:latin typeface="Calibri" pitchFamily="34" charset="0"/>
              <a:cs typeface="Calibri" pitchFamily="34" charset="0"/>
            </a:endParaRPr>
          </a:p>
        </p:txBody>
      </p:sp>
      <p:sp>
        <p:nvSpPr>
          <p:cNvPr id="3" name="Title 2"/>
          <p:cNvSpPr>
            <a:spLocks noGrp="1"/>
          </p:cNvSpPr>
          <p:nvPr>
            <p:ph type="title"/>
          </p:nvPr>
        </p:nvSpPr>
        <p:spPr/>
        <p:txBody>
          <a:bodyPr/>
          <a:lstStyle/>
          <a:p>
            <a:r>
              <a:rPr lang="en-US" sz="3200" b="1" dirty="0" smtClean="0">
                <a:latin typeface="Cambria" pitchFamily="18" charset="0"/>
              </a:rPr>
              <a:t>Goals for the P5 Process</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2" name="Straight Connector 11"/>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24</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5714746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313" y="1042943"/>
            <a:ext cx="8486775" cy="5139743"/>
          </a:xfrm>
        </p:spPr>
        <p:txBody>
          <a:bodyPr/>
          <a:lstStyle/>
          <a:p>
            <a:pPr marL="0" indent="0">
              <a:buNone/>
            </a:pPr>
            <a:r>
              <a:rPr lang="en-US" dirty="0" smtClean="0">
                <a:latin typeface="Calibri" pitchFamily="34" charset="0"/>
                <a:cs typeface="Calibri" pitchFamily="34" charset="0"/>
              </a:rPr>
              <a:t>P5 will prioritize HEP projects over a 10-20 year timeframe within reasonable budget assumptions and position the U.S. to a be a leader in some (but not all) areas of HEP. </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This will include an explicit discussion of the necessity (or not) of domestic HEP facilities in order to maintain such a world leadership position.</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Necessarily this will involve consideration of technical feasibility as well as plausible timescales and resources for future projects.</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There will be budget “fixed points” for projects already under construction and other prior commitments</a:t>
            </a:r>
          </a:p>
          <a:p>
            <a:pPr marL="742950" lvl="1" indent="-342900">
              <a:buFont typeface="Wingdings" pitchFamily="2" charset="2"/>
              <a:buChar char="§"/>
            </a:pPr>
            <a:endParaRPr lang="en-US" sz="1400" b="1" dirty="0" smtClean="0">
              <a:solidFill>
                <a:srgbClr val="008000"/>
              </a:solidFill>
              <a:latin typeface="Calibri" pitchFamily="34" charset="0"/>
              <a:cs typeface="Calibri" pitchFamily="34" charset="0"/>
            </a:endParaRPr>
          </a:p>
          <a:p>
            <a:pPr marL="0" indent="0">
              <a:buNone/>
            </a:pPr>
            <a:r>
              <a:rPr lang="en-US" dirty="0" smtClean="0">
                <a:latin typeface="Calibri" pitchFamily="34" charset="0"/>
                <a:cs typeface="Calibri" pitchFamily="34" charset="0"/>
              </a:rPr>
              <a:t>The charge to P5 will </a:t>
            </a:r>
            <a:r>
              <a:rPr lang="en-US" u="sng" dirty="0" smtClean="0">
                <a:latin typeface="Calibri" pitchFamily="34" charset="0"/>
                <a:cs typeface="Calibri" pitchFamily="34" charset="0"/>
              </a:rPr>
              <a:t>NOT</a:t>
            </a:r>
            <a:r>
              <a:rPr lang="en-US" dirty="0" smtClean="0">
                <a:latin typeface="Calibri" pitchFamily="34" charset="0"/>
                <a:cs typeface="Calibri" pitchFamily="34" charset="0"/>
              </a:rPr>
              <a:t> include explicit examination of</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Agency review processes</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Roles, responsibilities and funding of Labs </a:t>
            </a:r>
            <a:r>
              <a:rPr lang="en-US" b="1" i="1" dirty="0" smtClean="0">
                <a:solidFill>
                  <a:srgbClr val="008000"/>
                </a:solidFill>
                <a:latin typeface="Calibri" pitchFamily="34" charset="0"/>
                <a:cs typeface="Calibri" pitchFamily="34" charset="0"/>
              </a:rPr>
              <a:t>vs.</a:t>
            </a:r>
            <a:r>
              <a:rPr lang="en-US" b="1" dirty="0" smtClean="0">
                <a:solidFill>
                  <a:srgbClr val="008000"/>
                </a:solidFill>
                <a:latin typeface="Calibri" pitchFamily="34" charset="0"/>
                <a:cs typeface="Calibri" pitchFamily="34" charset="0"/>
              </a:rPr>
              <a:t> Universities</a:t>
            </a:r>
          </a:p>
          <a:p>
            <a:pPr marL="742950" lvl="1" indent="-342900">
              <a:buFont typeface="Wingdings" pitchFamily="2" charset="2"/>
              <a:buChar char="§"/>
            </a:pPr>
            <a:r>
              <a:rPr lang="en-US" b="1" dirty="0" smtClean="0">
                <a:solidFill>
                  <a:srgbClr val="008000"/>
                </a:solidFill>
                <a:latin typeface="Calibri" pitchFamily="34" charset="0"/>
                <a:cs typeface="Calibri" pitchFamily="34" charset="0"/>
              </a:rPr>
              <a:t>Relative funding of experimental HEP </a:t>
            </a:r>
            <a:r>
              <a:rPr lang="en-US" b="1" i="1" dirty="0" smtClean="0">
                <a:solidFill>
                  <a:srgbClr val="008000"/>
                </a:solidFill>
                <a:latin typeface="Calibri" pitchFamily="34" charset="0"/>
                <a:cs typeface="Calibri" pitchFamily="34" charset="0"/>
              </a:rPr>
              <a:t>vs.</a:t>
            </a:r>
            <a:r>
              <a:rPr lang="en-US" b="1" dirty="0" smtClean="0">
                <a:solidFill>
                  <a:srgbClr val="008000"/>
                </a:solidFill>
                <a:latin typeface="Calibri" pitchFamily="34" charset="0"/>
                <a:cs typeface="Calibri" pitchFamily="34" charset="0"/>
              </a:rPr>
              <a:t> theory </a:t>
            </a:r>
            <a:r>
              <a:rPr lang="en-US" b="1" i="1" dirty="0" smtClean="0">
                <a:solidFill>
                  <a:srgbClr val="008000"/>
                </a:solidFill>
                <a:latin typeface="Calibri" pitchFamily="34" charset="0"/>
                <a:cs typeface="Calibri" pitchFamily="34" charset="0"/>
              </a:rPr>
              <a:t>vs. </a:t>
            </a:r>
            <a:r>
              <a:rPr lang="en-US" b="1" dirty="0" smtClean="0">
                <a:solidFill>
                  <a:srgbClr val="008000"/>
                </a:solidFill>
                <a:latin typeface="Calibri" pitchFamily="34" charset="0"/>
                <a:cs typeface="Calibri" pitchFamily="34" charset="0"/>
              </a:rPr>
              <a:t>technology R&amp;D</a:t>
            </a:r>
          </a:p>
          <a:p>
            <a:pPr marL="742950" lvl="1" indent="-342900">
              <a:buFont typeface="Wingdings" pitchFamily="2" charset="2"/>
              <a:buChar char="§"/>
            </a:pPr>
            <a:endParaRPr lang="en-US" sz="2000" b="1" dirty="0" smtClean="0">
              <a:latin typeface="Calibri" pitchFamily="34" charset="0"/>
              <a:cs typeface="Calibri" pitchFamily="34" charset="0"/>
            </a:endParaRPr>
          </a:p>
          <a:p>
            <a:pPr marL="742950" lvl="1" indent="-342900">
              <a:buFont typeface="Wingdings" pitchFamily="2" charset="2"/>
              <a:buChar char="§"/>
            </a:pPr>
            <a:endParaRPr lang="en-US" sz="2000" b="1" dirty="0" smtClean="0">
              <a:latin typeface="Calibri" pitchFamily="34" charset="0"/>
              <a:cs typeface="Calibri" pitchFamily="34" charset="0"/>
            </a:endParaRPr>
          </a:p>
          <a:p>
            <a:pPr marL="742950" lvl="1" indent="-342900">
              <a:buFont typeface="Wingdings" pitchFamily="2" charset="2"/>
              <a:buChar char="§"/>
            </a:pPr>
            <a:endParaRPr lang="en-US" sz="2000" b="1" dirty="0">
              <a:latin typeface="Calibri" pitchFamily="34" charset="0"/>
              <a:cs typeface="Calibri" pitchFamily="34" charset="0"/>
            </a:endParaRPr>
          </a:p>
        </p:txBody>
      </p:sp>
      <p:sp>
        <p:nvSpPr>
          <p:cNvPr id="3" name="Title 2"/>
          <p:cNvSpPr>
            <a:spLocks noGrp="1"/>
          </p:cNvSpPr>
          <p:nvPr>
            <p:ph type="title"/>
          </p:nvPr>
        </p:nvSpPr>
        <p:spPr>
          <a:xfrm>
            <a:off x="1942285" y="48367"/>
            <a:ext cx="5165725" cy="723900"/>
          </a:xfrm>
        </p:spPr>
        <p:txBody>
          <a:bodyPr/>
          <a:lstStyle/>
          <a:p>
            <a:r>
              <a:rPr lang="en-US" sz="3200" b="1" dirty="0" smtClean="0">
                <a:latin typeface="Cambria" pitchFamily="18" charset="0"/>
              </a:rPr>
              <a:t>What P5 Is (and is Not)</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25</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7303211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132" y="954947"/>
            <a:ext cx="8814033" cy="5259388"/>
          </a:xfrm>
        </p:spPr>
        <p:txBody>
          <a:bodyPr/>
          <a:lstStyle/>
          <a:p>
            <a:pPr marL="0" indent="0">
              <a:buNone/>
            </a:pPr>
            <a:r>
              <a:rPr lang="en-US" sz="2000" dirty="0" smtClean="0">
                <a:latin typeface="Calibri" pitchFamily="34" charset="0"/>
                <a:cs typeface="Calibri" pitchFamily="34" charset="0"/>
              </a:rPr>
              <a:t>Based on adopting “best practices” from our colleagues in Nuclear Physics and Astrophysics, we are considering the following enhancements to the P5 process for this iteration:</a:t>
            </a:r>
          </a:p>
          <a:p>
            <a:pPr marL="742950" lvl="1" indent="-342900">
              <a:buFont typeface="Wingdings" pitchFamily="2" charset="2"/>
              <a:buChar char="§"/>
            </a:pPr>
            <a:r>
              <a:rPr lang="en-US" sz="2000" b="1" dirty="0" smtClean="0">
                <a:solidFill>
                  <a:schemeClr val="accent2">
                    <a:lumMod val="75000"/>
                  </a:schemeClr>
                </a:solidFill>
                <a:latin typeface="Calibri" pitchFamily="34" charset="0"/>
                <a:cs typeface="Calibri" pitchFamily="34" charset="0"/>
              </a:rPr>
              <a:t>Greatly enlarged P5 panel (</a:t>
            </a:r>
            <a:r>
              <a:rPr lang="en-US" sz="2000" b="1" dirty="0" smtClean="0">
                <a:solidFill>
                  <a:schemeClr val="accent2">
                    <a:lumMod val="75000"/>
                  </a:schemeClr>
                </a:solidFill>
                <a:latin typeface="Arial" pitchFamily="34" charset="0"/>
                <a:cs typeface="Arial" pitchFamily="34" charset="0"/>
              </a:rPr>
              <a:t>~</a:t>
            </a:r>
            <a:r>
              <a:rPr lang="en-US" sz="2000" b="1" dirty="0" smtClean="0">
                <a:solidFill>
                  <a:schemeClr val="accent2">
                    <a:lumMod val="75000"/>
                  </a:schemeClr>
                </a:solidFill>
                <a:latin typeface="Calibri" pitchFamily="34" charset="0"/>
                <a:cs typeface="Calibri" pitchFamily="34" charset="0"/>
              </a:rPr>
              <a:t>50 members).  Previous P5 had 21 members.</a:t>
            </a:r>
          </a:p>
          <a:p>
            <a:pPr marL="1143000" lvl="2" indent="-342900">
              <a:buFont typeface="Wingdings" pitchFamily="2" charset="2"/>
              <a:buChar char="§"/>
            </a:pPr>
            <a:r>
              <a:rPr lang="en-US" b="1" dirty="0" smtClean="0">
                <a:solidFill>
                  <a:schemeClr val="tx2">
                    <a:lumMod val="75000"/>
                  </a:schemeClr>
                </a:solidFill>
                <a:latin typeface="Calibri" pitchFamily="34" charset="0"/>
                <a:cs typeface="Calibri" pitchFamily="34" charset="0"/>
              </a:rPr>
              <a:t>Nominations will be sought from HEP and related communities through a ‘Dear Colleague’ letter</a:t>
            </a:r>
          </a:p>
          <a:p>
            <a:pPr marL="1143000" lvl="2" indent="-342900">
              <a:buFont typeface="Wingdings" pitchFamily="2" charset="2"/>
              <a:buChar char="§"/>
            </a:pPr>
            <a:r>
              <a:rPr lang="en-US" b="1" dirty="0" smtClean="0">
                <a:solidFill>
                  <a:schemeClr val="tx2">
                    <a:lumMod val="75000"/>
                  </a:schemeClr>
                </a:solidFill>
                <a:latin typeface="Calibri" pitchFamily="34" charset="0"/>
                <a:cs typeface="Calibri" pitchFamily="34" charset="0"/>
              </a:rPr>
              <a:t>Snowmass output (reports, white papers) as a starting point, but may solicit additional material on specific projects</a:t>
            </a:r>
          </a:p>
          <a:p>
            <a:pPr marL="742950" lvl="1" indent="-342900">
              <a:buFont typeface="Wingdings" pitchFamily="2" charset="2"/>
              <a:buChar char="§"/>
            </a:pPr>
            <a:r>
              <a:rPr lang="en-US" sz="2000" b="1" dirty="0" smtClean="0">
                <a:solidFill>
                  <a:srgbClr val="008000"/>
                </a:solidFill>
                <a:latin typeface="Calibri" pitchFamily="34" charset="0"/>
                <a:cs typeface="Calibri" pitchFamily="34" charset="0"/>
              </a:rPr>
              <a:t>Several “town meetings” as public forums not only to advocate for particular science opportunities but also to </a:t>
            </a:r>
            <a:r>
              <a:rPr lang="en-US" sz="2000" b="1" i="1" dirty="0" smtClean="0">
                <a:solidFill>
                  <a:srgbClr val="008000"/>
                </a:solidFill>
                <a:latin typeface="Calibri" pitchFamily="34" charset="0"/>
                <a:cs typeface="Calibri" pitchFamily="34" charset="0"/>
              </a:rPr>
              <a:t>prioritize</a:t>
            </a:r>
          </a:p>
          <a:p>
            <a:pPr marL="1143000" lvl="2" indent="-342900">
              <a:buFont typeface="Wingdings" pitchFamily="2" charset="2"/>
              <a:buChar char="§"/>
            </a:pPr>
            <a:r>
              <a:rPr lang="en-US" b="1" dirty="0" smtClean="0">
                <a:solidFill>
                  <a:schemeClr val="tx2">
                    <a:lumMod val="75000"/>
                  </a:schemeClr>
                </a:solidFill>
                <a:latin typeface="Calibri" pitchFamily="34" charset="0"/>
                <a:cs typeface="Calibri" pitchFamily="34" charset="0"/>
              </a:rPr>
              <a:t>Each sub-group of the community should be able to prioritize the most important science (and projects) within its specialty.  P5 will recommend priorities across the entire field.</a:t>
            </a:r>
          </a:p>
          <a:p>
            <a:pPr marL="742950" lvl="1" indent="-342900">
              <a:buFont typeface="Wingdings" pitchFamily="2" charset="2"/>
              <a:buChar char="§"/>
            </a:pPr>
            <a:r>
              <a:rPr lang="en-US" sz="2000" b="1" dirty="0">
                <a:solidFill>
                  <a:srgbClr val="008000"/>
                </a:solidFill>
                <a:latin typeface="Calibri" pitchFamily="34" charset="0"/>
                <a:cs typeface="Calibri" pitchFamily="34" charset="0"/>
              </a:rPr>
              <a:t>W</a:t>
            </a:r>
            <a:r>
              <a:rPr lang="en-US" sz="2000" b="1" dirty="0" smtClean="0">
                <a:solidFill>
                  <a:srgbClr val="008000"/>
                </a:solidFill>
                <a:latin typeface="Calibri" pitchFamily="34" charset="0"/>
                <a:cs typeface="Calibri" pitchFamily="34" charset="0"/>
              </a:rPr>
              <a:t>orking subgroup for updating the </a:t>
            </a:r>
            <a:r>
              <a:rPr lang="en-US" sz="2000" b="1" i="1" dirty="0" smtClean="0">
                <a:solidFill>
                  <a:srgbClr val="008000"/>
                </a:solidFill>
                <a:latin typeface="Calibri" pitchFamily="34" charset="0"/>
                <a:cs typeface="Calibri" pitchFamily="34" charset="0"/>
              </a:rPr>
              <a:t>Quantum Universe </a:t>
            </a:r>
            <a:r>
              <a:rPr lang="en-US" sz="2000" b="1" dirty="0" smtClean="0">
                <a:solidFill>
                  <a:srgbClr val="008000"/>
                </a:solidFill>
                <a:latin typeface="Calibri" pitchFamily="34" charset="0"/>
                <a:cs typeface="Calibri" pitchFamily="34" charset="0"/>
              </a:rPr>
              <a:t>questions in parallel with science priority discussion</a:t>
            </a:r>
          </a:p>
          <a:p>
            <a:pPr marL="742950" lvl="1" indent="-342900">
              <a:buFont typeface="Wingdings" pitchFamily="2" charset="2"/>
              <a:buChar char="§"/>
            </a:pPr>
            <a:r>
              <a:rPr lang="en-US" sz="2000" b="1" dirty="0" smtClean="0">
                <a:solidFill>
                  <a:srgbClr val="008000"/>
                </a:solidFill>
                <a:latin typeface="Calibri" pitchFamily="34" charset="0"/>
                <a:cs typeface="Calibri" pitchFamily="34" charset="0"/>
              </a:rPr>
              <a:t>Separate working group elucidating HEP benefits to society </a:t>
            </a:r>
          </a:p>
          <a:p>
            <a:pPr marL="1143000" lvl="2" indent="-342900">
              <a:buFont typeface="Wingdings" pitchFamily="2" charset="2"/>
              <a:buChar char="§"/>
            </a:pPr>
            <a:endParaRPr lang="en-US" b="1" dirty="0">
              <a:latin typeface="Calibri" pitchFamily="34" charset="0"/>
              <a:cs typeface="Calibri" pitchFamily="34" charset="0"/>
            </a:endParaRPr>
          </a:p>
        </p:txBody>
      </p:sp>
      <p:sp>
        <p:nvSpPr>
          <p:cNvPr id="3" name="Title 2"/>
          <p:cNvSpPr>
            <a:spLocks noGrp="1"/>
          </p:cNvSpPr>
          <p:nvPr>
            <p:ph type="title"/>
          </p:nvPr>
        </p:nvSpPr>
        <p:spPr>
          <a:xfrm>
            <a:off x="604008" y="48367"/>
            <a:ext cx="8086987" cy="723900"/>
          </a:xfrm>
        </p:spPr>
        <p:txBody>
          <a:bodyPr/>
          <a:lstStyle/>
          <a:p>
            <a:r>
              <a:rPr lang="en-US" sz="3200" b="1" dirty="0" smtClean="0">
                <a:latin typeface="Cambria" pitchFamily="18" charset="0"/>
              </a:rPr>
              <a:t>DRAFT  New P5 Process (for discussion)</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26</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3026506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May </a:t>
            </a:r>
            <a:endParaRPr lang="en-US" sz="1300" b="1" dirty="0">
              <a:solidFill>
                <a:srgbClr val="FFFF00"/>
              </a:solidFill>
              <a:latin typeface="Candara" pitchFamily="34" charset="0"/>
            </a:endParaRPr>
          </a:p>
        </p:txBody>
      </p:sp>
      <p:sp>
        <p:nvSpPr>
          <p:cNvPr id="9" name="Rectangle 8"/>
          <p:cNvSpPr/>
          <p:nvPr/>
        </p:nvSpPr>
        <p:spPr>
          <a:xfrm>
            <a:off x="7620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June </a:t>
            </a:r>
            <a:endParaRPr lang="en-US" sz="1300" b="1" dirty="0">
              <a:solidFill>
                <a:srgbClr val="FFFF00"/>
              </a:solidFill>
              <a:latin typeface="Candara" pitchFamily="34" charset="0"/>
            </a:endParaRPr>
          </a:p>
        </p:txBody>
      </p:sp>
      <p:sp>
        <p:nvSpPr>
          <p:cNvPr id="12" name="Rectangle 11"/>
          <p:cNvSpPr/>
          <p:nvPr/>
        </p:nvSpPr>
        <p:spPr>
          <a:xfrm>
            <a:off x="25908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Sept </a:t>
            </a:r>
            <a:endParaRPr lang="en-US" sz="1300" b="1" dirty="0">
              <a:solidFill>
                <a:srgbClr val="FFFF00"/>
              </a:solidFill>
              <a:latin typeface="Candara" pitchFamily="34" charset="0"/>
            </a:endParaRPr>
          </a:p>
        </p:txBody>
      </p:sp>
      <p:sp>
        <p:nvSpPr>
          <p:cNvPr id="13" name="Rectangle 12"/>
          <p:cNvSpPr/>
          <p:nvPr/>
        </p:nvSpPr>
        <p:spPr>
          <a:xfrm>
            <a:off x="32004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Oct </a:t>
            </a:r>
            <a:endParaRPr lang="en-US" sz="1300" b="1" dirty="0">
              <a:solidFill>
                <a:srgbClr val="FFFF00"/>
              </a:solidFill>
              <a:latin typeface="Candara" pitchFamily="34" charset="0"/>
            </a:endParaRPr>
          </a:p>
        </p:txBody>
      </p:sp>
      <p:sp>
        <p:nvSpPr>
          <p:cNvPr id="14" name="Rectangle 13"/>
          <p:cNvSpPr/>
          <p:nvPr/>
        </p:nvSpPr>
        <p:spPr>
          <a:xfrm>
            <a:off x="3810000"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Nov </a:t>
            </a:r>
            <a:endParaRPr lang="en-US" sz="1300" b="1" dirty="0">
              <a:solidFill>
                <a:srgbClr val="FFFF00"/>
              </a:solidFill>
              <a:latin typeface="Candara" pitchFamily="34" charset="0"/>
            </a:endParaRPr>
          </a:p>
        </p:txBody>
      </p:sp>
      <p:sp>
        <p:nvSpPr>
          <p:cNvPr id="15" name="Rectangle 14"/>
          <p:cNvSpPr/>
          <p:nvPr/>
        </p:nvSpPr>
        <p:spPr>
          <a:xfrm>
            <a:off x="4419600"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Dec </a:t>
            </a:r>
            <a:endParaRPr lang="en-US" sz="1300" b="1" dirty="0">
              <a:solidFill>
                <a:srgbClr val="FFFF00"/>
              </a:solidFill>
              <a:latin typeface="Candara" pitchFamily="34" charset="0"/>
            </a:endParaRPr>
          </a:p>
        </p:txBody>
      </p:sp>
      <p:sp>
        <p:nvSpPr>
          <p:cNvPr id="16" name="Rectangle 15"/>
          <p:cNvSpPr/>
          <p:nvPr/>
        </p:nvSpPr>
        <p:spPr>
          <a:xfrm>
            <a:off x="5029200"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Jan </a:t>
            </a:r>
            <a:endParaRPr lang="en-US" sz="1300" b="1" dirty="0">
              <a:solidFill>
                <a:srgbClr val="FFFF00"/>
              </a:solidFill>
              <a:latin typeface="Candara" pitchFamily="34" charset="0"/>
            </a:endParaRPr>
          </a:p>
        </p:txBody>
      </p:sp>
      <p:sp>
        <p:nvSpPr>
          <p:cNvPr id="17" name="Rectangle 16"/>
          <p:cNvSpPr/>
          <p:nvPr/>
        </p:nvSpPr>
        <p:spPr>
          <a:xfrm>
            <a:off x="5638800"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Feb </a:t>
            </a:r>
            <a:endParaRPr lang="en-US" sz="1300" b="1" dirty="0">
              <a:solidFill>
                <a:srgbClr val="FFFF00"/>
              </a:solidFill>
              <a:latin typeface="Candara" pitchFamily="34" charset="0"/>
            </a:endParaRPr>
          </a:p>
        </p:txBody>
      </p:sp>
      <p:sp>
        <p:nvSpPr>
          <p:cNvPr id="18" name="Rectangle 17"/>
          <p:cNvSpPr/>
          <p:nvPr/>
        </p:nvSpPr>
        <p:spPr>
          <a:xfrm>
            <a:off x="6248400"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Mar </a:t>
            </a:r>
            <a:endParaRPr lang="en-US" sz="1300" b="1" dirty="0">
              <a:solidFill>
                <a:srgbClr val="FFFF00"/>
              </a:solidFill>
              <a:latin typeface="Candara" pitchFamily="34" charset="0"/>
            </a:endParaRPr>
          </a:p>
        </p:txBody>
      </p:sp>
      <p:sp>
        <p:nvSpPr>
          <p:cNvPr id="19" name="Rectangle 18"/>
          <p:cNvSpPr/>
          <p:nvPr/>
        </p:nvSpPr>
        <p:spPr>
          <a:xfrm>
            <a:off x="6852138"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Apr </a:t>
            </a:r>
            <a:endParaRPr lang="en-US" sz="1300" b="1" dirty="0">
              <a:solidFill>
                <a:srgbClr val="FFFF00"/>
              </a:solidFill>
              <a:latin typeface="Candara" pitchFamily="34" charset="0"/>
            </a:endParaRPr>
          </a:p>
        </p:txBody>
      </p:sp>
      <p:sp>
        <p:nvSpPr>
          <p:cNvPr id="20" name="Rectangle 19"/>
          <p:cNvSpPr/>
          <p:nvPr/>
        </p:nvSpPr>
        <p:spPr>
          <a:xfrm>
            <a:off x="7461738" y="993531"/>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May</a:t>
            </a:r>
            <a:endParaRPr lang="en-US" sz="1300" b="1" dirty="0">
              <a:solidFill>
                <a:srgbClr val="FFFF00"/>
              </a:solidFill>
              <a:latin typeface="Candara" pitchFamily="34" charset="0"/>
            </a:endParaRPr>
          </a:p>
        </p:txBody>
      </p:sp>
      <p:sp>
        <p:nvSpPr>
          <p:cNvPr id="21" name="Rectangle 20"/>
          <p:cNvSpPr/>
          <p:nvPr/>
        </p:nvSpPr>
        <p:spPr>
          <a:xfrm>
            <a:off x="8071338" y="993531"/>
            <a:ext cx="920262"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June, July</a:t>
            </a:r>
            <a:endParaRPr lang="en-US" sz="1300" b="1" dirty="0">
              <a:solidFill>
                <a:srgbClr val="FFFF00"/>
              </a:solidFill>
              <a:latin typeface="Candara" pitchFamily="34" charset="0"/>
            </a:endParaRPr>
          </a:p>
        </p:txBody>
      </p:sp>
      <p:sp>
        <p:nvSpPr>
          <p:cNvPr id="24" name="Rectangle 23"/>
          <p:cNvSpPr/>
          <p:nvPr/>
        </p:nvSpPr>
        <p:spPr>
          <a:xfrm>
            <a:off x="5029201" y="762000"/>
            <a:ext cx="3962400" cy="228600"/>
          </a:xfrm>
          <a:prstGeom prst="rect">
            <a:avLst/>
          </a:prstGeom>
          <a:effectLst>
            <a:outerShdw sx="1000" sy="1000" algn="ctr" rotWithShape="0">
              <a:schemeClr val="bg1"/>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latin typeface="Candara" pitchFamily="34" charset="0"/>
              </a:rPr>
              <a:t>2014 </a:t>
            </a:r>
            <a:endParaRPr lang="en-US" sz="1400" b="1" dirty="0">
              <a:latin typeface="Candara" pitchFamily="34" charset="0"/>
            </a:endParaRPr>
          </a:p>
        </p:txBody>
      </p:sp>
      <p:cxnSp>
        <p:nvCxnSpPr>
          <p:cNvPr id="26" name="Straight Connector 25"/>
          <p:cNvCxnSpPr/>
          <p:nvPr/>
        </p:nvCxnSpPr>
        <p:spPr>
          <a:xfrm>
            <a:off x="381000" y="1447800"/>
            <a:ext cx="3976" cy="2743200"/>
          </a:xfrm>
          <a:prstGeom prst="line">
            <a:avLst/>
          </a:prstGeom>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117446" y="4191000"/>
            <a:ext cx="1287710" cy="1790350"/>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DOE/NSF agree on outlines of P5 process and begins to inform community via presentations and </a:t>
            </a:r>
          </a:p>
          <a:p>
            <a:pPr algn="ctr"/>
            <a:r>
              <a:rPr lang="en-US" sz="1200" b="1" dirty="0" smtClean="0"/>
              <a:t>“Dear Colleague” </a:t>
            </a:r>
          </a:p>
          <a:p>
            <a:pPr algn="ctr"/>
            <a:r>
              <a:rPr lang="en-US" sz="1200" b="1" dirty="0" smtClean="0"/>
              <a:t>Letter. </a:t>
            </a:r>
            <a:endParaRPr lang="en-US" sz="1200" b="1" dirty="0"/>
          </a:p>
        </p:txBody>
      </p:sp>
      <p:cxnSp>
        <p:nvCxnSpPr>
          <p:cNvPr id="30" name="Straight Connector 29"/>
          <p:cNvCxnSpPr/>
          <p:nvPr/>
        </p:nvCxnSpPr>
        <p:spPr>
          <a:xfrm>
            <a:off x="1066800" y="1450731"/>
            <a:ext cx="0" cy="1454394"/>
          </a:xfrm>
          <a:prstGeom prst="line">
            <a:avLst/>
          </a:prstGeo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1676400" y="2438400"/>
            <a:ext cx="228600" cy="0"/>
          </a:xfrm>
          <a:prstGeom prst="line">
            <a:avLst/>
          </a:prstGeo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1905000" y="2438400"/>
            <a:ext cx="13190" cy="1676400"/>
          </a:xfrm>
          <a:prstGeom prst="line">
            <a:avLst/>
          </a:prstGeom>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1633756" y="3725411"/>
            <a:ext cx="1219200" cy="1630606"/>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Agencies draft P5 </a:t>
            </a:r>
            <a:r>
              <a:rPr lang="en-US" sz="1200" dirty="0"/>
              <a:t>C</a:t>
            </a:r>
            <a:r>
              <a:rPr lang="en-US" sz="1200" b="1" dirty="0" smtClean="0"/>
              <a:t>harge</a:t>
            </a:r>
            <a:r>
              <a:rPr lang="en-US" sz="1200" dirty="0"/>
              <a:t>;</a:t>
            </a:r>
            <a:endParaRPr lang="en-US" sz="1200" b="1" dirty="0" smtClean="0"/>
          </a:p>
          <a:p>
            <a:pPr algn="ctr"/>
            <a:endParaRPr lang="en-US" sz="400" dirty="0" smtClean="0"/>
          </a:p>
          <a:p>
            <a:pPr algn="ctr"/>
            <a:endParaRPr lang="en-US" sz="400" dirty="0"/>
          </a:p>
          <a:p>
            <a:pPr algn="ctr"/>
            <a:r>
              <a:rPr lang="en-US" sz="1200" b="1" dirty="0" smtClean="0"/>
              <a:t>  HEPAP Chair reviews P5 nominations and begins selection process.</a:t>
            </a:r>
            <a:endParaRPr lang="en-US" sz="1200" b="1" dirty="0"/>
          </a:p>
        </p:txBody>
      </p:sp>
      <p:cxnSp>
        <p:nvCxnSpPr>
          <p:cNvPr id="56" name="Straight Connector 55"/>
          <p:cNvCxnSpPr/>
          <p:nvPr/>
        </p:nvCxnSpPr>
        <p:spPr>
          <a:xfrm>
            <a:off x="1981200" y="2209800"/>
            <a:ext cx="609600" cy="0"/>
          </a:xfrm>
          <a:prstGeom prst="line">
            <a:avLst/>
          </a:prstGeo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89333" y="2212731"/>
            <a:ext cx="0" cy="759069"/>
          </a:xfrm>
          <a:prstGeom prst="line">
            <a:avLst/>
          </a:prstGeo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1981200" y="1600200"/>
            <a:ext cx="0" cy="609600"/>
          </a:xfrm>
          <a:prstGeom prst="line">
            <a:avLst/>
          </a:prstGeo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H="1">
            <a:off x="1905000" y="1600200"/>
            <a:ext cx="152400" cy="0"/>
          </a:xfrm>
          <a:prstGeom prst="line">
            <a:avLst/>
          </a:prstGeom>
          <a:ln w="12700">
            <a:solidFill>
              <a:srgbClr val="7030A0"/>
            </a:solidFill>
          </a:ln>
          <a:effectLst>
            <a:outerShdw blurRad="50800" dist="50800" dir="5400000" algn="ctr"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13716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July </a:t>
            </a:r>
            <a:endParaRPr lang="en-US" sz="1300" b="1" dirty="0">
              <a:solidFill>
                <a:srgbClr val="FFFF00"/>
              </a:solidFill>
              <a:latin typeface="Candara" pitchFamily="34" charset="0"/>
            </a:endParaRPr>
          </a:p>
        </p:txBody>
      </p:sp>
      <p:sp>
        <p:nvSpPr>
          <p:cNvPr id="11" name="Rectangle 10"/>
          <p:cNvSpPr/>
          <p:nvPr/>
        </p:nvSpPr>
        <p:spPr>
          <a:xfrm>
            <a:off x="1981200" y="990600"/>
            <a:ext cx="609600" cy="457200"/>
          </a:xfrm>
          <a:prstGeom prst="rect">
            <a:avLst/>
          </a:prstGeom>
          <a:effectLst>
            <a:outerShdw blurRad="50800" dist="50800" dir="5400000" algn="ctr" rotWithShape="0">
              <a:schemeClr val="bg1">
                <a:lumMod val="75000"/>
              </a:scheme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b="1" dirty="0" smtClean="0">
                <a:solidFill>
                  <a:srgbClr val="FFFF00"/>
                </a:solidFill>
                <a:latin typeface="Candara" pitchFamily="34" charset="0"/>
              </a:rPr>
              <a:t>Aug </a:t>
            </a:r>
            <a:endParaRPr lang="en-US" sz="1300" b="1" dirty="0">
              <a:solidFill>
                <a:srgbClr val="FFFF00"/>
              </a:solidFill>
              <a:latin typeface="Candara" pitchFamily="34" charset="0"/>
            </a:endParaRPr>
          </a:p>
        </p:txBody>
      </p:sp>
      <p:cxnSp>
        <p:nvCxnSpPr>
          <p:cNvPr id="68" name="Straight Connector 67"/>
          <p:cNvCxnSpPr/>
          <p:nvPr/>
        </p:nvCxnSpPr>
        <p:spPr>
          <a:xfrm>
            <a:off x="2286000" y="1981200"/>
            <a:ext cx="1219200" cy="0"/>
          </a:xfrm>
          <a:prstGeom prst="line">
            <a:avLst/>
          </a:prstGeo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286000" y="1450731"/>
            <a:ext cx="0" cy="530469"/>
          </a:xfrm>
          <a:prstGeom prst="line">
            <a:avLst/>
          </a:prstGeom>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H="1">
            <a:off x="3505199" y="1981200"/>
            <a:ext cx="2" cy="3733800"/>
          </a:xfrm>
          <a:prstGeom prst="line">
            <a:avLst/>
          </a:prstGeom>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149468" y="762000"/>
            <a:ext cx="4879731"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latin typeface="Candara" pitchFamily="34" charset="0"/>
              </a:rPr>
              <a:t>2013 </a:t>
            </a:r>
            <a:endParaRPr lang="en-US" sz="1400" b="1" dirty="0">
              <a:latin typeface="Candara" pitchFamily="34" charset="0"/>
            </a:endParaRPr>
          </a:p>
        </p:txBody>
      </p:sp>
      <p:cxnSp>
        <p:nvCxnSpPr>
          <p:cNvPr id="91" name="Straight Connector 90"/>
          <p:cNvCxnSpPr/>
          <p:nvPr/>
        </p:nvCxnSpPr>
        <p:spPr>
          <a:xfrm>
            <a:off x="2667000" y="1447800"/>
            <a:ext cx="0" cy="304800"/>
          </a:xfrm>
          <a:prstGeom prst="line">
            <a:avLst/>
          </a:prstGeom>
          <a:ln/>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667000" y="1752599"/>
            <a:ext cx="1143000" cy="1"/>
          </a:xfrm>
          <a:prstGeom prst="line">
            <a:avLst/>
          </a:prstGeom>
          <a:ln/>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a:off x="3810000" y="1749667"/>
            <a:ext cx="0" cy="1755533"/>
          </a:xfrm>
          <a:prstGeom prst="line">
            <a:avLst/>
          </a:prstGeom>
          <a:ln/>
        </p:spPr>
        <p:style>
          <a:lnRef idx="2">
            <a:schemeClr val="dk1"/>
          </a:lnRef>
          <a:fillRef idx="0">
            <a:schemeClr val="dk1"/>
          </a:fillRef>
          <a:effectRef idx="1">
            <a:schemeClr val="dk1"/>
          </a:effectRef>
          <a:fontRef idx="minor">
            <a:schemeClr val="tx1"/>
          </a:fontRef>
        </p:style>
      </p:cxnSp>
      <p:cxnSp>
        <p:nvCxnSpPr>
          <p:cNvPr id="96" name="Straight Connector 95"/>
          <p:cNvCxnSpPr/>
          <p:nvPr/>
        </p:nvCxnSpPr>
        <p:spPr>
          <a:xfrm flipH="1">
            <a:off x="3276601" y="1598369"/>
            <a:ext cx="2086761" cy="1"/>
          </a:xfrm>
          <a:prstGeom prst="line">
            <a:avLst/>
          </a:prstGeom>
          <a:ln w="12700">
            <a:solidFill>
              <a:srgbClr val="7030A0"/>
            </a:solidFill>
          </a:ln>
          <a:effectLst>
            <a:outerShdw blurRad="50800" dist="50800" dir="5400000"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sp>
        <p:nvSpPr>
          <p:cNvPr id="55" name="Rectangle 54"/>
          <p:cNvSpPr/>
          <p:nvPr/>
        </p:nvSpPr>
        <p:spPr>
          <a:xfrm>
            <a:off x="2211198" y="5580077"/>
            <a:ext cx="2595694" cy="1090424"/>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August:</a:t>
            </a:r>
          </a:p>
          <a:p>
            <a:pPr algn="ctr"/>
            <a:r>
              <a:rPr lang="en-US" sz="1200" b="1" dirty="0" smtClean="0"/>
              <a:t>Snowmass Meeting concludes, </a:t>
            </a:r>
          </a:p>
          <a:p>
            <a:pPr algn="ctr"/>
            <a:r>
              <a:rPr lang="en-US" sz="1200" b="1" dirty="0" smtClean="0"/>
              <a:t>reports issued;</a:t>
            </a:r>
          </a:p>
          <a:p>
            <a:pPr algn="ctr"/>
            <a:r>
              <a:rPr lang="en-US" sz="200" b="1" dirty="0" smtClean="0"/>
              <a:t>   </a:t>
            </a:r>
          </a:p>
          <a:p>
            <a:pPr algn="ctr"/>
            <a:r>
              <a:rPr lang="en-US" sz="1200" dirty="0">
                <a:solidFill>
                  <a:srgbClr val="FFFF00"/>
                </a:solidFill>
              </a:rPr>
              <a:t>Aug. 13 – </a:t>
            </a:r>
            <a:r>
              <a:rPr lang="en-US" sz="1200" dirty="0" smtClean="0">
                <a:solidFill>
                  <a:srgbClr val="FFFF00"/>
                </a:solidFill>
              </a:rPr>
              <a:t>17:  </a:t>
            </a:r>
            <a:r>
              <a:rPr lang="en-US" sz="1200" b="1" dirty="0" smtClean="0"/>
              <a:t>DPF Santa Cruz Meeting;</a:t>
            </a:r>
          </a:p>
          <a:p>
            <a:pPr algn="ctr"/>
            <a:r>
              <a:rPr lang="en-US" sz="500" b="1" dirty="0" smtClean="0"/>
              <a:t>  </a:t>
            </a:r>
            <a:endParaRPr lang="en-US" sz="500" b="1" dirty="0"/>
          </a:p>
          <a:p>
            <a:pPr algn="ctr"/>
            <a:r>
              <a:rPr lang="en-US" sz="1200" b="1" dirty="0" smtClean="0"/>
              <a:t>P5 Charge sent to HEPAP Chair</a:t>
            </a:r>
          </a:p>
        </p:txBody>
      </p:sp>
      <p:cxnSp>
        <p:nvCxnSpPr>
          <p:cNvPr id="112" name="Straight Connector 111"/>
          <p:cNvCxnSpPr/>
          <p:nvPr/>
        </p:nvCxnSpPr>
        <p:spPr>
          <a:xfrm flipH="1">
            <a:off x="3925415" y="1752601"/>
            <a:ext cx="3084988" cy="1464"/>
          </a:xfrm>
          <a:prstGeom prst="line">
            <a:avLst/>
          </a:prstGeom>
          <a:ln w="12700">
            <a:solidFill>
              <a:srgbClr val="7030A0"/>
            </a:solidFill>
          </a:ln>
          <a:effectLst>
            <a:outerShdw blurRad="50800" dist="50800" dir="5400000"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a:off x="6324600" y="1754065"/>
            <a:ext cx="0" cy="3275135"/>
          </a:xfrm>
          <a:prstGeom prst="line">
            <a:avLst/>
          </a:prstGeom>
          <a:ln/>
        </p:spPr>
        <p:style>
          <a:lnRef idx="2">
            <a:schemeClr val="dk1"/>
          </a:lnRef>
          <a:fillRef idx="0">
            <a:schemeClr val="dk1"/>
          </a:fillRef>
          <a:effectRef idx="1">
            <a:schemeClr val="dk1"/>
          </a:effectRef>
          <a:fontRef idx="minor">
            <a:schemeClr val="tx1"/>
          </a:fontRef>
        </p:style>
      </p:cxnSp>
      <p:sp>
        <p:nvSpPr>
          <p:cNvPr id="116" name="Rectangle 115"/>
          <p:cNvSpPr/>
          <p:nvPr/>
        </p:nvSpPr>
        <p:spPr>
          <a:xfrm>
            <a:off x="5644662" y="5029200"/>
            <a:ext cx="2203938" cy="1066800"/>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Winter/Spring 2014:</a:t>
            </a:r>
          </a:p>
          <a:p>
            <a:pPr algn="ctr"/>
            <a:r>
              <a:rPr lang="en-US" sz="1200" b="1" dirty="0" smtClean="0"/>
              <a:t>P5 Meetings</a:t>
            </a:r>
          </a:p>
          <a:p>
            <a:pPr algn="ctr"/>
            <a:r>
              <a:rPr lang="en-US" sz="1200" b="1" dirty="0" smtClean="0"/>
              <a:t>(Phone-in or In-Person).</a:t>
            </a:r>
          </a:p>
          <a:p>
            <a:pPr algn="ctr"/>
            <a:r>
              <a:rPr lang="en-US" sz="1200" b="1" dirty="0" smtClean="0"/>
              <a:t>Exact Dates: TBD</a:t>
            </a:r>
          </a:p>
        </p:txBody>
      </p:sp>
      <p:cxnSp>
        <p:nvCxnSpPr>
          <p:cNvPr id="122" name="Straight Connector 121"/>
          <p:cNvCxnSpPr/>
          <p:nvPr/>
        </p:nvCxnSpPr>
        <p:spPr>
          <a:xfrm flipH="1">
            <a:off x="7086600" y="1752600"/>
            <a:ext cx="1758461" cy="0"/>
          </a:xfrm>
          <a:prstGeom prst="line">
            <a:avLst/>
          </a:prstGeom>
          <a:ln w="12700">
            <a:solidFill>
              <a:srgbClr val="7030A0"/>
            </a:solidFill>
          </a:ln>
          <a:effectLst>
            <a:outerShdw blurRad="50800" dist="50800" dir="5400000"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a:off x="7924800" y="1752600"/>
            <a:ext cx="0" cy="1905000"/>
          </a:xfrm>
          <a:prstGeom prst="line">
            <a:avLst/>
          </a:prstGeom>
          <a:ln/>
        </p:spPr>
        <p:style>
          <a:lnRef idx="2">
            <a:schemeClr val="dk1"/>
          </a:lnRef>
          <a:fillRef idx="0">
            <a:schemeClr val="dk1"/>
          </a:fillRef>
          <a:effectRef idx="1">
            <a:schemeClr val="dk1"/>
          </a:effectRef>
          <a:fontRef idx="minor">
            <a:schemeClr val="tx1"/>
          </a:fontRef>
        </p:style>
      </p:cxnSp>
      <p:sp>
        <p:nvSpPr>
          <p:cNvPr id="132" name="Rectangle 131"/>
          <p:cNvSpPr/>
          <p:nvPr/>
        </p:nvSpPr>
        <p:spPr>
          <a:xfrm>
            <a:off x="6763603" y="3276600"/>
            <a:ext cx="2227997" cy="939681"/>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Spring/Summer 2014:</a:t>
            </a:r>
          </a:p>
          <a:p>
            <a:pPr algn="ctr"/>
            <a:r>
              <a:rPr lang="en-US" sz="1200" b="1" dirty="0" smtClean="0"/>
              <a:t>P5 Report(s) due.</a:t>
            </a:r>
          </a:p>
          <a:p>
            <a:pPr algn="ctr"/>
            <a:endParaRPr lang="en-US" sz="200" b="1" dirty="0" smtClean="0"/>
          </a:p>
          <a:p>
            <a:pPr algn="ctr"/>
            <a:r>
              <a:rPr lang="en-US" sz="1200" b="1" dirty="0" smtClean="0"/>
              <a:t>Exact dates and deliverables to be spelled out in P5 Charge.</a:t>
            </a:r>
          </a:p>
        </p:txBody>
      </p:sp>
      <p:sp>
        <p:nvSpPr>
          <p:cNvPr id="147" name="Title 2"/>
          <p:cNvSpPr txBox="1">
            <a:spLocks/>
          </p:cNvSpPr>
          <p:nvPr/>
        </p:nvSpPr>
        <p:spPr>
          <a:xfrm>
            <a:off x="457200" y="76200"/>
            <a:ext cx="82296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DRAFT  New P5 Timeline</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cxnSp>
        <p:nvCxnSpPr>
          <p:cNvPr id="63" name="Straight Connector 62"/>
          <p:cNvCxnSpPr/>
          <p:nvPr/>
        </p:nvCxnSpPr>
        <p:spPr>
          <a:xfrm>
            <a:off x="1905000" y="1450731"/>
            <a:ext cx="0" cy="149469"/>
          </a:xfrm>
          <a:prstGeom prst="line">
            <a:avLst/>
          </a:prstGeom>
          <a:ln w="12700"/>
          <a:effectLst>
            <a:outerShdw blurRad="50800" dist="50800" dir="5400000" algn="ctr"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2057400" y="1450731"/>
            <a:ext cx="0" cy="149469"/>
          </a:xfrm>
          <a:prstGeom prst="line">
            <a:avLst/>
          </a:prstGeom>
          <a:ln w="12700">
            <a:solidFill>
              <a:srgbClr val="7030A0"/>
            </a:solidFill>
          </a:ln>
          <a:effectLst>
            <a:outerShdw blurRad="50800" dist="50800" dir="5400000" algn="ctr" rotWithShape="0">
              <a:schemeClr val="tx1">
                <a:lumMod val="50000"/>
                <a:lumOff val="50000"/>
              </a:schemeClr>
            </a:outerShdw>
          </a:effectLst>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a:off x="3276600" y="1447800"/>
            <a:ext cx="0" cy="152400"/>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a:off x="5363362" y="1447800"/>
            <a:ext cx="0" cy="152400"/>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a:off x="3923950" y="1447800"/>
            <a:ext cx="1465" cy="304800"/>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a:off x="7086600" y="1447800"/>
            <a:ext cx="0" cy="303335"/>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a:off x="8845061" y="1450731"/>
            <a:ext cx="0" cy="300404"/>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p:nvPr/>
        </p:nvCxnSpPr>
        <p:spPr>
          <a:xfrm>
            <a:off x="7010400" y="1447800"/>
            <a:ext cx="1" cy="303335"/>
          </a:xfrm>
          <a:prstGeom prst="line">
            <a:avLst/>
          </a:prstGeom>
          <a:ln w="12700">
            <a:solidFill>
              <a:srgbClr val="7030A0"/>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2116822" y="2514600"/>
            <a:ext cx="1219200" cy="955431"/>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July 29 </a:t>
            </a:r>
            <a:r>
              <a:rPr lang="en-US" sz="1200" dirty="0" smtClean="0">
                <a:solidFill>
                  <a:srgbClr val="FFFF00"/>
                </a:solidFill>
              </a:rPr>
              <a:t>–</a:t>
            </a:r>
            <a:r>
              <a:rPr lang="en-US" sz="1200" dirty="0">
                <a:solidFill>
                  <a:srgbClr val="FFFF00"/>
                </a:solidFill>
              </a:rPr>
              <a:t> </a:t>
            </a:r>
            <a:r>
              <a:rPr lang="en-US" sz="1200" b="1" dirty="0" smtClean="0">
                <a:solidFill>
                  <a:srgbClr val="FFFF00"/>
                </a:solidFill>
              </a:rPr>
              <a:t>Aug. 6:</a:t>
            </a:r>
          </a:p>
          <a:p>
            <a:pPr algn="ctr"/>
            <a:r>
              <a:rPr lang="en-US" sz="1200" b="1" dirty="0" smtClean="0"/>
              <a:t>Snowmass Meeting in Minnesota</a:t>
            </a:r>
          </a:p>
        </p:txBody>
      </p:sp>
      <p:sp>
        <p:nvSpPr>
          <p:cNvPr id="90" name="Rectangle 89"/>
          <p:cNvSpPr/>
          <p:nvPr/>
        </p:nvSpPr>
        <p:spPr>
          <a:xfrm>
            <a:off x="3733799" y="3352800"/>
            <a:ext cx="1600201" cy="1859206"/>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Sept. 5 </a:t>
            </a:r>
            <a:r>
              <a:rPr lang="en-US" sz="1200" dirty="0" smtClean="0">
                <a:solidFill>
                  <a:srgbClr val="FFFF00"/>
                </a:solidFill>
              </a:rPr>
              <a:t>– </a:t>
            </a:r>
            <a:r>
              <a:rPr lang="en-US" sz="1200" b="1" dirty="0" smtClean="0">
                <a:solidFill>
                  <a:srgbClr val="FFFF00"/>
                </a:solidFill>
              </a:rPr>
              <a:t>6:</a:t>
            </a:r>
          </a:p>
          <a:p>
            <a:pPr algn="ctr"/>
            <a:r>
              <a:rPr lang="en-US" sz="1200" b="1" dirty="0" smtClean="0"/>
              <a:t>HEPAP Meeting</a:t>
            </a:r>
          </a:p>
          <a:p>
            <a:pPr algn="ctr"/>
            <a:r>
              <a:rPr lang="en-US" sz="1200" b="1" dirty="0" smtClean="0"/>
              <a:t>at NSF.</a:t>
            </a:r>
          </a:p>
          <a:p>
            <a:pPr algn="ctr"/>
            <a:endParaRPr lang="en-US" sz="800" b="1" dirty="0" smtClean="0"/>
          </a:p>
          <a:p>
            <a:pPr algn="ctr"/>
            <a:r>
              <a:rPr lang="en-US" sz="1200" b="1" dirty="0" smtClean="0"/>
              <a:t>P5 Charge and </a:t>
            </a:r>
            <a:r>
              <a:rPr lang="en-US" sz="1200" dirty="0"/>
              <a:t>m</a:t>
            </a:r>
            <a:r>
              <a:rPr lang="en-US" sz="1200" b="1" dirty="0" smtClean="0"/>
              <a:t>embership formally announced.</a:t>
            </a:r>
          </a:p>
          <a:p>
            <a:pPr algn="ctr"/>
            <a:r>
              <a:rPr lang="en-US" sz="200" b="1" dirty="0" smtClean="0"/>
              <a:t>  </a:t>
            </a:r>
          </a:p>
          <a:p>
            <a:pPr algn="ctr"/>
            <a:r>
              <a:rPr lang="en-US" sz="1200" b="1" dirty="0" smtClean="0"/>
              <a:t>Timeline for P5 meetings announced.</a:t>
            </a:r>
          </a:p>
        </p:txBody>
      </p:sp>
      <p:cxnSp>
        <p:nvCxnSpPr>
          <p:cNvPr id="38" name="Straight Connector 37"/>
          <p:cNvCxnSpPr/>
          <p:nvPr/>
        </p:nvCxnSpPr>
        <p:spPr>
          <a:xfrm>
            <a:off x="1676400" y="1447800"/>
            <a:ext cx="0" cy="990600"/>
          </a:xfrm>
          <a:prstGeom prst="line">
            <a:avLst/>
          </a:prstGeom>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550877" y="2701163"/>
            <a:ext cx="1106367" cy="651637"/>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Call for Nominations to P5</a:t>
            </a:r>
            <a:endParaRPr lang="en-US" sz="1200" b="1" dirty="0"/>
          </a:p>
        </p:txBody>
      </p:sp>
      <p:sp>
        <p:nvSpPr>
          <p:cNvPr id="58" name="TextBox 57"/>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27</a:t>
            </a:r>
            <a:endParaRPr lang="en-US" sz="1000" dirty="0">
              <a:solidFill>
                <a:schemeClr val="tx1">
                  <a:lumMod val="75000"/>
                  <a:lumOff val="25000"/>
                </a:schemeClr>
              </a:solidFill>
            </a:endParaRPr>
          </a:p>
        </p:txBody>
      </p:sp>
      <p:cxnSp>
        <p:nvCxnSpPr>
          <p:cNvPr id="102" name="Straight Connector 101"/>
          <p:cNvCxnSpPr/>
          <p:nvPr/>
        </p:nvCxnSpPr>
        <p:spPr>
          <a:xfrm>
            <a:off x="4383947" y="1600200"/>
            <a:ext cx="0" cy="750277"/>
          </a:xfrm>
          <a:prstGeom prst="line">
            <a:avLst/>
          </a:prstGeom>
          <a:ln/>
        </p:spPr>
        <p:style>
          <a:lnRef idx="2">
            <a:schemeClr val="dk1"/>
          </a:lnRef>
          <a:fillRef idx="0">
            <a:schemeClr val="dk1"/>
          </a:fillRef>
          <a:effectRef idx="1">
            <a:schemeClr val="dk1"/>
          </a:effectRef>
          <a:fontRef idx="minor">
            <a:schemeClr val="tx1"/>
          </a:fontRef>
        </p:style>
      </p:cxnSp>
      <p:sp>
        <p:nvSpPr>
          <p:cNvPr id="101" name="Rectangle 100"/>
          <p:cNvSpPr/>
          <p:nvPr/>
        </p:nvSpPr>
        <p:spPr>
          <a:xfrm>
            <a:off x="4088935" y="2133599"/>
            <a:ext cx="1981199" cy="858715"/>
          </a:xfrm>
          <a:prstGeom prst="rect">
            <a:avLst/>
          </a:prstGeom>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FFFF00"/>
                </a:solidFill>
              </a:rPr>
              <a:t>Fall/Winter 2013:</a:t>
            </a:r>
          </a:p>
          <a:p>
            <a:pPr algn="ctr"/>
            <a:r>
              <a:rPr lang="en-US" sz="1200" b="1" dirty="0" smtClean="0"/>
              <a:t>Town-Hall Meetings [moderated by P5];</a:t>
            </a:r>
          </a:p>
          <a:p>
            <a:pPr algn="ctr"/>
            <a:r>
              <a:rPr lang="en-US" sz="1100" b="1" dirty="0" smtClean="0"/>
              <a:t>(4 or 5, venues and topics TBD)</a:t>
            </a:r>
          </a:p>
        </p:txBody>
      </p:sp>
    </p:spTree>
    <p:extLst>
      <p:ext uri="{BB962C8B-B14F-4D97-AF65-F5344CB8AC3E}">
        <p14:creationId xmlns:p14="http://schemas.microsoft.com/office/powerpoint/2010/main" val="20511253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330" y="929780"/>
            <a:ext cx="8872057" cy="5259388"/>
          </a:xfrm>
        </p:spPr>
        <p:txBody>
          <a:bodyPr/>
          <a:lstStyle/>
          <a:p>
            <a:r>
              <a:rPr lang="en-US" dirty="0" smtClean="0">
                <a:latin typeface="Calibri" pitchFamily="34" charset="0"/>
                <a:cs typeface="Calibri" pitchFamily="34" charset="0"/>
              </a:rPr>
              <a:t>1</a:t>
            </a:r>
            <a:r>
              <a:rPr lang="en-US" baseline="30000" dirty="0" smtClean="0">
                <a:latin typeface="Calibri" pitchFamily="34" charset="0"/>
                <a:cs typeface="Calibri" pitchFamily="34" charset="0"/>
              </a:rPr>
              <a:t>st</a:t>
            </a:r>
            <a:r>
              <a:rPr lang="en-US" dirty="0" smtClean="0">
                <a:latin typeface="Calibri" pitchFamily="34" charset="0"/>
                <a:cs typeface="Calibri" pitchFamily="34" charset="0"/>
              </a:rPr>
              <a:t> </a:t>
            </a:r>
            <a:r>
              <a:rPr lang="en-US" sz="2000" dirty="0" smtClean="0">
                <a:latin typeface="Calibri" pitchFamily="34" charset="0"/>
                <a:cs typeface="Calibri" pitchFamily="34" charset="0"/>
              </a:rPr>
              <a:t>meeting on the overall strategy, questions to describe the field, and discussion of how technology development priorities and other crosscutting issues should be covered in the P5 report</a:t>
            </a:r>
          </a:p>
          <a:p>
            <a:pPr lvl="1"/>
            <a:r>
              <a:rPr lang="en-US" sz="1800" b="1" dirty="0" smtClean="0">
                <a:solidFill>
                  <a:srgbClr val="008000"/>
                </a:solidFill>
                <a:latin typeface="Calibri" pitchFamily="34" charset="0"/>
                <a:cs typeface="Calibri" pitchFamily="34" charset="0"/>
              </a:rPr>
              <a:t>Start with the current P5 plan and possible alternatives as well as global </a:t>
            </a:r>
            <a:br>
              <a:rPr lang="en-US" sz="1800" b="1" dirty="0" smtClean="0">
                <a:solidFill>
                  <a:srgbClr val="008000"/>
                </a:solidFill>
                <a:latin typeface="Calibri" pitchFamily="34" charset="0"/>
                <a:cs typeface="Calibri" pitchFamily="34" charset="0"/>
              </a:rPr>
            </a:br>
            <a:r>
              <a:rPr lang="en-US" sz="1800" b="1" dirty="0" smtClean="0">
                <a:solidFill>
                  <a:srgbClr val="008000"/>
                </a:solidFill>
                <a:latin typeface="Calibri" pitchFamily="34" charset="0"/>
                <a:cs typeface="Calibri" pitchFamily="34" charset="0"/>
              </a:rPr>
              <a:t>strategy considerations</a:t>
            </a:r>
          </a:p>
          <a:p>
            <a:pPr lvl="2"/>
            <a:r>
              <a:rPr lang="en-US" sz="1600" b="1" dirty="0" smtClean="0">
                <a:solidFill>
                  <a:schemeClr val="tx2">
                    <a:lumMod val="75000"/>
                  </a:schemeClr>
                </a:solidFill>
                <a:latin typeface="Calibri" pitchFamily="34" charset="0"/>
                <a:cs typeface="Calibri" pitchFamily="34" charset="0"/>
              </a:rPr>
              <a:t>Need to understand “where we are now” and recognize much has changed since the last P5 – does this also change our strategy?  Does this change how we think about the field?</a:t>
            </a:r>
          </a:p>
          <a:p>
            <a:pPr lvl="2"/>
            <a:r>
              <a:rPr lang="en-US" sz="1600" b="1" dirty="0" smtClean="0">
                <a:solidFill>
                  <a:schemeClr val="tx2">
                    <a:lumMod val="75000"/>
                  </a:schemeClr>
                </a:solidFill>
                <a:latin typeface="Calibri" pitchFamily="34" charset="0"/>
                <a:cs typeface="Calibri" pitchFamily="34" charset="0"/>
              </a:rPr>
              <a:t>Open discussion of issues so the community can better understand the constraints, and hopefully reach broader agreement.</a:t>
            </a:r>
          </a:p>
          <a:p>
            <a:pPr lvl="1"/>
            <a:r>
              <a:rPr lang="en-US" sz="1800" b="1" dirty="0" smtClean="0">
                <a:solidFill>
                  <a:srgbClr val="008000"/>
                </a:solidFill>
                <a:latin typeface="Calibri" pitchFamily="34" charset="0"/>
                <a:cs typeface="Calibri" pitchFamily="34" charset="0"/>
              </a:rPr>
              <a:t>Fundamental questions for the field and how to unify/connect the Frontiers framework will also be discussed</a:t>
            </a:r>
          </a:p>
          <a:p>
            <a:pPr lvl="2"/>
            <a:r>
              <a:rPr lang="en-US" sz="1600" b="1" dirty="0" smtClean="0">
                <a:solidFill>
                  <a:schemeClr val="tx2">
                    <a:lumMod val="75000"/>
                  </a:schemeClr>
                </a:solidFill>
                <a:latin typeface="Calibri" pitchFamily="34" charset="0"/>
                <a:cs typeface="Calibri" pitchFamily="34" charset="0"/>
              </a:rPr>
              <a:t>Input from the Theory community will be especially  important in this area</a:t>
            </a:r>
          </a:p>
          <a:p>
            <a:pPr lvl="1"/>
            <a:r>
              <a:rPr lang="en-US" sz="1800" b="1" dirty="0" smtClean="0">
                <a:solidFill>
                  <a:srgbClr val="008000"/>
                </a:solidFill>
                <a:latin typeface="Calibri" pitchFamily="34" charset="0"/>
                <a:cs typeface="Calibri" pitchFamily="34" charset="0"/>
              </a:rPr>
              <a:t>Technology support will NOT be a main focus of P5, but the panel will benefit </a:t>
            </a:r>
            <a:br>
              <a:rPr lang="en-US" sz="1800" b="1" dirty="0" smtClean="0">
                <a:solidFill>
                  <a:srgbClr val="008000"/>
                </a:solidFill>
                <a:latin typeface="Calibri" pitchFamily="34" charset="0"/>
                <a:cs typeface="Calibri" pitchFamily="34" charset="0"/>
              </a:rPr>
            </a:br>
            <a:r>
              <a:rPr lang="en-US" sz="1800" b="1" dirty="0" smtClean="0">
                <a:solidFill>
                  <a:srgbClr val="008000"/>
                </a:solidFill>
                <a:latin typeface="Calibri" pitchFamily="34" charset="0"/>
                <a:cs typeface="Calibri" pitchFamily="34" charset="0"/>
              </a:rPr>
              <a:t>from wisdom in the community in this area </a:t>
            </a:r>
          </a:p>
          <a:p>
            <a:pPr lvl="2"/>
            <a:r>
              <a:rPr lang="en-US" sz="1600" b="1" dirty="0">
                <a:solidFill>
                  <a:schemeClr val="tx2">
                    <a:lumMod val="75000"/>
                  </a:schemeClr>
                </a:solidFill>
                <a:latin typeface="Calibri" pitchFamily="34" charset="0"/>
                <a:cs typeface="Calibri" pitchFamily="34" charset="0"/>
              </a:rPr>
              <a:t>e</a:t>
            </a:r>
            <a:r>
              <a:rPr lang="en-US" sz="1600" b="1" dirty="0" smtClean="0">
                <a:solidFill>
                  <a:schemeClr val="tx2">
                    <a:lumMod val="75000"/>
                  </a:schemeClr>
                </a:solidFill>
                <a:latin typeface="Calibri" pitchFamily="34" charset="0"/>
                <a:cs typeface="Calibri" pitchFamily="34" charset="0"/>
              </a:rPr>
              <a:t>.g., Do we have a coherent technology R&amp;D plan that dovetails with the science opportunities?  If not, how do we get there?</a:t>
            </a:r>
          </a:p>
          <a:p>
            <a:pPr lvl="2"/>
            <a:r>
              <a:rPr lang="en-US" sz="1600" b="1" dirty="0" smtClean="0">
                <a:solidFill>
                  <a:schemeClr val="tx2">
                    <a:lumMod val="75000"/>
                  </a:schemeClr>
                </a:solidFill>
                <a:latin typeface="Calibri" pitchFamily="34" charset="0"/>
                <a:cs typeface="Calibri" pitchFamily="34" charset="0"/>
              </a:rPr>
              <a:t>Note that ‘Accelerator Stewardship’ is an Office of Science wide initiative managed by the HEP office, so should be discussed for information, but will not be modified by P5. </a:t>
            </a:r>
            <a:endParaRPr lang="en-US" sz="1600" b="1" dirty="0">
              <a:solidFill>
                <a:schemeClr val="tx2">
                  <a:lumMod val="75000"/>
                </a:schemeClr>
              </a:solidFill>
              <a:latin typeface="Calibri" pitchFamily="34" charset="0"/>
              <a:cs typeface="Calibri" pitchFamily="34" charset="0"/>
            </a:endParaRPr>
          </a:p>
        </p:txBody>
      </p:sp>
      <p:sp>
        <p:nvSpPr>
          <p:cNvPr id="3" name="Title 2"/>
          <p:cNvSpPr>
            <a:spLocks noGrp="1"/>
          </p:cNvSpPr>
          <p:nvPr>
            <p:ph type="title"/>
          </p:nvPr>
        </p:nvSpPr>
        <p:spPr>
          <a:xfrm>
            <a:off x="654341" y="48367"/>
            <a:ext cx="7575259" cy="723900"/>
          </a:xfrm>
        </p:spPr>
        <p:txBody>
          <a:bodyPr/>
          <a:lstStyle/>
          <a:p>
            <a:r>
              <a:rPr lang="en-US" sz="3200" b="1" dirty="0" smtClean="0">
                <a:latin typeface="Cambria" pitchFamily="18" charset="0"/>
              </a:rPr>
              <a:t>Draft:  Proposed Town Meetings (1)</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28</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1066638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666" y="1089870"/>
            <a:ext cx="8410575" cy="5000537"/>
          </a:xfrm>
        </p:spPr>
        <p:txBody>
          <a:bodyPr/>
          <a:lstStyle/>
          <a:p>
            <a:r>
              <a:rPr lang="en-US" sz="2000" dirty="0" smtClean="0">
                <a:latin typeface="Calibri" pitchFamily="34" charset="0"/>
                <a:cs typeface="Calibri" pitchFamily="34" charset="0"/>
              </a:rPr>
              <a:t>Subsequent meetings will focus on open community discussion of project priorities on each of the frontiers:  </a:t>
            </a:r>
            <a:r>
              <a:rPr lang="en-US" sz="2000" dirty="0" smtClean="0">
                <a:solidFill>
                  <a:srgbClr val="FF0000"/>
                </a:solidFill>
                <a:latin typeface="Calibri" pitchFamily="34" charset="0"/>
                <a:cs typeface="Calibri" pitchFamily="34" charset="0"/>
              </a:rPr>
              <a:t>Energy</a:t>
            </a:r>
            <a:r>
              <a:rPr lang="en-US" sz="2000" dirty="0" smtClean="0">
                <a:latin typeface="Calibri" pitchFamily="34" charset="0"/>
                <a:cs typeface="Calibri" pitchFamily="34" charset="0"/>
              </a:rPr>
              <a:t>,</a:t>
            </a:r>
            <a:r>
              <a:rPr lang="en-US" sz="2000" dirty="0" smtClean="0">
                <a:solidFill>
                  <a:srgbClr val="FF0000"/>
                </a:solidFill>
                <a:latin typeface="Calibri" pitchFamily="34" charset="0"/>
                <a:cs typeface="Calibri" pitchFamily="34" charset="0"/>
              </a:rPr>
              <a:t>  Intensity</a:t>
            </a:r>
            <a:r>
              <a:rPr lang="en-US" sz="2000" dirty="0" smtClean="0">
                <a:latin typeface="Calibri" pitchFamily="34" charset="0"/>
                <a:cs typeface="Calibri" pitchFamily="34" charset="0"/>
              </a:rPr>
              <a:t>,</a:t>
            </a:r>
            <a:r>
              <a:rPr lang="en-US" sz="2000" dirty="0" smtClean="0">
                <a:solidFill>
                  <a:srgbClr val="FF0000"/>
                </a:solidFill>
                <a:latin typeface="Calibri" pitchFamily="34" charset="0"/>
                <a:cs typeface="Calibri" pitchFamily="34" charset="0"/>
              </a:rPr>
              <a:t> </a:t>
            </a:r>
            <a:r>
              <a:rPr lang="en-US" sz="2000" dirty="0" smtClean="0">
                <a:latin typeface="Calibri" pitchFamily="34" charset="0"/>
                <a:cs typeface="Calibri" pitchFamily="34" charset="0"/>
              </a:rPr>
              <a:t>and</a:t>
            </a:r>
            <a:r>
              <a:rPr lang="en-US" sz="2000" dirty="0" smtClean="0">
                <a:solidFill>
                  <a:srgbClr val="FF0000"/>
                </a:solidFill>
                <a:latin typeface="Calibri" pitchFamily="34" charset="0"/>
                <a:cs typeface="Calibri" pitchFamily="34" charset="0"/>
              </a:rPr>
              <a:t> Cosmic</a:t>
            </a:r>
            <a:r>
              <a:rPr lang="en-US" sz="2000" dirty="0" smtClean="0">
                <a:latin typeface="Calibri" pitchFamily="34" charset="0"/>
                <a:cs typeface="Calibri" pitchFamily="34" charset="0"/>
              </a:rPr>
              <a:t> </a:t>
            </a:r>
          </a:p>
          <a:p>
            <a:pPr lvl="1"/>
            <a:r>
              <a:rPr lang="en-US" sz="1800" b="1" dirty="0" smtClean="0">
                <a:solidFill>
                  <a:srgbClr val="008000"/>
                </a:solidFill>
                <a:latin typeface="Calibri" pitchFamily="34" charset="0"/>
                <a:cs typeface="Calibri" pitchFamily="34" charset="0"/>
              </a:rPr>
              <a:t>The process will be moderated by P5 itself, and based on input from Snowmass White Papers and project White Papers updated from the Facility </a:t>
            </a:r>
            <a:r>
              <a:rPr lang="en-US" b="1" dirty="0">
                <a:solidFill>
                  <a:srgbClr val="008000"/>
                </a:solidFill>
                <a:latin typeface="Calibri" pitchFamily="34" charset="0"/>
                <a:cs typeface="Calibri" pitchFamily="34" charset="0"/>
              </a:rPr>
              <a:t>P</a:t>
            </a:r>
            <a:r>
              <a:rPr lang="en-US" sz="1800" b="1" dirty="0" smtClean="0">
                <a:solidFill>
                  <a:srgbClr val="008000"/>
                </a:solidFill>
                <a:latin typeface="Calibri" pitchFamily="34" charset="0"/>
                <a:cs typeface="Calibri" pitchFamily="34" charset="0"/>
              </a:rPr>
              <a:t>anel,  Snowmass, or just for this purpose. </a:t>
            </a:r>
          </a:p>
          <a:p>
            <a:pPr lvl="1"/>
            <a:r>
              <a:rPr lang="en-US" b="1" dirty="0">
                <a:solidFill>
                  <a:srgbClr val="008000"/>
                </a:solidFill>
                <a:latin typeface="Calibri" pitchFamily="34" charset="0"/>
                <a:cs typeface="Calibri" pitchFamily="34" charset="0"/>
              </a:rPr>
              <a:t>The expected outcome will be advice to P5 on a </a:t>
            </a:r>
            <a:r>
              <a:rPr lang="en-US" b="1" i="1" dirty="0">
                <a:solidFill>
                  <a:srgbClr val="008000"/>
                </a:solidFill>
                <a:latin typeface="Calibri" pitchFamily="34" charset="0"/>
                <a:cs typeface="Calibri" pitchFamily="34" charset="0"/>
              </a:rPr>
              <a:t>prioritized project list </a:t>
            </a:r>
            <a:r>
              <a:rPr lang="en-US" b="1" dirty="0">
                <a:solidFill>
                  <a:srgbClr val="008000"/>
                </a:solidFill>
                <a:latin typeface="Calibri" pitchFamily="34" charset="0"/>
                <a:cs typeface="Calibri" pitchFamily="34" charset="0"/>
              </a:rPr>
              <a:t>by frontier.  Each meeting will focus on one frontier, not flaws in the plan of the other frontiers. </a:t>
            </a:r>
            <a:endParaRPr lang="en-US" sz="1800" b="1" dirty="0" smtClean="0">
              <a:solidFill>
                <a:srgbClr val="008000"/>
              </a:solidFill>
              <a:latin typeface="Calibri" pitchFamily="34" charset="0"/>
              <a:cs typeface="Calibri" pitchFamily="34" charset="0"/>
            </a:endParaRPr>
          </a:p>
          <a:p>
            <a:pPr lvl="1"/>
            <a:r>
              <a:rPr lang="en-US" sz="1800" b="1" dirty="0" smtClean="0">
                <a:solidFill>
                  <a:srgbClr val="008000"/>
                </a:solidFill>
                <a:latin typeface="Calibri" pitchFamily="34" charset="0"/>
                <a:cs typeface="Calibri" pitchFamily="34" charset="0"/>
              </a:rPr>
              <a:t>The budget guidance to P5 will be public as part of its </a:t>
            </a:r>
            <a:r>
              <a:rPr lang="en-US" sz="1800" b="1" dirty="0">
                <a:solidFill>
                  <a:srgbClr val="008000"/>
                </a:solidFill>
                <a:latin typeface="Calibri" pitchFamily="34" charset="0"/>
                <a:cs typeface="Calibri" pitchFamily="34" charset="0"/>
              </a:rPr>
              <a:t>C</a:t>
            </a:r>
            <a:r>
              <a:rPr lang="en-US" sz="1800" b="1" dirty="0" smtClean="0">
                <a:solidFill>
                  <a:srgbClr val="008000"/>
                </a:solidFill>
                <a:latin typeface="Calibri" pitchFamily="34" charset="0"/>
                <a:cs typeface="Calibri" pitchFamily="34" charset="0"/>
              </a:rPr>
              <a:t>harge, so proponents will have a good idea of the total budget envelope that can be considered and can debate what is a “reasonable” budget  profile.</a:t>
            </a:r>
          </a:p>
          <a:p>
            <a:pPr lvl="1"/>
            <a:r>
              <a:rPr lang="en-US" b="1" dirty="0">
                <a:solidFill>
                  <a:srgbClr val="008000"/>
                </a:solidFill>
                <a:latin typeface="Calibri" pitchFamily="34" charset="0"/>
                <a:cs typeface="Calibri" pitchFamily="34" charset="0"/>
              </a:rPr>
              <a:t>P5 will see to it that the meetings to not descend into a shouting contest </a:t>
            </a:r>
            <a:endParaRPr lang="en-US" sz="1800" b="1" dirty="0" smtClean="0">
              <a:solidFill>
                <a:srgbClr val="008000"/>
              </a:solidFill>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Based on the results of the first 4 meetings, we will consider a 5</a:t>
            </a:r>
            <a:r>
              <a:rPr lang="en-US" sz="2000" baseline="30000" dirty="0" smtClean="0">
                <a:latin typeface="Calibri" pitchFamily="34" charset="0"/>
                <a:cs typeface="Calibri" pitchFamily="34" charset="0"/>
              </a:rPr>
              <a:t>th</a:t>
            </a:r>
            <a:r>
              <a:rPr lang="en-US" sz="2000" dirty="0" smtClean="0">
                <a:latin typeface="Calibri" pitchFamily="34" charset="0"/>
                <a:cs typeface="Calibri" pitchFamily="34" charset="0"/>
              </a:rPr>
              <a:t> meeting to ‘wrap up’ and discuss any broad matters arising</a:t>
            </a:r>
            <a:endParaRPr lang="en-US" sz="2000" dirty="0">
              <a:latin typeface="Calibri" pitchFamily="34" charset="0"/>
              <a:cs typeface="Calibri" pitchFamily="34" charset="0"/>
            </a:endParaRPr>
          </a:p>
        </p:txBody>
      </p:sp>
      <p:sp>
        <p:nvSpPr>
          <p:cNvPr id="6" name="Title 2"/>
          <p:cNvSpPr>
            <a:spLocks noGrp="1"/>
          </p:cNvSpPr>
          <p:nvPr>
            <p:ph type="title"/>
          </p:nvPr>
        </p:nvSpPr>
        <p:spPr>
          <a:xfrm>
            <a:off x="654341" y="48367"/>
            <a:ext cx="7575259" cy="723900"/>
          </a:xfrm>
        </p:spPr>
        <p:txBody>
          <a:bodyPr/>
          <a:lstStyle/>
          <a:p>
            <a:r>
              <a:rPr lang="en-US" sz="3200" b="1" dirty="0" smtClean="0"/>
              <a:t>Draft:  Proposed Town Meetings (</a:t>
            </a:r>
            <a:r>
              <a:rPr lang="en-US" sz="3200" dirty="0"/>
              <a:t>2</a:t>
            </a:r>
            <a:r>
              <a:rPr lang="en-US" sz="3200" b="1" dirty="0" smtClean="0"/>
              <a:t>)</a:t>
            </a:r>
            <a:endParaRPr lang="en-US" sz="3200" b="1" dirty="0"/>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8"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9" name="Straight Connector 8"/>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29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411546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l="7336" r="7336"/>
          <a:stretch>
            <a:fillRect/>
          </a:stretch>
        </p:blipFill>
        <p:spPr bwMode="auto">
          <a:xfrm>
            <a:off x="-91017" y="-11085"/>
            <a:ext cx="9235017" cy="6926263"/>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8766175" y="6619875"/>
            <a:ext cx="377825" cy="238125"/>
          </a:xfrm>
          <a:prstGeom prst="rect">
            <a:avLst/>
          </a:prstGeom>
        </p:spPr>
        <p:txBody>
          <a:bodyPr/>
          <a:lstStyle/>
          <a:p>
            <a:pPr>
              <a:defRPr/>
            </a:pPr>
            <a:fld id="{56929663-6CA7-4931-8F5D-849FE6A4CD44}" type="slidenum">
              <a:rPr lang="en-US" smtClean="0"/>
              <a:pPr>
                <a:defRPr/>
              </a:pPr>
              <a:t>3</a:t>
            </a:fld>
            <a:endParaRPr lang="en-US"/>
          </a:p>
        </p:txBody>
      </p:sp>
      <p:sp>
        <p:nvSpPr>
          <p:cNvPr id="7" name="TextBox 6"/>
          <p:cNvSpPr txBox="1"/>
          <p:nvPr/>
        </p:nvSpPr>
        <p:spPr>
          <a:xfrm>
            <a:off x="6568498" y="106800"/>
            <a:ext cx="2440092" cy="461665"/>
          </a:xfrm>
          <a:prstGeom prst="rect">
            <a:avLst/>
          </a:prstGeom>
          <a:noFill/>
        </p:spPr>
        <p:txBody>
          <a:bodyPr wrap="none" rtlCol="0">
            <a:spAutoFit/>
          </a:bodyPr>
          <a:lstStyle/>
          <a:p>
            <a:r>
              <a:rPr lang="en-US" sz="1200" i="1" dirty="0" smtClean="0">
                <a:solidFill>
                  <a:srgbClr val="FFFF00"/>
                </a:solidFill>
              </a:rPr>
              <a:t>Higgs Boson Candidate Event:</a:t>
            </a:r>
          </a:p>
          <a:p>
            <a:r>
              <a:rPr lang="en-US" sz="1200" i="1" dirty="0" smtClean="0">
                <a:solidFill>
                  <a:srgbClr val="FFFF00"/>
                </a:solidFill>
              </a:rPr>
              <a:t>H </a:t>
            </a:r>
            <a:r>
              <a:rPr lang="en-US" sz="1200" i="1" dirty="0">
                <a:solidFill>
                  <a:srgbClr val="FFFF00"/>
                </a:solidFill>
                <a:latin typeface="Symbol" charset="2"/>
                <a:ea typeface="Calibri" charset="0"/>
                <a:cs typeface="Calibri" charset="0"/>
              </a:rPr>
              <a:t>® </a:t>
            </a:r>
            <a:r>
              <a:rPr lang="en-US" sz="1200" i="1" dirty="0" smtClean="0">
                <a:solidFill>
                  <a:srgbClr val="FFFF00"/>
                </a:solidFill>
              </a:rPr>
              <a:t>ZZ </a:t>
            </a:r>
            <a:r>
              <a:rPr lang="en-US" sz="1200" i="1" dirty="0">
                <a:solidFill>
                  <a:srgbClr val="FFFF00"/>
                </a:solidFill>
                <a:latin typeface="Symbol" charset="2"/>
                <a:ea typeface="Calibri" charset="0"/>
                <a:cs typeface="Calibri" charset="0"/>
              </a:rPr>
              <a:t>® </a:t>
            </a:r>
            <a:r>
              <a:rPr lang="en-US" sz="1200" i="1" dirty="0" smtClean="0">
                <a:solidFill>
                  <a:srgbClr val="00CC00"/>
                </a:solidFill>
              </a:rPr>
              <a:t>2e</a:t>
            </a:r>
            <a:r>
              <a:rPr lang="en-US" sz="1200" i="1" dirty="0" smtClean="0">
                <a:solidFill>
                  <a:srgbClr val="FF0000"/>
                </a:solidFill>
              </a:rPr>
              <a:t>2</a:t>
            </a:r>
            <a:r>
              <a:rPr lang="en-US" sz="1200" i="1" dirty="0" smtClean="0">
                <a:solidFill>
                  <a:srgbClr val="FF0000"/>
                </a:solidFill>
                <a:latin typeface="Symbol" pitchFamily="18" charset="2"/>
              </a:rPr>
              <a:t>m</a:t>
            </a:r>
            <a:r>
              <a:rPr lang="en-US" sz="1200" i="1" dirty="0" smtClean="0">
                <a:solidFill>
                  <a:srgbClr val="FFFF00"/>
                </a:solidFill>
              </a:rPr>
              <a:t> Decay Channel</a:t>
            </a:r>
            <a:endParaRPr lang="en-US" sz="1200" i="1" dirty="0">
              <a:solidFill>
                <a:srgbClr val="FFFF00"/>
              </a:solidFill>
            </a:endParaRPr>
          </a:p>
        </p:txBody>
      </p:sp>
      <p:sp>
        <p:nvSpPr>
          <p:cNvPr id="6" name="Title 1"/>
          <p:cNvSpPr>
            <a:spLocks noGrp="1"/>
          </p:cNvSpPr>
          <p:nvPr>
            <p:ph type="title"/>
          </p:nvPr>
        </p:nvSpPr>
        <p:spPr>
          <a:xfrm>
            <a:off x="3875713" y="5405190"/>
            <a:ext cx="4882393" cy="836220"/>
          </a:xfrm>
        </p:spPr>
        <p:txBody>
          <a:bodyPr/>
          <a:lstStyle/>
          <a:p>
            <a:r>
              <a:rPr lang="en-US" dirty="0" smtClean="0">
                <a:solidFill>
                  <a:srgbClr val="FFFF00"/>
                </a:solidFill>
                <a:latin typeface="Cambria" pitchFamily="18" charset="0"/>
              </a:rPr>
              <a:t>Energy  Frontier</a:t>
            </a:r>
            <a:br>
              <a:rPr lang="en-US" dirty="0" smtClean="0">
                <a:solidFill>
                  <a:srgbClr val="FFFF00"/>
                </a:solidFill>
                <a:latin typeface="Cambria" pitchFamily="18" charset="0"/>
              </a:rPr>
            </a:br>
            <a:r>
              <a:rPr lang="en-US" dirty="0" smtClean="0">
                <a:solidFill>
                  <a:srgbClr val="FFFF00"/>
                </a:solidFill>
                <a:latin typeface="Cambria" pitchFamily="18" charset="0"/>
              </a:rPr>
              <a:t>Program  STATUS</a:t>
            </a:r>
            <a:endParaRPr lang="en-US" dirty="0">
              <a:solidFill>
                <a:srgbClr val="FFFF00"/>
              </a:solidFill>
              <a:latin typeface="Cambria" pitchFamily="18" charset="0"/>
            </a:endParaRPr>
          </a:p>
        </p:txBody>
      </p:sp>
    </p:spTree>
    <p:extLst>
      <p:ext uri="{BB962C8B-B14F-4D97-AF65-F5344CB8AC3E}">
        <p14:creationId xmlns:p14="http://schemas.microsoft.com/office/powerpoint/2010/main" val="24716044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669" y="1278389"/>
            <a:ext cx="8653244" cy="4778462"/>
          </a:xfrm>
        </p:spPr>
        <p:txBody>
          <a:bodyPr/>
          <a:lstStyle/>
          <a:p>
            <a:r>
              <a:rPr lang="en-US" dirty="0">
                <a:latin typeface="Calibri" pitchFamily="34" charset="0"/>
                <a:cs typeface="Calibri" pitchFamily="34" charset="0"/>
              </a:rPr>
              <a:t>A</a:t>
            </a:r>
            <a:r>
              <a:rPr lang="en-US" dirty="0" smtClean="0">
                <a:latin typeface="Calibri" pitchFamily="34" charset="0"/>
                <a:cs typeface="Calibri" pitchFamily="34" charset="0"/>
              </a:rPr>
              <a:t>gencies welcome input from the community on the shape of the P5 process</a:t>
            </a:r>
          </a:p>
          <a:p>
            <a:r>
              <a:rPr lang="en-US" dirty="0" smtClean="0">
                <a:latin typeface="Calibri" pitchFamily="34" charset="0"/>
                <a:cs typeface="Calibri" pitchFamily="34" charset="0"/>
              </a:rPr>
              <a:t>We have until the end of Snowmass to modify our P5 plans</a:t>
            </a:r>
          </a:p>
          <a:p>
            <a:pPr lvl="1"/>
            <a:r>
              <a:rPr lang="en-US" b="1" dirty="0" smtClean="0">
                <a:solidFill>
                  <a:srgbClr val="008000"/>
                </a:solidFill>
                <a:latin typeface="Calibri" pitchFamily="34" charset="0"/>
                <a:cs typeface="Calibri" pitchFamily="34" charset="0"/>
              </a:rPr>
              <a:t>the agencies continue to give a series of talks at the Snowmass meetings to </a:t>
            </a:r>
            <a:br>
              <a:rPr lang="en-US" b="1" dirty="0" smtClean="0">
                <a:solidFill>
                  <a:srgbClr val="008000"/>
                </a:solidFill>
                <a:latin typeface="Calibri" pitchFamily="34" charset="0"/>
                <a:cs typeface="Calibri" pitchFamily="34" charset="0"/>
              </a:rPr>
            </a:br>
            <a:r>
              <a:rPr lang="en-US" b="1" dirty="0" smtClean="0">
                <a:solidFill>
                  <a:srgbClr val="008000"/>
                </a:solidFill>
                <a:latin typeface="Calibri" pitchFamily="34" charset="0"/>
                <a:cs typeface="Calibri" pitchFamily="34" charset="0"/>
              </a:rPr>
              <a:t>solicit further input</a:t>
            </a:r>
          </a:p>
          <a:p>
            <a:pPr lvl="1"/>
            <a:r>
              <a:rPr lang="en-US" b="1" dirty="0">
                <a:solidFill>
                  <a:srgbClr val="008000"/>
                </a:solidFill>
                <a:latin typeface="Calibri" pitchFamily="34" charset="0"/>
                <a:cs typeface="Calibri" pitchFamily="34" charset="0"/>
              </a:rPr>
              <a:t>i</a:t>
            </a:r>
            <a:r>
              <a:rPr lang="en-US" b="1" dirty="0" smtClean="0">
                <a:solidFill>
                  <a:srgbClr val="008000"/>
                </a:solidFill>
                <a:latin typeface="Calibri" pitchFamily="34" charset="0"/>
                <a:cs typeface="Calibri" pitchFamily="34" charset="0"/>
              </a:rPr>
              <a:t>nformation on Snowmass/P5 process is also available from DOE OHEP webpage  </a:t>
            </a:r>
            <a:endParaRPr lang="en-US" b="1" dirty="0">
              <a:solidFill>
                <a:srgbClr val="008000"/>
              </a:solidFill>
              <a:latin typeface="Calibri" pitchFamily="34" charset="0"/>
              <a:cs typeface="Calibri" pitchFamily="34" charset="0"/>
            </a:endParaRPr>
          </a:p>
          <a:p>
            <a:r>
              <a:rPr lang="en-US" dirty="0" smtClean="0">
                <a:latin typeface="Calibri" pitchFamily="34" charset="0"/>
                <a:cs typeface="Calibri" pitchFamily="34" charset="0"/>
              </a:rPr>
              <a:t>Agencies will begin to draft P5 charge</a:t>
            </a:r>
          </a:p>
          <a:p>
            <a:pPr marL="0" indent="0">
              <a:buNone/>
            </a:pPr>
            <a:endParaRPr lang="en-US" dirty="0" smtClean="0">
              <a:latin typeface="Calibri" pitchFamily="34" charset="0"/>
              <a:cs typeface="Calibri" pitchFamily="34" charset="0"/>
            </a:endParaRPr>
          </a:p>
          <a:p>
            <a:r>
              <a:rPr lang="en-US" dirty="0" smtClean="0">
                <a:latin typeface="Calibri" pitchFamily="34" charset="0"/>
                <a:cs typeface="Calibri" pitchFamily="34" charset="0"/>
              </a:rPr>
              <a:t>The agencies expect that our community is capable of professional behavior, and look forward to vigorous and open discussions of our challenges and opportunities </a:t>
            </a:r>
          </a:p>
          <a:p>
            <a:pPr lvl="1"/>
            <a:r>
              <a:rPr lang="en-US" b="1" dirty="0" smtClean="0">
                <a:solidFill>
                  <a:srgbClr val="008000"/>
                </a:solidFill>
                <a:latin typeface="Calibri" pitchFamily="34" charset="0"/>
                <a:cs typeface="Calibri" pitchFamily="34" charset="0"/>
              </a:rPr>
              <a:t>encourage active engagement from the entire HEP community in the full </a:t>
            </a:r>
            <a:br>
              <a:rPr lang="en-US" b="1" dirty="0" smtClean="0">
                <a:solidFill>
                  <a:srgbClr val="008000"/>
                </a:solidFill>
                <a:latin typeface="Calibri" pitchFamily="34" charset="0"/>
                <a:cs typeface="Calibri" pitchFamily="34" charset="0"/>
              </a:rPr>
            </a:br>
            <a:r>
              <a:rPr lang="en-US" b="1" dirty="0" smtClean="0">
                <a:solidFill>
                  <a:srgbClr val="008000"/>
                </a:solidFill>
                <a:latin typeface="Calibri" pitchFamily="34" charset="0"/>
                <a:cs typeface="Calibri" pitchFamily="34" charset="0"/>
              </a:rPr>
              <a:t>process including those from the US that are resident at experiments </a:t>
            </a:r>
            <a:br>
              <a:rPr lang="en-US" b="1" dirty="0" smtClean="0">
                <a:solidFill>
                  <a:srgbClr val="008000"/>
                </a:solidFill>
                <a:latin typeface="Calibri" pitchFamily="34" charset="0"/>
                <a:cs typeface="Calibri" pitchFamily="34" charset="0"/>
              </a:rPr>
            </a:br>
            <a:r>
              <a:rPr lang="en-US" b="1" dirty="0" smtClean="0">
                <a:solidFill>
                  <a:srgbClr val="008000"/>
                </a:solidFill>
                <a:latin typeface="Calibri" pitchFamily="34" charset="0"/>
                <a:cs typeface="Calibri" pitchFamily="34" charset="0"/>
              </a:rPr>
              <a:t>offshore (</a:t>
            </a:r>
            <a:r>
              <a:rPr lang="en-US" b="1" i="1" dirty="0" smtClean="0">
                <a:solidFill>
                  <a:srgbClr val="008000"/>
                </a:solidFill>
                <a:latin typeface="Calibri" pitchFamily="34" charset="0"/>
                <a:cs typeface="Calibri" pitchFamily="34" charset="0"/>
              </a:rPr>
              <a:t>e.g., </a:t>
            </a:r>
            <a:r>
              <a:rPr lang="en-US" b="1" dirty="0" smtClean="0">
                <a:solidFill>
                  <a:srgbClr val="008000"/>
                </a:solidFill>
                <a:latin typeface="Calibri" pitchFamily="34" charset="0"/>
                <a:cs typeface="Calibri" pitchFamily="34" charset="0"/>
              </a:rPr>
              <a:t>at CERN) </a:t>
            </a:r>
            <a:endParaRPr lang="en-US" b="1" dirty="0">
              <a:solidFill>
                <a:srgbClr val="008000"/>
              </a:solidFill>
              <a:latin typeface="Calibri" pitchFamily="34" charset="0"/>
              <a:cs typeface="Calibri" pitchFamily="34" charset="0"/>
            </a:endParaRPr>
          </a:p>
        </p:txBody>
      </p:sp>
      <p:sp>
        <p:nvSpPr>
          <p:cNvPr id="3" name="Title 2"/>
          <p:cNvSpPr>
            <a:spLocks noGrp="1"/>
          </p:cNvSpPr>
          <p:nvPr>
            <p:ph type="title"/>
          </p:nvPr>
        </p:nvSpPr>
        <p:spPr>
          <a:xfrm>
            <a:off x="1548002" y="48367"/>
            <a:ext cx="5842698" cy="723900"/>
          </a:xfrm>
        </p:spPr>
        <p:txBody>
          <a:bodyPr/>
          <a:lstStyle/>
          <a:p>
            <a:r>
              <a:rPr lang="en-US" sz="3200" b="1" dirty="0" smtClean="0">
                <a:latin typeface="Cambria" pitchFamily="18" charset="0"/>
              </a:rPr>
              <a:t>Next Steps on Snowmass / P5</a:t>
            </a:r>
            <a:endParaRPr lang="en-US" sz="3200" b="1" dirty="0">
              <a:latin typeface="Cambria" pitchFamily="18"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30</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8474771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85C00"/>
                </a:solidFill>
                <a:latin typeface="Cambria" pitchFamily="18" charset="0"/>
              </a:rPr>
              <a:t>Summary</a:t>
            </a:r>
            <a:endParaRPr lang="en-US" dirty="0">
              <a:solidFill>
                <a:srgbClr val="285C00"/>
              </a:solidFill>
              <a:latin typeface="Cambria" pitchFamily="18" charset="0"/>
            </a:endParaRPr>
          </a:p>
        </p:txBody>
      </p:sp>
    </p:spTree>
    <p:extLst>
      <p:ext uri="{BB962C8B-B14F-4D97-AF65-F5344CB8AC3E}">
        <p14:creationId xmlns:p14="http://schemas.microsoft.com/office/powerpoint/2010/main" val="4782250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380142" y="63212"/>
            <a:ext cx="8424811" cy="723900"/>
          </a:xfrm>
        </p:spPr>
        <p:txBody>
          <a:bodyPr/>
          <a:lstStyle/>
          <a:p>
            <a:r>
              <a:rPr lang="en-US" sz="3200" dirty="0" smtClean="0"/>
              <a:t>HEP Program Planning – Energy Frontier</a:t>
            </a:r>
          </a:p>
        </p:txBody>
      </p:sp>
      <p:sp>
        <p:nvSpPr>
          <p:cNvPr id="10242" name="Content Placeholder 2"/>
          <p:cNvSpPr>
            <a:spLocks noGrp="1"/>
          </p:cNvSpPr>
          <p:nvPr>
            <p:ph idx="4294967295"/>
          </p:nvPr>
        </p:nvSpPr>
        <p:spPr>
          <a:xfrm>
            <a:off x="0" y="1013433"/>
            <a:ext cx="9144000" cy="5169253"/>
          </a:xfrm>
        </p:spPr>
        <p:txBody>
          <a:bodyPr/>
          <a:lstStyle/>
          <a:p>
            <a:pPr marL="457200" indent="-457200">
              <a:spcBef>
                <a:spcPct val="0"/>
              </a:spcBef>
              <a:buFont typeface="Arial" charset="0"/>
              <a:buNone/>
            </a:pPr>
            <a:r>
              <a:rPr lang="en-US" sz="1700" dirty="0" smtClean="0">
                <a:solidFill>
                  <a:srgbClr val="135C00"/>
                </a:solidFill>
                <a:latin typeface="Arial" charset="0"/>
                <a:cs typeface="Arial" charset="0"/>
              </a:rPr>
              <a:t>Issues and questions we will need to deal with when laying out longer term plans – </a:t>
            </a:r>
          </a:p>
          <a:p>
            <a:pPr marL="457200" indent="-457200">
              <a:spcBef>
                <a:spcPct val="0"/>
              </a:spcBef>
              <a:buFont typeface="Arial" charset="0"/>
              <a:buNone/>
            </a:pPr>
            <a:r>
              <a:rPr lang="en-US" sz="1700" dirty="0" smtClean="0">
                <a:solidFill>
                  <a:srgbClr val="135C00"/>
                </a:solidFill>
                <a:latin typeface="Arial" charset="0"/>
                <a:cs typeface="Arial" charset="0"/>
              </a:rPr>
              <a:t>and to be able to execute &amp; defend the program</a:t>
            </a:r>
          </a:p>
          <a:p>
            <a:pPr marL="457200" indent="-457200">
              <a:spcBef>
                <a:spcPct val="0"/>
              </a:spcBef>
              <a:buFont typeface="Arial" charset="0"/>
              <a:buNone/>
            </a:pPr>
            <a:endParaRPr lang="en-US" sz="1200" dirty="0" smtClean="0">
              <a:solidFill>
                <a:srgbClr val="135C00"/>
              </a:solidFill>
              <a:latin typeface="Arial" charset="0"/>
              <a:cs typeface="Arial" charset="0"/>
            </a:endParaRPr>
          </a:p>
          <a:p>
            <a:pPr marL="457200" indent="-274320">
              <a:spcBef>
                <a:spcPct val="0"/>
              </a:spcBef>
            </a:pPr>
            <a:r>
              <a:rPr lang="en-US" sz="1600" dirty="0" smtClean="0">
                <a:solidFill>
                  <a:schemeClr val="tx2">
                    <a:lumMod val="75000"/>
                  </a:schemeClr>
                </a:solidFill>
                <a:latin typeface="Arial" charset="0"/>
                <a:cs typeface="Arial" charset="0"/>
                <a:sym typeface="Wingdings" pitchFamily="2" charset="2"/>
              </a:rPr>
              <a:t>Continue to sharpen the science case:  What is the physics motivation for the Phase-2 LHC detector upgrades</a:t>
            </a:r>
            <a:r>
              <a:rPr lang="en-US" sz="1600" dirty="0">
                <a:solidFill>
                  <a:schemeClr val="tx2">
                    <a:lumMod val="75000"/>
                  </a:schemeClr>
                </a:solidFill>
                <a:latin typeface="Arial" charset="0"/>
                <a:cs typeface="Arial" charset="0"/>
                <a:sym typeface="Wingdings" pitchFamily="2" charset="2"/>
              </a:rPr>
              <a:t>?  </a:t>
            </a:r>
            <a:r>
              <a:rPr lang="en-US" sz="1600" dirty="0" smtClean="0">
                <a:solidFill>
                  <a:schemeClr val="tx2">
                    <a:lumMod val="75000"/>
                  </a:schemeClr>
                </a:solidFill>
                <a:latin typeface="Arial" charset="0"/>
                <a:cs typeface="Arial" charset="0"/>
                <a:sym typeface="Wingdings" pitchFamily="2" charset="2"/>
              </a:rPr>
              <a:t> </a:t>
            </a:r>
            <a:r>
              <a:rPr lang="en-US" sz="1600" dirty="0">
                <a:solidFill>
                  <a:schemeClr val="tx2">
                    <a:lumMod val="75000"/>
                  </a:schemeClr>
                </a:solidFill>
                <a:latin typeface="Arial" charset="0"/>
                <a:cs typeface="Arial" charset="0"/>
                <a:sym typeface="Wingdings" pitchFamily="2" charset="2"/>
              </a:rPr>
              <a:t>H</a:t>
            </a:r>
            <a:r>
              <a:rPr lang="en-US" sz="1600" dirty="0" smtClean="0">
                <a:solidFill>
                  <a:schemeClr val="tx2">
                    <a:lumMod val="75000"/>
                  </a:schemeClr>
                </a:solidFill>
                <a:latin typeface="Arial" charset="0"/>
                <a:cs typeface="Arial" charset="0"/>
                <a:sym typeface="Wingdings" pitchFamily="2" charset="2"/>
              </a:rPr>
              <a:t>ow best do </a:t>
            </a:r>
            <a:r>
              <a:rPr lang="en-US" sz="1600" dirty="0">
                <a:solidFill>
                  <a:schemeClr val="tx2">
                    <a:lumMod val="75000"/>
                  </a:schemeClr>
                </a:solidFill>
                <a:latin typeface="Arial" charset="0"/>
                <a:cs typeface="Arial" charset="0"/>
                <a:sym typeface="Wingdings" pitchFamily="2" charset="2"/>
              </a:rPr>
              <a:t>we exploit the </a:t>
            </a:r>
            <a:r>
              <a:rPr lang="en-US" sz="1600" dirty="0" smtClean="0">
                <a:solidFill>
                  <a:schemeClr val="tx2">
                    <a:lumMod val="75000"/>
                  </a:schemeClr>
                </a:solidFill>
                <a:latin typeface="Arial" charset="0"/>
                <a:cs typeface="Arial" charset="0"/>
                <a:sym typeface="Wingdings" pitchFamily="2" charset="2"/>
              </a:rPr>
              <a:t>physics opportunities for high luminosity LHC running?   What is the physics motivation for future lepton colliders?    Do we need more results from the LHC experiments in order to make the case for future machines?   </a:t>
            </a:r>
          </a:p>
          <a:p>
            <a:pPr indent="-274320">
              <a:spcBef>
                <a:spcPct val="0"/>
              </a:spcBef>
            </a:pPr>
            <a:endParaRPr lang="en-US" sz="800" dirty="0" smtClean="0">
              <a:solidFill>
                <a:schemeClr val="tx1"/>
              </a:solidFill>
              <a:latin typeface="Arial" charset="0"/>
              <a:cs typeface="Arial" charset="0"/>
              <a:sym typeface="Wingdings" pitchFamily="2" charset="2"/>
            </a:endParaRPr>
          </a:p>
          <a:p>
            <a:pPr marL="457200" indent="-274320">
              <a:spcBef>
                <a:spcPct val="0"/>
              </a:spcBef>
            </a:pPr>
            <a:r>
              <a:rPr lang="en-US" sz="1600" dirty="0">
                <a:solidFill>
                  <a:schemeClr val="accent1">
                    <a:lumMod val="50000"/>
                  </a:schemeClr>
                </a:solidFill>
                <a:latin typeface="Arial" charset="0"/>
                <a:cs typeface="Arial" charset="0"/>
              </a:rPr>
              <a:t>How far </a:t>
            </a:r>
            <a:r>
              <a:rPr lang="en-US" sz="1600" dirty="0" smtClean="0">
                <a:solidFill>
                  <a:schemeClr val="accent1">
                    <a:lumMod val="50000"/>
                  </a:schemeClr>
                </a:solidFill>
                <a:latin typeface="Arial" charset="0"/>
                <a:cs typeface="Arial" charset="0"/>
              </a:rPr>
              <a:t>do we need </a:t>
            </a:r>
            <a:r>
              <a:rPr lang="en-US" sz="1600" dirty="0">
                <a:solidFill>
                  <a:schemeClr val="accent1">
                    <a:lumMod val="50000"/>
                  </a:schemeClr>
                </a:solidFill>
                <a:latin typeface="Arial" charset="0"/>
                <a:cs typeface="Arial" charset="0"/>
              </a:rPr>
              <a:t>to go in precision </a:t>
            </a:r>
            <a:r>
              <a:rPr lang="en-US" sz="1600" dirty="0" smtClean="0">
                <a:solidFill>
                  <a:schemeClr val="accent1">
                    <a:lumMod val="50000"/>
                  </a:schemeClr>
                </a:solidFill>
                <a:latin typeface="Arial" charset="0"/>
                <a:cs typeface="Arial" charset="0"/>
              </a:rPr>
              <a:t>measurements </a:t>
            </a:r>
            <a:r>
              <a:rPr lang="en-US" sz="1600" dirty="0" smtClean="0">
                <a:solidFill>
                  <a:schemeClr val="accent1">
                    <a:lumMod val="50000"/>
                  </a:schemeClr>
                </a:solidFill>
                <a:latin typeface="Arial" charset="0"/>
                <a:cs typeface="Arial" charset="0"/>
                <a:sym typeface="Wingdings" pitchFamily="2" charset="2"/>
              </a:rPr>
              <a:t>and/or</a:t>
            </a:r>
            <a:r>
              <a:rPr lang="en-US" sz="1600" dirty="0" smtClean="0">
                <a:solidFill>
                  <a:schemeClr val="accent1">
                    <a:lumMod val="50000"/>
                  </a:schemeClr>
                </a:solidFill>
                <a:latin typeface="Arial" charset="0"/>
                <a:cs typeface="Arial" charset="0"/>
              </a:rPr>
              <a:t> </a:t>
            </a:r>
            <a:r>
              <a:rPr lang="en-US" sz="1600" dirty="0">
                <a:solidFill>
                  <a:schemeClr val="accent1">
                    <a:lumMod val="50000"/>
                  </a:schemeClr>
                </a:solidFill>
                <a:latin typeface="Arial" charset="0"/>
                <a:cs typeface="Arial" charset="0"/>
              </a:rPr>
              <a:t>setting limits in </a:t>
            </a:r>
            <a:r>
              <a:rPr lang="en-US" sz="1600" dirty="0" smtClean="0">
                <a:solidFill>
                  <a:schemeClr val="accent1">
                    <a:lumMod val="50000"/>
                  </a:schemeClr>
                </a:solidFill>
                <a:latin typeface="Arial" charset="0"/>
                <a:cs typeface="Arial" charset="0"/>
              </a:rPr>
              <a:t>each respective area of physics research with the current machines?</a:t>
            </a:r>
            <a:r>
              <a:rPr lang="en-US" sz="1600" dirty="0" smtClean="0">
                <a:solidFill>
                  <a:schemeClr val="accent1">
                    <a:lumMod val="50000"/>
                  </a:schemeClr>
                </a:solidFill>
                <a:latin typeface="Arial" charset="0"/>
                <a:cs typeface="Arial" charset="0"/>
                <a:sym typeface="Wingdings" pitchFamily="2" charset="2"/>
              </a:rPr>
              <a:t>  </a:t>
            </a:r>
          </a:p>
          <a:p>
            <a:pPr indent="-274320">
              <a:spcBef>
                <a:spcPct val="0"/>
              </a:spcBef>
            </a:pPr>
            <a:endParaRPr lang="en-US" sz="800" dirty="0" smtClean="0">
              <a:solidFill>
                <a:srgbClr val="285C00"/>
              </a:solidFill>
              <a:latin typeface="Arial" charset="0"/>
              <a:cs typeface="Arial" charset="0"/>
              <a:sym typeface="Wingdings" pitchFamily="2" charset="2"/>
            </a:endParaRPr>
          </a:p>
          <a:p>
            <a:pPr marL="457200" indent="-274320">
              <a:spcBef>
                <a:spcPct val="0"/>
              </a:spcBef>
            </a:pPr>
            <a:r>
              <a:rPr lang="en-US" sz="1600" dirty="0" smtClean="0">
                <a:solidFill>
                  <a:srgbClr val="285C00"/>
                </a:solidFill>
                <a:latin typeface="Arial" charset="0"/>
                <a:cs typeface="Arial" charset="0"/>
                <a:sym typeface="Wingdings" pitchFamily="2" charset="2"/>
              </a:rPr>
              <a:t>What computational resources are needed for future participation in large-scale projects and operations such as the LHC and ILC?</a:t>
            </a:r>
          </a:p>
          <a:p>
            <a:pPr marL="457200" indent="-274320">
              <a:spcBef>
                <a:spcPct val="0"/>
              </a:spcBef>
            </a:pPr>
            <a:endParaRPr lang="en-US" sz="800" dirty="0">
              <a:solidFill>
                <a:srgbClr val="285C00"/>
              </a:solidFill>
              <a:latin typeface="Arial" charset="0"/>
              <a:cs typeface="Arial" charset="0"/>
              <a:sym typeface="Wingdings" pitchFamily="2" charset="2"/>
            </a:endParaRPr>
          </a:p>
          <a:p>
            <a:pPr marL="457200" indent="-274320">
              <a:spcBef>
                <a:spcPct val="0"/>
              </a:spcBef>
            </a:pPr>
            <a:r>
              <a:rPr lang="en-US" sz="1600" dirty="0" smtClean="0">
                <a:solidFill>
                  <a:srgbClr val="285C00"/>
                </a:solidFill>
                <a:latin typeface="Arial" charset="0"/>
                <a:cs typeface="Arial" charset="0"/>
                <a:sym typeface="Wingdings" pitchFamily="2" charset="2"/>
              </a:rPr>
              <a:t>How do we maintain or enhance the performance of LHC detectors in the challenging accelerator environment of high instantaneous luminosities and high pile-up?</a:t>
            </a:r>
          </a:p>
          <a:p>
            <a:pPr indent="-274320">
              <a:spcBef>
                <a:spcPct val="0"/>
              </a:spcBef>
            </a:pPr>
            <a:endParaRPr lang="en-US" sz="800" dirty="0" smtClean="0">
              <a:solidFill>
                <a:schemeClr val="tx1"/>
              </a:solidFill>
              <a:latin typeface="Arial" charset="0"/>
              <a:cs typeface="Arial" charset="0"/>
            </a:endParaRPr>
          </a:p>
          <a:p>
            <a:pPr marL="457200" indent="-274320">
              <a:spcBef>
                <a:spcPct val="0"/>
              </a:spcBef>
            </a:pPr>
            <a:r>
              <a:rPr lang="en-US" sz="1600" dirty="0">
                <a:solidFill>
                  <a:srgbClr val="FF0000"/>
                </a:solidFill>
                <a:latin typeface="Arial" charset="0"/>
                <a:cs typeface="Arial" charset="0"/>
                <a:sym typeface="Wingdings" pitchFamily="2" charset="2"/>
              </a:rPr>
              <a:t>What is the impact of participation in global projects at a time when the US is trying to advance leadership in a domestic program</a:t>
            </a:r>
            <a:r>
              <a:rPr lang="en-US" sz="1600" dirty="0" smtClean="0">
                <a:solidFill>
                  <a:srgbClr val="FF0000"/>
                </a:solidFill>
                <a:latin typeface="Arial" charset="0"/>
                <a:cs typeface="Arial" charset="0"/>
                <a:sym typeface="Wingdings" pitchFamily="2" charset="2"/>
              </a:rPr>
              <a:t>?   Can the impact be quantified?</a:t>
            </a:r>
            <a:endParaRPr lang="en-US" sz="1600" dirty="0">
              <a:solidFill>
                <a:srgbClr val="FF0000"/>
              </a:solidFill>
              <a:latin typeface="Arial" charset="0"/>
              <a:cs typeface="Arial" charset="0"/>
              <a:sym typeface="Wingdings" pitchFamily="2" charset="2"/>
            </a:endParaRPr>
          </a:p>
          <a:p>
            <a:pPr indent="-274320">
              <a:spcBef>
                <a:spcPct val="0"/>
              </a:spcBef>
            </a:pPr>
            <a:endParaRPr lang="en-US" sz="800" dirty="0" smtClean="0">
              <a:solidFill>
                <a:srgbClr val="FF0000"/>
              </a:solidFill>
              <a:latin typeface="Arial" charset="0"/>
              <a:cs typeface="Arial" charset="0"/>
              <a:sym typeface="Wingdings" pitchFamily="2" charset="2"/>
            </a:endParaRPr>
          </a:p>
          <a:p>
            <a:pPr marL="457200" indent="-274320">
              <a:spcBef>
                <a:spcPct val="0"/>
              </a:spcBef>
            </a:pPr>
            <a:r>
              <a:rPr lang="en-US" sz="1600" dirty="0" smtClean="0">
                <a:solidFill>
                  <a:srgbClr val="FF0000"/>
                </a:solidFill>
                <a:latin typeface="Arial" charset="0"/>
                <a:cs typeface="Arial" charset="0"/>
                <a:sym typeface="Wingdings" pitchFamily="2" charset="2"/>
              </a:rPr>
              <a:t>Need to promote case for the importance of Energy Frontier with other frontiers and overall HEP community</a:t>
            </a:r>
          </a:p>
        </p:txBody>
      </p:sp>
      <p:sp>
        <p:nvSpPr>
          <p:cNvPr id="8"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31</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1293619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1" dirty="0" smtClean="0"/>
              <a:t>Take-Away Messages </a:t>
            </a:r>
            <a:endParaRPr lang="en-US" sz="3200" b="1" dirty="0"/>
          </a:p>
        </p:txBody>
      </p:sp>
      <p:sp>
        <p:nvSpPr>
          <p:cNvPr id="7" name="Content Placeholder 6"/>
          <p:cNvSpPr>
            <a:spLocks noGrp="1"/>
          </p:cNvSpPr>
          <p:nvPr>
            <p:ph idx="1"/>
          </p:nvPr>
        </p:nvSpPr>
        <p:spPr>
          <a:xfrm>
            <a:off x="218114" y="1115736"/>
            <a:ext cx="8573548" cy="5066950"/>
          </a:xfrm>
        </p:spPr>
        <p:txBody>
          <a:bodyPr>
            <a:normAutofit/>
          </a:bodyPr>
          <a:lstStyle/>
          <a:p>
            <a:r>
              <a:rPr lang="en-US" dirty="0" smtClean="0">
                <a:latin typeface="Calibri" pitchFamily="34" charset="0"/>
              </a:rPr>
              <a:t>The U.S. HEP program is following the strategic plan laid out by the previous HEPAP/P5 studies</a:t>
            </a:r>
          </a:p>
          <a:p>
            <a:r>
              <a:rPr lang="en-US" dirty="0" smtClean="0">
                <a:latin typeface="Calibri" pitchFamily="34" charset="0"/>
              </a:rPr>
              <a:t>Though some of the boundary conditions have changed, we are still trying to implement that plan within the current constraints</a:t>
            </a:r>
          </a:p>
          <a:p>
            <a:pPr lvl="1"/>
            <a:r>
              <a:rPr lang="en-US" b="1" dirty="0" smtClean="0">
                <a:solidFill>
                  <a:srgbClr val="285C00"/>
                </a:solidFill>
                <a:latin typeface="Calibri" pitchFamily="34" charset="0"/>
              </a:rPr>
              <a:t>FY</a:t>
            </a:r>
            <a:r>
              <a:rPr lang="en-US" sz="800" b="1" dirty="0" smtClean="0">
                <a:solidFill>
                  <a:srgbClr val="285C00"/>
                </a:solidFill>
                <a:latin typeface="Calibri" pitchFamily="34" charset="0"/>
              </a:rPr>
              <a:t> </a:t>
            </a:r>
            <a:r>
              <a:rPr lang="en-US" b="1" dirty="0" smtClean="0">
                <a:solidFill>
                  <a:srgbClr val="285C00"/>
                </a:solidFill>
                <a:latin typeface="Calibri" pitchFamily="34" charset="0"/>
              </a:rPr>
              <a:t>2014 request generally supports this, though funding constraints have led to delays in some key projects</a:t>
            </a:r>
          </a:p>
          <a:p>
            <a:pPr lvl="1"/>
            <a:r>
              <a:rPr lang="en-US" b="1" dirty="0" smtClean="0">
                <a:solidFill>
                  <a:srgbClr val="285C00"/>
                </a:solidFill>
                <a:latin typeface="Calibri" pitchFamily="34" charset="0"/>
              </a:rPr>
              <a:t>Need to maintain progress with projects currently “on the books”</a:t>
            </a:r>
          </a:p>
          <a:p>
            <a:pPr lvl="1"/>
            <a:r>
              <a:rPr lang="en-US" b="1" dirty="0" smtClean="0">
                <a:solidFill>
                  <a:schemeClr val="accent2">
                    <a:lumMod val="50000"/>
                  </a:schemeClr>
                </a:solidFill>
                <a:latin typeface="Calibri" pitchFamily="34" charset="0"/>
              </a:rPr>
              <a:t>Working to attract partnerships that will extend the science impact</a:t>
            </a:r>
          </a:p>
          <a:p>
            <a:r>
              <a:rPr lang="en-US" dirty="0" smtClean="0">
                <a:latin typeface="Calibri" pitchFamily="34" charset="0"/>
              </a:rPr>
              <a:t>Actively engaged with community in developing new strategic plan </a:t>
            </a:r>
          </a:p>
          <a:p>
            <a:endParaRPr lang="en-US" sz="800" dirty="0" smtClean="0">
              <a:latin typeface="Calibri" pitchFamily="34" charset="0"/>
            </a:endParaRPr>
          </a:p>
          <a:p>
            <a:r>
              <a:rPr lang="en-US" dirty="0" smtClean="0">
                <a:latin typeface="Calibri" pitchFamily="34" charset="0"/>
              </a:rPr>
              <a:t>Our only hope to maintain leadership in the long-term is to out-innovate the competition, and exploit unique capabilities</a:t>
            </a:r>
          </a:p>
          <a:p>
            <a:pPr lvl="1"/>
            <a:r>
              <a:rPr lang="en-US" b="1" dirty="0" smtClean="0">
                <a:solidFill>
                  <a:schemeClr val="accent2">
                    <a:lumMod val="50000"/>
                  </a:schemeClr>
                </a:solidFill>
                <a:latin typeface="Calibri" pitchFamily="34" charset="0"/>
              </a:rPr>
              <a:t>Focus on areas where US can have leadership</a:t>
            </a:r>
          </a:p>
          <a:p>
            <a:pPr lvl="1"/>
            <a:r>
              <a:rPr lang="en-US" b="1" dirty="0" smtClean="0">
                <a:solidFill>
                  <a:srgbClr val="285C00"/>
                </a:solidFill>
                <a:latin typeface="Calibri" pitchFamily="34" charset="0"/>
              </a:rPr>
              <a:t>“High-risk, high-impact” as opposed to incremental advances</a:t>
            </a:r>
          </a:p>
          <a:p>
            <a:pPr lvl="1"/>
            <a:r>
              <a:rPr lang="en-US" b="1" dirty="0" smtClean="0">
                <a:solidFill>
                  <a:srgbClr val="285C00"/>
                </a:solidFill>
                <a:latin typeface="Calibri" pitchFamily="34" charset="0"/>
              </a:rPr>
              <a:t>Note this is not an </a:t>
            </a:r>
            <a:r>
              <a:rPr lang="en-US" b="1" u="sng" dirty="0" smtClean="0">
                <a:solidFill>
                  <a:srgbClr val="285C00"/>
                </a:solidFill>
                <a:latin typeface="Calibri" pitchFamily="34" charset="0"/>
              </a:rPr>
              <a:t>either/or</a:t>
            </a:r>
            <a:r>
              <a:rPr lang="en-US" b="1" dirty="0" smtClean="0">
                <a:solidFill>
                  <a:srgbClr val="285C00"/>
                </a:solidFill>
                <a:latin typeface="Calibri" pitchFamily="34" charset="0"/>
              </a:rPr>
              <a:t> proposition, we need both with appropriate balance</a:t>
            </a:r>
            <a:endParaRPr lang="en-US" b="1" dirty="0">
              <a:solidFill>
                <a:srgbClr val="285C00"/>
              </a:solidFill>
              <a:latin typeface="Calibri" pitchFamily="34" charset="0"/>
            </a:endParaRPr>
          </a:p>
        </p:txBody>
      </p:sp>
      <p:sp>
        <p:nvSpPr>
          <p:cNvPr id="9"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1"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2" name="Straight Connector 11"/>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31094" y="6606114"/>
            <a:ext cx="327308" cy="246221"/>
          </a:xfrm>
          <a:prstGeom prst="rect">
            <a:avLst/>
          </a:prstGeom>
          <a:noFill/>
        </p:spPr>
        <p:txBody>
          <a:bodyPr wrap="none" rtlCol="0">
            <a:spAutoFit/>
          </a:bodyPr>
          <a:lstStyle/>
          <a:p>
            <a:r>
              <a:rPr lang="en-US" sz="1000" dirty="0" smtClean="0">
                <a:solidFill>
                  <a:schemeClr val="tx1">
                    <a:lumMod val="75000"/>
                    <a:lumOff val="25000"/>
                  </a:schemeClr>
                </a:solidFill>
              </a:rPr>
              <a:t>32</a:t>
            </a:r>
            <a:endParaRPr lang="en-US" sz="1000" dirty="0">
              <a:solidFill>
                <a:schemeClr val="tx1">
                  <a:lumMod val="75000"/>
                  <a:lumOff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REFERENCE</a:t>
            </a:r>
            <a:br>
              <a:rPr lang="en-US" dirty="0" smtClean="0">
                <a:solidFill>
                  <a:srgbClr val="285C00"/>
                </a:solidFill>
                <a:effectLst>
                  <a:outerShdw blurRad="38100" dist="38100" dir="2700000" algn="tl">
                    <a:srgbClr val="000000">
                      <a:alpha val="43137"/>
                    </a:srgbClr>
                  </a:outerShdw>
                </a:effectLst>
                <a:latin typeface="Cambria" pitchFamily="18" charset="0"/>
              </a:rPr>
            </a:br>
            <a:r>
              <a:rPr lang="en-US" dirty="0" smtClean="0">
                <a:solidFill>
                  <a:srgbClr val="285C00"/>
                </a:solidFill>
                <a:effectLst>
                  <a:outerShdw blurRad="38100" dist="38100" dir="2700000" algn="tl">
                    <a:srgbClr val="000000">
                      <a:alpha val="43137"/>
                    </a:srgbClr>
                  </a:outerShdw>
                </a:effectLst>
                <a:latin typeface="Cambria" pitchFamily="18" charset="0"/>
              </a:rPr>
              <a:t>SLIDES</a:t>
            </a:r>
            <a:endParaRPr lang="en-US" dirty="0">
              <a:solidFill>
                <a:srgbClr val="285C0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782250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 descr="OT0033H"/>
          <p:cNvPicPr>
            <a:picLocks noChangeAspect="1" noChangeArrowheads="1"/>
          </p:cNvPicPr>
          <p:nvPr/>
        </p:nvPicPr>
        <p:blipFill>
          <a:blip r:embed="rId2" cstate="print">
            <a:lum bright="55000" contrast="-78000"/>
          </a:blip>
          <a:srcRect/>
          <a:stretch>
            <a:fillRect/>
          </a:stretch>
        </p:blipFill>
        <p:spPr bwMode="auto">
          <a:xfrm>
            <a:off x="127296" y="152401"/>
            <a:ext cx="8899746" cy="6627818"/>
          </a:xfrm>
          <a:prstGeom prst="rect">
            <a:avLst/>
          </a:prstGeom>
          <a:noFill/>
          <a:scene3d>
            <a:camera prst="orthographicFront"/>
            <a:lightRig rig="threePt" dir="t"/>
          </a:scene3d>
          <a:sp3d>
            <a:bevelT w="152400" h="50800" prst="softRound"/>
          </a:sp3d>
        </p:spPr>
      </p:pic>
      <p:sp>
        <p:nvSpPr>
          <p:cNvPr id="4" name="TextBox 3"/>
          <p:cNvSpPr txBox="1"/>
          <p:nvPr/>
        </p:nvSpPr>
        <p:spPr>
          <a:xfrm>
            <a:off x="143536" y="152400"/>
            <a:ext cx="3124200" cy="4924425"/>
          </a:xfrm>
          <a:prstGeom prst="rect">
            <a:avLst/>
          </a:prstGeom>
          <a:noFill/>
          <a:ln>
            <a:solidFill>
              <a:schemeClr val="tx1"/>
            </a:solidFill>
          </a:ln>
        </p:spPr>
        <p:txBody>
          <a:bodyPr wrap="square" rtlCol="0">
            <a:spAutoFit/>
          </a:bodyPr>
          <a:lstStyle/>
          <a:p>
            <a:pPr fontAlgn="auto">
              <a:spcBef>
                <a:spcPts val="0"/>
              </a:spcBef>
              <a:spcAft>
                <a:spcPts val="0"/>
              </a:spcAft>
            </a:pPr>
            <a:r>
              <a:rPr lang="en-US" sz="2400" dirty="0" smtClean="0">
                <a:solidFill>
                  <a:srgbClr val="FF0000"/>
                </a:solidFill>
                <a:latin typeface="Constantia"/>
              </a:rPr>
              <a:t>Office of </a:t>
            </a:r>
            <a:endParaRPr lang="en-US" sz="3200" dirty="0" smtClean="0">
              <a:solidFill>
                <a:srgbClr val="FF0000"/>
              </a:solidFill>
              <a:latin typeface="Constantia"/>
            </a:endParaRPr>
          </a:p>
          <a:p>
            <a:pPr fontAlgn="auto">
              <a:spcBef>
                <a:spcPts val="0"/>
              </a:spcBef>
              <a:spcAft>
                <a:spcPts val="0"/>
              </a:spcAft>
            </a:pPr>
            <a:r>
              <a:rPr lang="en-US" sz="4000" dirty="0" smtClean="0">
                <a:solidFill>
                  <a:prstClr val="black"/>
                </a:solidFill>
                <a:latin typeface="Constantia"/>
              </a:rPr>
              <a:t>High Energy Physics</a:t>
            </a:r>
          </a:p>
          <a:p>
            <a:pPr fontAlgn="auto">
              <a:spcBef>
                <a:spcPts val="0"/>
              </a:spcBef>
              <a:spcAft>
                <a:spcPts val="0"/>
              </a:spcAft>
            </a:pPr>
            <a:r>
              <a:rPr lang="en-US" sz="3200" dirty="0" smtClean="0">
                <a:solidFill>
                  <a:srgbClr val="FF0000"/>
                </a:solidFill>
                <a:latin typeface="Constantia"/>
              </a:rPr>
              <a:t/>
            </a:r>
            <a:br>
              <a:rPr lang="en-US" sz="3200" dirty="0" smtClean="0">
                <a:solidFill>
                  <a:srgbClr val="FF0000"/>
                </a:solidFill>
                <a:latin typeface="Constantia"/>
              </a:rPr>
            </a:br>
            <a:r>
              <a:rPr lang="en-US" sz="2000" i="1" dirty="0" smtClean="0">
                <a:solidFill>
                  <a:srgbClr val="0070C0"/>
                </a:solidFill>
                <a:latin typeface="Constantia"/>
              </a:rPr>
              <a:t>Fundamental </a:t>
            </a:r>
          </a:p>
          <a:p>
            <a:pPr fontAlgn="auto">
              <a:spcBef>
                <a:spcPts val="0"/>
              </a:spcBef>
              <a:spcAft>
                <a:spcPts val="0"/>
              </a:spcAft>
            </a:pPr>
            <a:endParaRPr lang="en-US"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to the </a:t>
            </a:r>
          </a:p>
          <a:p>
            <a:pPr fontAlgn="auto">
              <a:spcBef>
                <a:spcPts val="0"/>
              </a:spcBef>
              <a:spcAft>
                <a:spcPts val="0"/>
              </a:spcAft>
            </a:pPr>
            <a:endParaRPr lang="en-US" sz="2000"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Frontiers of </a:t>
            </a:r>
          </a:p>
          <a:p>
            <a:pPr fontAlgn="auto">
              <a:spcBef>
                <a:spcPts val="0"/>
              </a:spcBef>
              <a:spcAft>
                <a:spcPts val="0"/>
              </a:spcAft>
            </a:pPr>
            <a:endParaRPr lang="en-US" sz="2000" dirty="0" smtClean="0">
              <a:solidFill>
                <a:srgbClr val="0070C0"/>
              </a:solidFill>
              <a:latin typeface="Constantia"/>
            </a:endParaRPr>
          </a:p>
          <a:p>
            <a:pPr fontAlgn="auto">
              <a:spcBef>
                <a:spcPts val="0"/>
              </a:spcBef>
              <a:spcAft>
                <a:spcPts val="0"/>
              </a:spcAft>
            </a:pPr>
            <a:r>
              <a:rPr lang="en-US" sz="2000" dirty="0" smtClean="0">
                <a:solidFill>
                  <a:srgbClr val="0070C0"/>
                </a:solidFill>
                <a:latin typeface="Constantia"/>
              </a:rPr>
              <a:t>Discovery</a:t>
            </a:r>
            <a:endParaRPr lang="en-US" sz="2000" b="0" dirty="0">
              <a:solidFill>
                <a:srgbClr val="0070C0"/>
              </a:solidFill>
              <a:latin typeface="Constantia"/>
            </a:endParaRPr>
          </a:p>
        </p:txBody>
      </p:sp>
      <p:sp>
        <p:nvSpPr>
          <p:cNvPr id="5" name="TextBox 4"/>
          <p:cNvSpPr txBox="1"/>
          <p:nvPr/>
        </p:nvSpPr>
        <p:spPr>
          <a:xfrm>
            <a:off x="3581400" y="533400"/>
            <a:ext cx="5029200" cy="1969770"/>
          </a:xfrm>
          <a:prstGeom prst="rect">
            <a:avLst/>
          </a:prstGeom>
          <a:noFill/>
          <a:ln>
            <a:noFill/>
          </a:ln>
        </p:spPr>
        <p:txBody>
          <a:bodyPr wrap="square" rtlCol="0">
            <a:spAutoFit/>
          </a:bodyPr>
          <a:lstStyle/>
          <a:p>
            <a:pPr fontAlgn="auto">
              <a:spcBef>
                <a:spcPts val="0"/>
              </a:spcBef>
              <a:spcAft>
                <a:spcPts val="0"/>
              </a:spcAft>
            </a:pPr>
            <a:r>
              <a:rPr lang="en-US" sz="3200" dirty="0" smtClean="0">
                <a:solidFill>
                  <a:prstClr val="black"/>
                </a:solidFill>
                <a:latin typeface="Constantia"/>
              </a:rPr>
              <a:t>HEP’s Mission:  </a:t>
            </a:r>
          </a:p>
          <a:p>
            <a:pPr fontAlgn="auto">
              <a:spcBef>
                <a:spcPts val="0"/>
              </a:spcBef>
              <a:spcAft>
                <a:spcPts val="0"/>
              </a:spcAft>
            </a:pPr>
            <a:r>
              <a:rPr lang="en-US" b="0" dirty="0" smtClean="0">
                <a:solidFill>
                  <a:srgbClr val="C00000"/>
                </a:solidFill>
                <a:latin typeface="Constantia"/>
              </a:rPr>
              <a:t>To</a:t>
            </a:r>
            <a:r>
              <a:rPr lang="en-US" dirty="0" smtClean="0">
                <a:solidFill>
                  <a:srgbClr val="C00000"/>
                </a:solidFill>
                <a:latin typeface="Constantia"/>
              </a:rPr>
              <a:t> </a:t>
            </a:r>
            <a:r>
              <a:rPr lang="en-US" b="0" dirty="0" smtClean="0">
                <a:solidFill>
                  <a:srgbClr val="C00000"/>
                </a:solidFill>
                <a:latin typeface="Constantia"/>
              </a:rPr>
              <a:t>explore the most fundamental questions about the nature of the universe at the Cosmic, Intensity, and Energy Frontiers of scientific discovery, and to develop the tools  and instrumentation that expand that research.</a:t>
            </a:r>
          </a:p>
        </p:txBody>
      </p:sp>
      <p:sp>
        <p:nvSpPr>
          <p:cNvPr id="6" name="TextBox 5"/>
          <p:cNvSpPr txBox="1"/>
          <p:nvPr/>
        </p:nvSpPr>
        <p:spPr>
          <a:xfrm>
            <a:off x="3657600" y="2667000"/>
            <a:ext cx="5181600" cy="2339102"/>
          </a:xfrm>
          <a:prstGeom prst="rect">
            <a:avLst/>
          </a:prstGeom>
          <a:noFill/>
        </p:spPr>
        <p:txBody>
          <a:bodyPr wrap="square" rtlCol="0">
            <a:spAutoFit/>
          </a:bodyPr>
          <a:lstStyle/>
          <a:p>
            <a:pPr fontAlgn="auto">
              <a:spcBef>
                <a:spcPts val="0"/>
              </a:spcBef>
              <a:spcAft>
                <a:spcPts val="0"/>
              </a:spcAft>
            </a:pPr>
            <a:r>
              <a:rPr lang="en-US" sz="2800" dirty="0" smtClean="0">
                <a:solidFill>
                  <a:prstClr val="black"/>
                </a:solidFill>
                <a:latin typeface="Constantia"/>
              </a:rPr>
              <a:t>HEP seeks answers to Big Questions:</a:t>
            </a:r>
            <a:endParaRPr lang="en-US" b="0" dirty="0" smtClean="0">
              <a:solidFill>
                <a:prstClr val="black"/>
              </a:solidFill>
              <a:latin typeface="Constantia"/>
            </a:endParaRPr>
          </a:p>
          <a:p>
            <a:pPr fontAlgn="auto">
              <a:spcBef>
                <a:spcPts val="0"/>
              </a:spcBef>
              <a:spcAft>
                <a:spcPts val="0"/>
              </a:spcAft>
            </a:pPr>
            <a:r>
              <a:rPr lang="en-US" b="0" dirty="0" smtClean="0">
                <a:solidFill>
                  <a:srgbClr val="C00000"/>
                </a:solidFill>
                <a:latin typeface="Constantia"/>
              </a:rPr>
              <a:t>How does mass originate?</a:t>
            </a:r>
          </a:p>
          <a:p>
            <a:pPr fontAlgn="auto">
              <a:spcBef>
                <a:spcPts val="0"/>
              </a:spcBef>
              <a:spcAft>
                <a:spcPts val="0"/>
              </a:spcAft>
            </a:pPr>
            <a:r>
              <a:rPr lang="en-US" b="0" dirty="0" smtClean="0">
                <a:solidFill>
                  <a:srgbClr val="C00000"/>
                </a:solidFill>
                <a:latin typeface="Constantia"/>
              </a:rPr>
              <a:t>Why is the world matter and not anti-matter?</a:t>
            </a:r>
          </a:p>
          <a:p>
            <a:pPr fontAlgn="auto">
              <a:spcBef>
                <a:spcPts val="0"/>
              </a:spcBef>
              <a:spcAft>
                <a:spcPts val="0"/>
              </a:spcAft>
            </a:pPr>
            <a:r>
              <a:rPr lang="en-US" b="0" dirty="0" smtClean="0">
                <a:solidFill>
                  <a:srgbClr val="C00000"/>
                </a:solidFill>
                <a:latin typeface="Constantia"/>
              </a:rPr>
              <a:t>What is dark energy?  Dark matter?</a:t>
            </a:r>
          </a:p>
          <a:p>
            <a:pPr fontAlgn="auto">
              <a:spcBef>
                <a:spcPts val="0"/>
              </a:spcBef>
              <a:spcAft>
                <a:spcPts val="0"/>
              </a:spcAft>
            </a:pPr>
            <a:r>
              <a:rPr lang="en-US" b="0" dirty="0" smtClean="0">
                <a:solidFill>
                  <a:srgbClr val="C00000"/>
                </a:solidFill>
                <a:latin typeface="Constantia"/>
              </a:rPr>
              <a:t>Do all the forces become one and on what scale?</a:t>
            </a:r>
          </a:p>
          <a:p>
            <a:pPr fontAlgn="auto">
              <a:spcBef>
                <a:spcPts val="0"/>
              </a:spcBef>
              <a:spcAft>
                <a:spcPts val="0"/>
              </a:spcAft>
            </a:pPr>
            <a:r>
              <a:rPr lang="en-US" b="0" dirty="0" smtClean="0">
                <a:solidFill>
                  <a:srgbClr val="C00000"/>
                </a:solidFill>
                <a:latin typeface="Constantia"/>
              </a:rPr>
              <a:t>What are the origins of the Universe?</a:t>
            </a:r>
          </a:p>
        </p:txBody>
      </p:sp>
      <p:sp>
        <p:nvSpPr>
          <p:cNvPr id="7" name="TextBox 6"/>
          <p:cNvSpPr txBox="1"/>
          <p:nvPr/>
        </p:nvSpPr>
        <p:spPr>
          <a:xfrm>
            <a:off x="304800" y="5334000"/>
            <a:ext cx="8610600" cy="1200329"/>
          </a:xfrm>
          <a:prstGeom prst="rect">
            <a:avLst/>
          </a:prstGeom>
          <a:noFill/>
        </p:spPr>
        <p:txBody>
          <a:bodyPr wrap="square" rtlCol="0">
            <a:spAutoFit/>
          </a:bodyPr>
          <a:lstStyle/>
          <a:p>
            <a:pPr algn="ctr" fontAlgn="auto">
              <a:spcBef>
                <a:spcPts val="0"/>
              </a:spcBef>
              <a:spcAft>
                <a:spcPts val="0"/>
              </a:spcAft>
            </a:pPr>
            <a:r>
              <a:rPr lang="en-US" dirty="0" smtClean="0">
                <a:solidFill>
                  <a:srgbClr val="002060"/>
                </a:solidFill>
                <a:latin typeface="Constantia"/>
              </a:rPr>
              <a:t>HEP offers high-impact research opportunities for  small-scale collaborations at the Cosmic and Intensity Frontiers to full-blown international collaborations at the Energy Frontier.   More than 20 physicists supported by the Office of High Energy Physics have received the Nobel Prize.</a:t>
            </a:r>
            <a:endParaRPr lang="en-US" b="0" dirty="0">
              <a:solidFill>
                <a:srgbClr val="002060"/>
              </a:solidFill>
              <a:latin typeface="Constantia"/>
            </a:endParaRPr>
          </a:p>
        </p:txBody>
      </p:sp>
    </p:spTree>
    <p:extLst>
      <p:ext uri="{BB962C8B-B14F-4D97-AF65-F5344CB8AC3E}">
        <p14:creationId xmlns:p14="http://schemas.microsoft.com/office/powerpoint/2010/main" val="37246915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685800" y="3352800"/>
            <a:ext cx="1682333" cy="1702547"/>
            <a:chOff x="1562096" y="83831"/>
            <a:chExt cx="3364666" cy="3405094"/>
          </a:xfrm>
        </p:grpSpPr>
        <p:sp>
          <p:nvSpPr>
            <p:cNvPr id="35" name="Oval 34"/>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36"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1100" dirty="0">
                <a:solidFill>
                  <a:prstClr val="black"/>
                </a:solidFill>
              </a:endParaRPr>
            </a:p>
            <a:p>
              <a:pPr algn="ctr" defTabSz="800100" eaLnBrk="0" hangingPunct="0">
                <a:lnSpc>
                  <a:spcPct val="90000"/>
                </a:lnSpc>
                <a:spcAft>
                  <a:spcPct val="35000"/>
                </a:spcAft>
              </a:pPr>
              <a:endParaRPr lang="en-US" sz="1100" dirty="0">
                <a:solidFill>
                  <a:prstClr val="black"/>
                </a:solidFill>
              </a:endParaRPr>
            </a:p>
            <a:p>
              <a:pPr algn="ctr" defTabSz="800100" eaLnBrk="0" hangingPunct="0">
                <a:lnSpc>
                  <a:spcPct val="90000"/>
                </a:lnSpc>
                <a:spcAft>
                  <a:spcPct val="35000"/>
                </a:spcAft>
              </a:pPr>
              <a:r>
                <a:rPr lang="en-US" sz="1400" dirty="0" smtClean="0">
                  <a:solidFill>
                    <a:prstClr val="black"/>
                  </a:solidFill>
                </a:rPr>
                <a:t>Accelerators</a:t>
              </a:r>
              <a:endParaRPr lang="en-US" sz="14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p:txBody>
        </p:sp>
      </p:grpSp>
      <p:grpSp>
        <p:nvGrpSpPr>
          <p:cNvPr id="3" name="Group 19"/>
          <p:cNvGrpSpPr/>
          <p:nvPr/>
        </p:nvGrpSpPr>
        <p:grpSpPr>
          <a:xfrm>
            <a:off x="4572000" y="838200"/>
            <a:ext cx="3364666" cy="3405094"/>
            <a:chOff x="1562096" y="83831"/>
            <a:chExt cx="3364666" cy="3405094"/>
          </a:xfrm>
        </p:grpSpPr>
        <p:sp>
          <p:nvSpPr>
            <p:cNvPr id="21" name="Oval 20"/>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2" name="Oval 4"/>
            <p:cNvSpPr/>
            <p:nvPr/>
          </p:nvSpPr>
          <p:spPr>
            <a:xfrm>
              <a:off x="2010718" y="679722"/>
              <a:ext cx="2467421" cy="153229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r>
                <a:rPr lang="en-US" dirty="0">
                  <a:solidFill>
                    <a:prstClr val="black"/>
                  </a:solidFill>
                </a:rPr>
                <a:t>The Energy Frontier</a:t>
              </a: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r>
                <a:rPr lang="en-US" sz="1100" dirty="0">
                  <a:solidFill>
                    <a:prstClr val="black"/>
                  </a:solidFill>
                </a:rPr>
                <a:t>Origins of Mass</a:t>
              </a: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p:txBody>
        </p:sp>
      </p:grpSp>
      <p:grpSp>
        <p:nvGrpSpPr>
          <p:cNvPr id="4" name="Group 13"/>
          <p:cNvGrpSpPr/>
          <p:nvPr/>
        </p:nvGrpSpPr>
        <p:grpSpPr>
          <a:xfrm>
            <a:off x="5486400" y="2209800"/>
            <a:ext cx="3352799" cy="3505200"/>
            <a:chOff x="723900" y="0"/>
            <a:chExt cx="5029199" cy="5029199"/>
          </a:xfrm>
        </p:grpSpPr>
        <p:sp>
          <p:nvSpPr>
            <p:cNvPr id="15" name="Oval 14"/>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16"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88950" eaLnBrk="0" hangingPunct="0">
                <a:lnSpc>
                  <a:spcPct val="90000"/>
                </a:lnSpc>
                <a:spcAft>
                  <a:spcPct val="35000"/>
                </a:spcAft>
              </a:pPr>
              <a:r>
                <a:rPr lang="en-US" sz="1100" dirty="0">
                  <a:solidFill>
                    <a:prstClr val="black"/>
                  </a:solidFill>
                </a:rPr>
                <a:t>	</a:t>
              </a:r>
            </a:p>
            <a:p>
              <a:pPr algn="ctr" defTabSz="488950" eaLnBrk="0" hangingPunct="0">
                <a:lnSpc>
                  <a:spcPct val="90000"/>
                </a:lnSpc>
                <a:spcAft>
                  <a:spcPct val="35000"/>
                </a:spcAft>
              </a:pPr>
              <a:endParaRPr lang="en-US" sz="1100" dirty="0">
                <a:solidFill>
                  <a:prstClr val="black"/>
                </a:solidFill>
              </a:endParaRPr>
            </a:p>
            <a:p>
              <a:pPr algn="r" defTabSz="488950" eaLnBrk="0" hangingPunct="0">
                <a:lnSpc>
                  <a:spcPct val="90000"/>
                </a:lnSpc>
                <a:spcAft>
                  <a:spcPct val="35000"/>
                </a:spcAft>
              </a:pPr>
              <a:r>
                <a:rPr lang="en-US" sz="1100" dirty="0">
                  <a:solidFill>
                    <a:prstClr val="black"/>
                  </a:solidFill>
                </a:rPr>
                <a:t>		Dark energy</a:t>
              </a:r>
            </a:p>
            <a:p>
              <a:pPr algn="r" defTabSz="488950" eaLnBrk="0" hangingPunct="0">
                <a:lnSpc>
                  <a:spcPct val="90000"/>
                </a:lnSpc>
                <a:spcAft>
                  <a:spcPct val="35000"/>
                </a:spcAft>
              </a:pPr>
              <a:endParaRPr lang="en-US" sz="1100" dirty="0">
                <a:solidFill>
                  <a:prstClr val="black"/>
                </a:solidFill>
              </a:endParaRPr>
            </a:p>
            <a:p>
              <a:pPr algn="r" defTabSz="488950" eaLnBrk="0" hangingPunct="0">
                <a:lnSpc>
                  <a:spcPct val="90000"/>
                </a:lnSpc>
                <a:spcAft>
                  <a:spcPct val="35000"/>
                </a:spcAft>
              </a:pPr>
              <a:r>
                <a:rPr lang="en-US" sz="1100" dirty="0">
                  <a:solidFill>
                    <a:prstClr val="black"/>
                  </a:solidFill>
                </a:rPr>
                <a:t>	Cosmic Particles</a:t>
              </a:r>
            </a:p>
            <a:p>
              <a:pPr algn="r" defTabSz="488950" eaLnBrk="0" hangingPunct="0">
                <a:lnSpc>
                  <a:spcPct val="90000"/>
                </a:lnSpc>
                <a:spcAft>
                  <a:spcPct val="35000"/>
                </a:spcAft>
              </a:pPr>
              <a:endParaRPr lang="en-US" sz="1100" dirty="0">
                <a:solidFill>
                  <a:prstClr val="black"/>
                </a:solidFill>
              </a:endParaRPr>
            </a:p>
            <a:p>
              <a:pPr algn="r" defTabSz="488950" eaLnBrk="0" hangingPunct="0">
                <a:lnSpc>
                  <a:spcPct val="90000"/>
                </a:lnSpc>
                <a:spcAft>
                  <a:spcPct val="35000"/>
                </a:spcAft>
              </a:pPr>
              <a:r>
                <a:rPr lang="en-US" dirty="0">
                  <a:solidFill>
                    <a:prstClr val="black"/>
                  </a:solidFill>
                </a:rPr>
                <a:t>	The Cosmic </a:t>
              </a:r>
            </a:p>
            <a:p>
              <a:pPr algn="r" defTabSz="488950" eaLnBrk="0" hangingPunct="0">
                <a:lnSpc>
                  <a:spcPct val="90000"/>
                </a:lnSpc>
                <a:spcAft>
                  <a:spcPct val="35000"/>
                </a:spcAft>
              </a:pPr>
              <a:r>
                <a:rPr lang="en-US" dirty="0">
                  <a:solidFill>
                    <a:prstClr val="black"/>
                  </a:solidFill>
                </a:rPr>
                <a:t>		Frontier</a:t>
              </a:r>
            </a:p>
          </p:txBody>
        </p:sp>
      </p:grpSp>
      <p:grpSp>
        <p:nvGrpSpPr>
          <p:cNvPr id="5" name="Group 16"/>
          <p:cNvGrpSpPr/>
          <p:nvPr/>
        </p:nvGrpSpPr>
        <p:grpSpPr>
          <a:xfrm>
            <a:off x="3809999" y="2209800"/>
            <a:ext cx="3352799" cy="3505200"/>
            <a:chOff x="2814678" y="717232"/>
            <a:chExt cx="3516589" cy="3594734"/>
          </a:xfrm>
        </p:grpSpPr>
        <p:sp>
          <p:nvSpPr>
            <p:cNvPr id="18" name="Oval 1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dirty="0">
                <a:solidFill>
                  <a:prstClr val="black"/>
                </a:solidFill>
              </a:endParaRPr>
            </a:p>
            <a:p>
              <a:pPr algn="ctr" fontAlgn="auto">
                <a:spcAft>
                  <a:spcPts val="0"/>
                </a:spcAft>
                <a:defRPr/>
              </a:pPr>
              <a:endParaRPr lang="en-US" sz="1100" dirty="0">
                <a:solidFill>
                  <a:prstClr val="black"/>
                </a:solidFill>
              </a:endParaRPr>
            </a:p>
            <a:p>
              <a:pPr algn="ctr" fontAlgn="auto">
                <a:spcAft>
                  <a:spcPts val="0"/>
                </a:spcAft>
                <a:defRPr/>
              </a:pPr>
              <a:endParaRPr lang="en-US" sz="1100" dirty="0">
                <a:solidFill>
                  <a:prstClr val="black"/>
                </a:solidFill>
              </a:endParaRPr>
            </a:p>
            <a:p>
              <a:pPr fontAlgn="auto">
                <a:spcAft>
                  <a:spcPts val="0"/>
                </a:spcAft>
                <a:defRPr/>
              </a:pPr>
              <a:r>
                <a:rPr lang="en-US" sz="1100" dirty="0">
                  <a:solidFill>
                    <a:prstClr val="black"/>
                  </a:solidFill>
                </a:rPr>
                <a:t>Neutrino Physics	</a:t>
              </a:r>
              <a:br>
                <a:rPr lang="en-US" sz="1100" dirty="0">
                  <a:solidFill>
                    <a:prstClr val="black"/>
                  </a:solidFill>
                </a:rPr>
              </a:br>
              <a:r>
                <a:rPr lang="en-US" sz="1100" dirty="0">
                  <a:solidFill>
                    <a:prstClr val="black"/>
                  </a:solidFill>
                </a:rPr>
                <a:t/>
              </a:r>
              <a:br>
                <a:rPr lang="en-US" sz="1100" dirty="0">
                  <a:solidFill>
                    <a:prstClr val="black"/>
                  </a:solidFill>
                </a:rPr>
              </a:br>
              <a:r>
                <a:rPr lang="en-US" sz="1100" dirty="0">
                  <a:solidFill>
                    <a:prstClr val="black"/>
                  </a:solidFill>
                </a:rPr>
                <a:t>Proton Decay</a:t>
              </a:r>
              <a:r>
                <a:rPr lang="en-US" sz="1400" dirty="0">
                  <a:solidFill>
                    <a:prstClr val="black"/>
                  </a:solidFill>
                </a:rPr>
                <a:t/>
              </a:r>
              <a:br>
                <a:rPr lang="en-US" sz="1400" dirty="0">
                  <a:solidFill>
                    <a:prstClr val="black"/>
                  </a:solidFill>
                </a:rPr>
              </a:br>
              <a:endParaRPr lang="en-US" sz="1400" dirty="0">
                <a:solidFill>
                  <a:prstClr val="black"/>
                </a:solidFill>
              </a:endParaRPr>
            </a:p>
            <a:p>
              <a:pPr fontAlgn="auto">
                <a:spcAft>
                  <a:spcPts val="0"/>
                </a:spcAft>
                <a:defRPr/>
              </a:pPr>
              <a:r>
                <a:rPr lang="en-US" dirty="0">
                  <a:solidFill>
                    <a:prstClr val="black"/>
                  </a:solidFill>
                </a:rPr>
                <a:t>The Intensity	</a:t>
              </a:r>
            </a:p>
            <a:p>
              <a:pPr fontAlgn="auto">
                <a:spcAft>
                  <a:spcPts val="0"/>
                </a:spcAft>
                <a:defRPr/>
              </a:pPr>
              <a:r>
                <a:rPr lang="en-US" dirty="0">
                  <a:solidFill>
                    <a:prstClr val="black"/>
                  </a:solidFill>
                </a:rPr>
                <a:t>Frontier          	</a:t>
              </a:r>
            </a:p>
          </p:txBody>
        </p:sp>
      </p:grpSp>
      <p:sp>
        <p:nvSpPr>
          <p:cNvPr id="28675" name="Rectangle 2"/>
          <p:cNvSpPr>
            <a:spLocks noGrp="1" noChangeArrowheads="1"/>
          </p:cNvSpPr>
          <p:nvPr>
            <p:ph type="title"/>
          </p:nvPr>
        </p:nvSpPr>
        <p:spPr>
          <a:xfrm>
            <a:off x="0" y="0"/>
            <a:ext cx="9144000" cy="765725"/>
          </a:xfrm>
        </p:spPr>
        <p:txBody>
          <a:bodyPr>
            <a:noAutofit/>
          </a:bodyPr>
          <a:lstStyle/>
          <a:p>
            <a:pPr eaLnBrk="1" hangingPunct="1"/>
            <a:r>
              <a:rPr lang="en-US" sz="3200" b="1" dirty="0" smtClean="0">
                <a:solidFill>
                  <a:srgbClr val="006600"/>
                </a:solidFill>
                <a:effectLst>
                  <a:outerShdw blurRad="38100" dist="38100" dir="2700000" algn="tl">
                    <a:srgbClr val="000000">
                      <a:alpha val="43137"/>
                    </a:srgbClr>
                  </a:outerShdw>
                </a:effectLst>
                <a:latin typeface="Cambria" pitchFamily="18" charset="0"/>
                <a:cs typeface="Calibri" pitchFamily="34" charset="0"/>
              </a:rPr>
              <a:t>HEP Physics and Technology</a:t>
            </a:r>
          </a:p>
        </p:txBody>
      </p:sp>
      <p:sp>
        <p:nvSpPr>
          <p:cNvPr id="6" name="TextBox 5"/>
          <p:cNvSpPr txBox="1"/>
          <p:nvPr/>
        </p:nvSpPr>
        <p:spPr>
          <a:xfrm>
            <a:off x="4953000" y="5638800"/>
            <a:ext cx="3048000" cy="461665"/>
          </a:xfrm>
          <a:prstGeom prst="rect">
            <a:avLst/>
          </a:prstGeom>
          <a:noFill/>
        </p:spPr>
        <p:txBody>
          <a:bodyPr wrap="square" rtlCol="0">
            <a:spAutoFit/>
          </a:bodyPr>
          <a:lstStyle/>
          <a:p>
            <a:pPr algn="ctr" eaLnBrk="0" hangingPunct="0"/>
            <a:r>
              <a:rPr lang="en-US" sz="2400" dirty="0">
                <a:solidFill>
                  <a:prstClr val="black"/>
                </a:solidFill>
                <a:latin typeface="Calibri"/>
                <a:cs typeface="Arial" pitchFamily="34" charset="0"/>
              </a:rPr>
              <a:t>Physics Frontiers</a:t>
            </a:r>
          </a:p>
        </p:txBody>
      </p:sp>
      <p:sp>
        <p:nvSpPr>
          <p:cNvPr id="11" name="TextBox 10"/>
          <p:cNvSpPr txBox="1"/>
          <p:nvPr/>
        </p:nvSpPr>
        <p:spPr>
          <a:xfrm>
            <a:off x="6934200" y="2514600"/>
            <a:ext cx="894797" cy="261610"/>
          </a:xfrm>
          <a:prstGeom prst="rect">
            <a:avLst/>
          </a:prstGeom>
          <a:noFill/>
        </p:spPr>
        <p:txBody>
          <a:bodyPr wrap="none" rtlCol="0">
            <a:spAutoFit/>
          </a:bodyPr>
          <a:lstStyle/>
          <a:p>
            <a:pPr eaLnBrk="0" hangingPunct="0"/>
            <a:r>
              <a:rPr lang="en-US" sz="1100" dirty="0">
                <a:solidFill>
                  <a:prstClr val="black"/>
                </a:solidFill>
                <a:latin typeface="Calibri"/>
              </a:rPr>
              <a:t>Dark matter</a:t>
            </a:r>
          </a:p>
        </p:txBody>
      </p:sp>
      <p:sp>
        <p:nvSpPr>
          <p:cNvPr id="12" name="TextBox 11"/>
          <p:cNvSpPr txBox="1"/>
          <p:nvPr/>
        </p:nvSpPr>
        <p:spPr>
          <a:xfrm>
            <a:off x="4724400" y="2438400"/>
            <a:ext cx="1350050" cy="430887"/>
          </a:xfrm>
          <a:prstGeom prst="rect">
            <a:avLst/>
          </a:prstGeom>
          <a:noFill/>
        </p:spPr>
        <p:txBody>
          <a:bodyPr wrap="none" rtlCol="0">
            <a:spAutoFit/>
          </a:bodyPr>
          <a:lstStyle/>
          <a:p>
            <a:pPr algn="ctr" eaLnBrk="0" hangingPunct="0"/>
            <a:r>
              <a:rPr lang="en-US" sz="1100" dirty="0">
                <a:solidFill>
                  <a:prstClr val="black"/>
                </a:solidFill>
                <a:latin typeface="Calibri"/>
              </a:rPr>
              <a:t>Matter/Anti-matter</a:t>
            </a:r>
          </a:p>
          <a:p>
            <a:pPr algn="ctr" eaLnBrk="0" hangingPunct="0"/>
            <a:r>
              <a:rPr lang="en-US" sz="1100" dirty="0">
                <a:solidFill>
                  <a:prstClr val="black"/>
                </a:solidFill>
                <a:latin typeface="Calibri"/>
              </a:rPr>
              <a:t>Asymmetry</a:t>
            </a:r>
          </a:p>
        </p:txBody>
      </p:sp>
      <p:sp>
        <p:nvSpPr>
          <p:cNvPr id="13" name="TextBox 12"/>
          <p:cNvSpPr txBox="1"/>
          <p:nvPr/>
        </p:nvSpPr>
        <p:spPr>
          <a:xfrm>
            <a:off x="5410200" y="2895600"/>
            <a:ext cx="1829347" cy="1107996"/>
          </a:xfrm>
          <a:prstGeom prst="rect">
            <a:avLst/>
          </a:prstGeom>
          <a:noFill/>
        </p:spPr>
        <p:txBody>
          <a:bodyPr wrap="none" rtlCol="0">
            <a:spAutoFit/>
          </a:bodyPr>
          <a:lstStyle/>
          <a:p>
            <a:pPr algn="ctr" eaLnBrk="0" hangingPunct="0"/>
            <a:r>
              <a:rPr lang="en-US" sz="1100" dirty="0">
                <a:solidFill>
                  <a:prstClr val="black"/>
                </a:solidFill>
                <a:latin typeface="Calibri"/>
              </a:rPr>
              <a:t>Origin of Universe</a:t>
            </a:r>
          </a:p>
          <a:p>
            <a:pPr algn="ctr" eaLnBrk="0" hangingPunct="0"/>
            <a:r>
              <a:rPr lang="en-US" sz="1100" dirty="0">
                <a:solidFill>
                  <a:prstClr val="black"/>
                </a:solidFill>
                <a:latin typeface="Calibri"/>
              </a:rPr>
              <a:t/>
            </a:r>
            <a:br>
              <a:rPr lang="en-US" sz="1100" dirty="0">
                <a:solidFill>
                  <a:prstClr val="black"/>
                </a:solidFill>
                <a:latin typeface="Calibri"/>
              </a:rPr>
            </a:br>
            <a:r>
              <a:rPr lang="en-US" sz="1100" dirty="0">
                <a:solidFill>
                  <a:prstClr val="black"/>
                </a:solidFill>
                <a:latin typeface="Calibri"/>
              </a:rPr>
              <a:t>Unification of Forces</a:t>
            </a:r>
          </a:p>
          <a:p>
            <a:pPr algn="ctr" eaLnBrk="0" hangingPunct="0"/>
            <a:endParaRPr lang="en-US" sz="1100" dirty="0">
              <a:solidFill>
                <a:prstClr val="black"/>
              </a:solidFill>
              <a:latin typeface="Calibri"/>
            </a:endParaRPr>
          </a:p>
          <a:p>
            <a:pPr algn="ctr" eaLnBrk="0" hangingPunct="0"/>
            <a:r>
              <a:rPr lang="en-US" sz="1100" dirty="0">
                <a:solidFill>
                  <a:prstClr val="black"/>
                </a:solidFill>
                <a:latin typeface="Calibri"/>
              </a:rPr>
              <a:t>New Physics</a:t>
            </a:r>
          </a:p>
          <a:p>
            <a:pPr algn="ctr" eaLnBrk="0" hangingPunct="0"/>
            <a:r>
              <a:rPr lang="en-US" sz="1100" dirty="0">
                <a:solidFill>
                  <a:prstClr val="black"/>
                </a:solidFill>
                <a:latin typeface="Calibri"/>
              </a:rPr>
              <a:t>Beyond the Standard Model</a:t>
            </a:r>
          </a:p>
        </p:txBody>
      </p:sp>
      <p:grpSp>
        <p:nvGrpSpPr>
          <p:cNvPr id="7" name="Group 22"/>
          <p:cNvGrpSpPr/>
          <p:nvPr/>
        </p:nvGrpSpPr>
        <p:grpSpPr>
          <a:xfrm>
            <a:off x="685800" y="838200"/>
            <a:ext cx="1682333" cy="1702547"/>
            <a:chOff x="1562096" y="83831"/>
            <a:chExt cx="3364666" cy="3405094"/>
          </a:xfrm>
        </p:grpSpPr>
        <p:sp>
          <p:nvSpPr>
            <p:cNvPr id="24" name="Oval 23"/>
            <p:cNvSpPr/>
            <p:nvPr/>
          </p:nvSpPr>
          <p:spPr>
            <a:xfrm>
              <a:off x="1562096" y="83831"/>
              <a:ext cx="3364666" cy="3405094"/>
            </a:xfrm>
            <a:prstGeom prst="ellipse">
              <a:avLst/>
            </a:prstGeom>
            <a:solidFill>
              <a:srgbClr val="0070C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25" name="Oval 4"/>
            <p:cNvSpPr/>
            <p:nvPr/>
          </p:nvSpPr>
          <p:spPr>
            <a:xfrm>
              <a:off x="2010718" y="83831"/>
              <a:ext cx="2467422" cy="21281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1100" dirty="0">
                <a:solidFill>
                  <a:prstClr val="black"/>
                </a:solidFill>
              </a:endParaRPr>
            </a:p>
            <a:p>
              <a:pPr algn="ctr" defTabSz="800100" eaLnBrk="0" hangingPunct="0">
                <a:lnSpc>
                  <a:spcPct val="90000"/>
                </a:lnSpc>
                <a:spcAft>
                  <a:spcPct val="35000"/>
                </a:spcAft>
              </a:pPr>
              <a:endParaRPr lang="en-US" sz="1100" dirty="0">
                <a:solidFill>
                  <a:prstClr val="black"/>
                </a:solidFill>
              </a:endParaRPr>
            </a:p>
            <a:p>
              <a:pPr algn="ctr" defTabSz="800100" eaLnBrk="0" hangingPunct="0">
                <a:lnSpc>
                  <a:spcPct val="90000"/>
                </a:lnSpc>
                <a:spcAft>
                  <a:spcPct val="35000"/>
                </a:spcAft>
              </a:pPr>
              <a:r>
                <a:rPr lang="en-US" sz="1400" dirty="0">
                  <a:solidFill>
                    <a:prstClr val="black"/>
                  </a:solidFill>
                </a:rPr>
                <a:t>Experimental</a:t>
              </a: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a:p>
              <a:pPr algn="ctr" defTabSz="800100" eaLnBrk="0" hangingPunct="0">
                <a:lnSpc>
                  <a:spcPct val="90000"/>
                </a:lnSpc>
                <a:spcAft>
                  <a:spcPct val="35000"/>
                </a:spcAft>
              </a:pPr>
              <a:endParaRPr lang="en-US" sz="900" dirty="0">
                <a:solidFill>
                  <a:prstClr val="black"/>
                </a:solidFill>
              </a:endParaRPr>
            </a:p>
          </p:txBody>
        </p:sp>
      </p:grpSp>
      <p:grpSp>
        <p:nvGrpSpPr>
          <p:cNvPr id="8" name="Group 25"/>
          <p:cNvGrpSpPr/>
          <p:nvPr/>
        </p:nvGrpSpPr>
        <p:grpSpPr>
          <a:xfrm>
            <a:off x="152400" y="3962400"/>
            <a:ext cx="1676400" cy="1752600"/>
            <a:chOff x="2814678" y="717232"/>
            <a:chExt cx="3516589" cy="3594734"/>
          </a:xfrm>
        </p:grpSpPr>
        <p:sp>
          <p:nvSpPr>
            <p:cNvPr id="27" name="Oval 26"/>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8"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dirty="0">
                <a:solidFill>
                  <a:prstClr val="black"/>
                </a:solidFill>
              </a:endParaRPr>
            </a:p>
            <a:p>
              <a:pPr algn="ctr" fontAlgn="auto">
                <a:spcAft>
                  <a:spcPts val="0"/>
                </a:spcAft>
                <a:defRPr/>
              </a:pPr>
              <a:endParaRPr lang="en-US" sz="1100" dirty="0">
                <a:solidFill>
                  <a:prstClr val="black"/>
                </a:solidFill>
              </a:endParaRPr>
            </a:p>
            <a:p>
              <a:pPr fontAlgn="auto">
                <a:spcAft>
                  <a:spcPts val="0"/>
                </a:spcAft>
                <a:defRPr/>
              </a:pPr>
              <a:r>
                <a:rPr lang="en-US" sz="1400" dirty="0">
                  <a:solidFill>
                    <a:prstClr val="black"/>
                  </a:solidFill>
                </a:rPr>
                <a:t/>
              </a:r>
              <a:br>
                <a:rPr lang="en-US" sz="1400" dirty="0">
                  <a:solidFill>
                    <a:prstClr val="black"/>
                  </a:solidFill>
                </a:rPr>
              </a:br>
              <a:endParaRPr lang="en-US" sz="1400" dirty="0">
                <a:solidFill>
                  <a:prstClr val="black"/>
                </a:solidFill>
              </a:endParaRPr>
            </a:p>
            <a:p>
              <a:pPr fontAlgn="auto">
                <a:spcAft>
                  <a:spcPts val="0"/>
                </a:spcAft>
                <a:defRPr/>
              </a:pPr>
              <a:r>
                <a:rPr lang="en-US" sz="1400" dirty="0" smtClean="0">
                  <a:solidFill>
                    <a:prstClr val="black"/>
                  </a:solidFill>
                </a:rPr>
                <a:t>Detectors</a:t>
              </a:r>
              <a:r>
                <a:rPr lang="en-US" dirty="0" smtClean="0">
                  <a:solidFill>
                    <a:prstClr val="black"/>
                  </a:solidFill>
                </a:rPr>
                <a:t>        </a:t>
              </a:r>
              <a:r>
                <a:rPr lang="en-US" dirty="0">
                  <a:solidFill>
                    <a:prstClr val="black"/>
                  </a:solidFill>
                </a:rPr>
                <a:t>	</a:t>
              </a:r>
            </a:p>
          </p:txBody>
        </p:sp>
      </p:grpSp>
      <p:grpSp>
        <p:nvGrpSpPr>
          <p:cNvPr id="9" name="Group 28"/>
          <p:cNvGrpSpPr/>
          <p:nvPr/>
        </p:nvGrpSpPr>
        <p:grpSpPr>
          <a:xfrm>
            <a:off x="1295400" y="1295400"/>
            <a:ext cx="1676400" cy="1752600"/>
            <a:chOff x="723900" y="0"/>
            <a:chExt cx="5029199" cy="5029199"/>
          </a:xfrm>
        </p:grpSpPr>
        <p:sp>
          <p:nvSpPr>
            <p:cNvPr id="30" name="Oval 29"/>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31" name="Oval 4"/>
            <p:cNvSpPr/>
            <p:nvPr/>
          </p:nvSpPr>
          <p:spPr>
            <a:xfrm>
              <a:off x="1752600" y="765313"/>
              <a:ext cx="3556179" cy="35561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dirty="0">
                <a:solidFill>
                  <a:prstClr val="black"/>
                </a:solidFill>
              </a:endParaRPr>
            </a:p>
            <a:p>
              <a:pPr algn="r" defTabSz="488950" eaLnBrk="0" hangingPunct="0">
                <a:lnSpc>
                  <a:spcPct val="90000"/>
                </a:lnSpc>
                <a:spcAft>
                  <a:spcPct val="35000"/>
                </a:spcAft>
              </a:pPr>
              <a:endParaRPr lang="en-US" sz="1400" dirty="0">
                <a:solidFill>
                  <a:prstClr val="black"/>
                </a:solidFill>
              </a:endParaRPr>
            </a:p>
            <a:p>
              <a:pPr algn="r" defTabSz="488950" eaLnBrk="0" hangingPunct="0">
                <a:lnSpc>
                  <a:spcPct val="90000"/>
                </a:lnSpc>
                <a:spcAft>
                  <a:spcPct val="35000"/>
                </a:spcAft>
              </a:pPr>
              <a:r>
                <a:rPr lang="en-US" sz="1400" dirty="0" smtClean="0">
                  <a:solidFill>
                    <a:prstClr val="black"/>
                  </a:solidFill>
                </a:rPr>
                <a:t>Simulation</a:t>
              </a:r>
              <a:endParaRPr lang="en-US" sz="1400" dirty="0">
                <a:solidFill>
                  <a:prstClr val="black"/>
                </a:solidFill>
              </a:endParaRPr>
            </a:p>
          </p:txBody>
        </p:sp>
      </p:grpSp>
      <p:sp>
        <p:nvSpPr>
          <p:cNvPr id="33" name="TextBox 32"/>
          <p:cNvSpPr txBox="1"/>
          <p:nvPr/>
        </p:nvSpPr>
        <p:spPr>
          <a:xfrm>
            <a:off x="609600" y="3048000"/>
            <a:ext cx="1996059" cy="338554"/>
          </a:xfrm>
          <a:prstGeom prst="rect">
            <a:avLst/>
          </a:prstGeom>
          <a:noFill/>
        </p:spPr>
        <p:txBody>
          <a:bodyPr wrap="none" rtlCol="0">
            <a:spAutoFit/>
          </a:bodyPr>
          <a:lstStyle/>
          <a:p>
            <a:pPr eaLnBrk="0" hangingPunct="0"/>
            <a:r>
              <a:rPr lang="en-US" sz="1600" dirty="0">
                <a:solidFill>
                  <a:prstClr val="black"/>
                </a:solidFill>
                <a:cs typeface="Tahoma" pitchFamily="34" charset="0"/>
              </a:rPr>
              <a:t>Along Three Paths</a:t>
            </a:r>
            <a:endParaRPr lang="en-US" sz="1600" dirty="0">
              <a:solidFill>
                <a:prstClr val="black"/>
              </a:solidFill>
            </a:endParaRPr>
          </a:p>
        </p:txBody>
      </p:sp>
      <p:grpSp>
        <p:nvGrpSpPr>
          <p:cNvPr id="10" name="Group 36"/>
          <p:cNvGrpSpPr/>
          <p:nvPr/>
        </p:nvGrpSpPr>
        <p:grpSpPr>
          <a:xfrm>
            <a:off x="304800" y="1295400"/>
            <a:ext cx="1676400" cy="1752600"/>
            <a:chOff x="2814678" y="717232"/>
            <a:chExt cx="3516589" cy="3594734"/>
          </a:xfrm>
        </p:grpSpPr>
        <p:sp>
          <p:nvSpPr>
            <p:cNvPr id="38" name="Oval 37"/>
            <p:cNvSpPr/>
            <p:nvPr/>
          </p:nvSpPr>
          <p:spPr>
            <a:xfrm>
              <a:off x="2814678" y="717232"/>
              <a:ext cx="3516589" cy="3594734"/>
            </a:xfrm>
            <a:prstGeom prst="ellipse">
              <a:avLst/>
            </a:prstGeom>
            <a:solidFill>
              <a:srgbClr val="15A715">
                <a:alpha val="49804"/>
              </a:srgbClr>
            </a:solidFill>
            <a:ln w="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39" name="Oval 4"/>
            <p:cNvSpPr/>
            <p:nvPr/>
          </p:nvSpPr>
          <p:spPr>
            <a:xfrm>
              <a:off x="3134369" y="1186110"/>
              <a:ext cx="2072640" cy="27469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fontAlgn="auto">
                <a:spcAft>
                  <a:spcPts val="0"/>
                </a:spcAft>
                <a:defRPr/>
              </a:pPr>
              <a:endParaRPr lang="en-US" sz="1100" dirty="0">
                <a:solidFill>
                  <a:prstClr val="black"/>
                </a:solidFill>
              </a:endParaRPr>
            </a:p>
            <a:p>
              <a:pPr algn="ctr" fontAlgn="auto">
                <a:spcAft>
                  <a:spcPts val="0"/>
                </a:spcAft>
                <a:defRPr/>
              </a:pPr>
              <a:endParaRPr lang="en-US" sz="1100" dirty="0">
                <a:solidFill>
                  <a:prstClr val="black"/>
                </a:solidFill>
              </a:endParaRPr>
            </a:p>
            <a:p>
              <a:pPr fontAlgn="auto">
                <a:spcAft>
                  <a:spcPts val="0"/>
                </a:spcAft>
                <a:defRPr/>
              </a:pPr>
              <a:r>
                <a:rPr lang="en-US" sz="1400" dirty="0">
                  <a:solidFill>
                    <a:prstClr val="black"/>
                  </a:solidFill>
                </a:rPr>
                <a:t/>
              </a:r>
              <a:br>
                <a:rPr lang="en-US" sz="1400" dirty="0">
                  <a:solidFill>
                    <a:prstClr val="black"/>
                  </a:solidFill>
                </a:rPr>
              </a:br>
              <a:endParaRPr lang="en-US" sz="1400" dirty="0">
                <a:solidFill>
                  <a:prstClr val="black"/>
                </a:solidFill>
              </a:endParaRPr>
            </a:p>
            <a:p>
              <a:pPr fontAlgn="auto">
                <a:spcAft>
                  <a:spcPts val="0"/>
                </a:spcAft>
                <a:defRPr/>
              </a:pPr>
              <a:r>
                <a:rPr lang="en-US" sz="1400" dirty="0">
                  <a:solidFill>
                    <a:prstClr val="black"/>
                  </a:solidFill>
                </a:rPr>
                <a:t>Theory</a:t>
              </a:r>
              <a:r>
                <a:rPr lang="en-US" dirty="0">
                  <a:solidFill>
                    <a:prstClr val="black"/>
                  </a:solidFill>
                </a:rPr>
                <a:t>        	</a:t>
              </a:r>
            </a:p>
          </p:txBody>
        </p:sp>
      </p:grpSp>
      <p:grpSp>
        <p:nvGrpSpPr>
          <p:cNvPr id="14" name="Group 39"/>
          <p:cNvGrpSpPr/>
          <p:nvPr/>
        </p:nvGrpSpPr>
        <p:grpSpPr>
          <a:xfrm>
            <a:off x="1219200" y="3962400"/>
            <a:ext cx="1676400" cy="1752600"/>
            <a:chOff x="723900" y="0"/>
            <a:chExt cx="5029199" cy="5029199"/>
          </a:xfrm>
        </p:grpSpPr>
        <p:sp>
          <p:nvSpPr>
            <p:cNvPr id="41" name="Oval 40"/>
            <p:cNvSpPr/>
            <p:nvPr/>
          </p:nvSpPr>
          <p:spPr>
            <a:xfrm>
              <a:off x="723900" y="0"/>
              <a:ext cx="5029199" cy="5029199"/>
            </a:xfrm>
            <a:prstGeom prst="ellipse">
              <a:avLst/>
            </a:prstGeom>
            <a:solidFill>
              <a:srgbClr val="C00000">
                <a:alpha val="49804"/>
              </a:srgbClr>
            </a:solidFill>
            <a:ln w="0">
              <a:solidFill>
                <a:schemeClr val="accent1"/>
              </a:solidFill>
            </a:ln>
            <a:effectLst/>
          </p:spPr>
          <p:style>
            <a:lnRef idx="2">
              <a:scrgbClr r="0" g="0" b="0"/>
            </a:lnRef>
            <a:fillRef idx="1">
              <a:scrgbClr r="0" g="0" b="0"/>
            </a:fillRef>
            <a:effectRef idx="0">
              <a:scrgbClr r="0" g="0" b="0"/>
            </a:effectRef>
            <a:fontRef idx="minor">
              <a:schemeClr val="tx1"/>
            </a:fontRef>
          </p:style>
        </p:sp>
        <p:sp>
          <p:nvSpPr>
            <p:cNvPr id="42" name="Oval 4"/>
            <p:cNvSpPr/>
            <p:nvPr/>
          </p:nvSpPr>
          <p:spPr>
            <a:xfrm>
              <a:off x="1752600" y="765313"/>
              <a:ext cx="3771899" cy="35561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r" defTabSz="488950" eaLnBrk="0" hangingPunct="0">
                <a:lnSpc>
                  <a:spcPct val="90000"/>
                </a:lnSpc>
                <a:spcAft>
                  <a:spcPct val="35000"/>
                </a:spcAft>
              </a:pPr>
              <a:endParaRPr lang="en-US" sz="1400" dirty="0">
                <a:solidFill>
                  <a:prstClr val="black"/>
                </a:solidFill>
              </a:endParaRPr>
            </a:p>
            <a:p>
              <a:pPr algn="r" defTabSz="488950" eaLnBrk="0" hangingPunct="0">
                <a:lnSpc>
                  <a:spcPct val="90000"/>
                </a:lnSpc>
                <a:spcAft>
                  <a:spcPct val="35000"/>
                </a:spcAft>
              </a:pPr>
              <a:endParaRPr lang="en-US" sz="1400" dirty="0">
                <a:solidFill>
                  <a:prstClr val="black"/>
                </a:solidFill>
              </a:endParaRPr>
            </a:p>
            <a:p>
              <a:pPr algn="r" defTabSz="488950" eaLnBrk="0" hangingPunct="0">
                <a:lnSpc>
                  <a:spcPct val="90000"/>
                </a:lnSpc>
                <a:spcAft>
                  <a:spcPct val="35000"/>
                </a:spcAft>
              </a:pPr>
              <a:r>
                <a:rPr lang="en-US" sz="1400" dirty="0">
                  <a:solidFill>
                    <a:prstClr val="black"/>
                  </a:solidFill>
                </a:rPr>
                <a:t>  </a:t>
              </a:r>
              <a:r>
                <a:rPr lang="en-US" sz="1400" dirty="0" smtClean="0">
                  <a:solidFill>
                    <a:prstClr val="black"/>
                  </a:solidFill>
                </a:rPr>
                <a:t>Computing</a:t>
              </a:r>
              <a:endParaRPr lang="en-US" sz="1400" dirty="0">
                <a:solidFill>
                  <a:prstClr val="black"/>
                </a:solidFill>
              </a:endParaRPr>
            </a:p>
          </p:txBody>
        </p:sp>
      </p:grpSp>
      <p:sp>
        <p:nvSpPr>
          <p:cNvPr id="44" name="TextBox 43"/>
          <p:cNvSpPr txBox="1"/>
          <p:nvPr/>
        </p:nvSpPr>
        <p:spPr>
          <a:xfrm>
            <a:off x="-152400" y="5715000"/>
            <a:ext cx="2971800" cy="548868"/>
          </a:xfrm>
          <a:prstGeom prst="rect">
            <a:avLst/>
          </a:prstGeom>
          <a:noFill/>
        </p:spPr>
        <p:txBody>
          <a:bodyPr wrap="square" rtlCol="0">
            <a:spAutoFit/>
          </a:bodyPr>
          <a:lstStyle/>
          <a:p>
            <a:pPr marL="406400" lvl="1" algn="ctr">
              <a:spcBef>
                <a:spcPts val="200"/>
              </a:spcBef>
            </a:pPr>
            <a:r>
              <a:rPr lang="en-US" sz="1400" dirty="0">
                <a:solidFill>
                  <a:prstClr val="black"/>
                </a:solidFill>
                <a:cs typeface="Tahoma" pitchFamily="34" charset="0"/>
              </a:rPr>
              <a:t>Enabled by </a:t>
            </a:r>
          </a:p>
          <a:p>
            <a:pPr marL="406400" lvl="1" algn="ctr">
              <a:spcBef>
                <a:spcPts val="200"/>
              </a:spcBef>
            </a:pPr>
            <a:r>
              <a:rPr lang="en-US" sz="1400" dirty="0">
                <a:solidFill>
                  <a:prstClr val="black"/>
                </a:solidFill>
                <a:cs typeface="Tahoma" pitchFamily="34" charset="0"/>
              </a:rPr>
              <a:t>Advanced </a:t>
            </a:r>
            <a:r>
              <a:rPr lang="en-US" sz="1400" dirty="0" smtClean="0">
                <a:solidFill>
                  <a:prstClr val="black"/>
                </a:solidFill>
                <a:cs typeface="Tahoma" pitchFamily="34" charset="0"/>
              </a:rPr>
              <a:t>Technologies </a:t>
            </a:r>
            <a:endParaRPr lang="en-US" sz="1400" dirty="0">
              <a:solidFill>
                <a:prstClr val="black"/>
              </a:solidFill>
              <a:cs typeface="Tahoma"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2" presetClass="entr" presetSubtype="12"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0-#ppt_w/2"/>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33"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rgbClr val="92D050"/>
          </a:solidFill>
        </p:spPr>
        <p:txBody>
          <a:bodyPr>
            <a:normAutofit fontScale="90000"/>
          </a:bodyPr>
          <a:lstStyle/>
          <a:p>
            <a:pPr algn="ctr"/>
            <a:r>
              <a:rPr lang="en-US" sz="2600" b="1" dirty="0" smtClean="0">
                <a:solidFill>
                  <a:schemeClr val="tx1"/>
                </a:solidFill>
              </a:rPr>
              <a:t>From Deep Underground to the Tops of Mountains, HEP pushes the Frontiers of Research</a:t>
            </a:r>
            <a:endParaRPr lang="en-US" sz="2600" dirty="0">
              <a:solidFill>
                <a:schemeClr val="tx1"/>
              </a:solidFill>
            </a:endParaRPr>
          </a:p>
        </p:txBody>
      </p:sp>
      <p:sp>
        <p:nvSpPr>
          <p:cNvPr id="3" name="Content Placeholder 2"/>
          <p:cNvSpPr>
            <a:spLocks noGrp="1"/>
          </p:cNvSpPr>
          <p:nvPr>
            <p:ph sz="half" idx="1"/>
          </p:nvPr>
        </p:nvSpPr>
        <p:spPr>
          <a:xfrm>
            <a:off x="304800" y="914401"/>
            <a:ext cx="5257800" cy="1447800"/>
          </a:xfrm>
        </p:spPr>
        <p:txBody>
          <a:bodyPr>
            <a:noAutofit/>
          </a:bodyPr>
          <a:lstStyle/>
          <a:p>
            <a:pPr>
              <a:buNone/>
            </a:pPr>
            <a:endParaRPr lang="en-US" sz="1400" dirty="0" smtClean="0"/>
          </a:p>
          <a:p>
            <a:pPr>
              <a:buNone/>
            </a:pPr>
            <a:endParaRPr lang="en-US" sz="1400" dirty="0" smtClean="0"/>
          </a:p>
          <a:p>
            <a:pPr>
              <a:buNone/>
            </a:pPr>
            <a:endParaRPr lang="en-US" sz="1400" dirty="0" smtClean="0"/>
          </a:p>
          <a:p>
            <a:pPr>
              <a:buNone/>
            </a:pPr>
            <a:endParaRPr lang="en-US" sz="1400" dirty="0" smtClean="0"/>
          </a:p>
        </p:txBody>
      </p:sp>
      <p:pic>
        <p:nvPicPr>
          <p:cNvPr id="5" name="Picture 2" descr="http://science.energy.gov/~/media/hep/images/vision/images/three-frontiers.jpg"/>
          <p:cNvPicPr>
            <a:picLocks noGrp="1" noChangeAspect="1" noChangeArrowheads="1"/>
          </p:cNvPicPr>
          <p:nvPr>
            <p:ph sz="half" idx="2"/>
          </p:nvPr>
        </p:nvPicPr>
        <p:blipFill>
          <a:blip r:embed="rId2" cstate="print"/>
          <a:srcRect/>
          <a:stretch>
            <a:fillRect/>
          </a:stretch>
        </p:blipFill>
        <p:spPr bwMode="auto">
          <a:xfrm>
            <a:off x="5715000" y="1066800"/>
            <a:ext cx="3200400" cy="3657600"/>
          </a:xfrm>
          <a:prstGeom prst="rect">
            <a:avLst/>
          </a:prstGeom>
          <a:noFill/>
          <a:ln>
            <a:solidFill>
              <a:srgbClr val="FF0000"/>
            </a:solidFill>
          </a:ln>
        </p:spPr>
      </p:pic>
      <p:sp>
        <p:nvSpPr>
          <p:cNvPr id="6" name="TextBox 5"/>
          <p:cNvSpPr txBox="1"/>
          <p:nvPr/>
        </p:nvSpPr>
        <p:spPr>
          <a:xfrm>
            <a:off x="304800" y="5791200"/>
            <a:ext cx="8686800" cy="830997"/>
          </a:xfrm>
          <a:prstGeom prst="rect">
            <a:avLst/>
          </a:prstGeom>
          <a:noFill/>
        </p:spPr>
        <p:txBody>
          <a:bodyPr wrap="square" rtlCol="0">
            <a:spAutoFit/>
          </a:bodyPr>
          <a:lstStyle/>
          <a:p>
            <a:pPr fontAlgn="auto">
              <a:spcBef>
                <a:spcPts val="0"/>
              </a:spcBef>
              <a:spcAft>
                <a:spcPts val="0"/>
              </a:spcAft>
            </a:pPr>
            <a:r>
              <a:rPr lang="en-US" sz="1600" cap="small" dirty="0" smtClean="0">
                <a:solidFill>
                  <a:srgbClr val="0070C0"/>
                </a:solidFill>
                <a:latin typeface="Constantia"/>
              </a:rPr>
              <a:t>Accelerator Science </a:t>
            </a:r>
            <a:r>
              <a:rPr lang="en-US" sz="1600" b="0" dirty="0">
                <a:solidFill>
                  <a:srgbClr val="0070C0"/>
                </a:solidFill>
                <a:latin typeface="Constantia"/>
              </a:rPr>
              <a:t>—</a:t>
            </a:r>
            <a:r>
              <a:rPr lang="en-US" sz="1600" cap="small" dirty="0" smtClean="0">
                <a:solidFill>
                  <a:srgbClr val="0070C0"/>
                </a:solidFill>
                <a:latin typeface="Constantia"/>
              </a:rPr>
              <a:t> </a:t>
            </a:r>
            <a:r>
              <a:rPr lang="en-US" sz="1600" b="0" dirty="0" smtClean="0">
                <a:solidFill>
                  <a:prstClr val="black"/>
                </a:solidFill>
                <a:latin typeface="Constantia"/>
              </a:rPr>
              <a:t>New accelerator techniques such as plasma wake-field acceleration, researched at LBL’s BELLA and SLACs’ FACET facilities, may eventually lead to higher beam energies than ever before, opening up new realms for discovery.</a:t>
            </a:r>
          </a:p>
        </p:txBody>
      </p:sp>
      <p:sp>
        <p:nvSpPr>
          <p:cNvPr id="8" name="TextBox 7"/>
          <p:cNvSpPr txBox="1"/>
          <p:nvPr/>
        </p:nvSpPr>
        <p:spPr>
          <a:xfrm>
            <a:off x="304800" y="914400"/>
            <a:ext cx="5257800" cy="1323439"/>
          </a:xfrm>
          <a:prstGeom prst="rect">
            <a:avLst/>
          </a:prstGeom>
          <a:noFill/>
        </p:spPr>
        <p:txBody>
          <a:bodyPr wrap="square" rtlCol="0">
            <a:spAutoFit/>
          </a:bodyPr>
          <a:lstStyle/>
          <a:p>
            <a:pPr fontAlgn="auto">
              <a:spcBef>
                <a:spcPts val="0"/>
              </a:spcBef>
              <a:spcAft>
                <a:spcPts val="0"/>
              </a:spcAft>
            </a:pPr>
            <a:r>
              <a:rPr lang="en-US" sz="1600" cap="small" dirty="0" smtClean="0">
                <a:solidFill>
                  <a:srgbClr val="0070C0"/>
                </a:solidFill>
                <a:latin typeface="Constantia"/>
              </a:rPr>
              <a:t>Research at the Energy Frontier </a:t>
            </a:r>
            <a:r>
              <a:rPr lang="en-US" sz="1600" b="0" dirty="0" smtClean="0">
                <a:solidFill>
                  <a:srgbClr val="0070C0"/>
                </a:solidFill>
                <a:latin typeface="Constantia"/>
              </a:rPr>
              <a:t>— </a:t>
            </a:r>
            <a:r>
              <a:rPr lang="en-US" sz="1600" b="0" dirty="0" smtClean="0">
                <a:solidFill>
                  <a:prstClr val="black"/>
                </a:solidFill>
                <a:latin typeface="Constantia"/>
              </a:rPr>
              <a:t>HEP supports research where powerful accelerators such as the LHC are used to create new particles, reveal their interactions, and investigate fundamental forces, and where experiments such as ATLAS and CMS explore these phenomena.</a:t>
            </a:r>
            <a:endParaRPr lang="en-US" sz="1600" b="0" dirty="0">
              <a:solidFill>
                <a:prstClr val="black"/>
              </a:solidFill>
              <a:latin typeface="Constantia"/>
            </a:endParaRPr>
          </a:p>
        </p:txBody>
      </p:sp>
      <p:sp>
        <p:nvSpPr>
          <p:cNvPr id="9" name="TextBox 8"/>
          <p:cNvSpPr txBox="1"/>
          <p:nvPr/>
        </p:nvSpPr>
        <p:spPr>
          <a:xfrm>
            <a:off x="304800" y="2209800"/>
            <a:ext cx="5257800" cy="1323439"/>
          </a:xfrm>
          <a:prstGeom prst="rect">
            <a:avLst/>
          </a:prstGeom>
          <a:noFill/>
        </p:spPr>
        <p:txBody>
          <a:bodyPr wrap="square" rtlCol="0">
            <a:spAutoFit/>
          </a:bodyPr>
          <a:lstStyle/>
          <a:p>
            <a:pPr fontAlgn="auto">
              <a:spcBef>
                <a:spcPts val="0"/>
              </a:spcBef>
              <a:spcAft>
                <a:spcPts val="0"/>
              </a:spcAft>
            </a:pPr>
            <a:r>
              <a:rPr lang="en-US" sz="1600" cap="small" dirty="0" smtClean="0">
                <a:solidFill>
                  <a:srgbClr val="0070C0"/>
                </a:solidFill>
                <a:latin typeface="Constantia"/>
              </a:rPr>
              <a:t>Research at Intensity Frontier </a:t>
            </a:r>
            <a:r>
              <a:rPr lang="en-US" sz="1600" b="0" dirty="0">
                <a:solidFill>
                  <a:srgbClr val="0070C0"/>
                </a:solidFill>
                <a:latin typeface="Constantia"/>
              </a:rPr>
              <a:t>—</a:t>
            </a:r>
            <a:r>
              <a:rPr lang="en-US" sz="1600" cap="small" dirty="0" smtClean="0">
                <a:solidFill>
                  <a:srgbClr val="0070C0"/>
                </a:solidFill>
                <a:latin typeface="Constantia"/>
              </a:rPr>
              <a:t> </a:t>
            </a:r>
            <a:r>
              <a:rPr lang="en-US" sz="1600" b="0" dirty="0" smtClean="0">
                <a:solidFill>
                  <a:prstClr val="black"/>
                </a:solidFill>
                <a:latin typeface="Constantia"/>
              </a:rPr>
              <a:t>Reactor and beam-based neutrino </a:t>
            </a:r>
            <a:r>
              <a:rPr lang="en-US" sz="1400" b="0" dirty="0" smtClean="0">
                <a:solidFill>
                  <a:prstClr val="black"/>
                </a:solidFill>
                <a:latin typeface="Constantia"/>
              </a:rPr>
              <a:t>physics</a:t>
            </a:r>
            <a:r>
              <a:rPr lang="en-US" sz="1600" b="0" dirty="0" smtClean="0">
                <a:solidFill>
                  <a:prstClr val="black"/>
                </a:solidFill>
                <a:latin typeface="Constantia"/>
              </a:rPr>
              <a:t> experiments such as  </a:t>
            </a:r>
            <a:r>
              <a:rPr lang="en-US" sz="1600" b="0" dirty="0" err="1" smtClean="0">
                <a:solidFill>
                  <a:prstClr val="black"/>
                </a:solidFill>
                <a:latin typeface="Constantia"/>
              </a:rPr>
              <a:t>Daya</a:t>
            </a:r>
            <a:r>
              <a:rPr lang="en-US" sz="1600" b="0" dirty="0" smtClean="0">
                <a:solidFill>
                  <a:prstClr val="black"/>
                </a:solidFill>
                <a:latin typeface="Constantia"/>
              </a:rPr>
              <a:t> Bay and  LBNE may ultimately answer some of the fundamental questions of our time: why does the Universe seem to be composed of matter and not anti-matter? </a:t>
            </a:r>
          </a:p>
        </p:txBody>
      </p:sp>
      <p:sp>
        <p:nvSpPr>
          <p:cNvPr id="10" name="TextBox 9"/>
          <p:cNvSpPr txBox="1"/>
          <p:nvPr/>
        </p:nvSpPr>
        <p:spPr>
          <a:xfrm>
            <a:off x="304800" y="3505200"/>
            <a:ext cx="5410200" cy="1323439"/>
          </a:xfrm>
          <a:prstGeom prst="rect">
            <a:avLst/>
          </a:prstGeom>
          <a:noFill/>
        </p:spPr>
        <p:txBody>
          <a:bodyPr wrap="square" rtlCol="0">
            <a:spAutoFit/>
          </a:bodyPr>
          <a:lstStyle/>
          <a:p>
            <a:pPr fontAlgn="auto">
              <a:spcBef>
                <a:spcPts val="0"/>
              </a:spcBef>
              <a:spcAft>
                <a:spcPts val="0"/>
              </a:spcAft>
            </a:pPr>
            <a:r>
              <a:rPr lang="en-US" sz="1600" cap="small" dirty="0" smtClean="0">
                <a:solidFill>
                  <a:srgbClr val="0070C0"/>
                </a:solidFill>
                <a:latin typeface="Constantia"/>
              </a:rPr>
              <a:t>Research at the Cosmic Frontier </a:t>
            </a:r>
            <a:r>
              <a:rPr lang="en-US" sz="1600" b="0" dirty="0">
                <a:solidFill>
                  <a:srgbClr val="0070C0"/>
                </a:solidFill>
                <a:latin typeface="Constantia"/>
              </a:rPr>
              <a:t>—</a:t>
            </a:r>
            <a:r>
              <a:rPr lang="en-US" sz="1600" cap="small" dirty="0" smtClean="0">
                <a:solidFill>
                  <a:srgbClr val="0070C0"/>
                </a:solidFill>
                <a:latin typeface="Constantia"/>
              </a:rPr>
              <a:t>  </a:t>
            </a:r>
            <a:r>
              <a:rPr lang="en-US" sz="1600" b="0" dirty="0" smtClean="0">
                <a:solidFill>
                  <a:prstClr val="black"/>
                </a:solidFill>
                <a:latin typeface="Constantia"/>
              </a:rPr>
              <a:t>Through ground-based telescopes, space missions, and deep underground detectors, research at the cosmic frontier aims to explore dark energy and dark matter, which together comprise approximately 95% of the universe.</a:t>
            </a:r>
          </a:p>
        </p:txBody>
      </p:sp>
      <p:sp>
        <p:nvSpPr>
          <p:cNvPr id="11" name="TextBox 10"/>
          <p:cNvSpPr txBox="1"/>
          <p:nvPr/>
        </p:nvSpPr>
        <p:spPr>
          <a:xfrm>
            <a:off x="304800" y="4876800"/>
            <a:ext cx="8686800" cy="830997"/>
          </a:xfrm>
          <a:prstGeom prst="rect">
            <a:avLst/>
          </a:prstGeom>
          <a:noFill/>
        </p:spPr>
        <p:txBody>
          <a:bodyPr wrap="square" rtlCol="0">
            <a:spAutoFit/>
          </a:bodyPr>
          <a:lstStyle/>
          <a:p>
            <a:pPr fontAlgn="auto">
              <a:spcBef>
                <a:spcPts val="0"/>
              </a:spcBef>
              <a:spcAft>
                <a:spcPts val="0"/>
              </a:spcAft>
            </a:pPr>
            <a:r>
              <a:rPr lang="en-US" sz="1600" cap="small" dirty="0" smtClean="0">
                <a:solidFill>
                  <a:srgbClr val="0070C0"/>
                </a:solidFill>
                <a:latin typeface="Constantia"/>
              </a:rPr>
              <a:t>Theory and computation</a:t>
            </a:r>
            <a:r>
              <a:rPr lang="en-US" sz="1600" b="0" dirty="0">
                <a:solidFill>
                  <a:srgbClr val="0070C0"/>
                </a:solidFill>
                <a:latin typeface="Constantia"/>
              </a:rPr>
              <a:t> — </a:t>
            </a:r>
            <a:r>
              <a:rPr lang="en-US" sz="1600" b="0" dirty="0" smtClean="0">
                <a:solidFill>
                  <a:prstClr val="black"/>
                </a:solidFill>
                <a:latin typeface="Constantia"/>
              </a:rPr>
              <a:t>Essential to the lifeblood of  High </a:t>
            </a:r>
            <a:r>
              <a:rPr lang="en-US" sz="1600" b="0" dirty="0">
                <a:solidFill>
                  <a:prstClr val="black"/>
                </a:solidFill>
                <a:latin typeface="Constantia"/>
              </a:rPr>
              <a:t>E</a:t>
            </a:r>
            <a:r>
              <a:rPr lang="en-US" sz="1600" b="0" dirty="0" smtClean="0">
                <a:solidFill>
                  <a:prstClr val="black"/>
                </a:solidFill>
                <a:latin typeface="Constantia"/>
              </a:rPr>
              <a:t>nergy </a:t>
            </a:r>
            <a:r>
              <a:rPr lang="en-US" sz="1600" b="0" dirty="0">
                <a:solidFill>
                  <a:prstClr val="black"/>
                </a:solidFill>
                <a:latin typeface="Constantia"/>
              </a:rPr>
              <a:t>P</a:t>
            </a:r>
            <a:r>
              <a:rPr lang="en-US" sz="1600" b="0" dirty="0" smtClean="0">
                <a:solidFill>
                  <a:prstClr val="black"/>
                </a:solidFill>
                <a:latin typeface="Constantia"/>
              </a:rPr>
              <a:t>hysics, the interplay between theory, computation, and experiment drive the science forward. Computational sciences and resources enhance both data analysis and model building.</a:t>
            </a:r>
            <a:endParaRPr lang="en-US" dirty="0" smtClean="0">
              <a:solidFill>
                <a:srgbClr val="FFFF00"/>
              </a:solidFill>
              <a:latin typeface="Constantia"/>
            </a:endParaRPr>
          </a:p>
        </p:txBody>
      </p:sp>
      <p:sp>
        <p:nvSpPr>
          <p:cNvPr id="12"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6270397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642" y="1105915"/>
            <a:ext cx="8552576" cy="5043216"/>
          </a:xfrm>
        </p:spPr>
        <p:txBody>
          <a:bodyPr/>
          <a:lstStyle/>
          <a:p>
            <a:r>
              <a:rPr lang="en-US" sz="2800" dirty="0" smtClean="0">
                <a:latin typeface="Calibri" pitchFamily="34" charset="0"/>
              </a:rPr>
              <a:t> A realistic, coherent, shared plan for US HEP</a:t>
            </a:r>
          </a:p>
          <a:p>
            <a:pPr lvl="1"/>
            <a:r>
              <a:rPr lang="en-US" sz="2400" b="1" dirty="0" smtClean="0">
                <a:solidFill>
                  <a:srgbClr val="285C00"/>
                </a:solidFill>
                <a:latin typeface="Calibri" pitchFamily="34" charset="0"/>
              </a:rPr>
              <a:t>Enabling world-leading facilities and experiments in the US while recognizing the global context and the priorities of other regions</a:t>
            </a:r>
          </a:p>
          <a:p>
            <a:pPr lvl="1"/>
            <a:r>
              <a:rPr lang="en-US" sz="2400" b="1" dirty="0" smtClean="0">
                <a:solidFill>
                  <a:schemeClr val="tx2"/>
                </a:solidFill>
                <a:latin typeface="Calibri" pitchFamily="34" charset="0"/>
              </a:rPr>
              <a:t>Recognizing the centrality of Fermilab while maintaining a healthy US research ecosystem that has essential roles for both universities and multi-purpose labs</a:t>
            </a:r>
          </a:p>
          <a:p>
            <a:pPr lvl="1"/>
            <a:r>
              <a:rPr lang="en-US" sz="2400" b="1" dirty="0" smtClean="0">
                <a:solidFill>
                  <a:srgbClr val="285C00"/>
                </a:solidFill>
                <a:latin typeface="Calibri" pitchFamily="34" charset="0"/>
              </a:rPr>
              <a:t>Articulating both the value of basic research and the broader impacts of HEP</a:t>
            </a:r>
          </a:p>
          <a:p>
            <a:pPr lvl="1"/>
            <a:r>
              <a:rPr lang="en-US" sz="2400" b="1" dirty="0" smtClean="0">
                <a:solidFill>
                  <a:schemeClr val="accent2">
                    <a:lumMod val="50000"/>
                  </a:schemeClr>
                </a:solidFill>
                <a:latin typeface="Calibri" pitchFamily="34" charset="0"/>
              </a:rPr>
              <a:t>Maintaining a balanced and diverse program that can deliver research results consistently</a:t>
            </a:r>
          </a:p>
        </p:txBody>
      </p:sp>
      <p:sp>
        <p:nvSpPr>
          <p:cNvPr id="3" name="Title 2"/>
          <p:cNvSpPr>
            <a:spLocks noGrp="1"/>
          </p:cNvSpPr>
          <p:nvPr>
            <p:ph type="title"/>
          </p:nvPr>
        </p:nvSpPr>
        <p:spPr>
          <a:xfrm>
            <a:off x="1967452" y="55312"/>
            <a:ext cx="5165725" cy="723900"/>
          </a:xfrm>
        </p:spPr>
        <p:txBody>
          <a:bodyPr/>
          <a:lstStyle/>
          <a:p>
            <a:r>
              <a:rPr lang="en-US" sz="3200" dirty="0" smtClean="0">
                <a:effectLst>
                  <a:outerShdw blurRad="38100" dist="38100" dir="2700000" algn="tl">
                    <a:srgbClr val="000000">
                      <a:alpha val="43137"/>
                    </a:srgbClr>
                  </a:outerShdw>
                </a:effectLst>
              </a:rPr>
              <a:t>The Common Goal</a:t>
            </a:r>
            <a:endParaRPr lang="en-US" sz="3200" dirty="0">
              <a:effectLst>
                <a:outerShdw blurRad="38100" dist="38100" dir="2700000" algn="tl">
                  <a:srgbClr val="000000">
                    <a:alpha val="43137"/>
                  </a:srgbClr>
                </a:outerShdw>
              </a:effectLst>
            </a:endParaRP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288" y="55312"/>
            <a:ext cx="7231310" cy="723900"/>
          </a:xfrm>
        </p:spPr>
        <p:txBody>
          <a:bodyPr/>
          <a:lstStyle/>
          <a:p>
            <a:r>
              <a:rPr lang="en-US" sz="3200" dirty="0" smtClean="0">
                <a:effectLst>
                  <a:outerShdw blurRad="38100" dist="38100" dir="2700000" algn="tl">
                    <a:srgbClr val="000000">
                      <a:alpha val="43137"/>
                    </a:srgbClr>
                  </a:outerShdw>
                </a:effectLst>
              </a:rPr>
              <a:t>DOE OHEP Organization</a:t>
            </a:r>
            <a:endParaRPr lang="en-US" sz="3200" dirty="0">
              <a:effectLst>
                <a:outerShdw blurRad="38100" dist="38100" dir="2700000" algn="tl">
                  <a:srgbClr val="000000">
                    <a:alpha val="43137"/>
                  </a:srgbClr>
                </a:outerShdw>
              </a:effectLst>
            </a:endParaRP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211" b="11317"/>
          <a:stretch/>
        </p:blipFill>
        <p:spPr>
          <a:xfrm>
            <a:off x="58722" y="1040233"/>
            <a:ext cx="9018165" cy="5104622"/>
          </a:xfrm>
          <a:prstGeom prst="rect">
            <a:avLst/>
          </a:prstGeom>
        </p:spPr>
      </p:pic>
    </p:spTree>
    <p:extLst>
      <p:ext uri="{BB962C8B-B14F-4D97-AF65-F5344CB8AC3E}">
        <p14:creationId xmlns:p14="http://schemas.microsoft.com/office/powerpoint/2010/main" val="9789051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88" y="46923"/>
            <a:ext cx="7305040" cy="723900"/>
          </a:xfrm>
        </p:spPr>
        <p:txBody>
          <a:bodyPr/>
          <a:lstStyle/>
          <a:p>
            <a:r>
              <a:rPr lang="en-US" sz="3200" dirty="0" smtClean="0"/>
              <a:t>2012:  Particle of the Year</a:t>
            </a:r>
            <a:endParaRPr lang="en-US" sz="3200" dirty="0"/>
          </a:p>
        </p:txBody>
      </p:sp>
      <p:sp>
        <p:nvSpPr>
          <p:cNvPr id="3" name="Content Placeholder 2"/>
          <p:cNvSpPr>
            <a:spLocks noGrp="1"/>
          </p:cNvSpPr>
          <p:nvPr>
            <p:ph idx="1"/>
          </p:nvPr>
        </p:nvSpPr>
        <p:spPr>
          <a:xfrm>
            <a:off x="83025" y="996561"/>
            <a:ext cx="5191308" cy="5627036"/>
          </a:xfrm>
        </p:spPr>
        <p:txBody>
          <a:bodyPr/>
          <a:lstStyle/>
          <a:p>
            <a:pPr lvl="1">
              <a:spcBef>
                <a:spcPts val="0"/>
              </a:spcBef>
            </a:pPr>
            <a:endParaRPr lang="en-US" sz="600" dirty="0">
              <a:latin typeface="Calibri" pitchFamily="34" charset="0"/>
              <a:cs typeface="Calibri" pitchFamily="34" charset="0"/>
            </a:endParaRPr>
          </a:p>
          <a:p>
            <a:pPr>
              <a:spcBef>
                <a:spcPts val="0"/>
              </a:spcBef>
            </a:pPr>
            <a:r>
              <a:rPr lang="en-US" dirty="0" smtClean="0">
                <a:latin typeface="Calibri" pitchFamily="34" charset="0"/>
                <a:cs typeface="Calibri" pitchFamily="34" charset="0"/>
              </a:rPr>
              <a:t>July 4, 2012:  a particle that looks a lot like the SM Higgs </a:t>
            </a:r>
            <a:r>
              <a:rPr lang="en-US" dirty="0">
                <a:latin typeface="Calibri" pitchFamily="34" charset="0"/>
                <a:cs typeface="Calibri" pitchFamily="34" charset="0"/>
              </a:rPr>
              <a:t>b</a:t>
            </a:r>
            <a:r>
              <a:rPr lang="en-US" dirty="0" smtClean="0">
                <a:latin typeface="Calibri" pitchFamily="34" charset="0"/>
                <a:cs typeface="Calibri" pitchFamily="34" charset="0"/>
              </a:rPr>
              <a:t>oson has been discovered at CERN</a:t>
            </a:r>
          </a:p>
          <a:p>
            <a:pPr lvl="1">
              <a:spcBef>
                <a:spcPts val="0"/>
              </a:spcBef>
            </a:pPr>
            <a:r>
              <a:rPr lang="en-US" dirty="0">
                <a:solidFill>
                  <a:srgbClr val="285C00"/>
                </a:solidFill>
                <a:latin typeface="Calibri" pitchFamily="34" charset="0"/>
                <a:cs typeface="Calibri" pitchFamily="34" charset="0"/>
              </a:rPr>
              <a:t>s</a:t>
            </a:r>
            <a:r>
              <a:rPr lang="en-US" dirty="0" smtClean="0">
                <a:solidFill>
                  <a:srgbClr val="285C00"/>
                </a:solidFill>
                <a:latin typeface="Calibri" pitchFamily="34" charset="0"/>
                <a:cs typeface="Calibri" pitchFamily="34" charset="0"/>
              </a:rPr>
              <a:t>een by both experiments in multiple decay modes of the Higgs</a:t>
            </a:r>
          </a:p>
          <a:p>
            <a:pPr lvl="1">
              <a:spcBef>
                <a:spcPts val="0"/>
              </a:spcBef>
            </a:pPr>
            <a:r>
              <a:rPr lang="en-US" dirty="0">
                <a:solidFill>
                  <a:srgbClr val="285C00"/>
                </a:solidFill>
                <a:latin typeface="Calibri" pitchFamily="34" charset="0"/>
                <a:cs typeface="Calibri" pitchFamily="34" charset="0"/>
              </a:rPr>
              <a:t>e</a:t>
            </a:r>
            <a:r>
              <a:rPr lang="en-US" dirty="0" smtClean="0">
                <a:solidFill>
                  <a:srgbClr val="285C00"/>
                </a:solidFill>
                <a:latin typeface="Calibri" pitchFamily="34" charset="0"/>
                <a:cs typeface="Calibri" pitchFamily="34" charset="0"/>
              </a:rPr>
              <a:t>xperiments are actively measuring its properties to determine if the particle is consistent with the one predicted in SM</a:t>
            </a:r>
          </a:p>
          <a:p>
            <a:pPr lvl="1">
              <a:spcBef>
                <a:spcPts val="0"/>
              </a:spcBef>
            </a:pPr>
            <a:endParaRPr lang="en-US" sz="600" dirty="0" smtClean="0">
              <a:solidFill>
                <a:srgbClr val="285C00"/>
              </a:solidFill>
              <a:latin typeface="Calibri" pitchFamily="34" charset="0"/>
              <a:cs typeface="Calibri" pitchFamily="34" charset="0"/>
            </a:endParaRPr>
          </a:p>
          <a:p>
            <a:pPr>
              <a:spcBef>
                <a:spcPts val="0"/>
              </a:spcBef>
            </a:pPr>
            <a:r>
              <a:rPr lang="en-US" dirty="0" smtClean="0">
                <a:latin typeface="Calibri" pitchFamily="34" charset="0"/>
                <a:cs typeface="Calibri" pitchFamily="34" charset="0"/>
              </a:rPr>
              <a:t>In 2012, observation was</a:t>
            </a:r>
          </a:p>
          <a:p>
            <a:pPr lvl="1">
              <a:spcBef>
                <a:spcPts val="0"/>
              </a:spcBef>
            </a:pPr>
            <a:r>
              <a:rPr lang="en-US" dirty="0" smtClean="0">
                <a:solidFill>
                  <a:srgbClr val="285C00"/>
                </a:solidFill>
                <a:latin typeface="Calibri" pitchFamily="34" charset="0"/>
                <a:cs typeface="Calibri" pitchFamily="34" charset="0"/>
              </a:rPr>
              <a:t>TIME Magazine:   “Particle of the Year”</a:t>
            </a:r>
          </a:p>
          <a:p>
            <a:pPr lvl="1">
              <a:spcBef>
                <a:spcPts val="0"/>
              </a:spcBef>
            </a:pPr>
            <a:r>
              <a:rPr lang="en-US" dirty="0" smtClean="0">
                <a:solidFill>
                  <a:srgbClr val="285C00"/>
                </a:solidFill>
                <a:latin typeface="Calibri" pitchFamily="34" charset="0"/>
                <a:cs typeface="Calibri" pitchFamily="34" charset="0"/>
              </a:rPr>
              <a:t>Science:   “Breakthrough of the Year”</a:t>
            </a:r>
          </a:p>
          <a:p>
            <a:pPr lvl="1">
              <a:spcBef>
                <a:spcPts val="0"/>
              </a:spcBef>
            </a:pPr>
            <a:r>
              <a:rPr lang="en-US" dirty="0" smtClean="0">
                <a:solidFill>
                  <a:srgbClr val="285C00"/>
                </a:solidFill>
                <a:latin typeface="Calibri" pitchFamily="34" charset="0"/>
                <a:cs typeface="Calibri" pitchFamily="34" charset="0"/>
              </a:rPr>
              <a:t>The Economist:  “A giant </a:t>
            </a:r>
            <a:r>
              <a:rPr lang="en-US" dirty="0">
                <a:solidFill>
                  <a:srgbClr val="285C00"/>
                </a:solidFill>
                <a:latin typeface="Calibri" pitchFamily="34" charset="0"/>
                <a:cs typeface="Calibri" pitchFamily="34" charset="0"/>
              </a:rPr>
              <a:t>l</a:t>
            </a:r>
            <a:r>
              <a:rPr lang="en-US" dirty="0" smtClean="0">
                <a:solidFill>
                  <a:srgbClr val="285C00"/>
                </a:solidFill>
                <a:latin typeface="Calibri" pitchFamily="34" charset="0"/>
                <a:cs typeface="Calibri" pitchFamily="34" charset="0"/>
              </a:rPr>
              <a:t>eap for science”</a:t>
            </a:r>
          </a:p>
          <a:p>
            <a:pPr>
              <a:spcBef>
                <a:spcPts val="0"/>
              </a:spcBef>
            </a:pPr>
            <a:endParaRPr lang="en-US" sz="600" dirty="0">
              <a:solidFill>
                <a:srgbClr val="285C00"/>
              </a:solidFill>
              <a:latin typeface="Calibri" pitchFamily="34" charset="0"/>
              <a:cs typeface="Calibri" pitchFamily="34" charset="0"/>
            </a:endParaRPr>
          </a:p>
          <a:p>
            <a:pPr>
              <a:spcBef>
                <a:spcPts val="0"/>
              </a:spcBef>
            </a:pPr>
            <a:r>
              <a:rPr lang="en-US" dirty="0" smtClean="0">
                <a:latin typeface="Calibri" pitchFamily="34" charset="0"/>
                <a:cs typeface="Calibri" pitchFamily="34" charset="0"/>
              </a:rPr>
              <a:t>Recently, </a:t>
            </a:r>
            <a:r>
              <a:rPr lang="en-US" dirty="0" err="1" smtClean="0">
                <a:latin typeface="Calibri" pitchFamily="34" charset="0"/>
                <a:cs typeface="Calibri" pitchFamily="34" charset="0"/>
              </a:rPr>
              <a:t>Moriond</a:t>
            </a:r>
            <a:r>
              <a:rPr lang="en-US" dirty="0" smtClean="0">
                <a:latin typeface="Calibri" pitchFamily="34" charset="0"/>
                <a:cs typeface="Calibri" pitchFamily="34" charset="0"/>
              </a:rPr>
              <a:t> 2013 results</a:t>
            </a:r>
          </a:p>
          <a:p>
            <a:pPr lvl="1">
              <a:spcBef>
                <a:spcPts val="0"/>
              </a:spcBef>
            </a:pPr>
            <a:r>
              <a:rPr lang="en-US" dirty="0" smtClean="0">
                <a:solidFill>
                  <a:srgbClr val="285C00"/>
                </a:solidFill>
                <a:latin typeface="Calibri" pitchFamily="34" charset="0"/>
                <a:cs typeface="Calibri" pitchFamily="34" charset="0"/>
              </a:rPr>
              <a:t>Measurements from CMS and ATLAS prefer zero spin and positive parity, strongly indicate consistency with a SM Higgs</a:t>
            </a:r>
          </a:p>
          <a:p>
            <a:pPr lvl="1">
              <a:spcBef>
                <a:spcPts val="0"/>
              </a:spcBef>
            </a:pPr>
            <a:r>
              <a:rPr lang="en-US" dirty="0" smtClean="0">
                <a:solidFill>
                  <a:srgbClr val="285C00"/>
                </a:solidFill>
                <a:latin typeface="Calibri" pitchFamily="34" charset="0"/>
                <a:cs typeface="Calibri" pitchFamily="34" charset="0"/>
              </a:rPr>
              <a:t>March 2013:  one-page briefing to White House Chief of Staff on Higgs results presented at the </a:t>
            </a:r>
            <a:r>
              <a:rPr lang="en-US" dirty="0" err="1" smtClean="0">
                <a:solidFill>
                  <a:srgbClr val="285C00"/>
                </a:solidFill>
                <a:latin typeface="Calibri" pitchFamily="34" charset="0"/>
                <a:cs typeface="Calibri" pitchFamily="34" charset="0"/>
              </a:rPr>
              <a:t>Moriond</a:t>
            </a:r>
            <a:r>
              <a:rPr lang="en-US" dirty="0" smtClean="0">
                <a:solidFill>
                  <a:srgbClr val="285C00"/>
                </a:solidFill>
                <a:latin typeface="Calibri" pitchFamily="34" charset="0"/>
                <a:cs typeface="Calibri" pitchFamily="34" charset="0"/>
              </a:rPr>
              <a:t> conferences</a:t>
            </a:r>
          </a:p>
          <a:p>
            <a:endParaRPr lang="en-US" dirty="0"/>
          </a:p>
          <a:p>
            <a:endParaRPr lang="en-US" dirty="0" smtClean="0"/>
          </a:p>
          <a:p>
            <a:endParaRPr lang="en-US" dirty="0"/>
          </a:p>
        </p:txBody>
      </p:sp>
      <p:pic>
        <p:nvPicPr>
          <p:cNvPr id="8" name="Picture 1"/>
          <p:cNvPicPr>
            <a:picLocks noChangeAspect="1" noChangeArrowheads="1"/>
          </p:cNvPicPr>
          <p:nvPr/>
        </p:nvPicPr>
        <p:blipFill>
          <a:blip r:embed="rId2" cstate="print"/>
          <a:srcRect/>
          <a:stretch>
            <a:fillRect/>
          </a:stretch>
        </p:blipFill>
        <p:spPr bwMode="auto">
          <a:xfrm>
            <a:off x="5326911" y="1055283"/>
            <a:ext cx="3746111" cy="307744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645" y="4146478"/>
            <a:ext cx="2104224" cy="265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980" y="4146477"/>
            <a:ext cx="1900327" cy="265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324678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Energy  frontier</a:t>
            </a:r>
            <a:endParaRPr lang="en-US" dirty="0">
              <a:solidFill>
                <a:srgbClr val="285C00"/>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8206312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Grp="1" noChangeArrowheads="1"/>
          </p:cNvSpPr>
          <p:nvPr>
            <p:ph type="title"/>
          </p:nvPr>
        </p:nvSpPr>
        <p:spPr>
          <a:xfrm>
            <a:off x="410766" y="89821"/>
            <a:ext cx="8322469" cy="607219"/>
          </a:xfrm>
        </p:spPr>
        <p:txBody>
          <a:bodyPr/>
          <a:lstStyle/>
          <a:p>
            <a:pPr algn="ctr" eaLnBrk="1" hangingPunct="1"/>
            <a:r>
              <a:rPr lang="en-US" sz="3200" dirty="0" smtClean="0">
                <a:sym typeface="Helvetica Neue" pitchFamily="1" charset="0"/>
              </a:rPr>
              <a:t>The Higgs may be telling us something…</a:t>
            </a:r>
            <a:endParaRPr lang="en-US" sz="3200" dirty="0">
              <a:ea typeface="ヒラギノ角ゴ ProN W6" pitchFamily="1" charset="-128"/>
              <a:sym typeface="Helvetica Neue" pitchFamily="1" charset="0"/>
            </a:endParaRPr>
          </a:p>
        </p:txBody>
      </p:sp>
      <p:sp>
        <p:nvSpPr>
          <p:cNvPr id="201732" name="Rectangle 3"/>
          <p:cNvSpPr>
            <a:spLocks/>
          </p:cNvSpPr>
          <p:nvPr/>
        </p:nvSpPr>
        <p:spPr bwMode="auto">
          <a:xfrm>
            <a:off x="705144" y="5181600"/>
            <a:ext cx="7581305" cy="7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lstStyle/>
          <a:p>
            <a:pPr marL="303599" indent="-303599">
              <a:spcBef>
                <a:spcPts val="1055"/>
              </a:spcBef>
              <a:buClr>
                <a:srgbClr val="333333"/>
              </a:buClr>
              <a:buSzPct val="100000"/>
              <a:buFont typeface="Wingdings" pitchFamily="2" charset="2"/>
              <a:buChar char="§"/>
            </a:pPr>
            <a:r>
              <a:rPr lang="en-US" dirty="0" smtClean="0">
                <a:solidFill>
                  <a:srgbClr val="333333"/>
                </a:solidFill>
                <a:latin typeface="Helvetica Neue" pitchFamily="1" charset="0"/>
                <a:sym typeface="Helvetica Neue" pitchFamily="1" charset="0"/>
              </a:rPr>
              <a:t>Motivation for precision measurements of Higgs sector as well as for precision measurements of the top- and W-mass</a:t>
            </a:r>
            <a:endParaRPr lang="en-US" dirty="0">
              <a:solidFill>
                <a:srgbClr val="333333"/>
              </a:solidFill>
              <a:latin typeface="Helvetica Neue" pitchFamily="1" charset="0"/>
              <a:sym typeface="Helvetica Neue" pitchFamily="1" charset="0"/>
            </a:endParaRPr>
          </a:p>
        </p:txBody>
      </p:sp>
      <p:pic>
        <p:nvPicPr>
          <p:cNvPr id="2017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670" y="1300813"/>
            <a:ext cx="3661172" cy="3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1734" name="Rectangle 6"/>
          <p:cNvSpPr>
            <a:spLocks/>
          </p:cNvSpPr>
          <p:nvPr/>
        </p:nvSpPr>
        <p:spPr bwMode="auto">
          <a:xfrm>
            <a:off x="6116884" y="1119052"/>
            <a:ext cx="2739244" cy="127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spcBef>
                <a:spcPts val="0"/>
              </a:spcBef>
            </a:pPr>
            <a:r>
              <a:rPr lang="en-US" sz="1300" i="1" dirty="0" smtClean="0">
                <a:solidFill>
                  <a:srgbClr val="4A71A9"/>
                </a:solidFill>
              </a:rPr>
              <a:t>Ref:  Joseph </a:t>
            </a:r>
            <a:r>
              <a:rPr lang="en-US" sz="1300" i="1" dirty="0" err="1" smtClean="0">
                <a:solidFill>
                  <a:srgbClr val="4A71A9"/>
                </a:solidFill>
              </a:rPr>
              <a:t>Lykken</a:t>
            </a:r>
            <a:r>
              <a:rPr lang="en-US" sz="1300" i="1" dirty="0" smtClean="0">
                <a:solidFill>
                  <a:srgbClr val="4A71A9"/>
                </a:solidFill>
              </a:rPr>
              <a:t> (Fermilab),  </a:t>
            </a:r>
          </a:p>
          <a:p>
            <a:pPr>
              <a:spcBef>
                <a:spcPts val="0"/>
              </a:spcBef>
            </a:pPr>
            <a:r>
              <a:rPr lang="en-US" sz="1300" i="1" dirty="0">
                <a:solidFill>
                  <a:srgbClr val="4A71A9"/>
                </a:solidFill>
              </a:rPr>
              <a:t> </a:t>
            </a:r>
            <a:r>
              <a:rPr lang="en-US" sz="1300" i="1" dirty="0" smtClean="0">
                <a:solidFill>
                  <a:srgbClr val="4A71A9"/>
                </a:solidFill>
              </a:rPr>
              <a:t>        Presentation at  DOE OHEP, </a:t>
            </a:r>
          </a:p>
          <a:p>
            <a:pPr>
              <a:spcBef>
                <a:spcPts val="0"/>
              </a:spcBef>
            </a:pPr>
            <a:r>
              <a:rPr lang="en-US" sz="1300" i="1" dirty="0">
                <a:solidFill>
                  <a:srgbClr val="4A71A9"/>
                </a:solidFill>
              </a:rPr>
              <a:t> </a:t>
            </a:r>
            <a:r>
              <a:rPr lang="en-US" sz="1300" i="1" dirty="0" smtClean="0">
                <a:solidFill>
                  <a:srgbClr val="4A71A9"/>
                </a:solidFill>
              </a:rPr>
              <a:t>        April 1, 2013                                                                                                                                                    </a:t>
            </a:r>
            <a:endParaRPr lang="en-US" sz="1300" i="1" dirty="0">
              <a:solidFill>
                <a:srgbClr val="4A71A9"/>
              </a:solidFill>
            </a:endParaRPr>
          </a:p>
        </p:txBody>
      </p:sp>
      <p:sp>
        <p:nvSpPr>
          <p:cNvPr id="7" name="Rectangle 6"/>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366200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390" y="0"/>
            <a:ext cx="9152389"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7848600" y="5862935"/>
            <a:ext cx="588623" cy="369332"/>
          </a:xfrm>
          <a:prstGeom prst="rect">
            <a:avLst/>
          </a:prstGeom>
          <a:noFill/>
        </p:spPr>
        <p:txBody>
          <a:bodyPr wrap="none" rtlCol="0">
            <a:spAutoFit/>
          </a:bodyPr>
          <a:lstStyle/>
          <a:p>
            <a:r>
              <a:rPr lang="en-US" dirty="0" smtClean="0">
                <a:solidFill>
                  <a:schemeClr val="bg1"/>
                </a:solidFill>
                <a:latin typeface="Candara" pitchFamily="34" charset="0"/>
              </a:rPr>
              <a:t>…...</a:t>
            </a:r>
            <a:endParaRPr lang="en-US" dirty="0">
              <a:solidFill>
                <a:schemeClr val="bg1"/>
              </a:solidFill>
              <a:latin typeface="Candara" pitchFamily="34" charset="0"/>
            </a:endParaRPr>
          </a:p>
        </p:txBody>
      </p:sp>
      <p:sp>
        <p:nvSpPr>
          <p:cNvPr id="5" name="Title 1"/>
          <p:cNvSpPr>
            <a:spLocks noGrp="1"/>
          </p:cNvSpPr>
          <p:nvPr>
            <p:ph type="title"/>
          </p:nvPr>
        </p:nvSpPr>
        <p:spPr>
          <a:xfrm>
            <a:off x="779462" y="107577"/>
            <a:ext cx="7581901" cy="959223"/>
          </a:xfrm>
        </p:spPr>
        <p:txBody>
          <a:bodyPr/>
          <a:lstStyle/>
          <a:p>
            <a:pPr algn="ctr"/>
            <a:r>
              <a:rPr lang="en-US" sz="3200" cap="none" dirty="0" smtClean="0">
                <a:solidFill>
                  <a:schemeClr val="bg1"/>
                </a:solidFill>
                <a:latin typeface="Candara" pitchFamily="34" charset="0"/>
              </a:rPr>
              <a:t>The LHC Forecast</a:t>
            </a:r>
            <a:endParaRPr lang="en-US" sz="3200" cap="none" dirty="0">
              <a:solidFill>
                <a:schemeClr val="bg1"/>
              </a:solidFill>
              <a:latin typeface="Candara" pitchFamily="34" charset="0"/>
            </a:endParaRPr>
          </a:p>
        </p:txBody>
      </p:sp>
      <p:sp>
        <p:nvSpPr>
          <p:cNvPr id="9" name="Up Arrow 8"/>
          <p:cNvSpPr/>
          <p:nvPr/>
        </p:nvSpPr>
        <p:spPr>
          <a:xfrm>
            <a:off x="533400" y="1066800"/>
            <a:ext cx="685800" cy="4419600"/>
          </a:xfrm>
          <a:prstGeom prst="up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0" name="Right Arrow 9"/>
          <p:cNvSpPr/>
          <p:nvPr/>
        </p:nvSpPr>
        <p:spPr>
          <a:xfrm>
            <a:off x="1066800" y="5334000"/>
            <a:ext cx="7848600" cy="685800"/>
          </a:xfrm>
          <a:prstGeom prst="right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2" name="Rectangle 11"/>
          <p:cNvSpPr/>
          <p:nvPr/>
        </p:nvSpPr>
        <p:spPr>
          <a:xfrm>
            <a:off x="4800600" y="1523301"/>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13" name="Rectangle 12"/>
          <p:cNvSpPr/>
          <p:nvPr/>
        </p:nvSpPr>
        <p:spPr>
          <a:xfrm>
            <a:off x="6553200" y="1523301"/>
            <a:ext cx="381000"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cxnSp>
        <p:nvCxnSpPr>
          <p:cNvPr id="14" name="Straight Connector 13"/>
          <p:cNvCxnSpPr/>
          <p:nvPr/>
        </p:nvCxnSpPr>
        <p:spPr>
          <a:xfrm flipV="1">
            <a:off x="1295400" y="5257800"/>
            <a:ext cx="1544390" cy="1524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flipV="1">
            <a:off x="3336022" y="4750266"/>
            <a:ext cx="1474856" cy="490756"/>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V="1">
            <a:off x="5181600" y="3378666"/>
            <a:ext cx="1371600" cy="1371600"/>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7" name="テキスト ボックス 31"/>
          <p:cNvSpPr txBox="1">
            <a:spLocks noChangeArrowheads="1"/>
          </p:cNvSpPr>
          <p:nvPr/>
        </p:nvSpPr>
        <p:spPr bwMode="auto">
          <a:xfrm>
            <a:off x="999688" y="2438400"/>
            <a:ext cx="209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i="1" dirty="0" smtClean="0">
                <a:solidFill>
                  <a:schemeClr val="bg1"/>
                </a:solidFill>
                <a:latin typeface="+mj-lt"/>
              </a:rPr>
              <a:t>L</a:t>
            </a:r>
            <a:r>
              <a:rPr lang="en-US" altLang="ja-JP" sz="800" b="0" dirty="0" smtClean="0">
                <a:solidFill>
                  <a:schemeClr val="bg1"/>
                </a:solidFill>
                <a:latin typeface="+mj-lt"/>
              </a:rPr>
              <a:t> </a:t>
            </a:r>
            <a:r>
              <a:rPr lang="en-US" altLang="ja-JP" sz="1800" b="0" dirty="0" smtClean="0">
                <a:solidFill>
                  <a:schemeClr val="bg1"/>
                </a:solidFill>
                <a:latin typeface="+mj-lt"/>
              </a:rPr>
              <a:t>=</a:t>
            </a:r>
            <a:r>
              <a:rPr lang="en-US" altLang="ja-JP" sz="800" b="0" dirty="0" smtClean="0">
                <a:solidFill>
                  <a:schemeClr val="bg1"/>
                </a:solidFill>
                <a:latin typeface="+mj-lt"/>
              </a:rPr>
              <a:t> </a:t>
            </a:r>
            <a:r>
              <a:rPr lang="en-US" altLang="ja-JP" sz="1800" b="0" dirty="0" smtClean="0">
                <a:solidFill>
                  <a:schemeClr val="bg1"/>
                </a:solidFill>
                <a:latin typeface="+mj-lt"/>
              </a:rPr>
              <a:t>10</a:t>
            </a:r>
            <a:r>
              <a:rPr lang="en-US" altLang="ja-JP" sz="1800" b="0" baseline="30000" dirty="0" smtClean="0">
                <a:solidFill>
                  <a:schemeClr val="bg1"/>
                </a:solidFill>
                <a:latin typeface="+mj-lt"/>
              </a:rPr>
              <a:t>27</a:t>
            </a:r>
            <a:r>
              <a:rPr lang="en-US" altLang="ja-JP" sz="1800" b="0" dirty="0" smtClean="0">
                <a:solidFill>
                  <a:schemeClr val="bg1"/>
                </a:solidFill>
                <a:latin typeface="+mj-lt"/>
                <a:sym typeface="Wingdings" charset="0"/>
              </a:rPr>
              <a:t>→ 7</a:t>
            </a:r>
            <a:r>
              <a:rPr lang="en-US" altLang="ja-JP" sz="1800" b="0" dirty="0" smtClean="0">
                <a:solidFill>
                  <a:schemeClr val="bg1"/>
                </a:solidFill>
                <a:latin typeface="+mj-lt"/>
              </a:rPr>
              <a:t>x10</a:t>
            </a:r>
            <a:r>
              <a:rPr lang="en-US" altLang="ja-JP" sz="1800" b="0" baseline="30000" dirty="0" smtClean="0">
                <a:solidFill>
                  <a:schemeClr val="bg1"/>
                </a:solidFill>
                <a:latin typeface="+mj-lt"/>
              </a:rPr>
              <a:t>33</a:t>
            </a:r>
            <a:endParaRPr lang="ja-JP" altLang="en-US" sz="1800" b="0" baseline="30000" dirty="0">
              <a:solidFill>
                <a:schemeClr val="bg1"/>
              </a:solidFill>
              <a:latin typeface="+mj-lt"/>
            </a:endParaRPr>
          </a:p>
        </p:txBody>
      </p:sp>
      <p:sp>
        <p:nvSpPr>
          <p:cNvPr id="18" name="テキスト ボックス 31"/>
          <p:cNvSpPr txBox="1">
            <a:spLocks noChangeArrowheads="1"/>
          </p:cNvSpPr>
          <p:nvPr/>
        </p:nvSpPr>
        <p:spPr bwMode="auto">
          <a:xfrm>
            <a:off x="3682767" y="24384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sym typeface="Wingdings" charset="0"/>
              </a:rPr>
              <a:t>1 </a:t>
            </a:r>
            <a:r>
              <a:rPr lang="en-US" altLang="ja-JP" sz="1800" b="0" dirty="0" smtClean="0">
                <a:solidFill>
                  <a:schemeClr val="bg1"/>
                </a:solidFill>
                <a:latin typeface="+mj-lt"/>
              </a:rPr>
              <a:t>x10</a:t>
            </a:r>
            <a:r>
              <a:rPr lang="en-US" altLang="ja-JP" sz="1800" b="0" baseline="30000" dirty="0" smtClean="0">
                <a:solidFill>
                  <a:schemeClr val="bg1"/>
                </a:solidFill>
                <a:latin typeface="+mj-lt"/>
              </a:rPr>
              <a:t>34</a:t>
            </a:r>
            <a:endParaRPr lang="ja-JP" altLang="en-US" sz="1800" b="0" baseline="30000" dirty="0">
              <a:solidFill>
                <a:schemeClr val="bg1"/>
              </a:solidFill>
              <a:latin typeface="+mj-lt"/>
            </a:endParaRPr>
          </a:p>
        </p:txBody>
      </p:sp>
      <p:sp>
        <p:nvSpPr>
          <p:cNvPr id="19" name="テキスト ボックス 31"/>
          <p:cNvSpPr txBox="1">
            <a:spLocks noChangeArrowheads="1"/>
          </p:cNvSpPr>
          <p:nvPr/>
        </p:nvSpPr>
        <p:spPr bwMode="auto">
          <a:xfrm>
            <a:off x="5334000" y="24384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sym typeface="Wingdings" charset="0"/>
              </a:rPr>
              <a:t>  2 </a:t>
            </a:r>
            <a:r>
              <a:rPr lang="en-US" altLang="ja-JP" sz="1800" b="0" dirty="0" smtClean="0">
                <a:solidFill>
                  <a:schemeClr val="bg1"/>
                </a:solidFill>
                <a:latin typeface="+mj-lt"/>
              </a:rPr>
              <a:t>x10</a:t>
            </a:r>
            <a:r>
              <a:rPr lang="en-US" altLang="ja-JP" sz="1800" b="0" baseline="30000" dirty="0" smtClean="0">
                <a:solidFill>
                  <a:schemeClr val="bg1"/>
                </a:solidFill>
                <a:latin typeface="+mj-lt"/>
              </a:rPr>
              <a:t>34</a:t>
            </a:r>
            <a:endParaRPr lang="ja-JP" altLang="en-US" sz="1800" b="0" baseline="30000" dirty="0">
              <a:solidFill>
                <a:schemeClr val="bg1"/>
              </a:solidFill>
              <a:latin typeface="+mj-lt"/>
            </a:endParaRPr>
          </a:p>
        </p:txBody>
      </p:sp>
      <p:sp>
        <p:nvSpPr>
          <p:cNvPr id="21" name="テキスト ボックス 31"/>
          <p:cNvSpPr txBox="1">
            <a:spLocks noChangeArrowheads="1"/>
          </p:cNvSpPr>
          <p:nvPr/>
        </p:nvSpPr>
        <p:spPr bwMode="auto">
          <a:xfrm>
            <a:off x="3428301" y="1905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13 ~ 14 </a:t>
            </a:r>
            <a:r>
              <a:rPr lang="en-US" altLang="ja-JP" sz="1800" b="0" dirty="0" err="1" smtClean="0">
                <a:solidFill>
                  <a:schemeClr val="bg1"/>
                </a:solidFill>
                <a:latin typeface="+mj-lt"/>
              </a:rPr>
              <a:t>TeV</a:t>
            </a:r>
            <a:endParaRPr lang="ja-JP" altLang="en-US" sz="1800" b="0" baseline="30000" dirty="0">
              <a:solidFill>
                <a:schemeClr val="bg1"/>
              </a:solidFill>
              <a:latin typeface="+mj-lt"/>
            </a:endParaRPr>
          </a:p>
        </p:txBody>
      </p:sp>
      <p:sp>
        <p:nvSpPr>
          <p:cNvPr id="22" name="テキスト ボックス 31"/>
          <p:cNvSpPr txBox="1">
            <a:spLocks noChangeArrowheads="1"/>
          </p:cNvSpPr>
          <p:nvPr/>
        </p:nvSpPr>
        <p:spPr bwMode="auto">
          <a:xfrm>
            <a:off x="5410200" y="19050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14 </a:t>
            </a:r>
            <a:r>
              <a:rPr lang="en-US" altLang="ja-JP" sz="1800" b="0" dirty="0" err="1" smtClean="0">
                <a:solidFill>
                  <a:schemeClr val="bg1"/>
                </a:solidFill>
                <a:latin typeface="+mj-lt"/>
              </a:rPr>
              <a:t>TeV</a:t>
            </a:r>
            <a:endParaRPr lang="ja-JP" altLang="en-US" sz="1800" b="0" baseline="30000" dirty="0">
              <a:solidFill>
                <a:schemeClr val="bg1"/>
              </a:solidFill>
              <a:latin typeface="+mj-lt"/>
            </a:endParaRPr>
          </a:p>
        </p:txBody>
      </p:sp>
      <p:sp>
        <p:nvSpPr>
          <p:cNvPr id="23" name="テキスト ボックス 31"/>
          <p:cNvSpPr txBox="1">
            <a:spLocks noChangeArrowheads="1"/>
          </p:cNvSpPr>
          <p:nvPr/>
        </p:nvSpPr>
        <p:spPr bwMode="auto">
          <a:xfrm>
            <a:off x="1145096" y="1905000"/>
            <a:ext cx="1762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√s = 7 – 8 </a:t>
            </a:r>
            <a:r>
              <a:rPr lang="en-US" altLang="ja-JP" sz="1800" b="0" dirty="0" err="1" smtClean="0">
                <a:solidFill>
                  <a:schemeClr val="bg1"/>
                </a:solidFill>
                <a:latin typeface="+mj-lt"/>
              </a:rPr>
              <a:t>TeV</a:t>
            </a:r>
            <a:endParaRPr lang="ja-JP" altLang="en-US" sz="1800" b="0" baseline="30000" dirty="0">
              <a:solidFill>
                <a:schemeClr val="bg1"/>
              </a:solidFill>
              <a:latin typeface="+mj-lt"/>
            </a:endParaRPr>
          </a:p>
        </p:txBody>
      </p:sp>
      <p:sp>
        <p:nvSpPr>
          <p:cNvPr id="24" name="テキスト ボックス 31"/>
          <p:cNvSpPr txBox="1">
            <a:spLocks noChangeArrowheads="1"/>
          </p:cNvSpPr>
          <p:nvPr/>
        </p:nvSpPr>
        <p:spPr bwMode="auto">
          <a:xfrm>
            <a:off x="1328956" y="3048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20</a:t>
            </a:r>
            <a:endParaRPr lang="ja-JP" altLang="en-US" sz="1800" b="0" baseline="30000" dirty="0">
              <a:solidFill>
                <a:schemeClr val="bg1"/>
              </a:solidFill>
              <a:latin typeface="+mj-lt"/>
            </a:endParaRPr>
          </a:p>
        </p:txBody>
      </p:sp>
      <p:cxnSp>
        <p:nvCxnSpPr>
          <p:cNvPr id="25" name="Straight Arrow Connector 24"/>
          <p:cNvCxnSpPr/>
          <p:nvPr/>
        </p:nvCxnSpPr>
        <p:spPr>
          <a:xfrm flipV="1">
            <a:off x="6934200" y="305499"/>
            <a:ext cx="2057400" cy="3048000"/>
          </a:xfrm>
          <a:prstGeom prst="straightConnector1">
            <a:avLst/>
          </a:prstGeom>
          <a:ln>
            <a:solidFill>
              <a:schemeClr val="accent1"/>
            </a:solidFill>
            <a:tailEnd type="arrow"/>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rot="21180000">
            <a:off x="1590919" y="4954587"/>
            <a:ext cx="815305" cy="400110"/>
          </a:xfrm>
          <a:prstGeom prst="rect">
            <a:avLst/>
          </a:prstGeom>
          <a:noFill/>
        </p:spPr>
        <p:txBody>
          <a:bodyPr wrap="none" rtlCol="0">
            <a:spAutoFit/>
          </a:bodyPr>
          <a:lstStyle/>
          <a:p>
            <a:r>
              <a:rPr lang="en-US" sz="2000" b="1" dirty="0" smtClean="0">
                <a:solidFill>
                  <a:srgbClr val="FFFF00"/>
                </a:solidFill>
                <a:latin typeface="Candara" pitchFamily="34" charset="0"/>
              </a:rPr>
              <a:t>25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7" name="TextBox 26"/>
          <p:cNvSpPr txBox="1"/>
          <p:nvPr/>
        </p:nvSpPr>
        <p:spPr>
          <a:xfrm rot="20400000">
            <a:off x="3574914" y="4613583"/>
            <a:ext cx="1060139" cy="400110"/>
          </a:xfrm>
          <a:prstGeom prst="rect">
            <a:avLst/>
          </a:prstGeom>
          <a:noFill/>
        </p:spPr>
        <p:txBody>
          <a:bodyPr wrap="none" rtlCol="0">
            <a:spAutoFit/>
          </a:bodyPr>
          <a:lstStyle/>
          <a:p>
            <a:r>
              <a:rPr lang="en-US" sz="2000" b="1" dirty="0" smtClean="0">
                <a:solidFill>
                  <a:srgbClr val="FFFF00"/>
                </a:solidFill>
                <a:latin typeface="Candara" pitchFamily="34" charset="0"/>
              </a:rPr>
              <a:t>~100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8" name="TextBox 27"/>
          <p:cNvSpPr txBox="1"/>
          <p:nvPr/>
        </p:nvSpPr>
        <p:spPr>
          <a:xfrm rot="18780000">
            <a:off x="5176082" y="3721363"/>
            <a:ext cx="1099981" cy="400110"/>
          </a:xfrm>
          <a:prstGeom prst="rect">
            <a:avLst/>
          </a:prstGeom>
          <a:noFill/>
        </p:spPr>
        <p:txBody>
          <a:bodyPr wrap="none" rtlCol="0">
            <a:spAutoFit/>
          </a:bodyPr>
          <a:lstStyle/>
          <a:p>
            <a:r>
              <a:rPr lang="en-US" sz="2000" b="1" dirty="0" smtClean="0">
                <a:solidFill>
                  <a:srgbClr val="FFFF00"/>
                </a:solidFill>
                <a:latin typeface="Candara" pitchFamily="34" charset="0"/>
              </a:rPr>
              <a:t>~300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29" name="TextBox 28"/>
          <p:cNvSpPr txBox="1"/>
          <p:nvPr/>
        </p:nvSpPr>
        <p:spPr>
          <a:xfrm rot="18300000">
            <a:off x="7656872" y="769228"/>
            <a:ext cx="1236236" cy="400110"/>
          </a:xfrm>
          <a:prstGeom prst="rect">
            <a:avLst/>
          </a:prstGeom>
          <a:noFill/>
        </p:spPr>
        <p:txBody>
          <a:bodyPr wrap="none" rtlCol="0">
            <a:spAutoFit/>
          </a:bodyPr>
          <a:lstStyle/>
          <a:p>
            <a:r>
              <a:rPr lang="en-US" sz="2000" b="1" dirty="0" smtClean="0">
                <a:solidFill>
                  <a:srgbClr val="FFFF00"/>
                </a:solidFill>
                <a:latin typeface="Candara" pitchFamily="34" charset="0"/>
              </a:rPr>
              <a:t>~3000 fb</a:t>
            </a:r>
            <a:r>
              <a:rPr lang="en-US" sz="2000" b="1" baseline="30000" dirty="0" smtClean="0">
                <a:solidFill>
                  <a:srgbClr val="FFFF00"/>
                </a:solidFill>
                <a:latin typeface="Candara" pitchFamily="34" charset="0"/>
              </a:rPr>
              <a:t>-1</a:t>
            </a:r>
            <a:endParaRPr lang="en-US" sz="2000" b="1" baseline="30000" dirty="0">
              <a:solidFill>
                <a:srgbClr val="FFFF00"/>
              </a:solidFill>
              <a:latin typeface="Candara" pitchFamily="34" charset="0"/>
            </a:endParaRPr>
          </a:p>
        </p:txBody>
      </p:sp>
      <p:sp>
        <p:nvSpPr>
          <p:cNvPr id="30" name="TextBox 29"/>
          <p:cNvSpPr txBox="1"/>
          <p:nvPr/>
        </p:nvSpPr>
        <p:spPr>
          <a:xfrm rot="16200000">
            <a:off x="-985834" y="3084817"/>
            <a:ext cx="2890535" cy="369332"/>
          </a:xfrm>
          <a:prstGeom prst="rect">
            <a:avLst/>
          </a:prstGeom>
          <a:noFill/>
        </p:spPr>
        <p:txBody>
          <a:bodyPr wrap="none" rtlCol="0">
            <a:spAutoFit/>
          </a:bodyPr>
          <a:lstStyle/>
          <a:p>
            <a:r>
              <a:rPr lang="en-US" dirty="0" smtClean="0">
                <a:solidFill>
                  <a:schemeClr val="bg1"/>
                </a:solidFill>
                <a:latin typeface="Candara" pitchFamily="34" charset="0"/>
              </a:rPr>
              <a:t>Integrated Luminosity (fb</a:t>
            </a:r>
            <a:r>
              <a:rPr lang="en-US" baseline="30000" dirty="0" smtClean="0">
                <a:solidFill>
                  <a:schemeClr val="bg1"/>
                </a:solidFill>
                <a:latin typeface="Candara" pitchFamily="34" charset="0"/>
              </a:rPr>
              <a:t>-1</a:t>
            </a:r>
            <a:r>
              <a:rPr lang="en-US" dirty="0" smtClean="0">
                <a:solidFill>
                  <a:schemeClr val="bg1"/>
                </a:solidFill>
                <a:latin typeface="Candara" pitchFamily="34" charset="0"/>
              </a:rPr>
              <a:t>)</a:t>
            </a:r>
            <a:endParaRPr lang="en-US" dirty="0">
              <a:solidFill>
                <a:schemeClr val="bg1"/>
              </a:solidFill>
              <a:latin typeface="Candara" pitchFamily="34" charset="0"/>
            </a:endParaRPr>
          </a:p>
        </p:txBody>
      </p:sp>
      <p:sp>
        <p:nvSpPr>
          <p:cNvPr id="31" name="TextBox 30"/>
          <p:cNvSpPr txBox="1"/>
          <p:nvPr/>
        </p:nvSpPr>
        <p:spPr>
          <a:xfrm rot="16200000">
            <a:off x="1170526" y="5955623"/>
            <a:ext cx="619080" cy="369332"/>
          </a:xfrm>
          <a:prstGeom prst="rect">
            <a:avLst/>
          </a:prstGeom>
          <a:noFill/>
        </p:spPr>
        <p:txBody>
          <a:bodyPr wrap="none" rtlCol="0">
            <a:spAutoFit/>
          </a:bodyPr>
          <a:lstStyle/>
          <a:p>
            <a:r>
              <a:rPr lang="en-US" dirty="0" smtClean="0">
                <a:solidFill>
                  <a:schemeClr val="bg1"/>
                </a:solidFill>
                <a:latin typeface="Candara" pitchFamily="34" charset="0"/>
              </a:rPr>
              <a:t>2010</a:t>
            </a:r>
            <a:endParaRPr lang="en-US" dirty="0">
              <a:solidFill>
                <a:schemeClr val="bg1"/>
              </a:solidFill>
              <a:latin typeface="Candara" pitchFamily="34" charset="0"/>
            </a:endParaRPr>
          </a:p>
        </p:txBody>
      </p:sp>
      <p:sp>
        <p:nvSpPr>
          <p:cNvPr id="32" name="TextBox 31"/>
          <p:cNvSpPr txBox="1"/>
          <p:nvPr/>
        </p:nvSpPr>
        <p:spPr>
          <a:xfrm rot="16200000">
            <a:off x="2118394" y="5971773"/>
            <a:ext cx="606256" cy="369332"/>
          </a:xfrm>
          <a:prstGeom prst="rect">
            <a:avLst/>
          </a:prstGeom>
          <a:noFill/>
        </p:spPr>
        <p:txBody>
          <a:bodyPr wrap="none" rtlCol="0">
            <a:spAutoFit/>
          </a:bodyPr>
          <a:lstStyle/>
          <a:p>
            <a:r>
              <a:rPr lang="en-US" dirty="0" smtClean="0">
                <a:solidFill>
                  <a:schemeClr val="bg1"/>
                </a:solidFill>
                <a:latin typeface="Candara" pitchFamily="34" charset="0"/>
              </a:rPr>
              <a:t>2012</a:t>
            </a:r>
            <a:endParaRPr lang="en-US" dirty="0">
              <a:solidFill>
                <a:schemeClr val="bg1"/>
              </a:solidFill>
              <a:latin typeface="Candara" pitchFamily="34" charset="0"/>
            </a:endParaRPr>
          </a:p>
        </p:txBody>
      </p:sp>
      <p:sp>
        <p:nvSpPr>
          <p:cNvPr id="33" name="TextBox 32"/>
          <p:cNvSpPr txBox="1"/>
          <p:nvPr/>
        </p:nvSpPr>
        <p:spPr>
          <a:xfrm rot="16200000">
            <a:off x="2950182" y="5971773"/>
            <a:ext cx="619080" cy="369332"/>
          </a:xfrm>
          <a:prstGeom prst="rect">
            <a:avLst/>
          </a:prstGeom>
          <a:noFill/>
        </p:spPr>
        <p:txBody>
          <a:bodyPr wrap="none" rtlCol="0">
            <a:spAutoFit/>
          </a:bodyPr>
          <a:lstStyle/>
          <a:p>
            <a:r>
              <a:rPr lang="en-US" dirty="0" smtClean="0">
                <a:solidFill>
                  <a:schemeClr val="bg1"/>
                </a:solidFill>
                <a:latin typeface="Candara" pitchFamily="34" charset="0"/>
              </a:rPr>
              <a:t>2014</a:t>
            </a:r>
            <a:endParaRPr lang="en-US" dirty="0">
              <a:solidFill>
                <a:schemeClr val="bg1"/>
              </a:solidFill>
              <a:latin typeface="Candara" pitchFamily="34" charset="0"/>
            </a:endParaRPr>
          </a:p>
        </p:txBody>
      </p:sp>
      <p:sp>
        <p:nvSpPr>
          <p:cNvPr id="34" name="TextBox 33"/>
          <p:cNvSpPr txBox="1"/>
          <p:nvPr/>
        </p:nvSpPr>
        <p:spPr>
          <a:xfrm rot="16200000">
            <a:off x="3789184" y="5971773"/>
            <a:ext cx="617477" cy="369332"/>
          </a:xfrm>
          <a:prstGeom prst="rect">
            <a:avLst/>
          </a:prstGeom>
          <a:noFill/>
        </p:spPr>
        <p:txBody>
          <a:bodyPr wrap="none" rtlCol="0">
            <a:spAutoFit/>
          </a:bodyPr>
          <a:lstStyle/>
          <a:p>
            <a:r>
              <a:rPr lang="en-US" dirty="0" smtClean="0">
                <a:solidFill>
                  <a:schemeClr val="bg1"/>
                </a:solidFill>
                <a:latin typeface="Candara" pitchFamily="34" charset="0"/>
              </a:rPr>
              <a:t>2016</a:t>
            </a:r>
            <a:endParaRPr lang="en-US" dirty="0">
              <a:solidFill>
                <a:schemeClr val="bg1"/>
              </a:solidFill>
              <a:latin typeface="Candara" pitchFamily="34" charset="0"/>
            </a:endParaRPr>
          </a:p>
        </p:txBody>
      </p:sp>
      <p:sp>
        <p:nvSpPr>
          <p:cNvPr id="35" name="TextBox 34"/>
          <p:cNvSpPr txBox="1"/>
          <p:nvPr/>
        </p:nvSpPr>
        <p:spPr>
          <a:xfrm rot="16200000">
            <a:off x="4702782" y="5971773"/>
            <a:ext cx="619080" cy="369332"/>
          </a:xfrm>
          <a:prstGeom prst="rect">
            <a:avLst/>
          </a:prstGeom>
          <a:noFill/>
        </p:spPr>
        <p:txBody>
          <a:bodyPr wrap="none" rtlCol="0">
            <a:spAutoFit/>
          </a:bodyPr>
          <a:lstStyle/>
          <a:p>
            <a:r>
              <a:rPr lang="en-US" dirty="0" smtClean="0">
                <a:solidFill>
                  <a:schemeClr val="bg1"/>
                </a:solidFill>
                <a:latin typeface="Candara" pitchFamily="34" charset="0"/>
              </a:rPr>
              <a:t>2018</a:t>
            </a:r>
            <a:endParaRPr lang="en-US" dirty="0">
              <a:solidFill>
                <a:schemeClr val="bg1"/>
              </a:solidFill>
              <a:latin typeface="Candara" pitchFamily="34" charset="0"/>
            </a:endParaRPr>
          </a:p>
        </p:txBody>
      </p:sp>
      <p:sp>
        <p:nvSpPr>
          <p:cNvPr id="36" name="TextBox 35"/>
          <p:cNvSpPr txBox="1"/>
          <p:nvPr/>
        </p:nvSpPr>
        <p:spPr>
          <a:xfrm rot="16200000">
            <a:off x="5524151" y="5971773"/>
            <a:ext cx="652743" cy="369332"/>
          </a:xfrm>
          <a:prstGeom prst="rect">
            <a:avLst/>
          </a:prstGeom>
          <a:noFill/>
        </p:spPr>
        <p:txBody>
          <a:bodyPr wrap="none" rtlCol="0">
            <a:spAutoFit/>
          </a:bodyPr>
          <a:lstStyle/>
          <a:p>
            <a:r>
              <a:rPr lang="en-US" dirty="0" smtClean="0">
                <a:solidFill>
                  <a:schemeClr val="bg1"/>
                </a:solidFill>
                <a:latin typeface="Candara" pitchFamily="34" charset="0"/>
              </a:rPr>
              <a:t>2020</a:t>
            </a:r>
            <a:endParaRPr lang="en-US" dirty="0">
              <a:solidFill>
                <a:schemeClr val="bg1"/>
              </a:solidFill>
              <a:latin typeface="Candara" pitchFamily="34" charset="0"/>
            </a:endParaRPr>
          </a:p>
        </p:txBody>
      </p:sp>
      <p:sp>
        <p:nvSpPr>
          <p:cNvPr id="37" name="TextBox 36"/>
          <p:cNvSpPr txBox="1"/>
          <p:nvPr/>
        </p:nvSpPr>
        <p:spPr>
          <a:xfrm rot="16200000">
            <a:off x="6444963" y="5971773"/>
            <a:ext cx="639919" cy="369332"/>
          </a:xfrm>
          <a:prstGeom prst="rect">
            <a:avLst/>
          </a:prstGeom>
          <a:noFill/>
        </p:spPr>
        <p:txBody>
          <a:bodyPr wrap="none" rtlCol="0">
            <a:spAutoFit/>
          </a:bodyPr>
          <a:lstStyle/>
          <a:p>
            <a:r>
              <a:rPr lang="en-US" dirty="0" smtClean="0">
                <a:solidFill>
                  <a:schemeClr val="bg1"/>
                </a:solidFill>
                <a:latin typeface="Candara" pitchFamily="34" charset="0"/>
              </a:rPr>
              <a:t>2022</a:t>
            </a:r>
            <a:endParaRPr lang="en-US" dirty="0">
              <a:solidFill>
                <a:schemeClr val="bg1"/>
              </a:solidFill>
              <a:latin typeface="Candara" pitchFamily="34" charset="0"/>
            </a:endParaRPr>
          </a:p>
        </p:txBody>
      </p:sp>
      <p:sp>
        <p:nvSpPr>
          <p:cNvPr id="38" name="TextBox 37"/>
          <p:cNvSpPr txBox="1"/>
          <p:nvPr/>
        </p:nvSpPr>
        <p:spPr>
          <a:xfrm rot="16200000">
            <a:off x="7352951" y="5971773"/>
            <a:ext cx="652743" cy="369332"/>
          </a:xfrm>
          <a:prstGeom prst="rect">
            <a:avLst/>
          </a:prstGeom>
          <a:noFill/>
        </p:spPr>
        <p:txBody>
          <a:bodyPr wrap="none" rtlCol="0">
            <a:spAutoFit/>
          </a:bodyPr>
          <a:lstStyle/>
          <a:p>
            <a:r>
              <a:rPr lang="en-US" dirty="0" smtClean="0">
                <a:solidFill>
                  <a:schemeClr val="bg1"/>
                </a:solidFill>
                <a:latin typeface="Candara" pitchFamily="34" charset="0"/>
              </a:rPr>
              <a:t>2024</a:t>
            </a:r>
            <a:endParaRPr lang="en-US" dirty="0">
              <a:solidFill>
                <a:schemeClr val="bg1"/>
              </a:solidFill>
              <a:latin typeface="Candara" pitchFamily="34" charset="0"/>
            </a:endParaRPr>
          </a:p>
        </p:txBody>
      </p:sp>
      <p:sp>
        <p:nvSpPr>
          <p:cNvPr id="39" name="テキスト ボックス 31"/>
          <p:cNvSpPr txBox="1">
            <a:spLocks noChangeArrowheads="1"/>
          </p:cNvSpPr>
          <p:nvPr/>
        </p:nvSpPr>
        <p:spPr bwMode="auto">
          <a:xfrm>
            <a:off x="3563923" y="3048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27</a:t>
            </a:r>
            <a:endParaRPr lang="ja-JP" altLang="en-US" sz="1800" b="0" baseline="30000" dirty="0">
              <a:solidFill>
                <a:schemeClr val="bg1"/>
              </a:solidFill>
              <a:latin typeface="+mj-lt"/>
            </a:endParaRPr>
          </a:p>
        </p:txBody>
      </p:sp>
      <p:sp>
        <p:nvSpPr>
          <p:cNvPr id="40" name="テキスト ボックス 31"/>
          <p:cNvSpPr txBox="1">
            <a:spLocks noChangeArrowheads="1"/>
          </p:cNvSpPr>
          <p:nvPr/>
        </p:nvSpPr>
        <p:spPr bwMode="auto">
          <a:xfrm>
            <a:off x="5257800" y="3048000"/>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55</a:t>
            </a:r>
            <a:endParaRPr lang="ja-JP" altLang="en-US" sz="1800" b="0" baseline="30000" dirty="0">
              <a:solidFill>
                <a:schemeClr val="bg1"/>
              </a:solidFill>
              <a:latin typeface="+mj-lt"/>
            </a:endParaRPr>
          </a:p>
        </p:txBody>
      </p:sp>
      <p:sp>
        <p:nvSpPr>
          <p:cNvPr id="43" name="TextBox 42"/>
          <p:cNvSpPr txBox="1"/>
          <p:nvPr/>
        </p:nvSpPr>
        <p:spPr>
          <a:xfrm rot="16200000">
            <a:off x="3610873" y="3051842"/>
            <a:ext cx="2696572" cy="461665"/>
          </a:xfrm>
          <a:prstGeom prst="rect">
            <a:avLst/>
          </a:prstGeom>
          <a:noFill/>
        </p:spPr>
        <p:txBody>
          <a:bodyPr wrap="none" rtlCol="0">
            <a:spAutoFit/>
          </a:bodyPr>
          <a:lstStyle/>
          <a:p>
            <a:r>
              <a:rPr lang="en-US" sz="2400" b="1" dirty="0" smtClean="0">
                <a:solidFill>
                  <a:srgbClr val="0070C0"/>
                </a:solidFill>
                <a:latin typeface="Candara" pitchFamily="34" charset="0"/>
              </a:rPr>
              <a:t>Phase – 1   Upgrade</a:t>
            </a:r>
            <a:endParaRPr lang="en-US" sz="2400" b="1" dirty="0">
              <a:solidFill>
                <a:srgbClr val="0070C0"/>
              </a:solidFill>
              <a:latin typeface="Candara" pitchFamily="34" charset="0"/>
            </a:endParaRPr>
          </a:p>
        </p:txBody>
      </p:sp>
      <p:sp>
        <p:nvSpPr>
          <p:cNvPr id="44" name="TextBox 43"/>
          <p:cNvSpPr txBox="1"/>
          <p:nvPr/>
        </p:nvSpPr>
        <p:spPr>
          <a:xfrm rot="16200000">
            <a:off x="5345496" y="3051842"/>
            <a:ext cx="2741456" cy="461665"/>
          </a:xfrm>
          <a:prstGeom prst="rect">
            <a:avLst/>
          </a:prstGeom>
          <a:noFill/>
        </p:spPr>
        <p:txBody>
          <a:bodyPr wrap="none" rtlCol="0">
            <a:spAutoFit/>
          </a:bodyPr>
          <a:lstStyle/>
          <a:p>
            <a:r>
              <a:rPr lang="en-US" sz="2400" b="1" dirty="0" smtClean="0">
                <a:solidFill>
                  <a:srgbClr val="0070C0"/>
                </a:solidFill>
                <a:latin typeface="Candara" pitchFamily="34" charset="0"/>
              </a:rPr>
              <a:t>Phase – 2   Upgrade</a:t>
            </a:r>
            <a:endParaRPr lang="en-US" sz="2400" b="1" dirty="0">
              <a:solidFill>
                <a:srgbClr val="0070C0"/>
              </a:solidFill>
              <a:latin typeface="Candara" pitchFamily="34" charset="0"/>
            </a:endParaRPr>
          </a:p>
        </p:txBody>
      </p:sp>
      <p:sp>
        <p:nvSpPr>
          <p:cNvPr id="46" name="TextBox 45"/>
          <p:cNvSpPr txBox="1"/>
          <p:nvPr/>
        </p:nvSpPr>
        <p:spPr>
          <a:xfrm rot="16200000">
            <a:off x="8496752" y="6003295"/>
            <a:ext cx="651140" cy="369332"/>
          </a:xfrm>
          <a:prstGeom prst="rect">
            <a:avLst/>
          </a:prstGeom>
          <a:noFill/>
        </p:spPr>
        <p:txBody>
          <a:bodyPr wrap="none" rtlCol="0">
            <a:spAutoFit/>
          </a:bodyPr>
          <a:lstStyle/>
          <a:p>
            <a:r>
              <a:rPr lang="en-US" dirty="0" smtClean="0">
                <a:solidFill>
                  <a:schemeClr val="bg1"/>
                </a:solidFill>
                <a:latin typeface="Candara" pitchFamily="34" charset="0"/>
              </a:rPr>
              <a:t>2030</a:t>
            </a:r>
            <a:endParaRPr lang="en-US" dirty="0">
              <a:solidFill>
                <a:schemeClr val="bg1"/>
              </a:solidFill>
              <a:latin typeface="Candara" pitchFamily="34" charset="0"/>
            </a:endParaRPr>
          </a:p>
        </p:txBody>
      </p:sp>
      <p:sp>
        <p:nvSpPr>
          <p:cNvPr id="11" name="Rectangle 10"/>
          <p:cNvSpPr/>
          <p:nvPr/>
        </p:nvSpPr>
        <p:spPr>
          <a:xfrm>
            <a:off x="2840973" y="1524000"/>
            <a:ext cx="604598" cy="3962400"/>
          </a:xfrm>
          <a:prstGeom prst="rect">
            <a:avLst/>
          </a:prstGeom>
          <a:solidFill>
            <a:srgbClr val="DAF5A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CC00"/>
              </a:solidFill>
            </a:endParaRPr>
          </a:p>
        </p:txBody>
      </p:sp>
      <p:sp>
        <p:nvSpPr>
          <p:cNvPr id="20" name="テキスト ボックス 31"/>
          <p:cNvSpPr txBox="1">
            <a:spLocks noChangeArrowheads="1"/>
          </p:cNvSpPr>
          <p:nvPr/>
        </p:nvSpPr>
        <p:spPr bwMode="auto">
          <a:xfrm>
            <a:off x="7239000" y="24384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sym typeface="Wingdings" charset="0"/>
              </a:rPr>
              <a:t>   5 </a:t>
            </a:r>
            <a:r>
              <a:rPr lang="en-US" altLang="ja-JP" sz="1800" b="0" dirty="0" smtClean="0">
                <a:solidFill>
                  <a:schemeClr val="bg1"/>
                </a:solidFill>
                <a:latin typeface="+mj-lt"/>
              </a:rPr>
              <a:t>x10</a:t>
            </a:r>
            <a:r>
              <a:rPr lang="en-US" altLang="ja-JP" sz="1800" b="0" baseline="30000" dirty="0" smtClean="0">
                <a:solidFill>
                  <a:schemeClr val="bg1"/>
                </a:solidFill>
                <a:latin typeface="+mj-lt"/>
              </a:rPr>
              <a:t>34</a:t>
            </a:r>
            <a:endParaRPr lang="ja-JP" altLang="en-US" sz="1800" b="0" baseline="30000" dirty="0">
              <a:solidFill>
                <a:schemeClr val="bg1"/>
              </a:solidFill>
              <a:latin typeface="+mj-lt"/>
            </a:endParaRPr>
          </a:p>
        </p:txBody>
      </p:sp>
      <p:sp>
        <p:nvSpPr>
          <p:cNvPr id="41" name="テキスト ボックス 31"/>
          <p:cNvSpPr txBox="1">
            <a:spLocks noChangeArrowheads="1"/>
          </p:cNvSpPr>
          <p:nvPr/>
        </p:nvSpPr>
        <p:spPr bwMode="auto">
          <a:xfrm>
            <a:off x="7010400" y="3059668"/>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  &lt;</a:t>
            </a:r>
            <a:r>
              <a:rPr lang="en-US" altLang="ja-JP" sz="1800" b="0" dirty="0" smtClean="0">
                <a:solidFill>
                  <a:schemeClr val="bg1"/>
                </a:solidFill>
                <a:latin typeface="Symbol" pitchFamily="18" charset="2"/>
                <a:cs typeface="Symbol" charset="2"/>
              </a:rPr>
              <a:t>m</a:t>
            </a:r>
            <a:r>
              <a:rPr lang="en-US" altLang="ja-JP" sz="1800" b="0" dirty="0" smtClean="0">
                <a:solidFill>
                  <a:schemeClr val="bg1"/>
                </a:solidFill>
                <a:latin typeface="+mj-lt"/>
              </a:rPr>
              <a:t>&gt; = 140</a:t>
            </a:r>
            <a:endParaRPr lang="ja-JP" altLang="en-US" sz="1800" b="0" baseline="30000" dirty="0">
              <a:solidFill>
                <a:schemeClr val="bg1"/>
              </a:solidFill>
              <a:latin typeface="+mj-lt"/>
            </a:endParaRPr>
          </a:p>
        </p:txBody>
      </p:sp>
      <p:sp>
        <p:nvSpPr>
          <p:cNvPr id="45" name="テキスト ボックス 31"/>
          <p:cNvSpPr txBox="1">
            <a:spLocks noChangeArrowheads="1"/>
          </p:cNvSpPr>
          <p:nvPr/>
        </p:nvSpPr>
        <p:spPr bwMode="auto">
          <a:xfrm>
            <a:off x="7315200" y="1916668"/>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0"/>
                <a:cs typeface="ＭＳ Ｐゴシック" charset="0"/>
              </a:defRPr>
            </a:lvl1pPr>
            <a:lvl2pPr marL="37931725" indent="-37474525">
              <a:defRPr kumimoji="1" sz="2400">
                <a:solidFill>
                  <a:schemeClr val="tx1"/>
                </a:solidFill>
                <a:latin typeface="Arial" charset="0"/>
                <a:ea typeface="ＭＳ Ｐゴシック" charset="0"/>
              </a:defRPr>
            </a:lvl2pPr>
            <a:lvl3pPr>
              <a:defRPr kumimoji="1" sz="2400">
                <a:solidFill>
                  <a:schemeClr val="tx1"/>
                </a:solidFill>
                <a:latin typeface="Arial" charset="0"/>
                <a:ea typeface="ＭＳ Ｐゴシック" charset="0"/>
              </a:defRPr>
            </a:lvl3pPr>
            <a:lvl4pPr>
              <a:defRPr kumimoji="1" sz="2400">
                <a:solidFill>
                  <a:schemeClr val="tx1"/>
                </a:solidFill>
                <a:latin typeface="Arial" charset="0"/>
                <a:ea typeface="ＭＳ Ｐゴシック" charset="0"/>
              </a:defRPr>
            </a:lvl4pPr>
            <a:lvl5pPr>
              <a:defRPr kumimoji="1" sz="2400">
                <a:solidFill>
                  <a:schemeClr val="tx1"/>
                </a:solidFill>
                <a:latin typeface="Arial" charset="0"/>
                <a:ea typeface="ＭＳ Ｐゴシック" charset="0"/>
              </a:defRPr>
            </a:lvl5pPr>
            <a:lvl6pPr marL="457200" fontAlgn="base">
              <a:spcBef>
                <a:spcPct val="0"/>
              </a:spcBef>
              <a:spcAft>
                <a:spcPct val="0"/>
              </a:spcAft>
              <a:defRPr kumimoji="1" sz="2400">
                <a:solidFill>
                  <a:schemeClr val="tx1"/>
                </a:solidFill>
                <a:latin typeface="Arial" charset="0"/>
                <a:ea typeface="ＭＳ Ｐゴシック" charset="0"/>
              </a:defRPr>
            </a:lvl6pPr>
            <a:lvl7pPr marL="914400" fontAlgn="base">
              <a:spcBef>
                <a:spcPct val="0"/>
              </a:spcBef>
              <a:spcAft>
                <a:spcPct val="0"/>
              </a:spcAft>
              <a:defRPr kumimoji="1" sz="2400">
                <a:solidFill>
                  <a:schemeClr val="tx1"/>
                </a:solidFill>
                <a:latin typeface="Arial" charset="0"/>
                <a:ea typeface="ＭＳ Ｐゴシック" charset="0"/>
              </a:defRPr>
            </a:lvl7pPr>
            <a:lvl8pPr marL="1371600" fontAlgn="base">
              <a:spcBef>
                <a:spcPct val="0"/>
              </a:spcBef>
              <a:spcAft>
                <a:spcPct val="0"/>
              </a:spcAft>
              <a:defRPr kumimoji="1" sz="2400">
                <a:solidFill>
                  <a:schemeClr val="tx1"/>
                </a:solidFill>
                <a:latin typeface="Arial" charset="0"/>
                <a:ea typeface="ＭＳ Ｐゴシック" charset="0"/>
              </a:defRPr>
            </a:lvl8pPr>
            <a:lvl9pPr marL="1828800" fontAlgn="base">
              <a:spcBef>
                <a:spcPct val="0"/>
              </a:spcBef>
              <a:spcAft>
                <a:spcPct val="0"/>
              </a:spcAft>
              <a:defRPr kumimoji="1" sz="2400">
                <a:solidFill>
                  <a:schemeClr val="tx1"/>
                </a:solidFill>
                <a:latin typeface="Arial" charset="0"/>
                <a:ea typeface="ＭＳ Ｐゴシック" charset="0"/>
              </a:defRPr>
            </a:lvl9pPr>
          </a:lstStyle>
          <a:p>
            <a:r>
              <a:rPr lang="en-US" altLang="ja-JP" sz="1800" b="0" dirty="0" smtClean="0">
                <a:solidFill>
                  <a:schemeClr val="bg1"/>
                </a:solidFill>
                <a:latin typeface="+mj-lt"/>
              </a:rPr>
              <a:t>14 </a:t>
            </a:r>
            <a:r>
              <a:rPr lang="en-US" altLang="ja-JP" sz="1800" b="0" dirty="0" err="1" smtClean="0">
                <a:solidFill>
                  <a:schemeClr val="bg1"/>
                </a:solidFill>
                <a:latin typeface="+mj-lt"/>
              </a:rPr>
              <a:t>TeV</a:t>
            </a:r>
            <a:endParaRPr lang="ja-JP" altLang="en-US" sz="1800" b="0" baseline="30000" dirty="0">
              <a:solidFill>
                <a:schemeClr val="bg1"/>
              </a:solidFill>
              <a:latin typeface="+mj-lt"/>
            </a:endParaRPr>
          </a:p>
        </p:txBody>
      </p:sp>
      <p:sp>
        <p:nvSpPr>
          <p:cNvPr id="42" name="TextBox 41"/>
          <p:cNvSpPr txBox="1"/>
          <p:nvPr/>
        </p:nvSpPr>
        <p:spPr>
          <a:xfrm rot="16200000">
            <a:off x="1478948" y="3034785"/>
            <a:ext cx="3267241" cy="461665"/>
          </a:xfrm>
          <a:prstGeom prst="rect">
            <a:avLst/>
          </a:prstGeom>
          <a:noFill/>
        </p:spPr>
        <p:txBody>
          <a:bodyPr wrap="none" rtlCol="0">
            <a:spAutoFit/>
          </a:bodyPr>
          <a:lstStyle/>
          <a:p>
            <a:r>
              <a:rPr lang="en-US" sz="2400" b="1" dirty="0" smtClean="0">
                <a:solidFill>
                  <a:srgbClr val="0070C0"/>
                </a:solidFill>
                <a:latin typeface="Candara" pitchFamily="34" charset="0"/>
              </a:rPr>
              <a:t>Phase – 0    [Shutdown]</a:t>
            </a:r>
            <a:endParaRPr lang="en-US" sz="2400" b="1" dirty="0">
              <a:solidFill>
                <a:srgbClr val="0070C0"/>
              </a:solidFill>
              <a:latin typeface="Candara" pitchFamily="34" charset="0"/>
            </a:endParaRPr>
          </a:p>
        </p:txBody>
      </p:sp>
      <p:sp>
        <p:nvSpPr>
          <p:cNvPr id="59" name="TextBox 58"/>
          <p:cNvSpPr txBox="1"/>
          <p:nvPr/>
        </p:nvSpPr>
        <p:spPr>
          <a:xfrm>
            <a:off x="3957705" y="6421866"/>
            <a:ext cx="1550168" cy="369332"/>
          </a:xfrm>
          <a:prstGeom prst="rect">
            <a:avLst/>
          </a:prstGeom>
          <a:noFill/>
        </p:spPr>
        <p:txBody>
          <a:bodyPr wrap="none" rtlCol="0">
            <a:spAutoFit/>
          </a:bodyPr>
          <a:lstStyle/>
          <a:p>
            <a:r>
              <a:rPr lang="en-US" dirty="0" smtClean="0">
                <a:solidFill>
                  <a:schemeClr val="bg1"/>
                </a:solidFill>
                <a:latin typeface="Candara" pitchFamily="34" charset="0"/>
              </a:rPr>
              <a:t>Calendar Year</a:t>
            </a:r>
            <a:endParaRPr lang="en-US" dirty="0">
              <a:solidFill>
                <a:schemeClr val="bg1"/>
              </a:solidFill>
              <a:latin typeface="Candara" pitchFamily="34" charset="0"/>
            </a:endParaRPr>
          </a:p>
        </p:txBody>
      </p:sp>
      <p:sp>
        <p:nvSpPr>
          <p:cNvPr id="2" name="TextBox 1"/>
          <p:cNvSpPr txBox="1"/>
          <p:nvPr/>
        </p:nvSpPr>
        <p:spPr>
          <a:xfrm>
            <a:off x="2940832" y="1232302"/>
            <a:ext cx="4075155" cy="307777"/>
          </a:xfrm>
          <a:prstGeom prst="rect">
            <a:avLst/>
          </a:prstGeom>
          <a:noFill/>
        </p:spPr>
        <p:txBody>
          <a:bodyPr wrap="none" rtlCol="0">
            <a:spAutoFit/>
          </a:bodyPr>
          <a:lstStyle/>
          <a:p>
            <a:r>
              <a:rPr lang="en-US" sz="1400" dirty="0" smtClean="0">
                <a:solidFill>
                  <a:srgbClr val="DAF5A9"/>
                </a:solidFill>
                <a:latin typeface="Candara" pitchFamily="34" charset="0"/>
              </a:rPr>
              <a:t>LS1                                          LS2                                       LS3</a:t>
            </a:r>
            <a:endParaRPr lang="en-US" sz="1400" dirty="0">
              <a:solidFill>
                <a:srgbClr val="DAF5A9"/>
              </a:solidFill>
              <a:latin typeface="Candara" pitchFamily="34" charset="0"/>
            </a:endParaRPr>
          </a:p>
        </p:txBody>
      </p:sp>
      <p:pic>
        <p:nvPicPr>
          <p:cNvPr id="49" name="Picture 48" descr="GridOverlay.png"/>
          <p:cNvPicPr>
            <a:picLocks noChangeAspect="1"/>
          </p:cNvPicPr>
          <p:nvPr/>
        </p:nvPicPr>
        <p:blipFill>
          <a:blip r:embed="rId2"/>
          <a:stretch>
            <a:fillRect/>
          </a:stretch>
        </p:blipFill>
        <p:spPr>
          <a:xfrm>
            <a:off x="0" y="0"/>
            <a:ext cx="9144000" cy="6858000"/>
          </a:xfrm>
          <a:prstGeom prst="rect">
            <a:avLst/>
          </a:prstGeom>
          <a:solidFill>
            <a:schemeClr val="bg2">
              <a:lumMod val="60000"/>
              <a:lumOff val="40000"/>
              <a:alpha val="10000"/>
            </a:schemeClr>
          </a:solidFill>
        </p:spPr>
      </p:pic>
    </p:spTree>
    <p:extLst>
      <p:ext uri="{BB962C8B-B14F-4D97-AF65-F5344CB8AC3E}">
        <p14:creationId xmlns:p14="http://schemas.microsoft.com/office/powerpoint/2010/main" val="7326430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Broader Impacts of HEP</a:t>
            </a:r>
            <a:endParaRPr lang="en-US" dirty="0">
              <a:solidFill>
                <a:srgbClr val="285C0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0" y="1146709"/>
            <a:ext cx="9144000" cy="5305691"/>
          </a:xfrm>
        </p:spPr>
        <p:txBody>
          <a:bodyPr/>
          <a:lstStyle/>
          <a:p>
            <a:pPr marL="228600" indent="-228600">
              <a:buFont typeface="Wingdings" pitchFamily="2" charset="2"/>
              <a:buChar char="§"/>
            </a:pPr>
            <a:r>
              <a:rPr lang="en-US" sz="2000" dirty="0" smtClean="0">
                <a:solidFill>
                  <a:schemeClr val="tx1"/>
                </a:solidFill>
                <a:latin typeface="Calibri" pitchFamily="34" charset="0"/>
                <a:cs typeface="Calibri" pitchFamily="34" charset="0"/>
              </a:rPr>
              <a:t>The mission of the HEP long-term accelerator R&amp;D stewardship program is to support fundamental accelerator science and technology development of relevance to many fields and to disseminate accelerator knowledge and training to the broad community of accelerator users and providers. </a:t>
            </a:r>
          </a:p>
          <a:p>
            <a:pPr marL="228600" indent="-228600">
              <a:buFont typeface="Wingdings" pitchFamily="2" charset="2"/>
              <a:buChar char="§"/>
            </a:pPr>
            <a:endParaRPr lang="en-US" sz="1100" dirty="0" smtClean="0">
              <a:solidFill>
                <a:schemeClr val="tx1"/>
              </a:solidFill>
              <a:latin typeface="Calibri" pitchFamily="34" charset="0"/>
              <a:cs typeface="Calibri" pitchFamily="34" charset="0"/>
            </a:endParaRPr>
          </a:p>
          <a:p>
            <a:pPr marL="228600" indent="-228600">
              <a:buFont typeface="Wingdings" pitchFamily="2" charset="2"/>
              <a:buChar char="§"/>
            </a:pPr>
            <a:r>
              <a:rPr lang="en-US" sz="2000" dirty="0" smtClean="0">
                <a:solidFill>
                  <a:schemeClr val="tx1"/>
                </a:solidFill>
                <a:latin typeface="Calibri" pitchFamily="34" charset="0"/>
                <a:cs typeface="Calibri" pitchFamily="34" charset="0"/>
              </a:rPr>
              <a:t>Strategies:</a:t>
            </a:r>
          </a:p>
          <a:p>
            <a:pPr marL="806450" lvl="1" indent="-349250">
              <a:spcBef>
                <a:spcPts val="600"/>
              </a:spcBef>
              <a:spcAft>
                <a:spcPts val="0"/>
              </a:spcAft>
              <a:buClr>
                <a:srgbClr val="FF0000"/>
              </a:buClr>
              <a:buFont typeface="Wingdings" pitchFamily="2" charset="2"/>
              <a:buChar char="Ø"/>
            </a:pPr>
            <a:r>
              <a:rPr lang="en-US" sz="2000" b="1" dirty="0" smtClean="0">
                <a:solidFill>
                  <a:srgbClr val="FF0000"/>
                </a:solidFill>
                <a:latin typeface="Calibri" pitchFamily="34" charset="0"/>
                <a:cs typeface="Calibri" pitchFamily="34" charset="0"/>
              </a:rPr>
              <a:t>Improve access to national laboratory accelerator facilities </a:t>
            </a:r>
            <a:r>
              <a:rPr lang="en-US" sz="2000" b="1" dirty="0" smtClean="0">
                <a:solidFill>
                  <a:schemeClr val="tx1"/>
                </a:solidFill>
                <a:latin typeface="Calibri" pitchFamily="34" charset="0"/>
                <a:cs typeface="Calibri" pitchFamily="34" charset="0"/>
              </a:rPr>
              <a:t>and resources for industrial and for other U.S. government agency users and developers of accelerators and related technology; </a:t>
            </a:r>
          </a:p>
          <a:p>
            <a:pPr marL="806450" lvl="1" indent="-349250">
              <a:spcBef>
                <a:spcPts val="600"/>
              </a:spcBef>
              <a:spcAft>
                <a:spcPts val="0"/>
              </a:spcAft>
              <a:buClr>
                <a:srgbClr val="FF0000"/>
              </a:buClr>
              <a:buFont typeface="Wingdings" pitchFamily="2" charset="2"/>
              <a:buChar char="Ø"/>
            </a:pPr>
            <a:r>
              <a:rPr lang="en-US" sz="2000" b="1" dirty="0" smtClean="0">
                <a:solidFill>
                  <a:schemeClr val="tx1"/>
                </a:solidFill>
                <a:latin typeface="Calibri" pitchFamily="34" charset="0"/>
                <a:cs typeface="Calibri" pitchFamily="34" charset="0"/>
              </a:rPr>
              <a:t>Work with accelerator user communities and industrial accelerator providers to </a:t>
            </a:r>
            <a:r>
              <a:rPr lang="en-US" sz="2000" b="1" dirty="0" smtClean="0">
                <a:solidFill>
                  <a:srgbClr val="FF0000"/>
                </a:solidFill>
                <a:latin typeface="Calibri" pitchFamily="34" charset="0"/>
                <a:cs typeface="Calibri" pitchFamily="34" charset="0"/>
              </a:rPr>
              <a:t>develop innovative solutions to critical problems</a:t>
            </a:r>
            <a:r>
              <a:rPr lang="en-US" sz="2000" b="1" dirty="0" smtClean="0">
                <a:solidFill>
                  <a:schemeClr val="tx1"/>
                </a:solidFill>
                <a:latin typeface="Calibri" pitchFamily="34" charset="0"/>
                <a:cs typeface="Calibri" pitchFamily="34" charset="0"/>
              </a:rPr>
              <a:t>, to the mutual benefit of our customers and the DOE discovery science community; </a:t>
            </a:r>
          </a:p>
          <a:p>
            <a:pPr marL="806450" lvl="1" indent="-349250">
              <a:spcBef>
                <a:spcPts val="600"/>
              </a:spcBef>
              <a:spcAft>
                <a:spcPts val="0"/>
              </a:spcAft>
              <a:buClr>
                <a:srgbClr val="FF0000"/>
              </a:buClr>
              <a:buFont typeface="Wingdings" pitchFamily="2" charset="2"/>
              <a:buChar char="Ø"/>
            </a:pPr>
            <a:r>
              <a:rPr lang="en-US" sz="2000" b="1" dirty="0" smtClean="0">
                <a:solidFill>
                  <a:schemeClr val="tx1"/>
                </a:solidFill>
                <a:latin typeface="Calibri" pitchFamily="34" charset="0"/>
                <a:cs typeface="Calibri" pitchFamily="34" charset="0"/>
              </a:rPr>
              <a:t>Serve as a catalyst to </a:t>
            </a:r>
            <a:r>
              <a:rPr lang="en-US" sz="2000" b="1" dirty="0" smtClean="0">
                <a:solidFill>
                  <a:srgbClr val="FF0000"/>
                </a:solidFill>
                <a:latin typeface="Calibri" pitchFamily="34" charset="0"/>
                <a:cs typeface="Calibri" pitchFamily="34" charset="0"/>
              </a:rPr>
              <a:t>broaden and strengthen the community of accelerator users and providers </a:t>
            </a:r>
          </a:p>
          <a:p>
            <a:pPr marL="406400" indent="-349250">
              <a:spcBef>
                <a:spcPts val="600"/>
              </a:spcBef>
              <a:spcAft>
                <a:spcPts val="0"/>
              </a:spcAft>
              <a:buFont typeface="Wingdings" pitchFamily="2" charset="2"/>
              <a:buChar char="§"/>
            </a:pPr>
            <a:r>
              <a:rPr lang="en-US" dirty="0" smtClean="0">
                <a:solidFill>
                  <a:schemeClr val="tx1"/>
                </a:solidFill>
                <a:latin typeface="Calibri" pitchFamily="34" charset="0"/>
                <a:cs typeface="Calibri" pitchFamily="34" charset="0"/>
              </a:rPr>
              <a:t>Strategic plan sent to Congress in October 2012</a:t>
            </a:r>
          </a:p>
          <a:p>
            <a:pPr marL="406400" indent="-349250">
              <a:spcBef>
                <a:spcPts val="600"/>
              </a:spcBef>
              <a:spcAft>
                <a:spcPts val="0"/>
              </a:spcAft>
              <a:buFont typeface="Wingdings" pitchFamily="2" charset="2"/>
              <a:buChar char="§"/>
            </a:pPr>
            <a:r>
              <a:rPr lang="en-US" dirty="0" smtClean="0">
                <a:latin typeface="Calibri" pitchFamily="34" charset="0"/>
                <a:cs typeface="Calibri" pitchFamily="34" charset="0"/>
              </a:rPr>
              <a:t>Incorporated into FY2014 Budget Request as new subprogram in HEP</a:t>
            </a:r>
            <a:endParaRPr lang="en-US" dirty="0" smtClean="0">
              <a:solidFill>
                <a:srgbClr val="FF0000"/>
              </a:solidFill>
              <a:latin typeface="Calibri" pitchFamily="34" charset="0"/>
              <a:cs typeface="Calibri" pitchFamily="34" charset="0"/>
            </a:endParaRPr>
          </a:p>
        </p:txBody>
      </p:sp>
      <p:sp>
        <p:nvSpPr>
          <p:cNvPr id="24578" name="Title 2"/>
          <p:cNvSpPr>
            <a:spLocks noGrp="1"/>
          </p:cNvSpPr>
          <p:nvPr>
            <p:ph type="title"/>
          </p:nvPr>
        </p:nvSpPr>
        <p:spPr>
          <a:xfrm>
            <a:off x="359597" y="67471"/>
            <a:ext cx="8507560" cy="723900"/>
          </a:xfrm>
        </p:spPr>
        <p:txBody>
          <a:bodyPr/>
          <a:lstStyle/>
          <a:p>
            <a:r>
              <a:rPr lang="en-US" sz="3200" dirty="0" smtClean="0">
                <a:solidFill>
                  <a:srgbClr val="014B32"/>
                </a:solidFill>
                <a:ea typeface="+mn-ea"/>
                <a:cs typeface="Arial" charset="0"/>
              </a:rPr>
              <a:t>The Accelerator R&amp;D Stewardship Program</a:t>
            </a:r>
            <a:endParaRPr lang="en-US" sz="3200" dirty="0">
              <a:solidFill>
                <a:srgbClr val="014B32"/>
              </a:solidFill>
              <a:ea typeface="+mn-ea"/>
              <a:cs typeface="Arial" charset="0"/>
            </a:endParaRPr>
          </a:p>
        </p:txBody>
      </p:sp>
      <p:sp>
        <p:nvSpPr>
          <p:cNvPr id="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317572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854766" y="161925"/>
            <a:ext cx="7782338" cy="723900"/>
          </a:xfrm>
        </p:spPr>
        <p:txBody>
          <a:bodyPr/>
          <a:lstStyle/>
          <a:p>
            <a:r>
              <a:rPr lang="en-US" b="1" dirty="0">
                <a:solidFill>
                  <a:srgbClr val="014B32"/>
                </a:solidFill>
                <a:latin typeface="Cambria" pitchFamily="18" charset="0"/>
                <a:ea typeface="+mn-ea"/>
                <a:cs typeface="Calibri" pitchFamily="34" charset="0"/>
              </a:rPr>
              <a:t>Connecting </a:t>
            </a:r>
            <a:r>
              <a:rPr lang="en-US" b="1" dirty="0" smtClean="0">
                <a:solidFill>
                  <a:srgbClr val="014B32"/>
                </a:solidFill>
                <a:latin typeface="Cambria" pitchFamily="18" charset="0"/>
                <a:ea typeface="+mn-ea"/>
                <a:cs typeface="Calibri" pitchFamily="34" charset="0"/>
              </a:rPr>
              <a:t>Accelerator R&amp;D </a:t>
            </a:r>
            <a:r>
              <a:rPr lang="en-US" b="1" dirty="0">
                <a:solidFill>
                  <a:srgbClr val="014B32"/>
                </a:solidFill>
                <a:latin typeface="Cambria" pitchFamily="18" charset="0"/>
                <a:ea typeface="+mn-ea"/>
                <a:cs typeface="Calibri" pitchFamily="34" charset="0"/>
              </a:rPr>
              <a:t>to </a:t>
            </a:r>
            <a:r>
              <a:rPr lang="en-US" b="1" dirty="0" smtClean="0">
                <a:solidFill>
                  <a:srgbClr val="014B32"/>
                </a:solidFill>
                <a:latin typeface="Cambria" pitchFamily="18" charset="0"/>
                <a:ea typeface="+mn-ea"/>
                <a:cs typeface="Calibri" pitchFamily="34" charset="0"/>
              </a:rPr>
              <a:t>Science and to End-User Needs</a:t>
            </a:r>
            <a:endParaRPr lang="en-US" b="1" dirty="0">
              <a:solidFill>
                <a:srgbClr val="014B32"/>
              </a:solidFill>
              <a:latin typeface="Cambria" pitchFamily="18" charset="0"/>
              <a:ea typeface="+mn-ea"/>
              <a:cs typeface="Calibri" pitchFamily="34" charset="0"/>
            </a:endParaRPr>
          </a:p>
        </p:txBody>
      </p:sp>
      <p:pic>
        <p:nvPicPr>
          <p:cNvPr id="9" name="Picture 8" descr="W_DOE_RD_Chart_4 Column-V1.jpg"/>
          <p:cNvPicPr>
            <a:picLocks noChangeAspect="1"/>
          </p:cNvPicPr>
          <p:nvPr/>
        </p:nvPicPr>
        <p:blipFill rotWithShape="1">
          <a:blip r:embed="rId2" cstate="screen"/>
          <a:srcRect t="-959"/>
          <a:stretch/>
        </p:blipFill>
        <p:spPr>
          <a:xfrm>
            <a:off x="64950" y="1157924"/>
            <a:ext cx="8998226" cy="5302386"/>
          </a:xfrm>
          <a:prstGeom prst="rect">
            <a:avLst/>
          </a:prstGeom>
        </p:spPr>
      </p:pic>
    </p:spTree>
    <p:extLst>
      <p:ext uri="{BB962C8B-B14F-4D97-AF65-F5344CB8AC3E}">
        <p14:creationId xmlns:p14="http://schemas.microsoft.com/office/powerpoint/2010/main" val="3932326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85C00"/>
                </a:solidFill>
                <a:latin typeface="Cambria" pitchFamily="18" charset="0"/>
              </a:rPr>
              <a:t>Budget Backup</a:t>
            </a:r>
            <a:endParaRPr lang="en-US" dirty="0">
              <a:solidFill>
                <a:srgbClr val="285C00"/>
              </a:solidFill>
              <a:latin typeface="Cambria" pitchFamily="18" charset="0"/>
            </a:endParaRPr>
          </a:p>
        </p:txBody>
      </p:sp>
    </p:spTree>
    <p:extLst>
      <p:ext uri="{BB962C8B-B14F-4D97-AF65-F5344CB8AC3E}">
        <p14:creationId xmlns:p14="http://schemas.microsoft.com/office/powerpoint/2010/main" val="4782250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664" y="62723"/>
            <a:ext cx="6104365" cy="723900"/>
          </a:xfrm>
        </p:spPr>
        <p:txBody>
          <a:bodyPr/>
          <a:lstStyle/>
          <a:p>
            <a:r>
              <a:rPr lang="en-US" sz="3200" dirty="0" smtClean="0"/>
              <a:t>FY 2014 Request Crosscuts</a:t>
            </a:r>
            <a:endParaRPr lang="en-US" sz="3200" dirty="0"/>
          </a:p>
        </p:txBody>
      </p:sp>
      <p:graphicFrame>
        <p:nvGraphicFramePr>
          <p:cNvPr id="12" name="Chart 11"/>
          <p:cNvGraphicFramePr/>
          <p:nvPr>
            <p:extLst>
              <p:ext uri="{D42A27DB-BD31-4B8C-83A1-F6EECF244321}">
                <p14:modId xmlns:p14="http://schemas.microsoft.com/office/powerpoint/2010/main" val="3827054171"/>
              </p:ext>
            </p:extLst>
          </p:nvPr>
        </p:nvGraphicFramePr>
        <p:xfrm>
          <a:off x="4792133" y="958131"/>
          <a:ext cx="4343400" cy="571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897586441"/>
              </p:ext>
            </p:extLst>
          </p:nvPr>
        </p:nvGraphicFramePr>
        <p:xfrm>
          <a:off x="152400" y="1000465"/>
          <a:ext cx="4343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Physics Funding by Activity</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dirty="0">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4145957407"/>
              </p:ext>
            </p:extLst>
          </p:nvPr>
        </p:nvGraphicFramePr>
        <p:xfrm>
          <a:off x="243281" y="1167570"/>
          <a:ext cx="8640660" cy="5022792"/>
        </p:xfrm>
        <a:graphic>
          <a:graphicData uri="http://schemas.openxmlformats.org/drawingml/2006/table">
            <a:tbl>
              <a:tblPr>
                <a:tableStyleId>{69C7853C-536D-4A76-A0AE-DD22124D55A5}</a:tableStyleId>
              </a:tblPr>
              <a:tblGrid>
                <a:gridCol w="2189526"/>
                <a:gridCol w="914400"/>
                <a:gridCol w="1124125"/>
                <a:gridCol w="1031846"/>
                <a:gridCol w="3380763"/>
              </a:tblGrid>
              <a:tr h="288367">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a:t>
                      </a:r>
                    </a:p>
                    <a:p>
                      <a:pPr algn="ctr" fontAlgn="b"/>
                      <a:r>
                        <a:rPr lang="en-US" sz="1800" b="1" i="0" u="none" strike="noStrike" dirty="0" smtClean="0">
                          <a:solidFill>
                            <a:srgbClr val="000000"/>
                          </a:solidFill>
                          <a:latin typeface="Calibri" pitchFamily="34" charset="0"/>
                          <a:cs typeface="Calibri" pitchFamily="34" charset="0"/>
                        </a:rPr>
                        <a:t>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Explanation of Change </a:t>
                      </a:r>
                      <a:r>
                        <a:rPr lang="en-US" sz="1800" b="1" i="0" u="none" strike="noStrike" dirty="0" err="1" smtClean="0">
                          <a:solidFill>
                            <a:srgbClr val="000000"/>
                          </a:solidFill>
                          <a:latin typeface="Calibri" pitchFamily="34" charset="0"/>
                        </a:rPr>
                        <a:t>wrt</a:t>
                      </a:r>
                      <a:r>
                        <a:rPr lang="en-US" sz="1800" b="1" i="0" u="none" strike="noStrike" baseline="0" dirty="0" smtClean="0">
                          <a:solidFill>
                            <a:srgbClr val="000000"/>
                          </a:solidFill>
                          <a:latin typeface="Calibri" pitchFamily="34" charset="0"/>
                        </a:rPr>
                        <a:t> FY12</a:t>
                      </a:r>
                      <a:endParaRPr lang="en-US" sz="1800" b="1" i="0" u="none" strike="noStrike" dirty="0" smtClean="0">
                        <a:solidFill>
                          <a:srgbClr val="000000"/>
                        </a:solidFill>
                        <a:latin typeface="Calibri" pitchFamily="34" charset="0"/>
                      </a:endParaRPr>
                    </a:p>
                  </a:txBody>
                  <a:tcPr marL="9525" marR="9525" marT="9525" marB="0" anchor="b"/>
                </a:tc>
              </a:tr>
              <a:tr h="316616">
                <a:tc>
                  <a:txBody>
                    <a:bodyPr/>
                    <a:lstStyle/>
                    <a:p>
                      <a:r>
                        <a:rPr lang="en-US" b="1" dirty="0" smtClean="0">
                          <a:latin typeface="Calibri" pitchFamily="34" charset="0"/>
                        </a:rPr>
                        <a:t>Research</a:t>
                      </a:r>
                      <a:endParaRPr lang="en-US" b="1" dirty="0">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391,329</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362,284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383,609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chemeClr val="tx1"/>
                          </a:solidFill>
                          <a:latin typeface="Calibri" pitchFamily="34" charset="0"/>
                        </a:rPr>
                        <a:t>Reduction</a:t>
                      </a:r>
                      <a:r>
                        <a:rPr lang="en-US" sz="1800" b="0" i="0" u="none" strike="noStrike" baseline="0" dirty="0" smtClean="0">
                          <a:solidFill>
                            <a:schemeClr val="tx1"/>
                          </a:solidFill>
                          <a:latin typeface="Calibri" pitchFamily="34" charset="0"/>
                        </a:rPr>
                        <a:t> m</a:t>
                      </a:r>
                      <a:r>
                        <a:rPr lang="en-US" sz="1800" b="0" i="0" u="none" strike="noStrike" dirty="0" smtClean="0">
                          <a:solidFill>
                            <a:schemeClr val="tx1"/>
                          </a:solidFill>
                          <a:latin typeface="Calibri" pitchFamily="34" charset="0"/>
                        </a:rPr>
                        <a:t>ostly  ILC R&amp;D</a:t>
                      </a:r>
                    </a:p>
                  </a:txBody>
                  <a:tcPr marL="9525" marR="9525" marT="9525" marB="0" anchor="b"/>
                </a:tc>
              </a:tr>
              <a:tr h="61549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u="none" strike="noStrike" baseline="0" dirty="0" smtClean="0">
                          <a:latin typeface="Calibri" pitchFamily="34" charset="0"/>
                        </a:rPr>
                        <a:t>Facility Operations and Exp’t Support</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249,241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265,305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271,561</a:t>
                      </a:r>
                      <a:r>
                        <a:rPr lang="en-US" sz="1800" b="1" i="0" u="none" strike="noStrike" kern="1200" baseline="30000" dirty="0" smtClean="0">
                          <a:solidFill>
                            <a:srgbClr val="000000"/>
                          </a:solidFill>
                          <a:latin typeface="Calibri" pitchFamily="34" charset="0"/>
                          <a:ea typeface="+mn-ea"/>
                          <a:cs typeface="+mn-cs"/>
                        </a:rPr>
                        <a:t>(a)</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dirty="0" smtClean="0">
                          <a:solidFill>
                            <a:srgbClr val="000000"/>
                          </a:solidFill>
                          <a:latin typeface="Calibri" pitchFamily="34" charset="0"/>
                        </a:rPr>
                        <a:t> ops start-up and </a:t>
                      </a:r>
                    </a:p>
                    <a:p>
                      <a:pPr algn="r" fontAlgn="b"/>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2998">
                <a:tc>
                  <a:txBody>
                    <a:bodyPr/>
                    <a:lstStyle/>
                    <a:p>
                      <a:pPr mar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129,963 </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99,934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99,894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rgbClr val="000000"/>
                          </a:solidFill>
                          <a:latin typeface="Calibri" pitchFamily="34" charset="0"/>
                        </a:rPr>
                        <a:t>Energy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baseline="0" dirty="0" smtClean="0">
                          <a:solidFill>
                            <a:srgbClr val="000000"/>
                          </a:solidFill>
                          <a:latin typeface="Calibri" pitchFamily="34" charset="0"/>
                        </a:rPr>
                        <a:t>Phase-1 LHC detector upgrades</a:t>
                      </a:r>
                      <a:endParaRPr lang="en-US" sz="1800" b="0" i="0" u="none" strike="noStrike" dirty="0">
                        <a:solidFill>
                          <a:srgbClr val="000000"/>
                        </a:solidFill>
                        <a:latin typeface="Calibri" pitchFamily="34" charset="0"/>
                      </a:endParaRPr>
                    </a:p>
                  </a:txBody>
                  <a:tcPr marL="9525" marR="9525" marT="9525" marB="0" anchor="b"/>
                </a:tc>
              </a:tr>
              <a:tr h="348123">
                <a:tc>
                  <a:txBody>
                    <a:bodyPr/>
                    <a:lstStyle/>
                    <a:p>
                      <a:pPr marL="274320" lvl="1" algn="l" fontAlgn="b"/>
                      <a:r>
                        <a:rPr lang="en-US" sz="1800" b="0" i="1" u="none" strike="noStrike" dirty="0" smtClean="0">
                          <a:solidFill>
                            <a:schemeClr val="dk1"/>
                          </a:solidFill>
                          <a:latin typeface="Calibri" pitchFamily="34" charset="0"/>
                        </a:rPr>
                        <a:t>Intensity</a:t>
                      </a:r>
                      <a:r>
                        <a:rPr lang="en-US" sz="1800" b="0" i="1" u="none" strike="noStrike" baseline="0" dirty="0" smtClean="0">
                          <a:solidFill>
                            <a:schemeClr val="dk1"/>
                          </a:solidFill>
                          <a:latin typeface="Calibri" pitchFamily="34" charset="0"/>
                        </a:rPr>
                        <a:t> Frontier</a:t>
                      </a:r>
                      <a:endParaRPr lang="en-US" sz="1800" b="0" i="1" u="none" strike="noStrike" dirty="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86,570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err="1" smtClean="0">
                          <a:solidFill>
                            <a:srgbClr val="000000"/>
                          </a:solidFill>
                          <a:latin typeface="Calibri" pitchFamily="34" charset="0"/>
                        </a:rPr>
                        <a:t>NO</a:t>
                      </a:r>
                      <a:r>
                        <a:rPr lang="en-US" sz="1800" b="0" i="0" u="none" strike="noStrike" dirty="0" err="1" smtClean="0">
                          <a:solidFill>
                            <a:srgbClr val="000000"/>
                          </a:solidFill>
                          <a:latin typeface="Symbol" pitchFamily="18" charset="2"/>
                        </a:rPr>
                        <a:t>n</a:t>
                      </a:r>
                      <a:r>
                        <a:rPr lang="en-US" sz="1800" b="0" i="0" u="none" strike="noStrike" dirty="0" err="1" smtClean="0">
                          <a:solidFill>
                            <a:srgbClr val="000000"/>
                          </a:solidFill>
                          <a:latin typeface="Calibri" pitchFamily="34" charset="0"/>
                        </a:rPr>
                        <a:t>A</a:t>
                      </a:r>
                      <a:r>
                        <a:rPr lang="en-US" sz="1800" b="0" i="0" u="none" strike="noStrike" baseline="0" dirty="0" smtClean="0">
                          <a:solidFill>
                            <a:srgbClr val="000000"/>
                          </a:solidFill>
                          <a:latin typeface="Calibri" pitchFamily="34" charset="0"/>
                        </a:rPr>
                        <a:t> ramp-down, </a:t>
                      </a:r>
                    </a:p>
                    <a:p>
                      <a:pPr algn="r" fontAlgn="b"/>
                      <a:r>
                        <a:rPr lang="en-US" sz="1800" b="0" i="0" u="none" strike="noStrike" baseline="0" dirty="0" smtClean="0">
                          <a:solidFill>
                            <a:srgbClr val="000000"/>
                          </a:solidFill>
                          <a:latin typeface="Calibri" pitchFamily="34" charset="0"/>
                        </a:rPr>
                        <a:t>start Muon g-2</a:t>
                      </a:r>
                      <a:endParaRPr lang="en-US" sz="1800" b="0" i="0" u="none" strike="noStrike" dirty="0">
                        <a:solidFill>
                          <a:srgbClr val="000000"/>
                        </a:solidFill>
                        <a:latin typeface="Calibri" pitchFamily="34" charset="0"/>
                      </a:endParaRPr>
                    </a:p>
                  </a:txBody>
                  <a:tcPr marL="9525" marR="9525" marT="9525" marB="0" anchor="b"/>
                </a:tc>
              </a:tr>
              <a:tr h="615492">
                <a:tc>
                  <a:txBody>
                    <a:bodyPr/>
                    <a:lstStyle/>
                    <a:p>
                      <a:pPr marL="274320" lvl="1" algn="l" fontAlgn="b"/>
                      <a:r>
                        <a:rPr lang="en-US" sz="1800" b="0" i="1" u="none" strike="noStrike" dirty="0" smtClean="0">
                          <a:solidFill>
                            <a:srgbClr val="000000"/>
                          </a:solidFill>
                          <a:latin typeface="Calibri" pitchFamily="34" charset="0"/>
                        </a:rPr>
                        <a:t>Cosmic</a:t>
                      </a:r>
                      <a:r>
                        <a:rPr lang="en-US" sz="1800" b="0" i="1" u="none" strike="noStrike" baseline="0" dirty="0" smtClean="0">
                          <a:solidFill>
                            <a:srgbClr val="000000"/>
                          </a:solidFill>
                          <a:latin typeface="Calibri" pitchFamily="34" charset="0"/>
                        </a:rPr>
                        <a:t> Frontier</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12,893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19,159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24,694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LSST</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2,500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LQCD hardware</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274320" lvl="1" algn="l" fontAlgn="b"/>
                      <a:r>
                        <a:rPr lang="en-US" sz="1800" b="0" i="1" u="none" strike="noStrike" dirty="0" smtClean="0">
                          <a:latin typeface="Calibri" pitchFamily="34" charset="0"/>
                        </a:rPr>
                        <a:t>Construction (Line Item)</a:t>
                      </a:r>
                    </a:p>
                  </a:txBody>
                  <a:tcPr marL="257175" marR="9525" marT="9525" marB="0" anchor="b"/>
                </a:tc>
                <a:tc>
                  <a:txBody>
                    <a:bodyPr/>
                    <a:lstStyle/>
                    <a:p>
                      <a:pPr marL="0" algn="r" defTabSz="914400" rtl="0" eaLnBrk="1" fontAlgn="b" latinLnBrk="0" hangingPunct="1"/>
                      <a:r>
                        <a:rPr lang="en-US" sz="1800" b="0" i="0" u="none" strike="noStrike" kern="1200" dirty="0">
                          <a:solidFill>
                            <a:srgbClr val="000000"/>
                          </a:solidFill>
                          <a:latin typeface="Calibri" pitchFamily="34" charset="0"/>
                          <a:ea typeface="+mn-ea"/>
                          <a:cs typeface="+mn-cs"/>
                        </a:rPr>
                        <a:t>           28,000 </a:t>
                      </a: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11,781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35,000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Mostly</a:t>
                      </a:r>
                      <a:r>
                        <a:rPr lang="en-US" sz="1800" b="0" i="0" u="none" strike="noStrike" baseline="0" dirty="0" smtClean="0">
                          <a:solidFill>
                            <a:srgbClr val="000000"/>
                          </a:solidFill>
                          <a:latin typeface="Calibri" pitchFamily="34" charset="0"/>
                        </a:rPr>
                        <a:t> </a:t>
                      </a:r>
                      <a:r>
                        <a:rPr lang="en-US" sz="1800" b="0" i="0" u="none" strike="noStrike" dirty="0" smtClean="0">
                          <a:solidFill>
                            <a:srgbClr val="000000"/>
                          </a:solidFill>
                          <a:latin typeface="Calibri" pitchFamily="34" charset="0"/>
                        </a:rPr>
                        <a:t>Mu2e; no LBNE ramp-up</a:t>
                      </a:r>
                      <a:endParaRPr lang="en-US" sz="1800" b="0" i="0" u="none" strike="noStrike" dirty="0">
                        <a:solidFill>
                          <a:srgbClr val="000000"/>
                        </a:solidFill>
                        <a:latin typeface="Calibri" pitchFamily="34" charset="0"/>
                      </a:endParaRPr>
                    </a:p>
                  </a:txBody>
                  <a:tcPr marL="9525" marR="9525" marT="9525" marB="0" anchor="b"/>
                </a:tc>
              </a:tr>
              <a:tr h="316616">
                <a:tc>
                  <a:txBody>
                    <a:bodyPr/>
                    <a:lstStyle/>
                    <a:p>
                      <a:pPr marL="0" lvl="1" algn="l" defTabSz="914400" rtl="0" eaLnBrk="1" fontAlgn="b" latinLnBrk="0" hangingPunct="1"/>
                      <a:r>
                        <a:rPr lang="en-US" sz="1800" b="1" i="0" u="none" strike="noStrike" kern="1200" dirty="0" smtClean="0">
                          <a:solidFill>
                            <a:srgbClr val="000000"/>
                          </a:solidFill>
                          <a:latin typeface="Calibri" pitchFamily="34" charset="0"/>
                          <a:ea typeface="+mn-ea"/>
                          <a:cs typeface="+mn-cs"/>
                        </a:rPr>
                        <a:t>SBIR/STTR</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21,457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dirty="0">
                        <a:solidFill>
                          <a:srgbClr val="000000"/>
                        </a:solidFill>
                        <a:latin typeface="Calibri" pitchFamily="34" charset="0"/>
                      </a:endParaRPr>
                    </a:p>
                  </a:txBody>
                  <a:tcPr marL="9525" marR="9525" marT="9525" marB="0" anchor="b"/>
                </a:tc>
              </a:tr>
              <a:tr h="233885">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HEP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a:solidFill>
                            <a:srgbClr val="000000"/>
                          </a:solidFill>
                          <a:latin typeface="Calibri" pitchFamily="34" charset="0"/>
                          <a:ea typeface="+mn-ea"/>
                          <a:cs typeface="+mn-cs"/>
                        </a:rPr>
                        <a:t>770,533</a:t>
                      </a: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727,523</a:t>
                      </a:r>
                      <a:r>
                        <a:rPr lang="en-US" sz="1800" b="1" i="0" u="none" strike="noStrike" kern="1200" baseline="30000" dirty="0" smtClean="0">
                          <a:solidFill>
                            <a:srgbClr val="000000"/>
                          </a:solidFill>
                          <a:latin typeface="Calibri" pitchFamily="34" charset="0"/>
                          <a:ea typeface="+mn-ea"/>
                          <a:cs typeface="+mn-cs"/>
                        </a:rPr>
                        <a:t>(b)</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776,521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3" name="TextBox 2"/>
          <p:cNvSpPr txBox="1"/>
          <p:nvPr/>
        </p:nvSpPr>
        <p:spPr>
          <a:xfrm>
            <a:off x="275446" y="6214497"/>
            <a:ext cx="4449762" cy="523220"/>
          </a:xfrm>
          <a:prstGeom prst="rect">
            <a:avLst/>
          </a:prstGeom>
          <a:noFill/>
        </p:spPr>
        <p:txBody>
          <a:bodyPr wrap="square" rtlCol="0">
            <a:spAutoFit/>
          </a:bodyPr>
          <a:lstStyle/>
          <a:p>
            <a:r>
              <a:rPr lang="en-US" sz="1400" baseline="30000" dirty="0" smtClean="0"/>
              <a:t>(a) </a:t>
            </a:r>
            <a:r>
              <a:rPr lang="en-US" sz="1400" dirty="0" smtClean="0"/>
              <a:t>Includes $1,563K GPE.</a:t>
            </a:r>
          </a:p>
          <a:p>
            <a:r>
              <a:rPr lang="en-US" sz="1400" baseline="30000" dirty="0" smtClean="0"/>
              <a:t>(b) </a:t>
            </a:r>
            <a:r>
              <a:rPr lang="en-US" sz="1400" dirty="0" smtClean="0"/>
              <a:t>Reflects sequestration.</a:t>
            </a:r>
            <a:endParaRPr lang="en-US" sz="1400" dirty="0"/>
          </a:p>
        </p:txBody>
      </p:sp>
      <p:sp>
        <p:nvSpPr>
          <p:cNvPr id="6"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62420"/>
            <a:ext cx="9144000" cy="533400"/>
          </a:xfrm>
        </p:spPr>
        <p:txBody>
          <a:bodyPr>
            <a:noAutofit/>
          </a:bodyPr>
          <a:lstStyle/>
          <a:p>
            <a:r>
              <a:rPr lang="en-US" sz="3600" b="1" dirty="0" smtClean="0">
                <a:solidFill>
                  <a:srgbClr val="285C00"/>
                </a:solidFill>
                <a:effectLst>
                  <a:outerShdw blurRad="38100" dist="38100" dir="2700000" algn="tl">
                    <a:srgbClr val="000000">
                      <a:alpha val="43137"/>
                    </a:srgbClr>
                  </a:outerShdw>
                </a:effectLst>
                <a:latin typeface="Cambria" pitchFamily="18" charset="0"/>
              </a:rPr>
              <a:t>HEP Intensity Frontier</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2471180736"/>
              </p:ext>
            </p:extLst>
          </p:nvPr>
        </p:nvGraphicFramePr>
        <p:xfrm>
          <a:off x="208325" y="1209774"/>
          <a:ext cx="8709172" cy="4970852"/>
        </p:xfrm>
        <a:graphic>
          <a:graphicData uri="http://schemas.openxmlformats.org/drawingml/2006/table">
            <a:tbl>
              <a:tblPr>
                <a:tableStyleId>{69C7853C-536D-4A76-A0AE-DD22124D55A5}</a:tableStyleId>
              </a:tblPr>
              <a:tblGrid>
                <a:gridCol w="2358706"/>
                <a:gridCol w="922789"/>
                <a:gridCol w="947956"/>
                <a:gridCol w="989901"/>
                <a:gridCol w="3489820"/>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a:t>
                      </a:r>
                      <a:r>
                        <a:rPr lang="en-US" sz="1800" b="1" i="0" u="none" strike="noStrike" baseline="0" dirty="0" smtClean="0">
                          <a:solidFill>
                            <a:srgbClr val="000000"/>
                          </a:solidFill>
                          <a:latin typeface="Calibri" pitchFamily="34" charset="0"/>
                          <a:cs typeface="Calibri" pitchFamily="34" charset="0"/>
                        </a:rPr>
                        <a:t>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53,261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52,108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53,562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Ramp-down of B-factory research offset</a:t>
                      </a:r>
                      <a:r>
                        <a:rPr lang="en-US" sz="1800" b="0" i="0" u="none" strike="noStrike" kern="1200" baseline="0" dirty="0" smtClean="0">
                          <a:solidFill>
                            <a:srgbClr val="000000"/>
                          </a:solidFill>
                          <a:latin typeface="Calibri" pitchFamily="34" charset="0"/>
                          <a:ea typeface="+mn-ea"/>
                          <a:cs typeface="+mn-cs"/>
                        </a:rPr>
                        <a:t> by increased support for new initiatives</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143,844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172,318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180,481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276446">
                <a:tc>
                  <a:txBody>
                    <a:bodyPr/>
                    <a:lstStyle/>
                    <a:p>
                      <a:pPr marL="274320" lvl="1" algn="l" fontAlgn="b"/>
                      <a:r>
                        <a:rPr lang="en-US" sz="1800" b="0" i="1" u="none" strike="noStrike" dirty="0" err="1" smtClean="0">
                          <a:solidFill>
                            <a:srgbClr val="000000"/>
                          </a:solidFill>
                          <a:latin typeface="Calibri" pitchFamily="34" charset="0"/>
                        </a:rPr>
                        <a:t>Expt</a:t>
                      </a:r>
                      <a:r>
                        <a:rPr lang="en-US" sz="1800" b="0" i="1" u="none" strike="noStrike" dirty="0" smtClean="0">
                          <a:solidFill>
                            <a:srgbClr val="000000"/>
                          </a:solidFill>
                          <a:latin typeface="Calibri" pitchFamily="34" charset="0"/>
                        </a:rPr>
                        <a:t> Ops</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6,615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7,245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Offshore and Offsite Ops</a:t>
                      </a:r>
                      <a:endParaRPr lang="en-US" sz="1800" b="0" i="0" u="none" strike="noStrike" dirty="0">
                        <a:solidFill>
                          <a:srgbClr val="000000"/>
                        </a:solidFill>
                        <a:latin typeface="Calibri" pitchFamily="34" charset="0"/>
                      </a:endParaRPr>
                    </a:p>
                  </a:txBody>
                  <a:tcPr marL="9525" marR="9525" marT="9525" marB="0" anchor="b"/>
                </a:tc>
              </a:tr>
              <a:tr h="276446">
                <a:tc>
                  <a:txBody>
                    <a:bodyPr/>
                    <a:lstStyle/>
                    <a:p>
                      <a:pPr marL="274320" lvl="1" algn="l" fontAlgn="b"/>
                      <a:r>
                        <a:rPr lang="en-US" sz="1800" b="0" i="1" u="none" strike="noStrike" baseline="0" dirty="0" smtClean="0">
                          <a:solidFill>
                            <a:srgbClr val="000000"/>
                          </a:solidFill>
                          <a:latin typeface="Calibri" pitchFamily="34" charset="0"/>
                        </a:rPr>
                        <a:t>Fermi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119,544          </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143,128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156,438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dirty="0" smtClean="0">
                          <a:solidFill>
                            <a:srgbClr val="000000"/>
                          </a:solidFill>
                          <a:latin typeface="Calibri" pitchFamily="34" charset="0"/>
                        </a:rPr>
                        <a:t>Accelerator</a:t>
                      </a:r>
                      <a:r>
                        <a:rPr lang="en-US" sz="1800" b="0" i="0" u="none" strike="noStrike" baseline="0" dirty="0" smtClean="0">
                          <a:solidFill>
                            <a:srgbClr val="000000"/>
                          </a:solidFill>
                          <a:latin typeface="Calibri" pitchFamily="34" charset="0"/>
                        </a:rPr>
                        <a:t> and </a:t>
                      </a:r>
                      <a:r>
                        <a:rPr lang="en-US" sz="1800" b="0" i="0" u="none" strike="noStrike" dirty="0" smtClean="0">
                          <a:solidFill>
                            <a:srgbClr val="000000"/>
                          </a:solidFill>
                          <a:latin typeface="Calibri" pitchFamily="34" charset="0"/>
                        </a:rPr>
                        <a:t>Infrastructure</a:t>
                      </a:r>
                      <a:r>
                        <a:rPr lang="en-US" sz="1800" b="0" i="0" u="none" strike="noStrike" baseline="0" dirty="0" smtClean="0">
                          <a:solidFill>
                            <a:srgbClr val="000000"/>
                          </a:solidFill>
                          <a:latin typeface="Calibri" pitchFamily="34" charset="0"/>
                        </a:rPr>
                        <a:t> improvements</a:t>
                      </a:r>
                      <a:endParaRPr lang="en-US" sz="1800" b="0" i="0" u="none" strike="noStrike" dirty="0">
                        <a:solidFill>
                          <a:srgbClr val="000000"/>
                        </a:solidFill>
                        <a:latin typeface="Calibri" pitchFamily="34" charset="0"/>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B-factory</a:t>
                      </a:r>
                      <a:r>
                        <a:rPr lang="en-US" sz="1800" b="0" i="1" u="none" strike="noStrike" baseline="0" dirty="0" smtClean="0">
                          <a:solidFill>
                            <a:srgbClr val="000000"/>
                          </a:solidFill>
                          <a:latin typeface="Calibri" pitchFamily="34" charset="0"/>
                        </a:rPr>
                        <a:t> Ops</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10,031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5,654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Completion</a:t>
                      </a:r>
                      <a:r>
                        <a:rPr lang="en-US" sz="1800" b="0" i="0" u="none" strike="noStrike" kern="1200" baseline="0" dirty="0" smtClean="0">
                          <a:solidFill>
                            <a:srgbClr val="000000"/>
                          </a:solidFill>
                          <a:latin typeface="Calibri" pitchFamily="34" charset="0"/>
                          <a:ea typeface="+mn-ea"/>
                          <a:cs typeface="+mn-cs"/>
                        </a:rPr>
                        <a:t> of </a:t>
                      </a:r>
                      <a:r>
                        <a:rPr lang="en-US" sz="1800" b="0" i="0" u="none" strike="noStrike" kern="1200" baseline="0" dirty="0" err="1" smtClean="0">
                          <a:solidFill>
                            <a:srgbClr val="000000"/>
                          </a:solidFill>
                          <a:latin typeface="Calibri" pitchFamily="34" charset="0"/>
                          <a:ea typeface="+mn-ea"/>
                          <a:cs typeface="+mn-cs"/>
                        </a:rPr>
                        <a:t>BaBar</a:t>
                      </a:r>
                      <a:r>
                        <a:rPr lang="en-US" sz="1800" b="0" i="0" u="none" strike="noStrike" kern="1200" baseline="0" dirty="0" smtClean="0">
                          <a:solidFill>
                            <a:srgbClr val="000000"/>
                          </a:solidFill>
                          <a:latin typeface="Calibri" pitchFamily="34" charset="0"/>
                          <a:ea typeface="+mn-ea"/>
                          <a:cs typeface="+mn-cs"/>
                        </a:rPr>
                        <a:t> D&amp;D</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err="1" smtClean="0">
                          <a:solidFill>
                            <a:srgbClr val="000000"/>
                          </a:solidFill>
                          <a:latin typeface="Calibri" pitchFamily="34" charset="0"/>
                        </a:rPr>
                        <a:t>Homestake</a:t>
                      </a:r>
                      <a:r>
                        <a:rPr lang="en-US" sz="1800" b="0" i="1" u="none" strike="noStrike" dirty="0" smtClean="0">
                          <a:solidFill>
                            <a:srgbClr val="000000"/>
                          </a:solidFill>
                          <a:latin typeface="Calibri" pitchFamily="34" charset="0"/>
                        </a:rPr>
                        <a: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5,478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Other</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2,176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2,182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2,198</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GPE</a:t>
                      </a:r>
                      <a:r>
                        <a:rPr lang="en-US" sz="1800" b="0" i="0" u="none" strike="noStrike" kern="1200" baseline="0" dirty="0" smtClean="0">
                          <a:solidFill>
                            <a:srgbClr val="000000"/>
                          </a:solidFill>
                          <a:latin typeface="Calibri" pitchFamily="34" charset="0"/>
                          <a:ea typeface="+mn-ea"/>
                          <a:cs typeface="+mn-cs"/>
                        </a:rPr>
                        <a:t> and Waste </a:t>
                      </a:r>
                      <a:r>
                        <a:rPr lang="en-US" sz="1800" b="0" i="0" u="none" strike="noStrike" kern="1200" baseline="0" dirty="0" err="1" smtClean="0">
                          <a:solidFill>
                            <a:srgbClr val="000000"/>
                          </a:solidFill>
                          <a:latin typeface="Calibri" pitchFamily="34" charset="0"/>
                          <a:ea typeface="+mn-ea"/>
                          <a:cs typeface="+mn-cs"/>
                        </a:rPr>
                        <a:t>Mgmt</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86,750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62,794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37,000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73,770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52,794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NO</a:t>
                      </a:r>
                      <a:r>
                        <a:rPr lang="en-US" sz="1800" b="0" i="0" u="none" strike="noStrike" kern="1200" dirty="0" err="1" smtClean="0">
                          <a:solidFill>
                            <a:srgbClr val="000000"/>
                          </a:solidFill>
                          <a:latin typeface="Symbol" pitchFamily="18" charset="2"/>
                          <a:ea typeface="+mn-ea"/>
                          <a:cs typeface="+mn-cs"/>
                        </a:rPr>
                        <a:t>n</a:t>
                      </a:r>
                      <a:r>
                        <a:rPr lang="en-US" sz="1800" b="0" i="0" u="none" strike="noStrike" kern="1200" dirty="0" err="1" smtClean="0">
                          <a:solidFill>
                            <a:srgbClr val="000000"/>
                          </a:solidFill>
                          <a:latin typeface="Calibri" pitchFamily="34" charset="0"/>
                          <a:ea typeface="+mn-ea"/>
                          <a:cs typeface="+mn-cs"/>
                        </a:rPr>
                        <a:t>A</a:t>
                      </a:r>
                      <a:r>
                        <a:rPr lang="en-US" sz="1800" b="0" i="0" u="none" strike="noStrike" kern="1200" dirty="0" smtClean="0">
                          <a:solidFill>
                            <a:srgbClr val="000000"/>
                          </a:solidFill>
                          <a:latin typeface="Calibri" pitchFamily="34" charset="0"/>
                          <a:ea typeface="+mn-ea"/>
                          <a:cs typeface="+mn-cs"/>
                        </a:rPr>
                        <a:t> + </a:t>
                      </a:r>
                      <a:r>
                        <a:rPr lang="en-US" sz="1800" b="0" i="0" u="none" strike="noStrike" kern="1200" dirty="0" err="1" smtClean="0">
                          <a:solidFill>
                            <a:srgbClr val="000000"/>
                          </a:solidFill>
                          <a:latin typeface="Calibri" pitchFamily="34" charset="0"/>
                          <a:ea typeface="+mn-ea"/>
                          <a:cs typeface="+mn-cs"/>
                        </a:rPr>
                        <a:t>MicroBooNE</a:t>
                      </a:r>
                      <a:r>
                        <a:rPr lang="en-US" sz="1800" b="0" i="0" u="none" strike="noStrike" kern="1200" baseline="0" dirty="0" smtClean="0">
                          <a:solidFill>
                            <a:srgbClr val="000000"/>
                          </a:solidFill>
                          <a:latin typeface="Calibri" pitchFamily="34" charset="0"/>
                          <a:ea typeface="+mn-ea"/>
                          <a:cs typeface="+mn-cs"/>
                        </a:rPr>
                        <a:t> ramp-down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12,880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10,000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ctr" defTabSz="914400" rtl="0" eaLnBrk="1" fontAlgn="b" latinLnBrk="0" hangingPunct="1"/>
                      <a:endParaRPr lang="en-US" sz="1800" b="0" i="1"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Intensity</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283,675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287,220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271,043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2" name="TextBox 1"/>
          <p:cNvSpPr txBox="1"/>
          <p:nvPr/>
        </p:nvSpPr>
        <p:spPr>
          <a:xfrm>
            <a:off x="219126" y="6216440"/>
            <a:ext cx="8622869" cy="492443"/>
          </a:xfrm>
          <a:prstGeom prst="rect">
            <a:avLst/>
          </a:prstGeom>
          <a:noFill/>
        </p:spPr>
        <p:txBody>
          <a:bodyPr wrap="square" rtlCol="0">
            <a:spAutoFit/>
          </a:bodyPr>
          <a:lstStyle/>
          <a:p>
            <a:r>
              <a:rPr lang="en-US" sz="1300" dirty="0" smtClean="0"/>
              <a:t>*</a:t>
            </a:r>
            <a:r>
              <a:rPr lang="en-US" sz="1300" dirty="0" smtClean="0">
                <a:latin typeface="Calibri" pitchFamily="34" charset="0"/>
                <a:cs typeface="Calibri" pitchFamily="34" charset="0"/>
              </a:rPr>
              <a:t>Per interagency MOU, HEP provided LHC Detector Ops funding during FY12 CR to offset NSF contributions </a:t>
            </a:r>
            <a:br>
              <a:rPr lang="en-US" sz="1300" dirty="0" smtClean="0">
                <a:latin typeface="Calibri" pitchFamily="34" charset="0"/>
                <a:cs typeface="Calibri" pitchFamily="34" charset="0"/>
              </a:rPr>
            </a:br>
            <a:r>
              <a:rPr lang="en-US" sz="1300" dirty="0" smtClean="0">
                <a:latin typeface="Calibri" pitchFamily="34" charset="0"/>
                <a:cs typeface="Calibri" pitchFamily="34" charset="0"/>
              </a:rPr>
              <a:t>  to </a:t>
            </a:r>
            <a:r>
              <a:rPr lang="en-US" sz="1300" dirty="0" err="1" smtClean="0">
                <a:latin typeface="Calibri" pitchFamily="34" charset="0"/>
                <a:cs typeface="Calibri" pitchFamily="34" charset="0"/>
              </a:rPr>
              <a:t>Homestake</a:t>
            </a:r>
            <a:r>
              <a:rPr lang="en-US" sz="1300" dirty="0" smtClean="0">
                <a:latin typeface="Calibri" pitchFamily="34" charset="0"/>
                <a:cs typeface="Calibri" pitchFamily="34" charset="0"/>
              </a:rPr>
              <a:t> dewatering activities.</a:t>
            </a:r>
            <a:endParaRPr lang="en-US" sz="1300" dirty="0"/>
          </a:p>
        </p:txBody>
      </p:sp>
      <p:sp>
        <p:nvSpPr>
          <p:cNvPr id="8"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6736010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4255"/>
            <a:ext cx="8229600" cy="457200"/>
          </a:xfrm>
        </p:spPr>
        <p:txBody>
          <a:bodyPr>
            <a:noAutofit/>
          </a:bodyPr>
          <a:lstStyle/>
          <a:p>
            <a:r>
              <a:rPr lang="en-US" sz="3200" b="1" dirty="0" smtClean="0">
                <a:solidFill>
                  <a:srgbClr val="285C00"/>
                </a:solidFill>
                <a:latin typeface="Cambria" pitchFamily="18" charset="0"/>
                <a:cs typeface="Helvetica" pitchFamily="34" charset="0"/>
              </a:rPr>
              <a:t>HEP Energy Frontier Experiments</a:t>
            </a:r>
            <a:endParaRPr lang="en-US" sz="3200" b="1" dirty="0">
              <a:solidFill>
                <a:srgbClr val="285C00"/>
              </a:solidFill>
              <a:latin typeface="Cambria" pitchFamily="18" charset="0"/>
              <a:cs typeface="Helvetica"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054830447"/>
              </p:ext>
            </p:extLst>
          </p:nvPr>
        </p:nvGraphicFramePr>
        <p:xfrm>
          <a:off x="171792" y="929640"/>
          <a:ext cx="8839198" cy="3566159"/>
        </p:xfrm>
        <a:graphic>
          <a:graphicData uri="http://schemas.openxmlformats.org/drawingml/2006/table">
            <a:tbl>
              <a:tblPr firstRow="1" bandRow="1">
                <a:tableStyleId>{5C22544A-7EE6-4342-B048-85BDC9FD1C3A}</a:tableStyleId>
              </a:tblPr>
              <a:tblGrid>
                <a:gridCol w="971208"/>
                <a:gridCol w="1600200"/>
                <a:gridCol w="1828800"/>
                <a:gridCol w="1752600"/>
                <a:gridCol w="1143000"/>
                <a:gridCol w="1066800"/>
                <a:gridCol w="476590"/>
              </a:tblGrid>
              <a:tr h="225818">
                <a:tc>
                  <a:txBody>
                    <a:bodyPr/>
                    <a:lstStyle/>
                    <a:p>
                      <a:r>
                        <a:rPr lang="en-US" sz="1400" dirty="0" smtClean="0"/>
                        <a:t>Experiment</a:t>
                      </a:r>
                      <a:endParaRPr lang="en-US" sz="1400" dirty="0"/>
                    </a:p>
                  </a:txBody>
                  <a:tcPr marL="45720" marR="45720">
                    <a:lnR w="28575" cap="flat" cmpd="sng" algn="ctr">
                      <a:solidFill>
                        <a:schemeClr val="bg1"/>
                      </a:solidFill>
                      <a:prstDash val="solid"/>
                      <a:round/>
                      <a:headEnd type="none" w="med" len="med"/>
                      <a:tailEnd type="none" w="med" len="med"/>
                    </a:lnR>
                  </a:tcPr>
                </a:tc>
                <a:tc>
                  <a:txBody>
                    <a:bodyPr/>
                    <a:lstStyle/>
                    <a:p>
                      <a:r>
                        <a:rPr lang="en-US" sz="1400" dirty="0" smtClean="0"/>
                        <a:t>Location</a:t>
                      </a:r>
                      <a:endParaRPr lang="en-US" sz="1400" dirty="0"/>
                    </a:p>
                  </a:txBody>
                  <a:tcPr marL="45720" marR="45720">
                    <a:lnL w="28575" cap="flat" cmpd="sng" algn="ctr">
                      <a:solidFill>
                        <a:schemeClr val="bg1"/>
                      </a:solidFill>
                      <a:prstDash val="solid"/>
                      <a:round/>
                      <a:headEnd type="none" w="med" len="med"/>
                      <a:tailEnd type="none" w="med" len="med"/>
                    </a:lnL>
                  </a:tcPr>
                </a:tc>
                <a:tc>
                  <a:txBody>
                    <a:bodyPr/>
                    <a:lstStyle/>
                    <a:p>
                      <a:r>
                        <a:rPr lang="en-US" sz="1400" dirty="0" smtClean="0"/>
                        <a:t>CM Energy;</a:t>
                      </a:r>
                    </a:p>
                    <a:p>
                      <a:r>
                        <a:rPr lang="en-US" sz="1400" dirty="0" smtClean="0"/>
                        <a:t>Status</a:t>
                      </a:r>
                      <a:endParaRPr lang="en-US" sz="1400" dirty="0"/>
                    </a:p>
                  </a:txBody>
                  <a:tcPr marL="45720" marR="45720"/>
                </a:tc>
                <a:tc>
                  <a:txBody>
                    <a:bodyPr/>
                    <a:lstStyle/>
                    <a:p>
                      <a:r>
                        <a:rPr lang="en-US" sz="1400" dirty="0" smtClean="0"/>
                        <a:t>Description</a:t>
                      </a:r>
                      <a:endParaRPr lang="en-US" sz="1400" dirty="0"/>
                    </a:p>
                  </a:txBody>
                  <a:tcPr marL="45720" marR="45720"/>
                </a:tc>
                <a:tc>
                  <a:txBody>
                    <a:bodyPr/>
                    <a:lstStyle/>
                    <a:p>
                      <a:r>
                        <a:rPr lang="en-US" sz="1400" baseline="0" dirty="0" smtClean="0"/>
                        <a:t># Institutions;</a:t>
                      </a:r>
                    </a:p>
                    <a:p>
                      <a:r>
                        <a:rPr lang="en-US" sz="1400" baseline="0" dirty="0" smtClean="0"/>
                        <a:t># Countries</a:t>
                      </a:r>
                      <a:endParaRPr lang="en-US" sz="1400" dirty="0"/>
                    </a:p>
                  </a:txBody>
                  <a:tcPr marL="45720" marR="45720"/>
                </a:tc>
                <a:tc>
                  <a:txBody>
                    <a:bodyPr/>
                    <a:lstStyle/>
                    <a:p>
                      <a:r>
                        <a:rPr lang="en-US" sz="1400" dirty="0" smtClean="0"/>
                        <a:t>#US Institutions</a:t>
                      </a:r>
                      <a:endParaRPr lang="en-US" sz="1400" dirty="0"/>
                    </a:p>
                  </a:txBody>
                  <a:tcPr marL="45720" marR="45720"/>
                </a:tc>
                <a:tc>
                  <a:txBody>
                    <a:bodyPr/>
                    <a:lstStyle/>
                    <a:p>
                      <a:r>
                        <a:rPr lang="en-US" sz="1400" dirty="0" smtClean="0"/>
                        <a:t>#US Coll.</a:t>
                      </a:r>
                      <a:endParaRPr lang="en-US" sz="1400" dirty="0"/>
                    </a:p>
                  </a:txBody>
                  <a:tcPr marL="45720" marR="45720"/>
                </a:tc>
              </a:tr>
              <a:tr h="252262">
                <a:tc>
                  <a:txBody>
                    <a:bodyPr/>
                    <a:lstStyle/>
                    <a:p>
                      <a:r>
                        <a:rPr lang="en-US" sz="1200" b="1" dirty="0" err="1" smtClean="0">
                          <a:effectLst/>
                          <a:latin typeface="Calibri" pitchFamily="34" charset="0"/>
                        </a:rPr>
                        <a:t>DZero</a:t>
                      </a:r>
                      <a:endParaRPr lang="en-US" sz="1200" b="1" dirty="0">
                        <a:effectLst/>
                        <a:latin typeface="Calibri"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t>Fermilab</a:t>
                      </a:r>
                      <a:br>
                        <a:rPr lang="en-US" sz="1200" b="1" dirty="0" smtClean="0"/>
                      </a:br>
                      <a:r>
                        <a:rPr lang="en-US" sz="1200" b="1" dirty="0" smtClean="0"/>
                        <a:t>Tevatron Collider </a:t>
                      </a:r>
                      <a:br>
                        <a:rPr lang="en-US" sz="1200" b="1" dirty="0" smtClean="0"/>
                      </a:br>
                      <a:r>
                        <a:rPr lang="en-US" sz="1000" b="1" dirty="0" smtClean="0"/>
                        <a:t>[Batavia, Illinois, USA]</a:t>
                      </a:r>
                      <a:endParaRPr lang="en-US" sz="1000" b="1" dirty="0"/>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t>1.96 </a:t>
                      </a:r>
                      <a:r>
                        <a:rPr lang="en-US" sz="1200" b="1" dirty="0" err="1" smtClean="0"/>
                        <a:t>TeV</a:t>
                      </a:r>
                      <a:r>
                        <a:rPr lang="en-US" sz="1200" b="1" dirty="0" smtClean="0"/>
                        <a:t>;</a:t>
                      </a:r>
                    </a:p>
                    <a:p>
                      <a:r>
                        <a:rPr lang="en-US" sz="1200" b="1" dirty="0" smtClean="0"/>
                        <a:t>Operations ended: </a:t>
                      </a:r>
                      <a:br>
                        <a:rPr lang="en-US" sz="1200" b="1" dirty="0" smtClean="0"/>
                      </a:br>
                      <a:r>
                        <a:rPr lang="en-US" sz="1200" b="1" dirty="0" smtClean="0"/>
                        <a:t>Sept. 30,</a:t>
                      </a:r>
                      <a:r>
                        <a:rPr lang="en-US" sz="1200" b="1" baseline="0" dirty="0" smtClean="0"/>
                        <a:t> 2011</a:t>
                      </a:r>
                      <a:endParaRPr lang="en-US" sz="1200" b="1"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Higgs, Top, Electroweak, SUSY, New Physics, QCD, B-physics</a:t>
                      </a:r>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74</a:t>
                      </a:r>
                      <a:r>
                        <a:rPr lang="en-US" sz="1200" b="1" baseline="0" dirty="0" smtClean="0"/>
                        <a:t> Institutions;</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18 Countries</a:t>
                      </a:r>
                    </a:p>
                  </a:txBody>
                  <a:tcPr marL="45720" marR="45720"/>
                </a:tc>
                <a:tc>
                  <a:txBody>
                    <a:bodyPr/>
                    <a:lstStyle/>
                    <a:p>
                      <a:r>
                        <a:rPr lang="en-US" sz="1200" b="1" baseline="0" dirty="0" smtClean="0"/>
                        <a:t>33 Univ., </a:t>
                      </a:r>
                      <a:br>
                        <a:rPr lang="en-US" sz="1200" b="1" baseline="0" dirty="0" smtClean="0"/>
                      </a:br>
                      <a:r>
                        <a:rPr lang="en-US" sz="1200" b="1" baseline="0" dirty="0" smtClean="0"/>
                        <a:t>1 National Lab</a:t>
                      </a:r>
                      <a:endParaRPr lang="en-US" sz="1200" b="1" dirty="0"/>
                    </a:p>
                  </a:txBody>
                  <a:tcPr marL="45720" marR="45720"/>
                </a:tc>
                <a:tc>
                  <a:txBody>
                    <a:bodyPr/>
                    <a:lstStyle/>
                    <a:p>
                      <a:r>
                        <a:rPr lang="en-US" sz="1200" b="1" dirty="0" smtClean="0"/>
                        <a:t>192</a:t>
                      </a:r>
                      <a:endParaRPr lang="en-US" sz="1200" b="1" dirty="0"/>
                    </a:p>
                  </a:txBody>
                  <a:tcPr marL="45720" marR="45720"/>
                </a:tc>
              </a:tr>
              <a:tr h="331199">
                <a:tc>
                  <a:txBody>
                    <a:bodyPr/>
                    <a:lstStyle/>
                    <a:p>
                      <a:r>
                        <a:rPr lang="en-US" sz="1200" b="1" dirty="0" smtClean="0">
                          <a:effectLst/>
                          <a:latin typeface="Calibri" pitchFamily="34" charset="0"/>
                        </a:rPr>
                        <a:t>CDF</a:t>
                      </a:r>
                    </a:p>
                    <a:p>
                      <a:r>
                        <a:rPr lang="en-US" sz="1000" b="1" dirty="0" smtClean="0">
                          <a:effectLst/>
                          <a:latin typeface="Calibri" pitchFamily="34" charset="0"/>
                        </a:rPr>
                        <a:t>(Collider</a:t>
                      </a:r>
                      <a:r>
                        <a:rPr lang="en-US" sz="1000" b="1" baseline="0" dirty="0" smtClean="0">
                          <a:effectLst/>
                          <a:latin typeface="Calibri" pitchFamily="34" charset="0"/>
                        </a:rPr>
                        <a:t> Detector at Fermilab)</a:t>
                      </a:r>
                      <a:endParaRPr lang="en-US" sz="1000" b="1" dirty="0">
                        <a:effectLst/>
                        <a:latin typeface="Calibri"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t>Fermilab </a:t>
                      </a:r>
                      <a:br>
                        <a:rPr lang="en-US" sz="1200" b="1" dirty="0" smtClean="0"/>
                      </a:br>
                      <a:r>
                        <a:rPr lang="en-US" sz="1200" b="1" dirty="0" smtClean="0"/>
                        <a:t>Tevatron Collider </a:t>
                      </a:r>
                      <a:br>
                        <a:rPr lang="en-US" sz="1200" b="1" dirty="0" smtClean="0"/>
                      </a:br>
                      <a:r>
                        <a:rPr lang="en-US" sz="1000" b="1" dirty="0" smtClean="0"/>
                        <a:t>[Batavia, Illinois, USA]</a:t>
                      </a:r>
                      <a:endParaRPr lang="en-US" sz="1000" b="1" dirty="0"/>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t>1.96 </a:t>
                      </a:r>
                      <a:r>
                        <a:rPr lang="en-US" sz="1200" b="1" dirty="0" err="1" smtClean="0"/>
                        <a:t>TeV</a:t>
                      </a:r>
                      <a:r>
                        <a:rPr lang="en-US" sz="1200" b="1" dirty="0" smtClean="0"/>
                        <a:t>;</a:t>
                      </a:r>
                    </a:p>
                    <a:p>
                      <a:r>
                        <a:rPr lang="en-US" sz="1200" b="1" dirty="0" smtClean="0"/>
                        <a:t>Operations ended: </a:t>
                      </a:r>
                      <a:br>
                        <a:rPr lang="en-US" sz="1200" b="1" dirty="0" smtClean="0"/>
                      </a:br>
                      <a:r>
                        <a:rPr lang="en-US" sz="1200" b="1" dirty="0" smtClean="0"/>
                        <a:t>Sept. 30,</a:t>
                      </a:r>
                      <a:r>
                        <a:rPr lang="en-US" sz="1200" b="1" baseline="0" dirty="0" smtClean="0"/>
                        <a:t> 2011</a:t>
                      </a:r>
                      <a:endParaRPr lang="en-US" sz="1200" b="1"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Higgs, Top, Electroweak, SUSY, New Physics, QCD, B-physics</a:t>
                      </a:r>
                    </a:p>
                    <a:p>
                      <a:endParaRPr lang="en-US" sz="1200" b="1" dirty="0" smtClean="0">
                        <a:latin typeface="+mn-lt"/>
                      </a:endParaRPr>
                    </a:p>
                  </a:txBody>
                  <a:tcPr marL="45720" marR="45720"/>
                </a:tc>
                <a:tc>
                  <a:txBody>
                    <a:bodyPr/>
                    <a:lstStyle/>
                    <a:p>
                      <a:r>
                        <a:rPr lang="en-US" sz="1200" b="1" dirty="0" smtClean="0">
                          <a:latin typeface="+mn-lt"/>
                        </a:rPr>
                        <a:t>55 Institutions;</a:t>
                      </a:r>
                    </a:p>
                    <a:p>
                      <a:r>
                        <a:rPr lang="en-US" sz="1200" b="1" dirty="0" smtClean="0">
                          <a:latin typeface="+mn-lt"/>
                        </a:rPr>
                        <a:t>14 Countries</a:t>
                      </a:r>
                    </a:p>
                  </a:txBody>
                  <a:tcPr marL="45720" marR="45720"/>
                </a:tc>
                <a:tc>
                  <a:txBody>
                    <a:bodyPr/>
                    <a:lstStyle/>
                    <a:p>
                      <a:r>
                        <a:rPr lang="en-US" sz="1200" b="1" dirty="0" smtClean="0"/>
                        <a:t>26 Univ., </a:t>
                      </a:r>
                      <a:br>
                        <a:rPr lang="en-US" sz="1200" b="1" dirty="0" smtClean="0"/>
                      </a:br>
                      <a:r>
                        <a:rPr lang="en-US" sz="1200" b="1" dirty="0" smtClean="0"/>
                        <a:t>1 National Lab</a:t>
                      </a:r>
                      <a:endParaRPr lang="en-US" sz="1200" b="1" dirty="0"/>
                    </a:p>
                  </a:txBody>
                  <a:tcPr marL="45720" marR="45720"/>
                </a:tc>
                <a:tc>
                  <a:txBody>
                    <a:bodyPr/>
                    <a:lstStyle/>
                    <a:p>
                      <a:r>
                        <a:rPr lang="en-US" sz="1200" b="1" dirty="0" smtClean="0"/>
                        <a:t>224</a:t>
                      </a:r>
                      <a:endParaRPr lang="en-US" sz="1200" b="1" dirty="0"/>
                    </a:p>
                  </a:txBody>
                  <a:tcPr marL="45720" marR="45720"/>
                </a:tc>
              </a:tr>
              <a:tr h="252262">
                <a:tc>
                  <a:txBody>
                    <a:bodyPr/>
                    <a:lstStyle/>
                    <a:p>
                      <a:r>
                        <a:rPr lang="en-US" sz="1200" b="1" dirty="0" smtClean="0">
                          <a:effectLst/>
                          <a:latin typeface="Calibri" pitchFamily="34" charset="0"/>
                        </a:rPr>
                        <a:t>ATLAS</a:t>
                      </a:r>
                    </a:p>
                    <a:p>
                      <a:r>
                        <a:rPr lang="en-US" sz="1000" b="1" dirty="0" smtClean="0">
                          <a:effectLst/>
                          <a:latin typeface="Calibri" pitchFamily="34" charset="0"/>
                        </a:rPr>
                        <a:t>(A </a:t>
                      </a:r>
                      <a:r>
                        <a:rPr lang="en-US" sz="1000" b="1" dirty="0" err="1" smtClean="0">
                          <a:effectLst/>
                          <a:latin typeface="Calibri" pitchFamily="34" charset="0"/>
                        </a:rPr>
                        <a:t>Toroidal</a:t>
                      </a:r>
                      <a:r>
                        <a:rPr lang="en-US" sz="1000" b="1" dirty="0" smtClean="0">
                          <a:effectLst/>
                          <a:latin typeface="Calibri" pitchFamily="34" charset="0"/>
                        </a:rPr>
                        <a:t> LHC </a:t>
                      </a:r>
                      <a:r>
                        <a:rPr lang="en-US" sz="1000" b="1" dirty="0" err="1" smtClean="0">
                          <a:effectLst/>
                          <a:latin typeface="Calibri" pitchFamily="34" charset="0"/>
                        </a:rPr>
                        <a:t>ApparatuS</a:t>
                      </a:r>
                      <a:r>
                        <a:rPr lang="en-US" sz="1000" b="1" dirty="0" smtClean="0">
                          <a:effectLst/>
                          <a:latin typeface="Calibri" pitchFamily="34" charset="0"/>
                        </a:rPr>
                        <a:t>)</a:t>
                      </a:r>
                      <a:endParaRPr lang="en-US" sz="1000" b="1" dirty="0">
                        <a:effectLst/>
                        <a:latin typeface="Calibri"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t>CERN,</a:t>
                      </a:r>
                      <a:r>
                        <a:rPr lang="en-US" sz="1200" b="1" baseline="0" dirty="0" smtClean="0"/>
                        <a:t> </a:t>
                      </a:r>
                      <a:br>
                        <a:rPr lang="en-US" sz="1200" b="1" baseline="0" dirty="0" smtClean="0"/>
                      </a:br>
                      <a:r>
                        <a:rPr lang="en-US" sz="1200" b="1" dirty="0" smtClean="0"/>
                        <a:t>Large</a:t>
                      </a:r>
                      <a:r>
                        <a:rPr lang="en-US" sz="1200" b="1" baseline="0" dirty="0" smtClean="0"/>
                        <a:t> Hadron </a:t>
                      </a:r>
                      <a:r>
                        <a:rPr lang="en-US" sz="1200" b="1" dirty="0" smtClean="0"/>
                        <a:t>Collider </a:t>
                      </a:r>
                    </a:p>
                    <a:p>
                      <a:r>
                        <a:rPr lang="en-US" sz="1000" b="1" dirty="0" smtClean="0"/>
                        <a:t>[Geneva, Switzerland / </a:t>
                      </a:r>
                    </a:p>
                    <a:p>
                      <a:r>
                        <a:rPr lang="en-US" sz="1000" b="1" dirty="0" err="1" smtClean="0"/>
                        <a:t>Meyrin</a:t>
                      </a:r>
                      <a:r>
                        <a:rPr lang="en-US" sz="1000" b="1" dirty="0" smtClean="0"/>
                        <a:t>, Switzerland]</a:t>
                      </a:r>
                      <a:endParaRPr lang="en-US" sz="1000" b="1" dirty="0"/>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t>7-8 </a:t>
                      </a:r>
                      <a:r>
                        <a:rPr lang="en-US" sz="1200" b="1" dirty="0" err="1" smtClean="0"/>
                        <a:t>TeV</a:t>
                      </a:r>
                      <a:r>
                        <a:rPr lang="en-US" sz="1200" b="1" dirty="0" smtClean="0"/>
                        <a:t>;</a:t>
                      </a:r>
                      <a:r>
                        <a:rPr lang="en-US" sz="1200" b="1" baseline="0" dirty="0" smtClean="0"/>
                        <a:t> 13-14 </a:t>
                      </a:r>
                      <a:r>
                        <a:rPr lang="en-US" sz="1200" b="1" baseline="0" dirty="0" err="1" smtClean="0"/>
                        <a:t>TeV</a:t>
                      </a:r>
                      <a:endParaRPr lang="en-US" sz="1200" b="1" baseline="0" dirty="0" smtClean="0"/>
                    </a:p>
                    <a:p>
                      <a:r>
                        <a:rPr lang="en-US" sz="1200" b="1" dirty="0" smtClean="0"/>
                        <a:t>Run 1</a:t>
                      </a:r>
                      <a:r>
                        <a:rPr lang="en-US" sz="1200" b="1" baseline="0" dirty="0" smtClean="0"/>
                        <a:t> ended:  Dec. 2012</a:t>
                      </a:r>
                    </a:p>
                    <a:p>
                      <a:r>
                        <a:rPr lang="en-US" sz="1200" b="1" baseline="0" dirty="0" smtClean="0"/>
                        <a:t>Run 2 start:  2015</a:t>
                      </a:r>
                      <a:endParaRPr lang="en-US" sz="1200" b="1"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Higgs, Top, Electroweak, SUSY, New Physics, QCD, B-physics, and Heavy-Ion</a:t>
                      </a:r>
                    </a:p>
                    <a:p>
                      <a:endParaRPr lang="en-US" sz="1200" b="1" baseline="-25000" dirty="0"/>
                    </a:p>
                  </a:txBody>
                  <a:tcPr marL="45720" marR="45720"/>
                </a:tc>
                <a:tc>
                  <a:txBody>
                    <a:bodyPr/>
                    <a:lstStyle/>
                    <a:p>
                      <a:r>
                        <a:rPr lang="en-US" sz="1200" b="1" baseline="0" dirty="0" smtClean="0"/>
                        <a:t>174 Institutions;</a:t>
                      </a:r>
                    </a:p>
                    <a:p>
                      <a:r>
                        <a:rPr lang="en-US" sz="1200" b="1" baseline="0" dirty="0" smtClean="0"/>
                        <a:t>38 Countries</a:t>
                      </a:r>
                      <a:endParaRPr lang="en-US" sz="1200" b="1" baseline="-25000" dirty="0"/>
                    </a:p>
                  </a:txBody>
                  <a:tcPr marL="45720" marR="45720"/>
                </a:tc>
                <a:tc>
                  <a:txBody>
                    <a:bodyPr/>
                    <a:lstStyle/>
                    <a:p>
                      <a:r>
                        <a:rPr lang="en-US" sz="1200" b="1" dirty="0" smtClean="0"/>
                        <a:t>40 Univ.,</a:t>
                      </a:r>
                      <a:r>
                        <a:rPr lang="en-US" sz="1200" b="1" baseline="0" dirty="0" smtClean="0"/>
                        <a:t> </a:t>
                      </a:r>
                      <a:br>
                        <a:rPr lang="en-US" sz="1200" b="1" baseline="0" dirty="0" smtClean="0"/>
                      </a:br>
                      <a:r>
                        <a:rPr lang="en-US" sz="1200" b="1" baseline="0" dirty="0" smtClean="0"/>
                        <a:t>4 National Labs</a:t>
                      </a:r>
                      <a:endParaRPr lang="en-US" sz="1200" b="1" dirty="0"/>
                    </a:p>
                  </a:txBody>
                  <a:tcPr marL="45720" marR="45720"/>
                </a:tc>
                <a:tc>
                  <a:txBody>
                    <a:bodyPr/>
                    <a:lstStyle/>
                    <a:p>
                      <a:r>
                        <a:rPr lang="en-US" sz="1200" b="1" dirty="0" smtClean="0"/>
                        <a:t>556</a:t>
                      </a:r>
                      <a:endParaRPr lang="en-US" sz="1200" b="1" dirty="0"/>
                    </a:p>
                  </a:txBody>
                  <a:tcPr marL="45720" marR="45720"/>
                </a:tc>
              </a:tr>
              <a:tr h="252262">
                <a:tc>
                  <a:txBody>
                    <a:bodyPr/>
                    <a:lstStyle/>
                    <a:p>
                      <a:r>
                        <a:rPr lang="en-US" sz="1200" b="1" dirty="0" smtClean="0">
                          <a:effectLst/>
                          <a:latin typeface="Calibri" pitchFamily="34" charset="0"/>
                        </a:rPr>
                        <a:t>CMS</a:t>
                      </a:r>
                    </a:p>
                    <a:p>
                      <a:r>
                        <a:rPr lang="en-US" sz="1000" b="1" dirty="0" smtClean="0">
                          <a:effectLst/>
                          <a:latin typeface="Calibri" pitchFamily="34" charset="0"/>
                        </a:rPr>
                        <a:t>(Compact </a:t>
                      </a:r>
                      <a:r>
                        <a:rPr lang="en-US" sz="1000" b="1" dirty="0" err="1" smtClean="0">
                          <a:effectLst/>
                          <a:latin typeface="Calibri" pitchFamily="34" charset="0"/>
                        </a:rPr>
                        <a:t>Muon</a:t>
                      </a:r>
                      <a:r>
                        <a:rPr lang="en-US" sz="1000" b="1" dirty="0" smtClean="0">
                          <a:effectLst/>
                          <a:latin typeface="Calibri" pitchFamily="34" charset="0"/>
                        </a:rPr>
                        <a:t> Solenoid)</a:t>
                      </a:r>
                      <a:endParaRPr lang="en-US" sz="1000" b="1" dirty="0">
                        <a:effectLst/>
                        <a:latin typeface="Calibri" pitchFamily="34" charset="0"/>
                      </a:endParaRPr>
                    </a:p>
                  </a:txBody>
                  <a:tcPr marL="45720" marR="45720">
                    <a:lnR w="28575" cap="flat" cmpd="sng" algn="ctr">
                      <a:solidFill>
                        <a:schemeClr val="bg1"/>
                      </a:solidFill>
                      <a:prstDash val="solid"/>
                      <a:round/>
                      <a:headEnd type="none" w="med" len="med"/>
                      <a:tailEnd type="none" w="med" len="med"/>
                    </a:lnR>
                  </a:tcPr>
                </a:tc>
                <a:tc>
                  <a:txBody>
                    <a:bodyPr/>
                    <a:lstStyle/>
                    <a:p>
                      <a:r>
                        <a:rPr lang="en-US" sz="1200" b="1" dirty="0" smtClean="0"/>
                        <a:t>CERN, </a:t>
                      </a:r>
                    </a:p>
                    <a:p>
                      <a:r>
                        <a:rPr lang="en-US" sz="1200" b="1" dirty="0" smtClean="0"/>
                        <a:t>Large</a:t>
                      </a:r>
                      <a:r>
                        <a:rPr lang="en-US" sz="1200" b="1" baseline="0" dirty="0" smtClean="0"/>
                        <a:t> Hadron Collider</a:t>
                      </a:r>
                      <a:r>
                        <a:rPr lang="en-US" sz="1200" b="1" dirty="0" smtClean="0"/>
                        <a:t> </a:t>
                      </a:r>
                    </a:p>
                    <a:p>
                      <a:r>
                        <a:rPr lang="en-US" sz="1000" b="1" dirty="0" smtClean="0"/>
                        <a:t>[Geneva, Switzerland / </a:t>
                      </a:r>
                    </a:p>
                    <a:p>
                      <a:r>
                        <a:rPr lang="en-US" sz="1000" b="1" dirty="0" err="1" smtClean="0"/>
                        <a:t>Cessy</a:t>
                      </a:r>
                      <a:r>
                        <a:rPr lang="en-US" sz="1000" b="1" dirty="0" smtClean="0"/>
                        <a:t>, France]</a:t>
                      </a:r>
                      <a:endParaRPr lang="en-US" sz="1000" b="1" dirty="0"/>
                    </a:p>
                  </a:txBody>
                  <a:tcPr marL="45720" marR="45720">
                    <a:lnL w="28575" cap="flat" cmpd="sng" algn="ctr">
                      <a:solidFill>
                        <a:schemeClr val="bg1"/>
                      </a:solidFill>
                      <a:prstDash val="solid"/>
                      <a:round/>
                      <a:headEnd type="none" w="med" len="med"/>
                      <a:tailEnd type="none" w="med" len="med"/>
                    </a:lnL>
                  </a:tcPr>
                </a:tc>
                <a:tc>
                  <a:txBody>
                    <a:bodyPr/>
                    <a:lstStyle/>
                    <a:p>
                      <a:r>
                        <a:rPr lang="en-US" sz="1200" b="1" dirty="0" smtClean="0"/>
                        <a:t>7-8 </a:t>
                      </a:r>
                      <a:r>
                        <a:rPr lang="en-US" sz="1200" b="1" dirty="0" err="1" smtClean="0"/>
                        <a:t>TeV</a:t>
                      </a:r>
                      <a:r>
                        <a:rPr lang="en-US" sz="1200" b="1" dirty="0" smtClean="0"/>
                        <a:t>;</a:t>
                      </a:r>
                      <a:r>
                        <a:rPr lang="en-US" sz="1200" b="1" baseline="0" dirty="0" smtClean="0"/>
                        <a:t> 13-14 </a:t>
                      </a:r>
                      <a:r>
                        <a:rPr lang="en-US" sz="1200" b="1" baseline="0" dirty="0" err="1" smtClean="0"/>
                        <a:t>TeV</a:t>
                      </a:r>
                      <a:endParaRPr lang="en-US" sz="1200" b="1" baseline="0" dirty="0" smtClean="0"/>
                    </a:p>
                    <a:p>
                      <a:r>
                        <a:rPr lang="en-US" sz="1200" b="1" dirty="0" smtClean="0"/>
                        <a:t>Run 1</a:t>
                      </a:r>
                      <a:r>
                        <a:rPr lang="en-US" sz="1200" b="1" baseline="0" dirty="0" smtClean="0"/>
                        <a:t> ended:  Dec. 2012</a:t>
                      </a:r>
                    </a:p>
                    <a:p>
                      <a:r>
                        <a:rPr lang="en-US" sz="1200" b="1" baseline="0" dirty="0" smtClean="0"/>
                        <a:t>Run 2 start:  2015</a:t>
                      </a:r>
                      <a:endParaRPr lang="en-US" sz="1200" b="1" dirty="0" smtClean="0"/>
                    </a:p>
                    <a:p>
                      <a:endParaRPr lang="en-US" sz="1200" b="1" dirty="0"/>
                    </a:p>
                  </a:txBody>
                  <a:tcPr marL="45720" marR="45720"/>
                </a:tc>
                <a:tc>
                  <a:txBody>
                    <a:bodyPr/>
                    <a:lstStyle/>
                    <a:p>
                      <a:r>
                        <a:rPr lang="en-US" sz="1200" b="1" dirty="0" smtClean="0"/>
                        <a:t>Higgs, Top, Electroweak, SUSY, New Physics, QCD, B-physics, and Heavy-Ion</a:t>
                      </a:r>
                    </a:p>
                    <a:p>
                      <a:endParaRPr lang="en-US" sz="1200" b="1" baseline="-25000" dirty="0"/>
                    </a:p>
                  </a:txBody>
                  <a:tcPr marL="45720" marR="45720"/>
                </a:tc>
                <a:tc>
                  <a:txBody>
                    <a:bodyPr/>
                    <a:lstStyle/>
                    <a:p>
                      <a:r>
                        <a:rPr lang="en-US" sz="1200" b="1" baseline="0" dirty="0" smtClean="0"/>
                        <a:t>179 Institutions;</a:t>
                      </a:r>
                    </a:p>
                    <a:p>
                      <a:r>
                        <a:rPr lang="en-US" sz="1200" b="1" baseline="0" dirty="0" smtClean="0"/>
                        <a:t>41 Countries</a:t>
                      </a:r>
                      <a:endParaRPr lang="en-US" sz="1200" b="1" baseline="-25000" dirty="0" smtClean="0"/>
                    </a:p>
                    <a:p>
                      <a:endParaRPr lang="en-US" sz="1200" b="1" baseline="-25000" dirty="0"/>
                    </a:p>
                  </a:txBody>
                  <a:tcPr marL="45720" marR="45720"/>
                </a:tc>
                <a:tc>
                  <a:txBody>
                    <a:bodyPr/>
                    <a:lstStyle/>
                    <a:p>
                      <a:r>
                        <a:rPr lang="en-US" sz="1200" b="1" dirty="0" smtClean="0"/>
                        <a:t>46 Univ., </a:t>
                      </a:r>
                      <a:br>
                        <a:rPr lang="en-US" sz="1200" b="1" dirty="0" smtClean="0"/>
                      </a:br>
                      <a:r>
                        <a:rPr lang="en-US" sz="1200" b="1" dirty="0" smtClean="0"/>
                        <a:t>1 National Lab</a:t>
                      </a:r>
                      <a:endParaRPr lang="en-US" sz="1200" b="1"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cs typeface="Arial" pitchFamily="34" charset="0"/>
                        </a:rPr>
                        <a:t>676</a:t>
                      </a:r>
                      <a:endParaRPr lang="en-US" sz="1200" b="1" dirty="0" smtClean="0">
                        <a:latin typeface="+mn-lt"/>
                      </a:endParaRPr>
                    </a:p>
                    <a:p>
                      <a:endParaRPr lang="en-US" sz="1200" b="1" dirty="0"/>
                    </a:p>
                  </a:txBody>
                  <a:tcPr marL="45720" marR="45720"/>
                </a:tc>
              </a:tr>
            </a:tbl>
          </a:graphicData>
        </a:graphic>
      </p:graphicFrame>
      <p:sp>
        <p:nvSpPr>
          <p:cNvPr id="8" name="Content Placeholder 6"/>
          <p:cNvSpPr txBox="1">
            <a:spLocks/>
          </p:cNvSpPr>
          <p:nvPr/>
        </p:nvSpPr>
        <p:spPr>
          <a:xfrm>
            <a:off x="189452" y="5056266"/>
            <a:ext cx="8573548" cy="99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000" b="1" dirty="0" smtClean="0">
                <a:latin typeface="Calibri" pitchFamily="34" charset="0"/>
              </a:rPr>
              <a:t>US-ATLAS comprises </a:t>
            </a:r>
            <a:r>
              <a:rPr lang="en-US" sz="2000" b="1" dirty="0" smtClean="0">
                <a:latin typeface="Arial" pitchFamily="34" charset="0"/>
                <a:cs typeface="Arial" pitchFamily="34" charset="0"/>
              </a:rPr>
              <a:t>~</a:t>
            </a:r>
            <a:r>
              <a:rPr lang="en-US" sz="2000" b="1" dirty="0" smtClean="0">
                <a:latin typeface="Calibri" pitchFamily="34" charset="0"/>
              </a:rPr>
              <a:t>21% of the international ATLAS Collaboration</a:t>
            </a:r>
          </a:p>
          <a:p>
            <a:pPr>
              <a:buFont typeface="Wingdings" pitchFamily="2" charset="2"/>
              <a:buChar char="§"/>
            </a:pPr>
            <a:r>
              <a:rPr lang="en-US" sz="2000" b="1" dirty="0" smtClean="0">
                <a:latin typeface="Calibri" pitchFamily="34" charset="0"/>
              </a:rPr>
              <a:t>US-CMS comprises </a:t>
            </a:r>
            <a:r>
              <a:rPr lang="en-US" sz="2000" b="1" dirty="0" smtClean="0">
                <a:latin typeface="Arial" pitchFamily="34" charset="0"/>
                <a:cs typeface="Arial" pitchFamily="34" charset="0"/>
              </a:rPr>
              <a:t>~</a:t>
            </a:r>
            <a:r>
              <a:rPr lang="en-US" sz="2000" b="1" dirty="0" smtClean="0">
                <a:latin typeface="Calibri" pitchFamily="34" charset="0"/>
              </a:rPr>
              <a:t>33% of the international CMS Collaboration</a:t>
            </a:r>
            <a:endParaRPr lang="en-US" sz="2000" b="1" dirty="0">
              <a:latin typeface="Calibri" pitchFamily="34" charset="0"/>
            </a:endParaRPr>
          </a:p>
        </p:txBody>
      </p:sp>
      <p:sp>
        <p:nvSpPr>
          <p:cNvPr id="5" name="TextBox 4"/>
          <p:cNvSpPr txBox="1"/>
          <p:nvPr/>
        </p:nvSpPr>
        <p:spPr>
          <a:xfrm>
            <a:off x="8881428" y="6606114"/>
            <a:ext cx="255987" cy="246221"/>
          </a:xfrm>
          <a:prstGeom prst="rect">
            <a:avLst/>
          </a:prstGeom>
          <a:noFill/>
        </p:spPr>
        <p:txBody>
          <a:bodyPr wrap="none" rtlCol="0">
            <a:spAutoFit/>
          </a:bodyPr>
          <a:lstStyle/>
          <a:p>
            <a:r>
              <a:rPr lang="en-US" sz="1000" dirty="0" smtClean="0">
                <a:solidFill>
                  <a:schemeClr val="tx1">
                    <a:lumMod val="75000"/>
                    <a:lumOff val="25000"/>
                  </a:schemeClr>
                </a:solidFill>
              </a:rPr>
              <a:t>5</a:t>
            </a:r>
            <a:endParaRPr lang="en-US" sz="1000" dirty="0">
              <a:solidFill>
                <a:schemeClr val="tx1">
                  <a:lumMod val="75000"/>
                  <a:lumOff val="25000"/>
                </a:schemeClr>
              </a:solidFill>
            </a:endParaRPr>
          </a:p>
        </p:txBody>
      </p:sp>
      <p:sp>
        <p:nvSpPr>
          <p:cNvPr id="3" name="TextBox 2"/>
          <p:cNvSpPr txBox="1"/>
          <p:nvPr/>
        </p:nvSpPr>
        <p:spPr>
          <a:xfrm>
            <a:off x="7547490" y="4472824"/>
            <a:ext cx="1563248" cy="215444"/>
          </a:xfrm>
          <a:prstGeom prst="rect">
            <a:avLst/>
          </a:prstGeom>
          <a:noFill/>
        </p:spPr>
        <p:txBody>
          <a:bodyPr wrap="none" rtlCol="0">
            <a:spAutoFit/>
          </a:bodyPr>
          <a:lstStyle/>
          <a:p>
            <a:r>
              <a:rPr lang="en-US" sz="800" i="1" dirty="0" smtClean="0">
                <a:solidFill>
                  <a:schemeClr val="tx1">
                    <a:lumMod val="75000"/>
                    <a:lumOff val="25000"/>
                  </a:schemeClr>
                </a:solidFill>
                <a:latin typeface="+mn-lt"/>
              </a:rPr>
              <a:t>Collaboration data as of May 2013.</a:t>
            </a:r>
            <a:endParaRPr lang="en-US" sz="800" i="1" dirty="0">
              <a:solidFill>
                <a:schemeClr val="tx1">
                  <a:lumMod val="75000"/>
                  <a:lumOff val="25000"/>
                </a:schemeClr>
              </a:solidFill>
              <a:latin typeface="+mn-lt"/>
            </a:endParaRPr>
          </a:p>
        </p:txBody>
      </p:sp>
    </p:spTree>
    <p:extLst>
      <p:ext uri="{BB962C8B-B14F-4D97-AF65-F5344CB8AC3E}">
        <p14:creationId xmlns:p14="http://schemas.microsoft.com/office/powerpoint/2010/main" val="26569830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Cosmic Frontier</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692201108"/>
              </p:ext>
            </p:extLst>
          </p:nvPr>
        </p:nvGraphicFramePr>
        <p:xfrm>
          <a:off x="275437" y="1219199"/>
          <a:ext cx="8558170" cy="2969941"/>
        </p:xfrm>
        <a:graphic>
          <a:graphicData uri="http://schemas.openxmlformats.org/drawingml/2006/table">
            <a:tbl>
              <a:tblPr>
                <a:tableStyleId>{69C7853C-536D-4A76-A0AE-DD22124D55A5}</a:tableStyleId>
              </a:tblPr>
              <a:tblGrid>
                <a:gridCol w="2216093"/>
                <a:gridCol w="889233"/>
                <a:gridCol w="1006679"/>
                <a:gridCol w="1006679"/>
                <a:gridCol w="343948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47,840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48,836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62,364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R&amp;D</a:t>
                      </a:r>
                      <a:r>
                        <a:rPr lang="en-US" sz="1800" b="0" i="0" u="none" strike="noStrike" kern="1200" baseline="0" dirty="0" smtClean="0">
                          <a:solidFill>
                            <a:srgbClr val="000000"/>
                          </a:solidFill>
                          <a:latin typeface="Calibri" pitchFamily="34" charset="0"/>
                          <a:ea typeface="+mn-ea"/>
                          <a:cs typeface="+mn-cs"/>
                        </a:rPr>
                        <a:t> for G2 Dark Matter</a:t>
                      </a:r>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dk1"/>
                          </a:solidFill>
                          <a:latin typeface="Calibri" pitchFamily="34" charset="0"/>
                        </a:rPr>
                        <a:t>Facilities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11,207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10,948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12,022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Calibri" pitchFamily="34" charset="0"/>
                        </a:rPr>
                        <a:t>Offshore and offsite Ops</a:t>
                      </a: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12,893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19,159</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24,694</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9525" marR="9525" marT="9525" marB="0" anchor="b"/>
                </a:tc>
              </a:tr>
              <a:tr h="378632">
                <a:tc>
                  <a:txBody>
                    <a:bodyPr/>
                    <a:lstStyle/>
                    <a:p>
                      <a:pPr marL="274320" lvl="1" algn="l" fontAlgn="b"/>
                      <a:r>
                        <a:rPr lang="en-US" sz="1800" b="0" i="1" u="none" strike="noStrike" dirty="0" smtClean="0">
                          <a:solidFill>
                            <a:srgbClr val="000000"/>
                          </a:solidFill>
                          <a:latin typeface="Calibri" pitchFamily="34" charset="0"/>
                        </a:rPr>
                        <a:t>Current</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9,153</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23,200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err="1" smtClean="0">
                          <a:solidFill>
                            <a:srgbClr val="000000"/>
                          </a:solidFill>
                          <a:latin typeface="Calibri" pitchFamily="34" charset="0"/>
                          <a:ea typeface="+mn-ea"/>
                          <a:cs typeface="+mn-cs"/>
                        </a:rPr>
                        <a:t>LSSTcam</a:t>
                      </a:r>
                      <a:r>
                        <a:rPr lang="en-US" sz="1800" b="0" i="0" u="none" strike="noStrike" kern="1200" baseline="0" dirty="0" smtClean="0">
                          <a:solidFill>
                            <a:srgbClr val="000000"/>
                          </a:solidFill>
                          <a:latin typeface="Calibri" pitchFamily="34" charset="0"/>
                          <a:ea typeface="+mn-ea"/>
                          <a:cs typeface="+mn-cs"/>
                        </a:rPr>
                        <a:t> fabrication begins</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11578">
                <a:tc>
                  <a:txBody>
                    <a:bodyPr/>
                    <a:lstStyle/>
                    <a:p>
                      <a:pPr marL="274320" lvl="1" algn="l" fontAlgn="b"/>
                      <a:r>
                        <a:rPr lang="en-US" sz="1800" b="0" i="1" u="none" strike="noStrike" dirty="0" smtClean="0">
                          <a:solidFill>
                            <a:srgbClr val="000000"/>
                          </a:solidFill>
                          <a:latin typeface="Calibri" pitchFamily="34" charset="0"/>
                        </a:rPr>
                        <a:t>Future</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3,380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9,659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1,484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Dark</a:t>
                      </a:r>
                      <a:r>
                        <a:rPr lang="en-US" sz="1800" b="0" i="0" u="none" strike="noStrike" kern="1200" baseline="0" dirty="0" smtClean="0">
                          <a:solidFill>
                            <a:srgbClr val="000000"/>
                          </a:solidFill>
                          <a:latin typeface="Calibri" pitchFamily="34" charset="0"/>
                          <a:ea typeface="+mn-ea"/>
                          <a:cs typeface="+mn-cs"/>
                        </a:rPr>
                        <a:t> energy and dark matter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projects move to conceptual design</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Cosmic</a:t>
                      </a:r>
                      <a:r>
                        <a:rPr lang="en-US" sz="1800" b="1" u="none" strike="noStrike" baseline="0" dirty="0" smtClean="0">
                          <a:latin typeface="Calibri" pitchFamily="34" charset="0"/>
                        </a:rPr>
                        <a:t> Frontier</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71,940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78,943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99,080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31130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Theory and Computation</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597939929"/>
              </p:ext>
            </p:extLst>
          </p:nvPr>
        </p:nvGraphicFramePr>
        <p:xfrm>
          <a:off x="241881" y="1219199"/>
          <a:ext cx="8650448" cy="2380247"/>
        </p:xfrm>
        <a:graphic>
          <a:graphicData uri="http://schemas.openxmlformats.org/drawingml/2006/table">
            <a:tbl>
              <a:tblPr>
                <a:tableStyleId>{69C7853C-536D-4A76-A0AE-DD22124D55A5}</a:tableStyleId>
              </a:tblPr>
              <a:tblGrid>
                <a:gridCol w="2526486"/>
                <a:gridCol w="989901"/>
                <a:gridCol w="1015068"/>
                <a:gridCol w="1040235"/>
                <a:gridCol w="3078758"/>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a:t>
                      </a:r>
                      <a:r>
                        <a:rPr lang="en-US" sz="1800" b="1" i="0" u="none" strike="noStrike" baseline="0" dirty="0" smtClean="0">
                          <a:solidFill>
                            <a:srgbClr val="000000"/>
                          </a:solidFill>
                          <a:latin typeface="Calibri" pitchFamily="34" charset="0"/>
                          <a:cs typeface="Calibri" pitchFamily="34" charset="0"/>
                        </a:rPr>
                        <a:t>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64,465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63,198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59,670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HEP Theory</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55,929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54,621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51,196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Follows programmatic reductions in Research</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Computational HEP</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8,536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8,577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8,474</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Projects</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2,500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3,200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Lattice QCD hardware</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Theory</a:t>
                      </a:r>
                      <a:r>
                        <a:rPr lang="en-US" sz="1800" b="1" u="none" strike="noStrike" baseline="0" dirty="0" smtClean="0">
                          <a:latin typeface="Calibri" pitchFamily="34" charset="0"/>
                        </a:rPr>
                        <a:t> and Comp.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66,965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66,398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62,870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9455889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Advanced Technology R&amp;D</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658823600"/>
              </p:ext>
            </p:extLst>
          </p:nvPr>
        </p:nvGraphicFramePr>
        <p:xfrm>
          <a:off x="243878" y="1219199"/>
          <a:ext cx="8648451" cy="3396061"/>
        </p:xfrm>
        <a:graphic>
          <a:graphicData uri="http://schemas.openxmlformats.org/drawingml/2006/table">
            <a:tbl>
              <a:tblPr>
                <a:tableStyleId>{69C7853C-536D-4A76-A0AE-DD22124D55A5}</a:tableStyleId>
              </a:tblPr>
              <a:tblGrid>
                <a:gridCol w="2468569"/>
                <a:gridCol w="995487"/>
                <a:gridCol w="956345"/>
                <a:gridCol w="956345"/>
                <a:gridCol w="3271705"/>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 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134,006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111,888</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105,303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endParaRPr lang="en-US" sz="1800" b="0" i="0" u="none" strike="noStrike" kern="1200" dirty="0">
                        <a:solidFill>
                          <a:srgbClr val="000000"/>
                        </a:solidFill>
                        <a:latin typeface="Calibri" pitchFamily="34" charset="0"/>
                        <a:ea typeface="+mn-ea"/>
                        <a:cs typeface="+mn-cs"/>
                      </a:endParaRPr>
                    </a:p>
                  </a:txBody>
                  <a:tcPr marL="0" marR="0" marT="0"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General</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59,280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61,791</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57,856</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Selected long-term R&amp;D moves </a:t>
                      </a:r>
                    </a:p>
                    <a:p>
                      <a:pPr algn="r" fontAlgn="b"/>
                      <a:r>
                        <a:rPr lang="en-US" sz="1800" b="0" i="0" u="none" strike="noStrike" kern="1200" baseline="0" dirty="0" smtClean="0">
                          <a:solidFill>
                            <a:srgbClr val="000000"/>
                          </a:solidFill>
                          <a:latin typeface="Calibri" pitchFamily="34" charset="0"/>
                          <a:ea typeface="+mn-ea"/>
                          <a:cs typeface="+mn-cs"/>
                        </a:rPr>
                        <a:t>to Accelerator Stewardship</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Directed</a:t>
                      </a:r>
                      <a:r>
                        <a:rPr lang="en-US" sz="1800" b="0" i="1" u="none" strike="noStrike" baseline="0" dirty="0" smtClean="0">
                          <a:solidFill>
                            <a:srgbClr val="000000"/>
                          </a:solidFill>
                          <a:latin typeface="Calibri" pitchFamily="34" charset="0"/>
                        </a:rPr>
                        <a:t> </a:t>
                      </a:r>
                      <a:r>
                        <a:rPr lang="en-US" sz="1800" b="0" i="1" u="none" strike="noStrike" baseline="0" dirty="0" err="1" smtClean="0">
                          <a:solidFill>
                            <a:srgbClr val="000000"/>
                          </a:solidFill>
                          <a:latin typeface="Calibri" pitchFamily="34" charset="0"/>
                        </a:rPr>
                        <a:t>Accel</a:t>
                      </a:r>
                      <a:r>
                        <a:rPr lang="en-US" sz="1800" b="0" i="1" u="none" strike="noStrike" baseline="0" dirty="0" smtClean="0">
                          <a:solidFill>
                            <a:srgbClr val="000000"/>
                          </a:solidFill>
                          <a:latin typeface="Calibri" pitchFamily="34" charset="0"/>
                        </a:rPr>
                        <a:t>. R&amp;D</a:t>
                      </a:r>
                      <a:endParaRPr lang="en-US" sz="1800" b="0" i="1"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46,587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22,692</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23,500</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Completion of ILC R&amp;D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29610">
                <a:tc>
                  <a:txBody>
                    <a:bodyPr/>
                    <a:lstStyle/>
                    <a:p>
                      <a:pPr marL="274320" marR="0" lvl="1"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latin typeface="Calibri" pitchFamily="34" charset="0"/>
                        </a:rPr>
                        <a:t>Detector R&amp;D</a:t>
                      </a:r>
                    </a:p>
                  </a:txBody>
                  <a:tcPr marL="257175" marR="9525" marT="9525"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28,139</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27,405</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23,947</a:t>
                      </a:r>
                      <a:endParaRPr lang="en-US" sz="1800" b="0"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r>
                        <a:rPr lang="en-US" sz="1800" b="0" i="0" u="none" strike="noStrike" kern="1200" baseline="0" dirty="0" smtClean="0">
                          <a:solidFill>
                            <a:srgbClr val="000000"/>
                          </a:solidFill>
                          <a:latin typeface="Calibri" pitchFamily="34" charset="0"/>
                          <a:ea typeface="+mn-ea"/>
                          <a:cs typeface="+mn-cs"/>
                        </a:rPr>
                        <a:t>Funding for liquid argon R&amp;D </a:t>
                      </a:r>
                    </a:p>
                    <a:p>
                      <a:pPr algn="r" fontAlgn="b"/>
                      <a:r>
                        <a:rPr lang="en-US" sz="1800" b="0" i="0" u="none" strike="noStrike" kern="1200" baseline="0" dirty="0" smtClean="0">
                          <a:solidFill>
                            <a:srgbClr val="000000"/>
                          </a:solidFill>
                          <a:latin typeface="Calibri" pitchFamily="34" charset="0"/>
                          <a:ea typeface="+mn-ea"/>
                          <a:cs typeface="+mn-cs"/>
                        </a:rPr>
                        <a:t>is reduced</a:t>
                      </a:r>
                      <a:endParaRPr lang="en-US" sz="1800" b="0" i="0" u="none" strike="noStrike" kern="1200" baseline="0" dirty="0">
                        <a:solidFill>
                          <a:srgbClr val="000000"/>
                        </a:solidFill>
                        <a:latin typeface="Calibri" pitchFamily="34" charset="0"/>
                        <a:ea typeface="+mn-ea"/>
                        <a:cs typeface="+mn-cs"/>
                      </a:endParaRPr>
                    </a:p>
                  </a:txBody>
                  <a:tcPr marL="9525" marR="9525" marT="9525"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23,100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19,997</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17,150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Completing</a:t>
                      </a:r>
                      <a:r>
                        <a:rPr lang="en-US" sz="1800" b="0" i="0" u="none" strike="noStrike" kern="1200" baseline="0" dirty="0" smtClean="0">
                          <a:solidFill>
                            <a:srgbClr val="000000"/>
                          </a:solidFill>
                          <a:latin typeface="Calibri" pitchFamily="34" charset="0"/>
                          <a:ea typeface="+mn-ea"/>
                          <a:cs typeface="+mn-cs"/>
                        </a:rPr>
                        <a:t> SRF infrastructure </a:t>
                      </a:r>
                    </a:p>
                    <a:p>
                      <a:pPr marL="0" algn="r" defTabSz="914400" rtl="0" eaLnBrk="1" fontAlgn="b" latinLnBrk="0" hangingPunct="1"/>
                      <a:r>
                        <a:rPr lang="en-US" sz="1800" b="0" i="0" u="none" strike="noStrike" kern="1200" baseline="0" dirty="0" smtClean="0">
                          <a:solidFill>
                            <a:srgbClr val="000000"/>
                          </a:solidFill>
                          <a:latin typeface="Calibri" pitchFamily="34" charset="0"/>
                          <a:ea typeface="+mn-ea"/>
                          <a:cs typeface="+mn-cs"/>
                        </a:rPr>
                        <a:t>at Fermilab</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a:t>
                      </a:r>
                      <a:r>
                        <a:rPr lang="en-US" sz="1800" b="1" u="none" strike="noStrike" baseline="0" dirty="0" smtClean="0">
                          <a:latin typeface="Calibri" pitchFamily="34" charset="0"/>
                        </a:rPr>
                        <a:t> </a:t>
                      </a:r>
                      <a:r>
                        <a:rPr lang="en-US" sz="1800" b="1" u="none" strike="noStrike" dirty="0" smtClean="0">
                          <a:latin typeface="Calibri" pitchFamily="34" charset="0"/>
                        </a:rPr>
                        <a:t>Advanced</a:t>
                      </a:r>
                      <a:r>
                        <a:rPr lang="en-US" sz="1800" b="1" u="none" strike="noStrike" baseline="0" dirty="0" smtClean="0">
                          <a:latin typeface="Calibri" pitchFamily="34" charset="0"/>
                        </a:rPr>
                        <a:t>  </a:t>
                      </a:r>
                    </a:p>
                    <a:p>
                      <a:pPr algn="l" fontAlgn="b"/>
                      <a:r>
                        <a:rPr lang="en-US" sz="1800" b="1" u="none" strike="noStrike" baseline="0" dirty="0" smtClean="0">
                          <a:latin typeface="Calibri" pitchFamily="34" charset="0"/>
                        </a:rPr>
                        <a:t>Technology R&amp;D</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157,106</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131,885</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122,453</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4153380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Accelerator Stewardship</a:t>
            </a:r>
          </a:p>
        </p:txBody>
      </p:sp>
      <p:sp>
        <p:nvSpPr>
          <p:cNvPr id="54275" name="TextBox 5"/>
          <p:cNvSpPr txBox="1">
            <a:spLocks noChangeArrowheads="1"/>
          </p:cNvSpPr>
          <p:nvPr/>
        </p:nvSpPr>
        <p:spPr bwMode="auto">
          <a:xfrm>
            <a:off x="579438" y="5741988"/>
            <a:ext cx="8045450" cy="368300"/>
          </a:xfrm>
          <a:prstGeom prst="rect">
            <a:avLst/>
          </a:prstGeom>
          <a:noFill/>
          <a:ln w="9525">
            <a:noFill/>
            <a:miter lim="800000"/>
            <a:headEnd/>
            <a:tailEnd/>
          </a:ln>
        </p:spPr>
        <p:txBody>
          <a:bodyPr>
            <a:spAutoFit/>
          </a:bodyPr>
          <a:lstStyle/>
          <a:p>
            <a:pPr eaLnBrk="0" hangingPunct="0"/>
            <a:r>
              <a:rPr lang="en-US">
                <a:solidFill>
                  <a:prstClr val="black"/>
                </a:solidFill>
              </a:rPr>
              <a:t> </a:t>
            </a:r>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575593080"/>
              </p:ext>
            </p:extLst>
          </p:nvPr>
        </p:nvGraphicFramePr>
        <p:xfrm>
          <a:off x="218711" y="1219199"/>
          <a:ext cx="8690397" cy="2213610"/>
        </p:xfrm>
        <a:graphic>
          <a:graphicData uri="http://schemas.openxmlformats.org/drawingml/2006/table">
            <a:tbl>
              <a:tblPr>
                <a:tableStyleId>{69C7853C-536D-4A76-A0AE-DD22124D55A5}</a:tableStyleId>
              </a:tblPr>
              <a:tblGrid>
                <a:gridCol w="2532878"/>
                <a:gridCol w="796954"/>
                <a:gridCol w="922789"/>
                <a:gridCol w="914400"/>
                <a:gridCol w="3523376"/>
              </a:tblGrid>
              <a:tr h="548640">
                <a:tc>
                  <a:txBody>
                    <a:bodyPr/>
                    <a:lstStyle/>
                    <a:p>
                      <a:pPr algn="l" fontAlgn="b"/>
                      <a:r>
                        <a:rPr lang="en-US" sz="1800" b="1" u="none" strike="noStrike" dirty="0" smtClean="0">
                          <a:latin typeface="Calibri" pitchFamily="34" charset="0"/>
                        </a:rPr>
                        <a:t>Funding (in $K)</a:t>
                      </a:r>
                      <a:endParaRPr lang="en-US" sz="1800" b="1" i="0" u="none" strike="noStrike" dirty="0">
                        <a:solidFill>
                          <a:srgbClr val="000000"/>
                        </a:solidFill>
                        <a:latin typeface="Calibri" pitchFamily="34" charset="0"/>
                      </a:endParaRPr>
                    </a:p>
                  </a:txBody>
                  <a:tcPr marL="9525" marR="9525" marT="9525" marB="0" anchor="b"/>
                </a:tc>
                <a:tc>
                  <a:txBody>
                    <a:bodyPr/>
                    <a:lstStyle/>
                    <a:p>
                      <a:pPr algn="ctr" fontAlgn="b"/>
                      <a:r>
                        <a:rPr lang="en-US" sz="1800" b="1" u="none" strike="noStrike" dirty="0">
                          <a:latin typeface="Calibri" pitchFamily="34" charset="0"/>
                          <a:cs typeface="Calibri" pitchFamily="34" charset="0"/>
                        </a:rPr>
                        <a:t>FY </a:t>
                      </a:r>
                      <a:r>
                        <a:rPr lang="en-US" sz="1800" b="1" u="none" strike="noStrike" dirty="0" smtClean="0">
                          <a:latin typeface="Calibri" pitchFamily="34" charset="0"/>
                          <a:cs typeface="Calibri" pitchFamily="34" charset="0"/>
                        </a:rPr>
                        <a:t>2012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 2013</a:t>
                      </a:r>
                      <a:r>
                        <a:rPr lang="en-US" sz="1800" b="1" i="0" u="none" strike="noStrike" baseline="0" dirty="0" smtClean="0">
                          <a:solidFill>
                            <a:srgbClr val="000000"/>
                          </a:solidFill>
                          <a:latin typeface="Calibri" pitchFamily="34" charset="0"/>
                          <a:cs typeface="Calibri" pitchFamily="34" charset="0"/>
                        </a:rPr>
                        <a:t> CR Actual</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cs typeface="Calibri" pitchFamily="34" charset="0"/>
                        </a:rPr>
                        <a:t>FY</a:t>
                      </a:r>
                      <a:r>
                        <a:rPr lang="en-US" sz="1800" b="1" i="0" u="none" strike="noStrike" baseline="0" dirty="0" smtClean="0">
                          <a:solidFill>
                            <a:srgbClr val="000000"/>
                          </a:solidFill>
                          <a:latin typeface="Calibri" pitchFamily="34" charset="0"/>
                          <a:cs typeface="Calibri" pitchFamily="34" charset="0"/>
                        </a:rPr>
                        <a:t> 2014 Request</a:t>
                      </a:r>
                      <a:endParaRPr lang="en-US" sz="1800" b="1" i="0" u="none" strike="noStrike" dirty="0">
                        <a:solidFill>
                          <a:srgbClr val="000000"/>
                        </a:solidFill>
                        <a:latin typeface="Calibri" pitchFamily="34" charset="0"/>
                        <a:cs typeface="Calibri" pitchFamily="34" charset="0"/>
                      </a:endParaRPr>
                    </a:p>
                  </a:txBody>
                  <a:tcPr marL="0" marR="0" marT="0" marB="0" anchor="b"/>
                </a:tc>
                <a:tc>
                  <a:txBody>
                    <a:bodyPr/>
                    <a:lstStyle/>
                    <a:p>
                      <a:pPr algn="ctr" fontAlgn="b"/>
                      <a:r>
                        <a:rPr lang="en-US" sz="1800" b="1" i="0" u="none" strike="noStrike" dirty="0" smtClean="0">
                          <a:solidFill>
                            <a:srgbClr val="000000"/>
                          </a:solidFill>
                          <a:latin typeface="Calibri" pitchFamily="34" charset="0"/>
                        </a:rPr>
                        <a:t>Comment</a:t>
                      </a:r>
                    </a:p>
                  </a:txBody>
                  <a:tcPr marL="9525" marR="9525" marT="9525" marB="0" anchor="b"/>
                </a:tc>
              </a:tr>
              <a:tr h="285151">
                <a:tc>
                  <a:txBody>
                    <a:bodyPr/>
                    <a:lstStyle/>
                    <a:p>
                      <a:pPr marL="0" algn="l" fontAlgn="b"/>
                      <a:r>
                        <a:rPr lang="en-US" sz="1800" b="1" i="0" u="none" strike="noStrike" dirty="0" smtClean="0">
                          <a:solidFill>
                            <a:srgbClr val="000000"/>
                          </a:solidFill>
                          <a:latin typeface="Calibri" pitchFamily="34" charset="0"/>
                        </a:rPr>
                        <a:t>Research</a:t>
                      </a: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82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6,581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Recast of Accelerator</a:t>
                      </a:r>
                      <a:r>
                        <a:rPr lang="en-US" sz="1800" b="0" i="0" u="none" strike="noStrike" kern="1200" baseline="0" dirty="0" smtClean="0">
                          <a:solidFill>
                            <a:srgbClr val="000000"/>
                          </a:solidFill>
                          <a:latin typeface="Calibri" pitchFamily="34" charset="0"/>
                          <a:ea typeface="+mn-ea"/>
                          <a:cs typeface="+mn-cs"/>
                        </a:rPr>
                        <a:t> R&amp;D activities relevant to broader impacts</a:t>
                      </a:r>
                      <a:endParaRPr lang="en-US" sz="1800" b="0" i="0" u="none" strike="noStrike" kern="1200" dirty="0">
                        <a:solidFill>
                          <a:srgbClr val="000000"/>
                        </a:solidFill>
                        <a:latin typeface="Calibri" pitchFamily="34" charset="0"/>
                        <a:ea typeface="+mn-ea"/>
                        <a:cs typeface="+mn-cs"/>
                      </a:endParaRPr>
                    </a:p>
                  </a:txBody>
                  <a:tcPr marL="0" marR="0" marT="0" marB="0" anchor="b"/>
                </a:tc>
              </a:tr>
              <a:tr h="311578">
                <a:tc>
                  <a:txBody>
                    <a:bodyPr/>
                    <a:lstStyle/>
                    <a:p>
                      <a:pPr marL="0" lvl="0" algn="l" fontAlgn="b"/>
                      <a:r>
                        <a:rPr lang="en-US" sz="1800" b="1" i="0" u="none" strike="noStrike" dirty="0" smtClean="0">
                          <a:solidFill>
                            <a:srgbClr val="000000"/>
                          </a:solidFill>
                          <a:latin typeface="Calibri" pitchFamily="34" charset="0"/>
                        </a:rPr>
                        <a:t>Facility</a:t>
                      </a:r>
                      <a:r>
                        <a:rPr lang="en-US" sz="1800" b="1" i="0" u="none" strike="noStrike" baseline="0" dirty="0" smtClean="0">
                          <a:solidFill>
                            <a:srgbClr val="000000"/>
                          </a:solidFill>
                          <a:latin typeface="Calibri" pitchFamily="34" charset="0"/>
                        </a:rPr>
                        <a:t> Operations</a:t>
                      </a:r>
                      <a:endParaRPr lang="en-US" sz="1800" b="1" i="0" u="none" strike="noStrike" dirty="0" smtClean="0">
                        <a:solidFill>
                          <a:srgbClr val="000000"/>
                        </a:solidFill>
                        <a:latin typeface="Calibri" pitchFamily="34" charset="0"/>
                      </a:endParaRPr>
                    </a:p>
                  </a:txBody>
                  <a:tcPr marL="25717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3,050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3,350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0" i="0" u="none" strike="noStrike" kern="1200" dirty="0" smtClean="0">
                          <a:solidFill>
                            <a:srgbClr val="000000"/>
                          </a:solidFill>
                          <a:latin typeface="Calibri" pitchFamily="34" charset="0"/>
                          <a:ea typeface="+mn-ea"/>
                          <a:cs typeface="+mn-cs"/>
                        </a:rPr>
                        <a:t>Incremental</a:t>
                      </a:r>
                      <a:r>
                        <a:rPr lang="en-US" sz="1800" b="0" i="0" u="none" strike="noStrike" kern="1200" baseline="0" dirty="0" smtClean="0">
                          <a:solidFill>
                            <a:srgbClr val="000000"/>
                          </a:solidFill>
                          <a:latin typeface="Calibri" pitchFamily="34" charset="0"/>
                          <a:ea typeface="+mn-ea"/>
                          <a:cs typeface="+mn-cs"/>
                        </a:rPr>
                        <a:t> FACET ops for stewardship research</a:t>
                      </a:r>
                      <a:endParaRPr lang="en-US" sz="1800" b="0" i="0" u="none" strike="noStrike" kern="1200" dirty="0">
                        <a:solidFill>
                          <a:srgbClr val="000000"/>
                        </a:solidFill>
                        <a:latin typeface="Calibri" pitchFamily="34" charset="0"/>
                        <a:ea typeface="+mn-ea"/>
                        <a:cs typeface="+mn-cs"/>
                      </a:endParaRPr>
                    </a:p>
                  </a:txBody>
                  <a:tcPr marL="9525" marR="9525" marT="9525" marB="0" anchor="b"/>
                </a:tc>
              </a:tr>
              <a:tr h="347103">
                <a:tc>
                  <a:txBody>
                    <a:bodyPr/>
                    <a:lstStyle/>
                    <a:p>
                      <a:pPr algn="l" fontAlgn="b"/>
                      <a:r>
                        <a:rPr lang="en-US" sz="1800" b="1" u="none" strike="noStrike" dirty="0" smtClean="0">
                          <a:latin typeface="Calibri" pitchFamily="34" charset="0"/>
                        </a:rPr>
                        <a:t>TOTAL, </a:t>
                      </a:r>
                      <a:r>
                        <a:rPr lang="en-US" sz="1800" b="1" u="none" strike="noStrike" dirty="0" err="1" smtClean="0">
                          <a:latin typeface="Calibri" pitchFamily="34" charset="0"/>
                        </a:rPr>
                        <a:t>Accel</a:t>
                      </a:r>
                      <a:r>
                        <a:rPr lang="en-US" sz="1800" b="1" u="none" strike="noStrike" dirty="0" smtClean="0">
                          <a:latin typeface="Calibri" pitchFamily="34" charset="0"/>
                        </a:rPr>
                        <a:t>.</a:t>
                      </a:r>
                      <a:r>
                        <a:rPr lang="en-US" sz="1800" b="1" u="none" strike="noStrike" baseline="0" dirty="0" smtClean="0">
                          <a:latin typeface="Calibri" pitchFamily="34" charset="0"/>
                        </a:rPr>
                        <a:t> Stewardship</a:t>
                      </a:r>
                      <a:endParaRPr lang="en-US" sz="1800" b="1" i="0" u="none" strike="noStrike" dirty="0">
                        <a:solidFill>
                          <a:srgbClr val="000000"/>
                        </a:solidFill>
                        <a:latin typeface="Calibri" pitchFamily="34" charset="0"/>
                      </a:endParaRPr>
                    </a:p>
                  </a:txBody>
                  <a:tcPr marL="9525" marR="9525" marT="9525"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2,850</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3,132</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marL="0" algn="r" defTabSz="914400" rtl="0" eaLnBrk="1" fontAlgn="b" latinLnBrk="0" hangingPunct="1"/>
                      <a:r>
                        <a:rPr lang="en-US" sz="1800" b="1" i="0" u="none" strike="noStrike" kern="1200" dirty="0" smtClean="0">
                          <a:solidFill>
                            <a:srgbClr val="000000"/>
                          </a:solidFill>
                          <a:latin typeface="Calibri" pitchFamily="34" charset="0"/>
                          <a:ea typeface="+mn-ea"/>
                          <a:cs typeface="+mn-cs"/>
                        </a:rPr>
                        <a:t>9,931</a:t>
                      </a:r>
                      <a:endParaRPr lang="en-US" sz="1800" b="1" i="0" u="none" strike="noStrike" kern="1200" dirty="0">
                        <a:solidFill>
                          <a:srgbClr val="000000"/>
                        </a:solidFill>
                        <a:latin typeface="Calibri" pitchFamily="34" charset="0"/>
                        <a:ea typeface="+mn-ea"/>
                        <a:cs typeface="+mn-cs"/>
                      </a:endParaRPr>
                    </a:p>
                  </a:txBody>
                  <a:tcPr marL="0" marR="0" marT="0" marB="0" anchor="b"/>
                </a:tc>
                <a:tc>
                  <a:txBody>
                    <a:bodyPr/>
                    <a:lstStyle/>
                    <a:p>
                      <a:pPr algn="r" fontAlgn="b"/>
                      <a:endParaRPr lang="en-US" sz="1800" b="1" i="0" u="none" strike="noStrike" dirty="0">
                        <a:solidFill>
                          <a:srgbClr val="000000"/>
                        </a:solidFill>
                        <a:latin typeface="Calibri" pitchFamily="34" charset="0"/>
                      </a:endParaRPr>
                    </a:p>
                  </a:txBody>
                  <a:tcPr marL="9525" marR="9525" marT="9525" marB="0" anchor="b"/>
                </a:tc>
              </a:tr>
            </a:tbl>
          </a:graphicData>
        </a:graphic>
      </p:graphicFrame>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79469182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4557459"/>
              </p:ext>
            </p:extLst>
          </p:nvPr>
        </p:nvGraphicFramePr>
        <p:xfrm>
          <a:off x="289562" y="1109553"/>
          <a:ext cx="8589195" cy="5443217"/>
        </p:xfrm>
        <a:graphic>
          <a:graphicData uri="http://schemas.openxmlformats.org/drawingml/2006/table">
            <a:tbl>
              <a:tblPr firstRow="1" firstCol="1" bandRow="1">
                <a:tableStyleId>{8799B23B-EC83-4686-B30A-512413B5E67A}</a:tableStyleId>
              </a:tblPr>
              <a:tblGrid>
                <a:gridCol w="4438436"/>
                <a:gridCol w="954134"/>
                <a:gridCol w="1167463"/>
                <a:gridCol w="2029162"/>
              </a:tblGrid>
              <a:tr h="204248">
                <a:tc>
                  <a:txBody>
                    <a:bodyPr/>
                    <a:lstStyle/>
                    <a:p>
                      <a:pPr marL="0" marR="0" algn="ctr">
                        <a:lnSpc>
                          <a:spcPct val="100000"/>
                        </a:lnSpc>
                        <a:spcBef>
                          <a:spcPts val="0"/>
                        </a:spcBef>
                        <a:spcAft>
                          <a:spcPts val="0"/>
                        </a:spcAft>
                      </a:pPr>
                      <a:r>
                        <a:rPr lang="en-US" sz="1800" u="none" dirty="0" smtClean="0">
                          <a:solidFill>
                            <a:schemeClr val="bg1"/>
                          </a:solidFill>
                          <a:effectLst/>
                        </a:rPr>
                        <a:t>Subprogram</a:t>
                      </a:r>
                      <a:endParaRPr lang="en-US" sz="1800" b="1" u="none" dirty="0">
                        <a:solidFill>
                          <a:schemeClr val="bg1"/>
                        </a:solidFill>
                        <a:effectLst/>
                        <a:latin typeface="Arial Narrow" pitchFamily="34" charset="0"/>
                        <a:ea typeface="Calibri"/>
                        <a:cs typeface="Arial" pitchFamily="34" charset="0"/>
                      </a:endParaRPr>
                    </a:p>
                  </a:txBody>
                  <a:tcPr marL="21469" marR="21469" marT="21469" marB="21469">
                    <a:solidFill>
                      <a:schemeClr val="accent3">
                        <a:lumMod val="75000"/>
                      </a:schemeClr>
                    </a:solidFill>
                  </a:tcPr>
                </a:tc>
                <a:tc>
                  <a:txBody>
                    <a:bodyPr/>
                    <a:lstStyle/>
                    <a:p>
                      <a:pPr marL="0" marR="0" algn="ctr">
                        <a:lnSpc>
                          <a:spcPct val="100000"/>
                        </a:lnSpc>
                        <a:spcBef>
                          <a:spcPts val="0"/>
                        </a:spcBef>
                        <a:spcAft>
                          <a:spcPts val="0"/>
                        </a:spcAft>
                      </a:pPr>
                      <a:r>
                        <a:rPr lang="en-US" sz="1800" dirty="0" smtClean="0">
                          <a:solidFill>
                            <a:schemeClr val="bg1"/>
                          </a:solidFill>
                          <a:effectLst/>
                        </a:rPr>
                        <a:t>TPC ($M)</a:t>
                      </a:r>
                      <a:endParaRPr lang="en-US" sz="1800" b="1" dirty="0">
                        <a:solidFill>
                          <a:schemeClr val="bg1"/>
                        </a:solidFill>
                        <a:effectLst/>
                        <a:latin typeface="Arial Narrow" pitchFamily="34" charset="0"/>
                        <a:ea typeface="Calibri"/>
                        <a:cs typeface="Arial" pitchFamily="34" charset="0"/>
                      </a:endParaRPr>
                    </a:p>
                  </a:txBody>
                  <a:tcPr marL="21469" marR="21469" marT="21469" marB="21469">
                    <a:solidFill>
                      <a:schemeClr val="accent3">
                        <a:lumMod val="75000"/>
                      </a:schemeClr>
                    </a:solidFill>
                  </a:tcPr>
                </a:tc>
                <a:tc>
                  <a:txBody>
                    <a:bodyPr/>
                    <a:lstStyle/>
                    <a:p>
                      <a:pPr marL="0" marR="0" algn="ctr">
                        <a:lnSpc>
                          <a:spcPct val="100000"/>
                        </a:lnSpc>
                        <a:spcBef>
                          <a:spcPts val="0"/>
                        </a:spcBef>
                        <a:spcAft>
                          <a:spcPts val="0"/>
                        </a:spcAft>
                      </a:pPr>
                      <a:r>
                        <a:rPr lang="en-US" sz="1800" dirty="0">
                          <a:solidFill>
                            <a:schemeClr val="bg1"/>
                          </a:solidFill>
                          <a:effectLst/>
                        </a:rPr>
                        <a:t>CD </a:t>
                      </a:r>
                      <a:r>
                        <a:rPr lang="en-US" sz="1800" dirty="0" smtClean="0">
                          <a:solidFill>
                            <a:schemeClr val="bg1"/>
                          </a:solidFill>
                          <a:effectLst/>
                        </a:rPr>
                        <a:t>Status</a:t>
                      </a:r>
                      <a:endParaRPr lang="en-US" sz="1800" b="1" dirty="0">
                        <a:solidFill>
                          <a:schemeClr val="bg1"/>
                        </a:solidFill>
                        <a:effectLst/>
                        <a:latin typeface="Arial Narrow" pitchFamily="34" charset="0"/>
                        <a:ea typeface="Calibri"/>
                        <a:cs typeface="Arial" pitchFamily="34" charset="0"/>
                      </a:endParaRPr>
                    </a:p>
                  </a:txBody>
                  <a:tcPr marL="21469" marR="21469" marT="21469" marB="21469">
                    <a:solidFill>
                      <a:schemeClr val="accent3">
                        <a:lumMod val="75000"/>
                      </a:schemeClr>
                    </a:solidFill>
                  </a:tcPr>
                </a:tc>
                <a:tc>
                  <a:txBody>
                    <a:bodyPr/>
                    <a:lstStyle/>
                    <a:p>
                      <a:pPr marL="0" marR="0" algn="r">
                        <a:lnSpc>
                          <a:spcPct val="100000"/>
                        </a:lnSpc>
                        <a:spcBef>
                          <a:spcPts val="0"/>
                        </a:spcBef>
                        <a:spcAft>
                          <a:spcPts val="0"/>
                        </a:spcAft>
                      </a:pPr>
                      <a:r>
                        <a:rPr lang="en-US" sz="1800" dirty="0">
                          <a:solidFill>
                            <a:schemeClr val="bg1"/>
                          </a:solidFill>
                          <a:effectLst/>
                        </a:rPr>
                        <a:t>CD Date</a:t>
                      </a:r>
                      <a:endParaRPr lang="en-US" sz="1800" b="1" dirty="0">
                        <a:solidFill>
                          <a:schemeClr val="bg1"/>
                        </a:solidFill>
                        <a:effectLst/>
                        <a:latin typeface="Arial Narrow" pitchFamily="34" charset="0"/>
                        <a:ea typeface="Calibri"/>
                        <a:cs typeface="Arial" pitchFamily="34" charset="0"/>
                      </a:endParaRPr>
                    </a:p>
                  </a:txBody>
                  <a:tcPr marL="21469" marR="21469" marT="21469" marB="21469">
                    <a:solidFill>
                      <a:schemeClr val="accent3">
                        <a:lumMod val="75000"/>
                      </a:schemeClr>
                    </a:solidFill>
                  </a:tcPr>
                </a:tc>
              </a:tr>
              <a:tr h="1875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smtClean="0">
                          <a:solidFill>
                            <a:srgbClr val="FF0000"/>
                          </a:solidFill>
                          <a:effectLst/>
                        </a:rPr>
                        <a:t>INTENSITY FRONTIER</a:t>
                      </a:r>
                      <a:endParaRPr lang="en-US" sz="1400" b="1" u="none" dirty="0" smtClean="0">
                        <a:solidFill>
                          <a:srgbClr val="FF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nSpc>
                          <a:spcPct val="100000"/>
                        </a:lnSpc>
                        <a:spcBef>
                          <a:spcPts val="0"/>
                        </a:spcBef>
                        <a:spcAft>
                          <a:spcPts val="0"/>
                        </a:spcAft>
                      </a:pPr>
                      <a:endParaRPr lang="en-US" sz="1400" b="1" dirty="0">
                        <a:effectLst/>
                        <a:latin typeface="Arial Narrow" pitchFamily="34" charset="0"/>
                        <a:ea typeface="Calibri"/>
                        <a:cs typeface="Arial" pitchFamily="34" charset="0"/>
                      </a:endParaRPr>
                    </a:p>
                  </a:txBody>
                  <a:tcPr marL="21469" marR="21469" marT="21469" marB="21469"/>
                </a:tc>
              </a:tr>
              <a:tr h="187505">
                <a:tc>
                  <a:txBody>
                    <a:bodyPr/>
                    <a:lstStyle/>
                    <a:p>
                      <a:pPr marL="0" marR="0">
                        <a:lnSpc>
                          <a:spcPct val="100000"/>
                        </a:lnSpc>
                        <a:spcBef>
                          <a:spcPts val="0"/>
                        </a:spcBef>
                        <a:spcAft>
                          <a:spcPts val="0"/>
                        </a:spcAft>
                      </a:pPr>
                      <a:r>
                        <a:rPr lang="en-US" sz="1400" b="0" u="none" strike="noStrike" dirty="0">
                          <a:effectLst/>
                        </a:rPr>
                        <a:t>Long Baseline Neutrino Experiment (LBNE) </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TBD</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CD-1</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December 10, 2012</a:t>
                      </a:r>
                      <a:endParaRPr lang="en-US" sz="1400" b="1" dirty="0">
                        <a:effectLst/>
                        <a:latin typeface="Arial Narrow" pitchFamily="34" charset="0"/>
                        <a:ea typeface="Calibri"/>
                        <a:cs typeface="Arial" pitchFamily="34" charset="0"/>
                      </a:endParaRPr>
                    </a:p>
                  </a:txBody>
                  <a:tcPr marL="21469" marR="21469" marT="21469" marB="21469"/>
                </a:tc>
              </a:tr>
              <a:tr h="187505">
                <a:tc>
                  <a:txBody>
                    <a:bodyPr/>
                    <a:lstStyle/>
                    <a:p>
                      <a:pPr marL="0" marR="0">
                        <a:lnSpc>
                          <a:spcPct val="100000"/>
                        </a:lnSpc>
                        <a:spcBef>
                          <a:spcPts val="0"/>
                        </a:spcBef>
                        <a:spcAft>
                          <a:spcPts val="0"/>
                        </a:spcAft>
                      </a:pPr>
                      <a:r>
                        <a:rPr lang="en-US" sz="1400" b="0" u="none" strike="noStrike" dirty="0" err="1">
                          <a:effectLst/>
                        </a:rPr>
                        <a:t>Muon</a:t>
                      </a:r>
                      <a:r>
                        <a:rPr lang="en-US" sz="1400" b="0" u="none" strike="noStrike" dirty="0">
                          <a:effectLst/>
                        </a:rPr>
                        <a:t> </a:t>
                      </a:r>
                      <a:r>
                        <a:rPr lang="en-US" sz="1400" b="0" u="none" strike="noStrike" dirty="0" smtClean="0">
                          <a:effectLst/>
                        </a:rPr>
                        <a:t>g-2</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40</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CD-0</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September 18, 2012</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smtClean="0">
                          <a:effectLst/>
                        </a:rPr>
                        <a:t>Mu2e</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249</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CD-1</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July 11, 2012</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a:effectLst/>
                        </a:rPr>
                        <a:t>Next Generation B Factory Detector Systems (</a:t>
                      </a:r>
                      <a:r>
                        <a:rPr lang="en-US" sz="1400" b="0" u="none" strike="noStrike" dirty="0" smtClean="0">
                          <a:effectLst/>
                        </a:rPr>
                        <a:t>BELLE</a:t>
                      </a:r>
                      <a:r>
                        <a:rPr lang="en-US" sz="1400" b="0" u="none" strike="noStrike" baseline="0" dirty="0" smtClean="0">
                          <a:effectLst/>
                        </a:rPr>
                        <a:t>-I</a:t>
                      </a:r>
                      <a:r>
                        <a:rPr lang="en-US" sz="1400" b="0" u="none" strike="noStrike" dirty="0" smtClean="0">
                          <a:effectLst/>
                        </a:rPr>
                        <a:t>I)</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16</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CD-3a</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November 8, 2012</a:t>
                      </a:r>
                      <a:endParaRPr lang="en-US" sz="1400" b="1" dirty="0">
                        <a:effectLst/>
                        <a:latin typeface="Arial Narrow" pitchFamily="34" charset="0"/>
                        <a:ea typeface="Calibri"/>
                        <a:cs typeface="Arial" pitchFamily="34" charset="0"/>
                      </a:endParaRPr>
                    </a:p>
                  </a:txBody>
                  <a:tcPr marL="21469" marR="21469" marT="21469" marB="21469"/>
                </a:tc>
              </a:tr>
              <a:tr h="181550">
                <a:tc>
                  <a:txBody>
                    <a:bodyPr/>
                    <a:lstStyle/>
                    <a:p>
                      <a:pPr marL="0" marR="0">
                        <a:lnSpc>
                          <a:spcPct val="100000"/>
                        </a:lnSpc>
                        <a:spcBef>
                          <a:spcPts val="0"/>
                        </a:spcBef>
                        <a:spcAft>
                          <a:spcPts val="0"/>
                        </a:spcAft>
                      </a:pPr>
                      <a:r>
                        <a:rPr lang="en-US" sz="1400" b="0" u="none" strike="noStrike" dirty="0" err="1">
                          <a:effectLst/>
                        </a:rPr>
                        <a:t>NuMI</a:t>
                      </a:r>
                      <a:r>
                        <a:rPr lang="en-US" sz="1400" b="0" u="none" strike="noStrike" dirty="0">
                          <a:effectLst/>
                        </a:rPr>
                        <a:t> Off-Axis Electron Neutrino Appearance </a:t>
                      </a:r>
                      <a:r>
                        <a:rPr lang="en-US" sz="1400" b="0" u="none" strike="noStrike" dirty="0" err="1" smtClean="0">
                          <a:effectLst/>
                        </a:rPr>
                        <a:t>Exp’t</a:t>
                      </a:r>
                      <a:r>
                        <a:rPr lang="en-US" sz="1400" b="0" u="none" strike="noStrike" dirty="0" smtClean="0">
                          <a:effectLst/>
                        </a:rPr>
                        <a:t> </a:t>
                      </a:r>
                      <a:r>
                        <a:rPr lang="en-US" sz="1400" b="0" u="none" strike="noStrike" dirty="0">
                          <a:effectLst/>
                        </a:rPr>
                        <a:t>(</a:t>
                      </a:r>
                      <a:r>
                        <a:rPr lang="en-US" sz="1400" b="0" u="none" strike="noStrike" dirty="0" err="1" smtClean="0">
                          <a:effectLst/>
                        </a:rPr>
                        <a:t>NO</a:t>
                      </a:r>
                      <a:r>
                        <a:rPr lang="en-US" sz="1400" b="0" u="none" strike="noStrike" dirty="0" err="1" smtClean="0">
                          <a:effectLst/>
                          <a:latin typeface="Symbol" pitchFamily="18" charset="2"/>
                        </a:rPr>
                        <a:t>n</a:t>
                      </a:r>
                      <a:r>
                        <a:rPr lang="en-US" sz="1400" b="0" u="none" strike="noStrike" dirty="0" err="1" smtClean="0">
                          <a:effectLst/>
                        </a:rPr>
                        <a:t>A</a:t>
                      </a:r>
                      <a:r>
                        <a:rPr lang="en-US" sz="1400" b="0" u="none" strike="noStrike" dirty="0" smtClean="0">
                          <a:effectLst/>
                        </a:rPr>
                        <a: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278</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CD-3b</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October 29, 2009</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dirty="0">
                          <a:effectLst/>
                        </a:rPr>
                        <a:t>Micro Booster Neutrino Experiment (</a:t>
                      </a:r>
                      <a:r>
                        <a:rPr lang="en-US" sz="1400" b="0" u="none" strike="noStrike" dirty="0" err="1" smtClean="0">
                          <a:effectLst/>
                        </a:rPr>
                        <a:t>MicroBooNE</a:t>
                      </a:r>
                      <a:r>
                        <a:rPr lang="en-US" sz="1400" b="0" u="none" strike="noStrike" dirty="0" smtClean="0">
                          <a:effectLst/>
                        </a:rPr>
                        <a: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19.9</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CD-3b </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March 29, 2012</a:t>
                      </a:r>
                      <a:endParaRPr lang="en-US" sz="1400" b="1" dirty="0">
                        <a:effectLst/>
                        <a:latin typeface="Arial Narrow" pitchFamily="34" charset="0"/>
                        <a:ea typeface="Calibri"/>
                        <a:cs typeface="Arial" pitchFamily="34" charset="0"/>
                      </a:endParaRPr>
                    </a:p>
                  </a:txBody>
                  <a:tcPr marL="21469" marR="21469" marT="21469" marB="21469"/>
                </a:tc>
              </a:tr>
              <a:tr h="217594">
                <a:tc>
                  <a:txBody>
                    <a:bodyPr/>
                    <a:lstStyle/>
                    <a:p>
                      <a:pPr marL="0" marR="0">
                        <a:lnSpc>
                          <a:spcPct val="100000"/>
                        </a:lnSpc>
                        <a:spcBef>
                          <a:spcPts val="0"/>
                        </a:spcBef>
                        <a:spcAft>
                          <a:spcPts val="0"/>
                        </a:spcAft>
                      </a:pPr>
                      <a:r>
                        <a:rPr lang="en-US" sz="1400" b="0" u="none" strike="noStrike" dirty="0">
                          <a:effectLst/>
                        </a:rPr>
                        <a:t>Main </a:t>
                      </a:r>
                      <a:r>
                        <a:rPr lang="en-US" sz="1400" b="0" u="none" strike="noStrike" dirty="0" err="1">
                          <a:effectLst/>
                        </a:rPr>
                        <a:t>INjector</a:t>
                      </a:r>
                      <a:r>
                        <a:rPr lang="en-US" sz="1400" b="0" u="none" strike="noStrike" dirty="0">
                          <a:effectLst/>
                        </a:rPr>
                        <a:t> </a:t>
                      </a:r>
                      <a:r>
                        <a:rPr lang="en-US" sz="1400" b="0" u="none" strike="noStrike" dirty="0" err="1">
                          <a:effectLst/>
                        </a:rPr>
                        <a:t>ExpeRiment</a:t>
                      </a:r>
                      <a:r>
                        <a:rPr lang="en-US" sz="1400" b="0" u="none" strike="noStrike" dirty="0">
                          <a:effectLst/>
                        </a:rPr>
                        <a:t> for </a:t>
                      </a:r>
                      <a:r>
                        <a:rPr lang="en-US" sz="1400" b="0" u="none" strike="noStrike" dirty="0" smtClean="0">
                          <a:effectLst/>
                          <a:latin typeface="Symbol" pitchFamily="18" charset="2"/>
                        </a:rPr>
                        <a:t>n</a:t>
                      </a:r>
                      <a:r>
                        <a:rPr lang="en-US" sz="1400" b="0" u="none" strike="noStrike" dirty="0" smtClean="0">
                          <a:effectLst/>
                        </a:rPr>
                        <a:t>-A </a:t>
                      </a:r>
                      <a:r>
                        <a:rPr lang="en-US" sz="1400" b="0" u="none" strike="noStrike" dirty="0">
                          <a:effectLst/>
                        </a:rPr>
                        <a:t>(</a:t>
                      </a:r>
                      <a:r>
                        <a:rPr lang="en-US" sz="1400" b="0" u="none" strike="noStrike" dirty="0" err="1" smtClean="0">
                          <a:effectLst/>
                        </a:rPr>
                        <a:t>MINER</a:t>
                      </a:r>
                      <a:r>
                        <a:rPr lang="en-US" sz="1400" b="0" u="none" strike="noStrike" dirty="0" err="1" smtClean="0">
                          <a:effectLst/>
                          <a:latin typeface="Symbol" pitchFamily="18" charset="2"/>
                        </a:rPr>
                        <a:t>n</a:t>
                      </a:r>
                      <a:r>
                        <a:rPr lang="en-US" sz="1400" b="0" u="none" strike="noStrike" dirty="0" err="1" smtClean="0">
                          <a:effectLst/>
                        </a:rPr>
                        <a:t>A</a:t>
                      </a:r>
                      <a:r>
                        <a:rPr lang="en-US" sz="1400" b="0" u="none" strike="noStrike" dirty="0" smtClean="0">
                          <a:effectLst/>
                        </a:rPr>
                        <a: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16.8</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CD-4 </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June 28, 2010 </a:t>
                      </a:r>
                      <a:r>
                        <a:rPr lang="en-US" sz="1400" dirty="0" smtClean="0">
                          <a:effectLst/>
                        </a:rPr>
                        <a:t> [Finished]</a:t>
                      </a:r>
                      <a:endParaRPr lang="en-US" sz="1400" b="1" dirty="0">
                        <a:effectLst/>
                        <a:latin typeface="Arial Narrow" pitchFamily="34" charset="0"/>
                        <a:ea typeface="Calibri"/>
                        <a:cs typeface="Arial" pitchFamily="34" charset="0"/>
                      </a:endParaRPr>
                    </a:p>
                  </a:txBody>
                  <a:tcPr marL="21469" marR="21469" marT="21469" marB="21469"/>
                </a:tc>
              </a:tr>
              <a:tr h="109815">
                <a:tc>
                  <a:txBody>
                    <a:bodyPr/>
                    <a:lstStyle/>
                    <a:p>
                      <a:pPr marL="0" marR="0">
                        <a:lnSpc>
                          <a:spcPct val="100000"/>
                        </a:lnSpc>
                        <a:spcBef>
                          <a:spcPts val="0"/>
                        </a:spcBef>
                        <a:spcAft>
                          <a:spcPts val="0"/>
                        </a:spcAft>
                      </a:pPr>
                      <a:r>
                        <a:rPr lang="en-US" sz="1400" b="0" u="none" strike="noStrike" dirty="0" err="1" smtClean="0">
                          <a:effectLst/>
                        </a:rPr>
                        <a:t>Daya</a:t>
                      </a:r>
                      <a:r>
                        <a:rPr lang="en-US" sz="1400" b="0" u="none" strike="noStrike" dirty="0" smtClean="0">
                          <a:effectLst/>
                        </a:rPr>
                        <a:t> </a:t>
                      </a:r>
                      <a:r>
                        <a:rPr lang="en-US" sz="1400" b="0" u="none" strike="noStrike" dirty="0">
                          <a:effectLst/>
                        </a:rPr>
                        <a:t>Bay Reactor Neutrino </a:t>
                      </a:r>
                      <a:r>
                        <a:rPr lang="en-US" sz="1400" b="0" u="none" strike="noStrike" dirty="0" smtClean="0">
                          <a:effectLst/>
                        </a:rPr>
                        <a:t>Experiment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35.5</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CD-4b </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August 20, </a:t>
                      </a:r>
                      <a:r>
                        <a:rPr lang="en-US" sz="1400" dirty="0" smtClean="0">
                          <a:effectLst/>
                        </a:rPr>
                        <a:t>2012  [Finished]</a:t>
                      </a:r>
                      <a:endParaRPr lang="en-US" sz="1400" b="1" dirty="0">
                        <a:effectLst/>
                        <a:latin typeface="Arial Narrow" pitchFamily="34" charset="0"/>
                        <a:ea typeface="Calibri"/>
                        <a:cs typeface="Arial" pitchFamily="34" charset="0"/>
                      </a:endParaRPr>
                    </a:p>
                  </a:txBody>
                  <a:tcPr marL="21469" marR="21469" marT="21469" marB="21469"/>
                </a:tc>
              </a:tr>
              <a:tr h="204248">
                <a:tc>
                  <a:txBody>
                    <a:bodyPr/>
                    <a:lstStyle/>
                    <a:p>
                      <a:pPr marL="0" marR="0" algn="ctr">
                        <a:lnSpc>
                          <a:spcPct val="100000"/>
                        </a:lnSpc>
                        <a:spcBef>
                          <a:spcPts val="0"/>
                        </a:spcBef>
                        <a:spcAft>
                          <a:spcPts val="0"/>
                        </a:spcAft>
                      </a:pPr>
                      <a:r>
                        <a:rPr lang="en-US" sz="1400" u="none" dirty="0" smtClean="0">
                          <a:solidFill>
                            <a:srgbClr val="FF0000"/>
                          </a:solidFill>
                          <a:effectLst/>
                        </a:rPr>
                        <a:t>ENERGY FRONTIER</a:t>
                      </a:r>
                      <a:endParaRPr lang="en-US" sz="1400" b="1" u="none" dirty="0">
                        <a:solidFill>
                          <a:srgbClr val="FF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a:effectLst/>
                        </a:rPr>
                        <a:t>LHC ATLAS Detector </a:t>
                      </a:r>
                      <a:r>
                        <a:rPr lang="en-US" sz="1400" b="0" u="none" strike="noStrike" dirty="0" smtClean="0">
                          <a:effectLst/>
                        </a:rPr>
                        <a:t>(Phase-1) Upgrade</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TBD</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CD-0</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September 18, 2012</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a:effectLst/>
                        </a:rPr>
                        <a:t>LHC CMS Detector </a:t>
                      </a:r>
                      <a:r>
                        <a:rPr lang="en-US" sz="1400" b="0" u="none" strike="noStrike" dirty="0" smtClean="0">
                          <a:effectLst/>
                        </a:rPr>
                        <a:t>(Phase-1) Upgrade</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TBD</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CD-0</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September 18, 2012</a:t>
                      </a:r>
                      <a:endParaRPr lang="en-US" sz="1400" b="1" dirty="0">
                        <a:effectLst/>
                        <a:latin typeface="Arial Narrow" pitchFamily="34" charset="0"/>
                        <a:ea typeface="Calibri"/>
                        <a:cs typeface="Arial" pitchFamily="34" charset="0"/>
                      </a:endParaRPr>
                    </a:p>
                  </a:txBody>
                  <a:tcPr marL="21469" marR="21469" marT="21469" marB="21469"/>
                </a:tc>
              </a:tr>
              <a:tr h="204248">
                <a:tc>
                  <a:txBody>
                    <a:bodyPr/>
                    <a:lstStyle/>
                    <a:p>
                      <a:pPr marL="0" marR="0" algn="ctr">
                        <a:lnSpc>
                          <a:spcPct val="100000"/>
                        </a:lnSpc>
                        <a:spcBef>
                          <a:spcPts val="0"/>
                        </a:spcBef>
                        <a:spcAft>
                          <a:spcPts val="0"/>
                        </a:spcAft>
                      </a:pPr>
                      <a:r>
                        <a:rPr lang="en-US" sz="1400" u="none" dirty="0" smtClean="0">
                          <a:solidFill>
                            <a:srgbClr val="FF0000"/>
                          </a:solidFill>
                          <a:effectLst/>
                        </a:rPr>
                        <a:t>COSMIC FRONTIER</a:t>
                      </a:r>
                      <a:endParaRPr lang="en-US" sz="1400" b="1" u="none" dirty="0">
                        <a:solidFill>
                          <a:srgbClr val="FF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dirty="0">
                          <a:effectLst/>
                        </a:rPr>
                        <a:t>Dark Matter (</a:t>
                      </a:r>
                      <a:r>
                        <a:rPr lang="en-US" sz="1400" b="0" u="none" dirty="0" smtClean="0">
                          <a:effectLst/>
                        </a:rPr>
                        <a:t>DM-G2)</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TBD</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CD-0</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September 18, 2012</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a:effectLst/>
                        </a:rPr>
                        <a:t>Large Synoptic Survey Telescope (LSST) </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173</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CD-1 </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April 12, 2012</a:t>
                      </a:r>
                      <a:endParaRPr lang="en-US" sz="1400" b="1" dirty="0">
                        <a:effectLst/>
                        <a:latin typeface="Arial Narrow" pitchFamily="34" charset="0"/>
                        <a:ea typeface="Calibri"/>
                        <a:cs typeface="Arial" pitchFamily="34" charset="0"/>
                      </a:endParaRPr>
                    </a:p>
                  </a:txBody>
                  <a:tcPr marL="21469" marR="21469" marT="21469" marB="21469"/>
                </a:tc>
              </a:tr>
              <a:tr h="195511">
                <a:tc>
                  <a:txBody>
                    <a:bodyPr/>
                    <a:lstStyle/>
                    <a:p>
                      <a:pPr marL="0" marR="0">
                        <a:lnSpc>
                          <a:spcPct val="100000"/>
                        </a:lnSpc>
                        <a:spcBef>
                          <a:spcPts val="0"/>
                        </a:spcBef>
                        <a:spcAft>
                          <a:spcPts val="0"/>
                        </a:spcAft>
                      </a:pPr>
                      <a:r>
                        <a:rPr lang="en-US" sz="1400" b="0" u="none" strike="noStrike" dirty="0">
                          <a:effectLst/>
                        </a:rPr>
                        <a:t>Dark Energy Survey (DES) </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35.1</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CD-4</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June 4, 2012 </a:t>
                      </a:r>
                      <a:r>
                        <a:rPr lang="en-US" sz="1400" dirty="0" smtClean="0">
                          <a:effectLst/>
                        </a:rPr>
                        <a:t> [Finished]</a:t>
                      </a:r>
                      <a:endParaRPr lang="en-US" sz="1400" b="1" dirty="0">
                        <a:effectLst/>
                        <a:latin typeface="Arial Narrow" pitchFamily="34" charset="0"/>
                        <a:ea typeface="Calibri"/>
                        <a:cs typeface="Arial" pitchFamily="34" charset="0"/>
                      </a:endParaRPr>
                    </a:p>
                  </a:txBody>
                  <a:tcPr marL="21469" marR="21469" marT="21469" marB="21469"/>
                </a:tc>
              </a:tr>
              <a:tr h="204248">
                <a:tc>
                  <a:txBody>
                    <a:bodyPr/>
                    <a:lstStyle/>
                    <a:p>
                      <a:pPr marL="0" marR="0" algn="ctr">
                        <a:lnSpc>
                          <a:spcPct val="100000"/>
                        </a:lnSpc>
                        <a:spcBef>
                          <a:spcPts val="0"/>
                        </a:spcBef>
                        <a:spcAft>
                          <a:spcPts val="0"/>
                        </a:spcAft>
                      </a:pPr>
                      <a:r>
                        <a:rPr lang="en-US" sz="1400" u="none" dirty="0" smtClean="0">
                          <a:solidFill>
                            <a:srgbClr val="FF0000"/>
                          </a:solidFill>
                          <a:effectLst/>
                        </a:rPr>
                        <a:t>ADVANCED TECHNOLOGY R&amp;D</a:t>
                      </a:r>
                      <a:endParaRPr lang="en-US" sz="1400" b="1" u="none" dirty="0">
                        <a:solidFill>
                          <a:srgbClr val="FF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endParaRPr lang="en-US" sz="1400" b="1" dirty="0">
                        <a:solidFill>
                          <a:sysClr val="windowText" lastClr="000000"/>
                        </a:solidFill>
                        <a:effectLst/>
                        <a:latin typeface="Arial Narrow" pitchFamily="34" charset="0"/>
                        <a:ea typeface="Calibri"/>
                        <a:cs typeface="Arial" pitchFamily="34" charset="0"/>
                      </a:endParaRPr>
                    </a:p>
                  </a:txBody>
                  <a:tcPr marL="21469" marR="21469" marT="21469" marB="21469"/>
                </a:tc>
              </a:tr>
              <a:tr h="172376">
                <a:tc>
                  <a:txBody>
                    <a:bodyPr/>
                    <a:lstStyle/>
                    <a:p>
                      <a:pPr marL="0" marR="0">
                        <a:lnSpc>
                          <a:spcPct val="100000"/>
                        </a:lnSpc>
                        <a:spcBef>
                          <a:spcPts val="0"/>
                        </a:spcBef>
                        <a:spcAft>
                          <a:spcPts val="0"/>
                        </a:spcAft>
                      </a:pPr>
                      <a:r>
                        <a:rPr lang="en-US" sz="1400" b="0" u="none" strike="noStrike" dirty="0">
                          <a:effectLst/>
                        </a:rPr>
                        <a:t>Accelerator Project for the Upgrade of the LHC (APUL</a:t>
                      </a:r>
                      <a:r>
                        <a:rPr lang="en-US" sz="1400" b="0" u="none" strike="noStrike" dirty="0" smtClean="0">
                          <a:effectLst/>
                        </a:rPr>
                        <a: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11.5</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CD-2/3</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July 29, 2011</a:t>
                      </a:r>
                      <a:endParaRPr lang="en-US" sz="1400" b="1" dirty="0">
                        <a:effectLst/>
                        <a:latin typeface="Arial Narrow" pitchFamily="34" charset="0"/>
                        <a:ea typeface="Calibri"/>
                        <a:cs typeface="Arial" pitchFamily="34" charset="0"/>
                      </a:endParaRPr>
                    </a:p>
                  </a:txBody>
                  <a:tcPr marL="21469" marR="21469" marT="21469" marB="21469"/>
                </a:tc>
              </a:tr>
              <a:tr h="172376">
                <a:tc>
                  <a:txBody>
                    <a:bodyPr/>
                    <a:lstStyle/>
                    <a:p>
                      <a:pPr marL="0" marR="0">
                        <a:lnSpc>
                          <a:spcPct val="100000"/>
                        </a:lnSpc>
                        <a:spcBef>
                          <a:spcPts val="0"/>
                        </a:spcBef>
                        <a:spcAft>
                          <a:spcPts val="0"/>
                        </a:spcAft>
                      </a:pPr>
                      <a:r>
                        <a:rPr lang="en-US" sz="1400" b="0" u="none" strike="noStrike" dirty="0">
                          <a:effectLst/>
                        </a:rPr>
                        <a:t>Berkeley Lab Laser </a:t>
                      </a:r>
                      <a:r>
                        <a:rPr lang="en-US" sz="1400" b="0" u="none" strike="noStrike" dirty="0" smtClean="0">
                          <a:effectLst/>
                        </a:rPr>
                        <a:t>Accelerator (</a:t>
                      </a:r>
                      <a:r>
                        <a:rPr lang="en-US" sz="1400" b="0" u="none" strike="noStrike" dirty="0">
                          <a:effectLst/>
                        </a:rPr>
                        <a:t>BELLA</a:t>
                      </a:r>
                      <a:r>
                        <a:rPr lang="en-US" sz="1400" b="0" u="none" strike="noStrike" dirty="0" smtClean="0">
                          <a:effectLst/>
                        </a:rPr>
                        <a:t>)</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27.2</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CD-4</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January 17, </a:t>
                      </a:r>
                      <a:r>
                        <a:rPr lang="en-US" sz="1400" dirty="0" smtClean="0">
                          <a:effectLst/>
                        </a:rPr>
                        <a:t>2013  [Finished]</a:t>
                      </a:r>
                      <a:endParaRPr lang="en-US" sz="1400" b="1" dirty="0">
                        <a:effectLst/>
                        <a:latin typeface="Arial Narrow" pitchFamily="34" charset="0"/>
                        <a:ea typeface="Calibri"/>
                        <a:cs typeface="Arial" pitchFamily="34" charset="0"/>
                      </a:endParaRPr>
                    </a:p>
                  </a:txBody>
                  <a:tcPr marL="21469" marR="21469" marT="21469" marB="21469"/>
                </a:tc>
              </a:tr>
              <a:tr h="153499">
                <a:tc>
                  <a:txBody>
                    <a:bodyPr/>
                    <a:lstStyle/>
                    <a:p>
                      <a:pPr marL="0" marR="0">
                        <a:lnSpc>
                          <a:spcPct val="100000"/>
                        </a:lnSpc>
                        <a:spcBef>
                          <a:spcPts val="0"/>
                        </a:spcBef>
                        <a:spcAft>
                          <a:spcPts val="0"/>
                        </a:spcAft>
                      </a:pPr>
                      <a:r>
                        <a:rPr lang="en-US" sz="1400" b="0" u="none" strike="noStrike" dirty="0">
                          <a:effectLst/>
                        </a:rPr>
                        <a:t>Facility for Advanced Accelerator Experimental Tests (FACET) </a:t>
                      </a:r>
                      <a:endParaRPr lang="en-US" sz="1400" b="0" u="none" dirty="0">
                        <a:solidFill>
                          <a:srgbClr val="002060"/>
                        </a:solidFill>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smtClean="0">
                          <a:effectLst/>
                        </a:rPr>
                        <a:t>14.5</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ctr">
                        <a:lnSpc>
                          <a:spcPct val="100000"/>
                        </a:lnSpc>
                        <a:spcBef>
                          <a:spcPts val="0"/>
                        </a:spcBef>
                        <a:spcAft>
                          <a:spcPts val="0"/>
                        </a:spcAft>
                      </a:pPr>
                      <a:r>
                        <a:rPr lang="en-US" sz="1400" dirty="0">
                          <a:effectLst/>
                        </a:rPr>
                        <a:t>CD-4</a:t>
                      </a:r>
                      <a:endParaRPr lang="en-US" sz="1400" b="1" dirty="0">
                        <a:effectLst/>
                        <a:latin typeface="Arial Narrow" pitchFamily="34" charset="0"/>
                        <a:ea typeface="Calibri"/>
                        <a:cs typeface="Arial" pitchFamily="34" charset="0"/>
                      </a:endParaRPr>
                    </a:p>
                  </a:txBody>
                  <a:tcPr marL="21469" marR="21469" marT="21469" marB="21469"/>
                </a:tc>
                <a:tc>
                  <a:txBody>
                    <a:bodyPr/>
                    <a:lstStyle/>
                    <a:p>
                      <a:pPr marL="0" marR="0" algn="r">
                        <a:lnSpc>
                          <a:spcPct val="100000"/>
                        </a:lnSpc>
                        <a:spcBef>
                          <a:spcPts val="0"/>
                        </a:spcBef>
                        <a:spcAft>
                          <a:spcPts val="0"/>
                        </a:spcAft>
                      </a:pPr>
                      <a:r>
                        <a:rPr lang="en-US" sz="1400" dirty="0">
                          <a:effectLst/>
                        </a:rPr>
                        <a:t>January 31, </a:t>
                      </a:r>
                      <a:r>
                        <a:rPr lang="en-US" sz="1400" dirty="0" smtClean="0">
                          <a:effectLst/>
                        </a:rPr>
                        <a:t>2012  [Finished]</a:t>
                      </a:r>
                      <a:endParaRPr lang="en-US" sz="1400" b="1" dirty="0">
                        <a:effectLst/>
                        <a:latin typeface="Arial Narrow" pitchFamily="34" charset="0"/>
                        <a:ea typeface="Calibri"/>
                        <a:cs typeface="Arial" pitchFamily="34" charset="0"/>
                      </a:endParaRPr>
                    </a:p>
                  </a:txBody>
                  <a:tcPr marL="21469" marR="21469" marT="21469" marB="21469"/>
                </a:tc>
              </a:tr>
            </a:tbl>
          </a:graphicData>
        </a:graphic>
      </p:graphicFrame>
      <p:pic>
        <p:nvPicPr>
          <p:cNvPr id="1037" name="Picture 14"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3"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2"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1"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df f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138" y="12239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6"/>
          <p:cNvSpPr>
            <a:spLocks noGrp="1"/>
          </p:cNvSpPr>
          <p:nvPr>
            <p:ph type="title"/>
          </p:nvPr>
        </p:nvSpPr>
        <p:spPr>
          <a:xfrm>
            <a:off x="1802689" y="54275"/>
            <a:ext cx="5165725" cy="723900"/>
          </a:xfrm>
        </p:spPr>
        <p:txBody>
          <a:bodyPr/>
          <a:lstStyle/>
          <a:p>
            <a:r>
              <a:rPr lang="en-US" sz="3600" dirty="0" smtClean="0"/>
              <a:t>HEP Project Status</a:t>
            </a:r>
            <a:endParaRPr lang="en-US" sz="3600" dirty="0"/>
          </a:p>
        </p:txBody>
      </p:sp>
      <p:sp>
        <p:nvSpPr>
          <p:cNvPr id="21"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184681177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5C00"/>
                </a:solidFill>
                <a:latin typeface="Cambria" pitchFamily="18" charset="0"/>
              </a:rPr>
              <a:t>Neutrino Backup</a:t>
            </a:r>
            <a:endParaRPr lang="en-US" dirty="0">
              <a:solidFill>
                <a:srgbClr val="285C00"/>
              </a:solidFill>
              <a:latin typeface="Cambr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en-US" sz="3200" b="1" dirty="0" smtClean="0">
                <a:effectLst>
                  <a:outerShdw blurRad="38100" dist="38100" dir="2700000" algn="tl">
                    <a:srgbClr val="000000">
                      <a:alpha val="43137"/>
                    </a:srgbClr>
                  </a:outerShdw>
                </a:effectLst>
                <a:cs typeface="Helvetica" pitchFamily="34" charset="0"/>
              </a:rPr>
              <a:t>HEP Intensity Frontier Experiments</a:t>
            </a:r>
            <a:endParaRPr lang="en-US" sz="3200" b="1" dirty="0">
              <a:effectLst>
                <a:outerShdw blurRad="38100" dist="38100" dir="2700000" algn="tl">
                  <a:srgbClr val="000000">
                    <a:alpha val="43137"/>
                  </a:srgbClr>
                </a:outerShdw>
              </a:effectLst>
              <a:cs typeface="Helvetica"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1622143"/>
              </p:ext>
            </p:extLst>
          </p:nvPr>
        </p:nvGraphicFramePr>
        <p:xfrm>
          <a:off x="172947" y="543674"/>
          <a:ext cx="8839200" cy="6126479"/>
        </p:xfrm>
        <a:graphic>
          <a:graphicData uri="http://schemas.openxmlformats.org/drawingml/2006/table">
            <a:tbl>
              <a:tblPr firstRow="1" bandRow="1">
                <a:tableStyleId>{5C22544A-7EE6-4342-B048-85BDC9FD1C3A}</a:tableStyleId>
              </a:tblPr>
              <a:tblGrid>
                <a:gridCol w="1066801"/>
                <a:gridCol w="1447800"/>
                <a:gridCol w="1066800"/>
                <a:gridCol w="3352800"/>
                <a:gridCol w="1219200"/>
                <a:gridCol w="685799"/>
              </a:tblGrid>
              <a:tr h="228601">
                <a:tc>
                  <a:txBody>
                    <a:bodyPr/>
                    <a:lstStyle/>
                    <a:p>
                      <a:r>
                        <a:rPr lang="en-US" sz="1100" dirty="0" smtClean="0"/>
                        <a:t>Experiment</a:t>
                      </a:r>
                      <a:endParaRPr lang="en-US" sz="1100" dirty="0"/>
                    </a:p>
                  </a:txBody>
                  <a:tcPr/>
                </a:tc>
                <a:tc>
                  <a:txBody>
                    <a:bodyPr/>
                    <a:lstStyle/>
                    <a:p>
                      <a:r>
                        <a:rPr lang="en-US" sz="1100" dirty="0" smtClean="0"/>
                        <a:t>Location</a:t>
                      </a:r>
                      <a:endParaRPr lang="en-US" sz="1100" dirty="0"/>
                    </a:p>
                  </a:txBody>
                  <a:tcPr/>
                </a:tc>
                <a:tc>
                  <a:txBody>
                    <a:bodyPr/>
                    <a:lstStyle/>
                    <a:p>
                      <a:r>
                        <a:rPr lang="en-US" sz="1100" dirty="0" smtClean="0"/>
                        <a:t>Status</a:t>
                      </a:r>
                      <a:endParaRPr lang="en-US" sz="1100" dirty="0"/>
                    </a:p>
                  </a:txBody>
                  <a:tcPr/>
                </a:tc>
                <a:tc>
                  <a:txBody>
                    <a:bodyPr/>
                    <a:lstStyle/>
                    <a:p>
                      <a:r>
                        <a:rPr lang="en-US" sz="1100" dirty="0" smtClean="0"/>
                        <a:t>Description</a:t>
                      </a:r>
                      <a:endParaRPr lang="en-US" sz="1100" dirty="0"/>
                    </a:p>
                  </a:txBody>
                  <a:tcPr/>
                </a:tc>
                <a:tc>
                  <a:txBody>
                    <a:bodyPr/>
                    <a:lstStyle/>
                    <a:p>
                      <a:r>
                        <a:rPr lang="en-US" sz="1100" dirty="0" smtClean="0"/>
                        <a:t>#US Inst.</a:t>
                      </a:r>
                      <a:endParaRPr lang="en-US" sz="1100" dirty="0"/>
                    </a:p>
                  </a:txBody>
                  <a:tcPr/>
                </a:tc>
                <a:tc>
                  <a:txBody>
                    <a:bodyPr/>
                    <a:lstStyle/>
                    <a:p>
                      <a:r>
                        <a:rPr lang="en-US" sz="1100" dirty="0" smtClean="0"/>
                        <a:t>#US Coll.</a:t>
                      </a:r>
                      <a:endParaRPr lang="en-US" sz="1100" dirty="0"/>
                    </a:p>
                  </a:txBody>
                  <a:tcPr/>
                </a:tc>
              </a:tr>
              <a:tr h="255370">
                <a:tc>
                  <a:txBody>
                    <a:bodyPr/>
                    <a:lstStyle/>
                    <a:p>
                      <a:r>
                        <a:rPr lang="en-US" sz="950" b="1" dirty="0" smtClean="0">
                          <a:effectLst/>
                          <a:latin typeface="Calibri" pitchFamily="34" charset="0"/>
                        </a:rPr>
                        <a:t>Belle</a:t>
                      </a:r>
                      <a:r>
                        <a:rPr lang="en-US" sz="950" b="1" baseline="0" dirty="0" smtClean="0">
                          <a:effectLst/>
                          <a:latin typeface="Calibri" pitchFamily="34" charset="0"/>
                        </a:rPr>
                        <a:t> </a:t>
                      </a:r>
                      <a:r>
                        <a:rPr lang="en-US" sz="950" b="1" dirty="0" smtClean="0">
                          <a:effectLst/>
                          <a:latin typeface="Calibri" pitchFamily="34" charset="0"/>
                        </a:rPr>
                        <a:t>II</a:t>
                      </a:r>
                      <a:endParaRPr lang="en-US" sz="950" b="1" dirty="0">
                        <a:effectLst/>
                        <a:latin typeface="Calibri" pitchFamily="34" charset="0"/>
                      </a:endParaRPr>
                    </a:p>
                  </a:txBody>
                  <a:tcPr/>
                </a:tc>
                <a:tc>
                  <a:txBody>
                    <a:bodyPr/>
                    <a:lstStyle/>
                    <a:p>
                      <a:r>
                        <a:rPr lang="en-US" sz="900" b="1" dirty="0" smtClean="0"/>
                        <a:t>KEK,</a:t>
                      </a:r>
                      <a:r>
                        <a:rPr lang="en-US" sz="900" b="1" baseline="0" dirty="0" smtClean="0"/>
                        <a:t> Tsukuba, Japan</a:t>
                      </a:r>
                      <a:endParaRPr lang="en-US" sz="900" b="1" dirty="0"/>
                    </a:p>
                  </a:txBody>
                  <a:tcPr/>
                </a:tc>
                <a:tc>
                  <a:txBody>
                    <a:bodyPr/>
                    <a:lstStyle/>
                    <a:p>
                      <a:r>
                        <a:rPr lang="en-US" sz="900" b="1" dirty="0" smtClean="0"/>
                        <a:t>Physics run</a:t>
                      </a:r>
                      <a:r>
                        <a:rPr lang="en-US" sz="900" b="1" baseline="0" dirty="0" smtClean="0"/>
                        <a:t> 2016</a:t>
                      </a:r>
                      <a:endParaRPr lang="en-US" sz="900" b="1" dirty="0"/>
                    </a:p>
                  </a:txBody>
                  <a:tcPr/>
                </a:tc>
                <a:tc>
                  <a:txBody>
                    <a:bodyPr/>
                    <a:lstStyle/>
                    <a:p>
                      <a:r>
                        <a:rPr lang="en-US" sz="900" b="1" dirty="0" smtClean="0"/>
                        <a:t>Heavy flavor physics,</a:t>
                      </a:r>
                      <a:r>
                        <a:rPr lang="en-US" sz="900" b="1" baseline="0" dirty="0" smtClean="0"/>
                        <a:t> </a:t>
                      </a:r>
                      <a:r>
                        <a:rPr lang="en-US" sz="900" b="1" dirty="0" smtClean="0"/>
                        <a:t>CP asymmetries,</a:t>
                      </a:r>
                      <a:r>
                        <a:rPr lang="en-US" sz="900" b="1" baseline="0" dirty="0" smtClean="0"/>
                        <a:t> n</a:t>
                      </a:r>
                      <a:r>
                        <a:rPr lang="en-US" sz="900" b="1" dirty="0" smtClean="0"/>
                        <a:t>ew matter states</a:t>
                      </a:r>
                      <a:endParaRPr lang="en-US" sz="900" b="1" dirty="0"/>
                    </a:p>
                  </a:txBody>
                  <a:tcPr/>
                </a:tc>
                <a:tc>
                  <a:txBody>
                    <a:bodyPr/>
                    <a:lstStyle/>
                    <a:p>
                      <a:r>
                        <a:rPr lang="en-US" sz="900" b="1" dirty="0" smtClean="0"/>
                        <a:t>10</a:t>
                      </a:r>
                      <a:r>
                        <a:rPr lang="en-US" sz="900" b="1" baseline="0" dirty="0" smtClean="0"/>
                        <a:t> Univ., 1 Lab</a:t>
                      </a:r>
                      <a:endParaRPr lang="en-US" sz="900" b="1" dirty="0"/>
                    </a:p>
                  </a:txBody>
                  <a:tcPr/>
                </a:tc>
                <a:tc>
                  <a:txBody>
                    <a:bodyPr/>
                    <a:lstStyle/>
                    <a:p>
                      <a:r>
                        <a:rPr lang="en-US" sz="900" b="1" dirty="0" smtClean="0"/>
                        <a:t>55</a:t>
                      </a:r>
                      <a:endParaRPr lang="en-US" sz="900" b="1" dirty="0"/>
                    </a:p>
                  </a:txBody>
                  <a:tcPr/>
                </a:tc>
              </a:tr>
              <a:tr h="255370">
                <a:tc>
                  <a:txBody>
                    <a:bodyPr/>
                    <a:lstStyle/>
                    <a:p>
                      <a:r>
                        <a:rPr lang="en-US" sz="950" b="1" dirty="0" smtClean="0">
                          <a:effectLst/>
                          <a:latin typeface="Calibri" pitchFamily="34" charset="0"/>
                        </a:rPr>
                        <a:t>CAPTAIN</a:t>
                      </a:r>
                      <a:endParaRPr lang="en-US" sz="950" b="1" dirty="0">
                        <a:effectLst/>
                        <a:latin typeface="Calibri" pitchFamily="34" charset="0"/>
                      </a:endParaRPr>
                    </a:p>
                  </a:txBody>
                  <a:tcPr/>
                </a:tc>
                <a:tc>
                  <a:txBody>
                    <a:bodyPr/>
                    <a:lstStyle/>
                    <a:p>
                      <a:r>
                        <a:rPr lang="en-US" sz="900" b="1" dirty="0" smtClean="0"/>
                        <a:t>Los Alamos,</a:t>
                      </a:r>
                      <a:r>
                        <a:rPr lang="en-US" sz="900" b="1" baseline="0" dirty="0" smtClean="0"/>
                        <a:t> NM, USA</a:t>
                      </a:r>
                      <a:endParaRPr lang="en-US" sz="900" b="1" dirty="0"/>
                    </a:p>
                  </a:txBody>
                  <a:tcPr/>
                </a:tc>
                <a:tc>
                  <a:txBody>
                    <a:bodyPr/>
                    <a:lstStyle/>
                    <a:p>
                      <a:r>
                        <a:rPr lang="en-US" sz="900" b="1" dirty="0" smtClean="0"/>
                        <a:t>R&amp;D; </a:t>
                      </a:r>
                    </a:p>
                    <a:p>
                      <a:r>
                        <a:rPr lang="en-US" sz="900" b="1" dirty="0" smtClean="0"/>
                        <a:t>Neutron</a:t>
                      </a:r>
                      <a:r>
                        <a:rPr lang="en-US" sz="900" b="1" baseline="0" dirty="0" smtClean="0"/>
                        <a:t> run 2015</a:t>
                      </a:r>
                      <a:endParaRPr lang="en-US" sz="900" b="1" dirty="0"/>
                    </a:p>
                  </a:txBody>
                  <a:tcPr/>
                </a:tc>
                <a:tc>
                  <a:txBody>
                    <a:bodyPr/>
                    <a:lstStyle/>
                    <a:p>
                      <a:r>
                        <a:rPr lang="en-US" sz="900" b="1" dirty="0" smtClean="0">
                          <a:latin typeface="+mn-lt"/>
                          <a:cs typeface="Helvetica" pitchFamily="34" charset="0"/>
                        </a:rPr>
                        <a:t>Cryogenic apparatus for precision tests of argon interactions with neutrinos</a:t>
                      </a:r>
                      <a:endParaRPr lang="en-US" sz="900" b="1" dirty="0">
                        <a:latin typeface="+mn-lt"/>
                      </a:endParaRPr>
                    </a:p>
                  </a:txBody>
                  <a:tcPr/>
                </a:tc>
                <a:tc>
                  <a:txBody>
                    <a:bodyPr/>
                    <a:lstStyle/>
                    <a:p>
                      <a:r>
                        <a:rPr lang="en-US" sz="900" b="1" dirty="0" smtClean="0"/>
                        <a:t>5 Univ.,</a:t>
                      </a:r>
                      <a:r>
                        <a:rPr lang="en-US" sz="900" b="1" baseline="0" dirty="0" smtClean="0"/>
                        <a:t> 1 Lab</a:t>
                      </a:r>
                      <a:endParaRPr lang="en-US" sz="900" b="1" dirty="0"/>
                    </a:p>
                  </a:txBody>
                  <a:tcPr/>
                </a:tc>
                <a:tc>
                  <a:txBody>
                    <a:bodyPr/>
                    <a:lstStyle/>
                    <a:p>
                      <a:r>
                        <a:rPr lang="en-US" sz="900" b="1" dirty="0" smtClean="0"/>
                        <a:t>20</a:t>
                      </a:r>
                      <a:endParaRPr lang="en-US" sz="900" b="1" dirty="0"/>
                    </a:p>
                  </a:txBody>
                  <a:tcPr/>
                </a:tc>
              </a:tr>
              <a:tr h="255370">
                <a:tc>
                  <a:txBody>
                    <a:bodyPr/>
                    <a:lstStyle/>
                    <a:p>
                      <a:r>
                        <a:rPr lang="en-US" sz="950" b="1" dirty="0" smtClean="0">
                          <a:effectLst/>
                          <a:latin typeface="Calibri" pitchFamily="34" charset="0"/>
                        </a:rPr>
                        <a:t>Daya Bay</a:t>
                      </a:r>
                      <a:endParaRPr lang="en-US" sz="950" b="1" dirty="0">
                        <a:effectLst/>
                        <a:latin typeface="Calibri" pitchFamily="34" charset="0"/>
                      </a:endParaRPr>
                    </a:p>
                  </a:txBody>
                  <a:tcPr/>
                </a:tc>
                <a:tc>
                  <a:txBody>
                    <a:bodyPr/>
                    <a:lstStyle/>
                    <a:p>
                      <a:r>
                        <a:rPr lang="en-US" sz="900" b="1" dirty="0" err="1" smtClean="0"/>
                        <a:t>Dapeng</a:t>
                      </a:r>
                      <a:r>
                        <a:rPr lang="en-US" sz="900" b="1" dirty="0" smtClean="0"/>
                        <a:t> </a:t>
                      </a:r>
                      <a:r>
                        <a:rPr lang="en-US" sz="900" b="1" dirty="0" err="1" smtClean="0"/>
                        <a:t>Penisula</a:t>
                      </a:r>
                      <a:r>
                        <a:rPr lang="en-US" sz="900" b="1" dirty="0" smtClean="0"/>
                        <a:t>,</a:t>
                      </a:r>
                      <a:r>
                        <a:rPr lang="en-US" sz="900" b="1" baseline="0" dirty="0" smtClean="0"/>
                        <a:t> China</a:t>
                      </a:r>
                      <a:endParaRPr lang="en-US" sz="900" b="1" dirty="0"/>
                    </a:p>
                  </a:txBody>
                  <a:tcPr/>
                </a:tc>
                <a:tc>
                  <a:txBody>
                    <a:bodyPr/>
                    <a:lstStyle/>
                    <a:p>
                      <a:r>
                        <a:rPr lang="en-US" sz="900" b="1" dirty="0" smtClean="0"/>
                        <a:t>Running</a:t>
                      </a:r>
                      <a:endParaRPr lang="en-US" sz="900" b="1" dirty="0"/>
                    </a:p>
                  </a:txBody>
                  <a:tcPr/>
                </a:tc>
                <a:tc>
                  <a:txBody>
                    <a:bodyPr/>
                    <a:lstStyle/>
                    <a:p>
                      <a:r>
                        <a:rPr lang="en-US" sz="900" b="1" dirty="0" smtClean="0"/>
                        <a:t>Precise determination of </a:t>
                      </a:r>
                      <a:r>
                        <a:rPr lang="el-GR" sz="900" b="1" dirty="0" smtClean="0"/>
                        <a:t>θ</a:t>
                      </a:r>
                      <a:r>
                        <a:rPr lang="el-GR" sz="900" b="1" baseline="-25000" dirty="0" smtClean="0"/>
                        <a:t>13</a:t>
                      </a:r>
                      <a:endParaRPr lang="en-US" sz="900" b="1" baseline="-25000" dirty="0"/>
                    </a:p>
                  </a:txBody>
                  <a:tcPr/>
                </a:tc>
                <a:tc>
                  <a:txBody>
                    <a:bodyPr/>
                    <a:lstStyle/>
                    <a:p>
                      <a:r>
                        <a:rPr lang="en-US" sz="900" b="1" dirty="0" smtClean="0"/>
                        <a:t>13 Univ., 2 Lab</a:t>
                      </a:r>
                      <a:endParaRPr lang="en-US" sz="900" b="1" dirty="0"/>
                    </a:p>
                  </a:txBody>
                  <a:tcPr/>
                </a:tc>
                <a:tc>
                  <a:txBody>
                    <a:bodyPr/>
                    <a:lstStyle/>
                    <a:p>
                      <a:r>
                        <a:rPr lang="en-US" sz="900" b="1" dirty="0" smtClean="0"/>
                        <a:t>76</a:t>
                      </a:r>
                      <a:endParaRPr lang="en-US" sz="900" b="1" dirty="0"/>
                    </a:p>
                  </a:txBody>
                  <a:tcPr/>
                </a:tc>
              </a:tr>
              <a:tr h="364092">
                <a:tc>
                  <a:txBody>
                    <a:bodyPr/>
                    <a:lstStyle/>
                    <a:p>
                      <a:r>
                        <a:rPr lang="en-US" sz="950" b="1" dirty="0" smtClean="0">
                          <a:effectLst/>
                          <a:latin typeface="Calibri" pitchFamily="34" charset="0"/>
                        </a:rPr>
                        <a:t>Heavy Photon Search</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Jefferson Lab,</a:t>
                      </a:r>
                      <a:r>
                        <a:rPr lang="en-US" sz="9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t>Newport News, VA,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 run 2015</a:t>
                      </a:r>
                    </a:p>
                  </a:txBody>
                  <a:tcPr/>
                </a:tc>
                <a:tc>
                  <a:txBody>
                    <a:bodyPr/>
                    <a:lstStyle/>
                    <a:p>
                      <a:r>
                        <a:rPr lang="en-US" sz="900" b="1" dirty="0" smtClean="0"/>
                        <a:t>Search for massive</a:t>
                      </a:r>
                      <a:r>
                        <a:rPr lang="en-US" sz="900" b="1" baseline="0" dirty="0" smtClean="0"/>
                        <a:t> vector gauge bosons which may be evidence of dark matter or explain g-2 anomaly</a:t>
                      </a:r>
                      <a:endParaRPr lang="en-US" sz="900" b="1" dirty="0"/>
                    </a:p>
                  </a:txBody>
                  <a:tcPr/>
                </a:tc>
                <a:tc>
                  <a:txBody>
                    <a:bodyPr/>
                    <a:lstStyle/>
                    <a:p>
                      <a:r>
                        <a:rPr lang="en-US" sz="900" b="1" dirty="0" smtClean="0"/>
                        <a:t>8 Univ.,</a:t>
                      </a:r>
                      <a:r>
                        <a:rPr lang="en-US" sz="900" b="1" baseline="0" dirty="0" smtClean="0"/>
                        <a:t> 2 Lab</a:t>
                      </a:r>
                      <a:endParaRPr lang="en-US" sz="900" b="1" dirty="0"/>
                    </a:p>
                  </a:txBody>
                  <a:tcPr/>
                </a:tc>
                <a:tc>
                  <a:txBody>
                    <a:bodyPr/>
                    <a:lstStyle/>
                    <a:p>
                      <a:r>
                        <a:rPr lang="en-US" sz="900" b="1" dirty="0" smtClean="0"/>
                        <a:t>47</a:t>
                      </a:r>
                      <a:endParaRPr lang="en-US" sz="900" b="1" dirty="0"/>
                    </a:p>
                  </a:txBody>
                  <a:tcPr/>
                </a:tc>
              </a:tr>
              <a:tr h="255370">
                <a:tc>
                  <a:txBody>
                    <a:bodyPr/>
                    <a:lstStyle/>
                    <a:p>
                      <a:r>
                        <a:rPr lang="en-US" sz="950" b="1" dirty="0" smtClean="0">
                          <a:effectLst/>
                          <a:latin typeface="Calibri" pitchFamily="34" charset="0"/>
                        </a:rPr>
                        <a:t>K0TO</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J-PARC, Tokai</a:t>
                      </a:r>
                      <a:r>
                        <a:rPr lang="en-US" sz="900" b="1" baseline="0" dirty="0" smtClean="0"/>
                        <a:t> , Japan</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Running</a:t>
                      </a:r>
                    </a:p>
                  </a:txBody>
                  <a:tcPr/>
                </a:tc>
                <a:tc>
                  <a:txBody>
                    <a:bodyPr/>
                    <a:lstStyle/>
                    <a:p>
                      <a:r>
                        <a:rPr lang="en-US" sz="900" b="1" dirty="0" smtClean="0"/>
                        <a:t>Discover</a:t>
                      </a:r>
                      <a:r>
                        <a:rPr lang="en-US" sz="900" b="1" baseline="0" dirty="0" smtClean="0"/>
                        <a:t> and measure </a:t>
                      </a:r>
                      <a:r>
                        <a:rPr lang="en-US" sz="900" b="1" dirty="0" smtClean="0"/>
                        <a:t>K</a:t>
                      </a:r>
                      <a:r>
                        <a:rPr lang="en-US" sz="900" b="1" baseline="-25000" dirty="0" smtClean="0"/>
                        <a:t>L</a:t>
                      </a:r>
                      <a:r>
                        <a:rPr lang="en-US" sz="900" b="1" baseline="0" dirty="0" smtClean="0">
                          <a:latin typeface="Times New Roman"/>
                          <a:cs typeface="Times New Roman"/>
                        </a:rPr>
                        <a:t>→</a:t>
                      </a:r>
                      <a:r>
                        <a:rPr lang="el-GR" sz="900" b="1" baseline="0" dirty="0" smtClean="0">
                          <a:latin typeface="Times New Roman"/>
                          <a:cs typeface="Times New Roman"/>
                        </a:rPr>
                        <a:t>π</a:t>
                      </a:r>
                      <a:r>
                        <a:rPr lang="en-US" sz="900" b="1" baseline="30000" dirty="0" smtClean="0">
                          <a:latin typeface="Times New Roman"/>
                          <a:cs typeface="Times New Roman"/>
                        </a:rPr>
                        <a:t>0</a:t>
                      </a:r>
                      <a:r>
                        <a:rPr lang="el-GR" sz="900" b="1" baseline="0" dirty="0" smtClean="0">
                          <a:latin typeface="Times New Roman"/>
                          <a:cs typeface="Times New Roman"/>
                        </a:rPr>
                        <a:t>νν</a:t>
                      </a:r>
                      <a:r>
                        <a:rPr lang="en-US" sz="900" b="1" baseline="0" dirty="0" smtClean="0">
                          <a:latin typeface="Times New Roman"/>
                          <a:cs typeface="Times New Roman"/>
                        </a:rPr>
                        <a:t> </a:t>
                      </a:r>
                      <a:r>
                        <a:rPr lang="en-US" sz="900" b="1" baseline="0" dirty="0" smtClean="0">
                          <a:latin typeface="Calibri" pitchFamily="34" charset="0"/>
                          <a:cs typeface="Times New Roman"/>
                        </a:rPr>
                        <a:t>to search for CP violation </a:t>
                      </a:r>
                      <a:endParaRPr lang="en-US" sz="900" b="1" dirty="0">
                        <a:latin typeface="Calibri" pitchFamily="34" charset="0"/>
                      </a:endParaRPr>
                    </a:p>
                  </a:txBody>
                  <a:tcPr/>
                </a:tc>
                <a:tc>
                  <a:txBody>
                    <a:bodyPr/>
                    <a:lstStyle/>
                    <a:p>
                      <a:r>
                        <a:rPr lang="en-US" sz="900" b="1" dirty="0" smtClean="0"/>
                        <a:t>3 Univ.</a:t>
                      </a:r>
                      <a:endParaRPr lang="en-US" sz="900" b="1" dirty="0"/>
                    </a:p>
                  </a:txBody>
                  <a:tcPr/>
                </a:tc>
                <a:tc>
                  <a:txBody>
                    <a:bodyPr/>
                    <a:lstStyle/>
                    <a:p>
                      <a:r>
                        <a:rPr lang="en-US" sz="900" b="1" dirty="0" smtClean="0"/>
                        <a:t>12</a:t>
                      </a:r>
                      <a:endParaRPr lang="en-US" sz="900" b="1" dirty="0"/>
                    </a:p>
                  </a:txBody>
                  <a:tcPr/>
                </a:tc>
              </a:tr>
              <a:tr h="255370">
                <a:tc>
                  <a:txBody>
                    <a:bodyPr/>
                    <a:lstStyle/>
                    <a:p>
                      <a:r>
                        <a:rPr lang="en-US" sz="950" b="1" dirty="0" err="1" smtClean="0">
                          <a:effectLst/>
                          <a:latin typeface="Calibri" pitchFamily="34" charset="0"/>
                        </a:rPr>
                        <a:t>LArIAT</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R&amp;D;</a:t>
                      </a:r>
                      <a:r>
                        <a:rPr lang="en-US" sz="900" b="1" baseline="0" dirty="0" smtClean="0"/>
                        <a:t> </a:t>
                      </a:r>
                      <a:r>
                        <a:rPr lang="en-US" sz="900" b="1" dirty="0" smtClean="0"/>
                        <a:t>Phase I</a:t>
                      </a:r>
                      <a:r>
                        <a:rPr lang="en-US" sz="900" b="1" baseline="0" dirty="0" smtClean="0"/>
                        <a:t> 2013</a:t>
                      </a:r>
                      <a:endParaRPr lang="en-US" sz="900" b="1" dirty="0" smtClean="0"/>
                    </a:p>
                  </a:txBody>
                  <a:tcPr/>
                </a:tc>
                <a:tc>
                  <a:txBody>
                    <a:bodyPr/>
                    <a:lstStyle/>
                    <a:p>
                      <a:r>
                        <a:rPr lang="en-US" sz="900" b="1" kern="1200" dirty="0" err="1" smtClean="0">
                          <a:solidFill>
                            <a:schemeClr val="dk1"/>
                          </a:solidFill>
                          <a:latin typeface="+mn-lt"/>
                          <a:ea typeface="+mn-ea"/>
                          <a:cs typeface="+mn-cs"/>
                        </a:rPr>
                        <a:t>LArTPC</a:t>
                      </a:r>
                      <a:r>
                        <a:rPr lang="en-US" sz="900" b="1" kern="1200" dirty="0" smtClean="0">
                          <a:solidFill>
                            <a:schemeClr val="dk1"/>
                          </a:solidFill>
                          <a:latin typeface="+mn-lt"/>
                          <a:ea typeface="+mn-ea"/>
                          <a:cs typeface="+mn-cs"/>
                        </a:rPr>
                        <a:t> in a </a:t>
                      </a:r>
                      <a:r>
                        <a:rPr lang="en-US" sz="900" b="1" kern="1200" dirty="0" err="1" smtClean="0">
                          <a:solidFill>
                            <a:schemeClr val="dk1"/>
                          </a:solidFill>
                          <a:latin typeface="+mn-lt"/>
                          <a:ea typeface="+mn-ea"/>
                          <a:cs typeface="+mn-cs"/>
                        </a:rPr>
                        <a:t>testbeam</a:t>
                      </a:r>
                      <a:r>
                        <a:rPr lang="en-US" sz="900" b="1" kern="1200" dirty="0" smtClean="0">
                          <a:solidFill>
                            <a:schemeClr val="dk1"/>
                          </a:solidFill>
                          <a:latin typeface="+mn-lt"/>
                          <a:ea typeface="+mn-ea"/>
                          <a:cs typeface="+mn-cs"/>
                        </a:rPr>
                        <a:t>; develop particle ID &amp; reconstruction</a:t>
                      </a:r>
                      <a:endParaRPr lang="en-US" sz="900" b="1" dirty="0"/>
                    </a:p>
                  </a:txBody>
                  <a:tcPr/>
                </a:tc>
                <a:tc>
                  <a:txBody>
                    <a:bodyPr/>
                    <a:lstStyle/>
                    <a:p>
                      <a:r>
                        <a:rPr lang="en-US" sz="900" b="1" dirty="0" smtClean="0"/>
                        <a:t>11</a:t>
                      </a:r>
                      <a:r>
                        <a:rPr lang="en-US" sz="900" b="1" baseline="0" dirty="0" smtClean="0"/>
                        <a:t> Univ., 3 Lab</a:t>
                      </a:r>
                      <a:endParaRPr lang="en-US" sz="900" b="1" dirty="0"/>
                    </a:p>
                  </a:txBody>
                  <a:tcPr/>
                </a:tc>
                <a:tc>
                  <a:txBody>
                    <a:bodyPr/>
                    <a:lstStyle/>
                    <a:p>
                      <a:r>
                        <a:rPr lang="en-US" sz="900" b="1" dirty="0" smtClean="0"/>
                        <a:t>38</a:t>
                      </a:r>
                      <a:endParaRPr lang="en-US" sz="900" b="1" dirty="0"/>
                    </a:p>
                  </a:txBody>
                  <a:tcPr/>
                </a:tc>
              </a:tr>
              <a:tr h="364092">
                <a:tc>
                  <a:txBody>
                    <a:bodyPr/>
                    <a:lstStyle/>
                    <a:p>
                      <a:r>
                        <a:rPr lang="en-US" sz="950" b="1" dirty="0" smtClean="0">
                          <a:effectLst/>
                          <a:latin typeface="Calibri" pitchFamily="34" charset="0"/>
                        </a:rPr>
                        <a:t>LBNE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a:t>
                      </a:r>
                      <a:r>
                        <a:rPr lang="en-US" sz="900" b="1" dirty="0" err="1" smtClean="0"/>
                        <a:t>Homestake</a:t>
                      </a:r>
                      <a:r>
                        <a:rPr lang="en-US" sz="900" b="1" baseline="0" dirty="0" smtClean="0"/>
                        <a:t> Mine, SD,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CD1 Dec 2012;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First data 2023</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dk1"/>
                          </a:solidFill>
                          <a:effectLst/>
                          <a:latin typeface="+mn-lt"/>
                          <a:ea typeface="+mn-ea"/>
                          <a:cs typeface="+mn-cs"/>
                        </a:rPr>
                        <a:t>Discover and characterize CP violation in the neutrino sector;</a:t>
                      </a:r>
                      <a:r>
                        <a:rPr lang="en-US" sz="900" b="1" kern="1200" baseline="0" dirty="0" smtClean="0">
                          <a:solidFill>
                            <a:schemeClr val="dk1"/>
                          </a:solidFill>
                          <a:effectLst/>
                          <a:latin typeface="+mn-lt"/>
                          <a:ea typeface="+mn-ea"/>
                          <a:cs typeface="+mn-cs"/>
                        </a:rPr>
                        <a:t> c</a:t>
                      </a:r>
                      <a:r>
                        <a:rPr lang="en-US" sz="900" b="1" kern="1200" dirty="0" smtClean="0">
                          <a:solidFill>
                            <a:schemeClr val="dk1"/>
                          </a:solidFill>
                          <a:effectLst/>
                          <a:latin typeface="+mn-lt"/>
                          <a:ea typeface="+mn-ea"/>
                          <a:cs typeface="+mn-cs"/>
                        </a:rPr>
                        <a:t>omprehensive program to measure neutrino oscillations</a:t>
                      </a:r>
                    </a:p>
                  </a:txBody>
                  <a:tcPr/>
                </a:tc>
                <a:tc>
                  <a:txBody>
                    <a:bodyPr/>
                    <a:lstStyle/>
                    <a:p>
                      <a:r>
                        <a:rPr lang="en-US" sz="900" b="1" dirty="0" smtClean="0"/>
                        <a:t>48</a:t>
                      </a:r>
                      <a:r>
                        <a:rPr lang="en-US" sz="900" b="1" baseline="0" dirty="0" smtClean="0"/>
                        <a:t> Univ., 6 Lab</a:t>
                      </a:r>
                      <a:endParaRPr lang="en-US" sz="900" b="1" dirty="0"/>
                    </a:p>
                  </a:txBody>
                  <a:tcPr/>
                </a:tc>
                <a:tc>
                  <a:txBody>
                    <a:bodyPr/>
                    <a:lstStyle/>
                    <a:p>
                      <a:r>
                        <a:rPr lang="en-US" sz="900" b="1" dirty="0" smtClean="0"/>
                        <a:t>336</a:t>
                      </a:r>
                      <a:endParaRPr lang="en-US" sz="900" b="1" dirty="0"/>
                    </a:p>
                  </a:txBody>
                  <a:tcPr/>
                </a:tc>
              </a:tr>
              <a:tr h="364092">
                <a:tc>
                  <a:txBody>
                    <a:bodyPr/>
                    <a:lstStyle/>
                    <a:p>
                      <a:r>
                        <a:rPr lang="en-US" sz="950" b="1" dirty="0" err="1" smtClean="0">
                          <a:effectLst/>
                          <a:latin typeface="Calibri" pitchFamily="34" charset="0"/>
                        </a:rPr>
                        <a:t>MicroBooNE</a:t>
                      </a:r>
                      <a:endParaRPr lang="en-US" sz="950" b="1" dirty="0">
                        <a:effectLst/>
                        <a:latin typeface="Calibri" pitchFamily="34" charset="0"/>
                      </a:endParaRPr>
                    </a:p>
                  </a:txBody>
                  <a:tcPr/>
                </a:tc>
                <a:tc>
                  <a:txBody>
                    <a:bodyPr/>
                    <a:lstStyle/>
                    <a:p>
                      <a:r>
                        <a:rPr lang="en-US" sz="900" b="1" dirty="0" smtClean="0"/>
                        <a:t>Fermilab, Batavia, IL, USA</a:t>
                      </a:r>
                      <a:endParaRPr lang="en-US" sz="900" b="1" dirty="0"/>
                    </a:p>
                  </a:txBody>
                  <a:tcPr/>
                </a:tc>
                <a:tc>
                  <a:txBody>
                    <a:bodyPr/>
                    <a:lstStyle/>
                    <a:p>
                      <a:r>
                        <a:rPr lang="en-US" sz="900" b="1" dirty="0" smtClean="0"/>
                        <a:t>Physics run 2014</a:t>
                      </a:r>
                      <a:endParaRPr lang="en-US" sz="900" b="1" dirty="0"/>
                    </a:p>
                  </a:txBody>
                  <a:tcPr/>
                </a:tc>
                <a:tc>
                  <a:txBody>
                    <a:bodyPr/>
                    <a:lstStyle/>
                    <a:p>
                      <a:r>
                        <a:rPr lang="en-US" sz="900" b="1" dirty="0" smtClean="0"/>
                        <a:t>Address MiniBooNE low energy excess;</a:t>
                      </a:r>
                      <a:r>
                        <a:rPr lang="en-US" sz="900" b="1" baseline="0" dirty="0" smtClean="0"/>
                        <a:t> </a:t>
                      </a:r>
                      <a:r>
                        <a:rPr lang="en-US" sz="900" b="1" dirty="0" smtClean="0"/>
                        <a:t>measure neutrino cross sections in LArTPC</a:t>
                      </a:r>
                      <a:endParaRPr lang="en-US" sz="900" b="1" dirty="0"/>
                    </a:p>
                  </a:txBody>
                  <a:tcPr/>
                </a:tc>
                <a:tc>
                  <a:txBody>
                    <a:bodyPr/>
                    <a:lstStyle/>
                    <a:p>
                      <a:r>
                        <a:rPr lang="en-US" sz="900" b="1" dirty="0" smtClean="0"/>
                        <a:t>15</a:t>
                      </a:r>
                      <a:r>
                        <a:rPr lang="en-US" sz="900" b="1" baseline="0" dirty="0" smtClean="0"/>
                        <a:t> Univ., 2 Lab</a:t>
                      </a:r>
                      <a:endParaRPr lang="en-US" sz="900" b="1" dirty="0"/>
                    </a:p>
                  </a:txBody>
                  <a:tcPr/>
                </a:tc>
                <a:tc>
                  <a:txBody>
                    <a:bodyPr/>
                    <a:lstStyle/>
                    <a:p>
                      <a:r>
                        <a:rPr lang="en-US" sz="900" b="1" dirty="0" smtClean="0"/>
                        <a:t>101</a:t>
                      </a:r>
                      <a:endParaRPr lang="en-US" sz="900" b="1" dirty="0"/>
                    </a:p>
                  </a:txBody>
                  <a:tcPr/>
                </a:tc>
              </a:tr>
              <a:tr h="364092">
                <a:tc>
                  <a:txBody>
                    <a:bodyPr/>
                    <a:lstStyle/>
                    <a:p>
                      <a:r>
                        <a:rPr lang="en-US" sz="950" b="1" dirty="0" smtClean="0">
                          <a:effectLst/>
                          <a:latin typeface="Calibri" pitchFamily="34" charset="0"/>
                        </a:rPr>
                        <a:t>MINER</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Med.</a:t>
                      </a:r>
                      <a:r>
                        <a:rPr lang="en-US" sz="900" b="1" baseline="0" dirty="0" smtClean="0"/>
                        <a:t> Energy Run 2013</a:t>
                      </a:r>
                      <a:endParaRPr lang="en-US" sz="900" b="1" dirty="0" smtClean="0"/>
                    </a:p>
                  </a:txBody>
                  <a:tcPr/>
                </a:tc>
                <a:tc>
                  <a:txBody>
                    <a:bodyPr/>
                    <a:lstStyle/>
                    <a:p>
                      <a:r>
                        <a:rPr lang="en-US" sz="900" b="1" dirty="0" smtClean="0"/>
                        <a:t>Precise</a:t>
                      </a:r>
                      <a:r>
                        <a:rPr lang="en-US" sz="900" b="1" baseline="0" dirty="0" smtClean="0"/>
                        <a:t> </a:t>
                      </a:r>
                      <a:r>
                        <a:rPr lang="en-US" sz="900" b="1" dirty="0" smtClean="0"/>
                        <a:t>measurements of neutrino-nuclear effects and cross sections at</a:t>
                      </a:r>
                      <a:r>
                        <a:rPr lang="en-US" sz="900" b="1" baseline="0" dirty="0" smtClean="0"/>
                        <a:t> </a:t>
                      </a:r>
                      <a:r>
                        <a:rPr lang="en-US" sz="900" b="1" dirty="0" smtClean="0"/>
                        <a:t>2-20</a:t>
                      </a:r>
                      <a:r>
                        <a:rPr lang="en-US" sz="900" b="1" baseline="0" dirty="0" smtClean="0"/>
                        <a:t> </a:t>
                      </a:r>
                      <a:r>
                        <a:rPr lang="en-US" sz="900" b="1" baseline="0" dirty="0" err="1" smtClean="0"/>
                        <a:t>GeV</a:t>
                      </a:r>
                      <a:endParaRPr lang="en-US" sz="900" b="1" dirty="0"/>
                    </a:p>
                  </a:txBody>
                  <a:tcPr/>
                </a:tc>
                <a:tc>
                  <a:txBody>
                    <a:bodyPr/>
                    <a:lstStyle/>
                    <a:p>
                      <a:r>
                        <a:rPr lang="en-US" sz="900" b="1" dirty="0" smtClean="0"/>
                        <a:t>13 Univ., 1 Lab</a:t>
                      </a:r>
                      <a:endParaRPr lang="en-US" sz="900" b="1" dirty="0"/>
                    </a:p>
                  </a:txBody>
                  <a:tcPr/>
                </a:tc>
                <a:tc>
                  <a:txBody>
                    <a:bodyPr/>
                    <a:lstStyle/>
                    <a:p>
                      <a:r>
                        <a:rPr lang="en-US" sz="900" b="1" dirty="0" smtClean="0"/>
                        <a:t>48</a:t>
                      </a:r>
                      <a:endParaRPr lang="en-US" sz="900" b="1" dirty="0"/>
                    </a:p>
                  </a:txBody>
                  <a:tcPr/>
                </a:tc>
              </a:tr>
              <a:tr h="364092">
                <a:tc>
                  <a:txBody>
                    <a:bodyPr/>
                    <a:lstStyle/>
                    <a:p>
                      <a:r>
                        <a:rPr lang="en-US" sz="950" b="1" dirty="0" smtClean="0">
                          <a:effectLst/>
                          <a:latin typeface="Calibri" pitchFamily="34" charset="0"/>
                        </a:rPr>
                        <a:t>MINOS+</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Soudan</a:t>
                      </a:r>
                      <a:r>
                        <a:rPr lang="en-US" sz="900" b="1" baseline="0" dirty="0" smtClean="0"/>
                        <a:t> Mine</a:t>
                      </a:r>
                      <a:r>
                        <a:rPr lang="en-US" sz="900" b="1" dirty="0" smtClean="0"/>
                        <a:t>,</a:t>
                      </a:r>
                      <a:r>
                        <a:rPr lang="en-US" sz="900" b="1" baseline="0" dirty="0" smtClean="0"/>
                        <a:t> MN,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t>NuMI</a:t>
                      </a:r>
                      <a:r>
                        <a:rPr lang="en-US" sz="900" b="1" dirty="0" smtClean="0"/>
                        <a:t> start-up</a:t>
                      </a:r>
                      <a:r>
                        <a:rPr lang="en-US" sz="900" b="1" baseline="0" dirty="0" smtClean="0"/>
                        <a:t> 2013</a:t>
                      </a:r>
                      <a:endParaRPr lang="en-US" sz="900" b="1" dirty="0" smtClean="0"/>
                    </a:p>
                  </a:txBody>
                  <a:tcPr/>
                </a:tc>
                <a:tc>
                  <a:txBody>
                    <a:bodyPr/>
                    <a:lstStyle/>
                    <a:p>
                      <a:r>
                        <a:rPr lang="en-US" sz="900" b="1" dirty="0" smtClean="0"/>
                        <a:t>Search for sterile neutrinos, non-standard interactions and exotic phenomena</a:t>
                      </a:r>
                      <a:endParaRPr lang="en-US" sz="900" b="1" dirty="0"/>
                    </a:p>
                  </a:txBody>
                  <a:tcPr/>
                </a:tc>
                <a:tc>
                  <a:txBody>
                    <a:bodyPr/>
                    <a:lstStyle/>
                    <a:p>
                      <a:r>
                        <a:rPr lang="en-US" sz="900" b="1" dirty="0" smtClean="0"/>
                        <a:t>15 Univ., 3 Lab</a:t>
                      </a:r>
                      <a:endParaRPr lang="en-US" sz="900" b="1" dirty="0"/>
                    </a:p>
                  </a:txBody>
                  <a:tcPr/>
                </a:tc>
                <a:tc>
                  <a:txBody>
                    <a:bodyPr/>
                    <a:lstStyle/>
                    <a:p>
                      <a:r>
                        <a:rPr lang="en-US" sz="900" b="1" dirty="0" smtClean="0"/>
                        <a:t>53</a:t>
                      </a:r>
                      <a:endParaRPr lang="en-US" sz="900" b="1" dirty="0"/>
                    </a:p>
                  </a:txBody>
                  <a:tcPr/>
                </a:tc>
              </a:tr>
              <a:tr h="255370">
                <a:tc>
                  <a:txBody>
                    <a:bodyPr/>
                    <a:lstStyle/>
                    <a:p>
                      <a:r>
                        <a:rPr lang="en-US" sz="950" b="1" dirty="0" smtClean="0">
                          <a:effectLst/>
                          <a:latin typeface="Calibri" pitchFamily="34" charset="0"/>
                        </a:rPr>
                        <a:t>Mu2e</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First</a:t>
                      </a:r>
                      <a:r>
                        <a:rPr lang="en-US" sz="900" b="1" baseline="0" dirty="0" smtClean="0"/>
                        <a:t> data 2019</a:t>
                      </a:r>
                      <a:endParaRPr lang="en-US" sz="900" b="1" dirty="0" smtClean="0"/>
                    </a:p>
                  </a:txBody>
                  <a:tcPr/>
                </a:tc>
                <a:tc>
                  <a:txBody>
                    <a:bodyPr/>
                    <a:lstStyle/>
                    <a:p>
                      <a:r>
                        <a:rPr lang="en-US" sz="900" b="1" kern="1200" dirty="0" smtClean="0">
                          <a:solidFill>
                            <a:schemeClr val="dk1"/>
                          </a:solidFill>
                          <a:latin typeface="+mn-lt"/>
                          <a:ea typeface="+mn-ea"/>
                          <a:cs typeface="+mn-cs"/>
                        </a:rPr>
                        <a:t>Charged lepton flavor violation</a:t>
                      </a:r>
                      <a:r>
                        <a:rPr lang="en-US" sz="900" b="1" kern="1200" baseline="0" dirty="0" smtClean="0">
                          <a:solidFill>
                            <a:schemeClr val="dk1"/>
                          </a:solidFill>
                          <a:latin typeface="+mn-lt"/>
                          <a:ea typeface="+mn-ea"/>
                          <a:cs typeface="+mn-cs"/>
                        </a:rPr>
                        <a:t> s</a:t>
                      </a:r>
                      <a:r>
                        <a:rPr lang="en-US" sz="900" b="1" kern="1200" dirty="0" smtClean="0">
                          <a:solidFill>
                            <a:schemeClr val="dk1"/>
                          </a:solidFill>
                          <a:latin typeface="+mn-lt"/>
                          <a:ea typeface="+mn-ea"/>
                          <a:cs typeface="+mn-cs"/>
                        </a:rPr>
                        <a:t>earch for 𝜇</a:t>
                      </a:r>
                      <a:r>
                        <a:rPr lang="en-US" sz="900" b="1" kern="1200" dirty="0" err="1" smtClean="0">
                          <a:solidFill>
                            <a:schemeClr val="dk1"/>
                          </a:solidFill>
                          <a:latin typeface="+mn-lt"/>
                          <a:ea typeface="+mn-ea"/>
                          <a:cs typeface="+mn-cs"/>
                        </a:rPr>
                        <a:t>N→</a:t>
                      </a:r>
                      <a:r>
                        <a:rPr lang="en-US" sz="900" b="1" i="1" kern="1200" dirty="0" err="1" smtClean="0">
                          <a:solidFill>
                            <a:schemeClr val="dk1"/>
                          </a:solidFill>
                          <a:latin typeface="+mn-lt"/>
                          <a:ea typeface="+mn-ea"/>
                          <a:cs typeface="+mn-cs"/>
                        </a:rPr>
                        <a:t>e</a:t>
                      </a:r>
                      <a:r>
                        <a:rPr lang="en-US" sz="900" b="1" kern="1200" dirty="0" err="1" smtClean="0">
                          <a:solidFill>
                            <a:schemeClr val="dk1"/>
                          </a:solidFill>
                          <a:latin typeface="+mn-lt"/>
                          <a:ea typeface="+mn-ea"/>
                          <a:cs typeface="+mn-cs"/>
                        </a:rPr>
                        <a:t>N</a:t>
                      </a:r>
                      <a:endParaRPr lang="en-US" sz="900" kern="1200" dirty="0">
                        <a:solidFill>
                          <a:schemeClr val="dk1"/>
                        </a:solidFill>
                        <a:latin typeface="+mn-lt"/>
                        <a:ea typeface="+mn-ea"/>
                        <a:cs typeface="+mn-cs"/>
                      </a:endParaRPr>
                    </a:p>
                  </a:txBody>
                  <a:tcPr/>
                </a:tc>
                <a:tc>
                  <a:txBody>
                    <a:bodyPr/>
                    <a:lstStyle/>
                    <a:p>
                      <a:r>
                        <a:rPr lang="en-US" sz="900" b="1" dirty="0" smtClean="0"/>
                        <a:t>15 Univ., 4 Lab</a:t>
                      </a:r>
                      <a:endParaRPr lang="en-US" sz="900" b="1" dirty="0"/>
                    </a:p>
                  </a:txBody>
                  <a:tcPr/>
                </a:tc>
                <a:tc>
                  <a:txBody>
                    <a:bodyPr/>
                    <a:lstStyle/>
                    <a:p>
                      <a:r>
                        <a:rPr lang="en-US" sz="900" b="1" dirty="0" smtClean="0"/>
                        <a:t>106</a:t>
                      </a:r>
                      <a:endParaRPr lang="en-US" sz="900" b="1" dirty="0"/>
                    </a:p>
                  </a:txBody>
                  <a:tcPr/>
                </a:tc>
              </a:tr>
              <a:tr h="255370">
                <a:tc>
                  <a:txBody>
                    <a:bodyPr/>
                    <a:lstStyle/>
                    <a:p>
                      <a:r>
                        <a:rPr lang="en-US" sz="950" b="1" dirty="0" smtClean="0">
                          <a:effectLst/>
                          <a:latin typeface="Calibri" pitchFamily="34" charset="0"/>
                        </a:rPr>
                        <a:t>Muon g-2</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 USA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First</a:t>
                      </a:r>
                      <a:r>
                        <a:rPr lang="en-US" sz="900" b="1" baseline="0" dirty="0" smtClean="0"/>
                        <a:t> data 2016</a:t>
                      </a:r>
                      <a:endParaRPr lang="en-US" sz="900" b="1" dirty="0" smtClean="0"/>
                    </a:p>
                  </a:txBody>
                  <a:tcPr/>
                </a:tc>
                <a:tc>
                  <a:txBody>
                    <a:bodyPr/>
                    <a:lstStyle/>
                    <a:p>
                      <a:r>
                        <a:rPr lang="en-US" sz="900" b="1" dirty="0" smtClean="0"/>
                        <a:t>Definitively measure muon anomalous magnetic moment</a:t>
                      </a:r>
                      <a:endParaRPr lang="en-US" sz="900" b="1" dirty="0"/>
                    </a:p>
                  </a:txBody>
                  <a:tcPr/>
                </a:tc>
                <a:tc>
                  <a:txBody>
                    <a:bodyPr/>
                    <a:lstStyle/>
                    <a:p>
                      <a:r>
                        <a:rPr lang="en-US" sz="900" b="1" dirty="0" smtClean="0"/>
                        <a:t>13 Univ., 3</a:t>
                      </a:r>
                      <a:r>
                        <a:rPr lang="en-US" sz="900" b="1" baseline="0" dirty="0" smtClean="0"/>
                        <a:t> Lab, 1 SBIR</a:t>
                      </a:r>
                      <a:endParaRPr lang="en-US" sz="900" b="1" dirty="0"/>
                    </a:p>
                  </a:txBody>
                  <a:tcPr/>
                </a:tc>
                <a:tc>
                  <a:txBody>
                    <a:bodyPr/>
                    <a:lstStyle/>
                    <a:p>
                      <a:r>
                        <a:rPr lang="en-US" sz="900" b="1" dirty="0" smtClean="0"/>
                        <a:t>75</a:t>
                      </a:r>
                      <a:endParaRPr lang="en-US" sz="900" b="1" dirty="0"/>
                    </a:p>
                  </a:txBody>
                  <a:tcPr/>
                </a:tc>
              </a:tr>
              <a:tr h="388019">
                <a:tc>
                  <a:txBody>
                    <a:bodyPr/>
                    <a:lstStyle/>
                    <a:p>
                      <a:r>
                        <a:rPr lang="en-US" sz="950" b="1" dirty="0" smtClean="0">
                          <a:effectLst/>
                          <a:latin typeface="Calibri" pitchFamily="34" charset="0"/>
                        </a:rPr>
                        <a:t>NO</a:t>
                      </a:r>
                      <a:r>
                        <a:rPr lang="el-GR" sz="1000" b="1" baseline="0" dirty="0" smtClean="0">
                          <a:latin typeface="Times New Roman"/>
                          <a:cs typeface="Times New Roman"/>
                        </a:rPr>
                        <a:t>ν</a:t>
                      </a:r>
                      <a:r>
                        <a:rPr lang="en-US" sz="950" b="1" dirty="0" smtClean="0">
                          <a:effectLst/>
                          <a:latin typeface="Calibri" pitchFamily="34" charset="0"/>
                        </a:rPr>
                        <a:t>A</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r>
                        <a:rPr lang="en-US" sz="900" b="1" baseline="0" dirty="0" smtClean="0"/>
                        <a:t> &amp; </a:t>
                      </a:r>
                      <a:r>
                        <a:rPr lang="en-US" sz="9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Ash River,</a:t>
                      </a:r>
                      <a:r>
                        <a:rPr lang="en-US" sz="900" b="1" baseline="0" dirty="0" smtClean="0"/>
                        <a:t> MN,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a:t>
                      </a:r>
                      <a:r>
                        <a:rPr lang="en-US" sz="900" b="1" baseline="0" dirty="0" smtClean="0"/>
                        <a:t> run 2014</a:t>
                      </a:r>
                      <a:endParaRPr lang="en-US" sz="900" b="1" dirty="0" smtClean="0"/>
                    </a:p>
                  </a:txBody>
                  <a:tcPr/>
                </a:tc>
                <a:tc>
                  <a:txBody>
                    <a:bodyPr/>
                    <a:lstStyle/>
                    <a:p>
                      <a:r>
                        <a:rPr lang="en-US" sz="900" b="1" kern="1200" dirty="0" smtClean="0">
                          <a:solidFill>
                            <a:schemeClr val="dk1"/>
                          </a:solidFill>
                          <a:latin typeface="+mn-lt"/>
                          <a:ea typeface="+mn-ea"/>
                          <a:cs typeface="+mn-cs"/>
                        </a:rPr>
                        <a:t>Measure </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e</a:t>
                      </a:r>
                      <a:r>
                        <a:rPr lang="en-US" sz="900" b="1" kern="1200" dirty="0" smtClean="0">
                          <a:solidFill>
                            <a:schemeClr val="dk1"/>
                          </a:solidFill>
                          <a:latin typeface="+mn-lt"/>
                          <a:ea typeface="+mn-ea"/>
                          <a:cs typeface="+mn-cs"/>
                        </a:rPr>
                        <a:t> and </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smtClean="0">
                          <a:solidFill>
                            <a:schemeClr val="dk1"/>
                          </a:solidFill>
                          <a:latin typeface="+mn-lt"/>
                          <a:ea typeface="+mn-ea"/>
                          <a:cs typeface="+mn-cs"/>
                        </a:rPr>
                        <a:t> oscillations; resolve the neutrino mass hierarchy</a:t>
                      </a:r>
                      <a:r>
                        <a:rPr lang="en-US" sz="900" kern="1200" dirty="0" smtClean="0">
                          <a:solidFill>
                            <a:schemeClr val="dk1"/>
                          </a:solidFill>
                          <a:latin typeface="+mn-lt"/>
                          <a:ea typeface="+mn-ea"/>
                          <a:cs typeface="+mn-cs"/>
                        </a:rPr>
                        <a:t>; </a:t>
                      </a:r>
                      <a:r>
                        <a:rPr lang="en-US" sz="900" b="1" kern="1200" dirty="0" smtClean="0">
                          <a:solidFill>
                            <a:schemeClr val="dk1"/>
                          </a:solidFill>
                          <a:latin typeface="+mn-lt"/>
                          <a:ea typeface="+mn-ea"/>
                          <a:cs typeface="+mn-cs"/>
                        </a:rPr>
                        <a:t>first information about value of </a:t>
                      </a:r>
                      <a:r>
                        <a:rPr lang="en-US" sz="900" b="1" kern="1200" dirty="0" err="1" smtClean="0">
                          <a:solidFill>
                            <a:schemeClr val="dk1"/>
                          </a:solidFill>
                          <a:latin typeface="+mn-lt"/>
                          <a:ea typeface="+mn-ea"/>
                          <a:cs typeface="+mn-cs"/>
                        </a:rPr>
                        <a:t>δ</a:t>
                      </a:r>
                      <a:r>
                        <a:rPr lang="en-US" sz="900" b="1" kern="1200" baseline="-25000" dirty="0" err="1" smtClean="0">
                          <a:solidFill>
                            <a:schemeClr val="dk1"/>
                          </a:solidFill>
                          <a:latin typeface="+mn-lt"/>
                          <a:ea typeface="+mn-ea"/>
                          <a:cs typeface="+mn-cs"/>
                        </a:rPr>
                        <a:t>cp</a:t>
                      </a:r>
                      <a:r>
                        <a:rPr lang="en-US" sz="900" b="1" kern="1200" baseline="0" dirty="0" smtClean="0">
                          <a:solidFill>
                            <a:schemeClr val="dk1"/>
                          </a:solidFill>
                          <a:latin typeface="+mn-lt"/>
                          <a:ea typeface="+mn-ea"/>
                          <a:cs typeface="+mn-cs"/>
                        </a:rPr>
                        <a:t> (with T2K)</a:t>
                      </a:r>
                      <a:endParaRPr lang="en-US" sz="900" kern="1200" dirty="0" smtClean="0">
                        <a:solidFill>
                          <a:schemeClr val="dk1"/>
                        </a:solidFill>
                        <a:latin typeface="+mn-lt"/>
                        <a:ea typeface="+mn-ea"/>
                        <a:cs typeface="+mn-cs"/>
                      </a:endParaRPr>
                    </a:p>
                  </a:txBody>
                  <a:tcPr/>
                </a:tc>
                <a:tc>
                  <a:txBody>
                    <a:bodyPr/>
                    <a:lstStyle/>
                    <a:p>
                      <a:r>
                        <a:rPr lang="en-US" sz="900" b="1" dirty="0" smtClean="0"/>
                        <a:t>18 Univ., 2 Lab</a:t>
                      </a:r>
                      <a:endParaRPr lang="en-US" sz="900" b="1" dirty="0"/>
                    </a:p>
                  </a:txBody>
                  <a:tcPr/>
                </a:tc>
                <a:tc>
                  <a:txBody>
                    <a:bodyPr/>
                    <a:lstStyle/>
                    <a:p>
                      <a:r>
                        <a:rPr lang="en-US" sz="900" b="1" dirty="0" smtClean="0"/>
                        <a:t>114</a:t>
                      </a:r>
                      <a:endParaRPr lang="en-US" sz="900" b="1" dirty="0"/>
                    </a:p>
                  </a:txBody>
                  <a:tcPr/>
                </a:tc>
              </a:tr>
              <a:tr h="255370">
                <a:tc>
                  <a:txBody>
                    <a:bodyPr/>
                    <a:lstStyle/>
                    <a:p>
                      <a:r>
                        <a:rPr lang="en-US" sz="950" b="1" dirty="0" smtClean="0">
                          <a:effectLst/>
                          <a:latin typeface="Calibri" pitchFamily="34" charset="0"/>
                        </a:rPr>
                        <a:t>ORKA</a:t>
                      </a:r>
                      <a:endParaRPr lang="en-US" sz="950" b="1" dirty="0">
                        <a:effectLst/>
                        <a:latin typeface="Calibri" pitchFamily="34" charset="0"/>
                      </a:endParaRPr>
                    </a:p>
                  </a:txBody>
                  <a:tcPr/>
                </a:tc>
                <a:tc>
                  <a:txBody>
                    <a:bodyPr/>
                    <a:lstStyle/>
                    <a:p>
                      <a:r>
                        <a:rPr lang="en-US" sz="900" b="1" dirty="0" smtClean="0"/>
                        <a:t>Fermilab, Batavia, IL, USA</a:t>
                      </a:r>
                      <a:endParaRPr lang="en-US" sz="900" b="1" dirty="0"/>
                    </a:p>
                  </a:txBody>
                  <a:tcPr/>
                </a:tc>
                <a:tc>
                  <a:txBody>
                    <a:bodyPr/>
                    <a:lstStyle/>
                    <a:p>
                      <a:r>
                        <a:rPr lang="en-US" sz="900" b="1" dirty="0" smtClean="0"/>
                        <a:t>R&amp;D</a:t>
                      </a:r>
                      <a:r>
                        <a:rPr lang="en-US" sz="900" b="1" baseline="0" dirty="0" smtClean="0"/>
                        <a:t>; CD0 2017+</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t>Precision measurement of </a:t>
                      </a:r>
                      <a:r>
                        <a:rPr lang="en-US" sz="900" b="1" dirty="0" smtClean="0"/>
                        <a:t>K</a:t>
                      </a:r>
                      <a:r>
                        <a:rPr lang="en-US" sz="900" b="1" baseline="30000" dirty="0" smtClean="0"/>
                        <a:t>+</a:t>
                      </a:r>
                      <a:r>
                        <a:rPr lang="en-US" sz="900" b="1" baseline="0" dirty="0" smtClean="0">
                          <a:latin typeface="Times New Roman"/>
                          <a:cs typeface="Times New Roman"/>
                        </a:rPr>
                        <a:t>→</a:t>
                      </a:r>
                      <a:r>
                        <a:rPr lang="el-GR" sz="900" b="1" baseline="0" dirty="0" smtClean="0">
                          <a:latin typeface="Times New Roman"/>
                          <a:cs typeface="Times New Roman"/>
                        </a:rPr>
                        <a:t>π</a:t>
                      </a:r>
                      <a:r>
                        <a:rPr lang="en-US" sz="900" b="1" baseline="30000" dirty="0" smtClean="0">
                          <a:latin typeface="Times New Roman"/>
                          <a:cs typeface="Times New Roman"/>
                        </a:rPr>
                        <a:t>+</a:t>
                      </a:r>
                      <a:r>
                        <a:rPr lang="el-GR" sz="900" b="1" baseline="0" dirty="0" smtClean="0">
                          <a:latin typeface="Times New Roman"/>
                          <a:cs typeface="Times New Roman"/>
                        </a:rPr>
                        <a:t>νν</a:t>
                      </a:r>
                      <a:r>
                        <a:rPr lang="en-US" sz="900" b="1" baseline="0" dirty="0" smtClean="0">
                          <a:latin typeface="Times New Roman"/>
                          <a:cs typeface="Times New Roman"/>
                        </a:rPr>
                        <a:t> </a:t>
                      </a:r>
                      <a:r>
                        <a:rPr lang="en-US" sz="900" b="1" baseline="0" dirty="0" smtClean="0">
                          <a:latin typeface="Calibri" pitchFamily="34" charset="0"/>
                          <a:cs typeface="Times New Roman"/>
                        </a:rPr>
                        <a:t>to search for new physics </a:t>
                      </a:r>
                      <a:endParaRPr lang="en-US" sz="900" b="1" dirty="0" smtClean="0">
                        <a:latin typeface="Calibri" pitchFamily="34" charset="0"/>
                      </a:endParaRPr>
                    </a:p>
                  </a:txBody>
                  <a:tcPr/>
                </a:tc>
                <a:tc>
                  <a:txBody>
                    <a:bodyPr/>
                    <a:lstStyle/>
                    <a:p>
                      <a:r>
                        <a:rPr lang="en-US" sz="900" b="1" dirty="0" smtClean="0"/>
                        <a:t>6 Univ.,</a:t>
                      </a:r>
                      <a:r>
                        <a:rPr lang="en-US" sz="900" b="1" baseline="0" dirty="0" smtClean="0"/>
                        <a:t> 2 Lab</a:t>
                      </a:r>
                      <a:endParaRPr lang="en-US" sz="900" b="1" dirty="0"/>
                    </a:p>
                  </a:txBody>
                  <a:tcPr/>
                </a:tc>
                <a:tc>
                  <a:txBody>
                    <a:bodyPr/>
                    <a:lstStyle/>
                    <a:p>
                      <a:r>
                        <a:rPr lang="en-US" sz="900" b="1" dirty="0" smtClean="0"/>
                        <a:t>26</a:t>
                      </a:r>
                      <a:endParaRPr lang="en-US" sz="900" b="1" dirty="0"/>
                    </a:p>
                  </a:txBody>
                  <a:tcPr/>
                </a:tc>
              </a:tr>
              <a:tr h="364092">
                <a:tc>
                  <a:txBody>
                    <a:bodyPr/>
                    <a:lstStyle/>
                    <a:p>
                      <a:r>
                        <a:rPr lang="en-US" sz="950" b="1" dirty="0" smtClean="0">
                          <a:effectLst/>
                          <a:latin typeface="Calibri" pitchFamily="34" charset="0"/>
                        </a:rPr>
                        <a:t>Super-K</a:t>
                      </a:r>
                      <a:endParaRPr lang="en-US" sz="950" b="1" dirty="0">
                        <a:effectLst/>
                        <a:latin typeface="Calibri" pitchFamily="34" charset="0"/>
                      </a:endParaRPr>
                    </a:p>
                  </a:txBody>
                  <a:tcPr/>
                </a:tc>
                <a:tc>
                  <a:txBody>
                    <a:bodyPr/>
                    <a:lstStyle/>
                    <a:p>
                      <a:r>
                        <a:rPr lang="en-US" sz="900" b="1" dirty="0" err="1" smtClean="0"/>
                        <a:t>Mozumi</a:t>
                      </a:r>
                      <a:r>
                        <a:rPr lang="en-US" sz="900" b="1" dirty="0" smtClean="0"/>
                        <a:t> Mine, Gifu, Japan</a:t>
                      </a:r>
                      <a:endParaRPr lang="en-US" sz="900" b="1" dirty="0"/>
                    </a:p>
                  </a:txBody>
                  <a:tcPr/>
                </a:tc>
                <a:tc>
                  <a:txBody>
                    <a:bodyPr/>
                    <a:lstStyle/>
                    <a:p>
                      <a:r>
                        <a:rPr lang="en-US" sz="900" b="1" dirty="0" smtClean="0"/>
                        <a:t>Running</a:t>
                      </a:r>
                      <a:endParaRPr lang="en-US" sz="900" b="1" dirty="0"/>
                    </a:p>
                  </a:txBody>
                  <a:tcPr/>
                </a:tc>
                <a:tc>
                  <a:txBody>
                    <a:bodyPr/>
                    <a:lstStyle/>
                    <a:p>
                      <a:r>
                        <a:rPr lang="en-US" sz="900" b="1" dirty="0" smtClean="0"/>
                        <a:t>Long-baseline neutrino oscillation with T2K</a:t>
                      </a:r>
                      <a:r>
                        <a:rPr lang="en-US" sz="900" b="1" baseline="0" dirty="0" smtClean="0"/>
                        <a:t>, n</a:t>
                      </a:r>
                      <a:r>
                        <a:rPr lang="en-US" sz="900" b="1" dirty="0" smtClean="0"/>
                        <a:t>ucleon decay</a:t>
                      </a:r>
                      <a:r>
                        <a:rPr lang="en-US" sz="900" b="1" baseline="0" dirty="0" smtClean="0"/>
                        <a:t>, s</a:t>
                      </a:r>
                      <a:r>
                        <a:rPr lang="en-US" sz="900" b="1" dirty="0" smtClean="0"/>
                        <a:t>upernova neutrinos,</a:t>
                      </a:r>
                      <a:r>
                        <a:rPr lang="en-US" sz="900" b="1" baseline="0" dirty="0" smtClean="0"/>
                        <a:t> a</a:t>
                      </a:r>
                      <a:r>
                        <a:rPr lang="en-US" sz="900" b="1" dirty="0" smtClean="0"/>
                        <a:t>tmospheric neutrinos</a:t>
                      </a:r>
                      <a:endParaRPr lang="en-US" sz="900" b="1" dirty="0"/>
                    </a:p>
                  </a:txBody>
                  <a:tcPr/>
                </a:tc>
                <a:tc>
                  <a:txBody>
                    <a:bodyPr/>
                    <a:lstStyle/>
                    <a:p>
                      <a:r>
                        <a:rPr lang="en-US" sz="900" b="1" dirty="0" smtClean="0"/>
                        <a:t>7 Univ.</a:t>
                      </a:r>
                      <a:endParaRPr lang="en-US" sz="900" b="1" dirty="0"/>
                    </a:p>
                  </a:txBody>
                  <a:tcPr/>
                </a:tc>
                <a:tc>
                  <a:txBody>
                    <a:bodyPr/>
                    <a:lstStyle/>
                    <a:p>
                      <a:r>
                        <a:rPr lang="en-US" sz="900" b="1" dirty="0" smtClean="0"/>
                        <a:t>29</a:t>
                      </a:r>
                      <a:endParaRPr lang="en-US" sz="900" b="1" dirty="0"/>
                    </a:p>
                  </a:txBody>
                  <a:tcPr/>
                </a:tc>
              </a:tr>
              <a:tr h="369470">
                <a:tc>
                  <a:txBody>
                    <a:bodyPr/>
                    <a:lstStyle/>
                    <a:p>
                      <a:r>
                        <a:rPr lang="en-US" sz="950" b="1" dirty="0" smtClean="0">
                          <a:effectLst/>
                          <a:latin typeface="Calibri" pitchFamily="34" charset="0"/>
                        </a:rPr>
                        <a:t>T2K</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J-PARC, Tokai</a:t>
                      </a:r>
                      <a:r>
                        <a:rPr lang="en-US" sz="900" b="1" baseline="0" dirty="0" smtClean="0"/>
                        <a:t> &amp;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t>Mozumi</a:t>
                      </a:r>
                      <a:r>
                        <a:rPr lang="en-US" sz="900" b="1" dirty="0" smtClean="0"/>
                        <a:t> Mine, Gifu, Japan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Running;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err="1" smtClean="0"/>
                        <a:t>Linac</a:t>
                      </a:r>
                      <a:r>
                        <a:rPr lang="en-US" sz="900" b="1" dirty="0" smtClean="0"/>
                        <a:t> upgrade</a:t>
                      </a:r>
                      <a:r>
                        <a:rPr lang="en-US" sz="900" b="1" baseline="0" dirty="0" smtClean="0"/>
                        <a:t> 2014</a:t>
                      </a:r>
                      <a:endParaRPr lang="en-US" sz="900" b="1" dirty="0" smtClean="0"/>
                    </a:p>
                  </a:txBody>
                  <a:tcPr/>
                </a:tc>
                <a:tc>
                  <a:txBody>
                    <a:bodyPr/>
                    <a:lstStyle/>
                    <a:p>
                      <a:r>
                        <a:rPr lang="en-US" sz="900" b="1" kern="1200" dirty="0" smtClean="0">
                          <a:solidFill>
                            <a:schemeClr val="dk1"/>
                          </a:solidFill>
                          <a:latin typeface="+mn-lt"/>
                          <a:ea typeface="+mn-ea"/>
                          <a:cs typeface="+mn-cs"/>
                        </a:rPr>
                        <a:t>Measure </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e</a:t>
                      </a:r>
                      <a:r>
                        <a:rPr lang="en-US" sz="900" b="1" kern="1200" dirty="0" smtClean="0">
                          <a:solidFill>
                            <a:schemeClr val="dk1"/>
                          </a:solidFill>
                          <a:latin typeface="+mn-lt"/>
                          <a:ea typeface="+mn-ea"/>
                          <a:cs typeface="+mn-cs"/>
                        </a:rPr>
                        <a:t> and </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err="1" smtClean="0">
                          <a:solidFill>
                            <a:schemeClr val="dk1"/>
                          </a:solidFill>
                          <a:latin typeface="+mn-lt"/>
                          <a:ea typeface="+mn-ea"/>
                          <a:cs typeface="+mn-cs"/>
                        </a:rPr>
                        <a:t>-ν</a:t>
                      </a:r>
                      <a:r>
                        <a:rPr lang="en-US" sz="900" b="1" kern="1200" baseline="-25000" dirty="0" err="1" smtClean="0">
                          <a:solidFill>
                            <a:schemeClr val="dk1"/>
                          </a:solidFill>
                          <a:latin typeface="+mn-lt"/>
                          <a:ea typeface="+mn-ea"/>
                          <a:cs typeface="+mn-cs"/>
                        </a:rPr>
                        <a:t>μ</a:t>
                      </a:r>
                      <a:r>
                        <a:rPr lang="en-US" sz="900" b="1" kern="1200" dirty="0" smtClean="0">
                          <a:solidFill>
                            <a:schemeClr val="dk1"/>
                          </a:solidFill>
                          <a:latin typeface="+mn-lt"/>
                          <a:ea typeface="+mn-ea"/>
                          <a:cs typeface="+mn-cs"/>
                        </a:rPr>
                        <a:t> oscillations; resolve the neutrino mass hierarchy</a:t>
                      </a:r>
                      <a:r>
                        <a:rPr lang="en-US" sz="900" kern="1200" dirty="0" smtClean="0">
                          <a:solidFill>
                            <a:schemeClr val="dk1"/>
                          </a:solidFill>
                          <a:latin typeface="+mn-lt"/>
                          <a:ea typeface="+mn-ea"/>
                          <a:cs typeface="+mn-cs"/>
                        </a:rPr>
                        <a:t>; </a:t>
                      </a:r>
                      <a:r>
                        <a:rPr lang="en-US" sz="900" b="1" kern="1200" dirty="0" smtClean="0">
                          <a:solidFill>
                            <a:schemeClr val="dk1"/>
                          </a:solidFill>
                          <a:latin typeface="+mn-lt"/>
                          <a:ea typeface="+mn-ea"/>
                          <a:cs typeface="+mn-cs"/>
                        </a:rPr>
                        <a:t>first information about value of </a:t>
                      </a:r>
                      <a:r>
                        <a:rPr lang="en-US" sz="900" b="1" kern="1200" dirty="0" err="1" smtClean="0">
                          <a:solidFill>
                            <a:schemeClr val="dk1"/>
                          </a:solidFill>
                          <a:latin typeface="+mn-lt"/>
                          <a:ea typeface="+mn-ea"/>
                          <a:cs typeface="+mn-cs"/>
                        </a:rPr>
                        <a:t>δ</a:t>
                      </a:r>
                      <a:r>
                        <a:rPr lang="en-US" sz="900" b="1" kern="1200" baseline="-25000" dirty="0" err="1" smtClean="0">
                          <a:solidFill>
                            <a:schemeClr val="dk1"/>
                          </a:solidFill>
                          <a:latin typeface="+mn-lt"/>
                          <a:ea typeface="+mn-ea"/>
                          <a:cs typeface="+mn-cs"/>
                        </a:rPr>
                        <a:t>cp</a:t>
                      </a:r>
                      <a:r>
                        <a:rPr lang="en-US" sz="900" b="1" kern="1200" dirty="0" smtClean="0">
                          <a:solidFill>
                            <a:schemeClr val="dk1"/>
                          </a:solidFill>
                          <a:latin typeface="+mn-lt"/>
                          <a:ea typeface="+mn-ea"/>
                          <a:cs typeface="+mn-cs"/>
                        </a:rPr>
                        <a:t> (with NO</a:t>
                      </a:r>
                      <a:r>
                        <a:rPr lang="el-GR" sz="900" b="1" baseline="0" dirty="0" smtClean="0">
                          <a:latin typeface="Times New Roman"/>
                          <a:cs typeface="Times New Roman"/>
                        </a:rPr>
                        <a:t>ν</a:t>
                      </a:r>
                      <a:r>
                        <a:rPr lang="en-US" sz="900" b="1" kern="1200" dirty="0" smtClean="0">
                          <a:solidFill>
                            <a:schemeClr val="dk1"/>
                          </a:solidFill>
                          <a:latin typeface="+mn-lt"/>
                          <a:ea typeface="+mn-ea"/>
                          <a:cs typeface="+mn-cs"/>
                        </a:rPr>
                        <a:t>A)</a:t>
                      </a:r>
                      <a:endParaRPr lang="en-US" sz="900" kern="1200" dirty="0" smtClean="0">
                        <a:solidFill>
                          <a:schemeClr val="dk1"/>
                        </a:solidFill>
                        <a:latin typeface="+mn-lt"/>
                        <a:ea typeface="+mn-ea"/>
                        <a:cs typeface="+mn-cs"/>
                      </a:endParaRPr>
                    </a:p>
                  </a:txBody>
                  <a:tcPr/>
                </a:tc>
                <a:tc>
                  <a:txBody>
                    <a:bodyPr/>
                    <a:lstStyle/>
                    <a:p>
                      <a:r>
                        <a:rPr lang="en-US" sz="900" b="1" dirty="0" smtClean="0"/>
                        <a:t>10 Univ.</a:t>
                      </a:r>
                      <a:endParaRPr lang="en-US" sz="900" b="1" dirty="0"/>
                    </a:p>
                  </a:txBody>
                  <a:tcPr/>
                </a:tc>
                <a:tc>
                  <a:txBody>
                    <a:bodyPr/>
                    <a:lstStyle/>
                    <a:p>
                      <a:r>
                        <a:rPr lang="en-US" sz="900" b="1" dirty="0" smtClean="0"/>
                        <a:t>70</a:t>
                      </a:r>
                      <a:endParaRPr lang="en-US" sz="900" b="1" dirty="0"/>
                    </a:p>
                  </a:txBody>
                  <a:tcPr/>
                </a:tc>
              </a:tr>
              <a:tr h="255370">
                <a:tc>
                  <a:txBody>
                    <a:bodyPr/>
                    <a:lstStyle/>
                    <a:p>
                      <a:r>
                        <a:rPr lang="en-US" sz="950" b="1" dirty="0" smtClean="0">
                          <a:effectLst/>
                          <a:latin typeface="Calibri" pitchFamily="34" charset="0"/>
                        </a:rPr>
                        <a:t>US-NA61</a:t>
                      </a:r>
                      <a:endParaRPr lang="en-US" sz="950" b="1" dirty="0">
                        <a:effectLst/>
                        <a:latin typeface="Calibri" pitchFamily="34" charset="0"/>
                      </a:endParaRPr>
                    </a:p>
                  </a:txBody>
                  <a:tcPr/>
                </a:tc>
                <a:tc>
                  <a:txBody>
                    <a:bodyPr/>
                    <a:lstStyle/>
                    <a:p>
                      <a:r>
                        <a:rPr lang="en-US" sz="900" b="1" dirty="0" smtClean="0"/>
                        <a:t>CERN, Geneva, Switzerland</a:t>
                      </a:r>
                      <a:endParaRPr lang="en-US" sz="900" b="1" dirty="0"/>
                    </a:p>
                  </a:txBody>
                  <a:tcPr/>
                </a:tc>
                <a:tc>
                  <a:txBody>
                    <a:bodyPr/>
                    <a:lstStyle/>
                    <a:p>
                      <a:r>
                        <a:rPr lang="en-US" sz="900" b="1" dirty="0" smtClean="0"/>
                        <a:t>Target runs </a:t>
                      </a:r>
                    </a:p>
                    <a:p>
                      <a:r>
                        <a:rPr lang="en-US" sz="900" b="1" dirty="0" smtClean="0"/>
                        <a:t>2014-15</a:t>
                      </a:r>
                      <a:endParaRPr lang="en-US" sz="9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t>Measure hadron production cross sections crucial for neutrino beam flux estimation</a:t>
                      </a:r>
                      <a:r>
                        <a:rPr lang="en-US" sz="900" b="1" baseline="0" dirty="0" smtClean="0"/>
                        <a:t>s needed for NO</a:t>
                      </a:r>
                      <a:r>
                        <a:rPr lang="el-GR" sz="900" b="1" baseline="0" dirty="0" smtClean="0">
                          <a:latin typeface="Times New Roman"/>
                          <a:cs typeface="Times New Roman"/>
                        </a:rPr>
                        <a:t>ν</a:t>
                      </a:r>
                      <a:r>
                        <a:rPr lang="en-US" sz="900" b="1" baseline="0" dirty="0" smtClean="0"/>
                        <a:t>A, LBNE</a:t>
                      </a:r>
                      <a:endParaRPr lang="en-US" sz="900" b="1" dirty="0" smtClean="0"/>
                    </a:p>
                  </a:txBody>
                  <a:tcPr/>
                </a:tc>
                <a:tc>
                  <a:txBody>
                    <a:bodyPr/>
                    <a:lstStyle/>
                    <a:p>
                      <a:r>
                        <a:rPr lang="en-US" sz="900" b="1" dirty="0" smtClean="0"/>
                        <a:t>4</a:t>
                      </a:r>
                      <a:r>
                        <a:rPr lang="en-US" sz="900" b="1" baseline="0" dirty="0" smtClean="0"/>
                        <a:t> Univ., 1 Lab</a:t>
                      </a:r>
                      <a:endParaRPr lang="en-US" sz="900" b="1" dirty="0"/>
                    </a:p>
                  </a:txBody>
                  <a:tcPr/>
                </a:tc>
                <a:tc>
                  <a:txBody>
                    <a:bodyPr/>
                    <a:lstStyle/>
                    <a:p>
                      <a:r>
                        <a:rPr lang="en-US" sz="900" b="1" dirty="0" smtClean="0"/>
                        <a:t>15</a:t>
                      </a:r>
                      <a:endParaRPr lang="en-US" sz="900" b="1" dirty="0"/>
                    </a:p>
                  </a:txBody>
                  <a:tcPr/>
                </a:tc>
              </a:tr>
              <a:tr h="364092">
                <a:tc>
                  <a:txBody>
                    <a:bodyPr/>
                    <a:lstStyle/>
                    <a:p>
                      <a:r>
                        <a:rPr lang="en-US" sz="950" b="1" dirty="0" smtClean="0">
                          <a:effectLst/>
                          <a:latin typeface="Calibri" pitchFamily="34" charset="0"/>
                        </a:rPr>
                        <a:t>US Short-Baseline Reactor</a:t>
                      </a:r>
                      <a:endParaRPr lang="en-US" sz="950" b="1" dirty="0">
                        <a:effectLst/>
                        <a:latin typeface="Calibri" pitchFamily="34" charset="0"/>
                      </a:endParaRPr>
                    </a:p>
                  </a:txBody>
                  <a:tcPr/>
                </a:tc>
                <a:tc>
                  <a:txBody>
                    <a:bodyPr/>
                    <a:lstStyle/>
                    <a:p>
                      <a:r>
                        <a:rPr lang="en-US" sz="900" b="1" dirty="0" smtClean="0"/>
                        <a:t>Site(s)</a:t>
                      </a:r>
                      <a:r>
                        <a:rPr lang="en-US" sz="900" b="1" baseline="0" dirty="0" smtClean="0"/>
                        <a:t> TBD</a:t>
                      </a:r>
                      <a:endParaRPr lang="en-US" sz="900" b="1" dirty="0"/>
                    </a:p>
                  </a:txBody>
                  <a:tcPr/>
                </a:tc>
                <a:tc>
                  <a:txBody>
                    <a:bodyPr/>
                    <a:lstStyle/>
                    <a:p>
                      <a:r>
                        <a:rPr lang="en-US" sz="900" b="1" dirty="0" smtClean="0"/>
                        <a:t>R&amp;D;</a:t>
                      </a:r>
                      <a:r>
                        <a:rPr lang="en-US" sz="900" b="1" baseline="0" dirty="0" smtClean="0"/>
                        <a:t> </a:t>
                      </a:r>
                    </a:p>
                    <a:p>
                      <a:r>
                        <a:rPr lang="en-US" sz="900" b="1" baseline="0" dirty="0" smtClean="0"/>
                        <a:t>First data 2016</a:t>
                      </a:r>
                      <a:endParaRPr lang="en-US" sz="900" b="1" dirty="0"/>
                    </a:p>
                  </a:txBody>
                  <a:tcPr/>
                </a:tc>
                <a:tc>
                  <a:txBody>
                    <a:bodyPr/>
                    <a:lstStyle/>
                    <a:p>
                      <a:r>
                        <a:rPr lang="en-US" sz="900" b="1" dirty="0" smtClean="0">
                          <a:solidFill>
                            <a:schemeClr val="tx1"/>
                          </a:solidFill>
                          <a:ea typeface="ＭＳ Ｐゴシック" pitchFamily="-84" charset="-128"/>
                        </a:rPr>
                        <a:t>Short-baseline sterile neutrino oscillation search</a:t>
                      </a:r>
                      <a:endParaRPr lang="en-US" sz="900" b="1" dirty="0" smtClean="0"/>
                    </a:p>
                  </a:txBody>
                  <a:tcPr/>
                </a:tc>
                <a:tc>
                  <a:txBody>
                    <a:bodyPr/>
                    <a:lstStyle/>
                    <a:p>
                      <a:r>
                        <a:rPr lang="en-US" sz="900" b="1" dirty="0" smtClean="0"/>
                        <a:t>6 Univ., 5 Lab</a:t>
                      </a:r>
                      <a:endParaRPr lang="en-US" sz="900" b="1" dirty="0"/>
                    </a:p>
                  </a:txBody>
                  <a:tcPr/>
                </a:tc>
                <a:tc>
                  <a:txBody>
                    <a:bodyPr/>
                    <a:lstStyle/>
                    <a:p>
                      <a:r>
                        <a:rPr lang="en-US" sz="900" b="1" dirty="0" smtClean="0"/>
                        <a:t>28</a:t>
                      </a:r>
                      <a:endParaRPr lang="en-US" sz="900" b="1" dirty="0"/>
                    </a:p>
                  </a:txBody>
                  <a:tcPr/>
                </a:tc>
              </a:tr>
            </a:tbl>
          </a:graphicData>
        </a:graphic>
      </p:graphicFrame>
      <p:sp>
        <p:nvSpPr>
          <p:cNvPr id="4" name="TextBox 3"/>
          <p:cNvSpPr txBox="1"/>
          <p:nvPr/>
        </p:nvSpPr>
        <p:spPr>
          <a:xfrm>
            <a:off x="8881428" y="6606114"/>
            <a:ext cx="255198" cy="246221"/>
          </a:xfrm>
          <a:prstGeom prst="rect">
            <a:avLst/>
          </a:prstGeom>
          <a:noFill/>
        </p:spPr>
        <p:txBody>
          <a:bodyPr wrap="none" rtlCol="0">
            <a:spAutoFit/>
          </a:bodyPr>
          <a:lstStyle/>
          <a:p>
            <a:r>
              <a:rPr lang="en-US" sz="1000" dirty="0" smtClean="0">
                <a:solidFill>
                  <a:schemeClr val="tx1">
                    <a:lumMod val="75000"/>
                    <a:lumOff val="25000"/>
                  </a:schemeClr>
                </a:solidFill>
              </a:rPr>
              <a:t>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66084806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1020353.jpeg"/>
          <p:cNvPicPr>
            <a:picLocks noChangeAspect="1"/>
          </p:cNvPicPr>
          <p:nvPr/>
        </p:nvPicPr>
        <p:blipFill>
          <a:blip r:embed="rId2" cstate="screen"/>
          <a:stretch>
            <a:fillRect/>
          </a:stretch>
        </p:blipFill>
        <p:spPr>
          <a:xfrm>
            <a:off x="3703500" y="2689413"/>
            <a:ext cx="5198454" cy="3899898"/>
          </a:xfrm>
          <a:prstGeom prst="rect">
            <a:avLst/>
          </a:prstGeom>
        </p:spPr>
      </p:pic>
      <p:sp>
        <p:nvSpPr>
          <p:cNvPr id="33793" name="Title 1"/>
          <p:cNvSpPr>
            <a:spLocks noGrp="1"/>
          </p:cNvSpPr>
          <p:nvPr>
            <p:ph type="title"/>
          </p:nvPr>
        </p:nvSpPr>
        <p:spPr>
          <a:xfrm>
            <a:off x="933450" y="53969"/>
            <a:ext cx="7305675" cy="723900"/>
          </a:xfrm>
        </p:spPr>
        <p:txBody>
          <a:bodyPr/>
          <a:lstStyle/>
          <a:p>
            <a:r>
              <a:rPr lang="en-US" sz="3600" dirty="0" smtClean="0">
                <a:effectLst>
                  <a:outerShdw blurRad="38100" dist="38100" dir="2700000" algn="tl">
                    <a:srgbClr val="000000">
                      <a:alpha val="43137"/>
                    </a:srgbClr>
                  </a:outerShdw>
                </a:effectLst>
              </a:rPr>
              <a:t>Intensity Frontier Status </a:t>
            </a:r>
          </a:p>
        </p:txBody>
      </p:sp>
      <p:sp>
        <p:nvSpPr>
          <p:cNvPr id="33794" name="Content Placeholder 2"/>
          <p:cNvSpPr>
            <a:spLocks noGrp="1"/>
          </p:cNvSpPr>
          <p:nvPr>
            <p:ph idx="1"/>
          </p:nvPr>
        </p:nvSpPr>
        <p:spPr>
          <a:xfrm>
            <a:off x="193675" y="1069442"/>
            <a:ext cx="8669338" cy="3052762"/>
          </a:xfrm>
        </p:spPr>
        <p:txBody>
          <a:bodyPr/>
          <a:lstStyle/>
          <a:p>
            <a:pPr>
              <a:spcBef>
                <a:spcPct val="0"/>
              </a:spcBef>
              <a:buFont typeface="Wingdings" pitchFamily="2" charset="2"/>
              <a:buNone/>
            </a:pPr>
            <a:r>
              <a:rPr lang="en-US" dirty="0" smtClean="0">
                <a:latin typeface="Calibri" pitchFamily="34" charset="0"/>
                <a:cs typeface="Calibri" pitchFamily="34" charset="0"/>
              </a:rPr>
              <a:t>Current program:  </a:t>
            </a:r>
            <a:r>
              <a:rPr lang="en-US" dirty="0" smtClean="0">
                <a:solidFill>
                  <a:srgbClr val="135C00"/>
                </a:solidFill>
                <a:latin typeface="Calibri" pitchFamily="34" charset="0"/>
                <a:cs typeface="Calibri" pitchFamily="34" charset="0"/>
              </a:rPr>
              <a:t>MINERvA, NOvA, T2K, MicroBooNE, Daya Bay, EXO-200</a:t>
            </a:r>
          </a:p>
          <a:p>
            <a:pPr lvl="1">
              <a:spcBef>
                <a:spcPct val="0"/>
              </a:spcBef>
            </a:pPr>
            <a:r>
              <a:rPr lang="en-US" b="1" dirty="0" smtClean="0">
                <a:solidFill>
                  <a:srgbClr val="135C00"/>
                </a:solidFill>
                <a:latin typeface="Calibri" pitchFamily="34" charset="0"/>
                <a:cs typeface="Calibri" pitchFamily="34" charset="0"/>
              </a:rPr>
              <a:t>NOvA </a:t>
            </a:r>
            <a:r>
              <a:rPr lang="en-US" b="1" dirty="0" smtClean="0">
                <a:latin typeface="Calibri" pitchFamily="34" charset="0"/>
                <a:cs typeface="Calibri" pitchFamily="34" charset="0"/>
              </a:rPr>
              <a:t>and </a:t>
            </a:r>
            <a:r>
              <a:rPr lang="en-US" b="1" dirty="0" smtClean="0">
                <a:solidFill>
                  <a:srgbClr val="135C00"/>
                </a:solidFill>
                <a:latin typeface="Calibri" pitchFamily="34" charset="0"/>
                <a:cs typeface="Calibri" pitchFamily="34" charset="0"/>
              </a:rPr>
              <a:t>MicroBoone</a:t>
            </a:r>
            <a:r>
              <a:rPr lang="en-US" b="1" dirty="0" smtClean="0">
                <a:latin typeface="Calibri" pitchFamily="34" charset="0"/>
                <a:cs typeface="Calibri" pitchFamily="34" charset="0"/>
              </a:rPr>
              <a:t> will complete construction in FY 2014 (see below + next slide), others taking data</a:t>
            </a:r>
          </a:p>
          <a:p>
            <a:pPr lvl="1">
              <a:spcBef>
                <a:spcPct val="0"/>
              </a:spcBef>
            </a:pPr>
            <a:endParaRPr lang="en-US" b="1" dirty="0" smtClean="0">
              <a:latin typeface="Calibri" pitchFamily="34" charset="0"/>
              <a:cs typeface="Calibri" pitchFamily="34" charset="0"/>
            </a:endParaRPr>
          </a:p>
          <a:p>
            <a:pPr>
              <a:spcBef>
                <a:spcPct val="0"/>
              </a:spcBef>
              <a:buFont typeface="Wingdings" pitchFamily="2" charset="2"/>
              <a:buNone/>
            </a:pPr>
            <a:r>
              <a:rPr lang="en-US" dirty="0" smtClean="0">
                <a:latin typeface="Calibri" pitchFamily="34" charset="0"/>
                <a:cs typeface="Calibri" pitchFamily="34" charset="0"/>
              </a:rPr>
              <a:t>Planned program: </a:t>
            </a:r>
            <a:r>
              <a:rPr lang="en-US" dirty="0" smtClean="0">
                <a:solidFill>
                  <a:srgbClr val="285C00"/>
                </a:solidFill>
                <a:latin typeface="Calibri" pitchFamily="34" charset="0"/>
                <a:cs typeface="Calibri" pitchFamily="34" charset="0"/>
              </a:rPr>
              <a:t>4 projects</a:t>
            </a:r>
            <a:r>
              <a:rPr lang="en-US" dirty="0" smtClean="0">
                <a:latin typeface="Calibri" pitchFamily="34" charset="0"/>
                <a:cs typeface="Calibri" pitchFamily="34" charset="0"/>
              </a:rPr>
              <a:t> in design/R&amp;D phase; fabrication not approved yet</a:t>
            </a:r>
          </a:p>
          <a:p>
            <a:pPr lvl="1">
              <a:spcBef>
                <a:spcPct val="0"/>
              </a:spcBef>
            </a:pPr>
            <a:r>
              <a:rPr lang="en-US" b="1" dirty="0" smtClean="0">
                <a:solidFill>
                  <a:srgbClr val="135C00"/>
                </a:solidFill>
                <a:latin typeface="Calibri" pitchFamily="34" charset="0"/>
                <a:cs typeface="Calibri" pitchFamily="34" charset="0"/>
              </a:rPr>
              <a:t>Belle-II</a:t>
            </a:r>
            <a:r>
              <a:rPr lang="en-US" b="1" dirty="0" smtClean="0">
                <a:latin typeface="Calibri" pitchFamily="34" charset="0"/>
                <a:cs typeface="Calibri" pitchFamily="34" charset="0"/>
              </a:rPr>
              <a:t> </a:t>
            </a:r>
          </a:p>
          <a:p>
            <a:pPr lvl="1">
              <a:spcBef>
                <a:spcPct val="0"/>
              </a:spcBef>
            </a:pPr>
            <a:r>
              <a:rPr lang="en-US" b="1" dirty="0" smtClean="0">
                <a:solidFill>
                  <a:srgbClr val="135C00"/>
                </a:solidFill>
                <a:latin typeface="Calibri" pitchFamily="34" charset="0"/>
                <a:cs typeface="Calibri" pitchFamily="34" charset="0"/>
              </a:rPr>
              <a:t>Mu2e</a:t>
            </a:r>
            <a:endParaRPr lang="en-US" b="1" dirty="0" smtClean="0">
              <a:latin typeface="Calibri" pitchFamily="34" charset="0"/>
              <a:cs typeface="Calibri" pitchFamily="34" charset="0"/>
            </a:endParaRPr>
          </a:p>
          <a:p>
            <a:pPr lvl="1">
              <a:spcBef>
                <a:spcPct val="0"/>
              </a:spcBef>
            </a:pPr>
            <a:r>
              <a:rPr lang="en-US" b="1" dirty="0" smtClean="0">
                <a:solidFill>
                  <a:srgbClr val="135C00"/>
                </a:solidFill>
                <a:latin typeface="Calibri" pitchFamily="34" charset="0"/>
                <a:cs typeface="Calibri" pitchFamily="34" charset="0"/>
              </a:rPr>
              <a:t>LBNE</a:t>
            </a:r>
            <a:endParaRPr lang="en-US" b="1" dirty="0" smtClean="0">
              <a:solidFill>
                <a:srgbClr val="000099"/>
              </a:solidFill>
              <a:latin typeface="Calibri" pitchFamily="34" charset="0"/>
              <a:cs typeface="Calibri" pitchFamily="34" charset="0"/>
            </a:endParaRPr>
          </a:p>
          <a:p>
            <a:pPr lvl="1">
              <a:spcBef>
                <a:spcPct val="0"/>
              </a:spcBef>
            </a:pPr>
            <a:r>
              <a:rPr lang="en-US" b="1" dirty="0" smtClean="0">
                <a:solidFill>
                  <a:srgbClr val="135C00"/>
                </a:solidFill>
                <a:latin typeface="Calibri" pitchFamily="34" charset="0"/>
                <a:cs typeface="Calibri" pitchFamily="34" charset="0"/>
              </a:rPr>
              <a:t>Muon g-2</a:t>
            </a:r>
            <a:endParaRPr lang="en-US" b="1" dirty="0" smtClean="0">
              <a:latin typeface="Calibri" pitchFamily="34" charset="0"/>
              <a:cs typeface="Calibri" pitchFamily="34" charset="0"/>
            </a:endParaRPr>
          </a:p>
        </p:txBody>
      </p:sp>
      <p:sp>
        <p:nvSpPr>
          <p:cNvPr id="6" name="Content Placeholder 2"/>
          <p:cNvSpPr txBox="1">
            <a:spLocks/>
          </p:cNvSpPr>
          <p:nvPr/>
        </p:nvSpPr>
        <p:spPr bwMode="auto">
          <a:xfrm>
            <a:off x="227760" y="3866184"/>
            <a:ext cx="3429840" cy="2790109"/>
          </a:xfrm>
          <a:prstGeom prst="rect">
            <a:avLst/>
          </a:prstGeom>
          <a:noFill/>
          <a:ln w="9525">
            <a:noFill/>
            <a:miter lim="800000"/>
            <a:headEnd/>
            <a:tailEnd/>
          </a:ln>
        </p:spPr>
        <p:txBody>
          <a:bodyPr/>
          <a:lstStyle/>
          <a:p>
            <a:pPr marL="228600" indent="-228600" eaLnBrk="0" hangingPunct="0">
              <a:spcBef>
                <a:spcPts val="0"/>
              </a:spcBef>
              <a:buFont typeface="Wingdings" pitchFamily="2" charset="2"/>
              <a:buNone/>
              <a:defRPr/>
            </a:pPr>
            <a:r>
              <a:rPr lang="en-US" sz="2000" kern="0" dirty="0" smtClean="0">
                <a:latin typeface="Calibri" pitchFamily="34" charset="0"/>
                <a:cs typeface="Calibri" pitchFamily="34" charset="0"/>
              </a:rPr>
              <a:t>Physics Status</a:t>
            </a:r>
            <a:endParaRPr lang="en-US" sz="2000" kern="0" dirty="0">
              <a:latin typeface="Calibri" pitchFamily="34" charset="0"/>
              <a:cs typeface="Calibri" pitchFamily="34" charset="0"/>
            </a:endParaRPr>
          </a:p>
          <a:p>
            <a:pPr marL="342900" indent="-342900" eaLnBrk="0" hangingPunct="0">
              <a:spcBef>
                <a:spcPts val="0"/>
              </a:spcBef>
              <a:buFont typeface="Wingdings" pitchFamily="2" charset="2"/>
              <a:buChar char="§"/>
              <a:defRPr/>
            </a:pPr>
            <a:r>
              <a:rPr lang="en-US" kern="0" dirty="0" smtClean="0">
                <a:solidFill>
                  <a:srgbClr val="285C00"/>
                </a:solidFill>
                <a:latin typeface="Calibri" pitchFamily="34" charset="0"/>
                <a:cs typeface="Calibri" pitchFamily="34" charset="0"/>
              </a:rPr>
              <a:t>Daya Bay, T2K, NOvA</a:t>
            </a:r>
            <a:r>
              <a:rPr lang="en-US" kern="0" dirty="0" smtClean="0">
                <a:latin typeface="Calibri" pitchFamily="34" charset="0"/>
                <a:cs typeface="Calibri" pitchFamily="34" charset="0"/>
              </a:rPr>
              <a:t>, et al. will usher in the era of precision neutrino physics with few % measurements</a:t>
            </a:r>
          </a:p>
          <a:p>
            <a:pPr marL="800100" lvl="1" indent="-342900" eaLnBrk="0" hangingPunct="0">
              <a:spcBef>
                <a:spcPts val="0"/>
              </a:spcBef>
              <a:buFont typeface="Wingdings" pitchFamily="2" charset="2"/>
              <a:buChar char="§"/>
              <a:defRPr/>
            </a:pPr>
            <a:r>
              <a:rPr lang="en-US" kern="0" dirty="0" smtClean="0">
                <a:latin typeface="Calibri" pitchFamily="34" charset="0"/>
                <a:cs typeface="Calibri" pitchFamily="34" charset="0"/>
              </a:rPr>
              <a:t>1</a:t>
            </a:r>
            <a:r>
              <a:rPr lang="en-US" kern="0" baseline="30000" dirty="0" smtClean="0">
                <a:latin typeface="Calibri" pitchFamily="34" charset="0"/>
                <a:cs typeface="Calibri" pitchFamily="34" charset="0"/>
              </a:rPr>
              <a:t>st</a:t>
            </a:r>
            <a:r>
              <a:rPr lang="en-US" kern="0" dirty="0" smtClean="0">
                <a:latin typeface="Calibri" pitchFamily="34" charset="0"/>
                <a:cs typeface="Calibri" pitchFamily="34" charset="0"/>
              </a:rPr>
              <a:t> steps in a comprehensive program</a:t>
            </a:r>
          </a:p>
        </p:txBody>
      </p:sp>
      <p:sp>
        <p:nvSpPr>
          <p:cNvPr id="25602" name="AutoShape 2" descr="imap://glen%2Ecrawford%40gmail%2Ecom@imap.googlemail.com:993/fetch%3EUID%3E/INBOX%3E32218?part=1.2&amp;filename=P1020353.jpeg"/>
          <p:cNvSpPr>
            <a:spLocks noChangeAspect="1" noChangeArrowheads="1"/>
          </p:cNvSpPr>
          <p:nvPr/>
        </p:nvSpPr>
        <p:spPr bwMode="auto">
          <a:xfrm>
            <a:off x="155575" y="-4213225"/>
            <a:ext cx="11706225" cy="87820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242047" y="6118412"/>
            <a:ext cx="3455894" cy="369332"/>
          </a:xfrm>
          <a:prstGeom prst="rect">
            <a:avLst/>
          </a:prstGeom>
          <a:noFill/>
        </p:spPr>
        <p:txBody>
          <a:bodyPr wrap="square" rtlCol="0">
            <a:spAutoFit/>
          </a:bodyPr>
          <a:lstStyle/>
          <a:p>
            <a:r>
              <a:rPr lang="en-US" i="1" dirty="0" smtClean="0">
                <a:solidFill>
                  <a:srgbClr val="285C00"/>
                </a:solidFill>
                <a:latin typeface="Calibri" pitchFamily="34" charset="0"/>
              </a:rPr>
              <a:t>MicroBooNE cryostat delivered</a:t>
            </a:r>
            <a:r>
              <a:rPr lang="en-US" dirty="0" smtClean="0">
                <a:solidFill>
                  <a:srgbClr val="285C00"/>
                </a:solidFill>
                <a:latin typeface="Calibri" pitchFamily="34" charset="0"/>
              </a:rPr>
              <a:t> </a:t>
            </a:r>
            <a:r>
              <a:rPr lang="en-US" dirty="0" smtClean="0">
                <a:latin typeface="Calibri" pitchFamily="34" charset="0"/>
                <a:sym typeface="Wingdings" pitchFamily="2" charset="2"/>
              </a:rPr>
              <a:t></a:t>
            </a:r>
            <a:endParaRPr lang="en-US" dirty="0">
              <a:latin typeface="Calibri" pitchFamily="34" charset="0"/>
            </a:endParaRPr>
          </a:p>
        </p:txBody>
      </p:sp>
      <p:sp>
        <p:nvSpPr>
          <p:cNvPr id="10" name="Rectangle 9"/>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9581" y="182218"/>
            <a:ext cx="8366793" cy="533400"/>
          </a:xfrm>
        </p:spPr>
        <p:txBody>
          <a:bodyPr>
            <a:noAutofit/>
          </a:bodyPr>
          <a:lstStyle/>
          <a:p>
            <a:pPr algn="ctr"/>
            <a:r>
              <a:rPr lang="en-US" sz="3200" b="1" i="0" dirty="0" smtClean="0">
                <a:effectLst>
                  <a:outerShdw blurRad="38100" dist="38100" dir="2700000" algn="tl">
                    <a:srgbClr val="000000">
                      <a:alpha val="43137"/>
                    </a:srgbClr>
                  </a:outerShdw>
                </a:effectLst>
                <a:latin typeface="Cambria" pitchFamily="18" charset="0"/>
              </a:rPr>
              <a:t>The Questions - the Experimental Program</a:t>
            </a:r>
          </a:p>
        </p:txBody>
      </p:sp>
      <p:sp>
        <p:nvSpPr>
          <p:cNvPr id="9219" name="Content Placeholder 2"/>
          <p:cNvSpPr>
            <a:spLocks noGrp="1"/>
          </p:cNvSpPr>
          <p:nvPr>
            <p:ph idx="1"/>
          </p:nvPr>
        </p:nvSpPr>
        <p:spPr>
          <a:xfrm>
            <a:off x="904358" y="914400"/>
            <a:ext cx="7485332" cy="1371600"/>
          </a:xfrm>
        </p:spPr>
        <p:txBody>
          <a:bodyPr>
            <a:normAutofit fontScale="85000" lnSpcReduction="20000"/>
          </a:bodyPr>
          <a:lstStyle/>
          <a:p>
            <a:pPr>
              <a:spcBef>
                <a:spcPct val="30000"/>
              </a:spcBef>
            </a:pPr>
            <a:r>
              <a:rPr lang="en-US" dirty="0" smtClean="0">
                <a:latin typeface="Calibri" pitchFamily="34" charset="0"/>
                <a:cs typeface="Calibri" pitchFamily="34" charset="0"/>
              </a:rPr>
              <a:t>Key remaining questions:</a:t>
            </a:r>
          </a:p>
          <a:p>
            <a:pPr lvl="1">
              <a:spcBef>
                <a:spcPct val="30000"/>
              </a:spcBef>
            </a:pPr>
            <a:r>
              <a:rPr lang="en-US" dirty="0" smtClean="0">
                <a:solidFill>
                  <a:srgbClr val="008000"/>
                </a:solidFill>
                <a:latin typeface="Calibri" pitchFamily="34" charset="0"/>
                <a:cs typeface="Calibri" pitchFamily="34" charset="0"/>
              </a:rPr>
              <a:t>Where did all the antimatter go ?  </a:t>
            </a:r>
          </a:p>
          <a:p>
            <a:pPr lvl="1">
              <a:spcBef>
                <a:spcPct val="30000"/>
              </a:spcBef>
            </a:pPr>
            <a:r>
              <a:rPr lang="en-US" dirty="0" smtClean="0">
                <a:solidFill>
                  <a:srgbClr val="008000"/>
                </a:solidFill>
                <a:latin typeface="Calibri" pitchFamily="34" charset="0"/>
                <a:cs typeface="Calibri" pitchFamily="34" charset="0"/>
              </a:rPr>
              <a:t>Why are there so many different types (“flavors”) of neutrinos? </a:t>
            </a:r>
          </a:p>
          <a:p>
            <a:pPr lvl="1">
              <a:spcBef>
                <a:spcPct val="30000"/>
              </a:spcBef>
            </a:pPr>
            <a:r>
              <a:rPr lang="en-US" dirty="0" smtClean="0">
                <a:solidFill>
                  <a:srgbClr val="008000"/>
                </a:solidFill>
                <a:latin typeface="Calibri" pitchFamily="34" charset="0"/>
                <a:cs typeface="Calibri" pitchFamily="34" charset="0"/>
              </a:rPr>
              <a:t>What is the ordering of neutrino masses?</a:t>
            </a:r>
          </a:p>
          <a:p>
            <a:pPr lvl="1">
              <a:spcBef>
                <a:spcPct val="30000"/>
              </a:spcBef>
            </a:pPr>
            <a:r>
              <a:rPr lang="en-US" dirty="0" smtClean="0">
                <a:solidFill>
                  <a:srgbClr val="008000"/>
                </a:solidFill>
                <a:latin typeface="Calibri" pitchFamily="34" charset="0"/>
                <a:cs typeface="Calibri" pitchFamily="34" charset="0"/>
              </a:rPr>
              <a:t>Are there hidden phenomena we have not yet discovered ?</a:t>
            </a:r>
          </a:p>
        </p:txBody>
      </p:sp>
      <p:graphicFrame>
        <p:nvGraphicFramePr>
          <p:cNvPr id="5" name="Table 4"/>
          <p:cNvGraphicFramePr>
            <a:graphicFrameLocks noGrp="1"/>
          </p:cNvGraphicFramePr>
          <p:nvPr>
            <p:extLst>
              <p:ext uri="{D42A27DB-BD31-4B8C-83A1-F6EECF244321}">
                <p14:modId xmlns:p14="http://schemas.microsoft.com/office/powerpoint/2010/main" val="1725033672"/>
              </p:ext>
            </p:extLst>
          </p:nvPr>
        </p:nvGraphicFramePr>
        <p:xfrm>
          <a:off x="811887" y="2319556"/>
          <a:ext cx="7543800" cy="3820796"/>
        </p:xfrm>
        <a:graphic>
          <a:graphicData uri="http://schemas.openxmlformats.org/drawingml/2006/table">
            <a:tbl>
              <a:tblPr/>
              <a:tblGrid>
                <a:gridCol w="1981200"/>
                <a:gridCol w="1219200"/>
                <a:gridCol w="838200"/>
                <a:gridCol w="864870"/>
                <a:gridCol w="1320165"/>
                <a:gridCol w="1320165"/>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Experiment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2"/>
                          </a:solidFill>
                          <a:effectLst/>
                          <a:latin typeface="+mj-lt"/>
                          <a:sym typeface="Symbol" pitchFamily="18" charset="2"/>
                        </a:rPr>
                        <a:t>AntiMatter</a:t>
                      </a:r>
                      <a:endParaRPr kumimoji="0" lang="en-US" sz="1400" b="1" i="0" u="none" strike="noStrike" cap="none" normalizeH="0" baseline="-25000" dirty="0" smtClean="0">
                        <a:ln>
                          <a:noFill/>
                        </a:ln>
                        <a:solidFill>
                          <a:schemeClr val="tx2"/>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Flavors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Mass Order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Hidden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Sector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mj-lt"/>
                        </a:rPr>
                        <a:t>Technology R&amp;D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2"/>
                          </a:solidFill>
                          <a:effectLst/>
                          <a:latin typeface="Tahoma" pitchFamily="34" charset="0"/>
                        </a:rPr>
                        <a:t>Daya</a:t>
                      </a:r>
                      <a:r>
                        <a:rPr kumimoji="0" lang="en-US" sz="1400" b="1" i="0" u="none" strike="noStrike" cap="none" normalizeH="0" baseline="0" dirty="0" smtClean="0">
                          <a:ln>
                            <a:noFill/>
                          </a:ln>
                          <a:solidFill>
                            <a:schemeClr val="tx2"/>
                          </a:solidFill>
                          <a:effectLst/>
                          <a:latin typeface="Tahoma" pitchFamily="34" charset="0"/>
                        </a:rPr>
                        <a:t> Bay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MINOS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T2K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2"/>
                          </a:solidFill>
                          <a:effectLst/>
                          <a:latin typeface="Tahoma" pitchFamily="34" charset="0"/>
                        </a:rPr>
                        <a:t>NO</a:t>
                      </a:r>
                      <a:r>
                        <a:rPr kumimoji="0" lang="en-US" sz="1400" b="1" i="0" u="none" strike="noStrike" cap="none" normalizeH="0" baseline="0" dirty="0" err="1" smtClean="0">
                          <a:ln>
                            <a:noFill/>
                          </a:ln>
                          <a:solidFill>
                            <a:schemeClr val="tx2"/>
                          </a:solidFill>
                          <a:effectLst/>
                          <a:latin typeface="Symbol" pitchFamily="18" charset="2"/>
                        </a:rPr>
                        <a:t>n</a:t>
                      </a:r>
                      <a:r>
                        <a:rPr kumimoji="0" lang="en-US" sz="1400" b="1" i="0" u="none" strike="noStrike" cap="none" normalizeH="0" baseline="0" dirty="0" err="1" smtClean="0">
                          <a:ln>
                            <a:noFill/>
                          </a:ln>
                          <a:solidFill>
                            <a:schemeClr val="tx2"/>
                          </a:solidFill>
                          <a:effectLst/>
                          <a:latin typeface="Tahoma" pitchFamily="34" charset="0"/>
                        </a:rPr>
                        <a:t>A</a:t>
                      </a:r>
                      <a:endParaRPr kumimoji="0" lang="en-US" sz="1400" b="1" i="0" u="none" strike="noStrike" cap="none" normalizeH="0" baseline="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LBNE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3000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Minerva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2"/>
                          </a:solidFill>
                          <a:effectLst/>
                          <a:latin typeface="Tahoma" pitchFamily="34" charset="0"/>
                        </a:rPr>
                        <a:t>MicroBooNE</a:t>
                      </a:r>
                      <a:endParaRPr kumimoji="0" lang="en-US" sz="1400" b="1" i="0" u="none" strike="noStrike" cap="none" normalizeH="0" baseline="0" dirty="0" smtClean="0">
                        <a:ln>
                          <a:noFill/>
                        </a:ln>
                        <a:solidFill>
                          <a:schemeClr val="tx2"/>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
        <p:nvSpPr>
          <p:cNvPr id="6" name="TextBox 5"/>
          <p:cNvSpPr txBox="1"/>
          <p:nvPr/>
        </p:nvSpPr>
        <p:spPr>
          <a:xfrm>
            <a:off x="389581" y="2561294"/>
            <a:ext cx="430887" cy="954107"/>
          </a:xfrm>
          <a:prstGeom prst="rect">
            <a:avLst/>
          </a:prstGeom>
          <a:noFill/>
        </p:spPr>
        <p:txBody>
          <a:bodyPr vert="vert270">
            <a:spAutoFit/>
          </a:bodyPr>
          <a:lstStyle/>
          <a:p>
            <a:pPr algn="ctr" fontAlgn="base">
              <a:spcBef>
                <a:spcPct val="0"/>
              </a:spcBef>
              <a:spcAft>
                <a:spcPct val="0"/>
              </a:spcAft>
              <a:defRPr/>
            </a:pPr>
            <a:r>
              <a:rPr lang="en-US" sz="1600" b="1" dirty="0">
                <a:solidFill>
                  <a:srgbClr val="3333CC">
                    <a:lumMod val="60000"/>
                    <a:lumOff val="40000"/>
                  </a:srgbClr>
                </a:solidFill>
              </a:rPr>
              <a:t>r</a:t>
            </a:r>
            <a:r>
              <a:rPr lang="en-US" sz="1600" b="1" dirty="0" smtClean="0">
                <a:solidFill>
                  <a:srgbClr val="3333CC">
                    <a:lumMod val="60000"/>
                    <a:lumOff val="40000"/>
                  </a:srgbClr>
                </a:solidFill>
              </a:rPr>
              <a:t>eactor</a:t>
            </a:r>
            <a:endParaRPr lang="en-US" sz="1600" b="1" dirty="0">
              <a:solidFill>
                <a:srgbClr val="3333CC">
                  <a:lumMod val="60000"/>
                  <a:lumOff val="40000"/>
                </a:srgbClr>
              </a:solidFill>
            </a:endParaRPr>
          </a:p>
        </p:txBody>
      </p:sp>
      <p:sp>
        <p:nvSpPr>
          <p:cNvPr id="8" name="TextBox 7"/>
          <p:cNvSpPr txBox="1"/>
          <p:nvPr/>
        </p:nvSpPr>
        <p:spPr>
          <a:xfrm rot="16200000">
            <a:off x="-2686" y="5532596"/>
            <a:ext cx="1255841" cy="307777"/>
          </a:xfrm>
          <a:prstGeom prst="rect">
            <a:avLst/>
          </a:prstGeom>
          <a:noFill/>
        </p:spPr>
        <p:txBody>
          <a:bodyPr wrap="square">
            <a:spAutoFit/>
          </a:bodyPr>
          <a:lstStyle/>
          <a:p>
            <a:pPr fontAlgn="base">
              <a:spcBef>
                <a:spcPct val="0"/>
              </a:spcBef>
              <a:spcAft>
                <a:spcPct val="0"/>
              </a:spcAft>
              <a:defRPr/>
            </a:pPr>
            <a:r>
              <a:rPr lang="en-US" sz="1400" b="1" dirty="0" smtClean="0">
                <a:solidFill>
                  <a:srgbClr val="AAE2CA">
                    <a:lumMod val="50000"/>
                  </a:srgbClr>
                </a:solidFill>
              </a:rPr>
              <a:t>low energy </a:t>
            </a:r>
            <a:r>
              <a:rPr lang="en-US" sz="1400" b="1" dirty="0" smtClean="0">
                <a:solidFill>
                  <a:srgbClr val="AAE2CA">
                    <a:lumMod val="50000"/>
                  </a:srgbClr>
                </a:solidFill>
                <a:latin typeface="Symbol" pitchFamily="18" charset="2"/>
              </a:rPr>
              <a:t>n</a:t>
            </a:r>
            <a:endParaRPr lang="en-US" sz="1400" b="1" dirty="0">
              <a:solidFill>
                <a:srgbClr val="AAE2CA">
                  <a:lumMod val="50000"/>
                </a:srgbClr>
              </a:solidFill>
            </a:endParaRPr>
          </a:p>
        </p:txBody>
      </p:sp>
      <p:sp>
        <p:nvSpPr>
          <p:cNvPr id="9" name="TextBox 8"/>
          <p:cNvSpPr txBox="1"/>
          <p:nvPr/>
        </p:nvSpPr>
        <p:spPr>
          <a:xfrm rot="16200000">
            <a:off x="-141276" y="4107812"/>
            <a:ext cx="1492599" cy="307777"/>
          </a:xfrm>
          <a:prstGeom prst="rect">
            <a:avLst/>
          </a:prstGeom>
          <a:noFill/>
        </p:spPr>
        <p:txBody>
          <a:bodyPr wrap="square" rtlCol="0">
            <a:spAutoFit/>
          </a:bodyPr>
          <a:lstStyle/>
          <a:p>
            <a:pPr lvl="0" algn="ctr" fontAlgn="base">
              <a:spcBef>
                <a:spcPct val="0"/>
              </a:spcBef>
              <a:spcAft>
                <a:spcPct val="0"/>
              </a:spcAft>
              <a:defRPr/>
            </a:pPr>
            <a:r>
              <a:rPr lang="en-US" sz="1400" b="1" dirty="0" smtClean="0">
                <a:solidFill>
                  <a:schemeClr val="accent2"/>
                </a:solidFill>
              </a:rPr>
              <a:t>high </a:t>
            </a:r>
            <a:r>
              <a:rPr lang="en-US" sz="1400" b="1" dirty="0">
                <a:solidFill>
                  <a:schemeClr val="accent2"/>
                </a:solidFill>
              </a:rPr>
              <a:t>energy </a:t>
            </a:r>
            <a:r>
              <a:rPr lang="en-US" sz="1400" b="1" dirty="0">
                <a:solidFill>
                  <a:schemeClr val="accent2"/>
                </a:solidFill>
                <a:latin typeface="Symbol" pitchFamily="18" charset="2"/>
              </a:rPr>
              <a:t>n</a:t>
            </a:r>
            <a:endParaRPr lang="en-US" sz="1400" b="1" dirty="0">
              <a:solidFill>
                <a:schemeClr val="accent2"/>
              </a:solidFill>
            </a:endParaRPr>
          </a:p>
        </p:txBody>
      </p:sp>
      <p:sp>
        <p:nvSpPr>
          <p:cNvPr id="10" name="Rectangle 9"/>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1"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2" name="Straight Connector 11"/>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5844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Cambria" pitchFamily="18" charset="0"/>
              </a:rPr>
              <a:t>Why Study Neutrinos?</a:t>
            </a:r>
            <a:endParaRPr lang="en-US" sz="3600" b="1" dirty="0">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251717" y="852755"/>
            <a:ext cx="8573784" cy="5211763"/>
          </a:xfrm>
        </p:spPr>
        <p:txBody>
          <a:bodyPr>
            <a:normAutofit fontScale="92500" lnSpcReduction="20000"/>
          </a:bodyPr>
          <a:lstStyle/>
          <a:p>
            <a:r>
              <a:rPr lang="en-US" dirty="0" smtClean="0"/>
              <a:t>Neutrinos are the least understood and most abundant constituents of matter.</a:t>
            </a:r>
          </a:p>
          <a:p>
            <a:pPr lvl="1"/>
            <a:r>
              <a:rPr lang="en-US" b="1" dirty="0" smtClean="0"/>
              <a:t>They are everywhere, but they hardly interact at all. More than 10 million are inside every person on earth. You don’t notice.</a:t>
            </a:r>
          </a:p>
          <a:p>
            <a:pPr lvl="1"/>
            <a:r>
              <a:rPr lang="en-US" b="1" dirty="0" smtClean="0"/>
              <a:t>Neutrinos are very, very, very light.</a:t>
            </a:r>
          </a:p>
          <a:p>
            <a:pPr lvl="2"/>
            <a:r>
              <a:rPr lang="en-US" b="1" dirty="0" smtClean="0"/>
              <a:t>Less than one-millionth the mass of an electron, so light no one has actually been able to measure the mass yet (but we know its not = 0). </a:t>
            </a:r>
          </a:p>
          <a:p>
            <a:pPr lvl="1"/>
            <a:r>
              <a:rPr lang="en-US" b="1" dirty="0" smtClean="0"/>
              <a:t>Neutrinos come in three “flavors” (types) that can change from one kind to another.</a:t>
            </a:r>
          </a:p>
          <a:p>
            <a:r>
              <a:rPr lang="en-US" dirty="0" smtClean="0"/>
              <a:t>Neutrinos are also very important to our existence.</a:t>
            </a:r>
          </a:p>
          <a:p>
            <a:pPr lvl="1"/>
            <a:r>
              <a:rPr lang="en-US" b="1" dirty="0" smtClean="0"/>
              <a:t>They are vital to how stars shine and how they produce all the elements beyond hydrogen, including the carbon and oxygen that makes up people.</a:t>
            </a:r>
          </a:p>
          <a:p>
            <a:pPr lvl="1"/>
            <a:r>
              <a:rPr lang="en-US" b="1" dirty="0" smtClean="0"/>
              <a:t>They may play a key role in why there is any matter at all in the universe. </a:t>
            </a:r>
          </a:p>
          <a:p>
            <a:pPr lvl="2"/>
            <a:r>
              <a:rPr lang="en-US" b="1" dirty="0" smtClean="0"/>
              <a:t>The Big Bang should have produced equal amounts of matter and antimatter, which should have annihilated into pure energy. Yet almost all the antimatter seems to have vanished and matter is still here.  </a:t>
            </a:r>
            <a:endParaRPr lang="en-US" b="1" dirty="0"/>
          </a:p>
        </p:txBody>
      </p:sp>
    </p:spTree>
    <p:extLst>
      <p:ext uri="{BB962C8B-B14F-4D97-AF65-F5344CB8AC3E}">
        <p14:creationId xmlns:p14="http://schemas.microsoft.com/office/powerpoint/2010/main" val="3739133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7358" y="3606567"/>
            <a:ext cx="257044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835167"/>
            <a:ext cx="2514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255" y="1042413"/>
            <a:ext cx="3909725" cy="280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69" name="Title 1"/>
          <p:cNvSpPr>
            <a:spLocks noGrp="1"/>
          </p:cNvSpPr>
          <p:nvPr>
            <p:ph type="title"/>
          </p:nvPr>
        </p:nvSpPr>
        <p:spPr>
          <a:xfrm>
            <a:off x="1909276" y="85288"/>
            <a:ext cx="5325447" cy="631825"/>
          </a:xfrm>
        </p:spPr>
        <p:txBody>
          <a:bodyPr/>
          <a:lstStyle/>
          <a:p>
            <a:r>
              <a:rPr lang="en-US" sz="3200" b="1" dirty="0" smtClean="0">
                <a:effectLst>
                  <a:outerShdw blurRad="38100" dist="38100" dir="2700000" algn="tl">
                    <a:srgbClr val="000000">
                      <a:alpha val="43137"/>
                    </a:srgbClr>
                  </a:outerShdw>
                </a:effectLst>
              </a:rPr>
              <a:t>Energy Frontier Status</a:t>
            </a:r>
          </a:p>
        </p:txBody>
      </p:sp>
      <p:sp>
        <p:nvSpPr>
          <p:cNvPr id="32771" name="TextBox 4"/>
          <p:cNvSpPr txBox="1">
            <a:spLocks noChangeArrowheads="1"/>
          </p:cNvSpPr>
          <p:nvPr/>
        </p:nvSpPr>
        <p:spPr bwMode="auto">
          <a:xfrm>
            <a:off x="7037297" y="6324600"/>
            <a:ext cx="1955985" cy="523220"/>
          </a:xfrm>
          <a:prstGeom prst="rect">
            <a:avLst/>
          </a:prstGeom>
          <a:noFill/>
          <a:ln w="9525">
            <a:noFill/>
            <a:miter lim="800000"/>
            <a:headEnd/>
            <a:tailEnd/>
          </a:ln>
        </p:spPr>
        <p:txBody>
          <a:bodyPr wrap="none">
            <a:spAutoFit/>
          </a:bodyPr>
          <a:lstStyle/>
          <a:p>
            <a:pPr algn="ctr"/>
            <a:r>
              <a:rPr lang="en-US" sz="1400" b="1" dirty="0">
                <a:solidFill>
                  <a:srgbClr val="3333FF"/>
                </a:solidFill>
              </a:rPr>
              <a:t>CMS </a:t>
            </a:r>
            <a:r>
              <a:rPr lang="en-US" sz="1400" b="1" dirty="0" smtClean="0">
                <a:solidFill>
                  <a:srgbClr val="3333FF"/>
                </a:solidFill>
              </a:rPr>
              <a:t>Signal Strength</a:t>
            </a:r>
            <a:endParaRPr lang="en-US" sz="1400" b="1" dirty="0">
              <a:solidFill>
                <a:srgbClr val="3333FF"/>
              </a:solidFill>
            </a:endParaRPr>
          </a:p>
          <a:p>
            <a:pPr algn="ctr"/>
            <a:r>
              <a:rPr lang="en-US" sz="1400" dirty="0">
                <a:solidFill>
                  <a:srgbClr val="3333FF"/>
                </a:solidFill>
              </a:rPr>
              <a:t>[</a:t>
            </a:r>
            <a:r>
              <a:rPr lang="en-US" sz="1400" b="1" dirty="0" err="1" smtClean="0">
                <a:solidFill>
                  <a:srgbClr val="3333FF"/>
                </a:solidFill>
              </a:rPr>
              <a:t>Moriond</a:t>
            </a:r>
            <a:r>
              <a:rPr lang="en-US" sz="1400" b="1" dirty="0" smtClean="0">
                <a:solidFill>
                  <a:srgbClr val="3333FF"/>
                </a:solidFill>
              </a:rPr>
              <a:t> 2013]</a:t>
            </a:r>
            <a:endParaRPr lang="en-US" sz="1400" b="1" dirty="0">
              <a:solidFill>
                <a:srgbClr val="3333FF"/>
              </a:solidFill>
            </a:endParaRPr>
          </a:p>
        </p:txBody>
      </p:sp>
      <p:sp>
        <p:nvSpPr>
          <p:cNvPr id="32774" name="TextBox 15"/>
          <p:cNvSpPr txBox="1">
            <a:spLocks noChangeArrowheads="1"/>
          </p:cNvSpPr>
          <p:nvPr/>
        </p:nvSpPr>
        <p:spPr bwMode="auto">
          <a:xfrm>
            <a:off x="4355369" y="6324600"/>
            <a:ext cx="2141420" cy="523220"/>
          </a:xfrm>
          <a:prstGeom prst="rect">
            <a:avLst/>
          </a:prstGeom>
          <a:noFill/>
          <a:ln w="9525">
            <a:noFill/>
            <a:miter lim="800000"/>
            <a:headEnd/>
            <a:tailEnd/>
          </a:ln>
        </p:spPr>
        <p:txBody>
          <a:bodyPr wrap="none">
            <a:spAutoFit/>
          </a:bodyPr>
          <a:lstStyle/>
          <a:p>
            <a:pPr algn="ctr"/>
            <a:r>
              <a:rPr lang="en-US" sz="1400" b="1" dirty="0">
                <a:solidFill>
                  <a:srgbClr val="3333FF"/>
                </a:solidFill>
              </a:rPr>
              <a:t>ATLAS </a:t>
            </a:r>
            <a:r>
              <a:rPr lang="en-US" sz="1400" b="1" dirty="0" smtClean="0">
                <a:solidFill>
                  <a:srgbClr val="3333FF"/>
                </a:solidFill>
              </a:rPr>
              <a:t>Signal Strength</a:t>
            </a:r>
            <a:endParaRPr lang="en-US" sz="1400" b="1" dirty="0">
              <a:solidFill>
                <a:srgbClr val="3333FF"/>
              </a:solidFill>
            </a:endParaRPr>
          </a:p>
          <a:p>
            <a:pPr algn="ctr"/>
            <a:r>
              <a:rPr lang="en-US" sz="1400" b="1" dirty="0">
                <a:solidFill>
                  <a:srgbClr val="3333FF"/>
                </a:solidFill>
              </a:rPr>
              <a:t> </a:t>
            </a:r>
            <a:r>
              <a:rPr lang="en-US" sz="1400" dirty="0">
                <a:solidFill>
                  <a:srgbClr val="3333FF"/>
                </a:solidFill>
              </a:rPr>
              <a:t>[</a:t>
            </a:r>
            <a:r>
              <a:rPr lang="en-US" sz="1400" b="1" dirty="0" err="1" smtClean="0">
                <a:solidFill>
                  <a:srgbClr val="3333FF"/>
                </a:solidFill>
              </a:rPr>
              <a:t>Moriond</a:t>
            </a:r>
            <a:r>
              <a:rPr lang="en-US" sz="1400" b="1" dirty="0" smtClean="0">
                <a:solidFill>
                  <a:srgbClr val="3333FF"/>
                </a:solidFill>
              </a:rPr>
              <a:t> 2013]</a:t>
            </a:r>
            <a:endParaRPr lang="en-US" sz="1400" b="1" dirty="0">
              <a:solidFill>
                <a:srgbClr val="3333FF"/>
              </a:solidFill>
            </a:endParaRPr>
          </a:p>
        </p:txBody>
      </p:sp>
      <p:sp>
        <p:nvSpPr>
          <p:cNvPr id="32775" name="Content Placeholder 2"/>
          <p:cNvSpPr txBox="1">
            <a:spLocks/>
          </p:cNvSpPr>
          <p:nvPr/>
        </p:nvSpPr>
        <p:spPr bwMode="auto">
          <a:xfrm>
            <a:off x="75501" y="1026192"/>
            <a:ext cx="3976687" cy="5718557"/>
          </a:xfrm>
          <a:prstGeom prst="rect">
            <a:avLst/>
          </a:prstGeom>
          <a:noFill/>
          <a:ln w="9525">
            <a:noFill/>
            <a:miter lim="800000"/>
            <a:headEnd/>
            <a:tailEnd/>
          </a:ln>
        </p:spPr>
        <p:txBody>
          <a:bodyPr/>
          <a:lstStyle/>
          <a:p>
            <a:pPr marL="228600" indent="-228600">
              <a:buFont typeface="Wingdings" pitchFamily="2" charset="2"/>
              <a:buNone/>
            </a:pPr>
            <a:r>
              <a:rPr lang="en-US" dirty="0" err="1">
                <a:solidFill>
                  <a:srgbClr val="135C00"/>
                </a:solidFill>
                <a:latin typeface="Calibri" pitchFamily="34" charset="0"/>
                <a:cs typeface="Arial" charset="0"/>
              </a:rPr>
              <a:t>Fermilab</a:t>
            </a:r>
            <a:r>
              <a:rPr lang="en-US" dirty="0">
                <a:solidFill>
                  <a:srgbClr val="135C00"/>
                </a:solidFill>
                <a:latin typeface="Calibri" pitchFamily="34" charset="0"/>
                <a:cs typeface="Arial" charset="0"/>
              </a:rPr>
              <a:t> </a:t>
            </a:r>
            <a:r>
              <a:rPr lang="en-US" dirty="0" err="1">
                <a:solidFill>
                  <a:srgbClr val="135C00"/>
                </a:solidFill>
                <a:latin typeface="Calibri" pitchFamily="34" charset="0"/>
                <a:cs typeface="Arial" charset="0"/>
              </a:rPr>
              <a:t>Tevatron</a:t>
            </a:r>
            <a:r>
              <a:rPr lang="en-US" dirty="0">
                <a:solidFill>
                  <a:srgbClr val="135C00"/>
                </a:solidFill>
                <a:latin typeface="Calibri" pitchFamily="34" charset="0"/>
                <a:cs typeface="Arial" charset="0"/>
              </a:rPr>
              <a:t> (DØ and CDF) </a:t>
            </a:r>
            <a:endParaRPr lang="en-US" sz="1600" b="0" dirty="0" smtClean="0">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Working with DØ and CDF collaborations on orderly completion of </a:t>
            </a:r>
            <a:r>
              <a:rPr lang="en-US" sz="1600" dirty="0" smtClean="0">
                <a:latin typeface="Calibri" pitchFamily="34" charset="0"/>
                <a:cs typeface="Arial" charset="0"/>
              </a:rPr>
              <a:t>legacy </a:t>
            </a:r>
            <a:r>
              <a:rPr lang="en-US" sz="1600" b="0" dirty="0" smtClean="0">
                <a:latin typeface="Calibri" pitchFamily="34" charset="0"/>
                <a:cs typeface="Arial" charset="0"/>
              </a:rPr>
              <a:t>analyses by the early 2014.</a:t>
            </a:r>
          </a:p>
          <a:p>
            <a:pPr marL="228600" indent="-228600">
              <a:buFont typeface="Wingdings" pitchFamily="2" charset="2"/>
              <a:buChar char="§"/>
            </a:pPr>
            <a:endParaRPr lang="en-US" sz="800" b="0" dirty="0" smtClean="0">
              <a:latin typeface="Calibri" pitchFamily="34" charset="0"/>
              <a:cs typeface="Arial" charset="0"/>
            </a:endParaRPr>
          </a:p>
          <a:p>
            <a:pPr marL="228600" indent="-228600">
              <a:buFont typeface="Wingdings" pitchFamily="2" charset="2"/>
              <a:buChar char="§"/>
            </a:pPr>
            <a:endParaRPr lang="en-US" sz="400" dirty="0">
              <a:solidFill>
                <a:srgbClr val="135C00"/>
              </a:solidFill>
              <a:latin typeface="Calibri" pitchFamily="34" charset="0"/>
              <a:cs typeface="Arial" charset="0"/>
            </a:endParaRPr>
          </a:p>
          <a:p>
            <a:pPr marL="228600" indent="-228600">
              <a:buFont typeface="Wingdings" pitchFamily="2" charset="2"/>
              <a:buNone/>
            </a:pPr>
            <a:r>
              <a:rPr lang="en-US" dirty="0">
                <a:solidFill>
                  <a:srgbClr val="135C00"/>
                </a:solidFill>
                <a:latin typeface="Calibri" pitchFamily="34" charset="0"/>
                <a:cs typeface="Arial" charset="0"/>
              </a:rPr>
              <a:t>Large Hadron Collider (LHC) at </a:t>
            </a:r>
            <a:r>
              <a:rPr lang="en-US" dirty="0" smtClean="0">
                <a:solidFill>
                  <a:srgbClr val="135C00"/>
                </a:solidFill>
                <a:latin typeface="Calibri" pitchFamily="34" charset="0"/>
                <a:cs typeface="Arial" charset="0"/>
              </a:rPr>
              <a:t>CERN</a:t>
            </a:r>
            <a:endParaRPr lang="en-US" dirty="0">
              <a:solidFill>
                <a:srgbClr val="135C00"/>
              </a:solidFill>
              <a:latin typeface="Calibri" pitchFamily="34" charset="0"/>
              <a:cs typeface="Arial" charset="0"/>
            </a:endParaRPr>
          </a:p>
          <a:p>
            <a:pPr marL="228600" indent="-228600">
              <a:buFont typeface="Wingdings" pitchFamily="2" charset="2"/>
              <a:buChar char="§"/>
            </a:pPr>
            <a:r>
              <a:rPr lang="en-US" sz="1600" dirty="0" smtClean="0">
                <a:latin typeface="Calibri" pitchFamily="34" charset="0"/>
                <a:cs typeface="Arial" charset="0"/>
              </a:rPr>
              <a:t>Run I (proton) completed in Dec. 2012</a:t>
            </a:r>
            <a:endParaRPr lang="en-US" sz="1600" b="0" dirty="0" smtClean="0">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Working </a:t>
            </a:r>
            <a:r>
              <a:rPr lang="en-US" sz="1600" b="0" dirty="0">
                <a:latin typeface="Calibri" pitchFamily="34" charset="0"/>
                <a:cs typeface="Arial" charset="0"/>
              </a:rPr>
              <a:t>with experiments to develop plan for contributions to “</a:t>
            </a:r>
            <a:r>
              <a:rPr lang="en-US" sz="1600" b="0" dirty="0" smtClean="0">
                <a:latin typeface="Calibri" pitchFamily="34" charset="0"/>
                <a:cs typeface="Arial" charset="0"/>
              </a:rPr>
              <a:t>Phase-I” upgrades</a:t>
            </a:r>
          </a:p>
          <a:p>
            <a:pPr marL="685800" lvl="1" indent="-228600">
              <a:buFont typeface="Wingdings" pitchFamily="2" charset="2"/>
              <a:buChar char="§"/>
            </a:pPr>
            <a:r>
              <a:rPr lang="en-US" sz="1600" b="0" dirty="0" smtClean="0">
                <a:solidFill>
                  <a:srgbClr val="0070C0"/>
                </a:solidFill>
                <a:latin typeface="Calibri" pitchFamily="34" charset="0"/>
                <a:cs typeface="Arial" charset="0"/>
              </a:rPr>
              <a:t>CD-0 approval last September 2012 ($22-34M each experiment:  ATLAS and CMS).</a:t>
            </a:r>
          </a:p>
          <a:p>
            <a:pPr marL="685800" lvl="1" indent="-228600">
              <a:buFont typeface="Wingdings" pitchFamily="2" charset="2"/>
              <a:buChar char="§"/>
            </a:pPr>
            <a:r>
              <a:rPr lang="en-US" sz="1600" b="0" dirty="0" smtClean="0">
                <a:solidFill>
                  <a:srgbClr val="0070C0"/>
                </a:solidFill>
                <a:latin typeface="Calibri" pitchFamily="34" charset="0"/>
                <a:cs typeface="Arial" charset="0"/>
              </a:rPr>
              <a:t>CD-1 </a:t>
            </a:r>
            <a:r>
              <a:rPr lang="en-US" sz="1600" b="0" dirty="0">
                <a:solidFill>
                  <a:srgbClr val="0070C0"/>
                </a:solidFill>
                <a:latin typeface="Calibri" pitchFamily="34" charset="0"/>
                <a:cs typeface="Arial" charset="0"/>
              </a:rPr>
              <a:t>r</a:t>
            </a:r>
            <a:r>
              <a:rPr lang="en-US" sz="1600" b="0" dirty="0" smtClean="0">
                <a:solidFill>
                  <a:srgbClr val="0070C0"/>
                </a:solidFill>
                <a:latin typeface="Calibri" pitchFamily="34" charset="0"/>
                <a:cs typeface="Arial" charset="0"/>
              </a:rPr>
              <a:t>eviews scheduled in  </a:t>
            </a:r>
            <a:br>
              <a:rPr lang="en-US" sz="1600" b="0" dirty="0" smtClean="0">
                <a:solidFill>
                  <a:srgbClr val="0070C0"/>
                </a:solidFill>
                <a:latin typeface="Calibri" pitchFamily="34" charset="0"/>
                <a:cs typeface="Arial" charset="0"/>
              </a:rPr>
            </a:br>
            <a:r>
              <a:rPr lang="en-US" sz="1600" b="0" dirty="0" smtClean="0">
                <a:solidFill>
                  <a:srgbClr val="0070C0"/>
                </a:solidFill>
                <a:latin typeface="Calibri" pitchFamily="34" charset="0"/>
                <a:cs typeface="Arial" charset="0"/>
              </a:rPr>
              <a:t>August 2013.</a:t>
            </a:r>
            <a:endParaRPr lang="en-US" sz="1200" b="0" dirty="0" smtClean="0">
              <a:solidFill>
                <a:srgbClr val="0070C0"/>
              </a:solidFill>
              <a:latin typeface="Calibri" pitchFamily="34" charset="0"/>
              <a:cs typeface="Arial" charset="0"/>
            </a:endParaRPr>
          </a:p>
          <a:p>
            <a:pPr marL="228600" indent="-228600"/>
            <a:endParaRPr lang="en-US" sz="400" dirty="0" smtClean="0">
              <a:solidFill>
                <a:srgbClr val="135C00"/>
              </a:solidFill>
              <a:latin typeface="Calibri" pitchFamily="34" charset="0"/>
              <a:cs typeface="Arial" charset="0"/>
            </a:endParaRPr>
          </a:p>
          <a:p>
            <a:pPr marL="228600" indent="-228600"/>
            <a:r>
              <a:rPr lang="en-US" dirty="0" smtClean="0">
                <a:solidFill>
                  <a:srgbClr val="135C00"/>
                </a:solidFill>
                <a:latin typeface="Calibri" pitchFamily="34" charset="0"/>
                <a:cs typeface="Arial" charset="0"/>
              </a:rPr>
              <a:t>Current program</a:t>
            </a:r>
            <a:endParaRPr lang="en-US" dirty="0">
              <a:solidFill>
                <a:srgbClr val="135C00"/>
              </a:solidFill>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Analyze and publish results from LHC Run I</a:t>
            </a:r>
          </a:p>
          <a:p>
            <a:pPr marL="228600" indent="-228600">
              <a:buFont typeface="Wingdings" pitchFamily="2" charset="2"/>
              <a:buChar char="§"/>
            </a:pPr>
            <a:r>
              <a:rPr lang="en-US" sz="1600" b="0" dirty="0" smtClean="0">
                <a:latin typeface="Calibri" pitchFamily="34" charset="0"/>
                <a:cs typeface="Arial" charset="0"/>
              </a:rPr>
              <a:t>2013-2014 shutdown:  repair splices in </a:t>
            </a:r>
            <a:br>
              <a:rPr lang="en-US" sz="1600" b="0" dirty="0" smtClean="0">
                <a:latin typeface="Calibri" pitchFamily="34" charset="0"/>
                <a:cs typeface="Arial" charset="0"/>
              </a:rPr>
            </a:br>
            <a:r>
              <a:rPr lang="en-US" sz="1600" b="0" dirty="0" smtClean="0">
                <a:latin typeface="Calibri" pitchFamily="34" charset="0"/>
                <a:cs typeface="Arial" charset="0"/>
              </a:rPr>
              <a:t>LHC magnets;  detector maintenance and consolidation, upgrades and repairs  </a:t>
            </a:r>
          </a:p>
          <a:p>
            <a:pPr marL="228600" indent="-228600">
              <a:buFont typeface="Wingdings" pitchFamily="2" charset="2"/>
              <a:buChar char="§"/>
            </a:pPr>
            <a:r>
              <a:rPr lang="en-US" sz="1600" b="0" dirty="0" smtClean="0">
                <a:latin typeface="Calibri" pitchFamily="34" charset="0"/>
                <a:cs typeface="Arial" charset="0"/>
              </a:rPr>
              <a:t>In 2015:  resume running at 13</a:t>
            </a:r>
            <a:r>
              <a:rPr lang="en-US" sz="1600" b="0" dirty="0" smtClean="0">
                <a:latin typeface="Arial" pitchFamily="34" charset="0"/>
                <a:cs typeface="Arial" pitchFamily="34" charset="0"/>
              </a:rPr>
              <a:t>~</a:t>
            </a:r>
            <a:r>
              <a:rPr lang="en-US" sz="1600" b="0" dirty="0" smtClean="0">
                <a:latin typeface="Calibri" pitchFamily="34" charset="0"/>
                <a:cs typeface="Arial" charset="0"/>
              </a:rPr>
              <a:t>14 </a:t>
            </a:r>
            <a:r>
              <a:rPr lang="en-US" sz="1600" b="0" dirty="0" err="1" smtClean="0">
                <a:latin typeface="Calibri" pitchFamily="34" charset="0"/>
                <a:cs typeface="Arial" charset="0"/>
              </a:rPr>
              <a:t>TeV</a:t>
            </a:r>
            <a:endParaRPr lang="en-US" sz="1600" b="0" dirty="0" smtClean="0">
              <a:latin typeface="Calibri" pitchFamily="34" charset="0"/>
              <a:cs typeface="Arial" charset="0"/>
            </a:endParaRPr>
          </a:p>
          <a:p>
            <a:pPr marL="228600" indent="-228600">
              <a:buFont typeface="Wingdings" pitchFamily="2" charset="2"/>
              <a:buChar char="§"/>
            </a:pPr>
            <a:r>
              <a:rPr lang="en-US" sz="1600" b="0" dirty="0" smtClean="0">
                <a:latin typeface="Calibri" pitchFamily="34" charset="0"/>
                <a:cs typeface="Arial" charset="0"/>
              </a:rPr>
              <a:t>Still no smoking guns for BSM physics</a:t>
            </a:r>
          </a:p>
          <a:p>
            <a:pPr marL="685800" lvl="1" indent="-228600">
              <a:buFont typeface="Wingdings" pitchFamily="2" charset="2"/>
              <a:buChar char="§"/>
            </a:pPr>
            <a:r>
              <a:rPr lang="en-US" sz="1600" b="0" dirty="0" smtClean="0">
                <a:solidFill>
                  <a:srgbClr val="0070C0"/>
                </a:solidFill>
                <a:latin typeface="Calibri" pitchFamily="34" charset="0"/>
                <a:cs typeface="Arial" charset="0"/>
              </a:rPr>
              <a:t>What will 13</a:t>
            </a:r>
            <a:r>
              <a:rPr lang="en-US" sz="1600" b="0" dirty="0" smtClean="0">
                <a:solidFill>
                  <a:srgbClr val="0070C0"/>
                </a:solidFill>
                <a:latin typeface="Arial" pitchFamily="34" charset="0"/>
                <a:cs typeface="Arial" pitchFamily="34" charset="0"/>
              </a:rPr>
              <a:t>~</a:t>
            </a:r>
            <a:r>
              <a:rPr lang="en-US" sz="1600" b="0" dirty="0" smtClean="0">
                <a:solidFill>
                  <a:srgbClr val="0070C0"/>
                </a:solidFill>
                <a:latin typeface="Calibri" pitchFamily="34" charset="0"/>
                <a:cs typeface="Arial" charset="0"/>
              </a:rPr>
              <a:t>14 </a:t>
            </a:r>
            <a:r>
              <a:rPr lang="en-US" sz="1600" b="0" dirty="0" err="1" smtClean="0">
                <a:solidFill>
                  <a:srgbClr val="0070C0"/>
                </a:solidFill>
                <a:latin typeface="Calibri" pitchFamily="34" charset="0"/>
                <a:cs typeface="Arial" charset="0"/>
              </a:rPr>
              <a:t>TeV</a:t>
            </a:r>
            <a:r>
              <a:rPr lang="en-US" sz="1600" b="0" dirty="0" smtClean="0">
                <a:solidFill>
                  <a:srgbClr val="0070C0"/>
                </a:solidFill>
                <a:latin typeface="Calibri" pitchFamily="34" charset="0"/>
                <a:cs typeface="Arial" charset="0"/>
              </a:rPr>
              <a:t> running tell us?</a:t>
            </a:r>
          </a:p>
          <a:p>
            <a:pPr marL="685800" lvl="1" indent="-228600">
              <a:buFont typeface="Wingdings" pitchFamily="2" charset="2"/>
              <a:buChar char="§"/>
            </a:pPr>
            <a:r>
              <a:rPr lang="en-US" sz="1600" dirty="0" smtClean="0">
                <a:solidFill>
                  <a:srgbClr val="0070C0"/>
                </a:solidFill>
                <a:latin typeface="Calibri" pitchFamily="34" charset="0"/>
                <a:cs typeface="Arial" charset="0"/>
              </a:rPr>
              <a:t>Focus on new physics</a:t>
            </a:r>
          </a:p>
        </p:txBody>
      </p:sp>
      <p:sp>
        <p:nvSpPr>
          <p:cNvPr id="32777" name="TextBox 5"/>
          <p:cNvSpPr txBox="1">
            <a:spLocks noChangeArrowheads="1"/>
          </p:cNvSpPr>
          <p:nvPr/>
        </p:nvSpPr>
        <p:spPr bwMode="auto">
          <a:xfrm>
            <a:off x="4860726" y="897432"/>
            <a:ext cx="3642536" cy="276999"/>
          </a:xfrm>
          <a:prstGeom prst="rect">
            <a:avLst/>
          </a:prstGeom>
          <a:noFill/>
          <a:ln w="9525">
            <a:noFill/>
            <a:miter lim="800000"/>
            <a:headEnd/>
            <a:tailEnd/>
          </a:ln>
        </p:spPr>
        <p:txBody>
          <a:bodyPr wrap="none">
            <a:spAutoFit/>
          </a:bodyPr>
          <a:lstStyle/>
          <a:p>
            <a:r>
              <a:rPr lang="en-US" sz="1200" b="1" dirty="0" smtClean="0">
                <a:solidFill>
                  <a:srgbClr val="3333FF"/>
                </a:solidFill>
              </a:rPr>
              <a:t>Completion of Run I;  CMS &amp; ATLAS recorded: </a:t>
            </a:r>
            <a:r>
              <a:rPr lang="en-US" sz="1200" b="1" dirty="0" smtClean="0">
                <a:solidFill>
                  <a:srgbClr val="3333FF"/>
                </a:solidFill>
                <a:latin typeface="Arial" pitchFamily="34" charset="0"/>
                <a:cs typeface="Arial" pitchFamily="34" charset="0"/>
              </a:rPr>
              <a:t>~</a:t>
            </a:r>
            <a:r>
              <a:rPr lang="en-US" sz="1200" b="1" dirty="0" smtClean="0">
                <a:solidFill>
                  <a:srgbClr val="3333FF"/>
                </a:solidFill>
              </a:rPr>
              <a:t>22 fb</a:t>
            </a:r>
            <a:r>
              <a:rPr lang="en-US" sz="1200" b="1" baseline="30000" dirty="0" smtClean="0">
                <a:solidFill>
                  <a:srgbClr val="3333FF"/>
                </a:solidFill>
              </a:rPr>
              <a:t>-1</a:t>
            </a:r>
            <a:endParaRPr lang="en-US" sz="1200" b="1" baseline="30000" dirty="0">
              <a:solidFill>
                <a:srgbClr val="3333FF"/>
              </a:solidFill>
            </a:endParaRPr>
          </a:p>
        </p:txBody>
      </p:sp>
      <p:sp>
        <p:nvSpPr>
          <p:cNvPr id="10" name="Rectangle 9"/>
          <p:cNvSpPr>
            <a:spLocks noChangeArrowheads="1"/>
          </p:cNvSpPr>
          <p:nvPr/>
        </p:nvSpPr>
        <p:spPr bwMode="auto">
          <a:xfrm>
            <a:off x="0" y="87134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
        <p:nvSpPr>
          <p:cNvPr id="11" name="TextBox 10"/>
          <p:cNvSpPr txBox="1"/>
          <p:nvPr/>
        </p:nvSpPr>
        <p:spPr>
          <a:xfrm>
            <a:off x="8881428" y="6606114"/>
            <a:ext cx="255987" cy="246221"/>
          </a:xfrm>
          <a:prstGeom prst="rect">
            <a:avLst/>
          </a:prstGeom>
          <a:noFill/>
        </p:spPr>
        <p:txBody>
          <a:bodyPr wrap="none" rtlCol="0">
            <a:spAutoFit/>
          </a:bodyPr>
          <a:lstStyle/>
          <a:p>
            <a:r>
              <a:rPr lang="en-US" sz="1000" dirty="0" smtClean="0">
                <a:solidFill>
                  <a:schemeClr val="tx1">
                    <a:lumMod val="75000"/>
                    <a:lumOff val="25000"/>
                  </a:schemeClr>
                </a:solidFill>
              </a:rPr>
              <a:t>6</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55734260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idx="4294967295"/>
          </p:nvPr>
        </p:nvSpPr>
        <p:spPr>
          <a:xfrm>
            <a:off x="0" y="1"/>
            <a:ext cx="9144000" cy="741680"/>
          </a:xfrm>
        </p:spPr>
        <p:txBody>
          <a:bodyPr/>
          <a:lstStyle/>
          <a:p>
            <a:r>
              <a:rPr lang="en-US" sz="3600" b="1" dirty="0" smtClean="0">
                <a:effectLst>
                  <a:outerShdw blurRad="38100" dist="38100" dir="2700000" algn="tl">
                    <a:srgbClr val="000000">
                      <a:alpha val="43137"/>
                    </a:srgbClr>
                  </a:outerShdw>
                </a:effectLst>
                <a:latin typeface="Cambria" pitchFamily="18" charset="0"/>
                <a:cs typeface="Arial" charset="0"/>
              </a:rPr>
              <a:t>Recent Major Accomplishment</a:t>
            </a:r>
            <a:endParaRPr lang="en-US" sz="3600" dirty="0" smtClean="0">
              <a:latin typeface="Arial" charset="0"/>
              <a:cs typeface="Arial" charset="0"/>
            </a:endParaRPr>
          </a:p>
        </p:txBody>
      </p:sp>
      <p:sp>
        <p:nvSpPr>
          <p:cNvPr id="5" name="TextBox 4"/>
          <p:cNvSpPr txBox="1"/>
          <p:nvPr/>
        </p:nvSpPr>
        <p:spPr>
          <a:xfrm>
            <a:off x="214016" y="955498"/>
            <a:ext cx="2899054" cy="5078313"/>
          </a:xfrm>
          <a:prstGeom prst="rect">
            <a:avLst/>
          </a:prstGeom>
          <a:noFill/>
        </p:spPr>
        <p:txBody>
          <a:bodyPr wrap="square" rtlCol="0">
            <a:spAutoFit/>
          </a:bodyPr>
          <a:lstStyle/>
          <a:p>
            <a:pPr marL="0" lvl="1">
              <a:spcAft>
                <a:spcPts val="1200"/>
              </a:spcAft>
            </a:pPr>
            <a:r>
              <a:rPr lang="en-US" i="1" dirty="0">
                <a:solidFill>
                  <a:schemeClr val="accent2">
                    <a:lumMod val="50000"/>
                  </a:schemeClr>
                </a:solidFill>
                <a:latin typeface="Calibri"/>
              </a:rPr>
              <a:t>Daya Bay </a:t>
            </a:r>
            <a:r>
              <a:rPr lang="en-US" i="1" dirty="0" smtClean="0">
                <a:solidFill>
                  <a:schemeClr val="accent2">
                    <a:lumMod val="50000"/>
                  </a:schemeClr>
                </a:solidFill>
                <a:latin typeface="Calibri"/>
              </a:rPr>
              <a:t>Reactor Neutrino Experiment </a:t>
            </a:r>
            <a:r>
              <a:rPr lang="en-US" i="1" dirty="0">
                <a:solidFill>
                  <a:schemeClr val="accent2">
                    <a:lumMod val="50000"/>
                  </a:schemeClr>
                </a:solidFill>
                <a:latin typeface="Calibri"/>
              </a:rPr>
              <a:t>makes the first definitive measurement of the remaining unknown neutrino mixing angle. </a:t>
            </a:r>
            <a:endParaRPr lang="en-US" i="1" dirty="0" smtClean="0">
              <a:solidFill>
                <a:schemeClr val="accent2">
                  <a:lumMod val="50000"/>
                </a:schemeClr>
              </a:solidFill>
              <a:latin typeface="Calibri"/>
            </a:endParaRPr>
          </a:p>
          <a:p>
            <a:pPr marL="0" lvl="1">
              <a:spcAft>
                <a:spcPts val="1200"/>
              </a:spcAft>
            </a:pPr>
            <a:r>
              <a:rPr lang="en-US" sz="1600" dirty="0" smtClean="0">
                <a:solidFill>
                  <a:prstClr val="black"/>
                </a:solidFill>
                <a:latin typeface="Calibri"/>
              </a:rPr>
              <a:t>In </a:t>
            </a:r>
            <a:r>
              <a:rPr lang="en-US" sz="1600" dirty="0">
                <a:solidFill>
                  <a:prstClr val="black"/>
                </a:solidFill>
                <a:latin typeface="Calibri"/>
              </a:rPr>
              <a:t>China, the </a:t>
            </a:r>
            <a:r>
              <a:rPr lang="en-US" sz="1600" dirty="0" smtClean="0">
                <a:solidFill>
                  <a:prstClr val="black"/>
                </a:solidFill>
                <a:latin typeface="Calibri"/>
              </a:rPr>
              <a:t>Daya Bay </a:t>
            </a:r>
            <a:r>
              <a:rPr lang="en-US" sz="1600" dirty="0">
                <a:solidFill>
                  <a:prstClr val="black"/>
                </a:solidFill>
                <a:latin typeface="Calibri"/>
              </a:rPr>
              <a:t>collaboration led by U.S. and Chinese physicists reported a measurement of the mixing angle responsible for changing muon neutrinos to electron neutrinos. </a:t>
            </a:r>
            <a:r>
              <a:rPr lang="en-US" sz="1600" dirty="0" smtClean="0">
                <a:solidFill>
                  <a:prstClr val="black"/>
                </a:solidFill>
                <a:latin typeface="Calibri"/>
              </a:rPr>
              <a:t>This </a:t>
            </a:r>
            <a:r>
              <a:rPr lang="en-US" sz="1600" dirty="0">
                <a:solidFill>
                  <a:prstClr val="black"/>
                </a:solidFill>
                <a:latin typeface="Calibri"/>
              </a:rPr>
              <a:t>result means that in the current neutrino oscillation model,  the possibility of matter-antimatter asymmetry, and a hierarchy of neutrino masses, can be definitively tested with new experiments</a:t>
            </a:r>
            <a:r>
              <a:rPr lang="en-US" sz="1600" dirty="0" smtClean="0">
                <a:solidFill>
                  <a:prstClr val="black"/>
                </a:solidFill>
                <a:latin typeface="Calibri"/>
              </a:rPr>
              <a:t>.</a:t>
            </a:r>
            <a:endParaRPr lang="en-US" sz="1600" dirty="0">
              <a:solidFill>
                <a:prstClr val="black"/>
              </a:solidFill>
              <a:latin typeface="Calibri"/>
            </a:endParaRPr>
          </a:p>
        </p:txBody>
      </p:sp>
      <p:pic>
        <p:nvPicPr>
          <p:cNvPr id="6" name="Picture 5" descr="2012-09-03 Four Detectors Far Hall.JPG"/>
          <p:cNvPicPr>
            <a:picLocks noChangeAspect="1"/>
          </p:cNvPicPr>
          <p:nvPr/>
        </p:nvPicPr>
        <p:blipFill>
          <a:blip r:embed="rId3" cstate="screen"/>
          <a:stretch>
            <a:fillRect/>
          </a:stretch>
        </p:blipFill>
        <p:spPr>
          <a:xfrm>
            <a:off x="3363760" y="958087"/>
            <a:ext cx="5605578" cy="4302282"/>
          </a:xfrm>
          <a:prstGeom prst="rect">
            <a:avLst/>
          </a:prstGeom>
        </p:spPr>
      </p:pic>
      <p:sp>
        <p:nvSpPr>
          <p:cNvPr id="3" name="Rectangle 2"/>
          <p:cNvSpPr/>
          <p:nvPr/>
        </p:nvSpPr>
        <p:spPr>
          <a:xfrm>
            <a:off x="3673866" y="5466174"/>
            <a:ext cx="5255991" cy="369332"/>
          </a:xfrm>
          <a:prstGeom prst="rect">
            <a:avLst/>
          </a:prstGeom>
        </p:spPr>
        <p:txBody>
          <a:bodyPr wrap="none">
            <a:spAutoFit/>
          </a:bodyPr>
          <a:lstStyle/>
          <a:p>
            <a:pPr fontAlgn="auto">
              <a:spcBef>
                <a:spcPts val="0"/>
              </a:spcBef>
              <a:spcAft>
                <a:spcPts val="0"/>
              </a:spcAft>
            </a:pPr>
            <a:r>
              <a:rPr lang="en-US" dirty="0" smtClean="0">
                <a:solidFill>
                  <a:prstClr val="black"/>
                </a:solidFill>
                <a:latin typeface="Calibri"/>
              </a:rPr>
              <a:t>Daya Bay Far Detector Hall with 4 neutrino detectors </a:t>
            </a:r>
            <a:endParaRPr lang="en-US" dirty="0">
              <a:solidFill>
                <a:prstClr val="black"/>
              </a:solidFill>
              <a:latin typeface="Calibri"/>
            </a:endParaRPr>
          </a:p>
        </p:txBody>
      </p:sp>
    </p:spTree>
    <p:extLst>
      <p:ext uri="{BB962C8B-B14F-4D97-AF65-F5344CB8AC3E}">
        <p14:creationId xmlns:p14="http://schemas.microsoft.com/office/powerpoint/2010/main" val="1526469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91" y="67112"/>
            <a:ext cx="8620018" cy="723900"/>
          </a:xfrm>
        </p:spPr>
        <p:txBody>
          <a:bodyPr/>
          <a:lstStyle/>
          <a:p>
            <a:r>
              <a:rPr lang="en-US" dirty="0" smtClean="0"/>
              <a:t>The Long Baseline Neutrino Experiment</a:t>
            </a:r>
            <a:endParaRPr lang="en-US" dirty="0"/>
          </a:p>
        </p:txBody>
      </p:sp>
      <p:pic>
        <p:nvPicPr>
          <p:cNvPr id="1026" name="Picture 2" descr="http://www.symmetrymagazine.org/sites/default/files/images/standard/FINAL_Main_011113_Spreads_FULL.jp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tretch>
            <a:fillRect/>
          </a:stretch>
        </p:blipFill>
        <p:spPr bwMode="auto">
          <a:xfrm>
            <a:off x="209470" y="1140431"/>
            <a:ext cx="8849475" cy="3123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277402" y="4358098"/>
            <a:ext cx="8681663" cy="2032428"/>
          </a:xfrm>
        </p:spPr>
        <p:txBody>
          <a:bodyPr>
            <a:normAutofit fontScale="92500" lnSpcReduction="10000"/>
          </a:bodyPr>
          <a:lstStyle/>
          <a:p>
            <a:r>
              <a:rPr lang="en-US" dirty="0" smtClean="0"/>
              <a:t>Neutrino beam from Fermilab travels ~800 miles to large detector at the Sanford Lab (old Homestake Mine) in Lead, SD.  On the way there, some of the neutrinos change type and some interact with matter in the earth.  The large detector counts how many neutrinos survive and what type they are. These studies can address many of the key questions about neutrinos.</a:t>
            </a:r>
          </a:p>
          <a:p>
            <a:r>
              <a:rPr lang="en-US" dirty="0" smtClean="0">
                <a:solidFill>
                  <a:schemeClr val="tx1"/>
                </a:solidFill>
              </a:rPr>
              <a:t>LBNE is currently has CD-1 approval and is seeking  additional domestic and international partners to enhance the physics reach of its initial configuration</a:t>
            </a:r>
          </a:p>
          <a:p>
            <a:endParaRPr lang="en-US" dirty="0" smtClean="0"/>
          </a:p>
          <a:p>
            <a:endParaRPr lang="en-US" dirty="0"/>
          </a:p>
        </p:txBody>
      </p:sp>
      <p:sp>
        <p:nvSpPr>
          <p:cNvPr id="5"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44219614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138" y="0"/>
            <a:ext cx="8229600" cy="533400"/>
          </a:xfrm>
        </p:spPr>
        <p:txBody>
          <a:bodyPr>
            <a:noAutofit/>
          </a:bodyPr>
          <a:lstStyle/>
          <a:p>
            <a:r>
              <a:rPr lang="en-US" sz="3200" b="1" dirty="0" smtClean="0">
                <a:solidFill>
                  <a:srgbClr val="006600"/>
                </a:solidFill>
                <a:effectLst>
                  <a:outerShdw blurRad="50800" dist="38100" dir="2700000" algn="tl" rotWithShape="0">
                    <a:scrgbClr r="0" g="0" b="0">
                      <a:alpha val="43000"/>
                    </a:scrgbClr>
                  </a:outerShdw>
                </a:effectLst>
                <a:latin typeface="Cambria"/>
                <a:cs typeface="Cambria"/>
              </a:rPr>
              <a:t>Current Intensity Frontier R&amp;D Efforts</a:t>
            </a:r>
            <a:endParaRPr lang="en-US" sz="3200" b="1" dirty="0">
              <a:solidFill>
                <a:srgbClr val="006600"/>
              </a:solidFill>
              <a:effectLst>
                <a:outerShdw blurRad="50800" dist="38100" dir="2700000" algn="tl" rotWithShape="0">
                  <a:scrgbClr r="0" g="0" b="0">
                    <a:alpha val="43000"/>
                  </a:scrgbClr>
                </a:outerShdw>
              </a:effectLst>
              <a:latin typeface="Cambria"/>
              <a:cs typeface="Cambri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94516490"/>
              </p:ext>
            </p:extLst>
          </p:nvPr>
        </p:nvGraphicFramePr>
        <p:xfrm>
          <a:off x="140416" y="750735"/>
          <a:ext cx="8839200" cy="2232861"/>
        </p:xfrm>
        <a:graphic>
          <a:graphicData uri="http://schemas.openxmlformats.org/drawingml/2006/table">
            <a:tbl>
              <a:tblPr firstRow="1" bandRow="1">
                <a:tableStyleId>{5C22544A-7EE6-4342-B048-85BDC9FD1C3A}</a:tableStyleId>
              </a:tblPr>
              <a:tblGrid>
                <a:gridCol w="1066801"/>
                <a:gridCol w="1447800"/>
                <a:gridCol w="1066800"/>
                <a:gridCol w="3352800"/>
                <a:gridCol w="1219200"/>
                <a:gridCol w="685799"/>
              </a:tblGrid>
              <a:tr h="228601">
                <a:tc>
                  <a:txBody>
                    <a:bodyPr/>
                    <a:lstStyle/>
                    <a:p>
                      <a:r>
                        <a:rPr lang="en-US" sz="900" dirty="0" smtClean="0"/>
                        <a:t>Experiment</a:t>
                      </a:r>
                      <a:endParaRPr lang="en-US" sz="900" dirty="0"/>
                    </a:p>
                  </a:txBody>
                  <a:tcPr/>
                </a:tc>
                <a:tc>
                  <a:txBody>
                    <a:bodyPr/>
                    <a:lstStyle/>
                    <a:p>
                      <a:r>
                        <a:rPr lang="en-US" sz="900" dirty="0" smtClean="0"/>
                        <a:t>Location</a:t>
                      </a:r>
                      <a:endParaRPr lang="en-US" sz="900" dirty="0"/>
                    </a:p>
                  </a:txBody>
                  <a:tcPr/>
                </a:tc>
                <a:tc>
                  <a:txBody>
                    <a:bodyPr/>
                    <a:lstStyle/>
                    <a:p>
                      <a:r>
                        <a:rPr lang="en-US" sz="900" dirty="0" smtClean="0"/>
                        <a:t>Status</a:t>
                      </a:r>
                      <a:endParaRPr lang="en-US" sz="900" dirty="0"/>
                    </a:p>
                  </a:txBody>
                  <a:tcPr/>
                </a:tc>
                <a:tc>
                  <a:txBody>
                    <a:bodyPr/>
                    <a:lstStyle/>
                    <a:p>
                      <a:r>
                        <a:rPr lang="en-US" sz="900" dirty="0" smtClean="0"/>
                        <a:t>Description</a:t>
                      </a:r>
                      <a:endParaRPr lang="en-US" sz="900" dirty="0"/>
                    </a:p>
                  </a:txBody>
                  <a:tcPr/>
                </a:tc>
                <a:tc>
                  <a:txBody>
                    <a:bodyPr/>
                    <a:lstStyle/>
                    <a:p>
                      <a:r>
                        <a:rPr lang="en-US" sz="900" dirty="0" smtClean="0"/>
                        <a:t>#US Inst.</a:t>
                      </a:r>
                      <a:endParaRPr lang="en-US" sz="900" dirty="0"/>
                    </a:p>
                  </a:txBody>
                  <a:tcPr/>
                </a:tc>
                <a:tc>
                  <a:txBody>
                    <a:bodyPr/>
                    <a:lstStyle/>
                    <a:p>
                      <a:r>
                        <a:rPr lang="en-US" sz="900" dirty="0" smtClean="0"/>
                        <a:t>#US Coll.</a:t>
                      </a:r>
                      <a:endParaRPr lang="en-US" sz="900" dirty="0"/>
                    </a:p>
                  </a:txBody>
                  <a:tcPr/>
                </a:tc>
              </a:tr>
              <a:tr h="255370">
                <a:tc>
                  <a:txBody>
                    <a:bodyPr/>
                    <a:lstStyle/>
                    <a:p>
                      <a:r>
                        <a:rPr lang="en-US" sz="950" b="1" dirty="0" smtClean="0">
                          <a:effectLst/>
                          <a:latin typeface="Calibri" pitchFamily="34" charset="0"/>
                        </a:rPr>
                        <a:t>CAPTAIN</a:t>
                      </a:r>
                      <a:endParaRPr lang="en-US" sz="950" b="1" dirty="0">
                        <a:effectLst/>
                        <a:latin typeface="Calibri" pitchFamily="34" charset="0"/>
                      </a:endParaRPr>
                    </a:p>
                  </a:txBody>
                  <a:tcPr/>
                </a:tc>
                <a:tc>
                  <a:txBody>
                    <a:bodyPr/>
                    <a:lstStyle/>
                    <a:p>
                      <a:r>
                        <a:rPr lang="en-US" sz="900" b="1" dirty="0" smtClean="0"/>
                        <a:t>Los Alamos,</a:t>
                      </a:r>
                      <a:r>
                        <a:rPr lang="en-US" sz="900" b="1" baseline="0" dirty="0" smtClean="0"/>
                        <a:t> NM, USA</a:t>
                      </a:r>
                      <a:endParaRPr lang="en-US" sz="900" b="1" dirty="0"/>
                    </a:p>
                  </a:txBody>
                  <a:tcPr/>
                </a:tc>
                <a:tc>
                  <a:txBody>
                    <a:bodyPr/>
                    <a:lstStyle/>
                    <a:p>
                      <a:r>
                        <a:rPr lang="en-US" sz="900" b="1" dirty="0" smtClean="0"/>
                        <a:t>R&amp;D; Neutron</a:t>
                      </a:r>
                      <a:r>
                        <a:rPr lang="en-US" sz="900" b="1" baseline="0" dirty="0" smtClean="0"/>
                        <a:t> run 2015</a:t>
                      </a:r>
                      <a:endParaRPr lang="en-US" sz="900" b="1" dirty="0"/>
                    </a:p>
                  </a:txBody>
                  <a:tcPr/>
                </a:tc>
                <a:tc>
                  <a:txBody>
                    <a:bodyPr/>
                    <a:lstStyle/>
                    <a:p>
                      <a:r>
                        <a:rPr lang="en-US" sz="900" b="1" dirty="0" smtClean="0">
                          <a:latin typeface="+mn-lt"/>
                          <a:cs typeface="Helvetica" pitchFamily="34" charset="0"/>
                        </a:rPr>
                        <a:t>Cryogenic apparatus for precision tests of argon interactions with neutrinos</a:t>
                      </a:r>
                      <a:endParaRPr lang="en-US" sz="900" b="1" dirty="0">
                        <a:latin typeface="+mn-lt"/>
                      </a:endParaRPr>
                    </a:p>
                  </a:txBody>
                  <a:tcPr/>
                </a:tc>
                <a:tc>
                  <a:txBody>
                    <a:bodyPr/>
                    <a:lstStyle/>
                    <a:p>
                      <a:r>
                        <a:rPr lang="en-US" sz="900" b="1" dirty="0" smtClean="0"/>
                        <a:t>5 Univ.,</a:t>
                      </a:r>
                      <a:r>
                        <a:rPr lang="en-US" sz="900" b="1" baseline="0" dirty="0" smtClean="0"/>
                        <a:t> 1 Lab</a:t>
                      </a:r>
                      <a:endParaRPr lang="en-US" sz="900" b="1" dirty="0"/>
                    </a:p>
                  </a:txBody>
                  <a:tcPr/>
                </a:tc>
                <a:tc>
                  <a:txBody>
                    <a:bodyPr/>
                    <a:lstStyle/>
                    <a:p>
                      <a:r>
                        <a:rPr lang="en-US" sz="900" b="1" dirty="0" smtClean="0"/>
                        <a:t>20</a:t>
                      </a:r>
                      <a:endParaRPr lang="en-US" sz="900" b="1" dirty="0"/>
                    </a:p>
                  </a:txBody>
                  <a:tcPr/>
                </a:tc>
              </a:tr>
              <a:tr h="364092">
                <a:tc>
                  <a:txBody>
                    <a:bodyPr/>
                    <a:lstStyle/>
                    <a:p>
                      <a:r>
                        <a:rPr lang="en-US" sz="950" b="1" dirty="0" smtClean="0">
                          <a:effectLst/>
                          <a:latin typeface="Calibri" pitchFamily="34" charset="0"/>
                        </a:rPr>
                        <a:t>Heavy Photon Search</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Jefferson Lab,</a:t>
                      </a:r>
                      <a:r>
                        <a:rPr lang="en-US" sz="900" b="1" baseline="0" dirty="0" smtClean="0"/>
                        <a:t> Newport News, VA, USA</a:t>
                      </a:r>
                      <a:endParaRPr lang="en-US" sz="9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Physics run 2015</a:t>
                      </a:r>
                    </a:p>
                  </a:txBody>
                  <a:tcPr/>
                </a:tc>
                <a:tc>
                  <a:txBody>
                    <a:bodyPr/>
                    <a:lstStyle/>
                    <a:p>
                      <a:r>
                        <a:rPr lang="en-US" sz="900" b="1" dirty="0" smtClean="0"/>
                        <a:t>Search for massive</a:t>
                      </a:r>
                      <a:r>
                        <a:rPr lang="en-US" sz="900" b="1" baseline="0" dirty="0" smtClean="0"/>
                        <a:t> vector gauge bosons which may be evidence of dark matter or explain g-2 anomaly</a:t>
                      </a:r>
                      <a:endParaRPr lang="en-US" sz="900" b="1" dirty="0"/>
                    </a:p>
                  </a:txBody>
                  <a:tcPr/>
                </a:tc>
                <a:tc>
                  <a:txBody>
                    <a:bodyPr/>
                    <a:lstStyle/>
                    <a:p>
                      <a:r>
                        <a:rPr lang="en-US" sz="900" b="1" dirty="0" smtClean="0"/>
                        <a:t>8 Univ.,</a:t>
                      </a:r>
                      <a:r>
                        <a:rPr lang="en-US" sz="900" b="1" baseline="0" dirty="0" smtClean="0"/>
                        <a:t> 2 Lab</a:t>
                      </a:r>
                      <a:endParaRPr lang="en-US" sz="900" b="1" dirty="0"/>
                    </a:p>
                  </a:txBody>
                  <a:tcPr/>
                </a:tc>
                <a:tc>
                  <a:txBody>
                    <a:bodyPr/>
                    <a:lstStyle/>
                    <a:p>
                      <a:r>
                        <a:rPr lang="en-US" sz="900" b="1" dirty="0" smtClean="0"/>
                        <a:t>47</a:t>
                      </a:r>
                      <a:endParaRPr lang="en-US" sz="900" b="1" dirty="0"/>
                    </a:p>
                  </a:txBody>
                  <a:tcPr/>
                </a:tc>
              </a:tr>
              <a:tr h="255370">
                <a:tc>
                  <a:txBody>
                    <a:bodyPr/>
                    <a:lstStyle/>
                    <a:p>
                      <a:r>
                        <a:rPr lang="en-US" sz="950" b="1" dirty="0" smtClean="0">
                          <a:effectLst/>
                          <a:latin typeface="Calibri" pitchFamily="34" charset="0"/>
                        </a:rPr>
                        <a:t>LArIAT</a:t>
                      </a:r>
                      <a:endParaRPr lang="en-US" sz="950" b="1" dirty="0">
                        <a:effectLst/>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Fermilab, Batavia, 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R&amp;D;</a:t>
                      </a:r>
                      <a:r>
                        <a:rPr lang="en-US" sz="900" b="1" baseline="0" dirty="0" smtClean="0"/>
                        <a:t> </a:t>
                      </a:r>
                      <a:r>
                        <a:rPr lang="en-US" sz="900" b="1" dirty="0" smtClean="0"/>
                        <a:t>Phase I</a:t>
                      </a:r>
                      <a:r>
                        <a:rPr lang="en-US" sz="900" b="1" baseline="0" dirty="0" smtClean="0"/>
                        <a:t> 2013</a:t>
                      </a:r>
                      <a:endParaRPr lang="en-US" sz="900" b="1" dirty="0" smtClean="0"/>
                    </a:p>
                  </a:txBody>
                  <a:tcPr/>
                </a:tc>
                <a:tc>
                  <a:txBody>
                    <a:bodyPr/>
                    <a:lstStyle/>
                    <a:p>
                      <a:r>
                        <a:rPr lang="en-US" sz="900" b="1" kern="1200" dirty="0" smtClean="0">
                          <a:solidFill>
                            <a:schemeClr val="dk1"/>
                          </a:solidFill>
                          <a:latin typeface="+mn-lt"/>
                          <a:ea typeface="+mn-ea"/>
                          <a:cs typeface="+mn-cs"/>
                        </a:rPr>
                        <a:t>LArTPC in a test beam; develop particle ID &amp; reconstruction</a:t>
                      </a:r>
                      <a:endParaRPr lang="en-US" sz="900" b="1" dirty="0"/>
                    </a:p>
                  </a:txBody>
                  <a:tcPr/>
                </a:tc>
                <a:tc>
                  <a:txBody>
                    <a:bodyPr/>
                    <a:lstStyle/>
                    <a:p>
                      <a:r>
                        <a:rPr lang="en-US" sz="900" b="1" dirty="0" smtClean="0"/>
                        <a:t>11</a:t>
                      </a:r>
                      <a:r>
                        <a:rPr lang="en-US" sz="900" b="1" baseline="0" dirty="0" smtClean="0"/>
                        <a:t> Univ., 3 Lab</a:t>
                      </a:r>
                      <a:endParaRPr lang="en-US" sz="900" b="1" dirty="0"/>
                    </a:p>
                  </a:txBody>
                  <a:tcPr/>
                </a:tc>
                <a:tc>
                  <a:txBody>
                    <a:bodyPr/>
                    <a:lstStyle/>
                    <a:p>
                      <a:r>
                        <a:rPr lang="en-US" sz="900" b="1" dirty="0" smtClean="0"/>
                        <a:t>38</a:t>
                      </a:r>
                      <a:endParaRPr lang="en-US" sz="900" b="1" dirty="0"/>
                    </a:p>
                  </a:txBody>
                  <a:tcPr/>
                </a:tc>
              </a:tr>
              <a:tr h="255370">
                <a:tc>
                  <a:txBody>
                    <a:bodyPr/>
                    <a:lstStyle/>
                    <a:p>
                      <a:r>
                        <a:rPr lang="en-US" sz="950" b="1" dirty="0" smtClean="0">
                          <a:effectLst/>
                          <a:latin typeface="Calibri" pitchFamily="34" charset="0"/>
                        </a:rPr>
                        <a:t>ORKA</a:t>
                      </a:r>
                      <a:endParaRPr lang="en-US" sz="950" b="1" dirty="0">
                        <a:effectLst/>
                        <a:latin typeface="Calibri" pitchFamily="34" charset="0"/>
                      </a:endParaRPr>
                    </a:p>
                  </a:txBody>
                  <a:tcPr/>
                </a:tc>
                <a:tc>
                  <a:txBody>
                    <a:bodyPr/>
                    <a:lstStyle/>
                    <a:p>
                      <a:r>
                        <a:rPr lang="en-US" sz="900" b="1" dirty="0" smtClean="0"/>
                        <a:t>Fermilab, Batavia, IL, USA</a:t>
                      </a:r>
                      <a:endParaRPr lang="en-US" sz="900" b="1" dirty="0"/>
                    </a:p>
                  </a:txBody>
                  <a:tcPr/>
                </a:tc>
                <a:tc>
                  <a:txBody>
                    <a:bodyPr/>
                    <a:lstStyle/>
                    <a:p>
                      <a:r>
                        <a:rPr lang="en-US" sz="900" b="1" dirty="0" smtClean="0"/>
                        <a:t>R&amp;D</a:t>
                      </a:r>
                      <a:r>
                        <a:rPr lang="en-US" sz="900" b="1" baseline="0" dirty="0" smtClean="0"/>
                        <a:t>; CD0 2017+</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smtClean="0"/>
                        <a:t>Precision measurement of </a:t>
                      </a:r>
                      <a:r>
                        <a:rPr lang="en-US" sz="900" b="1" dirty="0" smtClean="0"/>
                        <a:t>K</a:t>
                      </a:r>
                      <a:r>
                        <a:rPr lang="en-US" sz="900" b="1" baseline="30000" dirty="0" smtClean="0"/>
                        <a:t>+</a:t>
                      </a:r>
                      <a:r>
                        <a:rPr lang="en-US" sz="900" b="1" baseline="0" dirty="0" smtClean="0">
                          <a:latin typeface="Times New Roman"/>
                          <a:cs typeface="Times New Roman"/>
                        </a:rPr>
                        <a:t>→</a:t>
                      </a:r>
                      <a:r>
                        <a:rPr lang="el-GR" sz="900" b="1" baseline="0" dirty="0" smtClean="0">
                          <a:latin typeface="Times New Roman"/>
                          <a:cs typeface="Times New Roman"/>
                        </a:rPr>
                        <a:t>π</a:t>
                      </a:r>
                      <a:r>
                        <a:rPr lang="en-US" sz="900" b="1" baseline="30000" dirty="0" smtClean="0">
                          <a:latin typeface="Times New Roman"/>
                          <a:cs typeface="Times New Roman"/>
                        </a:rPr>
                        <a:t>+</a:t>
                      </a:r>
                      <a:r>
                        <a:rPr lang="el-GR" sz="900" b="1" baseline="0" dirty="0" smtClean="0">
                          <a:latin typeface="Times New Roman"/>
                          <a:cs typeface="Times New Roman"/>
                        </a:rPr>
                        <a:t>νν</a:t>
                      </a:r>
                      <a:r>
                        <a:rPr lang="en-US" sz="900" b="1" baseline="0" dirty="0" smtClean="0">
                          <a:latin typeface="Times New Roman"/>
                          <a:cs typeface="Times New Roman"/>
                        </a:rPr>
                        <a:t> </a:t>
                      </a:r>
                      <a:r>
                        <a:rPr lang="en-US" sz="900" b="1" baseline="0" dirty="0" smtClean="0">
                          <a:latin typeface="Calibri" pitchFamily="34" charset="0"/>
                          <a:cs typeface="Times New Roman"/>
                        </a:rPr>
                        <a:t>to search for new physics </a:t>
                      </a:r>
                      <a:endParaRPr lang="en-US" sz="900" b="1" dirty="0" smtClean="0">
                        <a:latin typeface="Calibri" pitchFamily="34" charset="0"/>
                      </a:endParaRPr>
                    </a:p>
                  </a:txBody>
                  <a:tcPr/>
                </a:tc>
                <a:tc>
                  <a:txBody>
                    <a:bodyPr/>
                    <a:lstStyle/>
                    <a:p>
                      <a:r>
                        <a:rPr lang="en-US" sz="900" b="1" dirty="0" smtClean="0"/>
                        <a:t>6 Univ.,</a:t>
                      </a:r>
                      <a:r>
                        <a:rPr lang="en-US" sz="900" b="1" baseline="0" dirty="0" smtClean="0"/>
                        <a:t> 2 Lab</a:t>
                      </a:r>
                      <a:endParaRPr lang="en-US" sz="900" b="1" dirty="0"/>
                    </a:p>
                  </a:txBody>
                  <a:tcPr/>
                </a:tc>
                <a:tc>
                  <a:txBody>
                    <a:bodyPr/>
                    <a:lstStyle/>
                    <a:p>
                      <a:r>
                        <a:rPr lang="en-US" sz="900" b="1" dirty="0" smtClean="0"/>
                        <a:t>26</a:t>
                      </a:r>
                      <a:endParaRPr lang="en-US" sz="900" b="1" dirty="0"/>
                    </a:p>
                  </a:txBody>
                  <a:tcPr/>
                </a:tc>
              </a:tr>
              <a:tr h="255370">
                <a:tc>
                  <a:txBody>
                    <a:bodyPr/>
                    <a:lstStyle/>
                    <a:p>
                      <a:r>
                        <a:rPr lang="en-US" sz="950" b="1" dirty="0" smtClean="0">
                          <a:effectLst/>
                          <a:latin typeface="Calibri" pitchFamily="34" charset="0"/>
                        </a:rPr>
                        <a:t>US-NA61</a:t>
                      </a:r>
                      <a:endParaRPr lang="en-US" sz="950" b="1" dirty="0">
                        <a:effectLst/>
                        <a:latin typeface="Calibri" pitchFamily="34" charset="0"/>
                      </a:endParaRPr>
                    </a:p>
                  </a:txBody>
                  <a:tcPr/>
                </a:tc>
                <a:tc>
                  <a:txBody>
                    <a:bodyPr/>
                    <a:lstStyle/>
                    <a:p>
                      <a:r>
                        <a:rPr lang="en-US" sz="900" b="1" dirty="0" smtClean="0"/>
                        <a:t>CERN, Geneva, Switzerland</a:t>
                      </a:r>
                      <a:endParaRPr lang="en-US" sz="900" b="1" dirty="0"/>
                    </a:p>
                  </a:txBody>
                  <a:tcPr/>
                </a:tc>
                <a:tc>
                  <a:txBody>
                    <a:bodyPr/>
                    <a:lstStyle/>
                    <a:p>
                      <a:r>
                        <a:rPr lang="en-US" sz="900" b="1" dirty="0" smtClean="0"/>
                        <a:t>Target runs 2014-15</a:t>
                      </a:r>
                      <a:endParaRPr lang="en-US" sz="9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b="1" dirty="0" smtClean="0"/>
                        <a:t>Measure hadrons production cross sections crucial for neutrino beam flux estimation</a:t>
                      </a:r>
                      <a:r>
                        <a:rPr lang="en-US" sz="900" b="1" baseline="0" dirty="0" smtClean="0"/>
                        <a:t>s needed for NOvA, LBNE</a:t>
                      </a:r>
                      <a:endParaRPr lang="en-US" sz="900" b="1" dirty="0" smtClean="0"/>
                    </a:p>
                  </a:txBody>
                  <a:tcPr/>
                </a:tc>
                <a:tc>
                  <a:txBody>
                    <a:bodyPr/>
                    <a:lstStyle/>
                    <a:p>
                      <a:r>
                        <a:rPr lang="en-US" sz="900" b="1" dirty="0" smtClean="0"/>
                        <a:t>4</a:t>
                      </a:r>
                      <a:r>
                        <a:rPr lang="en-US" sz="900" b="1" baseline="0" dirty="0" smtClean="0"/>
                        <a:t> Univ., 1 Lab</a:t>
                      </a:r>
                      <a:endParaRPr lang="en-US" sz="900" b="1" dirty="0"/>
                    </a:p>
                  </a:txBody>
                  <a:tcPr/>
                </a:tc>
                <a:tc>
                  <a:txBody>
                    <a:bodyPr/>
                    <a:lstStyle/>
                    <a:p>
                      <a:r>
                        <a:rPr lang="en-US" sz="900" b="1" dirty="0" smtClean="0"/>
                        <a:t>15</a:t>
                      </a:r>
                      <a:endParaRPr lang="en-US" sz="900" b="1" dirty="0"/>
                    </a:p>
                  </a:txBody>
                  <a:tcPr/>
                </a:tc>
              </a:tr>
              <a:tr h="364092">
                <a:tc>
                  <a:txBody>
                    <a:bodyPr/>
                    <a:lstStyle/>
                    <a:p>
                      <a:r>
                        <a:rPr lang="en-US" sz="950" b="1" dirty="0" smtClean="0">
                          <a:effectLst/>
                          <a:latin typeface="Calibri" pitchFamily="34" charset="0"/>
                        </a:rPr>
                        <a:t>US Short-Baseline Reactor</a:t>
                      </a:r>
                      <a:endParaRPr lang="en-US" sz="950" b="1" dirty="0">
                        <a:effectLst/>
                        <a:latin typeface="Calibri" pitchFamily="34" charset="0"/>
                      </a:endParaRPr>
                    </a:p>
                  </a:txBody>
                  <a:tcPr/>
                </a:tc>
                <a:tc>
                  <a:txBody>
                    <a:bodyPr/>
                    <a:lstStyle/>
                    <a:p>
                      <a:r>
                        <a:rPr lang="en-US" sz="900" b="1" dirty="0" smtClean="0"/>
                        <a:t>Site(s)</a:t>
                      </a:r>
                      <a:r>
                        <a:rPr lang="en-US" sz="900" b="1" baseline="0" dirty="0" smtClean="0"/>
                        <a:t> TBD</a:t>
                      </a:r>
                      <a:endParaRPr lang="en-US" sz="900" b="1" dirty="0"/>
                    </a:p>
                  </a:txBody>
                  <a:tcPr/>
                </a:tc>
                <a:tc>
                  <a:txBody>
                    <a:bodyPr/>
                    <a:lstStyle/>
                    <a:p>
                      <a:r>
                        <a:rPr lang="en-US" sz="900" b="1" dirty="0" smtClean="0"/>
                        <a:t>R&amp;D;</a:t>
                      </a:r>
                      <a:r>
                        <a:rPr lang="en-US" sz="900" b="1" baseline="0" dirty="0" smtClean="0"/>
                        <a:t> First data 2016</a:t>
                      </a:r>
                      <a:endParaRPr lang="en-US" sz="900" b="1" dirty="0"/>
                    </a:p>
                  </a:txBody>
                  <a:tcPr/>
                </a:tc>
                <a:tc>
                  <a:txBody>
                    <a:bodyPr/>
                    <a:lstStyle/>
                    <a:p>
                      <a:r>
                        <a:rPr lang="en-US" sz="900" b="1" dirty="0" smtClean="0">
                          <a:solidFill>
                            <a:schemeClr val="tx1"/>
                          </a:solidFill>
                          <a:ea typeface="ＭＳ Ｐゴシック" pitchFamily="-84" charset="-128"/>
                        </a:rPr>
                        <a:t>Short-baseline sterile neutrino oscillation search</a:t>
                      </a:r>
                      <a:endParaRPr lang="en-US" sz="900" b="1" dirty="0" smtClean="0"/>
                    </a:p>
                  </a:txBody>
                  <a:tcPr/>
                </a:tc>
                <a:tc>
                  <a:txBody>
                    <a:bodyPr/>
                    <a:lstStyle/>
                    <a:p>
                      <a:r>
                        <a:rPr lang="en-US" sz="900" b="1" dirty="0" smtClean="0"/>
                        <a:t>6 Univ., 5 Lab</a:t>
                      </a:r>
                      <a:endParaRPr lang="en-US" sz="900" b="1" dirty="0"/>
                    </a:p>
                  </a:txBody>
                  <a:tcPr/>
                </a:tc>
                <a:tc>
                  <a:txBody>
                    <a:bodyPr/>
                    <a:lstStyle/>
                    <a:p>
                      <a:r>
                        <a:rPr lang="en-US" sz="900" b="1" dirty="0" smtClean="0"/>
                        <a:t>28</a:t>
                      </a:r>
                      <a:endParaRPr lang="en-US" sz="900" b="1" dirty="0"/>
                    </a:p>
                  </a:txBody>
                  <a:tcPr/>
                </a:tc>
              </a:tr>
            </a:tbl>
          </a:graphicData>
        </a:graphic>
      </p:graphicFrame>
      <p:sp>
        <p:nvSpPr>
          <p:cNvPr id="9" name="Content Placeholder 1"/>
          <p:cNvSpPr txBox="1">
            <a:spLocks/>
          </p:cNvSpPr>
          <p:nvPr/>
        </p:nvSpPr>
        <p:spPr>
          <a:xfrm>
            <a:off x="133564" y="3146219"/>
            <a:ext cx="8781836" cy="3493213"/>
          </a:xfrm>
          <a:prstGeom prst="rect">
            <a:avLst/>
          </a:prstGeom>
        </p:spPr>
        <p:txBody>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1600" kern="0" dirty="0" smtClean="0">
                <a:latin typeface="+mj-lt"/>
              </a:rPr>
              <a:t>Heavy Photon Search: </a:t>
            </a:r>
            <a:r>
              <a:rPr kumimoji="0" lang="en-US" sz="1600" i="0" u="none" strike="noStrike" kern="0" cap="none" spc="0" normalizeH="0" baseline="0" noProof="0" dirty="0" smtClean="0">
                <a:ln>
                  <a:noFill/>
                </a:ln>
                <a:solidFill>
                  <a:schemeClr val="tx1"/>
                </a:solidFill>
                <a:effectLst/>
                <a:uLnTx/>
                <a:uFillTx/>
                <a:latin typeface="+mj-lt"/>
              </a:rPr>
              <a:t>Feb 2013 DOE Briefing;  </a:t>
            </a:r>
            <a:r>
              <a:rPr kumimoji="0" lang="en-US" sz="1600" i="0" u="none" strike="noStrike" kern="0" cap="none" spc="0" normalizeH="0" baseline="0" noProof="0" dirty="0" smtClean="0">
                <a:ln>
                  <a:noFill/>
                </a:ln>
                <a:solidFill>
                  <a:schemeClr val="accent2">
                    <a:lumMod val="50000"/>
                  </a:schemeClr>
                </a:solidFill>
                <a:effectLst/>
                <a:uLnTx/>
                <a:uFillTx/>
                <a:latin typeface="+mj-lt"/>
              </a:rPr>
              <a:t>July 11, 2013 </a:t>
            </a:r>
            <a:r>
              <a:rPr lang="en-US" sz="1600" kern="0" dirty="0" smtClean="0">
                <a:solidFill>
                  <a:schemeClr val="accent2">
                    <a:lumMod val="50000"/>
                  </a:schemeClr>
                </a:solidFill>
                <a:latin typeface="+mj-lt"/>
              </a:rPr>
              <a:t>DOE Panel Review</a:t>
            </a:r>
            <a:endParaRPr kumimoji="0" lang="en-US" sz="1600" i="0" u="none" strike="noStrike" kern="0" cap="none" spc="0" normalizeH="0" baseline="0" noProof="0" dirty="0" smtClean="0">
              <a:ln>
                <a:noFill/>
              </a:ln>
              <a:solidFill>
                <a:schemeClr val="accent2">
                  <a:lumMod val="50000"/>
                </a:schemeClr>
              </a:solidFill>
              <a:effectLst/>
              <a:uLnTx/>
              <a:uFillTx/>
              <a:latin typeface="+mj-lt"/>
            </a:endParaRPr>
          </a:p>
          <a:p>
            <a:pPr marL="685800" lvl="1" indent="-228600" eaLnBrk="0" hangingPunct="0">
              <a:spcBef>
                <a:spcPct val="20000"/>
              </a:spcBef>
              <a:buFontTx/>
              <a:buChar char="•"/>
            </a:pPr>
            <a:r>
              <a:rPr lang="en-US" sz="1600" dirty="0" smtClean="0">
                <a:solidFill>
                  <a:schemeClr val="tx2">
                    <a:lumMod val="50000"/>
                  </a:schemeClr>
                </a:solidFill>
              </a:rPr>
              <a:t>Determine whether to fund the design, construction, commissioning, and operation of the first phase of the experiment for the period of FY14-FY16</a:t>
            </a:r>
          </a:p>
          <a:p>
            <a:pPr marL="228600" lvl="0" indent="-228600" eaLnBrk="0" hangingPunct="0">
              <a:spcBef>
                <a:spcPct val="20000"/>
              </a:spcBef>
              <a:buFont typeface="Wingdings" pitchFamily="2" charset="2"/>
              <a:buChar char="§"/>
              <a:defRPr/>
            </a:pPr>
            <a:r>
              <a:rPr lang="en-US" sz="1600" kern="0" dirty="0" err="1" smtClean="0"/>
              <a:t>nEXO</a:t>
            </a:r>
            <a:r>
              <a:rPr lang="en-US" sz="1600" kern="0" dirty="0" smtClean="0"/>
              <a:t> R&amp;D: Monthly DOE HEP/NP Phone Calls;  </a:t>
            </a:r>
            <a:r>
              <a:rPr lang="en-US" sz="1600" kern="0" dirty="0" smtClean="0">
                <a:solidFill>
                  <a:schemeClr val="accent2">
                    <a:lumMod val="50000"/>
                  </a:schemeClr>
                </a:solidFill>
              </a:rPr>
              <a:t>July 12, 2013 DOE Panel Review</a:t>
            </a:r>
          </a:p>
          <a:p>
            <a:pPr marL="685800" lvl="1" indent="-228600" eaLnBrk="0" hangingPunct="0">
              <a:spcBef>
                <a:spcPct val="20000"/>
              </a:spcBef>
              <a:buFontTx/>
              <a:buChar char="•"/>
            </a:pPr>
            <a:r>
              <a:rPr lang="en-US" sz="1600" dirty="0" smtClean="0">
                <a:solidFill>
                  <a:schemeClr val="tx2">
                    <a:lumMod val="50000"/>
                  </a:schemeClr>
                </a:solidFill>
              </a:rPr>
              <a:t>Determine whether to fund the 5 ton </a:t>
            </a:r>
            <a:r>
              <a:rPr lang="en-US" sz="1600" dirty="0" err="1" smtClean="0">
                <a:solidFill>
                  <a:schemeClr val="tx2">
                    <a:lumMod val="50000"/>
                  </a:schemeClr>
                </a:solidFill>
              </a:rPr>
              <a:t>LXe</a:t>
            </a:r>
            <a:r>
              <a:rPr lang="en-US" sz="1600" dirty="0" smtClean="0">
                <a:solidFill>
                  <a:schemeClr val="tx2">
                    <a:lumMod val="50000"/>
                  </a:schemeClr>
                </a:solidFill>
              </a:rPr>
              <a:t> TPC R&amp;D program for the period of FY13-FY16</a:t>
            </a:r>
            <a:endParaRPr lang="en-US" sz="1600" i="1" kern="0" dirty="0" smtClean="0">
              <a:solidFill>
                <a:schemeClr val="tx2">
                  <a:lumMod val="50000"/>
                </a:schemeClr>
              </a:solidFill>
            </a:endParaRPr>
          </a:p>
          <a:p>
            <a:pPr marL="228600" lvl="0" indent="-228600" eaLnBrk="0" hangingPunct="0">
              <a:spcBef>
                <a:spcPct val="20000"/>
              </a:spcBef>
              <a:buFont typeface="Wingdings" pitchFamily="2" charset="2"/>
              <a:buChar char="§"/>
              <a:defRPr/>
            </a:pPr>
            <a:r>
              <a:rPr lang="en-US" sz="1600" kern="0" dirty="0" smtClean="0"/>
              <a:t>US Short-Baseline Reactor: Monthly DOE Phone Calls; Apr 2013 DOE Briefing</a:t>
            </a:r>
          </a:p>
          <a:p>
            <a:pPr marL="228600" lvl="0" indent="-228600" eaLnBrk="0" hangingPunct="0">
              <a:spcBef>
                <a:spcPct val="20000"/>
              </a:spcBef>
              <a:buFont typeface="Wingdings" pitchFamily="2" charset="2"/>
              <a:buChar char="§"/>
              <a:defRPr/>
            </a:pPr>
            <a:r>
              <a:rPr lang="en-US" sz="1600" kern="0" dirty="0" err="1" smtClean="0"/>
              <a:t>LArIAT</a:t>
            </a:r>
            <a:r>
              <a:rPr lang="en-US" sz="1600" kern="0" dirty="0" smtClean="0"/>
              <a:t>: Monthly DOE Phone Calls; Apr 2013 DOE Briefing</a:t>
            </a:r>
            <a:endParaRPr lang="en-US" sz="1600" i="1" kern="0" dirty="0" smtClean="0"/>
          </a:p>
          <a:p>
            <a:pPr marL="228600" lvl="0" indent="-228600" eaLnBrk="0" hangingPunct="0">
              <a:spcBef>
                <a:spcPct val="20000"/>
              </a:spcBef>
              <a:buFont typeface="Wingdings" pitchFamily="2" charset="2"/>
              <a:buChar char="§"/>
              <a:defRPr/>
            </a:pPr>
            <a:r>
              <a:rPr lang="en-US" sz="1600" kern="0" dirty="0" smtClean="0"/>
              <a:t>ORKA: May 2012 DOE Briefing;  FNAL Stage 1</a:t>
            </a:r>
          </a:p>
          <a:p>
            <a:pPr marL="228600" lvl="0" indent="-228600" eaLnBrk="0" hangingPunct="0">
              <a:spcBef>
                <a:spcPct val="20000"/>
              </a:spcBef>
              <a:buFont typeface="Wingdings" pitchFamily="2" charset="2"/>
              <a:buChar char="§"/>
              <a:defRPr/>
            </a:pPr>
            <a:r>
              <a:rPr lang="en-US" sz="1600" kern="0" dirty="0" smtClean="0"/>
              <a:t>CAPTAIN: Feb 2012 LANL Review (DOE Observer);  Monthly DOE Phone Calls</a:t>
            </a:r>
          </a:p>
          <a:p>
            <a:pPr marL="228600" lvl="0" indent="-228600" eaLnBrk="0" hangingPunct="0">
              <a:spcBef>
                <a:spcPct val="20000"/>
              </a:spcBef>
              <a:buFont typeface="Wingdings" pitchFamily="2" charset="2"/>
              <a:buChar char="§"/>
              <a:defRPr/>
            </a:pPr>
            <a:r>
              <a:rPr lang="en-US" sz="1600" kern="0" dirty="0" err="1" smtClean="0"/>
              <a:t>nuSTORM</a:t>
            </a:r>
            <a:r>
              <a:rPr lang="en-US" sz="1600" kern="0" dirty="0" smtClean="0"/>
              <a:t>: Monthly DOE Phone Calls; Proposal to FNAL PAC in June 2013</a:t>
            </a:r>
          </a:p>
          <a:p>
            <a:pPr marL="228600" lvl="0" indent="-228600" eaLnBrk="0" hangingPunct="0">
              <a:spcBef>
                <a:spcPct val="20000"/>
              </a:spcBef>
              <a:buFont typeface="Wingdings" pitchFamily="2" charset="2"/>
              <a:buChar char="§"/>
              <a:defRPr/>
            </a:pPr>
            <a:r>
              <a:rPr lang="en-US" sz="1600" kern="0" dirty="0" smtClean="0"/>
              <a:t>US-NA61: ?</a:t>
            </a:r>
          </a:p>
        </p:txBody>
      </p:sp>
    </p:spTree>
    <p:extLst>
      <p:ext uri="{BB962C8B-B14F-4D97-AF65-F5344CB8AC3E}">
        <p14:creationId xmlns:p14="http://schemas.microsoft.com/office/powerpoint/2010/main" val="34077278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9987" y="64665"/>
            <a:ext cx="5943600" cy="609600"/>
          </a:xfrm>
        </p:spPr>
        <p:txBody>
          <a:bodyPr>
            <a:noAutofit/>
          </a:bodyPr>
          <a:lstStyle/>
          <a:p>
            <a:r>
              <a:rPr lang="en-US" sz="3600" b="1" dirty="0" smtClean="0">
                <a:effectLst>
                  <a:outerShdw blurRad="38100" dist="38100" dir="2700000" algn="tl">
                    <a:srgbClr val="000000">
                      <a:alpha val="43137"/>
                    </a:srgbClr>
                  </a:outerShdw>
                </a:effectLst>
                <a:latin typeface="Cambria" pitchFamily="18" charset="0"/>
              </a:rPr>
              <a:t>What Makes HEP Unique?</a:t>
            </a:r>
            <a:endParaRPr lang="en-US" sz="3600" b="1" dirty="0">
              <a:effectLst>
                <a:outerShdw blurRad="38100" dist="38100" dir="2700000" algn="tl">
                  <a:srgbClr val="000000">
                    <a:alpha val="43137"/>
                  </a:srgbClr>
                </a:outerShdw>
              </a:effectLst>
              <a:latin typeface="Cambria" pitchFamily="18" charset="0"/>
            </a:endParaRPr>
          </a:p>
        </p:txBody>
      </p:sp>
      <p:sp>
        <p:nvSpPr>
          <p:cNvPr id="8" name="Content Placeholder 7"/>
          <p:cNvSpPr>
            <a:spLocks noGrp="1"/>
          </p:cNvSpPr>
          <p:nvPr>
            <p:ph type="body" sz="half" idx="1"/>
          </p:nvPr>
        </p:nvSpPr>
        <p:spPr>
          <a:xfrm>
            <a:off x="346758" y="1089920"/>
            <a:ext cx="3810000" cy="4800600"/>
          </a:xfrm>
        </p:spPr>
        <p:txBody>
          <a:bodyPr>
            <a:normAutofit lnSpcReduction="10000"/>
          </a:bodyPr>
          <a:lstStyle/>
          <a:p>
            <a:r>
              <a:rPr lang="en-US" dirty="0" smtClean="0">
                <a:latin typeface="+mn-lt"/>
              </a:rPr>
              <a:t>Collaboration/teamwork</a:t>
            </a:r>
          </a:p>
          <a:p>
            <a:r>
              <a:rPr lang="en-US" dirty="0" smtClean="0">
                <a:solidFill>
                  <a:schemeClr val="tx1"/>
                </a:solidFill>
                <a:latin typeface="+mn-lt"/>
              </a:rPr>
              <a:t>Ambition/”big science”</a:t>
            </a:r>
          </a:p>
          <a:p>
            <a:r>
              <a:rPr lang="en-US" dirty="0" smtClean="0">
                <a:latin typeface="+mn-lt"/>
              </a:rPr>
              <a:t>A long-term view</a:t>
            </a:r>
          </a:p>
          <a:p>
            <a:r>
              <a:rPr lang="en-US" dirty="0">
                <a:solidFill>
                  <a:schemeClr val="tx1"/>
                </a:solidFill>
              </a:rPr>
              <a:t>We invent our own tools</a:t>
            </a:r>
            <a:endParaRPr lang="en-US" dirty="0"/>
          </a:p>
          <a:p>
            <a:endParaRPr lang="en-US" dirty="0" smtClean="0">
              <a:latin typeface="+mn-lt"/>
            </a:endParaRPr>
          </a:p>
          <a:p>
            <a:pPr>
              <a:buNone/>
            </a:pPr>
            <a:endParaRPr lang="en-US" dirty="0" smtClean="0">
              <a:latin typeface="+mn-lt"/>
            </a:endParaRPr>
          </a:p>
          <a:p>
            <a:pPr>
              <a:buNone/>
            </a:pPr>
            <a:r>
              <a:rPr lang="en-US" sz="2000" b="0" dirty="0" smtClean="0">
                <a:solidFill>
                  <a:schemeClr val="tx1"/>
                </a:solidFill>
                <a:latin typeface="+mn-lt"/>
              </a:rPr>
              <a:t>“Americans seem to work very well, only they obviously insist on making everything as big as possible." </a:t>
            </a:r>
          </a:p>
          <a:p>
            <a:pPr>
              <a:buNone/>
            </a:pPr>
            <a:r>
              <a:rPr lang="en-US" sz="2000" b="0" dirty="0" smtClean="0">
                <a:solidFill>
                  <a:schemeClr val="tx1"/>
                </a:solidFill>
                <a:latin typeface="+mn-lt"/>
              </a:rPr>
              <a:t>—German physicist Franz Simon's impression upon a visit to the US in 1932.</a:t>
            </a:r>
            <a:r>
              <a:rPr lang="en-US" sz="1900" dirty="0" smtClean="0">
                <a:solidFill>
                  <a:schemeClr val="tx1"/>
                </a:solidFill>
              </a:rPr>
              <a:t/>
            </a:r>
            <a:br>
              <a:rPr lang="en-US" sz="1900" dirty="0" smtClean="0">
                <a:solidFill>
                  <a:schemeClr val="tx1"/>
                </a:solidFill>
              </a:rPr>
            </a:br>
            <a:endParaRPr lang="en-US" sz="1900" dirty="0" smtClean="0">
              <a:solidFill>
                <a:schemeClr val="tx1"/>
              </a:solidFill>
            </a:endParaRPr>
          </a:p>
          <a:p>
            <a:endParaRPr lang="en-US" dirty="0">
              <a:latin typeface="+mn-lt"/>
            </a:endParaRPr>
          </a:p>
        </p:txBody>
      </p:sp>
      <p:pic>
        <p:nvPicPr>
          <p:cNvPr id="11" name="Content Placeholder 10" descr="bigsci-lblstaffsm.jpg"/>
          <p:cNvPicPr>
            <a:picLocks noGrp="1" noChangeAspect="1"/>
          </p:cNvPicPr>
          <p:nvPr>
            <p:ph sz="half" idx="2"/>
          </p:nvPr>
        </p:nvPicPr>
        <p:blipFill>
          <a:blip r:embed="rId2" cstate="print"/>
          <a:stretch>
            <a:fillRect/>
          </a:stretch>
        </p:blipFill>
        <p:spPr>
          <a:xfrm>
            <a:off x="4709618" y="1186668"/>
            <a:ext cx="3860551" cy="4155894"/>
          </a:xfrm>
        </p:spPr>
      </p:pic>
      <p:sp>
        <p:nvSpPr>
          <p:cNvPr id="12" name="TextBox 11"/>
          <p:cNvSpPr txBox="1"/>
          <p:nvPr/>
        </p:nvSpPr>
        <p:spPr>
          <a:xfrm>
            <a:off x="4890494" y="5410200"/>
            <a:ext cx="3657600" cy="369332"/>
          </a:xfrm>
          <a:prstGeom prst="rect">
            <a:avLst/>
          </a:prstGeom>
          <a:noFill/>
        </p:spPr>
        <p:txBody>
          <a:bodyPr wrap="square" rtlCol="0">
            <a:spAutoFit/>
          </a:bodyPr>
          <a:lstStyle/>
          <a:p>
            <a:pPr algn="ctr"/>
            <a:r>
              <a:rPr lang="en-US" b="1" dirty="0" smtClean="0"/>
              <a:t>LBNL Staff in 1939</a:t>
            </a:r>
            <a:endParaRPr 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276"/>
            <a:ext cx="7142527" cy="609600"/>
          </a:xfrm>
        </p:spPr>
        <p:txBody>
          <a:bodyPr>
            <a:noAutofit/>
          </a:bodyPr>
          <a:lstStyle/>
          <a:p>
            <a:r>
              <a:rPr lang="en-US" sz="3600" b="1" dirty="0" smtClean="0">
                <a:effectLst>
                  <a:outerShdw blurRad="38100" dist="38100" dir="2700000" algn="tl">
                    <a:srgbClr val="000000">
                      <a:alpha val="43137"/>
                    </a:srgbClr>
                  </a:outerShdw>
                </a:effectLst>
                <a:latin typeface="Cambria" pitchFamily="18" charset="0"/>
              </a:rPr>
              <a:t>What Are HEP’s limitations?</a:t>
            </a:r>
            <a:endParaRPr lang="en-US" sz="3600" b="1" dirty="0">
              <a:effectLst>
                <a:outerShdw blurRad="38100" dist="38100" dir="2700000" algn="tl">
                  <a:srgbClr val="000000">
                    <a:alpha val="43137"/>
                  </a:srgbClr>
                </a:outerShdw>
              </a:effectLst>
              <a:latin typeface="Cambria" pitchFamily="18" charset="0"/>
            </a:endParaRPr>
          </a:p>
        </p:txBody>
      </p:sp>
      <p:sp>
        <p:nvSpPr>
          <p:cNvPr id="3" name="Text Placeholder 2"/>
          <p:cNvSpPr>
            <a:spLocks noGrp="1"/>
          </p:cNvSpPr>
          <p:nvPr>
            <p:ph type="body" sz="half" idx="1"/>
          </p:nvPr>
        </p:nvSpPr>
        <p:spPr>
          <a:xfrm>
            <a:off x="326210" y="1038550"/>
            <a:ext cx="3810000" cy="4800600"/>
          </a:xfrm>
        </p:spPr>
        <p:txBody>
          <a:bodyPr>
            <a:normAutofit lnSpcReduction="10000"/>
          </a:bodyPr>
          <a:lstStyle/>
          <a:p>
            <a:r>
              <a:rPr lang="en-US" dirty="0" smtClean="0"/>
              <a:t>Middle-aged field</a:t>
            </a:r>
          </a:p>
          <a:p>
            <a:r>
              <a:rPr lang="en-US" dirty="0" smtClean="0">
                <a:solidFill>
                  <a:schemeClr val="tx1"/>
                </a:solidFill>
              </a:rPr>
              <a:t>Technology plateau</a:t>
            </a:r>
          </a:p>
          <a:p>
            <a:pPr lvl="1"/>
            <a:r>
              <a:rPr lang="en-US" b="1" dirty="0" smtClean="0"/>
              <a:t>(At least at Energy Frontier)</a:t>
            </a:r>
          </a:p>
          <a:p>
            <a:r>
              <a:rPr lang="en-US" dirty="0" smtClean="0"/>
              <a:t>Not a national priority</a:t>
            </a:r>
          </a:p>
          <a:p>
            <a:pPr lvl="1"/>
            <a:r>
              <a:rPr lang="en-US" b="1" dirty="0" smtClean="0"/>
              <a:t>Increased competition for science funding</a:t>
            </a:r>
          </a:p>
          <a:p>
            <a:r>
              <a:rPr lang="en-US" dirty="0" smtClean="0"/>
              <a:t>Long timescale and high threshold for new experiments</a:t>
            </a:r>
          </a:p>
          <a:p>
            <a:r>
              <a:rPr lang="en-US" dirty="0" smtClean="0"/>
              <a:t>Over-reach?</a:t>
            </a:r>
          </a:p>
          <a:p>
            <a:r>
              <a:rPr lang="en-US" dirty="0" smtClean="0"/>
              <a:t>Reliance on international partners</a:t>
            </a:r>
          </a:p>
          <a:p>
            <a:endParaRPr lang="en-US" dirty="0"/>
          </a:p>
        </p:txBody>
      </p:sp>
      <p:pic>
        <p:nvPicPr>
          <p:cNvPr id="7" name="Content Placeholder 6" descr="livinston_plot_tigner.gif"/>
          <p:cNvPicPr>
            <a:picLocks noGrp="1" noChangeAspect="1"/>
          </p:cNvPicPr>
          <p:nvPr>
            <p:ph sz="half" idx="2"/>
          </p:nvPr>
        </p:nvPicPr>
        <p:blipFill>
          <a:blip r:embed="rId2" cstate="print"/>
          <a:stretch>
            <a:fillRect/>
          </a:stretch>
        </p:blipFill>
        <p:spPr>
          <a:xfrm>
            <a:off x="4582274" y="904988"/>
            <a:ext cx="4397336" cy="5176292"/>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56" y="976385"/>
            <a:ext cx="9076888" cy="5199063"/>
          </a:xfrm>
        </p:spPr>
        <p:txBody>
          <a:bodyPr/>
          <a:lstStyle/>
          <a:p>
            <a:r>
              <a:rPr lang="en-US" sz="2000" dirty="0" smtClean="0">
                <a:latin typeface="Calibri" pitchFamily="34" charset="0"/>
                <a:cs typeface="Calibri" pitchFamily="34" charset="0"/>
              </a:rPr>
              <a:t>Discussions with CERN about follow-on to LHC Agreement proceeding</a:t>
            </a:r>
          </a:p>
          <a:p>
            <a:pPr lvl="1"/>
            <a:r>
              <a:rPr lang="en-US" sz="1800" dirty="0" smtClean="0">
                <a:solidFill>
                  <a:srgbClr val="008000"/>
                </a:solidFill>
                <a:latin typeface="Calibri" pitchFamily="34" charset="0"/>
                <a:cs typeface="Calibri" pitchFamily="34" charset="0"/>
              </a:rPr>
              <a:t>Necessary precursor to planning for “Phase-II” upgrades;   US scope for “Phase-II” TBD. </a:t>
            </a:r>
          </a:p>
          <a:p>
            <a:r>
              <a:rPr lang="en-US" sz="2000" dirty="0" smtClean="0">
                <a:latin typeface="Calibri" pitchFamily="34" charset="0"/>
                <a:cs typeface="Calibri" pitchFamily="34" charset="0"/>
              </a:rPr>
              <a:t>Energy Frontier science plan will require high-energy, high-luminosity LHC running </a:t>
            </a:r>
          </a:p>
          <a:p>
            <a:pPr lvl="1"/>
            <a:r>
              <a:rPr lang="en-US" sz="1800" dirty="0" smtClean="0">
                <a:solidFill>
                  <a:srgbClr val="008000"/>
                </a:solidFill>
                <a:latin typeface="Calibri" pitchFamily="34" charset="0"/>
                <a:cs typeface="Calibri" pitchFamily="34" charset="0"/>
              </a:rPr>
              <a:t>What is the real physics of the </a:t>
            </a:r>
            <a:r>
              <a:rPr lang="en-US" sz="1800" dirty="0" err="1" smtClean="0">
                <a:solidFill>
                  <a:srgbClr val="008000"/>
                </a:solidFill>
                <a:latin typeface="Calibri" pitchFamily="34" charset="0"/>
                <a:cs typeface="Calibri" pitchFamily="34" charset="0"/>
              </a:rPr>
              <a:t>TeV</a:t>
            </a:r>
            <a:r>
              <a:rPr lang="en-US" sz="1800" dirty="0" smtClean="0">
                <a:solidFill>
                  <a:srgbClr val="008000"/>
                </a:solidFill>
                <a:latin typeface="Calibri" pitchFamily="34" charset="0"/>
                <a:cs typeface="Calibri" pitchFamily="34" charset="0"/>
              </a:rPr>
              <a:t> scale?</a:t>
            </a:r>
          </a:p>
          <a:p>
            <a:pPr lvl="2"/>
            <a:r>
              <a:rPr lang="en-US" dirty="0">
                <a:solidFill>
                  <a:srgbClr val="0070C0"/>
                </a:solidFill>
                <a:latin typeface="Calibri" pitchFamily="34" charset="0"/>
                <a:cs typeface="Calibri" pitchFamily="34" charset="0"/>
              </a:rPr>
              <a:t>t</a:t>
            </a:r>
            <a:r>
              <a:rPr lang="en-US" dirty="0" smtClean="0">
                <a:solidFill>
                  <a:srgbClr val="0070C0"/>
                </a:solidFill>
                <a:latin typeface="Calibri" pitchFamily="34" charset="0"/>
                <a:cs typeface="Calibri" pitchFamily="34" charset="0"/>
              </a:rPr>
              <a:t>his will likely take a few years to sort itself out</a:t>
            </a:r>
          </a:p>
          <a:p>
            <a:pPr lvl="1"/>
            <a:r>
              <a:rPr lang="en-US" sz="1800" dirty="0" smtClean="0">
                <a:solidFill>
                  <a:srgbClr val="008000"/>
                </a:solidFill>
                <a:latin typeface="Calibri" pitchFamily="34" charset="0"/>
                <a:cs typeface="Calibri" pitchFamily="34" charset="0"/>
              </a:rPr>
              <a:t>US “Snowmass/P5” process is an important element, along with European and </a:t>
            </a:r>
            <a:br>
              <a:rPr lang="en-US" sz="1800" dirty="0" smtClean="0">
                <a:solidFill>
                  <a:srgbClr val="008000"/>
                </a:solidFill>
                <a:latin typeface="Calibri" pitchFamily="34" charset="0"/>
                <a:cs typeface="Calibri" pitchFamily="34" charset="0"/>
              </a:rPr>
            </a:br>
            <a:r>
              <a:rPr lang="en-US" sz="1800" dirty="0" smtClean="0">
                <a:solidFill>
                  <a:srgbClr val="008000"/>
                </a:solidFill>
                <a:latin typeface="Calibri" pitchFamily="34" charset="0"/>
                <a:cs typeface="Calibri" pitchFamily="34" charset="0"/>
              </a:rPr>
              <a:t>Japanese HEP strategies</a:t>
            </a:r>
          </a:p>
          <a:p>
            <a:r>
              <a:rPr lang="en-US" sz="2000" dirty="0" smtClean="0">
                <a:latin typeface="Calibri" pitchFamily="34" charset="0"/>
                <a:cs typeface="Calibri" pitchFamily="34" charset="0"/>
              </a:rPr>
              <a:t>Significant collaborations with other regions on future colliders will require a high-level approach between governments</a:t>
            </a:r>
            <a:endParaRPr lang="en-US" sz="1800" dirty="0" smtClean="0">
              <a:latin typeface="Calibri" pitchFamily="34" charset="0"/>
              <a:cs typeface="Calibri" pitchFamily="34" charset="0"/>
            </a:endParaRPr>
          </a:p>
          <a:p>
            <a:pPr lvl="1"/>
            <a:r>
              <a:rPr lang="en-US" sz="1800" dirty="0" smtClean="0">
                <a:solidFill>
                  <a:srgbClr val="008000"/>
                </a:solidFill>
                <a:latin typeface="Calibri" pitchFamily="34" charset="0"/>
                <a:cs typeface="Calibri" pitchFamily="34" charset="0"/>
              </a:rPr>
              <a:t>Modest ground-level R&amp;D efforts can continue as funding allows</a:t>
            </a:r>
          </a:p>
          <a:p>
            <a:pPr lvl="1"/>
            <a:r>
              <a:rPr lang="en-US" sz="1800" dirty="0" smtClean="0">
                <a:solidFill>
                  <a:srgbClr val="008000"/>
                </a:solidFill>
                <a:latin typeface="Calibri" pitchFamily="34" charset="0"/>
                <a:cs typeface="Calibri" pitchFamily="34" charset="0"/>
              </a:rPr>
              <a:t>We support an international process to discuss future HEP facilities that respects the interests of major national and regional partners as well as realistic schedule </a:t>
            </a:r>
            <a:br>
              <a:rPr lang="en-US" sz="1800" dirty="0" smtClean="0">
                <a:solidFill>
                  <a:srgbClr val="008000"/>
                </a:solidFill>
                <a:latin typeface="Calibri" pitchFamily="34" charset="0"/>
                <a:cs typeface="Calibri" pitchFamily="34" charset="0"/>
              </a:rPr>
            </a:br>
            <a:r>
              <a:rPr lang="en-US" sz="1800" dirty="0" smtClean="0">
                <a:solidFill>
                  <a:srgbClr val="008000"/>
                </a:solidFill>
                <a:latin typeface="Calibri" pitchFamily="34" charset="0"/>
                <a:cs typeface="Calibri" pitchFamily="34" charset="0"/>
              </a:rPr>
              <a:t>and fiscal constraints</a:t>
            </a:r>
          </a:p>
          <a:p>
            <a:pPr lvl="1"/>
            <a:r>
              <a:rPr lang="en-US" sz="1800" dirty="0" smtClean="0">
                <a:solidFill>
                  <a:srgbClr val="008000"/>
                </a:solidFill>
                <a:latin typeface="Calibri" pitchFamily="34" charset="0"/>
                <a:cs typeface="Calibri" pitchFamily="34" charset="0"/>
              </a:rPr>
              <a:t>Once Snowmass/P5 studies and the community input are complete, we will be in a better position to evaluate future US priorities for the HEP program in detail </a:t>
            </a:r>
          </a:p>
          <a:p>
            <a:pPr lvl="1"/>
            <a:r>
              <a:rPr lang="en-US" sz="1800" dirty="0" smtClean="0">
                <a:solidFill>
                  <a:srgbClr val="008000"/>
                </a:solidFill>
                <a:latin typeface="Calibri" pitchFamily="34" charset="0"/>
                <a:cs typeface="Calibri" pitchFamily="34" charset="0"/>
              </a:rPr>
              <a:t>We encourage active engagement by all interested parties</a:t>
            </a:r>
            <a:endParaRPr lang="en-US" sz="1800" dirty="0" smtClean="0">
              <a:latin typeface="Calibri" pitchFamily="34" charset="0"/>
              <a:cs typeface="Calibri" pitchFamily="34" charset="0"/>
            </a:endParaRPr>
          </a:p>
          <a:p>
            <a:pPr lvl="1"/>
            <a:endParaRPr lang="en-US" dirty="0">
              <a:solidFill>
                <a:schemeClr val="accent3">
                  <a:lumMod val="50000"/>
                </a:schemeClr>
              </a:solidFill>
              <a:latin typeface="Calibri" pitchFamily="34" charset="0"/>
              <a:cs typeface="Calibri" pitchFamily="34" charset="0"/>
            </a:endParaRPr>
          </a:p>
        </p:txBody>
      </p:sp>
      <p:sp>
        <p:nvSpPr>
          <p:cNvPr id="3" name="Title 2"/>
          <p:cNvSpPr>
            <a:spLocks noGrp="1"/>
          </p:cNvSpPr>
          <p:nvPr>
            <p:ph type="title"/>
          </p:nvPr>
        </p:nvSpPr>
        <p:spPr/>
        <p:txBody>
          <a:bodyPr/>
          <a:lstStyle/>
          <a:p>
            <a:r>
              <a:rPr lang="en-US" sz="3200" b="1" dirty="0" smtClean="0">
                <a:latin typeface="Cambria" pitchFamily="18" charset="0"/>
              </a:rPr>
              <a:t>Energy Frontier Issues</a:t>
            </a:r>
            <a:endParaRPr lang="en-US" sz="3200" b="1" dirty="0">
              <a:latin typeface="Cambria" pitchFamily="18" charset="0"/>
            </a:endParaRPr>
          </a:p>
        </p:txBody>
      </p:sp>
      <p:sp>
        <p:nvSpPr>
          <p:cNvPr id="4" name="Rectangle 3"/>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5"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6" name="Straight Connector 5"/>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31094" y="6606114"/>
            <a:ext cx="255987" cy="246221"/>
          </a:xfrm>
          <a:prstGeom prst="rect">
            <a:avLst/>
          </a:prstGeom>
          <a:noFill/>
        </p:spPr>
        <p:txBody>
          <a:bodyPr wrap="none" rtlCol="0">
            <a:spAutoFit/>
          </a:bodyPr>
          <a:lstStyle/>
          <a:p>
            <a:r>
              <a:rPr lang="en-US" sz="1000" dirty="0">
                <a:solidFill>
                  <a:schemeClr val="tx1">
                    <a:lumMod val="75000"/>
                    <a:lumOff val="25000"/>
                  </a:schemeClr>
                </a:solidFill>
              </a:rPr>
              <a:t>7</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996411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85C00"/>
                </a:solidFill>
                <a:effectLst>
                  <a:outerShdw blurRad="38100" dist="38100" dir="2700000" algn="tl">
                    <a:srgbClr val="000000">
                      <a:alpha val="43137"/>
                    </a:srgbClr>
                  </a:outerShdw>
                </a:effectLst>
                <a:latin typeface="Cambria" pitchFamily="18" charset="0"/>
              </a:rPr>
              <a:t>HEP  Budget</a:t>
            </a:r>
            <a:endParaRPr lang="en-US" dirty="0">
              <a:solidFill>
                <a:srgbClr val="285C0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HEP Budget Overview</a:t>
            </a:r>
            <a:endParaRPr lang="en-US" sz="3600" dirty="0"/>
          </a:p>
        </p:txBody>
      </p:sp>
      <p:sp>
        <p:nvSpPr>
          <p:cNvPr id="3" name="Content Placeholder 2"/>
          <p:cNvSpPr>
            <a:spLocks noGrp="1"/>
          </p:cNvSpPr>
          <p:nvPr>
            <p:ph idx="1"/>
          </p:nvPr>
        </p:nvSpPr>
        <p:spPr>
          <a:xfrm>
            <a:off x="276554" y="976469"/>
            <a:ext cx="8568647" cy="5199063"/>
          </a:xfrm>
        </p:spPr>
        <p:txBody>
          <a:bodyPr/>
          <a:lstStyle/>
          <a:p>
            <a:r>
              <a:rPr lang="en-US" dirty="0" smtClean="0">
                <a:latin typeface="Calibri" pitchFamily="34" charset="0"/>
                <a:cs typeface="Calibri" pitchFamily="34" charset="0"/>
              </a:rPr>
              <a:t>FY2014 budget philosophy was to enable new world-leading HEP capabilities in the U.S. through investments on all three frontiers </a:t>
            </a:r>
          </a:p>
          <a:p>
            <a:pPr lvl="1"/>
            <a:r>
              <a:rPr lang="en-US" b="1" dirty="0" smtClean="0">
                <a:solidFill>
                  <a:schemeClr val="tx2">
                    <a:lumMod val="75000"/>
                  </a:schemeClr>
                </a:solidFill>
                <a:latin typeface="Calibri" pitchFamily="34" charset="0"/>
                <a:cs typeface="Calibri" pitchFamily="34" charset="0"/>
              </a:rPr>
              <a:t>Accomplished through ramp-down of existing Projects and Research</a:t>
            </a:r>
          </a:p>
          <a:p>
            <a:pPr lvl="1"/>
            <a:r>
              <a:rPr lang="en-US" b="1" dirty="0" smtClean="0">
                <a:latin typeface="Calibri" pitchFamily="34" charset="0"/>
                <a:cs typeface="Calibri" pitchFamily="34" charset="0"/>
              </a:rPr>
              <a:t>When we were not able to fully implement this approach, converted planned project funds to R&amp;D:  Research </a:t>
            </a:r>
            <a:r>
              <a:rPr lang="en-US" b="1" dirty="0" smtClean="0">
                <a:solidFill>
                  <a:srgbClr val="FF0000"/>
                </a:solidFill>
                <a:latin typeface="Calibri" pitchFamily="34" charset="0"/>
                <a:cs typeface="Calibri" pitchFamily="34" charset="0"/>
                <a:sym typeface="Wingdings" pitchFamily="2" charset="2"/>
              </a:rPr>
              <a:t>  </a:t>
            </a:r>
            <a:r>
              <a:rPr lang="en-US" b="1" strike="sngStrike" dirty="0" smtClean="0">
                <a:solidFill>
                  <a:srgbClr val="FF0000"/>
                </a:solidFill>
                <a:latin typeface="Calibri" pitchFamily="34" charset="0"/>
                <a:cs typeface="Calibri" pitchFamily="34" charset="0"/>
                <a:sym typeface="Wingdings" pitchFamily="2" charset="2"/>
              </a:rPr>
              <a:t> Projects </a:t>
            </a:r>
            <a:r>
              <a:rPr lang="en-US" b="1" dirty="0">
                <a:solidFill>
                  <a:srgbClr val="FF0000"/>
                </a:solidFill>
                <a:latin typeface="Calibri" pitchFamily="34" charset="0"/>
                <a:cs typeface="Calibri" pitchFamily="34" charset="0"/>
                <a:sym typeface="Wingdings" pitchFamily="2" charset="2"/>
              </a:rPr>
              <a:t> </a:t>
            </a:r>
            <a:r>
              <a:rPr lang="en-US" b="1" dirty="0" smtClean="0">
                <a:solidFill>
                  <a:srgbClr val="FF0000"/>
                </a:solidFill>
                <a:latin typeface="Calibri" pitchFamily="34" charset="0"/>
                <a:cs typeface="Calibri" pitchFamily="34" charset="0"/>
                <a:sym typeface="Wingdings" pitchFamily="2" charset="2"/>
              </a:rPr>
              <a:t> </a:t>
            </a:r>
            <a:r>
              <a:rPr lang="en-US" b="1" dirty="0" smtClean="0">
                <a:latin typeface="Calibri" pitchFamily="34" charset="0"/>
                <a:cs typeface="Calibri" pitchFamily="34" charset="0"/>
                <a:sym typeface="Wingdings" pitchFamily="2" charset="2"/>
              </a:rPr>
              <a:t> Research</a:t>
            </a:r>
          </a:p>
          <a:p>
            <a:pPr lvl="1"/>
            <a:r>
              <a:rPr lang="en-US" b="1" dirty="0" smtClean="0">
                <a:solidFill>
                  <a:schemeClr val="tx2">
                    <a:lumMod val="75000"/>
                  </a:schemeClr>
                </a:solidFill>
                <a:latin typeface="Calibri" pitchFamily="34" charset="0"/>
                <a:cs typeface="Calibri" pitchFamily="34" charset="0"/>
                <a:sym typeface="Wingdings" pitchFamily="2" charset="2"/>
              </a:rPr>
              <a:t>Therefore the FY14 Request shows </a:t>
            </a:r>
            <a:r>
              <a:rPr lang="en-US" b="1" i="1" dirty="0" smtClean="0">
                <a:solidFill>
                  <a:schemeClr val="tx2">
                    <a:lumMod val="75000"/>
                  </a:schemeClr>
                </a:solidFill>
                <a:latin typeface="Calibri" pitchFamily="34" charset="0"/>
                <a:cs typeface="Calibri" pitchFamily="34" charset="0"/>
                <a:sym typeface="Wingdings" pitchFamily="2" charset="2"/>
              </a:rPr>
              <a:t>increases </a:t>
            </a:r>
            <a:r>
              <a:rPr lang="en-US" b="1" dirty="0" smtClean="0">
                <a:solidFill>
                  <a:schemeClr val="tx2">
                    <a:lumMod val="75000"/>
                  </a:schemeClr>
                </a:solidFill>
                <a:latin typeface="Calibri" pitchFamily="34" charset="0"/>
                <a:cs typeface="Calibri" pitchFamily="34" charset="0"/>
                <a:sym typeface="Wingdings" pitchFamily="2" charset="2"/>
              </a:rPr>
              <a:t>for Research that are driven by this R&amp;D “bump”, while Construction/MIE funding is only slightly increased</a:t>
            </a:r>
          </a:p>
          <a:p>
            <a:pPr lvl="1"/>
            <a:r>
              <a:rPr lang="en-US" b="1" dirty="0" smtClean="0">
                <a:solidFill>
                  <a:schemeClr val="accent2">
                    <a:lumMod val="50000"/>
                  </a:schemeClr>
                </a:solidFill>
                <a:latin typeface="Calibri" pitchFamily="34" charset="0"/>
                <a:cs typeface="Calibri" pitchFamily="34" charset="0"/>
                <a:sym typeface="Wingdings" pitchFamily="2" charset="2"/>
              </a:rPr>
              <a:t>Details in following slides</a:t>
            </a:r>
          </a:p>
          <a:p>
            <a:r>
              <a:rPr lang="en-US" dirty="0" smtClean="0">
                <a:latin typeface="Calibri" pitchFamily="34" charset="0"/>
                <a:cs typeface="Calibri" pitchFamily="34" charset="0"/>
                <a:sym typeface="Wingdings" pitchFamily="2" charset="2"/>
              </a:rPr>
              <a:t>Impact of these actions:</a:t>
            </a:r>
          </a:p>
          <a:p>
            <a:pPr lvl="1"/>
            <a:r>
              <a:rPr lang="en-US" b="1" dirty="0" smtClean="0">
                <a:latin typeface="Calibri" pitchFamily="34" charset="0"/>
                <a:cs typeface="Calibri" pitchFamily="34" charset="0"/>
                <a:sym typeface="Wingdings" pitchFamily="2" charset="2"/>
              </a:rPr>
              <a:t>Several new efforts are delayed</a:t>
            </a:r>
            <a:r>
              <a:rPr lang="en-US" b="1" dirty="0">
                <a:latin typeface="Calibri" pitchFamily="34" charset="0"/>
                <a:cs typeface="Calibri" pitchFamily="34" charset="0"/>
                <a:sym typeface="Wingdings" pitchFamily="2" charset="2"/>
              </a:rPr>
              <a:t>:</a:t>
            </a:r>
            <a:r>
              <a:rPr lang="en-US" b="1" dirty="0" smtClean="0">
                <a:latin typeface="Calibri" pitchFamily="34" charset="0"/>
                <a:cs typeface="Calibri" pitchFamily="34" charset="0"/>
                <a:sym typeface="Wingdings" pitchFamily="2" charset="2"/>
              </a:rPr>
              <a:t>   </a:t>
            </a:r>
          </a:p>
          <a:p>
            <a:pPr lvl="2"/>
            <a:r>
              <a:rPr lang="en-US" b="1" dirty="0" smtClean="0">
                <a:solidFill>
                  <a:schemeClr val="tx2">
                    <a:lumMod val="75000"/>
                  </a:schemeClr>
                </a:solidFill>
                <a:latin typeface="Calibri" pitchFamily="34" charset="0"/>
                <a:cs typeface="Calibri" pitchFamily="34" charset="0"/>
                <a:sym typeface="Wingdings" pitchFamily="2" charset="2"/>
              </a:rPr>
              <a:t>LHC detector upgrades,  LBNE</a:t>
            </a:r>
            <a:r>
              <a:rPr lang="en-US" b="1" dirty="0">
                <a:solidFill>
                  <a:schemeClr val="tx2">
                    <a:lumMod val="75000"/>
                  </a:schemeClr>
                </a:solidFill>
                <a:latin typeface="Calibri" pitchFamily="34" charset="0"/>
                <a:cs typeface="Calibri" pitchFamily="34" charset="0"/>
                <a:sym typeface="Wingdings" pitchFamily="2" charset="2"/>
              </a:rPr>
              <a:t>, </a:t>
            </a:r>
            <a:r>
              <a:rPr lang="en-US" b="1" dirty="0" smtClean="0">
                <a:solidFill>
                  <a:schemeClr val="tx2">
                    <a:lumMod val="75000"/>
                  </a:schemeClr>
                </a:solidFill>
                <a:latin typeface="Calibri" pitchFamily="34" charset="0"/>
                <a:cs typeface="Calibri" pitchFamily="34" charset="0"/>
                <a:sym typeface="Wingdings" pitchFamily="2" charset="2"/>
              </a:rPr>
              <a:t> 2</a:t>
            </a:r>
            <a:r>
              <a:rPr lang="en-US" b="1" baseline="30000" dirty="0" smtClean="0">
                <a:solidFill>
                  <a:schemeClr val="tx2">
                    <a:lumMod val="75000"/>
                  </a:schemeClr>
                </a:solidFill>
                <a:latin typeface="Calibri" pitchFamily="34" charset="0"/>
                <a:cs typeface="Calibri" pitchFamily="34" charset="0"/>
                <a:sym typeface="Wingdings" pitchFamily="2" charset="2"/>
              </a:rPr>
              <a:t>nd</a:t>
            </a:r>
            <a:r>
              <a:rPr lang="en-US" b="1" dirty="0" smtClean="0">
                <a:solidFill>
                  <a:schemeClr val="tx2">
                    <a:lumMod val="75000"/>
                  </a:schemeClr>
                </a:solidFill>
                <a:latin typeface="Calibri" pitchFamily="34" charset="0"/>
                <a:cs typeface="Calibri" pitchFamily="34" charset="0"/>
                <a:sym typeface="Wingdings" pitchFamily="2" charset="2"/>
              </a:rPr>
              <a:t> Generation Dark Matter detectors</a:t>
            </a:r>
          </a:p>
          <a:p>
            <a:pPr lvl="1"/>
            <a:r>
              <a:rPr lang="en-US" b="1" dirty="0" smtClean="0">
                <a:latin typeface="Calibri" pitchFamily="34" charset="0"/>
                <a:cs typeface="Calibri" pitchFamily="34" charset="0"/>
                <a:sym typeface="Wingdings" pitchFamily="2" charset="2"/>
              </a:rPr>
              <a:t>US leadership/partnership capabilities will be challenged by others </a:t>
            </a:r>
          </a:p>
          <a:p>
            <a:pPr lvl="1"/>
            <a:r>
              <a:rPr lang="en-US" b="1" dirty="0" smtClean="0">
                <a:solidFill>
                  <a:schemeClr val="accent2">
                    <a:lumMod val="50000"/>
                  </a:schemeClr>
                </a:solidFill>
                <a:latin typeface="Calibri" pitchFamily="34" charset="0"/>
                <a:cs typeface="Calibri" pitchFamily="34" charset="0"/>
                <a:sym typeface="Wingdings" pitchFamily="2" charset="2"/>
              </a:rPr>
              <a:t>Workforce reductions at universities and labs</a:t>
            </a:r>
          </a:p>
          <a:p>
            <a:r>
              <a:rPr lang="en-US" dirty="0" smtClean="0">
                <a:latin typeface="Calibri" pitchFamily="34" charset="0"/>
                <a:cs typeface="Calibri" pitchFamily="34" charset="0"/>
                <a:sym typeface="Wingdings" pitchFamily="2" charset="2"/>
              </a:rPr>
              <a:t>Key areas in FY2014 Request</a:t>
            </a:r>
          </a:p>
          <a:p>
            <a:pPr lvl="1"/>
            <a:r>
              <a:rPr lang="en-US" b="1" dirty="0" smtClean="0">
                <a:latin typeface="Calibri" pitchFamily="34" charset="0"/>
                <a:cs typeface="Calibri" pitchFamily="34" charset="0"/>
                <a:sym typeface="Wingdings" pitchFamily="2" charset="2"/>
              </a:rPr>
              <a:t>Maintaining forward progress on new projects via Construction and Research funding lines</a:t>
            </a:r>
          </a:p>
        </p:txBody>
      </p:sp>
      <p:sp>
        <p:nvSpPr>
          <p:cNvPr id="7"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9" name="Picture 9" descr="horizontal-logo-green-text.jpg"/>
          <p:cNvPicPr>
            <a:picLocks noChangeAspect="1"/>
          </p:cNvPicPr>
          <p:nvPr/>
        </p:nvPicPr>
        <p:blipFill>
          <a:blip r:embed="rId2" cstate="print"/>
          <a:srcRect/>
          <a:stretch>
            <a:fillRect/>
          </a:stretch>
        </p:blipFill>
        <p:spPr bwMode="auto">
          <a:xfrm>
            <a:off x="457200" y="6354764"/>
            <a:ext cx="2438400" cy="407987"/>
          </a:xfrm>
          <a:prstGeom prst="rect">
            <a:avLst/>
          </a:prstGeom>
          <a:noFill/>
          <a:ln w="9525">
            <a:noFill/>
            <a:miter lim="800000"/>
            <a:headEnd/>
            <a:tailEnd/>
          </a:ln>
        </p:spPr>
      </p:pic>
      <p:cxnSp>
        <p:nvCxnSpPr>
          <p:cNvPr id="10" name="Straight Connector 9"/>
          <p:cNvCxnSpPr/>
          <p:nvPr/>
        </p:nvCxnSpPr>
        <p:spPr bwMode="auto">
          <a:xfrm>
            <a:off x="159391" y="6266576"/>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8819" y="6606114"/>
            <a:ext cx="255987" cy="246221"/>
          </a:xfrm>
          <a:prstGeom prst="rect">
            <a:avLst/>
          </a:prstGeom>
          <a:noFill/>
        </p:spPr>
        <p:txBody>
          <a:bodyPr wrap="none" rtlCol="0">
            <a:spAutoFit/>
          </a:bodyPr>
          <a:lstStyle/>
          <a:p>
            <a:r>
              <a:rPr lang="en-US" sz="1000" dirty="0" smtClean="0">
                <a:solidFill>
                  <a:schemeClr val="tx1">
                    <a:lumMod val="75000"/>
                    <a:lumOff val="25000"/>
                  </a:schemeClr>
                </a:solidFill>
              </a:rPr>
              <a:t>9</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24796381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20007</TotalTime>
  <Words>7360</Words>
  <Application>Microsoft Macintosh PowerPoint</Application>
  <PresentationFormat>On-screen Show (4:3)</PresentationFormat>
  <Paragraphs>1372</Paragraphs>
  <Slides>64</Slides>
  <Notes>2</Notes>
  <HiddenSlides>0</HiddenSlides>
  <MMClips>1</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Default Design</vt:lpstr>
      <vt:lpstr>3_Office Theme</vt:lpstr>
      <vt:lpstr>1_Office Theme</vt:lpstr>
      <vt:lpstr>10_Office Theme</vt:lpstr>
      <vt:lpstr>1_Default Design</vt:lpstr>
      <vt:lpstr>PowerPoint Presentation</vt:lpstr>
      <vt:lpstr>Outline</vt:lpstr>
      <vt:lpstr>Energy  Frontier Program  STATUS</vt:lpstr>
      <vt:lpstr>2012:  Particle of the Year</vt:lpstr>
      <vt:lpstr>HEP Energy Frontier Experiments</vt:lpstr>
      <vt:lpstr>Energy Frontier Status</vt:lpstr>
      <vt:lpstr>Energy Frontier Issues</vt:lpstr>
      <vt:lpstr>HEP  Budget</vt:lpstr>
      <vt:lpstr>HEP Budget Overview</vt:lpstr>
      <vt:lpstr>Recent Funding Trends</vt:lpstr>
      <vt:lpstr>One Possible Future Scenario </vt:lpstr>
      <vt:lpstr>FY 2014 High Energy Physics Budget  (Data in new structure, dollars in thousands)</vt:lpstr>
      <vt:lpstr>HEP Energy Frontier</vt:lpstr>
      <vt:lpstr>Current LBNE Strategy</vt:lpstr>
      <vt:lpstr>Major Item of Equipment (MIE) Issues</vt:lpstr>
      <vt:lpstr>HEP Physics MIE Funding</vt:lpstr>
      <vt:lpstr>HEP Physics Construction Funding</vt:lpstr>
      <vt:lpstr>Strategic Planning and community process</vt:lpstr>
      <vt:lpstr>Major Recommendations of 2008 Advisory Panel (P5)</vt:lpstr>
      <vt:lpstr>Strategic Planning</vt:lpstr>
      <vt:lpstr>Customized Implementation Strategies</vt:lpstr>
      <vt:lpstr>Joint Agency Letter to the Community</vt:lpstr>
      <vt:lpstr>Snowmass / P5 Interface</vt:lpstr>
      <vt:lpstr>Goals for the P5 Process</vt:lpstr>
      <vt:lpstr>What P5 Is (and is Not)</vt:lpstr>
      <vt:lpstr>DRAFT  New P5 Process (for discussion)</vt:lpstr>
      <vt:lpstr>PowerPoint Presentation</vt:lpstr>
      <vt:lpstr>Draft:  Proposed Town Meetings (1)</vt:lpstr>
      <vt:lpstr>Draft:  Proposed Town Meetings (2)</vt:lpstr>
      <vt:lpstr>Next Steps on Snowmass / P5</vt:lpstr>
      <vt:lpstr>Summary</vt:lpstr>
      <vt:lpstr>HEP Program Planning – Energy Frontier</vt:lpstr>
      <vt:lpstr>Take-Away Messages </vt:lpstr>
      <vt:lpstr>REFERENCE SLIDES</vt:lpstr>
      <vt:lpstr>PowerPoint Presentation</vt:lpstr>
      <vt:lpstr>HEP Physics and Technology</vt:lpstr>
      <vt:lpstr>From Deep Underground to the Tops of Mountains, HEP pushes the Frontiers of Research</vt:lpstr>
      <vt:lpstr>The Common Goal</vt:lpstr>
      <vt:lpstr>DOE OHEP Organization</vt:lpstr>
      <vt:lpstr>Energy  frontier</vt:lpstr>
      <vt:lpstr>The Higgs may be telling us something…</vt:lpstr>
      <vt:lpstr>The LHC Forecast</vt:lpstr>
      <vt:lpstr>Broader Impacts of HEP</vt:lpstr>
      <vt:lpstr>The Accelerator R&amp;D Stewardship Program</vt:lpstr>
      <vt:lpstr>Connecting Accelerator R&amp;D to Science and to End-User Needs</vt:lpstr>
      <vt:lpstr>Budget Backup</vt:lpstr>
      <vt:lpstr>FY 2014 Request Crosscuts</vt:lpstr>
      <vt:lpstr>HEP Physics Funding by Activity</vt:lpstr>
      <vt:lpstr>HEP Intensity Frontier</vt:lpstr>
      <vt:lpstr>HEP Cosmic Frontier</vt:lpstr>
      <vt:lpstr>HEP Theory and Computation</vt:lpstr>
      <vt:lpstr>HEP Advanced Technology R&amp;D</vt:lpstr>
      <vt:lpstr>Accelerator Stewardship</vt:lpstr>
      <vt:lpstr>HEP Project Status</vt:lpstr>
      <vt:lpstr>Neutrino Backup</vt:lpstr>
      <vt:lpstr>HEP Intensity Frontier Experiments</vt:lpstr>
      <vt:lpstr>Intensity Frontier Status </vt:lpstr>
      <vt:lpstr>The Questions - the Experimental Program</vt:lpstr>
      <vt:lpstr>Why Study Neutrinos?</vt:lpstr>
      <vt:lpstr>Recent Major Accomplishment</vt:lpstr>
      <vt:lpstr>The Long Baseline Neutrino Experiment</vt:lpstr>
      <vt:lpstr>Current Intensity Frontier R&amp;D Efforts</vt:lpstr>
      <vt:lpstr>What Makes HEP Unique?</vt:lpstr>
      <vt:lpstr>What Are HEP’s limitations?</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Abid Patwa</cp:lastModifiedBy>
  <cp:revision>2332</cp:revision>
  <cp:lastPrinted>2013-06-20T16:06:47Z</cp:lastPrinted>
  <dcterms:created xsi:type="dcterms:W3CDTF">2008-09-17T19:05:33Z</dcterms:created>
  <dcterms:modified xsi:type="dcterms:W3CDTF">2013-06-30T02:02:41Z</dcterms:modified>
</cp:coreProperties>
</file>