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96" r:id="rId3"/>
    <p:sldId id="425" r:id="rId4"/>
    <p:sldId id="295" r:id="rId5"/>
    <p:sldId id="341" r:id="rId6"/>
    <p:sldId id="342" r:id="rId7"/>
    <p:sldId id="313" r:id="rId8"/>
    <p:sldId id="388" r:id="rId9"/>
    <p:sldId id="395" r:id="rId10"/>
    <p:sldId id="438" r:id="rId11"/>
    <p:sldId id="433" r:id="rId12"/>
    <p:sldId id="441" r:id="rId13"/>
    <p:sldId id="434" r:id="rId14"/>
    <p:sldId id="442" r:id="rId15"/>
    <p:sldId id="347" r:id="rId16"/>
    <p:sldId id="435" r:id="rId17"/>
    <p:sldId id="443" r:id="rId18"/>
    <p:sldId id="436" r:id="rId19"/>
    <p:sldId id="437" r:id="rId20"/>
    <p:sldId id="444" r:id="rId21"/>
    <p:sldId id="432" r:id="rId22"/>
    <p:sldId id="445" r:id="rId23"/>
    <p:sldId id="297" r:id="rId24"/>
    <p:sldId id="366" r:id="rId25"/>
    <p:sldId id="309" r:id="rId26"/>
    <p:sldId id="355" r:id="rId27"/>
    <p:sldId id="431" r:id="rId28"/>
    <p:sldId id="418" r:id="rId29"/>
    <p:sldId id="321" r:id="rId30"/>
    <p:sldId id="439" r:id="rId31"/>
    <p:sldId id="440" r:id="rId32"/>
    <p:sldId id="322" r:id="rId33"/>
    <p:sldId id="430" r:id="rId34"/>
    <p:sldId id="359" r:id="rId35"/>
    <p:sldId id="378" r:id="rId36"/>
    <p:sldId id="360" r:id="rId37"/>
    <p:sldId id="362" r:id="rId38"/>
    <p:sldId id="363" r:id="rId39"/>
    <p:sldId id="377" r:id="rId40"/>
    <p:sldId id="36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Lucida Sans Unicode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80E"/>
    <a:srgbClr val="470000"/>
    <a:srgbClr val="005D00"/>
    <a:srgbClr val="6A2C89"/>
    <a:srgbClr val="933EBB"/>
    <a:srgbClr val="9C44C6"/>
    <a:srgbClr val="A347CE"/>
    <a:srgbClr val="0000CD"/>
    <a:srgbClr val="CE0000"/>
    <a:srgbClr val="7DB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0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F6B13-9DAF-954E-95E6-C65E10A79764}" type="datetimeFigureOut">
              <a:rPr lang="en-US" smtClean="0"/>
              <a:t>6/30/13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A09C5-D486-0440-8FA8-89BF54411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peaked around 1.  To get right Higgs mass, the large stop mixing forces these peak values away from one and are correlated between the </a:t>
            </a:r>
            <a:r>
              <a:rPr lang="en-US" dirty="0" err="1" smtClean="0"/>
              <a:t>gamgam</a:t>
            </a:r>
            <a:r>
              <a:rPr lang="en-US" dirty="0" smtClean="0"/>
              <a:t> and </a:t>
            </a:r>
            <a:r>
              <a:rPr lang="en-US" dirty="0" err="1" smtClean="0"/>
              <a:t>gluglu</a:t>
            </a:r>
            <a:r>
              <a:rPr lang="en-US" dirty="0" smtClean="0"/>
              <a:t> modes.  Delta </a:t>
            </a:r>
            <a:r>
              <a:rPr lang="en-US" dirty="0" err="1" smtClean="0"/>
              <a:t>r_gg</a:t>
            </a:r>
            <a:r>
              <a:rPr lang="en-US" dirty="0" smtClean="0"/>
              <a:t> = -4 Delta </a:t>
            </a:r>
            <a:r>
              <a:rPr lang="en-US" dirty="0" err="1" smtClean="0"/>
              <a:t>r_gamgam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the different histograms have the same shape, thus cannot make predictions for Higgs couplings from non-observation of SUSY.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A09C5-D486-0440-8FA8-89BF544113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peaked around 1.  To get right Higgs mass, the large stop mixing forces these peak values away from one and are correlated between the </a:t>
            </a:r>
            <a:r>
              <a:rPr lang="en-US" dirty="0" err="1" smtClean="0"/>
              <a:t>gamgam</a:t>
            </a:r>
            <a:r>
              <a:rPr lang="en-US" dirty="0" smtClean="0"/>
              <a:t> and </a:t>
            </a:r>
            <a:r>
              <a:rPr lang="en-US" dirty="0" err="1" smtClean="0"/>
              <a:t>gluglu</a:t>
            </a:r>
            <a:r>
              <a:rPr lang="en-US" dirty="0" smtClean="0"/>
              <a:t> modes.  Delta </a:t>
            </a:r>
            <a:r>
              <a:rPr lang="en-US" dirty="0" err="1" smtClean="0"/>
              <a:t>r_gg</a:t>
            </a:r>
            <a:r>
              <a:rPr lang="en-US" dirty="0" smtClean="0"/>
              <a:t> = -4 Delta </a:t>
            </a:r>
            <a:r>
              <a:rPr lang="en-US" dirty="0" err="1" smtClean="0"/>
              <a:t>r_gamgam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A09C5-D486-0440-8FA8-89BF544113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8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0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89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2033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038600" cy="203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5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1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86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6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5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3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76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56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65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FF">
                <a:alpha val="23000"/>
              </a:srgbClr>
            </a:gs>
            <a:gs pos="100000">
              <a:srgbClr val="FFFFFF">
                <a:alpha val="23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309" y="226322"/>
            <a:ext cx="8322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Constraints on Higgs Properties and SUSY Partners in the </a:t>
            </a:r>
            <a:r>
              <a:rPr 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pMSSM</a:t>
            </a:r>
            <a:endParaRPr 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092" y="6073181"/>
            <a:ext cx="80457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Cahill-Rowley, JLH, </a:t>
            </a:r>
            <a:r>
              <a:rPr lang="en-US" sz="1600" dirty="0" err="1" smtClean="0"/>
              <a:t>Hoeche</a:t>
            </a:r>
            <a:r>
              <a:rPr lang="en-US" sz="1600" dirty="0" smtClean="0"/>
              <a:t>, Ismail, Rizzo  1206.4321, 1206.5800, 1211.1981,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        1211.7106, in preparation</a:t>
            </a:r>
            <a:endParaRPr lang="en-US" sz="1600" dirty="0"/>
          </a:p>
        </p:txBody>
      </p:sp>
      <p:pic>
        <p:nvPicPr>
          <p:cNvPr id="5" name="Picture 4" descr="http://02varvara.files.wordpress.com/2012/07/00-higgs-boson.jpg?w=1200&amp;h=7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121"/>
            <a:ext cx="9144000" cy="439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slac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820135" y="6457890"/>
            <a:ext cx="1326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J. Hewett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CD"/>
                </a:solidFill>
              </a:rPr>
              <a:t>Precision Higgs Measurements</a:t>
            </a:r>
            <a:endParaRPr lang="en-US" u="sng" dirty="0">
              <a:solidFill>
                <a:srgbClr val="0000CD"/>
              </a:solidFill>
            </a:endParaRPr>
          </a:p>
        </p:txBody>
      </p:sp>
      <p:pic>
        <p:nvPicPr>
          <p:cNvPr id="3" name="Picture 2" descr="Screen Shot 2013-06-30 at 10.20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1" y="1684985"/>
            <a:ext cx="7987519" cy="5173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7728" y="1346431"/>
            <a:ext cx="2056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 smtClean="0"/>
              <a:t>Peskin</a:t>
            </a:r>
            <a:r>
              <a:rPr lang="en-US" sz="1600" b="0" dirty="0"/>
              <a:t>:</a:t>
            </a:r>
            <a:r>
              <a:rPr lang="en-US" sz="1600" b="0" dirty="0" smtClean="0"/>
              <a:t> 1207.2516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08933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3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00CD"/>
                </a:solidFill>
              </a:rPr>
              <a:t>Higgs partial widths in the </a:t>
            </a:r>
            <a:r>
              <a:rPr lang="en-US" u="sng" dirty="0" err="1" smtClean="0">
                <a:solidFill>
                  <a:srgbClr val="0000CD"/>
                </a:solidFill>
              </a:rPr>
              <a:t>pMSSM</a:t>
            </a:r>
            <a:r>
              <a:rPr lang="en-US" u="sng" dirty="0" smtClean="0">
                <a:solidFill>
                  <a:srgbClr val="0000CD"/>
                </a:solidFill>
              </a:rPr>
              <a:t>: ΥΥ and </a:t>
            </a:r>
            <a:r>
              <a:rPr lang="en-US" u="sng" dirty="0" err="1" smtClean="0">
                <a:solidFill>
                  <a:srgbClr val="0000CD"/>
                </a:solidFill>
              </a:rPr>
              <a:t>gg</a:t>
            </a:r>
            <a:endParaRPr lang="en-US" u="sng" dirty="0">
              <a:solidFill>
                <a:srgbClr val="0000CD"/>
              </a:solidFill>
            </a:endParaRPr>
          </a:p>
        </p:txBody>
      </p:sp>
      <p:pic>
        <p:nvPicPr>
          <p:cNvPr id="5" name="Picture 4" descr="rgamgam_l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0184"/>
            <a:ext cx="4700129" cy="4327816"/>
          </a:xfrm>
          <a:prstGeom prst="rect">
            <a:avLst/>
          </a:prstGeom>
        </p:spPr>
      </p:pic>
      <p:pic>
        <p:nvPicPr>
          <p:cNvPr id="6" name="Picture 5" descr="rgg_lo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71" y="2530184"/>
            <a:ext cx="4700129" cy="4327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915650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XX</a:t>
            </a:r>
            <a:r>
              <a:rPr lang="en-US" sz="2400" dirty="0" smtClean="0">
                <a:solidFill>
                  <a:schemeClr val="tx2"/>
                </a:solidFill>
              </a:rPr>
              <a:t> = </a:t>
            </a:r>
            <a:r>
              <a:rPr lang="en-US" sz="2400" dirty="0" err="1" smtClean="0">
                <a:solidFill>
                  <a:schemeClr val="tx2"/>
                </a:solidFill>
              </a:rPr>
              <a:t>Γ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XX</a:t>
            </a:r>
            <a:r>
              <a:rPr lang="en-US" sz="2400" dirty="0" err="1" smtClean="0">
                <a:solidFill>
                  <a:schemeClr val="tx2"/>
                </a:solidFill>
              </a:rPr>
              <a:t>|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pMSSM</a:t>
            </a:r>
            <a:r>
              <a:rPr lang="en-US" sz="2400" dirty="0" smtClean="0">
                <a:solidFill>
                  <a:schemeClr val="tx2"/>
                </a:solidFill>
              </a:rPr>
              <a:t> / Γ</a:t>
            </a:r>
            <a:r>
              <a:rPr lang="en-US" sz="2400" baseline="-25000" dirty="0" smtClean="0">
                <a:solidFill>
                  <a:schemeClr val="tx2"/>
                </a:solidFill>
              </a:rPr>
              <a:t>XX</a:t>
            </a:r>
            <a:r>
              <a:rPr lang="en-US" sz="2400" dirty="0" smtClean="0">
                <a:solidFill>
                  <a:schemeClr val="tx2"/>
                </a:solidFill>
              </a:rPr>
              <a:t>|</a:t>
            </a:r>
            <a:r>
              <a:rPr lang="en-US" sz="2400" baseline="-25000" dirty="0" smtClean="0">
                <a:solidFill>
                  <a:schemeClr val="tx2"/>
                </a:solidFill>
              </a:rPr>
              <a:t>SM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015" y="2530184"/>
            <a:ext cx="507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E0000"/>
                </a:solidFill>
              </a:rPr>
              <a:t>r</a:t>
            </a:r>
            <a:r>
              <a:rPr lang="en-US" baseline="-25000" dirty="0" err="1" smtClean="0">
                <a:solidFill>
                  <a:srgbClr val="CE0000"/>
                </a:solidFill>
              </a:rPr>
              <a:t>ΥΥ</a:t>
            </a:r>
            <a:endParaRPr lang="en-US" baseline="-25000" dirty="0">
              <a:solidFill>
                <a:srgbClr val="CE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8093" y="2530184"/>
            <a:ext cx="502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E0000"/>
                </a:solidFill>
              </a:rPr>
              <a:t>r</a:t>
            </a:r>
            <a:r>
              <a:rPr lang="en-US" baseline="-25000" dirty="0" err="1" smtClean="0">
                <a:solidFill>
                  <a:srgbClr val="CE0000"/>
                </a:solidFill>
              </a:rPr>
              <a:t>gg</a:t>
            </a:r>
            <a:endParaRPr lang="en-US" baseline="-25000" dirty="0">
              <a:solidFill>
                <a:srgbClr val="CE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479192"/>
            <a:ext cx="8097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CE0000"/>
                </a:solidFill>
              </a:rPr>
              <a:t>Requirement of large stop mixing implies </a:t>
            </a:r>
          </a:p>
          <a:p>
            <a:r>
              <a:rPr lang="en-US" dirty="0">
                <a:solidFill>
                  <a:srgbClr val="CE0000"/>
                </a:solidFill>
              </a:rPr>
              <a:t> </a:t>
            </a:r>
            <a:r>
              <a:rPr lang="en-US" dirty="0" smtClean="0">
                <a:solidFill>
                  <a:srgbClr val="CE0000"/>
                </a:solidFill>
              </a:rPr>
              <a:t>   non-decoupling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CE0000"/>
                </a:solidFill>
              </a:rPr>
              <a:t>Results in correlated distribution peak with </a:t>
            </a:r>
            <a:r>
              <a:rPr lang="en-US" dirty="0" err="1" smtClean="0">
                <a:solidFill>
                  <a:srgbClr val="CE0000"/>
                </a:solidFill>
              </a:rPr>
              <a:t>r</a:t>
            </a:r>
            <a:r>
              <a:rPr lang="en-US" baseline="-25000" dirty="0" err="1" smtClean="0">
                <a:solidFill>
                  <a:srgbClr val="CE0000"/>
                </a:solidFill>
              </a:rPr>
              <a:t>ΥΥ</a:t>
            </a:r>
            <a:r>
              <a:rPr lang="en-US" baseline="-25000" dirty="0" smtClean="0">
                <a:solidFill>
                  <a:srgbClr val="CE0000"/>
                </a:solidFill>
              </a:rPr>
              <a:t> </a:t>
            </a:r>
            <a:r>
              <a:rPr lang="en-US" dirty="0" smtClean="0">
                <a:solidFill>
                  <a:srgbClr val="CE0000"/>
                </a:solidFill>
              </a:rPr>
              <a:t>&gt;1 and r </a:t>
            </a:r>
            <a:r>
              <a:rPr lang="en-US" baseline="-25000" dirty="0" err="1" smtClean="0">
                <a:solidFill>
                  <a:srgbClr val="CE0000"/>
                </a:solidFill>
              </a:rPr>
              <a:t>gg</a:t>
            </a:r>
            <a:r>
              <a:rPr lang="en-US" baseline="-25000" dirty="0" smtClean="0">
                <a:solidFill>
                  <a:srgbClr val="CE0000"/>
                </a:solidFill>
              </a:rPr>
              <a:t> </a:t>
            </a:r>
            <a:r>
              <a:rPr lang="en-US" dirty="0" smtClean="0">
                <a:solidFill>
                  <a:srgbClr val="CE0000"/>
                </a:solidFill>
              </a:rPr>
              <a:t>&lt;1</a:t>
            </a:r>
            <a:endParaRPr lang="en-US" baseline="-25000" dirty="0">
              <a:solidFill>
                <a:srgbClr val="CE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1010" y="1502062"/>
            <a:ext cx="2492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Carena</a:t>
            </a:r>
            <a:r>
              <a:rPr lang="en-US" sz="1600" dirty="0" smtClean="0"/>
              <a:t> </a:t>
            </a:r>
            <a:r>
              <a:rPr lang="en-US" sz="1600" dirty="0" err="1" smtClean="0"/>
              <a:t>etal</a:t>
            </a:r>
            <a:r>
              <a:rPr lang="en-US" sz="1600" dirty="0" smtClean="0"/>
              <a:t> 1303.4414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35428" y="977205"/>
            <a:ext cx="3631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40k models with correct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4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3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00CD"/>
                </a:solidFill>
              </a:rPr>
              <a:t>Higgs partial widths in the </a:t>
            </a:r>
            <a:r>
              <a:rPr lang="en-US" u="sng" dirty="0" err="1" smtClean="0">
                <a:solidFill>
                  <a:srgbClr val="0000CD"/>
                </a:solidFill>
              </a:rPr>
              <a:t>pMSSM</a:t>
            </a:r>
            <a:r>
              <a:rPr lang="en-US" u="sng" dirty="0" smtClean="0">
                <a:solidFill>
                  <a:srgbClr val="0000CD"/>
                </a:solidFill>
              </a:rPr>
              <a:t>: ΥΥ and </a:t>
            </a:r>
            <a:r>
              <a:rPr lang="en-US" u="sng" dirty="0" err="1" smtClean="0">
                <a:solidFill>
                  <a:srgbClr val="0000CD"/>
                </a:solidFill>
              </a:rPr>
              <a:t>gg</a:t>
            </a:r>
            <a:endParaRPr lang="en-US" u="sng" dirty="0">
              <a:solidFill>
                <a:srgbClr val="0000CD"/>
              </a:solidFill>
            </a:endParaRPr>
          </a:p>
        </p:txBody>
      </p:sp>
      <p:pic>
        <p:nvPicPr>
          <p:cNvPr id="5" name="Picture 4" descr="rgamgam_l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0184"/>
            <a:ext cx="4700129" cy="4327816"/>
          </a:xfrm>
          <a:prstGeom prst="rect">
            <a:avLst/>
          </a:prstGeom>
        </p:spPr>
      </p:pic>
      <p:pic>
        <p:nvPicPr>
          <p:cNvPr id="6" name="Picture 5" descr="rgg_lo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71" y="2530184"/>
            <a:ext cx="4700129" cy="4327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0015" y="2530184"/>
            <a:ext cx="507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E0000"/>
                </a:solidFill>
              </a:rPr>
              <a:t>r</a:t>
            </a:r>
            <a:r>
              <a:rPr lang="en-US" baseline="-25000" dirty="0" err="1" smtClean="0">
                <a:solidFill>
                  <a:srgbClr val="CE0000"/>
                </a:solidFill>
              </a:rPr>
              <a:t>ΥΥ</a:t>
            </a:r>
            <a:endParaRPr lang="en-US" baseline="-25000" dirty="0">
              <a:solidFill>
                <a:srgbClr val="CE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8093" y="2530184"/>
            <a:ext cx="502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E0000"/>
                </a:solidFill>
              </a:rPr>
              <a:t>r</a:t>
            </a:r>
            <a:r>
              <a:rPr lang="en-US" baseline="-25000" dirty="0" err="1" smtClean="0">
                <a:solidFill>
                  <a:srgbClr val="CE0000"/>
                </a:solidFill>
              </a:rPr>
              <a:t>gg</a:t>
            </a:r>
            <a:endParaRPr lang="en-US" baseline="-25000" dirty="0">
              <a:solidFill>
                <a:srgbClr val="CE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012893"/>
            <a:ext cx="598112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LHC 14 </a:t>
            </a:r>
            <a:r>
              <a:rPr lang="en-US" sz="2400" dirty="0" err="1" smtClean="0"/>
              <a:t>TeV</a:t>
            </a:r>
            <a:r>
              <a:rPr lang="en-US" sz="2400" dirty="0" smtClean="0"/>
              <a:t> 300 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2σ errors</a:t>
            </a:r>
          </a:p>
          <a:p>
            <a:pPr marL="342900" indent="-342900">
              <a:buFont typeface="Arial"/>
              <a:buChar char="•"/>
            </a:pPr>
            <a:endParaRPr lang="en-US" sz="10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CE0000"/>
                </a:solidFill>
              </a:rPr>
              <a:t>ILC 500 </a:t>
            </a:r>
            <a:r>
              <a:rPr lang="en-US" sz="2400" dirty="0" err="1" smtClean="0">
                <a:solidFill>
                  <a:srgbClr val="CE0000"/>
                </a:solidFill>
              </a:rPr>
              <a:t>GeV</a:t>
            </a:r>
            <a:r>
              <a:rPr lang="en-US" sz="2400" dirty="0" smtClean="0">
                <a:solidFill>
                  <a:srgbClr val="CE0000"/>
                </a:solidFill>
              </a:rPr>
              <a:t> 500 fb</a:t>
            </a:r>
            <a:r>
              <a:rPr lang="en-US" sz="2400" baseline="30000" dirty="0" smtClean="0">
                <a:solidFill>
                  <a:srgbClr val="CE0000"/>
                </a:solidFill>
              </a:rPr>
              <a:t>-1</a:t>
            </a:r>
            <a:r>
              <a:rPr lang="en-US" sz="2400" dirty="0" smtClean="0">
                <a:solidFill>
                  <a:srgbClr val="CE0000"/>
                </a:solidFill>
              </a:rPr>
              <a:t> 2σ errors</a:t>
            </a:r>
          </a:p>
          <a:p>
            <a:pPr marL="342900" indent="-342900">
              <a:buFont typeface="Arial"/>
              <a:buChar char="•"/>
            </a:pPr>
            <a:endParaRPr lang="en-US" sz="1000" dirty="0" smtClean="0">
              <a:solidFill>
                <a:srgbClr val="CE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CD"/>
                </a:solidFill>
              </a:rPr>
              <a:t>Centered around 1.0 for the ratio </a:t>
            </a:r>
            <a:r>
              <a:rPr lang="en-US" sz="2400" dirty="0" err="1" smtClean="0">
                <a:solidFill>
                  <a:srgbClr val="0000CD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0000CD"/>
                </a:solidFill>
              </a:rPr>
              <a:t>XX</a:t>
            </a:r>
            <a:endParaRPr lang="en-US" sz="2400" baseline="-25000" dirty="0">
              <a:solidFill>
                <a:srgbClr val="0000C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8907" y="1436657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Peskin:1207.2516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9001760" y="2930294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7108210" y="2930294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91440" y="2930294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722880" y="2930294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ight Arrow 14"/>
          <p:cNvSpPr/>
          <p:nvPr/>
        </p:nvSpPr>
        <p:spPr bwMode="auto">
          <a:xfrm>
            <a:off x="8798560" y="3586480"/>
            <a:ext cx="203200" cy="24384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701040" y="2930294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E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2032000" y="2930294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E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8260080" y="2930294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E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7802880" y="2930294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E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7554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8" y="274638"/>
            <a:ext cx="8630236" cy="1143000"/>
          </a:xfrm>
        </p:spPr>
        <p:txBody>
          <a:bodyPr/>
          <a:lstStyle/>
          <a:p>
            <a:r>
              <a:rPr lang="en-US" u="sng" dirty="0">
                <a:solidFill>
                  <a:srgbClr val="0000CD"/>
                </a:solidFill>
              </a:rPr>
              <a:t>Higgs partial widths in the </a:t>
            </a:r>
            <a:r>
              <a:rPr lang="en-US" u="sng" dirty="0" err="1" smtClean="0">
                <a:solidFill>
                  <a:srgbClr val="0000CD"/>
                </a:solidFill>
              </a:rPr>
              <a:t>pMSSM</a:t>
            </a:r>
            <a:r>
              <a:rPr lang="en-US" u="sng" dirty="0" smtClean="0">
                <a:solidFill>
                  <a:srgbClr val="0000CD"/>
                </a:solidFill>
              </a:rPr>
              <a:t>: </a:t>
            </a:r>
            <a:r>
              <a:rPr lang="en-US" u="sng" dirty="0" err="1" smtClean="0">
                <a:solidFill>
                  <a:srgbClr val="0000CD"/>
                </a:solidFill>
              </a:rPr>
              <a:t>ττ</a:t>
            </a:r>
            <a:r>
              <a:rPr lang="en-US" u="sng" dirty="0" smtClean="0">
                <a:solidFill>
                  <a:srgbClr val="0000CD"/>
                </a:solidFill>
              </a:rPr>
              <a:t> and Total</a:t>
            </a:r>
            <a:endParaRPr lang="en-US" dirty="0"/>
          </a:p>
        </p:txBody>
      </p:sp>
      <p:pic>
        <p:nvPicPr>
          <p:cNvPr id="5" name="Picture 4" descr="rtautau_l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0184"/>
            <a:ext cx="4700129" cy="4327816"/>
          </a:xfrm>
          <a:prstGeom prst="rect">
            <a:avLst/>
          </a:prstGeom>
        </p:spPr>
      </p:pic>
      <p:pic>
        <p:nvPicPr>
          <p:cNvPr id="6" name="Picture 5" descr="rtotal_l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71" y="2530184"/>
            <a:ext cx="4700129" cy="43278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8960" y="2569341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E0000"/>
                </a:solidFill>
              </a:rPr>
              <a:t>r</a:t>
            </a:r>
            <a:r>
              <a:rPr lang="en-US" baseline="-25000" dirty="0" err="1" smtClean="0">
                <a:solidFill>
                  <a:srgbClr val="CE0000"/>
                </a:solidFill>
              </a:rPr>
              <a:t>ττ</a:t>
            </a:r>
            <a:endParaRPr lang="en-US" baseline="-25000" dirty="0">
              <a:solidFill>
                <a:srgbClr val="CE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4968" y="2530184"/>
            <a:ext cx="710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E0000"/>
                </a:solidFill>
              </a:rPr>
              <a:t>r</a:t>
            </a:r>
            <a:r>
              <a:rPr lang="en-US" baseline="-25000" dirty="0" err="1" smtClean="0">
                <a:solidFill>
                  <a:srgbClr val="CE0000"/>
                </a:solidFill>
              </a:rPr>
              <a:t>Total</a:t>
            </a:r>
            <a:endParaRPr lang="en-US" baseline="-25000" dirty="0">
              <a:solidFill>
                <a:srgbClr val="C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3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8" y="274638"/>
            <a:ext cx="8630236" cy="1143000"/>
          </a:xfrm>
        </p:spPr>
        <p:txBody>
          <a:bodyPr/>
          <a:lstStyle/>
          <a:p>
            <a:r>
              <a:rPr lang="en-US" u="sng" dirty="0">
                <a:solidFill>
                  <a:srgbClr val="0000CD"/>
                </a:solidFill>
              </a:rPr>
              <a:t>Higgs partial widths in the </a:t>
            </a:r>
            <a:r>
              <a:rPr lang="en-US" u="sng" dirty="0" err="1" smtClean="0">
                <a:solidFill>
                  <a:srgbClr val="0000CD"/>
                </a:solidFill>
              </a:rPr>
              <a:t>pMSSM</a:t>
            </a:r>
            <a:r>
              <a:rPr lang="en-US" u="sng" dirty="0" smtClean="0">
                <a:solidFill>
                  <a:srgbClr val="0000CD"/>
                </a:solidFill>
              </a:rPr>
              <a:t>: </a:t>
            </a:r>
            <a:r>
              <a:rPr lang="en-US" u="sng" dirty="0" err="1" smtClean="0">
                <a:solidFill>
                  <a:srgbClr val="0000CD"/>
                </a:solidFill>
              </a:rPr>
              <a:t>ττ</a:t>
            </a:r>
            <a:r>
              <a:rPr lang="en-US" u="sng" dirty="0" smtClean="0">
                <a:solidFill>
                  <a:srgbClr val="0000CD"/>
                </a:solidFill>
              </a:rPr>
              <a:t> and Total</a:t>
            </a:r>
            <a:endParaRPr lang="en-US" dirty="0"/>
          </a:p>
        </p:txBody>
      </p:sp>
      <p:pic>
        <p:nvPicPr>
          <p:cNvPr id="5" name="Picture 4" descr="rtautau_l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0184"/>
            <a:ext cx="4700129" cy="4327816"/>
          </a:xfrm>
          <a:prstGeom prst="rect">
            <a:avLst/>
          </a:prstGeom>
        </p:spPr>
      </p:pic>
      <p:pic>
        <p:nvPicPr>
          <p:cNvPr id="6" name="Picture 5" descr="rtotal_l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71" y="2530184"/>
            <a:ext cx="4700129" cy="43278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8960" y="2569341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E0000"/>
                </a:solidFill>
              </a:rPr>
              <a:t>r</a:t>
            </a:r>
            <a:r>
              <a:rPr lang="en-US" baseline="-25000" dirty="0" err="1" smtClean="0">
                <a:solidFill>
                  <a:srgbClr val="CE0000"/>
                </a:solidFill>
              </a:rPr>
              <a:t>ττ</a:t>
            </a:r>
            <a:endParaRPr lang="en-US" baseline="-25000" dirty="0">
              <a:solidFill>
                <a:srgbClr val="CE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4968" y="2530184"/>
            <a:ext cx="710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E0000"/>
                </a:solidFill>
              </a:rPr>
              <a:t>r</a:t>
            </a:r>
            <a:r>
              <a:rPr lang="en-US" baseline="-25000" dirty="0" err="1" smtClean="0">
                <a:solidFill>
                  <a:srgbClr val="CE0000"/>
                </a:solidFill>
              </a:rPr>
              <a:t>Total</a:t>
            </a:r>
            <a:endParaRPr lang="en-US" baseline="-25000" dirty="0">
              <a:solidFill>
                <a:srgbClr val="CE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2265680" y="2969451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660400" y="2930294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1483360" y="2930294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E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1158240" y="2969451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E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258560" y="2930294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064648" y="2969451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5659120" y="2930294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E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486400" y="2969451"/>
            <a:ext cx="20320" cy="35213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E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2463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92760"/>
            <a:ext cx="828944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u="sng" dirty="0" err="1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800" b="1" u="sng" dirty="0" err="1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b</a:t>
            </a:r>
            <a:r>
              <a:rPr lang="en-US" sz="2800" b="1" u="sng" dirty="0" err="1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2800" b="1" u="sng" dirty="0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u="sng" dirty="0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2800" b="1" u="sng" dirty="0" smtClean="0">
              <a:solidFill>
                <a:srgbClr val="66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b="1" dirty="0" smtClean="0">
                <a:solidFill>
                  <a:srgbClr val="006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hbb coupling loop corrections decouple very slowly </a:t>
            </a:r>
          </a:p>
          <a:p>
            <a:r>
              <a:rPr lang="en-US" sz="2400" b="1" dirty="0" smtClean="0">
                <a:solidFill>
                  <a:srgbClr val="006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especially if there is large sbottom mixing (Haber etal.)</a:t>
            </a:r>
          </a:p>
          <a:p>
            <a:endParaRPr lang="en-US" sz="2400" b="1" dirty="0" smtClean="0">
              <a:solidFill>
                <a:srgbClr val="99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9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These lead to a significant Higgs width increase/decrease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since it is the dominant decay mode</a:t>
            </a:r>
            <a:endParaRPr lang="en-US" sz="24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 descr="Screen Shot 2012-12-13 at 5.16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39" y="3425011"/>
            <a:ext cx="4629360" cy="3432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2901" y="3498502"/>
            <a:ext cx="1277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</a:t>
            </a:r>
            <a:r>
              <a:rPr lang="en-US" sz="2400" b="1" u="sng" baseline="-250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1</a:t>
            </a:r>
            <a:r>
              <a:rPr lang="en-US" sz="2400" b="1" u="sng" baseline="300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0  </a:t>
            </a:r>
            <a:r>
              <a:rPr lang="en-US" sz="2400" b="1" u="sng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LSP  </a:t>
            </a:r>
            <a:endParaRPr lang="en-US" sz="2400" b="1" u="sng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 descr="Screen Shot 2012-12-13 at 5.21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012"/>
            <a:ext cx="4514639" cy="3432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CD"/>
                </a:solidFill>
              </a:rPr>
              <a:t>Higgs partial widths in the </a:t>
            </a:r>
            <a:r>
              <a:rPr lang="en-US" u="sng" dirty="0" err="1" smtClean="0">
                <a:solidFill>
                  <a:srgbClr val="0000CD"/>
                </a:solidFill>
              </a:rPr>
              <a:t>pMSSM</a:t>
            </a:r>
            <a:r>
              <a:rPr lang="en-US" u="sng" dirty="0" smtClean="0">
                <a:solidFill>
                  <a:srgbClr val="0000CD"/>
                </a:solidFill>
              </a:rPr>
              <a:t>: bb</a:t>
            </a:r>
            <a:endParaRPr lang="en-US" dirty="0"/>
          </a:p>
        </p:txBody>
      </p:sp>
      <p:pic>
        <p:nvPicPr>
          <p:cNvPr id="5" name="Picture 4" descr="rbb_l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5" y="1371051"/>
            <a:ext cx="7315932" cy="54869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7245" y="1417638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E0000"/>
                </a:solidFill>
              </a:rPr>
              <a:t>r</a:t>
            </a:r>
            <a:r>
              <a:rPr lang="en-US" baseline="-25000" dirty="0" err="1" smtClean="0">
                <a:solidFill>
                  <a:srgbClr val="CE0000"/>
                </a:solidFill>
              </a:rPr>
              <a:t>bb</a:t>
            </a:r>
            <a:endParaRPr lang="en-US" baseline="-25000" dirty="0">
              <a:solidFill>
                <a:srgbClr val="CE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0205" y="364645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D"/>
                </a:solidFill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CD"/>
                </a:solidFill>
              </a:rPr>
              <a:t>Higgs partial widths in the </a:t>
            </a:r>
            <a:r>
              <a:rPr lang="en-US" u="sng" dirty="0" err="1" smtClean="0">
                <a:solidFill>
                  <a:srgbClr val="0000CD"/>
                </a:solidFill>
              </a:rPr>
              <a:t>pMSSM</a:t>
            </a:r>
            <a:r>
              <a:rPr lang="en-US" u="sng" dirty="0" smtClean="0">
                <a:solidFill>
                  <a:srgbClr val="0000CD"/>
                </a:solidFill>
              </a:rPr>
              <a:t>: bb</a:t>
            </a:r>
            <a:endParaRPr lang="en-US" dirty="0"/>
          </a:p>
        </p:txBody>
      </p:sp>
      <p:pic>
        <p:nvPicPr>
          <p:cNvPr id="5" name="Picture 4" descr="rbb_l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5" y="1371051"/>
            <a:ext cx="7315932" cy="54869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7245" y="1417638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E0000"/>
                </a:solidFill>
              </a:rPr>
              <a:t>r</a:t>
            </a:r>
            <a:r>
              <a:rPr lang="en-US" baseline="-25000" dirty="0" err="1" smtClean="0">
                <a:solidFill>
                  <a:srgbClr val="CE0000"/>
                </a:solidFill>
              </a:rPr>
              <a:t>bb</a:t>
            </a:r>
            <a:endParaRPr lang="en-US" baseline="-25000" dirty="0">
              <a:solidFill>
                <a:srgbClr val="CE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0205" y="364645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D"/>
                </a:solidFill>
              </a:rPr>
              <a:t>-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805680" y="1944774"/>
            <a:ext cx="0" cy="43950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3484880" y="1944774"/>
            <a:ext cx="20320" cy="43950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087245" y="1944774"/>
            <a:ext cx="20320" cy="43950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805680" y="3586480"/>
            <a:ext cx="163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Current Bound</a:t>
            </a:r>
            <a:endParaRPr lang="en-US" sz="16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987040" y="1944774"/>
            <a:ext cx="0" cy="43950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E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2875280" y="1944774"/>
            <a:ext cx="20320" cy="43950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E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9693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CD"/>
                </a:solidFill>
              </a:rPr>
              <a:t>Higgs partial widths in the </a:t>
            </a:r>
            <a:r>
              <a:rPr lang="en-US" u="sng" dirty="0" err="1" smtClean="0">
                <a:solidFill>
                  <a:srgbClr val="0000CD"/>
                </a:solidFill>
              </a:rPr>
              <a:t>pMSSM</a:t>
            </a:r>
            <a:r>
              <a:rPr lang="en-US" u="sng" dirty="0" smtClean="0">
                <a:solidFill>
                  <a:srgbClr val="0000CD"/>
                </a:solidFill>
              </a:rPr>
              <a:t>: bb</a:t>
            </a:r>
            <a:endParaRPr lang="en-US" dirty="0"/>
          </a:p>
        </p:txBody>
      </p:sp>
      <p:pic>
        <p:nvPicPr>
          <p:cNvPr id="4" name="Picture 3" descr="rbb_b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261312"/>
            <a:ext cx="7425671" cy="5596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3316" y="127002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E0000"/>
                </a:solidFill>
              </a:rPr>
              <a:t>r</a:t>
            </a:r>
            <a:r>
              <a:rPr lang="en-US" baseline="-25000" dirty="0" err="1" smtClean="0">
                <a:solidFill>
                  <a:srgbClr val="CE0000"/>
                </a:solidFill>
              </a:rPr>
              <a:t>bb</a:t>
            </a:r>
            <a:endParaRPr lang="en-US" baseline="-25000" dirty="0">
              <a:solidFill>
                <a:srgbClr val="CE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85549" y="347145"/>
            <a:ext cx="392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D"/>
                </a:solidFill>
              </a:rPr>
              <a:t>-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747520" y="4632960"/>
            <a:ext cx="58216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838944" y="4304566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Current bound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577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CD"/>
                </a:solidFill>
              </a:rPr>
              <a:t>Higgs partial widths in the </a:t>
            </a:r>
            <a:r>
              <a:rPr lang="en-US" u="sng" dirty="0" err="1" smtClean="0">
                <a:solidFill>
                  <a:srgbClr val="0000CD"/>
                </a:solidFill>
              </a:rPr>
              <a:t>pMSSM</a:t>
            </a:r>
            <a:r>
              <a:rPr lang="en-US" u="sng" dirty="0" smtClean="0">
                <a:solidFill>
                  <a:srgbClr val="0000CD"/>
                </a:solidFill>
              </a:rPr>
              <a:t>: bb</a:t>
            </a:r>
            <a:endParaRPr lang="en-US" dirty="0"/>
          </a:p>
        </p:txBody>
      </p:sp>
      <p:pic>
        <p:nvPicPr>
          <p:cNvPr id="3" name="Picture 2" descr="rbb_b1_14t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261312"/>
            <a:ext cx="7425671" cy="5596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7237" y="129002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E0000"/>
                </a:solidFill>
              </a:rPr>
              <a:t>r</a:t>
            </a:r>
            <a:r>
              <a:rPr lang="en-US" baseline="-25000" dirty="0" err="1" smtClean="0">
                <a:solidFill>
                  <a:srgbClr val="CE0000"/>
                </a:solidFill>
              </a:rPr>
              <a:t>bb</a:t>
            </a:r>
            <a:endParaRPr lang="en-US" baseline="-25000" dirty="0">
              <a:solidFill>
                <a:srgbClr val="CE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5551" y="348735"/>
            <a:ext cx="392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D"/>
                </a:solidFill>
              </a:rPr>
              <a:t>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593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941614" y="0"/>
            <a:ext cx="7391400" cy="8382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CC0000"/>
                </a:solidFill>
                <a:latin typeface="Lucida Sans Unicode" charset="0"/>
              </a:rPr>
              <a:t>The </a:t>
            </a:r>
            <a:r>
              <a:rPr lang="en-US" b="1" u="sng" dirty="0" err="1" smtClean="0">
                <a:solidFill>
                  <a:srgbClr val="CC0000"/>
                </a:solidFill>
                <a:latin typeface="Lucida Sans Unicode" charset="0"/>
              </a:rPr>
              <a:t>pMSSM</a:t>
            </a:r>
            <a:r>
              <a:rPr lang="en-US" b="1" u="sng" dirty="0" smtClean="0">
                <a:solidFill>
                  <a:srgbClr val="CC0000"/>
                </a:solidFill>
                <a:latin typeface="Lucida Sans Unicode" charset="0"/>
              </a:rPr>
              <a:t> </a:t>
            </a:r>
            <a:r>
              <a:rPr lang="en-US" b="1" u="sng" dirty="0">
                <a:solidFill>
                  <a:srgbClr val="CC0000"/>
                </a:solidFill>
                <a:latin typeface="Lucida Sans Unicode" charset="0"/>
              </a:rPr>
              <a:t>Model </a:t>
            </a:r>
            <a:r>
              <a:rPr lang="en-US" b="1" u="sng" dirty="0" smtClean="0">
                <a:solidFill>
                  <a:srgbClr val="CC0000"/>
                </a:solidFill>
                <a:latin typeface="Lucida Sans Unicode" charset="0"/>
              </a:rPr>
              <a:t>Framework</a:t>
            </a:r>
            <a:endParaRPr lang="en-US" b="1" u="sng" dirty="0">
              <a:solidFill>
                <a:srgbClr val="CC0000"/>
              </a:solidFill>
              <a:latin typeface="Lucida Sans Unicode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93699" y="927100"/>
            <a:ext cx="8551567" cy="53340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</a:pPr>
            <a:endParaRPr lang="en-US" b="1" dirty="0">
              <a:solidFill>
                <a:srgbClr val="006600"/>
              </a:solidFill>
              <a:latin typeface="Lucida Sans Unicode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The phenomenological MSSM (</a:t>
            </a:r>
            <a:r>
              <a:rPr lang="en-US" b="1" dirty="0" err="1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pMSSM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) </a:t>
            </a:r>
            <a:endParaRPr lang="en-US" b="1" dirty="0" smtClean="0">
              <a:solidFill>
                <a:srgbClr val="0000CC"/>
              </a:solidFill>
              <a:latin typeface="Lucida Sans Unicode" charset="0"/>
              <a:cs typeface="Lucida Sans Unicode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800000"/>
                </a:solidFill>
                <a:latin typeface="Lucida Sans Unicode" charset="0"/>
              </a:rPr>
              <a:t>Most general CP-conserving </a:t>
            </a:r>
            <a:r>
              <a:rPr lang="en-US" b="1" dirty="0" smtClean="0">
                <a:solidFill>
                  <a:srgbClr val="800000"/>
                </a:solidFill>
                <a:latin typeface="Lucida Sans Unicode" charset="0"/>
              </a:rPr>
              <a:t>MSSM with R-parity</a:t>
            </a:r>
            <a:endParaRPr lang="en-US" b="1" dirty="0">
              <a:solidFill>
                <a:srgbClr val="800000"/>
              </a:solidFill>
              <a:latin typeface="Lucida Sans Unicode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800000"/>
                </a:solidFill>
                <a:latin typeface="Lucida Sans Unicode" charset="0"/>
              </a:rPr>
              <a:t>Minimal Flavor </a:t>
            </a:r>
            <a:r>
              <a:rPr lang="en-US" b="1" dirty="0" smtClean="0">
                <a:solidFill>
                  <a:srgbClr val="800000"/>
                </a:solidFill>
                <a:latin typeface="Lucida Sans Unicode" charset="0"/>
              </a:rPr>
              <a:t>Violation,  First </a:t>
            </a:r>
            <a:r>
              <a:rPr lang="en-US" b="1" dirty="0">
                <a:solidFill>
                  <a:srgbClr val="800000"/>
                </a:solidFill>
                <a:latin typeface="Lucida Sans Unicode" charset="0"/>
              </a:rPr>
              <a:t>2 </a:t>
            </a:r>
            <a:r>
              <a:rPr lang="en-US" b="1" dirty="0" err="1">
                <a:solidFill>
                  <a:srgbClr val="800000"/>
                </a:solidFill>
                <a:latin typeface="Lucida Sans Unicode" charset="0"/>
              </a:rPr>
              <a:t>sfermion</a:t>
            </a:r>
            <a:r>
              <a:rPr lang="en-US" b="1" dirty="0">
                <a:solidFill>
                  <a:srgbClr val="800000"/>
                </a:solidFill>
                <a:latin typeface="Lucida Sans Unicode" charset="0"/>
              </a:rPr>
              <a:t> generations are degenerate w/ negligible </a:t>
            </a:r>
            <a:r>
              <a:rPr lang="en-US" b="1" dirty="0" err="1">
                <a:solidFill>
                  <a:srgbClr val="800000"/>
                </a:solidFill>
                <a:latin typeface="Lucida Sans Unicode" charset="0"/>
              </a:rPr>
              <a:t>Yukawas</a:t>
            </a:r>
            <a:endParaRPr lang="en-US" b="1" dirty="0">
              <a:solidFill>
                <a:srgbClr val="800000"/>
              </a:solidFill>
              <a:latin typeface="Lucida Sans Unicode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800000"/>
                </a:solidFill>
                <a:latin typeface="Lucida Sans Unicode" charset="0"/>
              </a:rPr>
              <a:t>No GUT, SUSY-</a:t>
            </a:r>
            <a:r>
              <a:rPr lang="en-US" b="1" dirty="0" smtClean="0">
                <a:solidFill>
                  <a:srgbClr val="800000"/>
                </a:solidFill>
                <a:latin typeface="Lucida Sans Unicode" charset="0"/>
              </a:rPr>
              <a:t>breaking, high-scale </a:t>
            </a:r>
            <a:r>
              <a:rPr lang="en-US" b="1" dirty="0">
                <a:solidFill>
                  <a:srgbClr val="800000"/>
                </a:solidFill>
                <a:latin typeface="Lucida Sans Unicode" charset="0"/>
              </a:rPr>
              <a:t>assumptions</a:t>
            </a:r>
            <a:r>
              <a:rPr lang="en-US" b="1" dirty="0" smtClean="0">
                <a:solidFill>
                  <a:srgbClr val="800000"/>
                </a:solidFill>
                <a:latin typeface="Lucida Sans Unicode" charset="0"/>
              </a:rPr>
              <a:t>!</a:t>
            </a:r>
            <a:endParaRPr lang="en-US" b="1" dirty="0">
              <a:solidFill>
                <a:srgbClr val="800000"/>
              </a:solidFill>
              <a:latin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19/20 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real, weak-scale </a:t>
            </a:r>
            <a:r>
              <a:rPr lang="en-US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parameters (</a:t>
            </a:r>
            <a:r>
              <a:rPr lang="en-US" b="1" dirty="0" err="1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Neutralino</a:t>
            </a:r>
            <a:r>
              <a:rPr lang="en-US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/</a:t>
            </a:r>
            <a:r>
              <a:rPr lang="en-US" b="1" dirty="0" err="1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Gravitino</a:t>
            </a:r>
            <a:r>
              <a:rPr lang="en-US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LSP)</a:t>
            </a:r>
            <a:endParaRPr lang="en-US" b="1" dirty="0">
              <a:solidFill>
                <a:srgbClr val="0000CC"/>
              </a:solidFill>
              <a:latin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      </a:t>
            </a:r>
            <a:r>
              <a:rPr lang="en-US" b="1" dirty="0">
                <a:latin typeface="Lucida Sans Unicode" charset="0"/>
                <a:cs typeface="Lucida Sans Unicode" charset="0"/>
              </a:rPr>
              <a:t>scalars:</a:t>
            </a:r>
            <a:endParaRPr lang="en-US" b="1" dirty="0">
              <a:solidFill>
                <a:srgbClr val="0000CC"/>
              </a:solidFill>
              <a:latin typeface="Lucida Sans Unicode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     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Q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Q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3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u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d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u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3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d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3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L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L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3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e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e</a:t>
            </a: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3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baseline="-50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          </a:t>
            </a:r>
            <a:r>
              <a:rPr lang="en-US" b="1" dirty="0" err="1">
                <a:latin typeface="Lucida Sans Unicode" charset="0"/>
                <a:cs typeface="Lucida Sans Unicode" charset="0"/>
              </a:rPr>
              <a:t>gauginos</a:t>
            </a:r>
            <a:r>
              <a:rPr lang="en-US" b="1" dirty="0">
                <a:latin typeface="Lucida Sans Unicode" charset="0"/>
                <a:cs typeface="Lucida Sans Unicode" charset="0"/>
              </a:rPr>
              <a:t>: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2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3</a:t>
            </a:r>
            <a:endParaRPr lang="en-US" b="1" dirty="0">
              <a:solidFill>
                <a:srgbClr val="0000CC"/>
              </a:solidFill>
              <a:latin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      </a:t>
            </a:r>
            <a:r>
              <a:rPr lang="en-US" b="1" dirty="0">
                <a:latin typeface="Lucida Sans Unicode" charset="0"/>
                <a:cs typeface="Lucida Sans Unicode" charset="0"/>
              </a:rPr>
              <a:t>tri-linear couplings: 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A</a:t>
            </a:r>
            <a:r>
              <a:rPr lang="en-US" b="1" baseline="-25000" dirty="0" err="1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b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A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t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A</a:t>
            </a:r>
            <a:r>
              <a:rPr lang="el-GR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τ</a:t>
            </a:r>
            <a:endParaRPr lang="en-US" b="1" baseline="-25000" dirty="0">
              <a:solidFill>
                <a:srgbClr val="0000CC"/>
              </a:solidFill>
              <a:latin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          </a:t>
            </a:r>
            <a:r>
              <a:rPr lang="en-US" b="1" dirty="0">
                <a:latin typeface="Lucida Sans Unicode" charset="0"/>
                <a:cs typeface="Lucida Sans Unicode" charset="0"/>
              </a:rPr>
              <a:t>Higgs/</a:t>
            </a:r>
            <a:r>
              <a:rPr lang="en-US" b="1" dirty="0" err="1">
                <a:latin typeface="Lucida Sans Unicode" charset="0"/>
                <a:cs typeface="Lucida Sans Unicode" charset="0"/>
              </a:rPr>
              <a:t>Higgsino</a:t>
            </a:r>
            <a:r>
              <a:rPr lang="en-US" b="1" dirty="0">
                <a:latin typeface="Lucida Sans Unicode" charset="0"/>
                <a:cs typeface="Lucida Sans Unicode" charset="0"/>
              </a:rPr>
              <a:t>:  </a:t>
            </a:r>
            <a:r>
              <a:rPr lang="el-GR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μ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M</a:t>
            </a:r>
            <a:r>
              <a:rPr lang="en-US" b="1" baseline="-25000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A</a:t>
            </a: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, </a:t>
            </a:r>
            <a:r>
              <a:rPr lang="en-US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tan</a:t>
            </a:r>
            <a:r>
              <a:rPr lang="el-GR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β</a:t>
            </a:r>
            <a:endParaRPr lang="en-US" b="1" dirty="0" smtClean="0">
              <a:solidFill>
                <a:srgbClr val="0000CC"/>
              </a:solidFill>
              <a:latin typeface="Lucida Sans Unicode" charset="0"/>
              <a:cs typeface="Lucida Sans Unicode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     </a:t>
            </a:r>
            <a:r>
              <a:rPr lang="en-US" b="1" dirty="0" smtClean="0">
                <a:latin typeface="Lucida Sans Unicode" charset="0"/>
                <a:cs typeface="Lucida Sans Unicode" charset="0"/>
              </a:rPr>
              <a:t>(</a:t>
            </a:r>
            <a:r>
              <a:rPr lang="en-US" b="1" dirty="0" err="1" smtClean="0">
                <a:latin typeface="Lucida Sans Unicode" charset="0"/>
                <a:cs typeface="Lucida Sans Unicode" charset="0"/>
              </a:rPr>
              <a:t>Gravitino</a:t>
            </a:r>
            <a:r>
              <a:rPr lang="en-US" b="1" dirty="0" smtClean="0">
                <a:latin typeface="Lucida Sans Unicode" charset="0"/>
                <a:cs typeface="Lucida Sans Unicode" charset="0"/>
              </a:rPr>
              <a:t>:  </a:t>
            </a:r>
            <a:r>
              <a:rPr lang="en-US" b="1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M</a:t>
            </a:r>
            <a:r>
              <a:rPr lang="en-US" b="1" baseline="-25000" dirty="0" smtClean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G</a:t>
            </a:r>
            <a:r>
              <a:rPr lang="en-US" b="1" dirty="0" smtClean="0">
                <a:latin typeface="Lucida Sans Unicode" charset="0"/>
                <a:cs typeface="Lucida Sans Unicode" charset="0"/>
              </a:rPr>
              <a:t>)</a:t>
            </a:r>
            <a:endParaRPr lang="el-GR" b="1" dirty="0">
              <a:solidFill>
                <a:srgbClr val="0000CC"/>
              </a:solidFill>
              <a:latin typeface="Lucida Sans Unicode" charset="0"/>
              <a:cs typeface="Lucida Sans Unicode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CC"/>
                </a:solidFill>
                <a:latin typeface="Lucida Sans Unicode" charset="0"/>
                <a:cs typeface="Lucida Sans Unicode" charset="0"/>
              </a:rPr>
              <a:t>        </a:t>
            </a:r>
          </a:p>
        </p:txBody>
      </p:sp>
      <p:pic>
        <p:nvPicPr>
          <p:cNvPr id="5" name="Picture 4" descr="blind_justic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2" y="4724893"/>
            <a:ext cx="94066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95117" y="6336761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Berger, Gainer, JLH, Rizzo  0812.0980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095117" y="5860990"/>
            <a:ext cx="4365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5D00"/>
                </a:solidFill>
              </a:rPr>
              <a:t>Supersymmetry</a:t>
            </a:r>
            <a:r>
              <a:rPr lang="en-US" dirty="0" smtClean="0">
                <a:solidFill>
                  <a:srgbClr val="005D00"/>
                </a:solidFill>
              </a:rPr>
              <a:t> without Prejudice</a:t>
            </a:r>
            <a:endParaRPr lang="en-US" dirty="0">
              <a:solidFill>
                <a:srgbClr val="005D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CD"/>
                </a:solidFill>
              </a:rPr>
              <a:t>Higgs partial widths in the </a:t>
            </a:r>
            <a:r>
              <a:rPr lang="en-US" u="sng" dirty="0" err="1" smtClean="0">
                <a:solidFill>
                  <a:srgbClr val="0000CD"/>
                </a:solidFill>
              </a:rPr>
              <a:t>pMSSM</a:t>
            </a:r>
            <a:r>
              <a:rPr lang="en-US" u="sng" dirty="0" smtClean="0">
                <a:solidFill>
                  <a:srgbClr val="0000CD"/>
                </a:solidFill>
              </a:rPr>
              <a:t>: bb</a:t>
            </a:r>
            <a:endParaRPr lang="en-US" dirty="0"/>
          </a:p>
        </p:txBody>
      </p:sp>
      <p:pic>
        <p:nvPicPr>
          <p:cNvPr id="3" name="Picture 2" descr="rbb_b1_14t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261312"/>
            <a:ext cx="7425671" cy="5596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7237" y="129002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E0000"/>
                </a:solidFill>
              </a:rPr>
              <a:t>r</a:t>
            </a:r>
            <a:r>
              <a:rPr lang="en-US" baseline="-25000" dirty="0" err="1" smtClean="0">
                <a:solidFill>
                  <a:srgbClr val="CE0000"/>
                </a:solidFill>
              </a:rPr>
              <a:t>bb</a:t>
            </a:r>
            <a:endParaRPr lang="en-US" baseline="-25000" dirty="0">
              <a:solidFill>
                <a:srgbClr val="CE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5551" y="348735"/>
            <a:ext cx="392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D"/>
                </a:solidFill>
              </a:rPr>
              <a:t>-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47520" y="5689600"/>
            <a:ext cx="58216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E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747520" y="5760720"/>
            <a:ext cx="58216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E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747520" y="5384800"/>
            <a:ext cx="58216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747520" y="6238240"/>
            <a:ext cx="58216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747520" y="4643120"/>
            <a:ext cx="58216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5888946" y="4224625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Current bound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841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CD"/>
                </a:solidFill>
              </a:rPr>
              <a:t>Invisible Width of the Higgs</a:t>
            </a:r>
            <a:endParaRPr lang="en-US" u="sng" dirty="0">
              <a:solidFill>
                <a:srgbClr val="0000CD"/>
              </a:solidFill>
            </a:endParaRPr>
          </a:p>
        </p:txBody>
      </p:sp>
      <p:pic>
        <p:nvPicPr>
          <p:cNvPr id="4" name="Picture 3" descr="invbr_ls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03" y="1660121"/>
            <a:ext cx="7425671" cy="496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6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CD"/>
                </a:solidFill>
              </a:rPr>
              <a:t>Invisible Width of the Higgs</a:t>
            </a:r>
            <a:endParaRPr lang="en-US" u="sng" dirty="0">
              <a:solidFill>
                <a:srgbClr val="0000CD"/>
              </a:solidFill>
            </a:endParaRPr>
          </a:p>
        </p:txBody>
      </p:sp>
      <p:pic>
        <p:nvPicPr>
          <p:cNvPr id="4" name="Picture 3" descr="invbr_ls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03" y="1660121"/>
            <a:ext cx="7425671" cy="496786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1869440" y="4389120"/>
            <a:ext cx="58216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869440" y="3749040"/>
            <a:ext cx="58216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940560" y="3410486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Current bound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869440" y="5882640"/>
            <a:ext cx="58216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E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63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54"/>
            <a:ext cx="8229600" cy="757726"/>
          </a:xfrm>
        </p:spPr>
        <p:txBody>
          <a:bodyPr/>
          <a:lstStyle/>
          <a:p>
            <a:r>
              <a:rPr lang="en-US" b="1" u="sng" dirty="0" smtClean="0">
                <a:solidFill>
                  <a:srgbClr val="0000CD"/>
                </a:solidFill>
              </a:rPr>
              <a:t>Conclusions</a:t>
            </a:r>
            <a:endParaRPr lang="en-US" b="1" u="sng" dirty="0">
              <a:solidFill>
                <a:srgbClr val="0000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55" y="909040"/>
            <a:ext cx="8862413" cy="3744240"/>
          </a:xfrm>
        </p:spPr>
        <p:txBody>
          <a:bodyPr/>
          <a:lstStyle/>
          <a:p>
            <a:r>
              <a:rPr lang="en-US" b="1" dirty="0" smtClean="0">
                <a:solidFill>
                  <a:srgbClr val="CE0000"/>
                </a:solidFill>
              </a:rPr>
              <a:t>Relatively easy to accommodate 126±3 </a:t>
            </a:r>
            <a:r>
              <a:rPr lang="en-US" b="1" dirty="0" err="1" smtClean="0">
                <a:solidFill>
                  <a:srgbClr val="CE0000"/>
                </a:solidFill>
              </a:rPr>
              <a:t>GeV</a:t>
            </a:r>
            <a:r>
              <a:rPr lang="en-US" b="1" dirty="0" smtClean="0">
                <a:solidFill>
                  <a:srgbClr val="CE0000"/>
                </a:solidFill>
              </a:rPr>
              <a:t> Higgs in the </a:t>
            </a:r>
            <a:r>
              <a:rPr lang="en-US" b="1" dirty="0" err="1" smtClean="0">
                <a:solidFill>
                  <a:srgbClr val="CE0000"/>
                </a:solidFill>
              </a:rPr>
              <a:t>pMSSM</a:t>
            </a:r>
            <a:endParaRPr lang="en-US" sz="800" b="1" dirty="0" smtClean="0">
              <a:solidFill>
                <a:srgbClr val="CE0000"/>
              </a:solidFill>
            </a:endParaRPr>
          </a:p>
          <a:p>
            <a:pPr marL="400050"/>
            <a:r>
              <a:rPr lang="en-US" b="1" dirty="0" smtClean="0"/>
              <a:t>SUSY EW corrections need to be performed for WW/ZZ modes in order to compare with future </a:t>
            </a:r>
            <a:r>
              <a:rPr lang="en-US" b="1" dirty="0" err="1" smtClean="0"/>
              <a:t>exp’ts</a:t>
            </a:r>
            <a:endParaRPr lang="en-US" b="1" dirty="0" smtClean="0"/>
          </a:p>
          <a:p>
            <a:pPr marL="400050"/>
            <a:r>
              <a:rPr lang="en-US" b="1" dirty="0" smtClean="0">
                <a:solidFill>
                  <a:srgbClr val="005D00"/>
                </a:solidFill>
              </a:rPr>
              <a:t>Cannot </a:t>
            </a:r>
            <a:r>
              <a:rPr lang="en-US" b="1" dirty="0">
                <a:solidFill>
                  <a:srgbClr val="005D00"/>
                </a:solidFill>
              </a:rPr>
              <a:t>make predictions for Higgs couplings from non-observation of </a:t>
            </a:r>
            <a:r>
              <a:rPr lang="en-US" b="1" dirty="0" smtClean="0">
                <a:solidFill>
                  <a:srgbClr val="005D00"/>
                </a:solidFill>
              </a:rPr>
              <a:t>SUSY direct production</a:t>
            </a:r>
            <a:endParaRPr lang="en-US" b="1" dirty="0" smtClean="0">
              <a:solidFill>
                <a:srgbClr val="005D00"/>
              </a:solidFill>
            </a:endParaRPr>
          </a:p>
          <a:p>
            <a:pPr marL="400050"/>
            <a:r>
              <a:rPr lang="en-US" b="1" dirty="0" smtClean="0">
                <a:solidFill>
                  <a:srgbClr val="0000CD"/>
                </a:solidFill>
              </a:rPr>
              <a:t>ILC precision on Higgs couplings allows for new physics observation/exclusion beyond LHC reach </a:t>
            </a:r>
          </a:p>
          <a:p>
            <a:pPr marL="800100" lvl="1"/>
            <a:r>
              <a:rPr lang="en-US" b="1" dirty="0" smtClean="0">
                <a:solidFill>
                  <a:srgbClr val="005D00"/>
                </a:solidFill>
              </a:rPr>
              <a:t>Channel dependent</a:t>
            </a:r>
          </a:p>
          <a:p>
            <a:pPr marL="514350" lvl="1" indent="0">
              <a:buNone/>
            </a:pPr>
            <a:endParaRPr lang="en-US" b="1" dirty="0">
              <a:solidFill>
                <a:srgbClr val="005D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931550"/>
            <a:ext cx="8351520" cy="1692771"/>
          </a:xfrm>
          <a:prstGeom prst="rect">
            <a:avLst/>
          </a:prstGeom>
          <a:noFill/>
          <a:ln w="38100" cmpd="sng">
            <a:solidFill>
              <a:srgbClr val="C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Searching for new physics via precision Higgs measurements is complementary to direct searches at LHC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8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3585"/>
            <a:ext cx="8229600" cy="1716472"/>
          </a:xfrm>
        </p:spPr>
        <p:txBody>
          <a:bodyPr/>
          <a:lstStyle/>
          <a:p>
            <a:r>
              <a:rPr lang="en-US" sz="8000" b="1" dirty="0" smtClean="0">
                <a:solidFill>
                  <a:srgbClr val="0000FF"/>
                </a:solidFill>
              </a:rPr>
              <a:t>Backup</a:t>
            </a:r>
            <a:endParaRPr lang="en-US" sz="8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1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29861" y="1249301"/>
            <a:ext cx="3647152" cy="42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b="1" dirty="0">
              <a:cs typeface="Arial" charset="0"/>
              <a:sym typeface="Symbol" pitchFamily="18" charset="2"/>
            </a:endParaRPr>
          </a:p>
          <a:p>
            <a:pPr algn="l">
              <a:buFontTx/>
              <a:buChar char="•"/>
            </a:pPr>
            <a:r>
              <a:rPr lang="en-US" b="1" dirty="0"/>
              <a:t> </a:t>
            </a:r>
            <a:r>
              <a:rPr lang="el-GR" b="1" dirty="0" smtClean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Δ</a:t>
            </a:r>
            <a:r>
              <a:rPr lang="el-GR" b="1" dirty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</a:t>
            </a:r>
            <a:r>
              <a:rPr lang="en-US" b="1" dirty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/ W-mass</a:t>
            </a:r>
            <a:endParaRPr lang="en-US" b="1" dirty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algn="l">
              <a:buFontTx/>
              <a:buChar char="•"/>
            </a:pPr>
            <a:endParaRPr lang="en-US" b="1" dirty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(Z→ invisible</a:t>
            </a:r>
            <a:r>
              <a:rPr lang="en-US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)</a:t>
            </a:r>
            <a:endParaRPr lang="en-US" b="1" baseline="30000" dirty="0">
              <a:solidFill>
                <a:srgbClr val="000099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algn="l"/>
            <a:endParaRPr lang="en-US" sz="2000" b="1" baseline="30000" dirty="0">
              <a:solidFill>
                <a:srgbClr val="000099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algn="l">
              <a:buFontTx/>
              <a:buChar char="•"/>
            </a:pPr>
            <a:r>
              <a:rPr lang="en-US" b="1" baseline="30000" dirty="0">
                <a:solidFill>
                  <a:srgbClr val="000099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l-GR" b="1" dirty="0">
                <a:solidFill>
                  <a:srgbClr val="CC0099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Δ</a:t>
            </a:r>
            <a:r>
              <a:rPr lang="en-US" b="1" dirty="0">
                <a:solidFill>
                  <a:srgbClr val="CC0099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(g-2)</a:t>
            </a:r>
            <a:r>
              <a:rPr lang="en-US" b="1" baseline="-25000" dirty="0">
                <a:solidFill>
                  <a:srgbClr val="CC0099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</a:t>
            </a:r>
            <a:r>
              <a:rPr lang="en-US" b="1" dirty="0">
                <a:solidFill>
                  <a:srgbClr val="CC0099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b="1" dirty="0" smtClean="0">
                <a:solidFill>
                  <a:schemeClr val="hlink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                       </a:t>
            </a:r>
            <a:r>
              <a:rPr lang="en-US" b="1" dirty="0" smtClean="0">
                <a:solidFill>
                  <a:srgbClr val="663300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endParaRPr lang="en-US" b="1" dirty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algn="l"/>
            <a:endParaRPr lang="en-US" b="1" dirty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dirty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b →s </a:t>
            </a:r>
            <a:r>
              <a:rPr lang="el-GR" dirty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</a:t>
            </a:r>
            <a:r>
              <a:rPr lang="en-US" dirty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endParaRPr lang="en-US" b="1" dirty="0">
              <a:solidFill>
                <a:schemeClr val="accent2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algn="l"/>
            <a:r>
              <a:rPr lang="en-US" b="1" dirty="0">
                <a:solidFill>
                  <a:srgbClr val="663300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   </a:t>
            </a:r>
          </a:p>
          <a:p>
            <a:pPr algn="l">
              <a:buFontTx/>
              <a:buChar char="•"/>
            </a:pPr>
            <a:r>
              <a:rPr lang="en-US" b="1" dirty="0">
                <a:solidFill>
                  <a:srgbClr val="663300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Meson-Antimeson Mixing     </a:t>
            </a:r>
            <a:r>
              <a:rPr lang="en-US" b="1" dirty="0" smtClean="0">
                <a:solidFill>
                  <a:srgbClr val="008000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 </a:t>
            </a:r>
            <a:endParaRPr lang="en-US" b="1" dirty="0">
              <a:solidFill>
                <a:srgbClr val="0080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algn="l"/>
            <a:endParaRPr lang="en-US" b="1" dirty="0"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algn="l">
              <a:buFont typeface="Arial" charset="0"/>
              <a:buChar char="•"/>
            </a:pP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996600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B</a:t>
            </a:r>
            <a:r>
              <a:rPr lang="en-US" b="1" dirty="0" smtClean="0">
                <a:solidFill>
                  <a:srgbClr val="996600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/>
              </a:rPr>
              <a:t></a:t>
            </a:r>
            <a:endParaRPr lang="en-US" b="1" dirty="0">
              <a:solidFill>
                <a:srgbClr val="9966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algn="l"/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</a:p>
          <a:p>
            <a:pPr algn="l">
              <a:buFont typeface="Arial" charset="0"/>
              <a:buChar char="•"/>
            </a:pPr>
            <a:r>
              <a:rPr lang="en-US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B</a:t>
            </a:r>
            <a:r>
              <a:rPr lang="en-US" b="1" baseline="-25000" dirty="0"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 </a:t>
            </a:r>
            <a:endParaRPr lang="en-US" b="1" dirty="0">
              <a:solidFill>
                <a:srgbClr val="CC0099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592838" y="390525"/>
            <a:ext cx="39244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/>
              <a:t>     </a:t>
            </a:r>
            <a:r>
              <a:rPr lang="en-US" sz="2800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Model</a:t>
            </a:r>
            <a:r>
              <a:rPr lang="en-US" sz="28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u="sng" dirty="0">
                <a:latin typeface="+mj-lt"/>
                <a:ea typeface="Arial Unicode MS" pitchFamily="34" charset="-128"/>
                <a:cs typeface="Arial Unicode MS" pitchFamily="34" charset="-128"/>
              </a:rPr>
              <a:t>Constraints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06015" y="1501733"/>
            <a:ext cx="55499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dirty="0"/>
              <a:t> 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Direct Detection of Dark </a:t>
            </a: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Matter (SI &amp; SD) 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</a:t>
            </a:r>
            <a:endParaRPr lang="en-US" b="1" dirty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b="1" dirty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l">
              <a:buFontTx/>
              <a:buChar char="•"/>
            </a:pPr>
            <a:r>
              <a:rPr lang="en-US" b="1" dirty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WMAP Dark </a:t>
            </a:r>
            <a:r>
              <a:rPr lang="en-US" b="1" dirty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Matter 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density upper bound</a:t>
            </a:r>
            <a:endParaRPr lang="en-US" b="1" dirty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algn="l"/>
            <a:endParaRPr lang="en-US" b="1" dirty="0">
              <a:solidFill>
                <a:srgbClr val="000099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000099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dirty="0">
                <a:solidFill>
                  <a:srgbClr val="0033CC"/>
                </a:solidFill>
                <a:ea typeface="Arial Unicode MS" pitchFamily="34" charset="-128"/>
                <a:cs typeface="Arial Unicode MS" pitchFamily="34" charset="-128"/>
              </a:rPr>
              <a:t>BBN energy deposition for </a:t>
            </a:r>
            <a:r>
              <a:rPr lang="en-US" dirty="0" err="1">
                <a:solidFill>
                  <a:srgbClr val="0033CC"/>
                </a:solidFill>
                <a:ea typeface="Arial Unicode MS" pitchFamily="34" charset="-128"/>
                <a:cs typeface="Arial Unicode MS" pitchFamily="34" charset="-128"/>
              </a:rPr>
              <a:t>gravitinos</a:t>
            </a:r>
            <a:endParaRPr lang="en-US" dirty="0">
              <a:solidFill>
                <a:srgbClr val="0033CC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b="1" dirty="0" smtClean="0">
              <a:solidFill>
                <a:srgbClr val="CC0099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Relic </a:t>
            </a:r>
            <a:r>
              <a:rPr lang="en-US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  <a:sym typeface="Symbol"/>
              </a:rPr>
              <a:t>’s  &amp; diffuse photon bounds 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algn="l"/>
            <a:r>
              <a:rPr lang="en-US" b="1" dirty="0" smtClean="0">
                <a:solidFill>
                  <a:srgbClr val="663300"/>
                </a:solidFill>
                <a:latin typeface="+mn-lt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endParaRPr lang="en-US" b="1" dirty="0">
              <a:solidFill>
                <a:srgbClr val="663300"/>
              </a:solidFill>
              <a:latin typeface="+mn-lt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4530" y="3935735"/>
            <a:ext cx="51219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LEP and </a:t>
            </a:r>
            <a:r>
              <a:rPr lang="en-US" dirty="0" err="1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Tevatron</a:t>
            </a:r>
            <a:r>
              <a:rPr lang="en-US" dirty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Direct Higgs &amp; SUSY </a:t>
            </a:r>
            <a:endParaRPr lang="en-US" dirty="0" smtClean="0">
              <a:solidFill>
                <a:srgbClr val="CC0099"/>
              </a:solidFill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r>
              <a:rPr lang="en-US" dirty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 searches</a:t>
            </a:r>
            <a:endParaRPr lang="en-US" dirty="0">
              <a:solidFill>
                <a:srgbClr val="CC0099"/>
              </a:solidFill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0033CC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LHC stable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sparticle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searches</a:t>
            </a:r>
            <a:endParaRPr lang="en-US" b="1" dirty="0">
              <a:solidFill>
                <a:srgbClr val="C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4530" y="5259174"/>
            <a:ext cx="51475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No tachyons or color/charge breaking </a:t>
            </a:r>
          </a:p>
          <a:p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minima</a:t>
            </a:r>
          </a:p>
          <a:p>
            <a:endParaRPr lang="en-US" b="1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b="1" dirty="0" smtClean="0">
                <a:solidFill>
                  <a:srgbClr val="008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Stable vacua only</a:t>
            </a:r>
            <a:endParaRPr lang="en-US" b="1" dirty="0">
              <a:solidFill>
                <a:srgbClr val="008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latin typeface="Lucida Sans Unicode" charset="0"/>
              </a:rPr>
              <a:t>Fine-Tuning in the pMSSM</a:t>
            </a:r>
          </a:p>
        </p:txBody>
      </p:sp>
      <p:pic>
        <p:nvPicPr>
          <p:cNvPr id="33794" name="Picture 3" descr="pmssm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510463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2667000" y="1752600"/>
            <a:ext cx="1992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6600"/>
                </a:solidFill>
              </a:rPr>
              <a:t>Neutralino</a:t>
            </a:r>
            <a:r>
              <a:rPr lang="en-US" dirty="0"/>
              <a:t> </a:t>
            </a:r>
            <a:r>
              <a:rPr lang="en-US" dirty="0">
                <a:solidFill>
                  <a:srgbClr val="0000CC"/>
                </a:solidFill>
              </a:rPr>
              <a:t>LSP</a:t>
            </a:r>
          </a:p>
          <a:p>
            <a:pPr eaLnBrk="1" hangingPunct="1"/>
            <a:r>
              <a:rPr lang="en-US" dirty="0" err="1">
                <a:solidFill>
                  <a:srgbClr val="660066"/>
                </a:solidFill>
              </a:rPr>
              <a:t>Gravitino</a:t>
            </a:r>
            <a:r>
              <a:rPr lang="en-US" dirty="0"/>
              <a:t> </a:t>
            </a:r>
            <a:r>
              <a:rPr lang="en-US" dirty="0">
                <a:solidFill>
                  <a:srgbClr val="CC0000"/>
                </a:solidFill>
              </a:rPr>
              <a:t>LSP</a:t>
            </a: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5334000" y="4191000"/>
            <a:ext cx="2505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/>
              <a:t>m</a:t>
            </a:r>
            <a:r>
              <a:rPr lang="en-US" baseline="-25000" dirty="0" err="1"/>
              <a:t>h</a:t>
            </a:r>
            <a:r>
              <a:rPr lang="en-US" dirty="0"/>
              <a:t> = </a:t>
            </a:r>
            <a:r>
              <a:rPr lang="en-US" dirty="0" smtClean="0"/>
              <a:t>126 </a:t>
            </a:r>
            <a:r>
              <a:rPr lang="en-US" dirty="0"/>
              <a:t>± </a:t>
            </a:r>
            <a:r>
              <a:rPr lang="en-US" dirty="0" smtClean="0"/>
              <a:t>3 </a:t>
            </a:r>
            <a:r>
              <a:rPr lang="en-US" dirty="0" err="1"/>
              <a:t>GeV</a:t>
            </a:r>
            <a:endParaRPr lang="en-US" dirty="0"/>
          </a:p>
        </p:txBody>
      </p:sp>
      <p:cxnSp>
        <p:nvCxnSpPr>
          <p:cNvPr id="33797" name="Straight Arrow Connector 8"/>
          <p:cNvCxnSpPr>
            <a:cxnSpLocks noChangeShapeType="1"/>
          </p:cNvCxnSpPr>
          <p:nvPr/>
        </p:nvCxnSpPr>
        <p:spPr bwMode="auto">
          <a:xfrm>
            <a:off x="5257800" y="2971800"/>
            <a:ext cx="1143000" cy="1295400"/>
          </a:xfrm>
          <a:prstGeom prst="straightConnector1">
            <a:avLst/>
          </a:prstGeom>
          <a:noFill/>
          <a:ln w="28575">
            <a:solidFill>
              <a:srgbClr val="0000CC"/>
            </a:solidFill>
            <a:round/>
            <a:headEnd/>
            <a:tailEnd type="arrow" w="med" len="med"/>
          </a:ln>
        </p:spPr>
      </p:cxnSp>
      <p:cxnSp>
        <p:nvCxnSpPr>
          <p:cNvPr id="33798" name="Straight Arrow Connector 10"/>
          <p:cNvCxnSpPr>
            <a:cxnSpLocks noChangeShapeType="1"/>
          </p:cNvCxnSpPr>
          <p:nvPr/>
        </p:nvCxnSpPr>
        <p:spPr bwMode="auto">
          <a:xfrm>
            <a:off x="5181600" y="3733800"/>
            <a:ext cx="914400" cy="53340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05391A-1A74-4890-9CE1-CE9693580BF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6843" y="360402"/>
            <a:ext cx="8880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pMSSM </a:t>
            </a:r>
            <a:r>
              <a:rPr lang="en-US" sz="3000" b="1" u="sng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</a:t>
            </a:r>
            <a:r>
              <a:rPr lang="en-US" sz="3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Low-FT Neutralino LSP Model Set</a:t>
            </a:r>
            <a:endParaRPr lang="en-US" sz="3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441819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99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m</a:t>
            </a:r>
            <a:r>
              <a:rPr lang="en-US" sz="2200" b="1" baseline="-25000" dirty="0" smtClean="0">
                <a:solidFill>
                  <a:srgbClr val="99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 </a:t>
            </a:r>
            <a:r>
              <a:rPr lang="en-US" sz="2200" b="1" dirty="0" smtClean="0">
                <a:solidFill>
                  <a:srgbClr val="99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126 ± 3 GeV      </a:t>
            </a: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200" b="1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h</a:t>
            </a:r>
            <a:r>
              <a:rPr lang="en-US" sz="2200" b="1" baseline="30000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2 </a:t>
            </a:r>
            <a:r>
              <a:rPr lang="en-US" sz="2200" b="1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|</a:t>
            </a:r>
            <a:r>
              <a:rPr lang="en-US" sz="2200" b="1" baseline="-25000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DM</a:t>
            </a:r>
            <a:r>
              <a:rPr lang="en-US" sz="2200" b="1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   = 0.1153 ± 0.0095      </a:t>
            </a: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rgbClr val="008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CC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  FT better than 1% </a:t>
            </a: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rgbClr val="CC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99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  </a:t>
            </a:r>
            <a:r>
              <a:rPr lang="en-US" sz="2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~10k model points </a:t>
            </a:r>
            <a:endParaRPr lang="en-US" sz="2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hig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162055"/>
            <a:ext cx="3733801" cy="2800351"/>
          </a:xfrm>
          <a:prstGeom prst="rect">
            <a:avLst/>
          </a:prstGeom>
        </p:spPr>
      </p:pic>
      <p:pic>
        <p:nvPicPr>
          <p:cNvPr id="6" name="Picture 5" descr="f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2" y="4057644"/>
            <a:ext cx="3733808" cy="2800356"/>
          </a:xfrm>
          <a:prstGeom prst="rect">
            <a:avLst/>
          </a:prstGeom>
        </p:spPr>
      </p:pic>
      <p:pic>
        <p:nvPicPr>
          <p:cNvPr id="7" name="Picture 6" descr="omeg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6193" y="4038595"/>
            <a:ext cx="3759207" cy="2819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05391A-1A74-4890-9CE1-CE9693580BF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 descr="higgs_lh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42994"/>
            <a:ext cx="7848600" cy="5715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5627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2400" b="1" dirty="0" smtClean="0">
                <a:solidFill>
                  <a:srgbClr val="C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</a:t>
            </a:r>
            <a:r>
              <a:rPr lang="en-US" sz="2400" dirty="0" smtClean="0">
                <a:solidFill>
                  <a:srgbClr val="C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MET-based</a:t>
            </a:r>
            <a:r>
              <a:rPr lang="en-US" sz="2400" b="1" dirty="0" smtClean="0">
                <a:solidFill>
                  <a:srgbClr val="C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searches are roughly independent of the</a:t>
            </a:r>
          </a:p>
          <a:p>
            <a:r>
              <a:rPr lang="en-US" sz="2400" b="1" dirty="0" smtClean="0">
                <a:solidFill>
                  <a:srgbClr val="C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the Higgs mass: the predicted mass of the Higgs is roughly </a:t>
            </a:r>
          </a:p>
          <a:p>
            <a:r>
              <a:rPr lang="en-US" sz="2400" b="1" dirty="0" smtClean="0">
                <a:solidFill>
                  <a:srgbClr val="C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independent of the SUSY searches</a:t>
            </a:r>
            <a:endParaRPr lang="en-US" sz="2400" b="1" dirty="0">
              <a:solidFill>
                <a:srgbClr val="CE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091" y="6079942"/>
            <a:ext cx="8756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3671</a:t>
            </a:r>
            <a:r>
              <a:rPr lang="en-US" sz="2000" b="1" dirty="0" smtClean="0">
                <a:solidFill>
                  <a:srgbClr val="0000C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(3309) models removed from the </a:t>
            </a:r>
            <a:r>
              <a:rPr lang="en-US" sz="2000" b="1" dirty="0" smtClean="0">
                <a:solidFill>
                  <a:srgbClr val="0000C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 (G) </a:t>
            </a:r>
            <a:r>
              <a:rPr lang="en-US" sz="2000" b="1" dirty="0" smtClean="0">
                <a:solidFill>
                  <a:srgbClr val="0000C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LSP set… </a:t>
            </a:r>
            <a:endParaRPr lang="en-US" sz="2000" b="1" dirty="0">
              <a:solidFill>
                <a:srgbClr val="0000C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 descr="matanb_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3570"/>
            <a:ext cx="4961074" cy="3720805"/>
          </a:xfrm>
          <a:prstGeom prst="rect">
            <a:avLst/>
          </a:prstGeom>
        </p:spPr>
      </p:pic>
      <p:pic>
        <p:nvPicPr>
          <p:cNvPr id="8" name="Picture 7" descr="matanb_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74" y="2554952"/>
            <a:ext cx="4575426" cy="3442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902" y="462692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2400" b="1" baseline="-25000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endParaRPr lang="en-US" sz="24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515" y="1936815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tan </a:t>
            </a:r>
            <a:endParaRPr lang="en-US" sz="2400" b="1" dirty="0">
              <a:solidFill>
                <a:srgbClr val="0000C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8314" y="1936815"/>
            <a:ext cx="1906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CMS  </a:t>
            </a:r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fb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-1</a:t>
            </a:r>
            <a:endParaRPr lang="en-US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2786830" y="2167648"/>
            <a:ext cx="2351484" cy="11671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53603" y="164588"/>
            <a:ext cx="6176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5D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Impact of A,H </a:t>
            </a:r>
            <a:r>
              <a:rPr lang="en-US" sz="3600" b="1" u="sng" dirty="0" smtClean="0">
                <a:solidFill>
                  <a:srgbClr val="005D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  Searches</a:t>
            </a:r>
            <a:endParaRPr lang="en-US" sz="3600" b="1" u="sng" dirty="0">
              <a:solidFill>
                <a:srgbClr val="005D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9005" y="2398480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 LSP</a:t>
            </a:r>
            <a:endParaRPr lang="en-US" sz="24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93698" y="1006507"/>
            <a:ext cx="940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G 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LSP</a:t>
            </a:r>
            <a:endParaRPr lang="en-US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322906" y="2398480"/>
            <a:ext cx="722000" cy="23158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" y="381000"/>
            <a:ext cx="6477000" cy="6324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1066800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SUSY</a:t>
            </a:r>
            <a:endParaRPr lang="en-US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0" y="1828800"/>
            <a:ext cx="4495800" cy="426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333369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CC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pMSSM</a:t>
            </a:r>
            <a:endParaRPr lang="en-US" sz="2000" b="1" u="sng" dirty="0">
              <a:solidFill>
                <a:srgbClr val="CC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590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MSSM</a:t>
            </a:r>
            <a:endParaRPr lang="en-US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885890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N=1</a:t>
            </a:r>
            <a:endParaRPr lang="en-US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00200" y="2438400"/>
            <a:ext cx="2819400" cy="2514600"/>
          </a:xfrm>
          <a:prstGeom prst="ellipse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752600" y="3124200"/>
            <a:ext cx="1676400" cy="1600200"/>
          </a:xfrm>
          <a:prstGeom prst="ellipse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362200" y="4343400"/>
            <a:ext cx="228600" cy="228600"/>
          </a:xfrm>
          <a:prstGeom prst="ellipse">
            <a:avLst/>
          </a:prstGeom>
          <a:solidFill>
            <a:srgbClr val="009644"/>
          </a:solidFill>
          <a:ln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57266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CMSSM</a:t>
            </a:r>
            <a:endParaRPr lang="en-US" b="1" u="sng" dirty="0">
              <a:solidFill>
                <a:srgbClr val="008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667000" y="4495800"/>
            <a:ext cx="426720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810000" y="2743200"/>
            <a:ext cx="1905000" cy="1828800"/>
          </a:xfrm>
          <a:prstGeom prst="ellipse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3352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NMSSM</a:t>
            </a: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3124200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Dirac</a:t>
            </a:r>
          </a:p>
          <a:p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gauginos</a:t>
            </a:r>
            <a:endParaRPr lang="en-US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3810000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singlinos</a:t>
            </a:r>
            <a:endParaRPr lang="en-US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Oval 19"/>
          <p:cNvSpPr/>
          <p:nvPr/>
        </p:nvSpPr>
        <p:spPr>
          <a:xfrm rot="21412926">
            <a:off x="3936249" y="4066879"/>
            <a:ext cx="1066800" cy="990600"/>
          </a:xfrm>
          <a:prstGeom prst="ellipse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54514" y="4582180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U(1)’ </a:t>
            </a:r>
          </a:p>
          <a:p>
            <a:endParaRPr lang="en-US" sz="1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Oval 21"/>
          <p:cNvSpPr/>
          <p:nvPr/>
        </p:nvSpPr>
        <p:spPr>
          <a:xfrm rot="21374621">
            <a:off x="3291086" y="5395714"/>
            <a:ext cx="457200" cy="457200"/>
          </a:xfrm>
          <a:prstGeom prst="ellipse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438400" y="5029200"/>
            <a:ext cx="609600" cy="533400"/>
          </a:xfrm>
          <a:prstGeom prst="ellipse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810000" y="2362200"/>
            <a:ext cx="457200" cy="381000"/>
          </a:xfrm>
          <a:prstGeom prst="ellipse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 rot="21220393">
            <a:off x="3986200" y="5205400"/>
            <a:ext cx="457200" cy="457200"/>
          </a:xfrm>
          <a:prstGeom prst="ellipse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0" y="228600"/>
            <a:ext cx="30588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REMINDER:</a:t>
            </a:r>
            <a:r>
              <a:rPr lang="en-US" sz="2200" b="1" dirty="0" smtClean="0">
                <a:solidFill>
                  <a:srgbClr val="CC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r>
              <a:rPr lang="en-US" sz="22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SUSY is </a:t>
            </a:r>
            <a:r>
              <a:rPr lang="en-US" sz="2200" b="1" i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sz="22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 single </a:t>
            </a:r>
          </a:p>
          <a:p>
            <a:r>
              <a:rPr lang="en-US" sz="22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but a very large </a:t>
            </a:r>
          </a:p>
          <a:p>
            <a:r>
              <a:rPr lang="en-US" sz="22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theoretical framework</a:t>
            </a:r>
            <a:endParaRPr lang="en-US" sz="22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7646" y="6549448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by T. Rizzo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05391A-1A74-4890-9CE1-CE9693580BF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 descr="Analyse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905" y="914400"/>
            <a:ext cx="6952895" cy="5249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201" y="76200"/>
            <a:ext cx="884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Preliminary Model Set Fractions Excluded by ATLAS Searches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@ 7 TeV</a:t>
            </a:r>
            <a:endParaRPr lang="en-US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248400"/>
            <a:ext cx="745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is useful for comparing searches and model sets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05391A-1A74-4890-9CE1-CE9693580BF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 descr="Analyse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591" y="1143000"/>
            <a:ext cx="8054009" cy="3362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201" y="312003"/>
            <a:ext cx="884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Preliminary Model Set Fractions Excluded by ATLAS Searches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@ 8 TeV</a:t>
            </a:r>
            <a:endParaRPr lang="en-US" sz="2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00" y="5135940"/>
            <a:ext cx="8943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</a:t>
            </a:r>
            <a:r>
              <a:rPr lang="en-US" sz="2400" dirty="0" smtClean="0">
                <a:solidFill>
                  <a:srgbClr val="008000"/>
                </a:solidFill>
              </a:rPr>
              <a:t> ~</a:t>
            </a:r>
            <a:r>
              <a:rPr lang="en-US" sz="2400" b="1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 </a:t>
            </a:r>
            <a:r>
              <a:rPr lang="en-US" sz="2400" b="1" dirty="0" smtClean="0">
                <a:solidFill>
                  <a:srgbClr val="99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analyses </a:t>
            </a:r>
            <a:r>
              <a:rPr lang="en-US" sz="2400" b="1" dirty="0" smtClean="0">
                <a:solidFill>
                  <a:srgbClr val="CC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coming ‘soon’ bringing us up to date </a:t>
            </a:r>
          </a:p>
          <a:p>
            <a:r>
              <a:rPr lang="en-US" sz="2400" b="1" dirty="0" smtClean="0">
                <a:solidFill>
                  <a:srgbClr val="CC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with all public ATLAS results as of  6/25/2013</a:t>
            </a:r>
          </a:p>
          <a:p>
            <a:endParaRPr lang="en-US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course search efficiency plots are 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interesting…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19600"/>
            <a:ext cx="845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Total Exclusions:                           </a:t>
            </a:r>
            <a:r>
              <a:rPr lang="en-US" sz="25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~37%   </a:t>
            </a:r>
            <a:r>
              <a:rPr lang="en-US" sz="25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~46%  </a:t>
            </a:r>
            <a:r>
              <a:rPr lang="en-US" sz="2500" b="1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~73%             </a:t>
            </a:r>
            <a:endParaRPr lang="en-US" sz="2500" b="1" dirty="0">
              <a:solidFill>
                <a:srgbClr val="008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SP_Gluino_6_Efficien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468" y="1240531"/>
            <a:ext cx="7711661" cy="5628511"/>
          </a:xfrm>
          <a:prstGeom prst="rect">
            <a:avLst/>
          </a:prstGeom>
        </p:spPr>
      </p:pic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86489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Lucida Sans Unicode" charset="0"/>
              </a:rPr>
              <a:t>Effects of </a:t>
            </a:r>
            <a:r>
              <a:rPr lang="en-US" b="1" u="sng" dirty="0">
                <a:latin typeface="Lucida Sans Unicode" charset="0"/>
              </a:rPr>
              <a:t>LHC </a:t>
            </a:r>
            <a:r>
              <a:rPr lang="en-US" b="1" u="sng" dirty="0" smtClean="0">
                <a:latin typeface="Lucida Sans Unicode" charset="0"/>
              </a:rPr>
              <a:t>Searches on </a:t>
            </a:r>
            <a:r>
              <a:rPr lang="en-US" b="1" u="sng" dirty="0" err="1" smtClean="0">
                <a:latin typeface="Lucida Sans Unicode" charset="0"/>
              </a:rPr>
              <a:t>Neutralino</a:t>
            </a:r>
            <a:r>
              <a:rPr lang="en-US" b="1" u="sng" dirty="0" smtClean="0">
                <a:latin typeface="Lucida Sans Unicode" charset="0"/>
              </a:rPr>
              <a:t> LSP Sample</a:t>
            </a:r>
            <a:endParaRPr lang="en-US" b="1" u="sng" dirty="0">
              <a:latin typeface="Lucida Sans Unicod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334470"/>
            <a:ext cx="4006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 Model Limit (ATLAS)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215571" y="4209143"/>
            <a:ext cx="1950358" cy="2222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S_FT_stro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56523"/>
            <a:ext cx="4607344" cy="4925390"/>
          </a:xfrm>
          <a:prstGeom prst="rect">
            <a:avLst/>
          </a:prstGeom>
        </p:spPr>
      </p:pic>
      <p:pic>
        <p:nvPicPr>
          <p:cNvPr id="4" name="Picture 3" descr="XS_FT_we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655" y="1656523"/>
            <a:ext cx="4607346" cy="4925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6956" y="308714"/>
            <a:ext cx="83599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/>
              <a:t>Effects of LHC Searches on </a:t>
            </a:r>
            <a:r>
              <a:rPr lang="en-US" sz="2800" u="sng" dirty="0" err="1"/>
              <a:t>Neutralino</a:t>
            </a:r>
            <a:r>
              <a:rPr lang="en-US" sz="2800" u="sng" dirty="0"/>
              <a:t> LSP Sample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84087" y="1721510"/>
            <a:ext cx="3119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D"/>
                </a:solidFill>
              </a:rPr>
              <a:t>Strong SUSY Production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87250" y="1721510"/>
            <a:ext cx="2957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D"/>
                </a:solidFill>
              </a:rPr>
              <a:t>Weak </a:t>
            </a:r>
            <a:r>
              <a:rPr lang="en-US" dirty="0">
                <a:solidFill>
                  <a:srgbClr val="0000CD"/>
                </a:solidFill>
              </a:rPr>
              <a:t>SUSY Production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84662-spect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895"/>
            <a:ext cx="8320661" cy="4571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9270" y="152400"/>
            <a:ext cx="62291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Fine-Tuning Model Spectra I</a:t>
            </a:r>
            <a:endParaRPr lang="en-US" sz="3200" b="1" u="sng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45177" y="5514161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3285-spect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45354"/>
            <a:ext cx="4038600" cy="2612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9270" y="152400"/>
            <a:ext cx="62291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Fine-Tuning Model Spectra I</a:t>
            </a:r>
            <a:endParaRPr lang="en-US" sz="3200" b="1" u="sng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10" descr="1477135-spectr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7559" y="1000087"/>
            <a:ext cx="4330576" cy="2733713"/>
          </a:xfrm>
          <a:prstGeom prst="rect">
            <a:avLst/>
          </a:prstGeom>
        </p:spPr>
      </p:pic>
      <p:pic>
        <p:nvPicPr>
          <p:cNvPr id="12" name="Picture 11" descr="328989-spectr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7559" y="3947860"/>
            <a:ext cx="4336384" cy="2804860"/>
          </a:xfrm>
          <a:prstGeom prst="rect">
            <a:avLst/>
          </a:prstGeom>
        </p:spPr>
      </p:pic>
      <p:pic>
        <p:nvPicPr>
          <p:cNvPr id="13" name="Picture 12" descr="2688440-spectru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47860"/>
            <a:ext cx="4358864" cy="28194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840637" y="6126304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57200" y="61722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7200" y="32004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40637" y="3188838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05391A-1A74-4890-9CE1-CE9693580BF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 descr="1413146-spect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076287"/>
            <a:ext cx="4209866" cy="2657513"/>
          </a:xfrm>
          <a:prstGeom prst="rect">
            <a:avLst/>
          </a:prstGeom>
        </p:spPr>
      </p:pic>
      <p:pic>
        <p:nvPicPr>
          <p:cNvPr id="4" name="Picture 3" descr="2091483-spectr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056335"/>
            <a:ext cx="4267200" cy="2725465"/>
          </a:xfrm>
          <a:prstGeom prst="rect">
            <a:avLst/>
          </a:prstGeom>
        </p:spPr>
      </p:pic>
      <p:pic>
        <p:nvPicPr>
          <p:cNvPr id="5" name="Picture 4" descr="2970144-spectr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4070771"/>
            <a:ext cx="4267200" cy="2711029"/>
          </a:xfrm>
          <a:prstGeom prst="rect">
            <a:avLst/>
          </a:prstGeom>
        </p:spPr>
      </p:pic>
      <p:pic>
        <p:nvPicPr>
          <p:cNvPr id="6" name="Picture 5" descr="357560-spectru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1054529"/>
            <a:ext cx="4267200" cy="2679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2798" y="171125"/>
            <a:ext cx="63432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Fine-Tuning Model </a:t>
            </a:r>
            <a:r>
              <a:rPr lang="en-US" sz="3200" u="sng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Spectra II</a:t>
            </a:r>
            <a:endParaRPr lang="en-US" sz="3200" u="sng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32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" y="32004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105400" y="32004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33400" y="61722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105400" y="6248400"/>
            <a:ext cx="1295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286"/>
            <a:ext cx="9144000" cy="63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81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ott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738"/>
            <a:ext cx="9144000" cy="6175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8582" y="4824894"/>
            <a:ext cx="781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(36%)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431600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2-13 at 5.17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2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CC0000"/>
                </a:solidFill>
                <a:latin typeface="Lucida Sans Unicode" charset="0"/>
              </a:rPr>
              <a:t>Study of the </a:t>
            </a:r>
            <a:r>
              <a:rPr lang="en-US" b="1" u="sng" dirty="0" err="1" smtClean="0">
                <a:solidFill>
                  <a:srgbClr val="CC0000"/>
                </a:solidFill>
                <a:latin typeface="Lucida Sans Unicode" charset="0"/>
              </a:rPr>
              <a:t>pMSSM</a:t>
            </a:r>
            <a:r>
              <a:rPr lang="en-US" b="1" u="sng" dirty="0" smtClean="0">
                <a:solidFill>
                  <a:srgbClr val="CC0000"/>
                </a:solidFill>
                <a:latin typeface="Lucida Sans Unicode" charset="0"/>
              </a:rPr>
              <a:t> (</a:t>
            </a:r>
            <a:r>
              <a:rPr lang="en-US" b="1" u="sng" dirty="0" err="1" smtClean="0">
                <a:solidFill>
                  <a:srgbClr val="CC0000"/>
                </a:solidFill>
                <a:latin typeface="Lucida Sans Unicode" charset="0"/>
              </a:rPr>
              <a:t>Neutralino</a:t>
            </a:r>
            <a:r>
              <a:rPr lang="en-US" b="1" u="sng" dirty="0" smtClean="0">
                <a:solidFill>
                  <a:srgbClr val="CC0000"/>
                </a:solidFill>
                <a:latin typeface="Lucida Sans Unicode" charset="0"/>
              </a:rPr>
              <a:t>/</a:t>
            </a:r>
            <a:r>
              <a:rPr lang="en-US" b="1" u="sng" dirty="0" err="1" smtClean="0">
                <a:solidFill>
                  <a:srgbClr val="CC0000"/>
                </a:solidFill>
                <a:latin typeface="Lucida Sans Unicode" charset="0"/>
              </a:rPr>
              <a:t>Gravitino</a:t>
            </a:r>
            <a:r>
              <a:rPr lang="en-US" b="1" u="sng" dirty="0" smtClean="0">
                <a:solidFill>
                  <a:srgbClr val="CC0000"/>
                </a:solidFill>
                <a:latin typeface="Lucida Sans Unicode" charset="0"/>
              </a:rPr>
              <a:t> LSP)</a:t>
            </a:r>
            <a:endParaRPr lang="en-US" b="1" u="sng" dirty="0">
              <a:solidFill>
                <a:srgbClr val="CC0000"/>
              </a:solidFill>
              <a:latin typeface="Lucida Sans Unicode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526" y="1334928"/>
            <a:ext cx="5169563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dirty="0" smtClean="0">
                <a:solidFill>
                  <a:srgbClr val="CC0000"/>
                </a:solidFill>
                <a:latin typeface="Lucida Sans Unicode" charset="0"/>
              </a:rPr>
              <a:t>Scan with Linear </a:t>
            </a:r>
            <a:r>
              <a:rPr lang="en-US" sz="2800" b="1" u="sng" dirty="0">
                <a:solidFill>
                  <a:srgbClr val="CC0000"/>
                </a:solidFill>
                <a:latin typeface="Lucida Sans Unicode" charset="0"/>
              </a:rPr>
              <a:t>Priors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b="1" dirty="0">
              <a:latin typeface="Lucida Sans Unicode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Lucida Sans Unicode" charset="0"/>
              </a:rPr>
              <a:t>Perform large scan over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Lucida Sans Unicode" charset="0"/>
              </a:rPr>
              <a:t>Parameters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b="1" u="sng" dirty="0">
              <a:solidFill>
                <a:srgbClr val="CC0000"/>
              </a:solidFill>
              <a:latin typeface="Lucida Sans Unicode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6600"/>
                </a:solidFill>
                <a:latin typeface="Lucida Sans Unicode" charset="0"/>
              </a:rPr>
              <a:t>100 </a:t>
            </a:r>
            <a:r>
              <a:rPr lang="en-US" b="1" dirty="0" err="1">
                <a:solidFill>
                  <a:srgbClr val="006600"/>
                </a:solidFill>
                <a:latin typeface="Lucida Sans Unicode" charset="0"/>
              </a:rPr>
              <a:t>GeV</a:t>
            </a:r>
            <a:r>
              <a:rPr lang="en-US" b="1" dirty="0">
                <a:solidFill>
                  <a:srgbClr val="006600"/>
                </a:solidFill>
                <a:latin typeface="Lucida Sans Unicode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Lucida Sans Unicode" charset="0"/>
                <a:sym typeface="Symbol" charset="0"/>
              </a:rPr>
              <a:t> </a:t>
            </a:r>
            <a:r>
              <a:rPr lang="en-US" b="1" dirty="0" err="1">
                <a:solidFill>
                  <a:srgbClr val="006600"/>
                </a:solidFill>
                <a:latin typeface="Lucida Sans Unicode" charset="0"/>
                <a:sym typeface="Symbol" charset="0"/>
              </a:rPr>
              <a:t>m</a:t>
            </a:r>
            <a:r>
              <a:rPr lang="en-US" b="1" baseline="-25000" dirty="0" err="1">
                <a:solidFill>
                  <a:srgbClr val="006600"/>
                </a:solidFill>
                <a:latin typeface="Lucida Sans Unicode" charset="0"/>
                <a:sym typeface="Symbol" charset="0"/>
              </a:rPr>
              <a:t>sfermions</a:t>
            </a:r>
            <a:r>
              <a:rPr lang="en-US" b="1" dirty="0">
                <a:solidFill>
                  <a:srgbClr val="006600"/>
                </a:solidFill>
                <a:latin typeface="Lucida Sans Unicode" charset="0"/>
                <a:sym typeface="Symbol" charset="0"/>
              </a:rPr>
              <a:t>   4 </a:t>
            </a:r>
            <a:r>
              <a:rPr lang="en-US" b="1" dirty="0" err="1">
                <a:solidFill>
                  <a:srgbClr val="006600"/>
                </a:solidFill>
                <a:latin typeface="Lucida Sans Unicode" charset="0"/>
                <a:sym typeface="Symbol" charset="0"/>
              </a:rPr>
              <a:t>TeV</a:t>
            </a:r>
            <a:r>
              <a:rPr lang="en-US" b="1" dirty="0">
                <a:solidFill>
                  <a:srgbClr val="008000"/>
                </a:solidFill>
                <a:latin typeface="Lucida Sans Unicode" charset="0"/>
              </a:rPr>
              <a:t>  </a:t>
            </a:r>
            <a:endParaRPr lang="en-US" sz="800" b="1" dirty="0">
              <a:solidFill>
                <a:srgbClr val="008000"/>
              </a:solidFill>
              <a:latin typeface="Lucida Sans Unicode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  <a:latin typeface="Lucida Sans Unicode" charset="0"/>
              </a:rPr>
              <a:t> 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</a:rPr>
              <a:t>50 </a:t>
            </a:r>
            <a:r>
              <a:rPr lang="en-US" b="1" dirty="0" err="1">
                <a:solidFill>
                  <a:srgbClr val="663300"/>
                </a:solidFill>
                <a:latin typeface="Lucida Sans Unicode" charset="0"/>
              </a:rPr>
              <a:t>GeV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</a:rPr>
              <a:t> 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 |M</a:t>
            </a:r>
            <a:r>
              <a:rPr lang="en-US" b="1" baseline="-25000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1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, M</a:t>
            </a:r>
            <a:r>
              <a:rPr lang="en-US" b="1" baseline="-25000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2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, |  4 </a:t>
            </a:r>
            <a:r>
              <a:rPr lang="en-US" b="1" dirty="0" err="1">
                <a:solidFill>
                  <a:srgbClr val="663300"/>
                </a:solidFill>
                <a:latin typeface="Lucida Sans Unicode" charset="0"/>
                <a:sym typeface="Symbol" charset="0"/>
              </a:rPr>
              <a:t>TeV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  </a:t>
            </a:r>
            <a:endParaRPr lang="en-US" sz="800" b="1" dirty="0">
              <a:solidFill>
                <a:srgbClr val="663300"/>
              </a:solidFill>
              <a:latin typeface="Lucida Sans Unicode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400 </a:t>
            </a:r>
            <a:r>
              <a:rPr lang="en-US" b="1" dirty="0" err="1">
                <a:solidFill>
                  <a:srgbClr val="663300"/>
                </a:solidFill>
                <a:latin typeface="Lucida Sans Unicode" charset="0"/>
                <a:sym typeface="Symbol" charset="0"/>
              </a:rPr>
              <a:t>GeV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   M</a:t>
            </a:r>
            <a:r>
              <a:rPr lang="en-US" b="1" baseline="-25000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3</a:t>
            </a:r>
            <a:r>
              <a:rPr lang="en-US" b="1" dirty="0">
                <a:solidFill>
                  <a:srgbClr val="663300"/>
                </a:solidFill>
                <a:latin typeface="Lucida Sans Unicode" charset="0"/>
                <a:sym typeface="Symbol" charset="0"/>
              </a:rPr>
              <a:t>  4 </a:t>
            </a:r>
            <a:r>
              <a:rPr lang="en-US" b="1" dirty="0" err="1">
                <a:solidFill>
                  <a:srgbClr val="663300"/>
                </a:solidFill>
                <a:latin typeface="Lucida Sans Unicode" charset="0"/>
                <a:sym typeface="Symbol" charset="0"/>
              </a:rPr>
              <a:t>TeV</a:t>
            </a:r>
            <a:r>
              <a:rPr lang="en-US" b="1" dirty="0">
                <a:solidFill>
                  <a:srgbClr val="008000"/>
                </a:solidFill>
                <a:latin typeface="Lucida Sans Unicode" charset="0"/>
                <a:sym typeface="Symbo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  <a:latin typeface="Lucida Sans Unicode" charset="0"/>
                <a:sym typeface="Symbol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Lucida Sans Unicode" charset="0"/>
                <a:sym typeface="Symbol" charset="0"/>
              </a:rPr>
              <a:t>100 </a:t>
            </a:r>
            <a:r>
              <a:rPr lang="en-US" b="1" dirty="0" err="1">
                <a:solidFill>
                  <a:srgbClr val="000099"/>
                </a:solidFill>
                <a:latin typeface="Lucida Sans Unicode" charset="0"/>
                <a:sym typeface="Symbol" charset="0"/>
              </a:rPr>
              <a:t>GeV</a:t>
            </a:r>
            <a:r>
              <a:rPr lang="en-US" b="1" dirty="0">
                <a:solidFill>
                  <a:srgbClr val="000099"/>
                </a:solidFill>
                <a:latin typeface="Lucida Sans Unicode" charset="0"/>
                <a:sym typeface="Symbol" charset="0"/>
              </a:rPr>
              <a:t>   M</a:t>
            </a:r>
            <a:r>
              <a:rPr lang="en-US" b="1" baseline="-25000" dirty="0">
                <a:solidFill>
                  <a:srgbClr val="000099"/>
                </a:solidFill>
                <a:latin typeface="Lucida Sans Unicode" charset="0"/>
                <a:sym typeface="Symbol" charset="0"/>
              </a:rPr>
              <a:t>A</a:t>
            </a:r>
            <a:r>
              <a:rPr lang="en-US" b="1" dirty="0">
                <a:solidFill>
                  <a:srgbClr val="000099"/>
                </a:solidFill>
                <a:latin typeface="Lucida Sans Unicode" charset="0"/>
                <a:sym typeface="Symbol" charset="0"/>
              </a:rPr>
              <a:t>   4 </a:t>
            </a:r>
            <a:r>
              <a:rPr lang="en-US" b="1" dirty="0" err="1">
                <a:solidFill>
                  <a:srgbClr val="000099"/>
                </a:solidFill>
                <a:latin typeface="Lucida Sans Unicode" charset="0"/>
                <a:sym typeface="Symbol" charset="0"/>
              </a:rPr>
              <a:t>TeV</a:t>
            </a:r>
            <a:r>
              <a:rPr lang="en-US" b="1" dirty="0">
                <a:solidFill>
                  <a:srgbClr val="000099"/>
                </a:solidFill>
                <a:latin typeface="Lucida Sans Unicode" charset="0"/>
                <a:sym typeface="Symbo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99"/>
                </a:solidFill>
                <a:latin typeface="Lucida Sans Unicode" charset="0"/>
              </a:rPr>
              <a:t>1 </a:t>
            </a:r>
            <a:r>
              <a:rPr lang="en-US" b="1" dirty="0">
                <a:solidFill>
                  <a:srgbClr val="000099"/>
                </a:solidFill>
                <a:latin typeface="Lucida Sans Unicode" charset="0"/>
                <a:sym typeface="Symbol" charset="0"/>
              </a:rPr>
              <a:t> tan  60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C70000"/>
                </a:solidFill>
                <a:latin typeface="Lucida Sans Unicode" charset="0"/>
                <a:sym typeface="Symbol" charset="0"/>
              </a:rPr>
              <a:t>|</a:t>
            </a:r>
            <a:r>
              <a:rPr lang="en-US" b="1" dirty="0" err="1">
                <a:solidFill>
                  <a:srgbClr val="C70000"/>
                </a:solidFill>
                <a:latin typeface="Lucida Sans Unicode" charset="0"/>
                <a:sym typeface="Symbol" charset="0"/>
              </a:rPr>
              <a:t>A</a:t>
            </a:r>
            <a:r>
              <a:rPr lang="en-US" b="1" baseline="-25000" dirty="0" err="1">
                <a:solidFill>
                  <a:srgbClr val="C70000"/>
                </a:solidFill>
                <a:latin typeface="Lucida Sans Unicode" charset="0"/>
                <a:sym typeface="Symbol" charset="0"/>
              </a:rPr>
              <a:t>t,b</a:t>
            </a:r>
            <a:r>
              <a:rPr lang="en-US" b="1" baseline="-25000" dirty="0">
                <a:solidFill>
                  <a:srgbClr val="C70000"/>
                </a:solidFill>
                <a:latin typeface="Lucida Sans Unicode" charset="0"/>
                <a:sym typeface="Symbol" charset="0"/>
              </a:rPr>
              <a:t>,</a:t>
            </a:r>
            <a:r>
              <a:rPr lang="en-US" b="1" dirty="0">
                <a:solidFill>
                  <a:srgbClr val="C70000"/>
                </a:solidFill>
                <a:latin typeface="Lucida Sans Unicode" charset="0"/>
                <a:sym typeface="Symbol" charset="0"/>
              </a:rPr>
              <a:t>|  4 </a:t>
            </a:r>
            <a:r>
              <a:rPr lang="en-US" b="1" dirty="0" err="1" smtClean="0">
                <a:solidFill>
                  <a:srgbClr val="C70000"/>
                </a:solidFill>
                <a:latin typeface="Lucida Sans Unicode" charset="0"/>
                <a:sym typeface="Symbol" charset="0"/>
              </a:rPr>
              <a:t>TeV</a:t>
            </a:r>
            <a:endParaRPr lang="en-US" b="1" dirty="0" smtClean="0">
              <a:solidFill>
                <a:srgbClr val="C70000"/>
              </a:solidFill>
              <a:latin typeface="Lucida Sans Unicode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(1 </a:t>
            </a:r>
            <a:r>
              <a:rPr lang="en-US" b="1" dirty="0" err="1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ev</a:t>
            </a:r>
            <a:r>
              <a:rPr lang="en-US" b="1" dirty="0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 ≤ </a:t>
            </a:r>
            <a:r>
              <a:rPr lang="en-US" b="1" dirty="0" err="1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m</a:t>
            </a:r>
            <a:r>
              <a:rPr lang="en-US" b="1" baseline="-25000" dirty="0" err="1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G</a:t>
            </a:r>
            <a:r>
              <a:rPr lang="en-US" b="1" dirty="0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 ≤ 1 </a:t>
            </a:r>
            <a:r>
              <a:rPr lang="en-US" b="1" dirty="0" err="1">
                <a:solidFill>
                  <a:srgbClr val="660066"/>
                </a:solidFill>
                <a:latin typeface="Lucida Sans Unicode" charset="0"/>
                <a:sym typeface="Symbol" charset="0"/>
              </a:rPr>
              <a:t>T</a:t>
            </a:r>
            <a:r>
              <a:rPr lang="en-US" b="1" dirty="0" err="1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eV</a:t>
            </a:r>
            <a:r>
              <a:rPr lang="en-US" b="1" dirty="0" smtClean="0">
                <a:solidFill>
                  <a:srgbClr val="660066"/>
                </a:solidFill>
                <a:latin typeface="Lucida Sans Unicode" charset="0"/>
                <a:sym typeface="Symbol" charset="0"/>
              </a:rPr>
              <a:t>) (log prior) </a:t>
            </a:r>
            <a:endParaRPr lang="en-US" b="1" dirty="0">
              <a:solidFill>
                <a:srgbClr val="660066"/>
              </a:solidFill>
              <a:latin typeface="Lucida Sans Unicode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000099"/>
              </a:solidFill>
              <a:latin typeface="Lucida Sans Unicode" charset="0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CC0000"/>
              </a:solidFill>
              <a:latin typeface="Lucida Sans Unicode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215521" y="1390184"/>
            <a:ext cx="3928479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ym typeface="Symbol" charset="0"/>
              </a:rPr>
              <a:t>Subject these points to </a:t>
            </a:r>
          </a:p>
          <a:p>
            <a:pPr>
              <a:defRPr/>
            </a:pPr>
            <a:r>
              <a:rPr lang="en-US" sz="2400" dirty="0">
                <a:sym typeface="Symbol" charset="0"/>
              </a:rPr>
              <a:t>Constraints from:</a:t>
            </a:r>
          </a:p>
          <a:p>
            <a:pPr>
              <a:defRPr/>
            </a:pPr>
            <a:endParaRPr lang="en-US" sz="800" dirty="0">
              <a:sym typeface="Symbol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ym typeface="Symbol" charset="0"/>
              </a:rPr>
              <a:t>Flavor physics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ym typeface="Symbol" charset="0"/>
              </a:rPr>
              <a:t>EW precision measurements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ym typeface="Symbol" charset="0"/>
              </a:rPr>
              <a:t>Collider searches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ym typeface="Symbol" charset="0"/>
              </a:rPr>
              <a:t>Cosmology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590431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6600"/>
                </a:solidFill>
                <a:sym typeface="Symbol" charset="0"/>
              </a:rPr>
              <a:t>~225,000 </a:t>
            </a:r>
            <a:r>
              <a:rPr lang="en-US" sz="2400" dirty="0" smtClean="0">
                <a:solidFill>
                  <a:srgbClr val="006600"/>
                </a:solidFill>
                <a:sym typeface="Symbol" charset="0"/>
              </a:rPr>
              <a:t>models </a:t>
            </a:r>
            <a:r>
              <a:rPr lang="en-US" sz="2400" dirty="0">
                <a:solidFill>
                  <a:srgbClr val="006600"/>
                </a:solidFill>
                <a:sym typeface="Symbol" charset="0"/>
              </a:rPr>
              <a:t>survive </a:t>
            </a:r>
            <a:r>
              <a:rPr lang="en-US" sz="2400" dirty="0" smtClean="0">
                <a:solidFill>
                  <a:srgbClr val="006600"/>
                </a:solidFill>
                <a:sym typeface="Symbol" charset="0"/>
              </a:rPr>
              <a:t>constraints for each LSP type!</a:t>
            </a:r>
            <a:endParaRPr lang="en-US" sz="2400" dirty="0">
              <a:solidFill>
                <a:srgbClr val="006600"/>
              </a:solidFill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05391A-1A74-4890-9CE1-CE9693580BFE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Picture 2" descr="Total_Wid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4400" cy="3543300"/>
          </a:xfrm>
          <a:prstGeom prst="rect">
            <a:avLst/>
          </a:prstGeom>
        </p:spPr>
      </p:pic>
      <p:pic>
        <p:nvPicPr>
          <p:cNvPr id="4" name="Picture 3" descr="Total_Width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593" y="0"/>
            <a:ext cx="4724407" cy="3543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2262" y="381000"/>
            <a:ext cx="111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G</a:t>
            </a:r>
            <a:r>
              <a:rPr lang="en-US" sz="2400" b="1" u="sng" baseline="30000" dirty="0" smtClean="0">
                <a:solidFill>
                  <a:srgbClr val="C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  </a:t>
            </a:r>
            <a:r>
              <a:rPr lang="en-US" sz="2400" b="1" u="sng" dirty="0" smtClean="0">
                <a:solidFill>
                  <a:srgbClr val="C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LSP  </a:t>
            </a:r>
            <a:endParaRPr lang="en-US" sz="2400" b="1" u="sng" dirty="0">
              <a:solidFill>
                <a:srgbClr val="CE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368" y="381000"/>
            <a:ext cx="1277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</a:t>
            </a:r>
            <a:r>
              <a:rPr lang="en-US" sz="2400" b="1" u="sng" baseline="-250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1</a:t>
            </a:r>
            <a:r>
              <a:rPr lang="en-US" sz="2400" b="1" u="sng" baseline="300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0  </a:t>
            </a:r>
            <a:r>
              <a:rPr lang="en-US" sz="2400" b="1" u="sng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LSP  </a:t>
            </a:r>
            <a:endParaRPr lang="en-US" sz="2400" b="1" u="sng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 descr="rbb_vs_Ryy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486147"/>
            <a:ext cx="4648199" cy="3446074"/>
          </a:xfrm>
          <a:prstGeom prst="rect">
            <a:avLst/>
          </a:prstGeom>
        </p:spPr>
      </p:pic>
      <p:pic>
        <p:nvPicPr>
          <p:cNvPr id="9" name="Picture 8" descr="rbb_vs_Ryy_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0400" y="3429000"/>
            <a:ext cx="46736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049" y="3244334"/>
            <a:ext cx="144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Total width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4681212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</a:t>
            </a:r>
            <a:r>
              <a:rPr lang="en-US" sz="1600" baseline="-25000" dirty="0" smtClean="0"/>
              <a:t>ΥΥ</a:t>
            </a:r>
            <a:endParaRPr lang="en-US" sz="16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51756" y="6593666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</a:t>
            </a:r>
            <a:r>
              <a:rPr lang="en-US" sz="1600" baseline="-25000" dirty="0" err="1" smtClean="0"/>
              <a:t>b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>
                <a:solidFill>
                  <a:srgbClr val="CC0000"/>
                </a:solidFill>
                <a:latin typeface="Lucida Sans Unicode" charset="0"/>
              </a:rPr>
              <a:t>Predictions for Lightest Higgs Mass in the pMSSM</a:t>
            </a: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838200" y="1417638"/>
            <a:ext cx="7848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eaLnBrk="1" hangingPunct="1"/>
            <a:endParaRPr lang="en-US" sz="800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CC"/>
                </a:solidFill>
              </a:rPr>
              <a:t>~40k </a:t>
            </a:r>
            <a:r>
              <a:rPr lang="en-US" dirty="0" err="1" smtClean="0">
                <a:solidFill>
                  <a:srgbClr val="0000CC"/>
                </a:solidFill>
              </a:rPr>
              <a:t>Neutralino</a:t>
            </a:r>
            <a:r>
              <a:rPr lang="en-US" dirty="0" smtClean="0">
                <a:solidFill>
                  <a:srgbClr val="0000CC"/>
                </a:solidFill>
              </a:rPr>
              <a:t> models </a:t>
            </a:r>
            <a:r>
              <a:rPr lang="en-US" dirty="0" smtClean="0">
                <a:solidFill>
                  <a:srgbClr val="0000CC"/>
                </a:solidFill>
              </a:rPr>
              <a:t>with </a:t>
            </a:r>
            <a:r>
              <a:rPr lang="en-US" dirty="0" err="1" smtClean="0">
                <a:solidFill>
                  <a:srgbClr val="0000CC"/>
                </a:solidFill>
              </a:rPr>
              <a:t>m</a:t>
            </a:r>
            <a:r>
              <a:rPr lang="en-US" baseline="-25000" dirty="0" err="1" smtClean="0">
                <a:solidFill>
                  <a:srgbClr val="0000CC"/>
                </a:solidFill>
              </a:rPr>
              <a:t>h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= 126±3 </a:t>
            </a:r>
            <a:r>
              <a:rPr lang="en-US" dirty="0" err="1" smtClean="0">
                <a:solidFill>
                  <a:srgbClr val="0000CC"/>
                </a:solidFill>
              </a:rPr>
              <a:t>GeV</a:t>
            </a:r>
            <a:endParaRPr lang="en-US" dirty="0" smtClean="0">
              <a:solidFill>
                <a:srgbClr val="0000CC"/>
              </a:solidFill>
            </a:endParaRPr>
          </a:p>
          <a:p>
            <a:pPr eaLnBrk="1" hangingPunct="1"/>
            <a:endParaRPr lang="en-US" sz="1200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CC"/>
                </a:solidFill>
              </a:rPr>
              <a:t>All results in this talk are for the </a:t>
            </a:r>
            <a:r>
              <a:rPr lang="en-US" dirty="0" err="1" smtClean="0">
                <a:solidFill>
                  <a:srgbClr val="0000CC"/>
                </a:solidFill>
              </a:rPr>
              <a:t>Neutralino</a:t>
            </a:r>
            <a:r>
              <a:rPr lang="en-US" dirty="0" smtClean="0">
                <a:solidFill>
                  <a:srgbClr val="0000CC"/>
                </a:solidFill>
              </a:rPr>
              <a:t> model set only with the correct Higgs mass!</a:t>
            </a:r>
          </a:p>
          <a:p>
            <a:pPr eaLnBrk="1" hangingPunct="1"/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20484" name="Picture 1" descr="jlh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0220"/>
            <a:ext cx="4545144" cy="383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iggs_pop_fl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925682" y="2639682"/>
            <a:ext cx="3837780" cy="4598856"/>
          </a:xfrm>
          <a:prstGeom prst="rect">
            <a:avLst/>
          </a:prstGeom>
        </p:spPr>
      </p:pic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7151687" y="3020219"/>
            <a:ext cx="1992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CC"/>
                </a:solidFill>
              </a:rPr>
              <a:t>Neutralino</a:t>
            </a:r>
            <a:r>
              <a:rPr lang="en-US" dirty="0">
                <a:solidFill>
                  <a:srgbClr val="0000CC"/>
                </a:solidFill>
              </a:rPr>
              <a:t> LSP</a:t>
            </a:r>
          </a:p>
          <a:p>
            <a:pPr eaLnBrk="1" hangingPunct="1"/>
            <a:r>
              <a:rPr lang="en-US" dirty="0" err="1">
                <a:solidFill>
                  <a:srgbClr val="CC0000"/>
                </a:solidFill>
              </a:rPr>
              <a:t>Gravitino</a:t>
            </a:r>
            <a:r>
              <a:rPr lang="en-US" dirty="0">
                <a:solidFill>
                  <a:srgbClr val="CC0000"/>
                </a:solidFill>
              </a:rPr>
              <a:t> LSP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20198"/>
            <a:ext cx="4550124" cy="4137802"/>
          </a:xfrm>
          <a:prstGeom prst="rect">
            <a:avLst/>
          </a:prstGeom>
        </p:spPr>
      </p:pic>
      <p:pic>
        <p:nvPicPr>
          <p:cNvPr id="4" name="Picture 3" descr="stop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0124" y="2720198"/>
            <a:ext cx="4550124" cy="4137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011" y="228600"/>
            <a:ext cx="8410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00C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parameter regions needed for </a:t>
            </a:r>
            <a:r>
              <a:rPr lang="en-US" sz="2800" b="1" u="sng" dirty="0" smtClean="0">
                <a:solidFill>
                  <a:srgbClr val="0000C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</a:p>
          <a:p>
            <a:pPr algn="ctr"/>
            <a:r>
              <a:rPr lang="en-US" sz="2800" b="1" u="sng" dirty="0" smtClean="0">
                <a:solidFill>
                  <a:srgbClr val="0000C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126 </a:t>
            </a:r>
            <a:r>
              <a:rPr lang="en-US" sz="2800" b="1" u="sng" dirty="0" smtClean="0">
                <a:solidFill>
                  <a:srgbClr val="0000C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GeV Higgs </a:t>
            </a:r>
            <a:endParaRPr lang="en-US" sz="2800" b="1" u="sng" dirty="0">
              <a:solidFill>
                <a:srgbClr val="0000C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282" y="272019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</a:t>
            </a:r>
            <a:r>
              <a:rPr lang="en-US" sz="1800" b="1" baseline="-25000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1</a:t>
            </a:r>
            <a:r>
              <a:rPr lang="en-US" sz="1800" b="1" baseline="30000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0  </a:t>
            </a:r>
            <a:r>
              <a:rPr lang="en-US" sz="18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 LSP </a:t>
            </a:r>
            <a:endParaRPr lang="en-US" sz="18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284" y="1848324"/>
            <a:ext cx="5519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Need large stop mixing: 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 = A</a:t>
            </a:r>
            <a:r>
              <a:rPr lang="en-US" baseline="-25000" dirty="0" smtClean="0"/>
              <a:t>t</a:t>
            </a:r>
            <a:r>
              <a:rPr lang="en-US" dirty="0" smtClean="0"/>
              <a:t> - </a:t>
            </a:r>
            <a:r>
              <a:rPr lang="en-US" dirty="0" err="1" smtClean="0"/>
              <a:t>μcot</a:t>
            </a:r>
            <a:r>
              <a:rPr lang="en-US" dirty="0" smtClean="0"/>
              <a:t>β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933" y="1196333"/>
            <a:ext cx="904606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7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b="1" dirty="0" smtClean="0">
                <a:solidFill>
                  <a:srgbClr val="C7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24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1450" indent="-171450">
              <a:buFont typeface="Arial"/>
              <a:buChar char="•"/>
            </a:pPr>
            <a:r>
              <a:rPr lang="en-US" sz="2400" b="1" dirty="0" smtClean="0">
                <a:solidFill>
                  <a:srgbClr val="C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Apply the general LHC SUSY MET-based searches to our model sets</a:t>
            </a:r>
          </a:p>
          <a:p>
            <a:endParaRPr lang="en-US" sz="1000" b="1" dirty="0" smtClean="0">
              <a:solidFill>
                <a:srgbClr val="006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6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(almost) exclusively follow the ATLAS analysis suite as </a:t>
            </a:r>
          </a:p>
          <a:p>
            <a:r>
              <a:rPr lang="en-US" sz="2400" b="1" dirty="0" smtClean="0">
                <a:solidFill>
                  <a:srgbClr val="006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closely as possible with fast MC (modified versions of PGS,</a:t>
            </a:r>
          </a:p>
          <a:p>
            <a:r>
              <a:rPr lang="en-US" sz="2400" dirty="0">
                <a:solidFill>
                  <a:srgbClr val="006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rgbClr val="006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b="1" dirty="0" smtClean="0">
                <a:solidFill>
                  <a:srgbClr val="006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rgbClr val="006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Pythia</a:t>
            </a:r>
            <a:r>
              <a:rPr lang="en-US" sz="2400" b="1" dirty="0" smtClean="0">
                <a:solidFill>
                  <a:srgbClr val="006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b="1" dirty="0" err="1" smtClean="0">
                <a:solidFill>
                  <a:srgbClr val="006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SoftSUSY</a:t>
            </a:r>
            <a:r>
              <a:rPr lang="en-US" sz="2400" b="1" dirty="0" smtClean="0">
                <a:solidFill>
                  <a:srgbClr val="006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SDECAY, HDECAY)</a:t>
            </a:r>
          </a:p>
          <a:p>
            <a:endParaRPr lang="en-US" sz="1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44080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Generate signal events for every model for all </a:t>
            </a:r>
            <a:r>
              <a:rPr lang="en-US" sz="2400" dirty="0" smtClean="0">
                <a:solidFill>
                  <a:srgbClr val="44080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85</a:t>
            </a:r>
            <a:r>
              <a:rPr lang="en-US" sz="2400" dirty="0" smtClean="0">
                <a:solidFill>
                  <a:srgbClr val="44080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rgbClr val="44080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SUSY processes (~10</a:t>
            </a:r>
            <a:r>
              <a:rPr lang="en-US" sz="2400" baseline="30000" dirty="0" smtClean="0">
                <a:solidFill>
                  <a:srgbClr val="44080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</a:t>
            </a:r>
            <a:r>
              <a:rPr lang="en-US" sz="2400" dirty="0" smtClean="0">
                <a:solidFill>
                  <a:srgbClr val="44080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events!) &amp; scale to NLO with </a:t>
            </a:r>
            <a:r>
              <a:rPr lang="en-US" sz="2400" dirty="0" err="1" smtClean="0">
                <a:solidFill>
                  <a:srgbClr val="44080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Prospino</a:t>
            </a:r>
            <a:endParaRPr lang="en-US" sz="2400" b="1" dirty="0" smtClean="0">
              <a:solidFill>
                <a:srgbClr val="44080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000" b="1" dirty="0" smtClean="0">
              <a:solidFill>
                <a:srgbClr val="99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4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alidated our </a:t>
            </a:r>
            <a:r>
              <a:rPr lang="en-US" sz="24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with ATLAS </a:t>
            </a:r>
            <a:r>
              <a:rPr lang="en-US" sz="24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benchmark models</a:t>
            </a:r>
          </a:p>
          <a:p>
            <a:pPr marL="342900" indent="-342900">
              <a:buFont typeface="Arial"/>
              <a:buChar char="•"/>
            </a:pPr>
            <a:endParaRPr lang="en-US" sz="1000" b="1" dirty="0" smtClean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C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b="1" dirty="0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combine the various </a:t>
            </a:r>
            <a:r>
              <a:rPr lang="en-US" sz="2400" b="1" dirty="0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signal </a:t>
            </a:r>
            <a:r>
              <a:rPr lang="en-US" sz="2400" b="1" dirty="0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regions (as ATLAS </a:t>
            </a:r>
            <a:r>
              <a:rPr lang="en-US" sz="2400" b="1" dirty="0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does) </a:t>
            </a:r>
            <a:r>
              <a:rPr lang="en-US" sz="2400" dirty="0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en-US" sz="2400" b="1" dirty="0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sz="2400" dirty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400" b="1" dirty="0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~ 35 analyses:  and we quote the coverage for each as well </a:t>
            </a:r>
          </a:p>
          <a:p>
            <a:r>
              <a:rPr lang="en-US" sz="2400" dirty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400" b="1" dirty="0" smtClean="0">
                <a:solidFill>
                  <a:srgbClr val="66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the combined result..</a:t>
            </a:r>
          </a:p>
          <a:p>
            <a:endParaRPr lang="en-US" sz="1000" b="1" dirty="0" smtClean="0">
              <a:solidFill>
                <a:srgbClr val="66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 is CPU intensive!!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408" y="360402"/>
            <a:ext cx="64427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ATLAS  MET-based SUSY Analyses </a:t>
            </a:r>
          </a:p>
          <a:p>
            <a:r>
              <a:rPr lang="en-US" sz="3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@ </a:t>
            </a:r>
            <a:r>
              <a:rPr lang="en-US" sz="3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7/8/14 </a:t>
            </a:r>
            <a:r>
              <a:rPr lang="en-US" sz="3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TeV</a:t>
            </a:r>
            <a:endParaRPr lang="en-US" sz="3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IMG_6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0"/>
            <a:ext cx="2057400" cy="1543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86489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Lucida Sans Unicode" charset="0"/>
              </a:rPr>
              <a:t>Effects of </a:t>
            </a:r>
            <a:r>
              <a:rPr lang="en-US" b="1" u="sng" dirty="0">
                <a:latin typeface="Lucida Sans Unicode" charset="0"/>
              </a:rPr>
              <a:t>LHC </a:t>
            </a:r>
            <a:r>
              <a:rPr lang="en-US" b="1" u="sng" dirty="0" smtClean="0">
                <a:latin typeface="Lucida Sans Unicode" charset="0"/>
              </a:rPr>
              <a:t>Searches on </a:t>
            </a:r>
            <a:r>
              <a:rPr lang="en-US" b="1" u="sng" dirty="0" err="1" smtClean="0">
                <a:latin typeface="Lucida Sans Unicode" charset="0"/>
              </a:rPr>
              <a:t>Neutralino</a:t>
            </a:r>
            <a:r>
              <a:rPr lang="en-US" b="1" u="sng" dirty="0" smtClean="0">
                <a:latin typeface="Lucida Sans Unicode" charset="0"/>
              </a:rPr>
              <a:t> LSP </a:t>
            </a:r>
            <a:r>
              <a:rPr lang="en-US" b="1" u="sng" dirty="0" smtClean="0">
                <a:latin typeface="Lucida Sans Unicode" charset="0"/>
              </a:rPr>
              <a:t>Model Set</a:t>
            </a:r>
            <a:r>
              <a:rPr lang="en-US" b="1" u="sng" dirty="0" smtClean="0">
                <a:latin typeface="Lucida Sans Unicode" charset="0"/>
              </a:rPr>
              <a:t> 7/8 </a:t>
            </a:r>
            <a:r>
              <a:rPr lang="en-US" b="1" u="sng" dirty="0" err="1" smtClean="0">
                <a:latin typeface="Lucida Sans Unicode" charset="0"/>
              </a:rPr>
              <a:t>TeV</a:t>
            </a:r>
            <a:endParaRPr lang="en-US" b="1" u="sng" dirty="0">
              <a:latin typeface="Lucida Sans Unicode" charset="0"/>
            </a:endParaRPr>
          </a:p>
        </p:txBody>
      </p:sp>
      <p:pic>
        <p:nvPicPr>
          <p:cNvPr id="4" name="Picture 3" descr="msquark_mg_efficiency_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17320"/>
            <a:ext cx="7254240" cy="5440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15576"/>
            <a:ext cx="399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 available analyses through 3/1/13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702032" y="6488966"/>
            <a:ext cx="3441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37% of 225k model set excluded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231116" y="1330960"/>
            <a:ext cx="4095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 Model result (ATLAS)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094480" y="1731070"/>
            <a:ext cx="1463040" cy="23938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238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17190"/>
            <a:ext cx="87522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 </a:t>
            </a:r>
            <a:r>
              <a:rPr lang="en-US" sz="32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TeV</a:t>
            </a: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LHC pMSSM Coverage for 0.3 &amp; 3 ab</a:t>
            </a:r>
            <a:r>
              <a:rPr lang="en-US" sz="3200" b="1" u="sng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-1</a:t>
            </a: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32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492" y="1108472"/>
            <a:ext cx="8430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Jets+MET</a:t>
            </a:r>
            <a:r>
              <a:rPr lang="en-US" sz="2400" dirty="0" smtClean="0">
                <a:solidFill>
                  <a:srgbClr val="C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only (ATLAS European Strategy Study)</a:t>
            </a:r>
          </a:p>
          <a:p>
            <a:r>
              <a:rPr lang="en-US" sz="2400" b="1" dirty="0" smtClean="0">
                <a:solidFill>
                  <a:srgbClr val="C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225k </a:t>
            </a:r>
            <a:r>
              <a:rPr lang="en-US" sz="2400" b="1" dirty="0" err="1" smtClean="0">
                <a:solidFill>
                  <a:srgbClr val="C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Neutralino</a:t>
            </a:r>
            <a:r>
              <a:rPr lang="en-US" sz="2400" b="1" dirty="0" smtClean="0">
                <a:solidFill>
                  <a:srgbClr val="CE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LSP model set</a:t>
            </a:r>
            <a:endParaRPr lang="en-US" sz="2400" b="1" dirty="0">
              <a:solidFill>
                <a:srgbClr val="CE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 descr="msquark_mg_efficiency_14tev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184"/>
            <a:ext cx="5090139" cy="4320866"/>
          </a:xfrm>
          <a:prstGeom prst="rect">
            <a:avLst/>
          </a:prstGeom>
        </p:spPr>
      </p:pic>
      <p:pic>
        <p:nvPicPr>
          <p:cNvPr id="7" name="Picture 6" descr="msquark_mg_efficiency_14tev3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22" y="2520184"/>
            <a:ext cx="4663877" cy="4320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128784"/>
            <a:ext cx="4660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D"/>
                </a:solidFill>
              </a:rPr>
              <a:t>300 fb</a:t>
            </a:r>
            <a:r>
              <a:rPr lang="en-US" baseline="30000" dirty="0" smtClean="0">
                <a:solidFill>
                  <a:srgbClr val="0000CD"/>
                </a:solidFill>
              </a:rPr>
              <a:t>-1</a:t>
            </a:r>
            <a:r>
              <a:rPr lang="en-US" dirty="0" smtClean="0">
                <a:solidFill>
                  <a:srgbClr val="0000CD"/>
                </a:solidFill>
              </a:rPr>
              <a:t>: 92.1% of models excluded</a:t>
            </a:r>
            <a:endParaRPr lang="en-US" dirty="0">
              <a:solidFill>
                <a:srgbClr val="0000C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9531" y="2138785"/>
            <a:ext cx="4378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D"/>
                </a:solidFill>
              </a:rPr>
              <a:t>3 ab</a:t>
            </a:r>
            <a:r>
              <a:rPr lang="en-US" baseline="30000" dirty="0">
                <a:solidFill>
                  <a:srgbClr val="0000CD"/>
                </a:solidFill>
              </a:rPr>
              <a:t>-1</a:t>
            </a:r>
            <a:r>
              <a:rPr lang="en-US" dirty="0">
                <a:solidFill>
                  <a:srgbClr val="0000CD"/>
                </a:solidFill>
              </a:rPr>
              <a:t>: </a:t>
            </a:r>
            <a:r>
              <a:rPr lang="en-US" dirty="0" smtClean="0">
                <a:solidFill>
                  <a:srgbClr val="0000CD"/>
                </a:solidFill>
              </a:rPr>
              <a:t>97.5% </a:t>
            </a:r>
            <a:r>
              <a:rPr lang="en-US" dirty="0">
                <a:solidFill>
                  <a:srgbClr val="0000CD"/>
                </a:solidFill>
              </a:rPr>
              <a:t>of models excluded</a:t>
            </a:r>
            <a:endParaRPr lang="en-US" dirty="0">
              <a:solidFill>
                <a:srgbClr val="0000C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y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_templat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My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10489</TotalTime>
  <Words>1389</Words>
  <Application>Microsoft Macintosh PowerPoint</Application>
  <PresentationFormat>On-screen Show (4:3)</PresentationFormat>
  <Paragraphs>246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Theme</vt:lpstr>
      <vt:lpstr>PowerPoint Presentation</vt:lpstr>
      <vt:lpstr>The pMSSM Model Framework</vt:lpstr>
      <vt:lpstr>PowerPoint Presentation</vt:lpstr>
      <vt:lpstr>Study of the pMSSM (Neutralino/Gravitino LSP)</vt:lpstr>
      <vt:lpstr>Predictions for Lightest Higgs Mass in the pMSSM</vt:lpstr>
      <vt:lpstr>PowerPoint Presentation</vt:lpstr>
      <vt:lpstr>PowerPoint Presentation</vt:lpstr>
      <vt:lpstr>Effects of LHC Searches on Neutralino LSP Model Set 7/8 TeV</vt:lpstr>
      <vt:lpstr>PowerPoint Presentation</vt:lpstr>
      <vt:lpstr>Precision Higgs Measurements</vt:lpstr>
      <vt:lpstr>Higgs partial widths in the pMSSM: ΥΥ and gg</vt:lpstr>
      <vt:lpstr>Higgs partial widths in the pMSSM: ΥΥ and gg</vt:lpstr>
      <vt:lpstr>Higgs partial widths in the pMSSM: ττ and Total</vt:lpstr>
      <vt:lpstr>Higgs partial widths in the pMSSM: ττ and Total</vt:lpstr>
      <vt:lpstr>PowerPoint Presentation</vt:lpstr>
      <vt:lpstr>Higgs partial widths in the pMSSM: bb</vt:lpstr>
      <vt:lpstr>Higgs partial widths in the pMSSM: bb</vt:lpstr>
      <vt:lpstr>Higgs partial widths in the pMSSM: bb</vt:lpstr>
      <vt:lpstr>Higgs partial widths in the pMSSM: bb</vt:lpstr>
      <vt:lpstr>Higgs partial widths in the pMSSM: bb</vt:lpstr>
      <vt:lpstr>Invisible Width of the Higgs</vt:lpstr>
      <vt:lpstr>Invisible Width of the Higgs</vt:lpstr>
      <vt:lpstr>Conclusions</vt:lpstr>
      <vt:lpstr>Backup</vt:lpstr>
      <vt:lpstr>PowerPoint Presentation</vt:lpstr>
      <vt:lpstr>Fine-Tuning in the pMSSM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LHC Searches on Neutralino LSP Sample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Hewett</dc:creator>
  <cp:lastModifiedBy>JoAnne Hewett</cp:lastModifiedBy>
  <cp:revision>101</cp:revision>
  <dcterms:created xsi:type="dcterms:W3CDTF">2012-10-21T19:53:48Z</dcterms:created>
  <dcterms:modified xsi:type="dcterms:W3CDTF">2013-06-30T22:41:27Z</dcterms:modified>
</cp:coreProperties>
</file>