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5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6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7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30" r:id="rId1"/>
    <p:sldMasterId id="2147483742" r:id="rId2"/>
    <p:sldMasterId id="2147483757" r:id="rId3"/>
    <p:sldMasterId id="2147483788" r:id="rId4"/>
    <p:sldMasterId id="2147483803" r:id="rId5"/>
    <p:sldMasterId id="2147483815" r:id="rId6"/>
    <p:sldMasterId id="2147483842" r:id="rId7"/>
    <p:sldMasterId id="2147483867" r:id="rId8"/>
    <p:sldMasterId id="2147483881" r:id="rId9"/>
    <p:sldMasterId id="2147483893" r:id="rId10"/>
  </p:sldMasterIdLst>
  <p:notesMasterIdLst>
    <p:notesMasterId r:id="rId43"/>
  </p:notesMasterIdLst>
  <p:handoutMasterIdLst>
    <p:handoutMasterId r:id="rId44"/>
  </p:handoutMasterIdLst>
  <p:sldIdLst>
    <p:sldId id="929" r:id="rId11"/>
    <p:sldId id="1035" r:id="rId12"/>
    <p:sldId id="1016" r:id="rId13"/>
    <p:sldId id="1027" r:id="rId14"/>
    <p:sldId id="1032" r:id="rId15"/>
    <p:sldId id="1011" r:id="rId16"/>
    <p:sldId id="1028" r:id="rId17"/>
    <p:sldId id="1029" r:id="rId18"/>
    <p:sldId id="1010" r:id="rId19"/>
    <p:sldId id="1012" r:id="rId20"/>
    <p:sldId id="1014" r:id="rId21"/>
    <p:sldId id="1024" r:id="rId22"/>
    <p:sldId id="1005" r:id="rId23"/>
    <p:sldId id="999" r:id="rId24"/>
    <p:sldId id="985" r:id="rId25"/>
    <p:sldId id="1031" r:id="rId26"/>
    <p:sldId id="1030" r:id="rId27"/>
    <p:sldId id="994" r:id="rId28"/>
    <p:sldId id="946" r:id="rId29"/>
    <p:sldId id="1001" r:id="rId30"/>
    <p:sldId id="1025" r:id="rId31"/>
    <p:sldId id="971" r:id="rId32"/>
    <p:sldId id="1003" r:id="rId33"/>
    <p:sldId id="1036" r:id="rId34"/>
    <p:sldId id="969" r:id="rId35"/>
    <p:sldId id="1019" r:id="rId36"/>
    <p:sldId id="1020" r:id="rId37"/>
    <p:sldId id="1021" r:id="rId38"/>
    <p:sldId id="1022" r:id="rId39"/>
    <p:sldId id="1017" r:id="rId40"/>
    <p:sldId id="1033" r:id="rId41"/>
    <p:sldId id="1034" r:id="rId42"/>
  </p:sldIdLst>
  <p:sldSz cx="9144000" cy="6858000" type="screen4x3"/>
  <p:notesSz cx="7099300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4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4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4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4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00FF"/>
    <a:srgbClr val="EDF6F9"/>
    <a:srgbClr val="DDF9FF"/>
    <a:srgbClr val="008080"/>
    <a:srgbClr val="E5F3EE"/>
    <a:srgbClr val="CCCCFF"/>
    <a:srgbClr val="ABC5FF"/>
    <a:srgbClr val="333399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44" autoAdjust="0"/>
    <p:restoredTop sz="86410" autoAdjust="0"/>
  </p:normalViewPr>
  <p:slideViewPr>
    <p:cSldViewPr snapToGrid="0">
      <p:cViewPr varScale="1">
        <p:scale>
          <a:sx n="59" d="100"/>
          <a:sy n="59" d="100"/>
        </p:scale>
        <p:origin x="-302" y="-72"/>
      </p:cViewPr>
      <p:guideLst>
        <p:guide orient="horz" pos="223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66" d="100"/>
        <a:sy n="66" d="100"/>
      </p:scale>
      <p:origin x="0" y="1950"/>
    </p:cViewPr>
  </p:sorterViewPr>
  <p:notesViewPr>
    <p:cSldViewPr snapToGrid="0">
      <p:cViewPr varScale="1">
        <p:scale>
          <a:sx n="48" d="100"/>
          <a:sy n="48" d="100"/>
        </p:scale>
        <p:origin x="-2004" y="-96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viewProps" Target="viewProps.xml"/><Relationship Id="rId20" Type="http://schemas.openxmlformats.org/officeDocument/2006/relationships/slide" Target="slides/slide10.xml"/><Relationship Id="rId41" Type="http://schemas.openxmlformats.org/officeDocument/2006/relationships/slide" Target="slides/slide3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8000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50" tIns="47476" rIns="94950" bIns="47476" numCol="1" anchor="t" anchorCtr="0" compatLnSpc="1">
            <a:prstTxWarp prst="textNoShape">
              <a:avLst/>
            </a:prstTxWarp>
          </a:bodyPr>
          <a:lstStyle>
            <a:lvl1pPr defTabSz="949325">
              <a:defRPr sz="1200"/>
            </a:lvl1pPr>
          </a:lstStyle>
          <a:p>
            <a:endParaRPr lang="en-US"/>
          </a:p>
        </p:txBody>
      </p:sp>
      <p:sp>
        <p:nvSpPr>
          <p:cNvPr id="2170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10025" y="0"/>
            <a:ext cx="3049588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50" tIns="47476" rIns="94950" bIns="47476" numCol="1" anchor="t" anchorCtr="0" compatLnSpc="1">
            <a:prstTxWarp prst="textNoShape">
              <a:avLst/>
            </a:prstTxWarp>
          </a:bodyPr>
          <a:lstStyle>
            <a:lvl1pPr algn="r" defTabSz="949325">
              <a:defRPr sz="1200"/>
            </a:lvl1pPr>
          </a:lstStyle>
          <a:p>
            <a:endParaRPr lang="en-US"/>
          </a:p>
        </p:txBody>
      </p:sp>
      <p:sp>
        <p:nvSpPr>
          <p:cNvPr id="2170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09150"/>
            <a:ext cx="30480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50" tIns="47476" rIns="94950" bIns="47476" numCol="1" anchor="b" anchorCtr="0" compatLnSpc="1">
            <a:prstTxWarp prst="textNoShape">
              <a:avLst/>
            </a:prstTxWarp>
          </a:bodyPr>
          <a:lstStyle>
            <a:lvl1pPr defTabSz="949325">
              <a:defRPr sz="1200"/>
            </a:lvl1pPr>
          </a:lstStyle>
          <a:p>
            <a:endParaRPr lang="en-US"/>
          </a:p>
        </p:txBody>
      </p:sp>
      <p:sp>
        <p:nvSpPr>
          <p:cNvPr id="2170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10025" y="9709150"/>
            <a:ext cx="304958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50" tIns="47476" rIns="94950" bIns="47476" numCol="1" anchor="b" anchorCtr="0" compatLnSpc="1">
            <a:prstTxWarp prst="textNoShape">
              <a:avLst/>
            </a:prstTxWarp>
          </a:bodyPr>
          <a:lstStyle>
            <a:lvl1pPr algn="r" defTabSz="949325">
              <a:defRPr sz="1200"/>
            </a:lvl1pPr>
          </a:lstStyle>
          <a:p>
            <a:fld id="{C6B5E852-0091-43F4-9E06-9FD67948804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3718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54" tIns="47325" rIns="94654" bIns="47325" numCol="1" anchor="t" anchorCtr="0" compatLnSpc="1">
            <a:prstTxWarp prst="textNoShape">
              <a:avLst/>
            </a:prstTxWarp>
          </a:bodyPr>
          <a:lstStyle>
            <a:lvl1pPr defTabSz="947738">
              <a:defRPr sz="1200" b="0"/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54" tIns="47325" rIns="94654" bIns="47325" numCol="1" anchor="t" anchorCtr="0" compatLnSpc="1">
            <a:prstTxWarp prst="textNoShape">
              <a:avLst/>
            </a:prstTxWarp>
          </a:bodyPr>
          <a:lstStyle>
            <a:lvl1pPr algn="r" defTabSz="947738">
              <a:defRPr sz="1200" b="0"/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8350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7738" y="4859338"/>
            <a:ext cx="5203825" cy="460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54" tIns="47325" rIns="94654" bIns="473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54" tIns="47325" rIns="94654" bIns="47325" numCol="1" anchor="b" anchorCtr="0" compatLnSpc="1">
            <a:prstTxWarp prst="textNoShape">
              <a:avLst/>
            </a:prstTxWarp>
          </a:bodyPr>
          <a:lstStyle>
            <a:lvl1pPr defTabSz="947738">
              <a:defRPr sz="1200" b="0"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3438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54" tIns="47325" rIns="94654" bIns="47325" numCol="1" anchor="b" anchorCtr="0" compatLnSpc="1">
            <a:prstTxWarp prst="textNoShape">
              <a:avLst/>
            </a:prstTxWarp>
          </a:bodyPr>
          <a:lstStyle>
            <a:lvl1pPr algn="r" defTabSz="947738">
              <a:defRPr sz="1200" b="0"/>
            </a:lvl1pPr>
          </a:lstStyle>
          <a:p>
            <a:fld id="{2C2D0228-BB61-40C2-BD8F-6D458FEDA81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6553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08/06/2013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210300" y="6356350"/>
            <a:ext cx="2133600" cy="365125"/>
          </a:xfrm>
        </p:spPr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143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14 Nov 2012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HF2012 : Higgs beyond LHC (Experiments)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3E0678-3149-443B-8A5D-85EC3119747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08/06/2013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210300" y="6356350"/>
            <a:ext cx="2133600" cy="365125"/>
          </a:xfrm>
        </p:spPr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193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27F8-C00D-4BE0-9C12-01A44F1B320C}" type="datetimeFigureOut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30.06.2013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EE4CBECB-E6B9-4CF2-ABF0-89C6B79D862F}" type="slidenum">
              <a:rPr lang="en-GB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716925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0AA7C-7BB1-404A-925B-7E83DA6985E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30/06/2013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905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27F8-C00D-4BE0-9C12-01A44F1B320C}" type="datetimeFigureOut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30.06.2013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Alain Blondel Shanghai Particle Physics and Cosmology Symposium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b="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EE4CBECB-E6B9-4CF2-ABF0-89C6B79D862F}" type="slidenum">
              <a:rPr lang="en-GB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530489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27F8-C00D-4BE0-9C12-01A44F1B320C}" type="datetimeFigureOut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30.06.2013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Alain Blondel Shanghai Particle Physics and Cosmology Symposium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b="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EE4CBECB-E6B9-4CF2-ABF0-89C6B79D862F}" type="slidenum">
              <a:rPr lang="en-GB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143240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27F8-C00D-4BE0-9C12-01A44F1B320C}" type="datetimeFigureOut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30.06.2013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Alain Blondel Shanghai Particle Physics and Cosmology Symposium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b="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EE4CBECB-E6B9-4CF2-ABF0-89C6B79D862F}" type="slidenum">
              <a:rPr lang="en-GB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7951655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0AA7C-7BB1-404A-925B-7E83DA6985E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30/06/2013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56171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27F8-C00D-4BE0-9C12-01A44F1B320C}" type="datetimeFigureOut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30.06.2013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Alain Blondel Shanghai Particle Physics and Cosmology Symposium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b="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EE4CBECB-E6B9-4CF2-ABF0-89C6B79D862F}" type="slidenum">
              <a:rPr lang="en-GB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6866343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0AA7C-7BB1-404A-925B-7E83DA6985E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30/06/2013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91497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27F8-C00D-4BE0-9C12-01A44F1B320C}" type="datetimeFigureOut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30.06.2013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Alain Blondel Shanghai Particle Physics and Cosmology Symposium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b="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EE4CBECB-E6B9-4CF2-ABF0-89C6B79D862F}" type="slidenum">
              <a:rPr lang="en-GB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61918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14 Nov 2012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HF2012 : Higgs beyond LHC (Experiments)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3EB195-D2B7-4D0A-8B1C-749C5BCD3FE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27F8-C00D-4BE0-9C12-01A44F1B320C}" type="datetimeFigureOut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30.06.2013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Alain Blondel Shanghai Particle Physics and Cosmology Symposium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b="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EE4CBECB-E6B9-4CF2-ABF0-89C6B79D862F}" type="slidenum">
              <a:rPr lang="en-GB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640691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 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14 Nov 2012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HF2012 : Higgs beyond LHC (Experiments)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1D6649-B869-482D-9FB7-E5CAAFB5D89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14 Nov 2012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HF2012 : Higgs beyond LHC (Experiments)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5CCB8F-D0CD-49E5-88AB-A8F3F4C0026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152400"/>
            <a:ext cx="2152650" cy="61404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305550" cy="6140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14 Nov 2012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HF2012 : Higgs beyond LHC (Experiments)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5DD7CF-BEDA-4913-816E-1F120F320F8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093788" y="152400"/>
            <a:ext cx="7821612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914400"/>
            <a:ext cx="4229100" cy="2613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914400"/>
            <a:ext cx="4229100" cy="2613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04800" y="3679825"/>
            <a:ext cx="4229100" cy="2613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6300" y="3679825"/>
            <a:ext cx="4229100" cy="2613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14 Nov 2012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HF2012 : Higgs beyond LHC (Experiments)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A44971-6174-4D10-B2A6-1EA49BB7016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3788" y="152400"/>
            <a:ext cx="7821612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914400"/>
            <a:ext cx="4229100" cy="53784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914400"/>
            <a:ext cx="4229100" cy="2613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3679825"/>
            <a:ext cx="4229100" cy="2613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14 Nov 2012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HF2012 : Higgs beyond LHC (Experiments)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2996AA-51BA-4786-A951-9D5ECE8ABD0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10600" cy="762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14 Nov 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err="1" smtClean="0"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HF2012 : Higgs beyond LHC (Experiments)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37CEC-7426-473D-BB9A-C0489BA294D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dissolv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14 Nov 2012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HF2012 : Higgs beyond LHC (Experiments)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49453E-1DE5-426C-B922-979B5BCB3A3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0AA7C-7BB1-404A-925B-7E83DA6985E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30/06/2013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4597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14 Nov 2012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HF2012 : Higgs beyond LHC (Experiments)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A2F5BE-86E4-4E9A-A8FB-7367990F2C5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914400"/>
            <a:ext cx="4229100" cy="5378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914400"/>
            <a:ext cx="4229100" cy="5378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14 Nov 2012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HF2012 : Higgs beyond LHC (Experiments)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1A4C39-1342-4DBF-BA2D-862D2705C81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14 Nov 2012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HF2012 : Higgs beyond LHC (Experiments)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0E0F29-8CEC-48E4-9081-B3B24D9ED4C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14 Nov 2012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HF2012 : Higgs beyond LHC (Experiments)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A463A4-1425-4350-AC63-E9ADFA407B6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14 Nov 2012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HF2012 : Higgs beyond LHC (Experiments)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3E0678-3149-443B-8A5D-85EC3119747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14 Nov 2012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HF2012 : Higgs beyond LHC (Experiments)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3EB195-D2B7-4D0A-8B1C-749C5BCD3FE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 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14 Nov 2012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HF2012 : Higgs beyond LHC (Experiments)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1D6649-B869-482D-9FB7-E5CAAFB5D89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14 Nov 2012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HF2012 : Higgs beyond LHC (Experiments)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5CCB8F-D0CD-49E5-88AB-A8F3F4C0026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152400"/>
            <a:ext cx="2152650" cy="61404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305550" cy="6140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14 Nov 2012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HF2012 : Higgs beyond LHC (Experiments)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5DD7CF-BEDA-4913-816E-1F120F320F8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093788" y="152400"/>
            <a:ext cx="7821612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914400"/>
            <a:ext cx="4229100" cy="2613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914400"/>
            <a:ext cx="4229100" cy="2613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04800" y="3679825"/>
            <a:ext cx="4229100" cy="2613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6300" y="3679825"/>
            <a:ext cx="4229100" cy="2613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14 Nov 2012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HF2012 : Higgs beyond LHC (Experiments)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A44971-6174-4D10-B2A6-1EA49BB7016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3788" y="152400"/>
            <a:ext cx="7821612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914400"/>
            <a:ext cx="4229100" cy="53784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914400"/>
            <a:ext cx="4229100" cy="2613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3679825"/>
            <a:ext cx="4229100" cy="2613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14 Nov 2012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HF2012 : Higgs beyond LHC (Experiments)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2996AA-51BA-4786-A951-9D5ECE8ABD0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3958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10600" cy="762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Facing the Scalar Sector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err="1" smtClean="0"/>
            </a:lvl1pPr>
          </a:lstStyle>
          <a:p>
            <a:pPr>
              <a:defRPr/>
            </a:pPr>
            <a:r>
              <a:rPr lang="da-DK" altLang="en-US">
                <a:solidFill>
                  <a:srgbClr val="000000"/>
                </a:solidFill>
              </a:rPr>
              <a:t>Brussels, 29-31 May 2013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37CEC-7426-473D-BB9A-C0489BA294D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391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Facing the Scalar Sector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altLang="en-US" smtClean="0">
                <a:solidFill>
                  <a:srgbClr val="000000"/>
                </a:solidFill>
              </a:rPr>
              <a:t>Brussels, 29-31 May 2013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49453E-1DE5-426C-B922-979B5BCB3A3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  <p:extLst>
      <p:ext uri="{BB962C8B-B14F-4D97-AF65-F5344CB8AC3E}">
        <p14:creationId xmlns:p14="http://schemas.microsoft.com/office/powerpoint/2010/main" val="650499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Facing the Scalar Sector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altLang="en-US" smtClean="0">
                <a:solidFill>
                  <a:srgbClr val="000000"/>
                </a:solidFill>
              </a:rPr>
              <a:t>Brussels, 29-31 May 2013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A2F5BE-86E4-4E9A-A8FB-7367990F2C5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  <p:extLst>
      <p:ext uri="{BB962C8B-B14F-4D97-AF65-F5344CB8AC3E}">
        <p14:creationId xmlns:p14="http://schemas.microsoft.com/office/powerpoint/2010/main" val="4051843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914400"/>
            <a:ext cx="4229100" cy="5378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914400"/>
            <a:ext cx="4229100" cy="5378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Facing the Scalar Sector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altLang="en-US" smtClean="0">
                <a:solidFill>
                  <a:srgbClr val="000000"/>
                </a:solidFill>
              </a:rPr>
              <a:t>Brussels, 29-31 May 2013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1A4C39-1342-4DBF-BA2D-862D2705C81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  <p:extLst>
      <p:ext uri="{BB962C8B-B14F-4D97-AF65-F5344CB8AC3E}">
        <p14:creationId xmlns:p14="http://schemas.microsoft.com/office/powerpoint/2010/main" val="907036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Facing the Scalar Sector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altLang="en-US" smtClean="0">
                <a:solidFill>
                  <a:srgbClr val="000000"/>
                </a:solidFill>
              </a:rPr>
              <a:t>Brussels, 29-31 May 2013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0E0F29-8CEC-48E4-9081-B3B24D9ED4C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  <p:extLst>
      <p:ext uri="{BB962C8B-B14F-4D97-AF65-F5344CB8AC3E}">
        <p14:creationId xmlns:p14="http://schemas.microsoft.com/office/powerpoint/2010/main" val="1202941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106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Facing the Scalar Sector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altLang="en-US" smtClean="0">
                <a:solidFill>
                  <a:srgbClr val="000000"/>
                </a:solidFill>
              </a:rPr>
              <a:t>Brussels, 29-31 May 2013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A463A4-1425-4350-AC63-E9ADFA407B6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  <p:extLst>
      <p:ext uri="{BB962C8B-B14F-4D97-AF65-F5344CB8AC3E}">
        <p14:creationId xmlns:p14="http://schemas.microsoft.com/office/powerpoint/2010/main" val="3336588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Facing the Scalar Sector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altLang="en-US" smtClean="0">
                <a:solidFill>
                  <a:srgbClr val="000000"/>
                </a:solidFill>
              </a:rPr>
              <a:t>Brussels, 29-31 May 2013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3E0678-3149-443B-8A5D-85EC3119747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  <p:extLst>
      <p:ext uri="{BB962C8B-B14F-4D97-AF65-F5344CB8AC3E}">
        <p14:creationId xmlns:p14="http://schemas.microsoft.com/office/powerpoint/2010/main" val="3000539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Facing the Scalar Sector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altLang="en-US" smtClean="0">
                <a:solidFill>
                  <a:srgbClr val="000000"/>
                </a:solidFill>
              </a:rPr>
              <a:t>Brussels, 29-31 May 2013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3EB195-D2B7-4D0A-8B1C-749C5BCD3FE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  <p:extLst>
      <p:ext uri="{BB962C8B-B14F-4D97-AF65-F5344CB8AC3E}">
        <p14:creationId xmlns:p14="http://schemas.microsoft.com/office/powerpoint/2010/main" val="2544133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10600" cy="762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14 Nov 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err="1" smtClean="0"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HF2012 : Higgs beyond LHC (Experiments)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37CEC-7426-473D-BB9A-C0489BA294D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 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Facing the Scalar Sector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altLang="en-US" smtClean="0">
                <a:solidFill>
                  <a:srgbClr val="000000"/>
                </a:solidFill>
              </a:rPr>
              <a:t>Brussels, 29-31 May 2013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1D6649-B869-482D-9FB7-E5CAAFB5D89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  <p:extLst>
      <p:ext uri="{BB962C8B-B14F-4D97-AF65-F5344CB8AC3E}">
        <p14:creationId xmlns:p14="http://schemas.microsoft.com/office/powerpoint/2010/main" val="1530634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Facing the Scalar Sector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altLang="en-US" smtClean="0">
                <a:solidFill>
                  <a:srgbClr val="000000"/>
                </a:solidFill>
              </a:rPr>
              <a:t>Brussels, 29-31 May 2013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5CCB8F-D0CD-49E5-88AB-A8F3F4C0026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  <p:extLst>
      <p:ext uri="{BB962C8B-B14F-4D97-AF65-F5344CB8AC3E}">
        <p14:creationId xmlns:p14="http://schemas.microsoft.com/office/powerpoint/2010/main" val="2016729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152400"/>
            <a:ext cx="2152650" cy="61404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305550" cy="6140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Facing the Scalar Sector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altLang="en-US" smtClean="0">
                <a:solidFill>
                  <a:srgbClr val="000000"/>
                </a:solidFill>
              </a:rPr>
              <a:t>Brussels, 29-31 May 2013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5DD7CF-BEDA-4913-816E-1F120F320F8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  <p:extLst>
      <p:ext uri="{BB962C8B-B14F-4D97-AF65-F5344CB8AC3E}">
        <p14:creationId xmlns:p14="http://schemas.microsoft.com/office/powerpoint/2010/main" val="1817893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093788" y="152400"/>
            <a:ext cx="7821612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914400"/>
            <a:ext cx="4229100" cy="2613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914400"/>
            <a:ext cx="4229100" cy="2613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04800" y="3679825"/>
            <a:ext cx="4229100" cy="2613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6300" y="3679825"/>
            <a:ext cx="4229100" cy="2613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Facing the Scalar Sector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altLang="en-US" smtClean="0">
                <a:solidFill>
                  <a:srgbClr val="000000"/>
                </a:solidFill>
              </a:rPr>
              <a:t>Brussels, 29-31 May 2013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A44971-6174-4D10-B2A6-1EA49BB7016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  <p:extLst>
      <p:ext uri="{BB962C8B-B14F-4D97-AF65-F5344CB8AC3E}">
        <p14:creationId xmlns:p14="http://schemas.microsoft.com/office/powerpoint/2010/main" val="3709732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3788" y="152400"/>
            <a:ext cx="7821612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914400"/>
            <a:ext cx="4229100" cy="53784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914400"/>
            <a:ext cx="4229100" cy="2613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3679825"/>
            <a:ext cx="4229100" cy="2613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Facing the Scalar Sector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altLang="en-US" smtClean="0">
                <a:solidFill>
                  <a:srgbClr val="000000"/>
                </a:solidFill>
              </a:rPr>
              <a:t>Brussels, 29-31 May 2013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2996AA-51BA-4786-A951-9D5ECE8ABD0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  <p:extLst>
      <p:ext uri="{BB962C8B-B14F-4D97-AF65-F5344CB8AC3E}">
        <p14:creationId xmlns:p14="http://schemas.microsoft.com/office/powerpoint/2010/main" val="3009982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08/06/2013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210300" y="6356350"/>
            <a:ext cx="2133600" cy="365125"/>
          </a:xfrm>
        </p:spPr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331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27F8-C00D-4BE0-9C12-01A44F1B320C}" type="datetimeFigureOut">
              <a:rPr lang="fr-CH" smtClean="0"/>
              <a:t>30.06.2013</a:t>
            </a:fld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EE4CBECB-E6B9-4CF2-ABF0-89C6B79D862F}" type="slidenum">
              <a:rPr lang="en-GB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735778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0AA7C-7BB1-404A-925B-7E83DA6985E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30/06/2013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227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0AA7C-7BB1-404A-925B-7E83DA6985E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30/06/2013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5479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0AA7C-7BB1-404A-925B-7E83DA6985E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30/06/2013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097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14 Nov 2012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HF2012 : Higgs beyond LHC (Experiments)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49453E-1DE5-426C-B922-979B5BCB3A3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074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10600" cy="762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Facing the Scalar Sector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err="1" smtClean="0"/>
            </a:lvl1pPr>
          </a:lstStyle>
          <a:p>
            <a:pPr>
              <a:defRPr/>
            </a:pPr>
            <a:r>
              <a:rPr lang="da-DK" altLang="en-US">
                <a:solidFill>
                  <a:srgbClr val="000000"/>
                </a:solidFill>
              </a:rPr>
              <a:t>Brussels, 29-31 May 2013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37CEC-7426-473D-BB9A-C0489BA294D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061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Facing the Scalar Sector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altLang="en-US" smtClean="0">
                <a:solidFill>
                  <a:srgbClr val="000000"/>
                </a:solidFill>
              </a:rPr>
              <a:t>Brussels, 29-31 May 2013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49453E-1DE5-426C-B922-979B5BCB3A3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  <p:extLst>
      <p:ext uri="{BB962C8B-B14F-4D97-AF65-F5344CB8AC3E}">
        <p14:creationId xmlns:p14="http://schemas.microsoft.com/office/powerpoint/2010/main" val="2877189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Facing the Scalar Sector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altLang="en-US" smtClean="0">
                <a:solidFill>
                  <a:srgbClr val="000000"/>
                </a:solidFill>
              </a:rPr>
              <a:t>Brussels, 29-31 May 2013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A2F5BE-86E4-4E9A-A8FB-7367990F2C5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  <p:extLst>
      <p:ext uri="{BB962C8B-B14F-4D97-AF65-F5344CB8AC3E}">
        <p14:creationId xmlns:p14="http://schemas.microsoft.com/office/powerpoint/2010/main" val="1052427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914400"/>
            <a:ext cx="4229100" cy="5378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914400"/>
            <a:ext cx="4229100" cy="5378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Facing the Scalar Sector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altLang="en-US" smtClean="0">
                <a:solidFill>
                  <a:srgbClr val="000000"/>
                </a:solidFill>
              </a:rPr>
              <a:t>Brussels, 29-31 May 2013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1A4C39-1342-4DBF-BA2D-862D2705C81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  <p:extLst>
      <p:ext uri="{BB962C8B-B14F-4D97-AF65-F5344CB8AC3E}">
        <p14:creationId xmlns:p14="http://schemas.microsoft.com/office/powerpoint/2010/main" val="2765669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Facing the Scalar Sector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altLang="en-US" smtClean="0">
                <a:solidFill>
                  <a:srgbClr val="000000"/>
                </a:solidFill>
              </a:rPr>
              <a:t>Brussels, 29-31 May 2013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0E0F29-8CEC-48E4-9081-B3B24D9ED4C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  <p:extLst>
      <p:ext uri="{BB962C8B-B14F-4D97-AF65-F5344CB8AC3E}">
        <p14:creationId xmlns:p14="http://schemas.microsoft.com/office/powerpoint/2010/main" val="1873472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106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Facing the Scalar Sector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altLang="en-US" smtClean="0">
                <a:solidFill>
                  <a:srgbClr val="000000"/>
                </a:solidFill>
              </a:rPr>
              <a:t>Brussels, 29-31 May 2013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A463A4-1425-4350-AC63-E9ADFA407B6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  <p:extLst>
      <p:ext uri="{BB962C8B-B14F-4D97-AF65-F5344CB8AC3E}">
        <p14:creationId xmlns:p14="http://schemas.microsoft.com/office/powerpoint/2010/main" val="680130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Facing the Scalar Sector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altLang="en-US" smtClean="0">
                <a:solidFill>
                  <a:srgbClr val="000000"/>
                </a:solidFill>
              </a:rPr>
              <a:t>Brussels, 29-31 May 2013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3E0678-3149-443B-8A5D-85EC3119747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  <p:extLst>
      <p:ext uri="{BB962C8B-B14F-4D97-AF65-F5344CB8AC3E}">
        <p14:creationId xmlns:p14="http://schemas.microsoft.com/office/powerpoint/2010/main" val="3917391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Facing the Scalar Sector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altLang="en-US" smtClean="0">
                <a:solidFill>
                  <a:srgbClr val="000000"/>
                </a:solidFill>
              </a:rPr>
              <a:t>Brussels, 29-31 May 2013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3EB195-D2B7-4D0A-8B1C-749C5BCD3FE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  <p:extLst>
      <p:ext uri="{BB962C8B-B14F-4D97-AF65-F5344CB8AC3E}">
        <p14:creationId xmlns:p14="http://schemas.microsoft.com/office/powerpoint/2010/main" val="641618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 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Facing the Scalar Sector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altLang="en-US" smtClean="0">
                <a:solidFill>
                  <a:srgbClr val="000000"/>
                </a:solidFill>
              </a:rPr>
              <a:t>Brussels, 29-31 May 2013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1D6649-B869-482D-9FB7-E5CAAFB5D89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  <p:extLst>
      <p:ext uri="{BB962C8B-B14F-4D97-AF65-F5344CB8AC3E}">
        <p14:creationId xmlns:p14="http://schemas.microsoft.com/office/powerpoint/2010/main" val="3904099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14 Nov 2012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HF2012 : Higgs beyond LHC (Experiments)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A2F5BE-86E4-4E9A-A8FB-7367990F2C5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Facing the Scalar Sector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altLang="en-US" smtClean="0">
                <a:solidFill>
                  <a:srgbClr val="000000"/>
                </a:solidFill>
              </a:rPr>
              <a:t>Brussels, 29-31 May 2013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5CCB8F-D0CD-49E5-88AB-A8F3F4C0026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  <p:extLst>
      <p:ext uri="{BB962C8B-B14F-4D97-AF65-F5344CB8AC3E}">
        <p14:creationId xmlns:p14="http://schemas.microsoft.com/office/powerpoint/2010/main" val="2223706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152400"/>
            <a:ext cx="2152650" cy="61404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305550" cy="6140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Facing the Scalar Sector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altLang="en-US" smtClean="0">
                <a:solidFill>
                  <a:srgbClr val="000000"/>
                </a:solidFill>
              </a:rPr>
              <a:t>Brussels, 29-31 May 2013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5DD7CF-BEDA-4913-816E-1F120F320F8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  <p:extLst>
      <p:ext uri="{BB962C8B-B14F-4D97-AF65-F5344CB8AC3E}">
        <p14:creationId xmlns:p14="http://schemas.microsoft.com/office/powerpoint/2010/main" val="662800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093788" y="152400"/>
            <a:ext cx="7821612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914400"/>
            <a:ext cx="4229100" cy="2613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914400"/>
            <a:ext cx="4229100" cy="2613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04800" y="3679825"/>
            <a:ext cx="4229100" cy="2613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6300" y="3679825"/>
            <a:ext cx="4229100" cy="2613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Facing the Scalar Sector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altLang="en-US" smtClean="0">
                <a:solidFill>
                  <a:srgbClr val="000000"/>
                </a:solidFill>
              </a:rPr>
              <a:t>Brussels, 29-31 May 2013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A44971-6174-4D10-B2A6-1EA49BB7016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  <p:extLst>
      <p:ext uri="{BB962C8B-B14F-4D97-AF65-F5344CB8AC3E}">
        <p14:creationId xmlns:p14="http://schemas.microsoft.com/office/powerpoint/2010/main" val="2023551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3788" y="152400"/>
            <a:ext cx="7821612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914400"/>
            <a:ext cx="4229100" cy="53784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914400"/>
            <a:ext cx="4229100" cy="2613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3679825"/>
            <a:ext cx="4229100" cy="2613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Facing the Scalar Sector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altLang="en-US" smtClean="0">
                <a:solidFill>
                  <a:srgbClr val="000000"/>
                </a:solidFill>
              </a:rPr>
              <a:t>Brussels, 29-31 May 2013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2996AA-51BA-4786-A951-9D5ECE8ABD0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  <p:extLst>
      <p:ext uri="{BB962C8B-B14F-4D97-AF65-F5344CB8AC3E}">
        <p14:creationId xmlns:p14="http://schemas.microsoft.com/office/powerpoint/2010/main" val="2518519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0AA7C-7BB1-404A-925B-7E83DA6985E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30/06/2013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06530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0AA7C-7BB1-404A-925B-7E83DA6985E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30/06/2013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97771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0AA7C-7BB1-404A-925B-7E83DA6985E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30/06/2013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2792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0AA7C-7BB1-404A-925B-7E83DA6985E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30/06/2013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59126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0AA7C-7BB1-404A-925B-7E83DA6985E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30/06/2013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49717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0AA7C-7BB1-404A-925B-7E83DA6985E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30/06/2013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775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914400"/>
            <a:ext cx="4229100" cy="5378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914400"/>
            <a:ext cx="4229100" cy="5378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14 Nov 2012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HF2012 : Higgs beyond LHC (Experiments)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1A4C39-1342-4DBF-BA2D-862D2705C81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0AA7C-7BB1-404A-925B-7E83DA6985E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30/06/2013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44405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0AA7C-7BB1-404A-925B-7E83DA6985E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30/06/2013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19729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0AA7C-7BB1-404A-925B-7E83DA6985E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30/06/2013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50391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0AA7C-7BB1-404A-925B-7E83DA6985E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30/06/2013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93930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0AA7C-7BB1-404A-925B-7E83DA6985E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30/06/2013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45432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D8487-8710-46A3-9426-7846F447D5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9160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685800"/>
            <a:ext cx="7721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886200"/>
            <a:ext cx="6400800" cy="1771650"/>
          </a:xfrm>
        </p:spPr>
        <p:txBody>
          <a:bodyPr/>
          <a:lstStyle>
            <a:lvl1pPr marL="0" indent="0">
              <a:buFont typeface="Monotype Sorts" pitchFamily="2" charset="2"/>
              <a:buNone/>
              <a:defRPr>
                <a:latin typeface="Arial Black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-330200" y="-514350"/>
            <a:ext cx="1930400" cy="5143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 b="0">
                <a:solidFill>
                  <a:srgbClr val="5E574E"/>
                </a:solidFill>
                <a:latin typeface="Arial" pitchFamily="34" charset="0"/>
              </a:defRPr>
            </a:lvl1pPr>
          </a:lstStyle>
          <a:p>
            <a:r>
              <a:rPr lang="en-US"/>
              <a:t>http://alephwww.cern.ch/~bdl/lepc/lepc.ppt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49600" y="6229350"/>
            <a:ext cx="2844800" cy="5143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 b="0">
                <a:solidFill>
                  <a:srgbClr val="5E574E"/>
                </a:solidFill>
                <a:latin typeface="Arial" pitchFamily="34" charset="0"/>
              </a:defRPr>
            </a:lvl1pPr>
          </a:lstStyle>
          <a:p>
            <a:r>
              <a:rPr lang="en-US"/>
              <a:t>Fabio Cerutti - Tampere HEP-EPS'99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04000" y="6229350"/>
            <a:ext cx="1828800" cy="5143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 b="0">
                <a:solidFill>
                  <a:srgbClr val="5E574E"/>
                </a:solidFill>
                <a:latin typeface="Arial" pitchFamily="34" charset="0"/>
              </a:defRPr>
            </a:lvl1pPr>
          </a:lstStyle>
          <a:p>
            <a:fld id="{8F061D22-3EF6-49C9-A5A2-4521111B5F41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3079" name="Picture 7" descr="A:\paint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1828800"/>
            <a:ext cx="8229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0272697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30667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892654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6400" y="857250"/>
            <a:ext cx="4013200" cy="5429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857250"/>
            <a:ext cx="4013200" cy="5429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747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14 Nov 2012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HF2012 : Higgs beyond LHC (Experiments)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0E0F29-8CEC-48E4-9081-B3B24D9ED4C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96147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96744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117895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9128023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065690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54577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0500" y="0"/>
            <a:ext cx="2044700" cy="6286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400" y="0"/>
            <a:ext cx="5981700" cy="6286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33528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0"/>
            <a:ext cx="6553200" cy="381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6400" y="857250"/>
            <a:ext cx="4013200" cy="54292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0" y="857250"/>
            <a:ext cx="4013200" cy="26384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0" y="3648075"/>
            <a:ext cx="4013200" cy="26384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77430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0"/>
            <a:ext cx="6553200" cy="381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06400" y="857250"/>
            <a:ext cx="4013200" cy="54292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857250"/>
            <a:ext cx="4013200" cy="54292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14098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85A20-B2CB-44E7-ABC1-4ACB87689C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90276-BA16-4FEC-A67E-DD18CE5CC5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445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14 Nov 2012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HF2012 : Higgs beyond LHC (Experiments)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A463A4-1425-4350-AC63-E9ADFA407B6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85A20-B2CB-44E7-ABC1-4ACB87689C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90276-BA16-4FEC-A67E-DD18CE5CC5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4674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85A20-B2CB-44E7-ABC1-4ACB87689C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90276-BA16-4FEC-A67E-DD18CE5CC5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41580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85A20-B2CB-44E7-ABC1-4ACB87689C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90276-BA16-4FEC-A67E-DD18CE5CC5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37666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85A20-B2CB-44E7-ABC1-4ACB87689C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90276-BA16-4FEC-A67E-DD18CE5CC5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94883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85A20-B2CB-44E7-ABC1-4ACB87689C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90276-BA16-4FEC-A67E-DD18CE5CC5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48276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4 APRIL 2013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dirty="0" smtClean="0">
                <a:solidFill>
                  <a:prstClr val="black">
                    <a:tint val="75000"/>
                  </a:prstClr>
                </a:solidFill>
              </a:rPr>
              <a:t>Alain Blondel TLEP3 </a:t>
            </a:r>
            <a:r>
              <a:rPr lang="fr-CH" dirty="0" err="1" smtClean="0">
                <a:solidFill>
                  <a:prstClr val="black">
                    <a:tint val="75000"/>
                  </a:prstClr>
                </a:solidFill>
              </a:rPr>
              <a:t>day</a:t>
            </a:r>
            <a:r>
              <a:rPr lang="fr-CH" dirty="0" smtClean="0">
                <a:solidFill>
                  <a:prstClr val="black">
                    <a:tint val="75000"/>
                  </a:prstClr>
                </a:solidFill>
              </a:rPr>
              <a:t>   </a:t>
            </a:r>
            <a:r>
              <a:rPr lang="fr-CH" dirty="0" err="1" smtClean="0">
                <a:solidFill>
                  <a:prstClr val="black">
                    <a:tint val="75000"/>
                  </a:prstClr>
                </a:solidFill>
              </a:rPr>
              <a:t>precision</a:t>
            </a:r>
            <a:r>
              <a:rPr lang="fr-CH" dirty="0" smtClean="0">
                <a:solidFill>
                  <a:prstClr val="black">
                    <a:tint val="75000"/>
                  </a:prstClr>
                </a:solidFill>
              </a:rPr>
              <a:t> </a:t>
            </a:r>
            <a:r>
              <a:rPr lang="fr-CH" dirty="0" err="1" smtClean="0">
                <a:solidFill>
                  <a:prstClr val="black">
                    <a:tint val="75000"/>
                  </a:prstClr>
                </a:solidFill>
              </a:rPr>
              <a:t>EWRCs</a:t>
            </a:r>
            <a:r>
              <a:rPr lang="fr-CH" dirty="0" smtClean="0">
                <a:solidFill>
                  <a:prstClr val="black">
                    <a:tint val="75000"/>
                  </a:prstClr>
                </a:solidFill>
              </a:rPr>
              <a:t>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90276-BA16-4FEC-A67E-DD18CE5CC5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4127" cy="1310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496537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85A20-B2CB-44E7-ABC1-4ACB87689C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90276-BA16-4FEC-A67E-DD18CE5CC5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69763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85A20-B2CB-44E7-ABC1-4ACB87689C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90276-BA16-4FEC-A67E-DD18CE5CC5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32043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85A20-B2CB-44E7-ABC1-4ACB87689C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90276-BA16-4FEC-A67E-DD18CE5CC5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94931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85A20-B2CB-44E7-ABC1-4ACB87689C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90276-BA16-4FEC-A67E-DD18CE5CC5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45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6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8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7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227F8-C00D-4BE0-9C12-01A44F1B320C}" type="datetimeFigureOut">
              <a:rPr lang="fr-CH" smtClean="0"/>
              <a:t>30.06.2013</a:t>
            </a:fld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62675" y="6375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EE4CBECB-E6B9-4CF2-ABF0-89C6B79D862F}" type="slidenum">
              <a:rPr lang="en-GB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" name="Picture 17" descr="unigelogo"/>
          <p:cNvPicPr>
            <a:picLocks noChangeAspect="1" noChangeArrowheads="1"/>
          </p:cNvPicPr>
          <p:nvPr userDrawn="1"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416925" y="6130925"/>
            <a:ext cx="727075" cy="727075"/>
          </a:xfrm>
          <a:prstGeom prst="rect">
            <a:avLst/>
          </a:prstGeom>
          <a:noFill/>
        </p:spPr>
      </p:pic>
      <p:sp>
        <p:nvSpPr>
          <p:cNvPr id="8" name="Footer Placeholder 2"/>
          <p:cNvSpPr txBox="1">
            <a:spLocks/>
          </p:cNvSpPr>
          <p:nvPr userDrawn="1"/>
        </p:nvSpPr>
        <p:spPr>
          <a:xfrm>
            <a:off x="1346200" y="6384925"/>
            <a:ext cx="670559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Alain </a:t>
            </a:r>
            <a:r>
              <a:rPr lang="en-GB" dirty="0" err="1" smtClean="0">
                <a:solidFill>
                  <a:prstClr val="black">
                    <a:tint val="75000"/>
                  </a:prstClr>
                </a:solidFill>
              </a:rPr>
              <a:t>Blondel</a:t>
            </a:r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 precision measurements at TLEP</a:t>
            </a:r>
            <a:r>
              <a:rPr lang="en-GB" baseline="0" dirty="0" smtClean="0">
                <a:solidFill>
                  <a:prstClr val="black">
                    <a:tint val="75000"/>
                  </a:prstClr>
                </a:solidFill>
              </a:rPr>
              <a:t> </a:t>
            </a:r>
            <a:r>
              <a:rPr lang="en-GB" baseline="0" dirty="0" smtClean="0">
                <a:solidFill>
                  <a:prstClr val="black">
                    <a:tint val="75000"/>
                  </a:prstClr>
                </a:solidFill>
              </a:rPr>
              <a:t>HEF </a:t>
            </a:r>
            <a:r>
              <a:rPr lang="en-GB" baseline="0" dirty="0" smtClean="0">
                <a:solidFill>
                  <a:prstClr val="black">
                    <a:tint val="75000"/>
                  </a:prstClr>
                </a:solidFill>
              </a:rPr>
              <a:t>meeting </a:t>
            </a:r>
            <a:r>
              <a:rPr lang="en-GB" baseline="0" dirty="0" smtClean="0">
                <a:solidFill>
                  <a:prstClr val="black">
                    <a:tint val="75000"/>
                  </a:prstClr>
                </a:solidFill>
              </a:rPr>
              <a:t>Seattle 2013-06-30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775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3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227F8-C00D-4BE0-9C12-01A44F1B320C}" type="datetimeFigureOut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30.06.2013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62675" y="6375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EE4CBECB-E6B9-4CF2-ABF0-89C6B79D862F}" type="slidenum">
              <a:rPr lang="en-GB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" name="Picture 17" descr="unigelogo"/>
          <p:cNvPicPr>
            <a:picLocks noChangeAspect="1" noChangeArrowheads="1"/>
          </p:cNvPicPr>
          <p:nvPr userDrawn="1"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8416925" y="6130925"/>
            <a:ext cx="727075" cy="727075"/>
          </a:xfrm>
          <a:prstGeom prst="rect">
            <a:avLst/>
          </a:prstGeom>
          <a:noFill/>
        </p:spPr>
      </p:pic>
      <p:sp>
        <p:nvSpPr>
          <p:cNvPr id="8" name="Footer Placeholder 2"/>
          <p:cNvSpPr txBox="1">
            <a:spLocks/>
          </p:cNvSpPr>
          <p:nvPr userDrawn="1"/>
        </p:nvSpPr>
        <p:spPr>
          <a:xfrm>
            <a:off x="2266949" y="6384925"/>
            <a:ext cx="428625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Alain </a:t>
            </a:r>
            <a:r>
              <a:rPr lang="en-GB" dirty="0" err="1" smtClean="0">
                <a:solidFill>
                  <a:prstClr val="black">
                    <a:tint val="75000"/>
                  </a:prstClr>
                </a:solidFill>
              </a:rPr>
              <a:t>Blondel</a:t>
            </a:r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 Higgs and Beyond June 2013 Sendai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395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  <p:sldLayoutId id="2147483904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610600" cy="762000"/>
          </a:xfrm>
          <a:prstGeom prst="rect">
            <a:avLst/>
          </a:prstGeom>
          <a:gradFill rotWithShape="0">
            <a:gsLst>
              <a:gs pos="0">
                <a:srgbClr val="EBF5FF"/>
              </a:gs>
              <a:gs pos="100000">
                <a:srgbClr val="7F96F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2075" tIns="137160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914400"/>
            <a:ext cx="8610600" cy="537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521075" y="6557963"/>
            <a:ext cx="1905000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r>
              <a:rPr kumimoji="1" lang="en-US" altLang="en-US" b="0" smtClean="0">
                <a:solidFill>
                  <a:srgbClr val="000000"/>
                </a:solidFill>
                <a:latin typeface="Arial" charset="0"/>
              </a:rPr>
              <a:t>14 Nov 2012</a:t>
            </a:r>
            <a:endParaRPr kumimoji="1" lang="en-US" altLang="en-US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28950" y="6367463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r>
              <a:rPr kumimoji="1" lang="en-US" altLang="en-US" b="0" smtClean="0">
                <a:solidFill>
                  <a:srgbClr val="000000"/>
                </a:solidFill>
                <a:latin typeface="Arial" charset="0"/>
              </a:rPr>
              <a:t>HF2012 : Higgs beyond LHC (Experiments)</a:t>
            </a:r>
            <a:endParaRPr kumimoji="1" lang="en-US" altLang="en-US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3674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4F9ECCC-5760-4339-B592-055385547EC6}" type="slidenum">
              <a:rPr kumimoji="1" lang="en-US" altLang="en-US" b="0">
                <a:solidFill>
                  <a:srgbClr val="000000"/>
                </a:solidFill>
                <a:latin typeface="Arial" charset="0"/>
              </a:rPr>
              <a:pPr>
                <a:defRPr/>
              </a:pPr>
              <a:t>‹#›</a:t>
            </a:fld>
            <a:r>
              <a:rPr kumimoji="1" lang="en-US" altLang="en-US" b="0">
                <a:solidFill>
                  <a:srgbClr val="000000"/>
                </a:solidFill>
                <a:latin typeface="Arial" charset="0"/>
              </a:rPr>
              <a:t>/27</a:t>
            </a:r>
          </a:p>
        </p:txBody>
      </p:sp>
      <p:sp>
        <p:nvSpPr>
          <p:cNvPr id="1033" name="Line 9"/>
          <p:cNvSpPr>
            <a:spLocks noChangeShapeType="1"/>
          </p:cNvSpPr>
          <p:nvPr/>
        </p:nvSpPr>
        <p:spPr bwMode="auto">
          <a:xfrm>
            <a:off x="304800" y="6324600"/>
            <a:ext cx="86106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kumimoji="1" lang="en-US" sz="24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73050" y="6343650"/>
            <a:ext cx="10731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1200" b="0" dirty="0">
                <a:solidFill>
                  <a:srgbClr val="000000"/>
                </a:solidFill>
                <a:latin typeface="Arial" charset="0"/>
              </a:rPr>
              <a:t>Patrick Janot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</p:sldLayoutIdLst>
  <p:transition>
    <p:dissolve/>
  </p:transition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FG Deanna's Hand" pitchFamily="2" charset="0"/>
        </a:defRPr>
      </a:lvl2pPr>
      <a:lvl3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FG Deanna's Hand" pitchFamily="2" charset="0"/>
        </a:defRPr>
      </a:lvl3pPr>
      <a:lvl4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FG Deanna's Hand" pitchFamily="2" charset="0"/>
        </a:defRPr>
      </a:lvl4pPr>
      <a:lvl5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FG Deanna's Hand" pitchFamily="2" charset="0"/>
        </a:defRPr>
      </a:lvl5pPr>
      <a:lvl6pPr marL="45720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Comic Sans MS" pitchFamily="66" charset="0"/>
        </a:defRPr>
      </a:lvl6pPr>
      <a:lvl7pPr marL="91440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Comic Sans MS" pitchFamily="66" charset="0"/>
        </a:defRPr>
      </a:lvl7pPr>
      <a:lvl8pPr marL="137160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Comic Sans MS" pitchFamily="66" charset="0"/>
        </a:defRPr>
      </a:lvl8pPr>
      <a:lvl9pPr marL="182880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50000"/>
        <a:buFont typeface="Wingdings" pitchFamily="2" charset="2"/>
        <a:buChar char="q"/>
        <a:defRPr kumimoji="1" sz="2400" b="1">
          <a:solidFill>
            <a:srgbClr val="FF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CC"/>
        </a:buClr>
        <a:buSzPct val="60000"/>
        <a:buFont typeface="Zapf Dingbats" charset="2"/>
        <a:buChar char="u"/>
        <a:defRPr kumimoji="1" sz="2000" b="1">
          <a:solidFill>
            <a:srgbClr val="0000CC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9900"/>
        </a:buClr>
        <a:buSzPct val="65000"/>
        <a:buFont typeface="Zapf Dingbats" charset="2"/>
        <a:buChar char="l"/>
        <a:defRPr kumimoji="1" sz="2000" b="1">
          <a:solidFill>
            <a:srgbClr val="0099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C0099"/>
        </a:buClr>
        <a:buSzPct val="75000"/>
        <a:buFont typeface="Zapf Dingbats" charset="2"/>
        <a:buChar char="è"/>
        <a:defRPr kumimoji="1" sz="2000" b="1">
          <a:solidFill>
            <a:srgbClr val="CC009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Font typeface="Zapf Dingbats" charset="2"/>
        <a:buChar char="»"/>
        <a:defRPr kumimoji="1" sz="2000"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00000"/>
        <a:buFont typeface="Zapf Dingbats" charset="2"/>
        <a:defRPr kumimoji="1" sz="20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00000"/>
        <a:buFont typeface="Zapf Dingbats" charset="2"/>
        <a:defRPr kumimoji="1" sz="20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00000"/>
        <a:buFont typeface="Zapf Dingbats" charset="2"/>
        <a:defRPr kumimoji="1" sz="20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00000"/>
        <a:buFont typeface="Zapf Dingbats" charset="2"/>
        <a:defRPr kumimoji="1"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610600" cy="762000"/>
          </a:xfrm>
          <a:prstGeom prst="rect">
            <a:avLst/>
          </a:prstGeom>
          <a:gradFill rotWithShape="0">
            <a:gsLst>
              <a:gs pos="0">
                <a:srgbClr val="EBF5FF"/>
              </a:gs>
              <a:gs pos="100000">
                <a:srgbClr val="7F96F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2075" tIns="137160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914400"/>
            <a:ext cx="8610600" cy="537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521075" y="6557963"/>
            <a:ext cx="1905000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r>
              <a:rPr kumimoji="1" lang="en-US" altLang="en-US" b="0" smtClean="0">
                <a:solidFill>
                  <a:srgbClr val="000000"/>
                </a:solidFill>
                <a:latin typeface="Arial" charset="0"/>
              </a:rPr>
              <a:t>14 Nov 2012</a:t>
            </a:r>
            <a:endParaRPr kumimoji="1" lang="en-US" altLang="en-US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28950" y="6367463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r>
              <a:rPr kumimoji="1" lang="en-US" altLang="en-US" b="0" smtClean="0">
                <a:solidFill>
                  <a:srgbClr val="000000"/>
                </a:solidFill>
                <a:latin typeface="Arial" charset="0"/>
              </a:rPr>
              <a:t>HF2012 : Higgs beyond LHC (Experiments)</a:t>
            </a:r>
            <a:endParaRPr kumimoji="1" lang="en-US" altLang="en-US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3674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4F9ECCC-5760-4339-B592-055385547EC6}" type="slidenum">
              <a:rPr kumimoji="1" lang="en-US" altLang="en-US" b="0">
                <a:solidFill>
                  <a:srgbClr val="000000"/>
                </a:solidFill>
                <a:latin typeface="Arial" charset="0"/>
              </a:rPr>
              <a:pPr>
                <a:defRPr/>
              </a:pPr>
              <a:t>‹#›</a:t>
            </a:fld>
            <a:r>
              <a:rPr kumimoji="1" lang="en-US" altLang="en-US" b="0">
                <a:solidFill>
                  <a:srgbClr val="000000"/>
                </a:solidFill>
                <a:latin typeface="Arial" charset="0"/>
              </a:rPr>
              <a:t>/27</a:t>
            </a:r>
          </a:p>
        </p:txBody>
      </p:sp>
      <p:sp>
        <p:nvSpPr>
          <p:cNvPr id="1033" name="Line 9"/>
          <p:cNvSpPr>
            <a:spLocks noChangeShapeType="1"/>
          </p:cNvSpPr>
          <p:nvPr/>
        </p:nvSpPr>
        <p:spPr bwMode="auto">
          <a:xfrm>
            <a:off x="304800" y="6324600"/>
            <a:ext cx="86106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kumimoji="1" lang="en-US" sz="24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73050" y="6343650"/>
            <a:ext cx="10731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1200" b="0" dirty="0">
                <a:solidFill>
                  <a:srgbClr val="000000"/>
                </a:solidFill>
                <a:latin typeface="Arial" charset="0"/>
              </a:rPr>
              <a:t>Patrick Janot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  <p:sldLayoutId id="2147483770" r:id="rId13"/>
    <p:sldLayoutId id="2147483771" r:id="rId14"/>
  </p:sldLayoutIdLst>
  <p:transition>
    <p:dissolve/>
  </p:transition>
  <p:hf hdr="0"/>
  <p:txStyles>
    <p:titleStyle>
      <a:lvl1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FG Deanna's Hand" pitchFamily="2" charset="0"/>
        </a:defRPr>
      </a:lvl2pPr>
      <a:lvl3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FG Deanna's Hand" pitchFamily="2" charset="0"/>
        </a:defRPr>
      </a:lvl3pPr>
      <a:lvl4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FG Deanna's Hand" pitchFamily="2" charset="0"/>
        </a:defRPr>
      </a:lvl4pPr>
      <a:lvl5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FG Deanna's Hand" pitchFamily="2" charset="0"/>
        </a:defRPr>
      </a:lvl5pPr>
      <a:lvl6pPr marL="45720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Comic Sans MS" pitchFamily="66" charset="0"/>
        </a:defRPr>
      </a:lvl6pPr>
      <a:lvl7pPr marL="91440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Comic Sans MS" pitchFamily="66" charset="0"/>
        </a:defRPr>
      </a:lvl7pPr>
      <a:lvl8pPr marL="137160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Comic Sans MS" pitchFamily="66" charset="0"/>
        </a:defRPr>
      </a:lvl8pPr>
      <a:lvl9pPr marL="182880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50000"/>
        <a:buFont typeface="Wingdings" pitchFamily="2" charset="2"/>
        <a:buChar char="q"/>
        <a:defRPr kumimoji="1" sz="2400" b="1">
          <a:solidFill>
            <a:srgbClr val="FF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CC"/>
        </a:buClr>
        <a:buSzPct val="60000"/>
        <a:buFont typeface="Zapf Dingbats" charset="2"/>
        <a:buChar char="u"/>
        <a:defRPr kumimoji="1" sz="2000" b="1">
          <a:solidFill>
            <a:srgbClr val="0000CC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9900"/>
        </a:buClr>
        <a:buSzPct val="65000"/>
        <a:buFont typeface="Zapf Dingbats" charset="2"/>
        <a:buChar char="l"/>
        <a:defRPr kumimoji="1" sz="2000" b="1">
          <a:solidFill>
            <a:srgbClr val="0099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C0099"/>
        </a:buClr>
        <a:buSzPct val="75000"/>
        <a:buFont typeface="Zapf Dingbats" charset="2"/>
        <a:buChar char="è"/>
        <a:defRPr kumimoji="1" sz="2000" b="1">
          <a:solidFill>
            <a:srgbClr val="CC009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Font typeface="Zapf Dingbats" charset="2"/>
        <a:buChar char="»"/>
        <a:defRPr kumimoji="1" sz="2000"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00000"/>
        <a:buFont typeface="Zapf Dingbats" charset="2"/>
        <a:defRPr kumimoji="1" sz="20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00000"/>
        <a:buFont typeface="Zapf Dingbats" charset="2"/>
        <a:defRPr kumimoji="1" sz="20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00000"/>
        <a:buFont typeface="Zapf Dingbats" charset="2"/>
        <a:defRPr kumimoji="1" sz="20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00000"/>
        <a:buFont typeface="Zapf Dingbats" charset="2"/>
        <a:defRPr kumimoji="1"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610600" cy="762000"/>
          </a:xfrm>
          <a:prstGeom prst="rect">
            <a:avLst/>
          </a:prstGeom>
          <a:gradFill rotWithShape="0">
            <a:gsLst>
              <a:gs pos="0">
                <a:srgbClr val="EBF5FF"/>
              </a:gs>
              <a:gs pos="100000">
                <a:srgbClr val="7F96F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2075" tIns="137160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914400"/>
            <a:ext cx="8610600" cy="537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521075" y="6557963"/>
            <a:ext cx="1905000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r>
              <a:rPr kumimoji="1" lang="en-US" altLang="en-US" b="0" smtClean="0">
                <a:solidFill>
                  <a:srgbClr val="000000"/>
                </a:solidFill>
                <a:latin typeface="Arial" charset="0"/>
              </a:rPr>
              <a:t>Facing the Scalar Sector</a:t>
            </a:r>
            <a:endParaRPr kumimoji="1" lang="en-US" altLang="en-US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28950" y="6367463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r>
              <a:rPr kumimoji="1" lang="da-DK" altLang="en-US" b="0" smtClean="0">
                <a:solidFill>
                  <a:srgbClr val="000000"/>
                </a:solidFill>
                <a:latin typeface="Arial" charset="0"/>
              </a:rPr>
              <a:t>Brussels, 29-31 May 2013</a:t>
            </a:r>
            <a:endParaRPr kumimoji="1" lang="en-US" altLang="en-US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3674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4F9ECCC-5760-4339-B592-055385547EC6}" type="slidenum">
              <a:rPr kumimoji="1" lang="en-US" altLang="en-US" b="0">
                <a:solidFill>
                  <a:srgbClr val="000000"/>
                </a:solidFill>
                <a:latin typeface="Arial" charset="0"/>
              </a:rPr>
              <a:pPr>
                <a:defRPr/>
              </a:pPr>
              <a:t>‹#›</a:t>
            </a:fld>
            <a:r>
              <a:rPr kumimoji="1" lang="en-US" altLang="en-US" b="0">
                <a:solidFill>
                  <a:srgbClr val="000000"/>
                </a:solidFill>
                <a:latin typeface="Arial" charset="0"/>
              </a:rPr>
              <a:t>/27</a:t>
            </a:r>
          </a:p>
        </p:txBody>
      </p:sp>
      <p:sp>
        <p:nvSpPr>
          <p:cNvPr id="1033" name="Line 9"/>
          <p:cNvSpPr>
            <a:spLocks noChangeShapeType="1"/>
          </p:cNvSpPr>
          <p:nvPr/>
        </p:nvSpPr>
        <p:spPr bwMode="auto">
          <a:xfrm>
            <a:off x="304800" y="6324600"/>
            <a:ext cx="86106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kumimoji="1" lang="en-US" sz="24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73050" y="6343650"/>
            <a:ext cx="10731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1200" b="0" dirty="0">
                <a:solidFill>
                  <a:srgbClr val="000000"/>
                </a:solidFill>
                <a:latin typeface="Arial" charset="0"/>
              </a:rPr>
              <a:t>Patrick Janot</a:t>
            </a:r>
          </a:p>
        </p:txBody>
      </p:sp>
    </p:spTree>
    <p:extLst>
      <p:ext uri="{BB962C8B-B14F-4D97-AF65-F5344CB8AC3E}">
        <p14:creationId xmlns:p14="http://schemas.microsoft.com/office/powerpoint/2010/main" val="1100419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  <p:sldLayoutId id="2147483800" r:id="rId12"/>
    <p:sldLayoutId id="2147483801" r:id="rId13"/>
    <p:sldLayoutId id="2147483802" r:id="rId14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hf hdr="0"/>
  <p:txStyles>
    <p:titleStyle>
      <a:lvl1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FG Deanna's Hand" pitchFamily="2" charset="0"/>
        </a:defRPr>
      </a:lvl2pPr>
      <a:lvl3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FG Deanna's Hand" pitchFamily="2" charset="0"/>
        </a:defRPr>
      </a:lvl3pPr>
      <a:lvl4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FG Deanna's Hand" pitchFamily="2" charset="0"/>
        </a:defRPr>
      </a:lvl4pPr>
      <a:lvl5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FG Deanna's Hand" pitchFamily="2" charset="0"/>
        </a:defRPr>
      </a:lvl5pPr>
      <a:lvl6pPr marL="45720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Comic Sans MS" pitchFamily="66" charset="0"/>
        </a:defRPr>
      </a:lvl6pPr>
      <a:lvl7pPr marL="91440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Comic Sans MS" pitchFamily="66" charset="0"/>
        </a:defRPr>
      </a:lvl7pPr>
      <a:lvl8pPr marL="137160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Comic Sans MS" pitchFamily="66" charset="0"/>
        </a:defRPr>
      </a:lvl8pPr>
      <a:lvl9pPr marL="182880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50000"/>
        <a:buFont typeface="Wingdings" pitchFamily="2" charset="2"/>
        <a:buChar char="q"/>
        <a:defRPr kumimoji="1" sz="2400" b="1">
          <a:solidFill>
            <a:srgbClr val="FF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CC"/>
        </a:buClr>
        <a:buSzPct val="60000"/>
        <a:buFont typeface="Zapf Dingbats" charset="2"/>
        <a:buChar char="u"/>
        <a:defRPr kumimoji="1" sz="2000" b="1">
          <a:solidFill>
            <a:srgbClr val="0000CC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9900"/>
        </a:buClr>
        <a:buSzPct val="65000"/>
        <a:buFont typeface="Zapf Dingbats" charset="2"/>
        <a:buChar char="l"/>
        <a:defRPr kumimoji="1" sz="2000" b="1">
          <a:solidFill>
            <a:srgbClr val="0099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C0099"/>
        </a:buClr>
        <a:buSzPct val="75000"/>
        <a:buFont typeface="Zapf Dingbats" charset="2"/>
        <a:buChar char="è"/>
        <a:defRPr kumimoji="1" sz="2000" b="1">
          <a:solidFill>
            <a:srgbClr val="CC009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Font typeface="Zapf Dingbats" charset="2"/>
        <a:buChar char="»"/>
        <a:defRPr kumimoji="1" sz="2000"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00000"/>
        <a:buFont typeface="Zapf Dingbats" charset="2"/>
        <a:defRPr kumimoji="1" sz="20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00000"/>
        <a:buFont typeface="Zapf Dingbats" charset="2"/>
        <a:defRPr kumimoji="1" sz="20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00000"/>
        <a:buFont typeface="Zapf Dingbats" charset="2"/>
        <a:defRPr kumimoji="1" sz="20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00000"/>
        <a:buFont typeface="Zapf Dingbats" charset="2"/>
        <a:defRPr kumimoji="1"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227F8-C00D-4BE0-9C12-01A44F1B320C}" type="datetimeFigureOut">
              <a:rPr lang="fr-CH" smtClean="0"/>
              <a:t>30.06.2013</a:t>
            </a:fld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62675" y="6375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EE4CBECB-E6B9-4CF2-ABF0-89C6B79D862F}" type="slidenum">
              <a:rPr lang="en-GB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" name="Picture 17" descr="unigelogo"/>
          <p:cNvPicPr>
            <a:picLocks noChangeAspect="1" noChangeArrowheads="1"/>
          </p:cNvPicPr>
          <p:nvPr userDrawn="1"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8416925" y="6130925"/>
            <a:ext cx="727075" cy="727075"/>
          </a:xfrm>
          <a:prstGeom prst="rect">
            <a:avLst/>
          </a:prstGeom>
          <a:noFill/>
        </p:spPr>
      </p:pic>
      <p:sp>
        <p:nvSpPr>
          <p:cNvPr id="9" name="Footer Placeholder 2"/>
          <p:cNvSpPr txBox="1">
            <a:spLocks/>
          </p:cNvSpPr>
          <p:nvPr userDrawn="1"/>
        </p:nvSpPr>
        <p:spPr>
          <a:xfrm>
            <a:off x="1634247" y="6384925"/>
            <a:ext cx="619651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Alain </a:t>
            </a:r>
            <a:r>
              <a:rPr lang="en-GB" dirty="0" err="1" smtClean="0">
                <a:solidFill>
                  <a:prstClr val="black">
                    <a:tint val="75000"/>
                  </a:prstClr>
                </a:solidFill>
              </a:rPr>
              <a:t>Blondel</a:t>
            </a:r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 precision measurements at TLEP</a:t>
            </a:r>
            <a:r>
              <a:rPr lang="en-GB" baseline="0" dirty="0" smtClean="0">
                <a:solidFill>
                  <a:prstClr val="black">
                    <a:tint val="75000"/>
                  </a:prstClr>
                </a:solidFill>
              </a:rPr>
              <a:t> </a:t>
            </a:r>
            <a:r>
              <a:rPr lang="en-GB" baseline="0" dirty="0" smtClean="0">
                <a:solidFill>
                  <a:prstClr val="black">
                    <a:tint val="75000"/>
                  </a:prstClr>
                </a:solidFill>
              </a:rPr>
              <a:t>HEF Seattle 2013-06-30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536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04" r:id="rId2"/>
    <p:sldLayoutId id="2147483805" r:id="rId3"/>
    <p:sldLayoutId id="2147483809" r:id="rId4"/>
    <p:sldLayoutId id="2147483812" r:id="rId5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610600" cy="762000"/>
          </a:xfrm>
          <a:prstGeom prst="rect">
            <a:avLst/>
          </a:prstGeom>
          <a:gradFill rotWithShape="0">
            <a:gsLst>
              <a:gs pos="0">
                <a:srgbClr val="EBF5FF"/>
              </a:gs>
              <a:gs pos="100000">
                <a:srgbClr val="7F96F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2075" tIns="137160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914400"/>
            <a:ext cx="8610600" cy="537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521075" y="6557963"/>
            <a:ext cx="1905000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r>
              <a:rPr kumimoji="1" lang="en-US" altLang="en-US" b="0" smtClean="0">
                <a:solidFill>
                  <a:srgbClr val="000000"/>
                </a:solidFill>
                <a:latin typeface="Arial" charset="0"/>
              </a:rPr>
              <a:t>Facing the Scalar Sector</a:t>
            </a:r>
            <a:endParaRPr kumimoji="1" lang="en-US" altLang="en-US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28950" y="6367463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r>
              <a:rPr kumimoji="1" lang="da-DK" altLang="en-US" b="0" smtClean="0">
                <a:solidFill>
                  <a:srgbClr val="000000"/>
                </a:solidFill>
                <a:latin typeface="Arial" charset="0"/>
              </a:rPr>
              <a:t>Brussels, 29-31 May 2013</a:t>
            </a:r>
            <a:endParaRPr kumimoji="1" lang="en-US" altLang="en-US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3674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4F9ECCC-5760-4339-B592-055385547EC6}" type="slidenum">
              <a:rPr kumimoji="1" lang="en-US" altLang="en-US" b="0">
                <a:solidFill>
                  <a:srgbClr val="000000"/>
                </a:solidFill>
                <a:latin typeface="Arial" charset="0"/>
              </a:rPr>
              <a:pPr>
                <a:defRPr/>
              </a:pPr>
              <a:t>‹#›</a:t>
            </a:fld>
            <a:r>
              <a:rPr kumimoji="1" lang="en-US" altLang="en-US" b="0">
                <a:solidFill>
                  <a:srgbClr val="000000"/>
                </a:solidFill>
                <a:latin typeface="Arial" charset="0"/>
              </a:rPr>
              <a:t>/27</a:t>
            </a:r>
          </a:p>
        </p:txBody>
      </p:sp>
      <p:sp>
        <p:nvSpPr>
          <p:cNvPr id="1033" name="Line 9"/>
          <p:cNvSpPr>
            <a:spLocks noChangeShapeType="1"/>
          </p:cNvSpPr>
          <p:nvPr/>
        </p:nvSpPr>
        <p:spPr bwMode="auto">
          <a:xfrm>
            <a:off x="304800" y="6324600"/>
            <a:ext cx="86106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kumimoji="1" lang="en-US" sz="24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73050" y="6343650"/>
            <a:ext cx="10731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1200" b="0" dirty="0">
                <a:solidFill>
                  <a:srgbClr val="000000"/>
                </a:solidFill>
                <a:latin typeface="Arial" charset="0"/>
              </a:rPr>
              <a:t>Patrick Janot</a:t>
            </a:r>
          </a:p>
        </p:txBody>
      </p:sp>
    </p:spTree>
    <p:extLst>
      <p:ext uri="{BB962C8B-B14F-4D97-AF65-F5344CB8AC3E}">
        <p14:creationId xmlns:p14="http://schemas.microsoft.com/office/powerpoint/2010/main" val="481681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  <p:sldLayoutId id="2147483827" r:id="rId12"/>
    <p:sldLayoutId id="2147483828" r:id="rId13"/>
    <p:sldLayoutId id="2147483829" r:id="rId14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hf hdr="0"/>
  <p:txStyles>
    <p:titleStyle>
      <a:lvl1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FG Deanna's Hand" pitchFamily="2" charset="0"/>
        </a:defRPr>
      </a:lvl2pPr>
      <a:lvl3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FG Deanna's Hand" pitchFamily="2" charset="0"/>
        </a:defRPr>
      </a:lvl3pPr>
      <a:lvl4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FG Deanna's Hand" pitchFamily="2" charset="0"/>
        </a:defRPr>
      </a:lvl4pPr>
      <a:lvl5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FG Deanna's Hand" pitchFamily="2" charset="0"/>
        </a:defRPr>
      </a:lvl5pPr>
      <a:lvl6pPr marL="45720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Comic Sans MS" pitchFamily="66" charset="0"/>
        </a:defRPr>
      </a:lvl6pPr>
      <a:lvl7pPr marL="91440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Comic Sans MS" pitchFamily="66" charset="0"/>
        </a:defRPr>
      </a:lvl7pPr>
      <a:lvl8pPr marL="137160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Comic Sans MS" pitchFamily="66" charset="0"/>
        </a:defRPr>
      </a:lvl8pPr>
      <a:lvl9pPr marL="182880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50000"/>
        <a:buFont typeface="Wingdings" pitchFamily="2" charset="2"/>
        <a:buChar char="q"/>
        <a:defRPr kumimoji="1" sz="2400" b="1">
          <a:solidFill>
            <a:srgbClr val="FF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CC"/>
        </a:buClr>
        <a:buSzPct val="60000"/>
        <a:buFont typeface="Zapf Dingbats" charset="2"/>
        <a:buChar char="u"/>
        <a:defRPr kumimoji="1" sz="2000" b="1">
          <a:solidFill>
            <a:srgbClr val="0000CC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9900"/>
        </a:buClr>
        <a:buSzPct val="65000"/>
        <a:buFont typeface="Zapf Dingbats" charset="2"/>
        <a:buChar char="l"/>
        <a:defRPr kumimoji="1" sz="2000" b="1">
          <a:solidFill>
            <a:srgbClr val="0099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C0099"/>
        </a:buClr>
        <a:buSzPct val="75000"/>
        <a:buFont typeface="Zapf Dingbats" charset="2"/>
        <a:buChar char="è"/>
        <a:defRPr kumimoji="1" sz="2000" b="1">
          <a:solidFill>
            <a:srgbClr val="CC009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Font typeface="Zapf Dingbats" charset="2"/>
        <a:buChar char="»"/>
        <a:defRPr kumimoji="1" sz="2000"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00000"/>
        <a:buFont typeface="Zapf Dingbats" charset="2"/>
        <a:defRPr kumimoji="1" sz="20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00000"/>
        <a:buFont typeface="Zapf Dingbats" charset="2"/>
        <a:defRPr kumimoji="1" sz="20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00000"/>
        <a:buFont typeface="Zapf Dingbats" charset="2"/>
        <a:defRPr kumimoji="1" sz="20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00000"/>
        <a:buFont typeface="Zapf Dingbats" charset="2"/>
        <a:defRPr kumimoji="1"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9140AA7C-7BB1-404A-925B-7E83DA6985EF}" type="datetimeFigureOut">
              <a:rPr lang="en-GB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30/06/2013</a:t>
            </a:fld>
            <a:endParaRPr lang="en-GB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EE4CBECB-E6B9-4CF2-ABF0-89C6B79D862F}" type="slidenum">
              <a:rPr lang="en-GB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63067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  <p:sldLayoutId id="214748385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0"/>
            <a:ext cx="6553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6400" y="857250"/>
            <a:ext cx="8178800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-74613" y="166688"/>
            <a:ext cx="74613" cy="7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600">
              <a:solidFill>
                <a:srgbClr val="FFFFCC"/>
              </a:solidFill>
              <a:latin typeface="Comic Sans MS"/>
            </a:endParaRPr>
          </a:p>
        </p:txBody>
      </p:sp>
      <p:sp>
        <p:nvSpPr>
          <p:cNvPr id="2062" name="Text Box 14"/>
          <p:cNvSpPr txBox="1">
            <a:spLocks noChangeArrowheads="1"/>
          </p:cNvSpPr>
          <p:nvPr/>
        </p:nvSpPr>
        <p:spPr bwMode="auto">
          <a:xfrm>
            <a:off x="5118100" y="6416675"/>
            <a:ext cx="40259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0">
                <a:solidFill>
                  <a:srgbClr val="5E574E"/>
                </a:solidFill>
                <a:latin typeface="Helvetica" pitchFamily="34" charset="0"/>
              </a:rPr>
              <a:t>Alain Blondel </a:t>
            </a:r>
          </a:p>
          <a:p>
            <a:r>
              <a:rPr lang="en-US" b="0">
                <a:solidFill>
                  <a:srgbClr val="5E574E"/>
                </a:solidFill>
                <a:latin typeface="Helvetica" pitchFamily="34" charset="0"/>
              </a:rPr>
              <a:t>WIN 05 June 2005</a:t>
            </a:r>
            <a:endParaRPr lang="en-US" sz="2000">
              <a:solidFill>
                <a:srgbClr val="FFFFCC"/>
              </a:solidFill>
              <a:latin typeface="Comic Sans MS"/>
            </a:endParaRPr>
          </a:p>
        </p:txBody>
      </p:sp>
      <p:sp>
        <p:nvSpPr>
          <p:cNvPr id="2064" name="Rectangle 16"/>
          <p:cNvSpPr>
            <a:spLocks noChangeArrowheads="1"/>
          </p:cNvSpPr>
          <p:nvPr userDrawn="1"/>
        </p:nvSpPr>
        <p:spPr bwMode="auto">
          <a:xfrm>
            <a:off x="4262438" y="31194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z="1600">
              <a:solidFill>
                <a:srgbClr val="FFFFCC"/>
              </a:solidFill>
              <a:latin typeface="Comic Sans MS"/>
            </a:endParaRPr>
          </a:p>
        </p:txBody>
      </p:sp>
      <p:pic>
        <p:nvPicPr>
          <p:cNvPr id="2066" name="Picture 18" descr="unigelogo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416925" y="6130925"/>
            <a:ext cx="727075" cy="7270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5512936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  <p:sldLayoutId id="2147483879" r:id="rId12"/>
    <p:sldLayoutId id="2147483880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chemeClr val="tx1"/>
          </a:solidFill>
          <a:latin typeface="Helvetic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chemeClr val="tx1"/>
          </a:solidFill>
          <a:latin typeface="Helvetic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chemeClr val="tx1"/>
          </a:solidFill>
          <a:latin typeface="Helvetic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chemeClr val="tx1"/>
          </a:solidFill>
          <a:latin typeface="Helvetic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chemeClr val="tx1"/>
          </a:solidFill>
          <a:latin typeface="Helvetic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chemeClr val="tx1"/>
          </a:solidFill>
          <a:latin typeface="Helvetic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chemeClr val="tx1"/>
          </a:solidFill>
          <a:latin typeface="Helvetic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chemeClr val="tx1"/>
          </a:solidFill>
          <a:latin typeface="Helvetic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z"/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y"/>
        <a:defRPr kumimoji="1"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x"/>
        <a:defRPr kumimoji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0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4 APRIL 2013</a:t>
            </a:r>
            <a:endParaRPr lang="en-US" b="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CH" b="0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Alain Blondel TLEP3 </a:t>
            </a:r>
            <a:r>
              <a:rPr lang="fr-CH" b="0" dirty="0" err="1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day</a:t>
            </a:r>
            <a:r>
              <a:rPr lang="fr-CH" b="0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   </a:t>
            </a:r>
            <a:r>
              <a:rPr lang="fr-CH" b="0" dirty="0" err="1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precision</a:t>
            </a:r>
            <a:r>
              <a:rPr lang="fr-CH" b="0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 </a:t>
            </a:r>
            <a:r>
              <a:rPr lang="fr-CH" b="0" dirty="0" err="1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EWRCs</a:t>
            </a:r>
            <a:r>
              <a:rPr lang="fr-CH" b="0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 </a:t>
            </a:r>
            <a:endParaRPr lang="en-US" b="0" dirty="0" smtClean="0">
              <a:solidFill>
                <a:prstClr val="black">
                  <a:tint val="75000"/>
                </a:prstClr>
              </a:solidFill>
              <a:latin typeface="Calibri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CE90276-BA16-4FEC-A67E-DD18CE5CC56C}" type="slidenum">
              <a:rPr lang="en-US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05003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0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5.xml"/><Relationship Id="rId6" Type="http://schemas.openxmlformats.org/officeDocument/2006/relationships/hyperlink" Target="http://lcsim.org/papers/DBDPhysics.pdf" TargetMode="Externa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arxiv.org/abs/1305.6498" TargetMode="Externa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6" descr="HE_LHC%20option3_80km_UnderLake.pdf"/>
          <p:cNvPicPr/>
          <p:nvPr/>
        </p:nvPicPr>
        <p:blipFill>
          <a:blip r:embed="rId2" cstate="screen"/>
          <a:srcRect l="535" t="6667" r="2890"/>
          <a:stretch>
            <a:fillRect/>
          </a:stretch>
        </p:blipFill>
        <p:spPr>
          <a:xfrm>
            <a:off x="0" y="0"/>
            <a:ext cx="9144000" cy="6172200"/>
          </a:xfrm>
          <a:prstGeom prst="rect">
            <a:avLst/>
          </a:prstGeom>
        </p:spPr>
      </p:pic>
      <p:sp>
        <p:nvSpPr>
          <p:cNvPr id="2232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00071" y="119523"/>
            <a:ext cx="7943857" cy="1815882"/>
          </a:xfrm>
          <a:prstGeom prst="rect">
            <a:avLst/>
          </a:prstGeom>
          <a:solidFill>
            <a:srgbClr val="CC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H" sz="4800" dirty="0" smtClean="0">
                <a:latin typeface="+mj-lt"/>
              </a:rPr>
              <a:t> TLEP </a:t>
            </a:r>
          </a:p>
          <a:p>
            <a:pPr algn="ctr"/>
            <a:r>
              <a:rPr lang="fr-CH" sz="3200" dirty="0" err="1" smtClean="0">
                <a:latin typeface="+mj-lt"/>
              </a:rPr>
              <a:t>Precision</a:t>
            </a:r>
            <a:r>
              <a:rPr lang="fr-CH" sz="3200" dirty="0" smtClean="0">
                <a:latin typeface="+mj-lt"/>
              </a:rPr>
              <a:t> </a:t>
            </a:r>
            <a:r>
              <a:rPr lang="fr-CH" sz="3200" dirty="0" err="1" smtClean="0">
                <a:latin typeface="+mj-lt"/>
              </a:rPr>
              <a:t>physics</a:t>
            </a:r>
            <a:r>
              <a:rPr lang="fr-CH" sz="3200" dirty="0" smtClean="0">
                <a:latin typeface="+mj-lt"/>
              </a:rPr>
              <a:t> </a:t>
            </a:r>
            <a:r>
              <a:rPr lang="fr-CH" sz="3200" dirty="0" err="1" smtClean="0">
                <a:latin typeface="+mj-lt"/>
              </a:rPr>
              <a:t>at</a:t>
            </a:r>
            <a:r>
              <a:rPr lang="fr-CH" sz="3200" dirty="0" smtClean="0">
                <a:latin typeface="+mj-lt"/>
              </a:rPr>
              <a:t> the </a:t>
            </a:r>
            <a:r>
              <a:rPr lang="fr-CH" sz="3200" dirty="0" err="1" smtClean="0">
                <a:latin typeface="+mj-lt"/>
              </a:rPr>
              <a:t>Electroweak</a:t>
            </a:r>
            <a:r>
              <a:rPr lang="fr-CH" sz="3200" dirty="0" smtClean="0">
                <a:latin typeface="+mj-lt"/>
              </a:rPr>
              <a:t> </a:t>
            </a:r>
            <a:r>
              <a:rPr lang="fr-CH" sz="3200" dirty="0" err="1" smtClean="0">
                <a:latin typeface="+mj-lt"/>
              </a:rPr>
              <a:t>scale</a:t>
            </a:r>
            <a:endParaRPr lang="fr-CH" sz="3200" dirty="0" smtClean="0">
              <a:latin typeface="+mj-lt"/>
            </a:endParaRPr>
          </a:p>
          <a:p>
            <a:pPr algn="ctr"/>
            <a:r>
              <a:rPr lang="fr-CH" sz="3200" dirty="0" err="1" smtClean="0">
                <a:latin typeface="+mj-lt"/>
              </a:rPr>
              <a:t>TeraZ</a:t>
            </a:r>
            <a:r>
              <a:rPr lang="fr-CH" sz="3200" dirty="0" smtClean="0">
                <a:latin typeface="+mj-lt"/>
              </a:rPr>
              <a:t>, </a:t>
            </a:r>
            <a:r>
              <a:rPr lang="fr-CH" sz="3200" dirty="0" err="1" smtClean="0">
                <a:latin typeface="+mj-lt"/>
              </a:rPr>
              <a:t>OkuW</a:t>
            </a:r>
            <a:r>
              <a:rPr lang="fr-CH" sz="3200" dirty="0" smtClean="0">
                <a:latin typeface="+mj-lt"/>
              </a:rPr>
              <a:t>, </a:t>
            </a:r>
            <a:r>
              <a:rPr lang="fr-CH" sz="3200" dirty="0" err="1" smtClean="0">
                <a:latin typeface="+mj-lt"/>
              </a:rPr>
              <a:t>MegaHiggs</a:t>
            </a:r>
            <a:r>
              <a:rPr lang="fr-CH" sz="3200" dirty="0" smtClean="0">
                <a:latin typeface="+mj-lt"/>
              </a:rPr>
              <a:t> and </a:t>
            </a:r>
            <a:r>
              <a:rPr lang="fr-CH" sz="3200" dirty="0" err="1" smtClean="0">
                <a:latin typeface="+mj-lt"/>
              </a:rPr>
              <a:t>Megatops</a:t>
            </a:r>
            <a:r>
              <a:rPr lang="fr-CH" sz="3200" dirty="0" smtClean="0">
                <a:latin typeface="+mj-lt"/>
              </a:rPr>
              <a:t> </a:t>
            </a:r>
            <a:endParaRPr lang="fr-CH" sz="1200" dirty="0" smtClean="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5713"/>
            <a:ext cx="4347280" cy="3107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3194" y="4551588"/>
            <a:ext cx="7946951" cy="2031325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0" dirty="0">
                <a:latin typeface="+mj-lt"/>
              </a:rPr>
              <a:t>B</a:t>
            </a:r>
            <a:r>
              <a:rPr kumimoji="0" lang="en-US" sz="180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</a:rPr>
              <a:t>eamstrahlung</a:t>
            </a:r>
            <a:r>
              <a:rPr kumimoji="0" lang="en-US" sz="18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</a:rPr>
              <a:t> @TLEP</a:t>
            </a:r>
            <a:r>
              <a:rPr kumimoji="0" lang="en-US" sz="180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</a:rPr>
              <a:t> is </a:t>
            </a:r>
            <a:r>
              <a:rPr kumimoji="0" lang="en-US" sz="180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</a:rPr>
              <a:t>important for machine design but benign for physics</a:t>
            </a:r>
            <a:r>
              <a:rPr kumimoji="0" lang="en-US" sz="1800" i="0" u="none" strike="noStrike" kern="0" cap="none" spc="0" normalizeH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+mj-lt"/>
              </a:rPr>
              <a:t>: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0" cap="none" spc="0" normalizeH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+mj-lt"/>
              </a:rPr>
              <a:t>particles </a:t>
            </a:r>
            <a:r>
              <a:rPr kumimoji="0" lang="en-US" sz="1800" i="0" u="none" strike="noStrike" kern="0" cap="none" spc="0" normalizeH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+mj-lt"/>
              </a:rPr>
              <a:t>are either lost or recycled on a synchrotron </a:t>
            </a:r>
            <a:r>
              <a:rPr kumimoji="0" lang="en-US" sz="1800" i="0" u="none" strike="noStrike" kern="0" cap="none" spc="0" normalizeH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+mj-lt"/>
              </a:rPr>
              <a:t>oscillation. </a:t>
            </a:r>
            <a:endParaRPr kumimoji="0" lang="en-US" sz="1800" i="0" u="none" strike="noStrike" kern="0" cap="none" spc="0" normalizeH="0" noProof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+mj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0" noProof="0" dirty="0" smtClean="0">
                <a:solidFill>
                  <a:schemeClr val="accent5">
                    <a:lumMod val="75000"/>
                  </a:schemeClr>
                </a:solidFill>
                <a:latin typeface="+mj-lt"/>
                <a:sym typeface="Wingdings" pitchFamily="2" charset="2"/>
              </a:rPr>
              <a:t> </a:t>
            </a:r>
            <a:r>
              <a:rPr lang="en-US" sz="1800" kern="0" noProof="0" dirty="0" smtClean="0">
                <a:solidFill>
                  <a:schemeClr val="accent5">
                    <a:lumMod val="75000"/>
                  </a:schemeClr>
                </a:solidFill>
                <a:latin typeface="+mj-lt"/>
                <a:sym typeface="Wingdings" pitchFamily="2" charset="2"/>
              </a:rPr>
              <a:t>some</a:t>
            </a:r>
            <a:r>
              <a:rPr lang="en-US" sz="1800" kern="0" noProof="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 increase of energy spread </a:t>
            </a:r>
            <a:r>
              <a:rPr lang="en-US" sz="1800" kern="0" noProof="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 but </a:t>
            </a:r>
            <a:r>
              <a:rPr lang="en-US" sz="1800" kern="0" noProof="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no change of average </a:t>
            </a:r>
            <a:r>
              <a:rPr lang="en-US" sz="1800" kern="0" noProof="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energy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Little resulting systematic error – cross-check </a:t>
            </a:r>
            <a:r>
              <a:rPr lang="en-US" sz="1800" kern="0" dirty="0" err="1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wrt</a:t>
            </a:r>
            <a:r>
              <a:rPr lang="en-US" sz="1800" kern="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 orbit of ‘single’ bunches </a:t>
            </a:r>
            <a:r>
              <a:rPr lang="en-US" sz="1800" kern="0" noProof="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 </a:t>
            </a:r>
            <a:endParaRPr lang="en-US" sz="1800" kern="0" noProof="0" dirty="0" smtClean="0">
              <a:solidFill>
                <a:schemeClr val="accent5">
                  <a:lumMod val="75000"/>
                </a:schemeClr>
              </a:solidFill>
              <a:latin typeface="+mj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i="0" u="none" strike="noStrike" kern="0" cap="none" spc="0" normalizeH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+mj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0" cap="none" spc="0" normalizeH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+mj-lt"/>
              </a:rPr>
              <a:t>Little </a:t>
            </a:r>
            <a:r>
              <a:rPr kumimoji="0" lang="en-US" sz="1800" i="0" u="none" strike="noStrike" kern="0" cap="none" spc="0" normalizeH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+mj-lt"/>
              </a:rPr>
              <a:t>EM </a:t>
            </a:r>
            <a:r>
              <a:rPr kumimoji="0" lang="en-US" sz="1800" i="0" u="none" strike="noStrike" kern="0" cap="none" spc="0" normalizeH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+mj-lt"/>
              </a:rPr>
              <a:t>background </a:t>
            </a:r>
            <a:r>
              <a:rPr kumimoji="0" lang="en-US" sz="1800" i="0" u="none" strike="noStrike" kern="0" cap="none" spc="0" normalizeH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+mj-lt"/>
              </a:rPr>
              <a:t>in the </a:t>
            </a:r>
            <a:r>
              <a:rPr kumimoji="0" lang="en-US" sz="1800" i="0" u="none" strike="noStrike" kern="0" cap="none" spc="0" normalizeH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+mj-lt"/>
              </a:rPr>
              <a:t>experiment, no issue for luminosity measurement, but shielding against synchrotron radiation has to be designed. </a:t>
            </a:r>
            <a:endParaRPr kumimoji="0" lang="en-US" sz="1800" i="0" u="none" strike="noStrike" kern="0" cap="none" spc="0" normalizeH="0" noProof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4773" y="767146"/>
            <a:ext cx="25971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L</a:t>
            </a:r>
            <a:r>
              <a:rPr lang="en-US" sz="2000" dirty="0" smtClean="0">
                <a:solidFill>
                  <a:srgbClr val="00B050"/>
                </a:solidFill>
                <a:latin typeface="+mj-lt"/>
              </a:rPr>
              <a:t>uminosity </a:t>
            </a:r>
            <a:r>
              <a:rPr lang="en-US" sz="2000" i="1" dirty="0" smtClean="0">
                <a:solidFill>
                  <a:srgbClr val="00B050"/>
                </a:solidFill>
                <a:latin typeface="+mj-lt"/>
              </a:rPr>
              <a:t>E </a:t>
            </a:r>
            <a:r>
              <a:rPr lang="en-US" sz="2000" dirty="0" smtClean="0">
                <a:solidFill>
                  <a:srgbClr val="00B050"/>
                </a:solidFill>
                <a:latin typeface="+mj-lt"/>
              </a:rPr>
              <a:t>spectrum</a:t>
            </a:r>
            <a:endParaRPr lang="en-GB" sz="20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7" name="AutoShape 2" descr="https://www.authorea.com/users/1331/articles/1831/master/file/figures/ttthreshILC350/ttthreshILC350.png"/>
          <p:cNvSpPr>
            <a:spLocks noChangeAspect="1" noChangeArrowheads="1"/>
          </p:cNvSpPr>
          <p:nvPr/>
        </p:nvSpPr>
        <p:spPr bwMode="auto">
          <a:xfrm>
            <a:off x="155575" y="-3200400"/>
            <a:ext cx="4762500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187" y="1317565"/>
            <a:ext cx="4260715" cy="306868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612860" y="834177"/>
            <a:ext cx="21814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600" dirty="0" err="1" smtClean="0">
                <a:latin typeface="+mj-lt"/>
              </a:rPr>
              <a:t>Effect</a:t>
            </a:r>
            <a:r>
              <a:rPr lang="fr-CH" sz="1600" dirty="0" smtClean="0">
                <a:latin typeface="+mj-lt"/>
              </a:rPr>
              <a:t> on top </a:t>
            </a:r>
            <a:r>
              <a:rPr lang="fr-CH" sz="1600" dirty="0" err="1" smtClean="0">
                <a:latin typeface="+mj-lt"/>
              </a:rPr>
              <a:t>threshold</a:t>
            </a:r>
            <a:r>
              <a:rPr lang="fr-CH" sz="1600" dirty="0" smtClean="0">
                <a:latin typeface="+mj-lt"/>
              </a:rPr>
              <a:t> </a:t>
            </a:r>
            <a:endParaRPr lang="fr-CH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47280" y="2651850"/>
            <a:ext cx="4587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dirty="0" smtClean="0">
                <a:latin typeface="+mj-lt"/>
                <a:sym typeface="Wingdings" pitchFamily="2" charset="2"/>
              </a:rPr>
              <a:t></a:t>
            </a:r>
            <a:endParaRPr lang="fr-CH" sz="2000" dirty="0" smtClean="0"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78450" y="146229"/>
            <a:ext cx="44815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dirty="0" smtClean="0">
                <a:latin typeface="+mj-lt"/>
              </a:rPr>
              <a:t>BEAMSTRAHLUNG and </a:t>
            </a:r>
            <a:r>
              <a:rPr lang="fr-CH" sz="2000" dirty="0" err="1" smtClean="0">
                <a:latin typeface="+mj-lt"/>
              </a:rPr>
              <a:t>energy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definition</a:t>
            </a:r>
            <a:endParaRPr lang="fr-CH" sz="20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995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7714" y="206829"/>
            <a:ext cx="8942192" cy="63709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800" dirty="0" err="1" smtClean="0">
                <a:solidFill>
                  <a:srgbClr val="0000FF"/>
                </a:solidFill>
                <a:latin typeface="Calibri"/>
              </a:rPr>
              <a:t>Beam</a:t>
            </a:r>
            <a:r>
              <a:rPr lang="fr-CH" sz="2800" dirty="0" smtClean="0">
                <a:solidFill>
                  <a:srgbClr val="0000FF"/>
                </a:solidFill>
                <a:latin typeface="Calibri"/>
              </a:rPr>
              <a:t> </a:t>
            </a:r>
            <a:r>
              <a:rPr lang="fr-CH" sz="2800" dirty="0" err="1" smtClean="0">
                <a:solidFill>
                  <a:srgbClr val="0000FF"/>
                </a:solidFill>
                <a:latin typeface="Calibri"/>
              </a:rPr>
              <a:t>polarization</a:t>
            </a:r>
            <a:r>
              <a:rPr lang="fr-CH" sz="2800" dirty="0" smtClean="0">
                <a:solidFill>
                  <a:srgbClr val="0000FF"/>
                </a:solidFill>
                <a:latin typeface="Calibri"/>
              </a:rPr>
              <a:t> and E-calibration @ TLEP</a:t>
            </a:r>
          </a:p>
          <a:p>
            <a:endParaRPr lang="fr-CH" sz="2000" dirty="0">
              <a:solidFill>
                <a:prstClr val="black"/>
              </a:solidFill>
              <a:latin typeface="Calibri"/>
            </a:endParaRPr>
          </a:p>
          <a:p>
            <a:r>
              <a:rPr lang="fr-CH" sz="2000" dirty="0" err="1">
                <a:solidFill>
                  <a:prstClr val="black"/>
                </a:solidFill>
                <a:latin typeface="Calibri"/>
              </a:rPr>
              <a:t>P</a:t>
            </a:r>
            <a:r>
              <a:rPr lang="fr-CH" sz="2000" dirty="0" err="1" smtClean="0">
                <a:solidFill>
                  <a:prstClr val="black"/>
                </a:solidFill>
                <a:latin typeface="Calibri"/>
              </a:rPr>
              <a:t>recise</a:t>
            </a:r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fr-CH" sz="2000" dirty="0" err="1" smtClean="0">
                <a:solidFill>
                  <a:prstClr val="black"/>
                </a:solidFill>
                <a:latin typeface="Calibri"/>
              </a:rPr>
              <a:t>meast</a:t>
            </a:r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 of </a:t>
            </a:r>
            <a:r>
              <a:rPr lang="fr-CH" sz="2000" dirty="0" err="1" smtClean="0">
                <a:solidFill>
                  <a:prstClr val="black"/>
                </a:solidFill>
                <a:latin typeface="Calibri"/>
              </a:rPr>
              <a:t>E</a:t>
            </a:r>
            <a:r>
              <a:rPr lang="fr-CH" sz="2000" baseline="-25000" dirty="0" err="1" smtClean="0">
                <a:solidFill>
                  <a:prstClr val="black"/>
                </a:solidFill>
                <a:latin typeface="Calibri"/>
              </a:rPr>
              <a:t>beam</a:t>
            </a:r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 by </a:t>
            </a:r>
            <a:r>
              <a:rPr lang="fr-CH" sz="2000" dirty="0" err="1" smtClean="0">
                <a:solidFill>
                  <a:prstClr val="black"/>
                </a:solidFill>
                <a:latin typeface="Calibri"/>
              </a:rPr>
              <a:t>resonant</a:t>
            </a:r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fr-CH" sz="2000" dirty="0" err="1" smtClean="0">
                <a:solidFill>
                  <a:prstClr val="black"/>
                </a:solidFill>
                <a:latin typeface="Calibri"/>
              </a:rPr>
              <a:t>depolarization</a:t>
            </a:r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 </a:t>
            </a:r>
          </a:p>
          <a:p>
            <a:r>
              <a:rPr lang="fr-CH" sz="2000" b="0" i="1" dirty="0">
                <a:solidFill>
                  <a:srgbClr val="008080"/>
                </a:solidFill>
                <a:latin typeface="Calibri"/>
              </a:rPr>
              <a:t>~100 </a:t>
            </a:r>
            <a:r>
              <a:rPr lang="fr-CH" sz="2000" b="0" i="1" dirty="0" err="1">
                <a:solidFill>
                  <a:srgbClr val="008080"/>
                </a:solidFill>
                <a:latin typeface="Calibri"/>
              </a:rPr>
              <a:t>keV</a:t>
            </a:r>
            <a:r>
              <a:rPr lang="fr-CH" sz="2000" b="0" i="1" dirty="0">
                <a:solidFill>
                  <a:srgbClr val="008080"/>
                </a:solidFill>
                <a:latin typeface="Calibri"/>
              </a:rPr>
              <a:t> </a:t>
            </a:r>
            <a:r>
              <a:rPr lang="fr-CH" sz="2000" b="0" i="1" dirty="0" err="1">
                <a:solidFill>
                  <a:srgbClr val="008080"/>
                </a:solidFill>
                <a:latin typeface="Calibri"/>
              </a:rPr>
              <a:t>each</a:t>
            </a:r>
            <a:r>
              <a:rPr lang="fr-CH" sz="2000" b="0" i="1" dirty="0">
                <a:solidFill>
                  <a:srgbClr val="008080"/>
                </a:solidFill>
                <a:latin typeface="Calibri"/>
              </a:rPr>
              <a:t> time the </a:t>
            </a:r>
            <a:r>
              <a:rPr lang="fr-CH" sz="2000" b="0" i="1" dirty="0" err="1">
                <a:solidFill>
                  <a:srgbClr val="008080"/>
                </a:solidFill>
                <a:latin typeface="Calibri"/>
              </a:rPr>
              <a:t>meast</a:t>
            </a:r>
            <a:r>
              <a:rPr lang="fr-CH" sz="2000" b="0" i="1" dirty="0">
                <a:solidFill>
                  <a:srgbClr val="008080"/>
                </a:solidFill>
                <a:latin typeface="Calibri"/>
              </a:rPr>
              <a:t> </a:t>
            </a:r>
            <a:r>
              <a:rPr lang="fr-CH" sz="2000" b="0" i="1" dirty="0" err="1">
                <a:solidFill>
                  <a:srgbClr val="008080"/>
                </a:solidFill>
                <a:latin typeface="Calibri"/>
              </a:rPr>
              <a:t>is</a:t>
            </a:r>
            <a:r>
              <a:rPr lang="fr-CH" sz="2000" b="0" i="1" dirty="0">
                <a:solidFill>
                  <a:srgbClr val="008080"/>
                </a:solidFill>
                <a:latin typeface="Calibri"/>
              </a:rPr>
              <a:t> </a:t>
            </a:r>
            <a:r>
              <a:rPr lang="fr-CH" sz="2000" b="0" i="1" dirty="0" smtClean="0">
                <a:solidFill>
                  <a:srgbClr val="008080"/>
                </a:solidFill>
                <a:latin typeface="Calibri"/>
              </a:rPr>
              <a:t>made</a:t>
            </a:r>
            <a:r>
              <a:rPr lang="fr-CH" sz="2000" b="0" i="1" dirty="0">
                <a:solidFill>
                  <a:srgbClr val="008080"/>
                </a:solidFill>
                <a:latin typeface="Calibri"/>
              </a:rPr>
              <a:t> </a:t>
            </a:r>
            <a:r>
              <a:rPr lang="fr-CH" sz="2000" b="0" i="1" dirty="0" smtClean="0">
                <a:solidFill>
                  <a:srgbClr val="008080"/>
                </a:solidFill>
                <a:latin typeface="Calibri"/>
              </a:rPr>
              <a:t>                  LEP</a:t>
            </a:r>
            <a:r>
              <a:rPr lang="fr-CH" sz="2000" b="0" i="1" dirty="0" smtClean="0">
                <a:solidFill>
                  <a:srgbClr val="008080"/>
                </a:solidFill>
                <a:latin typeface="Calibri"/>
                <a:sym typeface="Wingdings" pitchFamily="2" charset="2"/>
              </a:rPr>
              <a:t> </a:t>
            </a:r>
            <a:endParaRPr lang="fr-CH" sz="2000" b="0" i="1" dirty="0">
              <a:solidFill>
                <a:srgbClr val="008080"/>
              </a:solidFill>
              <a:latin typeface="Calibri"/>
            </a:endParaRPr>
          </a:p>
          <a:p>
            <a:endParaRPr lang="fr-CH" sz="2000" dirty="0">
              <a:solidFill>
                <a:prstClr val="black"/>
              </a:solidFill>
              <a:latin typeface="Calibri"/>
            </a:endParaRPr>
          </a:p>
          <a:p>
            <a:r>
              <a:rPr lang="fr-CH" sz="2000" dirty="0" err="1" smtClean="0">
                <a:solidFill>
                  <a:prstClr val="black"/>
                </a:solidFill>
                <a:latin typeface="Calibri"/>
              </a:rPr>
              <a:t>At</a:t>
            </a:r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 LEP transverse </a:t>
            </a:r>
            <a:r>
              <a:rPr lang="fr-CH" sz="2000" dirty="0" err="1" smtClean="0">
                <a:solidFill>
                  <a:prstClr val="black"/>
                </a:solidFill>
                <a:latin typeface="Calibri"/>
              </a:rPr>
              <a:t>polarization</a:t>
            </a:r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fr-CH" sz="2000" dirty="0" err="1" smtClean="0">
                <a:solidFill>
                  <a:prstClr val="black"/>
                </a:solidFill>
                <a:latin typeface="Calibri"/>
              </a:rPr>
              <a:t>was</a:t>
            </a:r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fr-CH" sz="2000" dirty="0" err="1" smtClean="0">
                <a:solidFill>
                  <a:prstClr val="black"/>
                </a:solidFill>
                <a:latin typeface="Calibri"/>
              </a:rPr>
              <a:t>achieved</a:t>
            </a:r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fr-CH" sz="2000" dirty="0" err="1" smtClean="0">
                <a:solidFill>
                  <a:prstClr val="black"/>
                </a:solidFill>
                <a:latin typeface="Calibri"/>
              </a:rPr>
              <a:t>routinely</a:t>
            </a:r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fr-CH" sz="2000" dirty="0" err="1" smtClean="0">
                <a:solidFill>
                  <a:prstClr val="black"/>
                </a:solidFill>
                <a:latin typeface="Calibri"/>
              </a:rPr>
              <a:t>at</a:t>
            </a:r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 Z </a:t>
            </a:r>
            <a:r>
              <a:rPr lang="fr-CH" sz="2000" dirty="0" err="1" smtClean="0">
                <a:solidFill>
                  <a:prstClr val="black"/>
                </a:solidFill>
                <a:latin typeface="Calibri"/>
              </a:rPr>
              <a:t>peak</a:t>
            </a:r>
            <a:r>
              <a:rPr lang="fr-CH" sz="2000" dirty="0">
                <a:solidFill>
                  <a:prstClr val="black"/>
                </a:solidFill>
                <a:latin typeface="Calibri"/>
              </a:rPr>
              <a:t>.</a:t>
            </a:r>
            <a:endParaRPr lang="fr-CH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fr-CH" sz="2000" b="0" i="1" dirty="0" smtClean="0">
                <a:solidFill>
                  <a:srgbClr val="008080"/>
                </a:solidFill>
                <a:latin typeface="Calibri"/>
              </a:rPr>
              <a:t>instrumental in 10</a:t>
            </a:r>
            <a:r>
              <a:rPr lang="fr-CH" sz="2000" b="0" i="1" baseline="30000" dirty="0" smtClean="0">
                <a:solidFill>
                  <a:srgbClr val="008080"/>
                </a:solidFill>
                <a:latin typeface="Calibri"/>
              </a:rPr>
              <a:t>-3</a:t>
            </a:r>
            <a:r>
              <a:rPr lang="fr-CH" sz="2000" b="0" i="1" dirty="0" smtClean="0">
                <a:solidFill>
                  <a:srgbClr val="008080"/>
                </a:solidFill>
                <a:latin typeface="Calibri"/>
              </a:rPr>
              <a:t> </a:t>
            </a:r>
            <a:r>
              <a:rPr lang="fr-CH" sz="2000" b="0" i="1" dirty="0" err="1" smtClean="0">
                <a:solidFill>
                  <a:srgbClr val="008080"/>
                </a:solidFill>
                <a:latin typeface="Calibri"/>
              </a:rPr>
              <a:t>measurement</a:t>
            </a:r>
            <a:r>
              <a:rPr lang="fr-CH" sz="2000" b="0" i="1" dirty="0" smtClean="0">
                <a:solidFill>
                  <a:srgbClr val="008080"/>
                </a:solidFill>
                <a:latin typeface="Calibri"/>
              </a:rPr>
              <a:t> of the Z </a:t>
            </a:r>
            <a:r>
              <a:rPr lang="fr-CH" sz="2000" b="0" i="1" dirty="0" err="1" smtClean="0">
                <a:solidFill>
                  <a:srgbClr val="008080"/>
                </a:solidFill>
                <a:latin typeface="Calibri"/>
              </a:rPr>
              <a:t>width</a:t>
            </a:r>
            <a:r>
              <a:rPr lang="fr-CH" sz="2000" b="0" i="1" dirty="0" smtClean="0">
                <a:solidFill>
                  <a:srgbClr val="008080"/>
                </a:solidFill>
                <a:latin typeface="Calibri"/>
              </a:rPr>
              <a:t> </a:t>
            </a:r>
            <a:r>
              <a:rPr lang="fr-CH" sz="2000" b="0" i="1" dirty="0" smtClean="0">
                <a:solidFill>
                  <a:srgbClr val="008080"/>
                </a:solidFill>
                <a:latin typeface="Calibri"/>
              </a:rPr>
              <a:t>in 1993 </a:t>
            </a:r>
          </a:p>
          <a:p>
            <a:r>
              <a:rPr lang="fr-CH" sz="2000" b="0" i="1" dirty="0" err="1" smtClean="0">
                <a:solidFill>
                  <a:srgbClr val="008080"/>
                </a:solidFill>
                <a:latin typeface="Calibri"/>
              </a:rPr>
              <a:t>led</a:t>
            </a:r>
            <a:r>
              <a:rPr lang="fr-CH" sz="2000" b="0" i="1" dirty="0" smtClean="0">
                <a:solidFill>
                  <a:srgbClr val="008080"/>
                </a:solidFill>
                <a:latin typeface="Calibri"/>
              </a:rPr>
              <a:t> </a:t>
            </a:r>
            <a:r>
              <a:rPr lang="fr-CH" sz="2000" b="0" i="1" dirty="0" smtClean="0">
                <a:solidFill>
                  <a:srgbClr val="008080"/>
                </a:solidFill>
                <a:latin typeface="Calibri"/>
              </a:rPr>
              <a:t>to </a:t>
            </a:r>
            <a:r>
              <a:rPr lang="fr-CH" sz="2000" b="0" i="1" dirty="0" err="1" smtClean="0">
                <a:solidFill>
                  <a:srgbClr val="008080"/>
                </a:solidFill>
                <a:latin typeface="Calibri"/>
              </a:rPr>
              <a:t>prediction</a:t>
            </a:r>
            <a:r>
              <a:rPr lang="fr-CH" sz="2000" b="0" i="1" dirty="0" smtClean="0">
                <a:solidFill>
                  <a:srgbClr val="008080"/>
                </a:solidFill>
                <a:latin typeface="Calibri"/>
              </a:rPr>
              <a:t> </a:t>
            </a:r>
            <a:r>
              <a:rPr lang="fr-CH" sz="2000" b="0" i="1" dirty="0" smtClean="0">
                <a:solidFill>
                  <a:srgbClr val="008080"/>
                </a:solidFill>
                <a:latin typeface="Calibri"/>
              </a:rPr>
              <a:t>of top quark mass (179+- 20 </a:t>
            </a:r>
            <a:r>
              <a:rPr lang="fr-CH" sz="2000" b="0" i="1" dirty="0" err="1" smtClean="0">
                <a:solidFill>
                  <a:srgbClr val="008080"/>
                </a:solidFill>
                <a:latin typeface="Calibri"/>
              </a:rPr>
              <a:t>GeV</a:t>
            </a:r>
            <a:r>
              <a:rPr lang="fr-CH" sz="2000" b="0" i="1" dirty="0" smtClean="0">
                <a:solidFill>
                  <a:srgbClr val="008080"/>
                </a:solidFill>
                <a:latin typeface="Calibri"/>
              </a:rPr>
              <a:t>) </a:t>
            </a:r>
            <a:r>
              <a:rPr lang="fr-CH" sz="2000" b="0" i="1" dirty="0" smtClean="0">
                <a:solidFill>
                  <a:srgbClr val="008080"/>
                </a:solidFill>
                <a:latin typeface="Calibri"/>
              </a:rPr>
              <a:t>in Mar’94</a:t>
            </a:r>
          </a:p>
          <a:p>
            <a:endParaRPr lang="fr-CH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fr-CH" sz="2000" dirty="0" err="1" smtClean="0">
                <a:solidFill>
                  <a:prstClr val="black"/>
                </a:solidFill>
                <a:latin typeface="Calibri"/>
              </a:rPr>
              <a:t>Polarization</a:t>
            </a:r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 in collisions </a:t>
            </a:r>
            <a:r>
              <a:rPr lang="fr-CH" sz="2000" dirty="0" err="1" smtClean="0">
                <a:solidFill>
                  <a:prstClr val="black"/>
                </a:solidFill>
                <a:latin typeface="Calibri"/>
              </a:rPr>
              <a:t>was</a:t>
            </a:r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fr-CH" sz="2000" dirty="0" err="1" smtClean="0">
                <a:solidFill>
                  <a:prstClr val="black"/>
                </a:solidFill>
                <a:latin typeface="Calibri"/>
              </a:rPr>
              <a:t>observed</a:t>
            </a:r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fr-CH" sz="2000" b="0" i="1" dirty="0">
                <a:solidFill>
                  <a:srgbClr val="008080"/>
                </a:solidFill>
                <a:latin typeface="Calibri"/>
              </a:rPr>
              <a:t>(40% </a:t>
            </a:r>
            <a:r>
              <a:rPr lang="fr-CH" sz="2000" b="0" i="1" dirty="0" err="1">
                <a:solidFill>
                  <a:srgbClr val="008080"/>
                </a:solidFill>
                <a:latin typeface="Calibri"/>
              </a:rPr>
              <a:t>at</a:t>
            </a:r>
            <a:r>
              <a:rPr lang="fr-CH" sz="2000" b="0" i="1" dirty="0">
                <a:solidFill>
                  <a:srgbClr val="008080"/>
                </a:solidFill>
                <a:latin typeface="Calibri"/>
              </a:rPr>
              <a:t> BBTS = 0.04</a:t>
            </a:r>
            <a:r>
              <a:rPr lang="fr-CH" sz="2000" b="0" i="1" dirty="0" smtClean="0">
                <a:solidFill>
                  <a:srgbClr val="008080"/>
                </a:solidFill>
                <a:latin typeface="Calibri"/>
              </a:rPr>
              <a:t>) </a:t>
            </a:r>
            <a:r>
              <a:rPr lang="fr-CH" sz="2000" b="0" i="1" dirty="0" smtClean="0">
                <a:solidFill>
                  <a:srgbClr val="008080"/>
                </a:solidFill>
                <a:latin typeface="Calibri"/>
                <a:sym typeface="Wingdings" pitchFamily="2" charset="2"/>
              </a:rPr>
              <a:t></a:t>
            </a:r>
            <a:endParaRPr lang="fr-CH" sz="2000" b="0" i="1" dirty="0">
              <a:solidFill>
                <a:srgbClr val="008080"/>
              </a:solidFill>
              <a:latin typeface="Calibri"/>
            </a:endParaRPr>
          </a:p>
          <a:p>
            <a:endParaRPr lang="fr-CH" sz="2000" dirty="0">
              <a:solidFill>
                <a:prstClr val="black"/>
              </a:solidFill>
              <a:latin typeface="Calibri"/>
            </a:endParaRPr>
          </a:p>
          <a:p>
            <a:r>
              <a:rPr lang="fr-CH" sz="2000" dirty="0" err="1" smtClean="0">
                <a:solidFill>
                  <a:prstClr val="black"/>
                </a:solidFill>
                <a:latin typeface="Calibri"/>
              </a:rPr>
              <a:t>At</a:t>
            </a:r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 LEP </a:t>
            </a:r>
            <a:r>
              <a:rPr lang="fr-CH" sz="2000" dirty="0" err="1" smtClean="0">
                <a:solidFill>
                  <a:prstClr val="black"/>
                </a:solidFill>
                <a:latin typeface="Calibri"/>
              </a:rPr>
              <a:t>beam</a:t>
            </a:r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fr-CH" sz="2000" dirty="0" err="1" smtClean="0">
                <a:solidFill>
                  <a:prstClr val="black"/>
                </a:solidFill>
                <a:latin typeface="Calibri"/>
              </a:rPr>
              <a:t>energy</a:t>
            </a:r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fr-CH" sz="2000" dirty="0" err="1" smtClean="0">
                <a:solidFill>
                  <a:prstClr val="black"/>
                </a:solidFill>
                <a:latin typeface="Calibri"/>
              </a:rPr>
              <a:t>spread</a:t>
            </a:r>
            <a:r>
              <a:rPr lang="fr-CH" sz="2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fr-CH" sz="2000" dirty="0" err="1" smtClean="0">
                <a:solidFill>
                  <a:prstClr val="black"/>
                </a:solidFill>
                <a:latin typeface="Calibri"/>
              </a:rPr>
              <a:t>destroyed</a:t>
            </a:r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fr-CH" sz="2000" dirty="0" err="1" smtClean="0">
                <a:solidFill>
                  <a:prstClr val="black"/>
                </a:solidFill>
                <a:latin typeface="Calibri"/>
              </a:rPr>
              <a:t>polarization</a:t>
            </a:r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fr-CH" sz="2000" dirty="0" err="1" smtClean="0">
                <a:solidFill>
                  <a:prstClr val="black"/>
                </a:solidFill>
                <a:latin typeface="Calibri"/>
              </a:rPr>
              <a:t>above</a:t>
            </a:r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61 </a:t>
            </a:r>
            <a:r>
              <a:rPr lang="fr-CH" sz="2000" dirty="0" err="1" smtClean="0">
                <a:solidFill>
                  <a:prstClr val="black"/>
                </a:solidFill>
                <a:latin typeface="Calibri"/>
              </a:rPr>
              <a:t>GeV</a:t>
            </a:r>
            <a:endParaRPr lang="fr-CH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fr-CH" sz="2000" b="0" i="1" dirty="0" smtClean="0">
                <a:solidFill>
                  <a:srgbClr val="008080"/>
                </a:solidFill>
                <a:latin typeface="Calibri"/>
              </a:rPr>
              <a:t>  </a:t>
            </a:r>
            <a:r>
              <a:rPr lang="fr-CH" sz="2000" b="0" i="1" dirty="0" smtClean="0">
                <a:solidFill>
                  <a:srgbClr val="008080"/>
                </a:solidFill>
                <a:latin typeface="Calibri"/>
                <a:sym typeface="Symbol"/>
              </a:rPr>
              <a:t></a:t>
            </a:r>
            <a:r>
              <a:rPr lang="fr-CH" sz="2000" b="0" i="1" baseline="-25000" dirty="0" smtClean="0">
                <a:solidFill>
                  <a:srgbClr val="008080"/>
                </a:solidFill>
                <a:latin typeface="Calibri"/>
                <a:sym typeface="Symbol"/>
              </a:rPr>
              <a:t>E</a:t>
            </a:r>
            <a:r>
              <a:rPr lang="fr-CH" sz="2000" b="0" i="1" dirty="0" smtClean="0">
                <a:solidFill>
                  <a:srgbClr val="008080"/>
                </a:solidFill>
                <a:latin typeface="Calibri"/>
                <a:sym typeface="Symbol"/>
              </a:rPr>
              <a:t>  E</a:t>
            </a:r>
            <a:r>
              <a:rPr lang="fr-CH" sz="2000" b="0" i="1" baseline="30000" dirty="0" smtClean="0">
                <a:solidFill>
                  <a:srgbClr val="008080"/>
                </a:solidFill>
                <a:latin typeface="Calibri"/>
                <a:sym typeface="Symbol"/>
              </a:rPr>
              <a:t>2</a:t>
            </a:r>
            <a:r>
              <a:rPr lang="fr-CH" sz="2000" b="0" i="1" dirty="0" smtClean="0">
                <a:solidFill>
                  <a:srgbClr val="008080"/>
                </a:solidFill>
                <a:latin typeface="Calibri"/>
                <a:sym typeface="Symbol"/>
              </a:rPr>
              <a:t>/ </a:t>
            </a:r>
            <a:r>
              <a:rPr lang="fr-CH" sz="2000" b="0" i="1" dirty="0" smtClean="0">
                <a:solidFill>
                  <a:srgbClr val="008080"/>
                </a:solidFill>
                <a:latin typeface="Calibri"/>
                <a:sym typeface="Wingdings" pitchFamily="2" charset="2"/>
              </a:rPr>
              <a:t></a:t>
            </a:r>
            <a:r>
              <a:rPr lang="fr-CH" sz="2000" b="0" i="1" dirty="0" smtClean="0">
                <a:solidFill>
                  <a:srgbClr val="008080"/>
                </a:solidFill>
                <a:latin typeface="Calibri"/>
                <a:sym typeface="Symbol"/>
              </a:rPr>
              <a:t> </a:t>
            </a:r>
            <a:r>
              <a:rPr lang="fr-CH" sz="2000" b="0" i="1" dirty="0" err="1" smtClean="0">
                <a:solidFill>
                  <a:srgbClr val="008080"/>
                </a:solidFill>
                <a:latin typeface="Calibri"/>
              </a:rPr>
              <a:t>At</a:t>
            </a:r>
            <a:r>
              <a:rPr lang="fr-CH" sz="2000" b="0" i="1" dirty="0" smtClean="0">
                <a:solidFill>
                  <a:srgbClr val="008080"/>
                </a:solidFill>
                <a:latin typeface="Calibri"/>
              </a:rPr>
              <a:t> TLEP transverse </a:t>
            </a:r>
            <a:r>
              <a:rPr lang="fr-CH" sz="2000" b="0" i="1" dirty="0" err="1" smtClean="0">
                <a:solidFill>
                  <a:srgbClr val="008080"/>
                </a:solidFill>
                <a:latin typeface="Calibri"/>
              </a:rPr>
              <a:t>polarization</a:t>
            </a:r>
            <a:r>
              <a:rPr lang="fr-CH" sz="2000" b="0" i="1" dirty="0" smtClean="0">
                <a:solidFill>
                  <a:srgbClr val="008080"/>
                </a:solidFill>
                <a:latin typeface="Calibri"/>
              </a:rPr>
              <a:t> up to </a:t>
            </a:r>
            <a:r>
              <a:rPr lang="fr-CH" sz="2000" b="0" i="1" dirty="0" err="1" smtClean="0">
                <a:solidFill>
                  <a:srgbClr val="008080"/>
                </a:solidFill>
                <a:latin typeface="Calibri"/>
              </a:rPr>
              <a:t>at</a:t>
            </a:r>
            <a:r>
              <a:rPr lang="fr-CH" sz="2000" b="0" i="1" dirty="0" smtClean="0">
                <a:solidFill>
                  <a:srgbClr val="008080"/>
                </a:solidFill>
                <a:latin typeface="Calibri"/>
              </a:rPr>
              <a:t> least </a:t>
            </a:r>
            <a:r>
              <a:rPr lang="fr-CH" sz="2000" b="0" i="1" dirty="0" smtClean="0">
                <a:solidFill>
                  <a:srgbClr val="008080"/>
                </a:solidFill>
                <a:latin typeface="Calibri"/>
              </a:rPr>
              <a:t>81 </a:t>
            </a:r>
            <a:r>
              <a:rPr lang="fr-CH" sz="2000" b="0" i="1" dirty="0" err="1" smtClean="0">
                <a:solidFill>
                  <a:srgbClr val="008080"/>
                </a:solidFill>
                <a:latin typeface="Calibri"/>
              </a:rPr>
              <a:t>GeV</a:t>
            </a:r>
            <a:r>
              <a:rPr lang="fr-CH" sz="2000" b="0" i="1" dirty="0" smtClean="0">
                <a:solidFill>
                  <a:srgbClr val="008080"/>
                </a:solidFill>
                <a:latin typeface="Calibri"/>
              </a:rPr>
              <a:t> </a:t>
            </a:r>
            <a:r>
              <a:rPr lang="fr-CH" sz="2000" b="0" i="1" dirty="0" smtClean="0">
                <a:solidFill>
                  <a:srgbClr val="008080"/>
                </a:solidFill>
                <a:latin typeface="Calibri"/>
              </a:rPr>
              <a:t> (WW </a:t>
            </a:r>
            <a:r>
              <a:rPr lang="fr-CH" sz="2000" b="0" i="1" dirty="0" err="1" smtClean="0">
                <a:solidFill>
                  <a:srgbClr val="008080"/>
                </a:solidFill>
                <a:latin typeface="Calibri"/>
              </a:rPr>
              <a:t>threshold</a:t>
            </a:r>
            <a:r>
              <a:rPr lang="fr-CH" sz="2000" b="0" i="1" dirty="0" smtClean="0">
                <a:solidFill>
                  <a:srgbClr val="008080"/>
                </a:solidFill>
                <a:latin typeface="Calibri"/>
              </a:rPr>
              <a:t>)</a:t>
            </a:r>
            <a:endParaRPr lang="fr-CH" sz="2000" b="0" i="1" dirty="0" smtClean="0">
              <a:solidFill>
                <a:srgbClr val="008080"/>
              </a:solidFill>
              <a:latin typeface="Calibri"/>
            </a:endParaRPr>
          </a:p>
          <a:p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   </a:t>
            </a:r>
            <a:r>
              <a:rPr lang="fr-CH" sz="2000" b="0" i="1" dirty="0">
                <a:solidFill>
                  <a:srgbClr val="008080"/>
                </a:solidFill>
                <a:latin typeface="Calibri"/>
              </a:rPr>
              <a:t>to go </a:t>
            </a:r>
            <a:r>
              <a:rPr lang="fr-CH" sz="2000" b="0" i="1" dirty="0" smtClean="0">
                <a:solidFill>
                  <a:srgbClr val="008080"/>
                </a:solidFill>
                <a:latin typeface="Calibri"/>
              </a:rPr>
              <a:t>to </a:t>
            </a:r>
            <a:r>
              <a:rPr lang="fr-CH" sz="2000" b="0" i="1" dirty="0" err="1">
                <a:solidFill>
                  <a:srgbClr val="008080"/>
                </a:solidFill>
                <a:latin typeface="Calibri"/>
              </a:rPr>
              <a:t>higher</a:t>
            </a:r>
            <a:r>
              <a:rPr lang="fr-CH" sz="2000" b="0" i="1" dirty="0">
                <a:solidFill>
                  <a:srgbClr val="008080"/>
                </a:solidFill>
                <a:latin typeface="Calibri"/>
              </a:rPr>
              <a:t> </a:t>
            </a:r>
            <a:r>
              <a:rPr lang="fr-CH" sz="2000" b="0" i="1" dirty="0" err="1" smtClean="0">
                <a:solidFill>
                  <a:srgbClr val="008080"/>
                </a:solidFill>
                <a:latin typeface="Calibri"/>
              </a:rPr>
              <a:t>energies</a:t>
            </a:r>
            <a:r>
              <a:rPr lang="fr-CH" sz="2000" b="0" i="1" dirty="0" smtClean="0">
                <a:solidFill>
                  <a:srgbClr val="008080"/>
                </a:solidFill>
                <a:latin typeface="Calibri"/>
              </a:rPr>
              <a:t> </a:t>
            </a:r>
            <a:r>
              <a:rPr lang="fr-CH" sz="2000" b="0" i="1" dirty="0" err="1" smtClean="0">
                <a:solidFill>
                  <a:srgbClr val="008080"/>
                </a:solidFill>
                <a:latin typeface="Calibri"/>
              </a:rPr>
              <a:t>requires</a:t>
            </a:r>
            <a:r>
              <a:rPr lang="fr-CH" sz="2000" b="0" i="1" dirty="0" smtClean="0">
                <a:solidFill>
                  <a:srgbClr val="008080"/>
                </a:solidFill>
                <a:latin typeface="Calibri"/>
              </a:rPr>
              <a:t> </a:t>
            </a:r>
            <a:r>
              <a:rPr lang="fr-CH" sz="2000" b="0" i="1" dirty="0">
                <a:solidFill>
                  <a:srgbClr val="008080"/>
                </a:solidFill>
                <a:latin typeface="Calibri"/>
              </a:rPr>
              <a:t>spin </a:t>
            </a:r>
            <a:r>
              <a:rPr lang="fr-CH" sz="2000" b="0" i="1" dirty="0" err="1">
                <a:solidFill>
                  <a:srgbClr val="008080"/>
                </a:solidFill>
                <a:latin typeface="Calibri"/>
              </a:rPr>
              <a:t>rotators</a:t>
            </a:r>
            <a:r>
              <a:rPr lang="fr-CH" sz="2000" b="0" i="1" dirty="0">
                <a:solidFill>
                  <a:srgbClr val="008080"/>
                </a:solidFill>
                <a:latin typeface="Calibri"/>
              </a:rPr>
              <a:t> and </a:t>
            </a:r>
            <a:r>
              <a:rPr lang="fr-CH" sz="2000" b="0" i="1" dirty="0" err="1">
                <a:solidFill>
                  <a:srgbClr val="008080"/>
                </a:solidFill>
                <a:latin typeface="Calibri"/>
              </a:rPr>
              <a:t>siberian</a:t>
            </a:r>
            <a:r>
              <a:rPr lang="fr-CH" sz="2000" b="0" i="1" dirty="0">
                <a:solidFill>
                  <a:srgbClr val="008080"/>
                </a:solidFill>
                <a:latin typeface="Calibri"/>
              </a:rPr>
              <a:t> </a:t>
            </a:r>
            <a:r>
              <a:rPr lang="fr-CH" sz="2000" b="0" i="1" dirty="0" err="1" smtClean="0">
                <a:solidFill>
                  <a:srgbClr val="008080"/>
                </a:solidFill>
                <a:latin typeface="Calibri"/>
              </a:rPr>
              <a:t>snake</a:t>
            </a:r>
            <a:r>
              <a:rPr lang="fr-CH" sz="2000" b="0" i="1" dirty="0" smtClean="0">
                <a:solidFill>
                  <a:srgbClr val="008080"/>
                </a:solidFill>
                <a:latin typeface="Calibri"/>
              </a:rPr>
              <a:t>  (</a:t>
            </a:r>
            <a:r>
              <a:rPr lang="fr-CH" sz="2000" b="0" i="1" dirty="0" err="1" smtClean="0">
                <a:solidFill>
                  <a:srgbClr val="008080"/>
                </a:solidFill>
                <a:latin typeface="Calibri"/>
              </a:rPr>
              <a:t>see</a:t>
            </a:r>
            <a:r>
              <a:rPr lang="fr-CH" sz="2000" b="0" i="1" dirty="0" smtClean="0">
                <a:solidFill>
                  <a:srgbClr val="008080"/>
                </a:solidFill>
                <a:latin typeface="Calibri"/>
              </a:rPr>
              <a:t> </a:t>
            </a:r>
            <a:r>
              <a:rPr lang="fr-CH" sz="2000" b="0" i="1" dirty="0" err="1" smtClean="0">
                <a:solidFill>
                  <a:srgbClr val="008080"/>
                </a:solidFill>
                <a:latin typeface="Calibri"/>
              </a:rPr>
              <a:t>spares</a:t>
            </a:r>
            <a:r>
              <a:rPr lang="fr-CH" sz="2000" b="0" i="1" dirty="0" smtClean="0">
                <a:solidFill>
                  <a:srgbClr val="008080"/>
                </a:solidFill>
                <a:latin typeface="Calibri"/>
              </a:rPr>
              <a:t>)</a:t>
            </a:r>
            <a:endParaRPr lang="fr-CH" sz="2000" b="0" i="1" dirty="0" smtClean="0">
              <a:solidFill>
                <a:srgbClr val="008080"/>
              </a:solidFill>
              <a:latin typeface="Calibri"/>
            </a:endParaRPr>
          </a:p>
          <a:p>
            <a:endParaRPr lang="fr-CH" sz="2000" b="0" i="1" dirty="0">
              <a:solidFill>
                <a:srgbClr val="008080"/>
              </a:solidFill>
              <a:latin typeface="Calibri"/>
            </a:endParaRPr>
          </a:p>
          <a:p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TLEP: use ‘single’ </a:t>
            </a:r>
            <a:r>
              <a:rPr lang="fr-CH" sz="2000" dirty="0" err="1" smtClean="0">
                <a:solidFill>
                  <a:prstClr val="black"/>
                </a:solidFill>
                <a:latin typeface="Calibri"/>
              </a:rPr>
              <a:t>bunches</a:t>
            </a:r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 to </a:t>
            </a:r>
            <a:r>
              <a:rPr lang="fr-CH" sz="2000" dirty="0" err="1" smtClean="0">
                <a:solidFill>
                  <a:prstClr val="black"/>
                </a:solidFill>
                <a:latin typeface="Calibri"/>
              </a:rPr>
              <a:t>measure</a:t>
            </a:r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 the </a:t>
            </a:r>
            <a:r>
              <a:rPr lang="fr-CH" sz="2000" dirty="0" err="1" smtClean="0">
                <a:solidFill>
                  <a:prstClr val="black"/>
                </a:solidFill>
                <a:latin typeface="Calibri"/>
              </a:rPr>
              <a:t>beam</a:t>
            </a:r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fr-CH" sz="2000" dirty="0" err="1" smtClean="0">
                <a:solidFill>
                  <a:prstClr val="black"/>
                </a:solidFill>
                <a:latin typeface="Calibri"/>
              </a:rPr>
              <a:t>energy</a:t>
            </a:r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fr-CH" sz="2000" dirty="0" err="1" smtClean="0">
                <a:solidFill>
                  <a:prstClr val="black"/>
                </a:solidFill>
                <a:latin typeface="Calibri"/>
              </a:rPr>
              <a:t>continuously</a:t>
            </a:r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 </a:t>
            </a:r>
          </a:p>
          <a:p>
            <a:r>
              <a:rPr lang="fr-CH" sz="2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  </a:t>
            </a:r>
            <a:r>
              <a:rPr lang="fr-CH" sz="2000" dirty="0" smtClean="0">
                <a:solidFill>
                  <a:prstClr val="black"/>
                </a:solidFill>
                <a:latin typeface="Calibri"/>
                <a:sym typeface="Wingdings" pitchFamily="2" charset="2"/>
              </a:rPr>
              <a:t></a:t>
            </a:r>
            <a:r>
              <a:rPr lang="fr-CH" sz="2000" b="0" i="1" dirty="0" smtClean="0">
                <a:solidFill>
                  <a:srgbClr val="008080"/>
                </a:solidFill>
                <a:latin typeface="Calibri"/>
              </a:rPr>
              <a:t>no </a:t>
            </a:r>
            <a:r>
              <a:rPr lang="fr-CH" sz="2000" b="0" i="1" dirty="0">
                <a:solidFill>
                  <a:srgbClr val="008080"/>
                </a:solidFill>
                <a:latin typeface="Calibri"/>
              </a:rPr>
              <a:t>interpolation </a:t>
            </a:r>
            <a:r>
              <a:rPr lang="fr-CH" sz="2000" b="0" i="1" dirty="0" err="1">
                <a:solidFill>
                  <a:srgbClr val="008080"/>
                </a:solidFill>
                <a:latin typeface="Calibri"/>
              </a:rPr>
              <a:t>errors</a:t>
            </a:r>
            <a:r>
              <a:rPr lang="fr-CH" sz="2000" b="0" i="1" dirty="0">
                <a:solidFill>
                  <a:srgbClr val="008080"/>
                </a:solidFill>
                <a:latin typeface="Calibri"/>
              </a:rPr>
              <a:t> due to </a:t>
            </a:r>
            <a:r>
              <a:rPr lang="fr-CH" sz="2000" b="0" i="1" dirty="0" err="1">
                <a:solidFill>
                  <a:srgbClr val="008080"/>
                </a:solidFill>
                <a:latin typeface="Calibri"/>
              </a:rPr>
              <a:t>tides</a:t>
            </a:r>
            <a:r>
              <a:rPr lang="fr-CH" sz="2000" b="0" i="1" dirty="0">
                <a:solidFill>
                  <a:srgbClr val="008080"/>
                </a:solidFill>
                <a:latin typeface="Calibri"/>
              </a:rPr>
              <a:t>, </a:t>
            </a:r>
            <a:r>
              <a:rPr lang="fr-CH" sz="2000" b="0" i="1" dirty="0" err="1">
                <a:solidFill>
                  <a:srgbClr val="008080"/>
                </a:solidFill>
                <a:latin typeface="Calibri"/>
              </a:rPr>
              <a:t>ground</a:t>
            </a:r>
            <a:r>
              <a:rPr lang="fr-CH" sz="2000" b="0" i="1" dirty="0">
                <a:solidFill>
                  <a:srgbClr val="008080"/>
                </a:solidFill>
                <a:latin typeface="Calibri"/>
              </a:rPr>
              <a:t> </a:t>
            </a:r>
            <a:r>
              <a:rPr lang="fr-CH" sz="2000" b="0" i="1" dirty="0">
                <a:solidFill>
                  <a:srgbClr val="008080"/>
                </a:solidFill>
                <a:latin typeface="Calibri"/>
              </a:rPr>
              <a:t>motion or trains etc…</a:t>
            </a:r>
          </a:p>
          <a:p>
            <a:endParaRPr lang="fr-CH" sz="2000" dirty="0" smtClean="0">
              <a:solidFill>
                <a:srgbClr val="0000FF"/>
              </a:solidFill>
              <a:latin typeface="Calibri"/>
              <a:sym typeface="Wingdings" pitchFamily="2" charset="2"/>
            </a:endParaRPr>
          </a:p>
          <a:p>
            <a:r>
              <a:rPr lang="fr-CH" sz="2000" dirty="0" smtClean="0">
                <a:solidFill>
                  <a:srgbClr val="0000FF"/>
                </a:solidFill>
                <a:latin typeface="Calibri"/>
                <a:sym typeface="Wingdings" pitchFamily="2" charset="2"/>
              </a:rPr>
              <a:t>&lt;&lt; 100 </a:t>
            </a:r>
            <a:r>
              <a:rPr lang="fr-CH" sz="2000" dirty="0" err="1" smtClean="0">
                <a:solidFill>
                  <a:srgbClr val="0000FF"/>
                </a:solidFill>
                <a:latin typeface="Calibri"/>
                <a:sym typeface="Wingdings" pitchFamily="2" charset="2"/>
              </a:rPr>
              <a:t>keV</a:t>
            </a:r>
            <a:r>
              <a:rPr lang="fr-CH" sz="2000" dirty="0" smtClean="0">
                <a:solidFill>
                  <a:srgbClr val="0000FF"/>
                </a:solidFill>
                <a:latin typeface="Calibri"/>
                <a:sym typeface="Wingdings" pitchFamily="2" charset="2"/>
              </a:rPr>
              <a:t> </a:t>
            </a:r>
            <a:r>
              <a:rPr lang="fr-CH" sz="2000" dirty="0" err="1" smtClean="0">
                <a:solidFill>
                  <a:srgbClr val="0000FF"/>
                </a:solidFill>
                <a:latin typeface="Calibri"/>
                <a:sym typeface="Wingdings" pitchFamily="2" charset="2"/>
              </a:rPr>
              <a:t>beam</a:t>
            </a:r>
            <a:r>
              <a:rPr lang="fr-CH" sz="2000" dirty="0" smtClean="0">
                <a:solidFill>
                  <a:srgbClr val="0000FF"/>
                </a:solidFill>
                <a:latin typeface="Calibri"/>
                <a:sym typeface="Wingdings" pitchFamily="2" charset="2"/>
              </a:rPr>
              <a:t> </a:t>
            </a:r>
            <a:r>
              <a:rPr lang="fr-CH" sz="2000" dirty="0" err="1" smtClean="0">
                <a:solidFill>
                  <a:srgbClr val="0000FF"/>
                </a:solidFill>
                <a:latin typeface="Calibri"/>
                <a:sym typeface="Wingdings" pitchFamily="2" charset="2"/>
              </a:rPr>
              <a:t>energy</a:t>
            </a:r>
            <a:r>
              <a:rPr lang="fr-CH" sz="2000" dirty="0" smtClean="0">
                <a:solidFill>
                  <a:srgbClr val="0000FF"/>
                </a:solidFill>
                <a:latin typeface="Calibri"/>
                <a:sym typeface="Wingdings" pitchFamily="2" charset="2"/>
              </a:rPr>
              <a:t> calibration </a:t>
            </a:r>
            <a:r>
              <a:rPr lang="fr-CH" sz="2000" dirty="0" err="1" smtClean="0">
                <a:solidFill>
                  <a:srgbClr val="0000FF"/>
                </a:solidFill>
                <a:latin typeface="Calibri"/>
                <a:sym typeface="Wingdings" pitchFamily="2" charset="2"/>
              </a:rPr>
              <a:t>around</a:t>
            </a:r>
            <a:r>
              <a:rPr lang="fr-CH" sz="2000" dirty="0" smtClean="0">
                <a:solidFill>
                  <a:srgbClr val="0000FF"/>
                </a:solidFill>
                <a:latin typeface="Calibri"/>
                <a:sym typeface="Wingdings" pitchFamily="2" charset="2"/>
              </a:rPr>
              <a:t> Z </a:t>
            </a:r>
            <a:r>
              <a:rPr lang="fr-CH" sz="2000" dirty="0" err="1" smtClean="0">
                <a:solidFill>
                  <a:srgbClr val="0000FF"/>
                </a:solidFill>
                <a:latin typeface="Calibri"/>
                <a:sym typeface="Wingdings" pitchFamily="2" charset="2"/>
              </a:rPr>
              <a:t>peak</a:t>
            </a:r>
            <a:r>
              <a:rPr lang="fr-CH" sz="2000" dirty="0" smtClean="0">
                <a:solidFill>
                  <a:srgbClr val="0000FF"/>
                </a:solidFill>
                <a:latin typeface="Calibri"/>
                <a:sym typeface="Wingdings" pitchFamily="2" charset="2"/>
              </a:rPr>
              <a:t> and W pair </a:t>
            </a:r>
            <a:r>
              <a:rPr lang="fr-CH" sz="2000" dirty="0" err="1" smtClean="0">
                <a:solidFill>
                  <a:srgbClr val="0000FF"/>
                </a:solidFill>
                <a:latin typeface="Calibri"/>
                <a:sym typeface="Wingdings" pitchFamily="2" charset="2"/>
              </a:rPr>
              <a:t>threshold</a:t>
            </a:r>
            <a:r>
              <a:rPr lang="fr-CH" sz="2000" dirty="0" smtClean="0">
                <a:solidFill>
                  <a:srgbClr val="0000FF"/>
                </a:solidFill>
                <a:latin typeface="Calibri"/>
                <a:sym typeface="Wingdings" pitchFamily="2" charset="2"/>
              </a:rPr>
              <a:t>. </a:t>
            </a:r>
            <a:r>
              <a:rPr lang="fr-CH" sz="2000" dirty="0" smtClean="0">
                <a:solidFill>
                  <a:srgbClr val="0000FF"/>
                </a:solidFill>
                <a:latin typeface="Calibri"/>
              </a:rPr>
              <a:t> </a:t>
            </a:r>
          </a:p>
          <a:p>
            <a:r>
              <a:rPr lang="fr-CH" sz="2000" dirty="0" smtClean="0">
                <a:solidFill>
                  <a:srgbClr val="FF0000"/>
                </a:solidFill>
                <a:sym typeface="Symbol"/>
              </a:rPr>
              <a:t>     </a:t>
            </a:r>
            <a:r>
              <a:rPr lang="fr-CH" sz="2000" dirty="0" err="1" smtClean="0">
                <a:solidFill>
                  <a:srgbClr val="FF0000"/>
                </a:solidFill>
                <a:sym typeface="Symbol"/>
              </a:rPr>
              <a:t>m</a:t>
            </a:r>
            <a:r>
              <a:rPr lang="fr-CH" sz="2000" baseline="-25000" dirty="0" err="1" smtClean="0">
                <a:solidFill>
                  <a:srgbClr val="FF0000"/>
                </a:solidFill>
                <a:sym typeface="Symbol"/>
              </a:rPr>
              <a:t>Z</a:t>
            </a:r>
            <a:r>
              <a:rPr lang="fr-CH" sz="2000" baseline="-25000" dirty="0" smtClean="0">
                <a:solidFill>
                  <a:srgbClr val="FF0000"/>
                </a:solidFill>
                <a:sym typeface="Symbol"/>
              </a:rPr>
              <a:t> </a:t>
            </a:r>
            <a:r>
              <a:rPr lang="fr-CH" sz="2000" dirty="0">
                <a:solidFill>
                  <a:srgbClr val="FF0000"/>
                </a:solidFill>
                <a:latin typeface="Calibri"/>
                <a:sym typeface="Symbol"/>
              </a:rPr>
              <a:t>~0.1 </a:t>
            </a:r>
            <a:r>
              <a:rPr lang="fr-CH" sz="2000" dirty="0" smtClean="0">
                <a:solidFill>
                  <a:srgbClr val="FF0000"/>
                </a:solidFill>
                <a:latin typeface="Calibri"/>
                <a:sym typeface="Symbol"/>
              </a:rPr>
              <a:t>MeV, </a:t>
            </a:r>
            <a:r>
              <a:rPr lang="fr-CH" sz="2000" dirty="0" smtClean="0">
                <a:solidFill>
                  <a:srgbClr val="FF0000"/>
                </a:solidFill>
                <a:sym typeface="Symbol"/>
              </a:rPr>
              <a:t></a:t>
            </a:r>
            <a:r>
              <a:rPr lang="fr-CH" sz="2000" baseline="-25000" dirty="0" smtClean="0">
                <a:solidFill>
                  <a:srgbClr val="FF0000"/>
                </a:solidFill>
                <a:sym typeface="Symbol"/>
              </a:rPr>
              <a:t>Z </a:t>
            </a:r>
            <a:r>
              <a:rPr lang="fr-CH" sz="2000" dirty="0">
                <a:solidFill>
                  <a:srgbClr val="FF0000"/>
                </a:solidFill>
                <a:sym typeface="Symbol"/>
              </a:rPr>
              <a:t>~</a:t>
            </a:r>
            <a:r>
              <a:rPr lang="fr-CH" sz="2000" dirty="0">
                <a:solidFill>
                  <a:srgbClr val="FF0000"/>
                </a:solidFill>
                <a:latin typeface="Calibri"/>
                <a:sym typeface="Symbol"/>
              </a:rPr>
              <a:t>0.1 MeV, </a:t>
            </a:r>
            <a:r>
              <a:rPr lang="fr-CH" sz="2000" dirty="0" smtClean="0">
                <a:solidFill>
                  <a:srgbClr val="FF0000"/>
                </a:solidFill>
                <a:latin typeface="Calibri"/>
                <a:sym typeface="Symbol"/>
              </a:rPr>
              <a:t> m</a:t>
            </a:r>
            <a:r>
              <a:rPr lang="fr-CH" sz="2000" baseline="-25000" dirty="0" smtClean="0">
                <a:solidFill>
                  <a:srgbClr val="FF0000"/>
                </a:solidFill>
                <a:latin typeface="Calibri"/>
                <a:sym typeface="Symbol"/>
              </a:rPr>
              <a:t>W</a:t>
            </a:r>
            <a:r>
              <a:rPr lang="fr-CH" sz="2000" dirty="0" smtClean="0">
                <a:solidFill>
                  <a:srgbClr val="FF0000"/>
                </a:solidFill>
                <a:latin typeface="Calibri"/>
                <a:sym typeface="Symbol"/>
              </a:rPr>
              <a:t> ~ 0.5 MeV</a:t>
            </a:r>
            <a:endParaRPr lang="fr-CH" sz="2000" dirty="0">
              <a:solidFill>
                <a:srgbClr val="FF0000"/>
              </a:solidFill>
              <a:latin typeface="Calibri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3360" t="3874"/>
          <a:stretch>
            <a:fillRect/>
          </a:stretch>
        </p:blipFill>
        <p:spPr bwMode="auto">
          <a:xfrm>
            <a:off x="7019919" y="778240"/>
            <a:ext cx="2124081" cy="2090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4005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188640"/>
            <a:ext cx="8667750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732240" y="1170514"/>
            <a:ext cx="1062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i="1" dirty="0" smtClean="0">
                <a:solidFill>
                  <a:schemeClr val="accent3">
                    <a:lumMod val="75000"/>
                  </a:schemeClr>
                </a:solidFill>
              </a:rPr>
              <a:t>PAC 1995</a:t>
            </a:r>
            <a:endParaRPr lang="fr-CH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0" y="1363390"/>
            <a:ext cx="4866896" cy="4606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635" y="1583795"/>
            <a:ext cx="4563210" cy="1307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080" y="3068960"/>
            <a:ext cx="4670320" cy="1370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33447" y="4599130"/>
            <a:ext cx="3773534" cy="13849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endParaRPr lang="fr-CH" dirty="0"/>
          </a:p>
          <a:p>
            <a:r>
              <a:rPr lang="fr-CH" dirty="0" smtClean="0"/>
              <a:t>This </a:t>
            </a:r>
            <a:r>
              <a:rPr lang="fr-CH" dirty="0" err="1"/>
              <a:t>w</a:t>
            </a:r>
            <a:r>
              <a:rPr lang="fr-CH" dirty="0" err="1" smtClean="0"/>
              <a:t>as</a:t>
            </a:r>
            <a:r>
              <a:rPr lang="fr-CH" dirty="0" smtClean="0"/>
              <a:t> </a:t>
            </a:r>
            <a:r>
              <a:rPr lang="fr-CH" dirty="0" err="1" smtClean="0"/>
              <a:t>only</a:t>
            </a:r>
            <a:r>
              <a:rPr lang="fr-CH" dirty="0" smtClean="0"/>
              <a:t> </a:t>
            </a:r>
            <a:r>
              <a:rPr lang="fr-CH" dirty="0" err="1" smtClean="0"/>
              <a:t>tried</a:t>
            </a:r>
            <a:r>
              <a:rPr lang="fr-CH" dirty="0" smtClean="0"/>
              <a:t> 3 times!</a:t>
            </a:r>
          </a:p>
          <a:p>
            <a:r>
              <a:rPr lang="fr-CH" dirty="0" smtClean="0"/>
              <a:t>Best </a:t>
            </a:r>
            <a:r>
              <a:rPr lang="fr-CH" dirty="0" err="1" smtClean="0"/>
              <a:t>result</a:t>
            </a:r>
            <a:r>
              <a:rPr lang="fr-CH" dirty="0" smtClean="0"/>
              <a:t>: P = 40%  , </a:t>
            </a:r>
            <a:r>
              <a:rPr lang="fr-CH" dirty="0" smtClean="0">
                <a:sym typeface="Symbol"/>
              </a:rPr>
              <a:t></a:t>
            </a:r>
            <a:r>
              <a:rPr lang="fr-CH" baseline="30000" dirty="0" smtClean="0">
                <a:sym typeface="Symbol"/>
              </a:rPr>
              <a:t>*</a:t>
            </a:r>
            <a:r>
              <a:rPr lang="fr-CH" baseline="-25000" dirty="0" smtClean="0">
                <a:sym typeface="Symbol"/>
              </a:rPr>
              <a:t>y</a:t>
            </a:r>
            <a:r>
              <a:rPr lang="fr-CH" dirty="0" smtClean="0">
                <a:sym typeface="Symbol"/>
              </a:rPr>
              <a:t>= 0.04  , one IP</a:t>
            </a:r>
          </a:p>
          <a:p>
            <a:r>
              <a:rPr lang="fr-CH" dirty="0" err="1" smtClean="0">
                <a:sym typeface="Symbol"/>
              </a:rPr>
              <a:t>Assuming</a:t>
            </a:r>
            <a:r>
              <a:rPr lang="fr-CH" dirty="0" smtClean="0">
                <a:sym typeface="Symbol"/>
              </a:rPr>
              <a:t> 4 IP and </a:t>
            </a:r>
            <a:r>
              <a:rPr lang="fr-CH" dirty="0">
                <a:sym typeface="Symbol"/>
              </a:rPr>
              <a:t></a:t>
            </a:r>
            <a:r>
              <a:rPr lang="fr-CH" baseline="30000" dirty="0">
                <a:sym typeface="Symbol"/>
              </a:rPr>
              <a:t>*</a:t>
            </a:r>
            <a:r>
              <a:rPr lang="fr-CH" baseline="-25000" dirty="0">
                <a:sym typeface="Symbol"/>
              </a:rPr>
              <a:t>y</a:t>
            </a:r>
            <a:r>
              <a:rPr lang="fr-CH" dirty="0">
                <a:sym typeface="Symbol"/>
              </a:rPr>
              <a:t>= </a:t>
            </a:r>
            <a:r>
              <a:rPr lang="fr-CH" dirty="0" smtClean="0">
                <a:sym typeface="Symbol"/>
              </a:rPr>
              <a:t>0.01 </a:t>
            </a:r>
            <a:r>
              <a:rPr lang="fr-CH" dirty="0" smtClean="0">
                <a:sym typeface="Wingdings" pitchFamily="2" charset="2"/>
              </a:rPr>
              <a:t> </a:t>
            </a:r>
          </a:p>
          <a:p>
            <a:endParaRPr lang="fr-CH" b="1" dirty="0" smtClean="0">
              <a:solidFill>
                <a:srgbClr val="0000FF"/>
              </a:solidFill>
              <a:sym typeface="Wingdings" pitchFamily="2" charset="2"/>
            </a:endParaRPr>
          </a:p>
          <a:p>
            <a:r>
              <a:rPr lang="fr-CH" b="1" dirty="0" err="1" smtClean="0">
                <a:solidFill>
                  <a:srgbClr val="0000FF"/>
                </a:solidFill>
                <a:sym typeface="Wingdings" pitchFamily="2" charset="2"/>
              </a:rPr>
              <a:t>reduce</a:t>
            </a:r>
            <a:r>
              <a:rPr lang="fr-CH" b="1" dirty="0" smtClean="0">
                <a:solidFill>
                  <a:srgbClr val="0000FF"/>
                </a:solidFill>
                <a:sym typeface="Wingdings" pitchFamily="2" charset="2"/>
              </a:rPr>
              <a:t> </a:t>
            </a:r>
            <a:r>
              <a:rPr lang="fr-CH" b="1" dirty="0" err="1" smtClean="0">
                <a:solidFill>
                  <a:srgbClr val="0000FF"/>
                </a:solidFill>
                <a:sym typeface="Wingdings" pitchFamily="2" charset="2"/>
              </a:rPr>
              <a:t>luminositiy</a:t>
            </a:r>
            <a:r>
              <a:rPr lang="fr-CH" b="1" dirty="0" smtClean="0">
                <a:solidFill>
                  <a:srgbClr val="0000FF"/>
                </a:solidFill>
                <a:sym typeface="Wingdings" pitchFamily="2" charset="2"/>
              </a:rPr>
              <a:t> </a:t>
            </a:r>
            <a:r>
              <a:rPr lang="fr-CH" b="1" dirty="0" err="1" smtClean="0">
                <a:solidFill>
                  <a:srgbClr val="0000FF"/>
                </a:solidFill>
                <a:sym typeface="Wingdings" pitchFamily="2" charset="2"/>
              </a:rPr>
              <a:t>somewhat</a:t>
            </a:r>
            <a:r>
              <a:rPr lang="fr-CH" b="1" dirty="0" smtClean="0">
                <a:solidFill>
                  <a:srgbClr val="0000FF"/>
                </a:solidFill>
                <a:sym typeface="Wingdings" pitchFamily="2" charset="2"/>
              </a:rPr>
              <a:t>, 10</a:t>
            </a:r>
            <a:r>
              <a:rPr lang="fr-CH" b="1" baseline="30000" dirty="0" smtClean="0">
                <a:solidFill>
                  <a:srgbClr val="0000FF"/>
                </a:solidFill>
                <a:sym typeface="Wingdings" pitchFamily="2" charset="2"/>
              </a:rPr>
              <a:t>11 </a:t>
            </a:r>
            <a:r>
              <a:rPr lang="fr-CH" b="1" dirty="0" smtClean="0">
                <a:solidFill>
                  <a:srgbClr val="0000FF"/>
                </a:solidFill>
                <a:sym typeface="Wingdings" pitchFamily="2" charset="2"/>
              </a:rPr>
              <a:t>Z @ P=40%</a:t>
            </a:r>
            <a:endParaRPr lang="fr-CH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002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36172" y="1589314"/>
            <a:ext cx="7477753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4400" dirty="0" smtClean="0"/>
              <a:t>TERA-Z and </a:t>
            </a:r>
            <a:r>
              <a:rPr lang="fr-CH" sz="4400" dirty="0" err="1" smtClean="0"/>
              <a:t>Oku</a:t>
            </a:r>
            <a:r>
              <a:rPr lang="fr-CH" sz="4400" dirty="0" smtClean="0"/>
              <a:t>-W</a:t>
            </a:r>
          </a:p>
          <a:p>
            <a:endParaRPr lang="fr-CH" sz="4400" dirty="0"/>
          </a:p>
          <a:p>
            <a:pPr algn="ctr"/>
            <a:r>
              <a:rPr lang="fr-CH" sz="4400" dirty="0" err="1" smtClean="0">
                <a:solidFill>
                  <a:srgbClr val="00B050"/>
                </a:solidFill>
              </a:rPr>
              <a:t>Precision</a:t>
            </a:r>
            <a:r>
              <a:rPr lang="fr-CH" sz="4400" dirty="0" smtClean="0">
                <a:solidFill>
                  <a:srgbClr val="00B050"/>
                </a:solidFill>
              </a:rPr>
              <a:t> tests of the </a:t>
            </a:r>
          </a:p>
          <a:p>
            <a:pPr algn="ctr"/>
            <a:r>
              <a:rPr lang="fr-CH" sz="4400" dirty="0" err="1" smtClean="0">
                <a:solidFill>
                  <a:srgbClr val="00B050"/>
                </a:solidFill>
              </a:rPr>
              <a:t>closure</a:t>
            </a:r>
            <a:r>
              <a:rPr lang="fr-CH" sz="4400" dirty="0" smtClean="0">
                <a:solidFill>
                  <a:srgbClr val="00B050"/>
                </a:solidFill>
              </a:rPr>
              <a:t> of the Standard Model</a:t>
            </a:r>
            <a:endParaRPr lang="fr-CH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07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350" y="77173"/>
            <a:ext cx="8610600" cy="5378450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 smtClean="0"/>
              <a:t>Precision tests of EWSB</a:t>
            </a:r>
          </a:p>
          <a:p>
            <a:pPr lvl="1"/>
            <a:endParaRPr lang="en-US" sz="1600" dirty="0" smtClean="0"/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pPr lvl="1"/>
            <a:endParaRPr lang="en-US" sz="1600" dirty="0" smtClean="0"/>
          </a:p>
          <a:p>
            <a:pPr lvl="1"/>
            <a:endParaRPr lang="en-US" sz="1600" dirty="0"/>
          </a:p>
          <a:p>
            <a:pPr lvl="1"/>
            <a:endParaRPr lang="en-US" sz="1600" dirty="0" smtClean="0"/>
          </a:p>
          <a:p>
            <a:pPr lvl="1"/>
            <a:endParaRPr lang="en-US" sz="1600" dirty="0"/>
          </a:p>
          <a:p>
            <a:pPr lvl="1"/>
            <a:endParaRPr lang="en-US" sz="1600" dirty="0" smtClean="0"/>
          </a:p>
          <a:p>
            <a:pPr lvl="1"/>
            <a:endParaRPr lang="en-US" sz="1600" dirty="0"/>
          </a:p>
          <a:p>
            <a:pPr lvl="1"/>
            <a:endParaRPr lang="en-US" sz="1600" dirty="0" smtClean="0"/>
          </a:p>
          <a:p>
            <a:pPr lvl="1"/>
            <a:endParaRPr lang="en-US" sz="1600" dirty="0"/>
          </a:p>
          <a:p>
            <a:pPr lvl="1"/>
            <a:endParaRPr lang="en-US" sz="1600" dirty="0" smtClean="0"/>
          </a:p>
          <a:p>
            <a:pPr lvl="1"/>
            <a:endParaRPr lang="en-US" sz="1600" dirty="0"/>
          </a:p>
          <a:p>
            <a:pPr lvl="1"/>
            <a:endParaRPr lang="en-US" sz="1600" dirty="0" smtClean="0"/>
          </a:p>
          <a:p>
            <a:pPr lvl="1"/>
            <a:endParaRPr lang="en-US" sz="1600" dirty="0"/>
          </a:p>
          <a:p>
            <a:pPr lvl="1"/>
            <a:endParaRPr lang="en-US" sz="1600" dirty="0" smtClean="0"/>
          </a:p>
          <a:p>
            <a:pPr lvl="1"/>
            <a:endParaRPr lang="en-US" sz="1600" dirty="0"/>
          </a:p>
          <a:p>
            <a:pPr marL="457200" lvl="1" indent="0">
              <a:buNone/>
            </a:pPr>
            <a:endParaRPr lang="en-US" sz="16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F37CEC-7426-473D-BB9A-C0489BA294D7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</a:t>
            </a:fld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 descr="ww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703" y="3991474"/>
            <a:ext cx="1066885" cy="105544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50023" y="810877"/>
            <a:ext cx="31093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Z pole </a:t>
            </a:r>
            <a:r>
              <a:rPr lang="en-US" sz="1200" dirty="0" err="1" smtClean="0">
                <a:solidFill>
                  <a:prstClr val="black"/>
                </a:solidFill>
                <a:latin typeface="Calibri"/>
              </a:rPr>
              <a:t>ssymmetries</a:t>
            </a: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, </a:t>
            </a:r>
            <a:r>
              <a:rPr lang="en-US" sz="1200" dirty="0" err="1">
                <a:solidFill>
                  <a:prstClr val="black"/>
                </a:solidFill>
                <a:latin typeface="Calibri"/>
              </a:rPr>
              <a:t>l</a:t>
            </a:r>
            <a:r>
              <a:rPr lang="en-US" sz="1200" dirty="0" err="1" smtClean="0">
                <a:solidFill>
                  <a:prstClr val="black"/>
                </a:solidFill>
                <a:latin typeface="Calibri"/>
              </a:rPr>
              <a:t>ineshape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41888" y="812589"/>
            <a:ext cx="14116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WW threshold scan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24326" y="2931333"/>
            <a:ext cx="12470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prstClr val="black"/>
                </a:solidFill>
                <a:latin typeface="Calibri"/>
              </a:rPr>
              <a:t>tt</a:t>
            </a: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 threshold scan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1922" y="5170381"/>
            <a:ext cx="7845944" cy="1569660"/>
          </a:xfrm>
          <a:prstGeom prst="rect">
            <a:avLst/>
          </a:prstGeom>
          <a:solidFill>
            <a:schemeClr val="bg2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Calibri"/>
              </a:rPr>
              <a:t>TLEP : Repeat the LEP1 physics </a:t>
            </a:r>
            <a:r>
              <a:rPr lang="en-US" sz="1600" dirty="0" err="1" smtClean="0">
                <a:solidFill>
                  <a:srgbClr val="FF0000"/>
                </a:solidFill>
                <a:latin typeface="Calibri"/>
              </a:rPr>
              <a:t>programme</a:t>
            </a:r>
            <a:r>
              <a:rPr lang="en-US" sz="1600" dirty="0" smtClean="0">
                <a:solidFill>
                  <a:srgbClr val="FF0000"/>
                </a:solidFill>
                <a:latin typeface="Calibri"/>
              </a:rPr>
              <a:t> every 15 </a:t>
            </a:r>
            <a:r>
              <a:rPr lang="en-US" sz="1600" dirty="0" err="1" smtClean="0">
                <a:solidFill>
                  <a:srgbClr val="FF0000"/>
                </a:solidFill>
                <a:latin typeface="Calibri"/>
              </a:rPr>
              <a:t>mn</a:t>
            </a:r>
            <a:endParaRPr lang="en-US" sz="1600" dirty="0" smtClean="0">
              <a:solidFill>
                <a:srgbClr val="FF0000"/>
              </a:solidFill>
              <a:latin typeface="Calibri"/>
            </a:endParaRPr>
          </a:p>
          <a:p>
            <a:r>
              <a:rPr lang="en-US" sz="16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      </a:t>
            </a:r>
            <a:r>
              <a:rPr lang="en-US" sz="1600" dirty="0" smtClean="0">
                <a:solidFill>
                  <a:srgbClr val="0000CC"/>
                </a:solidFill>
                <a:latin typeface="Calibri"/>
              </a:rPr>
              <a:t>Transverse polarization up to the WW threshold</a:t>
            </a:r>
          </a:p>
          <a:p>
            <a:pPr marL="742950" lvl="1" indent="-285750">
              <a:buFont typeface="Wingdings" charset="2"/>
              <a:buChar char="Ø"/>
            </a:pP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Exquisite beam energy determination (10 </a:t>
            </a:r>
            <a:r>
              <a:rPr lang="en-US" sz="1600" dirty="0" err="1" smtClean="0">
                <a:solidFill>
                  <a:prstClr val="black"/>
                </a:solidFill>
                <a:latin typeface="Calibri"/>
              </a:rPr>
              <a:t>keV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) </a:t>
            </a:r>
            <a:endParaRPr lang="en-US" sz="1600" dirty="0" smtClean="0">
              <a:solidFill>
                <a:prstClr val="black"/>
              </a:solidFill>
              <a:latin typeface="Calibri"/>
            </a:endParaRPr>
          </a:p>
          <a:p>
            <a:r>
              <a:rPr lang="en-US" sz="1600" dirty="0">
                <a:solidFill>
                  <a:srgbClr val="0000CC"/>
                </a:solidFill>
                <a:latin typeface="Calibri"/>
              </a:rPr>
              <a:t> </a:t>
            </a:r>
            <a:r>
              <a:rPr lang="en-US" sz="1600" dirty="0" smtClean="0">
                <a:solidFill>
                  <a:srgbClr val="0000CC"/>
                </a:solidFill>
                <a:latin typeface="Calibri"/>
              </a:rPr>
              <a:t>      Longitudinal </a:t>
            </a:r>
            <a:r>
              <a:rPr lang="en-US" sz="1600" dirty="0">
                <a:solidFill>
                  <a:srgbClr val="0000CC"/>
                </a:solidFill>
                <a:latin typeface="Calibri"/>
              </a:rPr>
              <a:t>polarization at the Z </a:t>
            </a:r>
            <a:r>
              <a:rPr lang="en-US" sz="1600" dirty="0" smtClean="0">
                <a:solidFill>
                  <a:srgbClr val="0000CC"/>
                </a:solidFill>
                <a:latin typeface="Calibri"/>
              </a:rPr>
              <a:t>pole</a:t>
            </a:r>
            <a:endParaRPr lang="en-US" sz="1600" dirty="0" smtClean="0">
              <a:solidFill>
                <a:prstClr val="black"/>
              </a:solidFill>
              <a:latin typeface="Calibri"/>
            </a:endParaRPr>
          </a:p>
          <a:p>
            <a:pPr marL="742950" lvl="4" indent="-285750">
              <a:buFont typeface="Wingdings" charset="2"/>
              <a:buChar char="Ø"/>
            </a:pP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Measure 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sin</a:t>
            </a:r>
            <a:r>
              <a:rPr lang="en-US" sz="1600" baseline="30000" dirty="0">
                <a:solidFill>
                  <a:prstClr val="black"/>
                </a:solidFill>
                <a:latin typeface="Calibri"/>
              </a:rPr>
              <a:t>2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θ</a:t>
            </a:r>
            <a:r>
              <a:rPr lang="en-US" sz="1600" baseline="-25000" dirty="0">
                <a:solidFill>
                  <a:prstClr val="black"/>
                </a:solidFill>
                <a:latin typeface="Calibri"/>
              </a:rPr>
              <a:t>W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 to 2.10</a:t>
            </a:r>
            <a:r>
              <a:rPr lang="en-US" sz="1600" baseline="30000" dirty="0">
                <a:solidFill>
                  <a:prstClr val="black"/>
                </a:solidFill>
                <a:latin typeface="Calibri"/>
              </a:rPr>
              <a:t>-6 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from 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A</a:t>
            </a:r>
            <a:r>
              <a:rPr lang="en-US" sz="1600" baseline="-25000" dirty="0" smtClean="0">
                <a:solidFill>
                  <a:prstClr val="black"/>
                </a:solidFill>
                <a:latin typeface="Calibri"/>
              </a:rPr>
              <a:t>LR</a:t>
            </a:r>
          </a:p>
          <a:p>
            <a:pPr marL="742950" lvl="4" indent="-285750">
              <a:buFont typeface="Wingdings" charset="2"/>
              <a:buChar char="Ø"/>
            </a:pP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Statistics, statistics: 10</a:t>
            </a:r>
            <a:r>
              <a:rPr lang="en-US" sz="1600" baseline="30000" dirty="0" smtClean="0">
                <a:solidFill>
                  <a:prstClr val="black"/>
                </a:solidFill>
                <a:latin typeface="Calibri"/>
              </a:rPr>
              <a:t>10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 tau pairs, 10</a:t>
            </a:r>
            <a:r>
              <a:rPr lang="en-US" sz="1600" baseline="30000" dirty="0" smtClean="0">
                <a:solidFill>
                  <a:prstClr val="black"/>
                </a:solidFill>
                <a:latin typeface="Calibri"/>
              </a:rPr>
              <a:t>11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 bb pairs, QCD and QED studies etc… </a:t>
            </a:r>
            <a:endParaRPr lang="en-US" sz="1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58586" y="4519196"/>
            <a:ext cx="2444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-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853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284" y="52013"/>
            <a:ext cx="2044722" cy="273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534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1" b="3648"/>
          <a:stretch/>
        </p:blipFill>
        <p:spPr bwMode="auto">
          <a:xfrm>
            <a:off x="3406846" y="1160460"/>
            <a:ext cx="2974782" cy="2621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53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091" y="1115226"/>
            <a:ext cx="3348720" cy="3116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468" y="3365514"/>
            <a:ext cx="2680532" cy="1930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33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3300"/>
            </a:gs>
            <a:gs pos="50000">
              <a:schemeClr val="bg1"/>
            </a:gs>
            <a:gs pos="100000">
              <a:srgbClr val="0033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6451" name="Picture 3" descr="R:\alain\electroweak\talk-blois\41.jpg"/>
          <p:cNvPicPr>
            <a:picLocks noChangeAspect="1" noChangeArrowheads="1"/>
          </p:cNvPicPr>
          <p:nvPr/>
        </p:nvPicPr>
        <p:blipFill>
          <a:blip r:embed="rId2" cstate="print"/>
          <a:srcRect t="20200" r="2876"/>
          <a:stretch>
            <a:fillRect/>
          </a:stretch>
        </p:blipFill>
        <p:spPr bwMode="auto">
          <a:xfrm>
            <a:off x="22225" y="0"/>
            <a:ext cx="5897563" cy="6858000"/>
          </a:xfrm>
          <a:prstGeom prst="rect">
            <a:avLst/>
          </a:prstGeom>
          <a:noFill/>
        </p:spPr>
      </p:pic>
      <p:sp>
        <p:nvSpPr>
          <p:cNvPr id="616453" name="Rectangle 5"/>
          <p:cNvSpPr>
            <a:spLocks noChangeArrowheads="1"/>
          </p:cNvSpPr>
          <p:nvPr/>
        </p:nvSpPr>
        <p:spPr bwMode="auto">
          <a:xfrm>
            <a:off x="536575" y="3789363"/>
            <a:ext cx="5254625" cy="1552575"/>
          </a:xfrm>
          <a:prstGeom prst="rect">
            <a:avLst/>
          </a:prstGeom>
          <a:noFill/>
          <a:ln w="57150" cmpd="thinThick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1600">
              <a:solidFill>
                <a:srgbClr val="FFFFCC"/>
              </a:solidFill>
              <a:latin typeface="Comic Sans MS"/>
            </a:endParaRPr>
          </a:p>
        </p:txBody>
      </p:sp>
      <p:sp>
        <p:nvSpPr>
          <p:cNvPr id="616454" name="Text Box 6"/>
          <p:cNvSpPr txBox="1">
            <a:spLocks noChangeArrowheads="1"/>
          </p:cNvSpPr>
          <p:nvPr/>
        </p:nvSpPr>
        <p:spPr bwMode="auto">
          <a:xfrm>
            <a:off x="6067425" y="525463"/>
            <a:ext cx="2828925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fr-CH">
                <a:solidFill>
                  <a:srgbClr val="FFFFCC"/>
                </a:solidFill>
                <a:latin typeface="Comic Sans MS"/>
              </a:rPr>
              <a:t>relations to the well measured</a:t>
            </a:r>
          </a:p>
          <a:p>
            <a:pPr algn="ctr"/>
            <a:r>
              <a:rPr lang="fr-CH" sz="1800">
                <a:solidFill>
                  <a:srgbClr val="FFFFCC"/>
                </a:solidFill>
                <a:latin typeface="Comic Sans MS"/>
              </a:rPr>
              <a:t> </a:t>
            </a:r>
            <a:r>
              <a:rPr lang="fr-CH" sz="2400">
                <a:solidFill>
                  <a:srgbClr val="FFFFCC"/>
                </a:solidFill>
                <a:latin typeface="Comic Sans MS"/>
              </a:rPr>
              <a:t>G</a:t>
            </a:r>
            <a:r>
              <a:rPr lang="fr-CH" sz="2400" baseline="-25000">
                <a:solidFill>
                  <a:srgbClr val="FFFFCC"/>
                </a:solidFill>
                <a:latin typeface="Comic Sans MS"/>
              </a:rPr>
              <a:t>F</a:t>
            </a:r>
            <a:r>
              <a:rPr lang="fr-CH" sz="2400">
                <a:solidFill>
                  <a:srgbClr val="FFFFCC"/>
                </a:solidFill>
                <a:latin typeface="Comic Sans MS"/>
              </a:rPr>
              <a:t> m</a:t>
            </a:r>
            <a:r>
              <a:rPr lang="fr-CH" sz="2400" baseline="-25000">
                <a:solidFill>
                  <a:srgbClr val="FFFFCC"/>
                </a:solidFill>
                <a:latin typeface="Comic Sans MS"/>
              </a:rPr>
              <a:t>Z </a:t>
            </a:r>
            <a:r>
              <a:rPr lang="fr-CH" sz="2400">
                <a:solidFill>
                  <a:srgbClr val="FFFFCC"/>
                </a:solidFill>
                <a:latin typeface="Symbol" pitchFamily="18" charset="2"/>
              </a:rPr>
              <a:t>a</a:t>
            </a:r>
            <a:r>
              <a:rPr lang="fr-CH" sz="2400" baseline="-25000">
                <a:solidFill>
                  <a:srgbClr val="FFFFCC"/>
                </a:solidFill>
                <a:latin typeface="Comic Sans MS"/>
              </a:rPr>
              <a:t>QED</a:t>
            </a:r>
            <a:endParaRPr lang="en-GB" sz="2400">
              <a:solidFill>
                <a:srgbClr val="FFFFCC"/>
              </a:solidFill>
              <a:latin typeface="Comic Sans MS"/>
            </a:endParaRPr>
          </a:p>
        </p:txBody>
      </p:sp>
      <p:sp>
        <p:nvSpPr>
          <p:cNvPr id="616455" name="Text Box 7"/>
          <p:cNvSpPr txBox="1">
            <a:spLocks noChangeArrowheads="1"/>
          </p:cNvSpPr>
          <p:nvPr/>
        </p:nvSpPr>
        <p:spPr bwMode="auto">
          <a:xfrm>
            <a:off x="6294438" y="1893888"/>
            <a:ext cx="2582862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CH" sz="1600" dirty="0">
                <a:solidFill>
                  <a:srgbClr val="FF7C80"/>
                </a:solidFill>
                <a:latin typeface="Symbol" pitchFamily="18" charset="2"/>
              </a:rPr>
              <a:t>Dr </a:t>
            </a:r>
            <a:r>
              <a:rPr lang="fr-CH" sz="1600" dirty="0">
                <a:solidFill>
                  <a:srgbClr val="FF7C80"/>
                </a:solidFill>
                <a:latin typeface="Comic Sans MS"/>
              </a:rPr>
              <a:t>= </a:t>
            </a:r>
            <a:r>
              <a:rPr lang="fr-CH" sz="1600" dirty="0">
                <a:solidFill>
                  <a:srgbClr val="FF7C80"/>
                </a:solidFill>
                <a:latin typeface="Symbol" pitchFamily="18" charset="2"/>
              </a:rPr>
              <a:t>a /p  (</a:t>
            </a:r>
            <a:r>
              <a:rPr lang="fr-CH" sz="1600" dirty="0" err="1">
                <a:solidFill>
                  <a:srgbClr val="FF7C80"/>
                </a:solidFill>
                <a:latin typeface="Comic Sans MS"/>
              </a:rPr>
              <a:t>m</a:t>
            </a:r>
            <a:r>
              <a:rPr lang="fr-CH" sz="1600" baseline="-25000" dirty="0" err="1">
                <a:solidFill>
                  <a:srgbClr val="FF7C80"/>
                </a:solidFill>
                <a:latin typeface="Comic Sans MS"/>
              </a:rPr>
              <a:t>top</a:t>
            </a:r>
            <a:r>
              <a:rPr lang="fr-CH" sz="1600" dirty="0">
                <a:solidFill>
                  <a:srgbClr val="FF7C80"/>
                </a:solidFill>
                <a:latin typeface="Comic Sans MS"/>
              </a:rPr>
              <a:t>/</a:t>
            </a:r>
            <a:r>
              <a:rPr lang="fr-CH" sz="1600" dirty="0" err="1">
                <a:solidFill>
                  <a:srgbClr val="FF7C80"/>
                </a:solidFill>
                <a:latin typeface="Comic Sans MS"/>
              </a:rPr>
              <a:t>m</a:t>
            </a:r>
            <a:r>
              <a:rPr lang="fr-CH" sz="1600" baseline="-25000" dirty="0" err="1">
                <a:solidFill>
                  <a:srgbClr val="FF7C80"/>
                </a:solidFill>
                <a:latin typeface="Comic Sans MS"/>
              </a:rPr>
              <a:t>Z</a:t>
            </a:r>
            <a:r>
              <a:rPr lang="fr-CH" sz="1600" dirty="0">
                <a:solidFill>
                  <a:srgbClr val="FF7C80"/>
                </a:solidFill>
                <a:latin typeface="Comic Sans MS"/>
              </a:rPr>
              <a:t>)</a:t>
            </a:r>
            <a:r>
              <a:rPr lang="fr-CH" sz="1600" baseline="30000" dirty="0">
                <a:solidFill>
                  <a:srgbClr val="FF7C80"/>
                </a:solidFill>
                <a:latin typeface="Comic Sans MS"/>
              </a:rPr>
              <a:t>2</a:t>
            </a:r>
          </a:p>
          <a:p>
            <a:r>
              <a:rPr lang="fr-CH" sz="1600" baseline="30000" dirty="0">
                <a:solidFill>
                  <a:srgbClr val="FF7C80"/>
                </a:solidFill>
                <a:latin typeface="Comic Sans MS"/>
              </a:rPr>
              <a:t> </a:t>
            </a:r>
          </a:p>
          <a:p>
            <a:r>
              <a:rPr lang="fr-CH" sz="1600" baseline="30000" dirty="0">
                <a:solidFill>
                  <a:srgbClr val="FF7C80"/>
                </a:solidFill>
                <a:latin typeface="Comic Sans MS"/>
              </a:rPr>
              <a:t>      </a:t>
            </a:r>
            <a:r>
              <a:rPr lang="fr-CH" sz="1600" dirty="0">
                <a:solidFill>
                  <a:srgbClr val="FF7C80"/>
                </a:solidFill>
                <a:latin typeface="Comic Sans MS"/>
              </a:rPr>
              <a:t>- </a:t>
            </a:r>
            <a:r>
              <a:rPr lang="fr-CH" sz="1600" dirty="0">
                <a:solidFill>
                  <a:srgbClr val="FF7C80"/>
                </a:solidFill>
                <a:latin typeface="Symbol" pitchFamily="18" charset="2"/>
              </a:rPr>
              <a:t>a /4p  </a:t>
            </a:r>
            <a:r>
              <a:rPr lang="fr-CH" sz="1600" dirty="0">
                <a:solidFill>
                  <a:srgbClr val="FF7C80"/>
                </a:solidFill>
                <a:latin typeface="Comic Sans MS"/>
              </a:rPr>
              <a:t>log </a:t>
            </a:r>
            <a:r>
              <a:rPr lang="fr-CH" sz="1600" dirty="0">
                <a:solidFill>
                  <a:srgbClr val="FF7C80"/>
                </a:solidFill>
                <a:latin typeface="Symbol" pitchFamily="18" charset="2"/>
              </a:rPr>
              <a:t>(</a:t>
            </a:r>
            <a:r>
              <a:rPr lang="fr-CH" sz="1600" dirty="0" err="1">
                <a:solidFill>
                  <a:srgbClr val="FF7C80"/>
                </a:solidFill>
                <a:latin typeface="Comic Sans MS"/>
              </a:rPr>
              <a:t>m</a:t>
            </a:r>
            <a:r>
              <a:rPr lang="fr-CH" sz="1600" baseline="-25000" dirty="0" err="1">
                <a:solidFill>
                  <a:srgbClr val="FF7C80"/>
                </a:solidFill>
                <a:latin typeface="Comic Sans MS"/>
              </a:rPr>
              <a:t>h</a:t>
            </a:r>
            <a:r>
              <a:rPr lang="fr-CH" sz="1600" dirty="0">
                <a:solidFill>
                  <a:srgbClr val="FF7C80"/>
                </a:solidFill>
                <a:latin typeface="Comic Sans MS"/>
              </a:rPr>
              <a:t>/</a:t>
            </a:r>
            <a:r>
              <a:rPr lang="fr-CH" sz="1600" dirty="0" err="1">
                <a:solidFill>
                  <a:srgbClr val="FF7C80"/>
                </a:solidFill>
                <a:latin typeface="Comic Sans MS"/>
              </a:rPr>
              <a:t>m</a:t>
            </a:r>
            <a:r>
              <a:rPr lang="fr-CH" sz="1600" baseline="-25000" dirty="0" err="1">
                <a:solidFill>
                  <a:srgbClr val="FF7C80"/>
                </a:solidFill>
                <a:latin typeface="Comic Sans MS"/>
              </a:rPr>
              <a:t>Z</a:t>
            </a:r>
            <a:r>
              <a:rPr lang="fr-CH" sz="1600" dirty="0">
                <a:solidFill>
                  <a:srgbClr val="FF7C80"/>
                </a:solidFill>
                <a:latin typeface="Comic Sans MS"/>
              </a:rPr>
              <a:t>)</a:t>
            </a:r>
            <a:r>
              <a:rPr lang="fr-CH" sz="1600" baseline="30000" dirty="0">
                <a:solidFill>
                  <a:srgbClr val="FF7C80"/>
                </a:solidFill>
                <a:latin typeface="Comic Sans MS"/>
              </a:rPr>
              <a:t>2</a:t>
            </a:r>
            <a:r>
              <a:rPr lang="fr-CH" sz="1600" dirty="0">
                <a:solidFill>
                  <a:srgbClr val="FFFFCC"/>
                </a:solidFill>
                <a:latin typeface="Comic Sans MS"/>
              </a:rPr>
              <a:t> </a:t>
            </a:r>
            <a:endParaRPr lang="en-GB" sz="1600" dirty="0">
              <a:solidFill>
                <a:srgbClr val="FFFFCC"/>
              </a:solidFill>
              <a:latin typeface="Comic Sans MS"/>
            </a:endParaRPr>
          </a:p>
        </p:txBody>
      </p:sp>
      <p:sp>
        <p:nvSpPr>
          <p:cNvPr id="616456" name="Text Box 8"/>
          <p:cNvSpPr txBox="1">
            <a:spLocks noChangeArrowheads="1"/>
          </p:cNvSpPr>
          <p:nvPr/>
        </p:nvSpPr>
        <p:spPr bwMode="auto">
          <a:xfrm>
            <a:off x="6511925" y="1196975"/>
            <a:ext cx="16478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CH" sz="1600">
                <a:solidFill>
                  <a:srgbClr val="FFFFCC"/>
                </a:solidFill>
                <a:latin typeface="Comic Sans MS"/>
              </a:rPr>
              <a:t>at first order:</a:t>
            </a:r>
            <a:endParaRPr lang="en-GB" sz="1600">
              <a:solidFill>
                <a:srgbClr val="FFFFCC"/>
              </a:solidFill>
              <a:latin typeface="Comic Sans MS"/>
            </a:endParaRPr>
          </a:p>
        </p:txBody>
      </p:sp>
      <p:sp>
        <p:nvSpPr>
          <p:cNvPr id="616458" name="Text Box 10"/>
          <p:cNvSpPr txBox="1">
            <a:spLocks noChangeArrowheads="1"/>
          </p:cNvSpPr>
          <p:nvPr/>
        </p:nvSpPr>
        <p:spPr bwMode="auto">
          <a:xfrm>
            <a:off x="5935662" y="2850972"/>
            <a:ext cx="33004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CH" sz="1600" dirty="0">
                <a:solidFill>
                  <a:srgbClr val="3399FF"/>
                </a:solidFill>
                <a:latin typeface="Symbol" pitchFamily="18" charset="2"/>
              </a:rPr>
              <a:t>e</a:t>
            </a:r>
            <a:r>
              <a:rPr lang="fr-CH" sz="1600" baseline="-25000" dirty="0">
                <a:solidFill>
                  <a:srgbClr val="3399FF"/>
                </a:solidFill>
                <a:latin typeface="Symbol" pitchFamily="18" charset="2"/>
              </a:rPr>
              <a:t>3  </a:t>
            </a:r>
            <a:r>
              <a:rPr lang="fr-CH" sz="1600" dirty="0">
                <a:solidFill>
                  <a:srgbClr val="3399FF"/>
                </a:solidFill>
                <a:latin typeface="Comic Sans MS"/>
              </a:rPr>
              <a:t>= cos</a:t>
            </a:r>
            <a:r>
              <a:rPr lang="fr-CH" sz="1600" baseline="30000" dirty="0">
                <a:solidFill>
                  <a:srgbClr val="3399FF"/>
                </a:solidFill>
                <a:latin typeface="Comic Sans MS"/>
              </a:rPr>
              <a:t>2</a:t>
            </a:r>
            <a:r>
              <a:rPr lang="fr-CH" sz="1600" dirty="0">
                <a:solidFill>
                  <a:srgbClr val="3399FF"/>
                </a:solidFill>
                <a:latin typeface="Symbol" pitchFamily="18" charset="2"/>
              </a:rPr>
              <a:t>q</a:t>
            </a:r>
            <a:r>
              <a:rPr lang="fr-CH" sz="1600" baseline="-25000" dirty="0">
                <a:solidFill>
                  <a:srgbClr val="3399FF"/>
                </a:solidFill>
                <a:latin typeface="Comic Sans MS"/>
              </a:rPr>
              <a:t>w</a:t>
            </a:r>
            <a:r>
              <a:rPr lang="fr-CH" sz="1600" dirty="0">
                <a:solidFill>
                  <a:srgbClr val="3399FF"/>
                </a:solidFill>
                <a:latin typeface="Comic Sans MS"/>
              </a:rPr>
              <a:t> </a:t>
            </a:r>
            <a:r>
              <a:rPr lang="fr-CH" sz="1600" dirty="0">
                <a:solidFill>
                  <a:srgbClr val="3399FF"/>
                </a:solidFill>
                <a:latin typeface="Symbol" pitchFamily="18" charset="2"/>
              </a:rPr>
              <a:t>a /9p  </a:t>
            </a:r>
            <a:r>
              <a:rPr lang="fr-CH" sz="1600" dirty="0">
                <a:solidFill>
                  <a:srgbClr val="3399FF"/>
                </a:solidFill>
                <a:latin typeface="Comic Sans MS"/>
              </a:rPr>
              <a:t>log </a:t>
            </a:r>
            <a:r>
              <a:rPr lang="fr-CH" sz="1600" dirty="0">
                <a:solidFill>
                  <a:srgbClr val="3399FF"/>
                </a:solidFill>
                <a:latin typeface="Symbol" pitchFamily="18" charset="2"/>
              </a:rPr>
              <a:t>(</a:t>
            </a:r>
            <a:r>
              <a:rPr lang="fr-CH" sz="1600" dirty="0" err="1">
                <a:solidFill>
                  <a:srgbClr val="3399FF"/>
                </a:solidFill>
                <a:latin typeface="Comic Sans MS"/>
              </a:rPr>
              <a:t>m</a:t>
            </a:r>
            <a:r>
              <a:rPr lang="fr-CH" sz="1600" baseline="-25000" dirty="0" err="1">
                <a:solidFill>
                  <a:srgbClr val="3399FF"/>
                </a:solidFill>
                <a:latin typeface="Comic Sans MS"/>
              </a:rPr>
              <a:t>h</a:t>
            </a:r>
            <a:r>
              <a:rPr lang="fr-CH" sz="1600" dirty="0">
                <a:solidFill>
                  <a:srgbClr val="3399FF"/>
                </a:solidFill>
                <a:latin typeface="Comic Sans MS"/>
              </a:rPr>
              <a:t>/</a:t>
            </a:r>
            <a:r>
              <a:rPr lang="fr-CH" sz="1600" dirty="0" err="1">
                <a:solidFill>
                  <a:srgbClr val="3399FF"/>
                </a:solidFill>
                <a:latin typeface="Comic Sans MS"/>
              </a:rPr>
              <a:t>m</a:t>
            </a:r>
            <a:r>
              <a:rPr lang="fr-CH" sz="1600" baseline="-25000" dirty="0" err="1">
                <a:solidFill>
                  <a:srgbClr val="3399FF"/>
                </a:solidFill>
                <a:latin typeface="Comic Sans MS"/>
              </a:rPr>
              <a:t>Z</a:t>
            </a:r>
            <a:r>
              <a:rPr lang="fr-CH" sz="1600" dirty="0">
                <a:solidFill>
                  <a:srgbClr val="3399FF"/>
                </a:solidFill>
                <a:latin typeface="Comic Sans MS"/>
              </a:rPr>
              <a:t>)</a:t>
            </a:r>
            <a:r>
              <a:rPr lang="fr-CH" sz="1600" baseline="30000" dirty="0">
                <a:solidFill>
                  <a:srgbClr val="3399FF"/>
                </a:solidFill>
                <a:latin typeface="Comic Sans MS"/>
              </a:rPr>
              <a:t>2</a:t>
            </a:r>
            <a:r>
              <a:rPr lang="fr-CH" sz="1600" dirty="0">
                <a:solidFill>
                  <a:srgbClr val="FFFFCC"/>
                </a:solidFill>
                <a:latin typeface="Comic Sans MS"/>
              </a:rPr>
              <a:t>  </a:t>
            </a:r>
            <a:endParaRPr lang="en-GB" sz="1600" dirty="0">
              <a:solidFill>
                <a:srgbClr val="FFFFCC"/>
              </a:solidFill>
              <a:latin typeface="Comic Sans MS"/>
            </a:endParaRPr>
          </a:p>
        </p:txBody>
      </p:sp>
      <p:sp>
        <p:nvSpPr>
          <p:cNvPr id="616459" name="Text Box 11"/>
          <p:cNvSpPr txBox="1">
            <a:spLocks noChangeArrowheads="1"/>
          </p:cNvSpPr>
          <p:nvPr/>
        </p:nvSpPr>
        <p:spPr bwMode="auto">
          <a:xfrm>
            <a:off x="6280150" y="3401701"/>
            <a:ext cx="270986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CH" sz="1600" dirty="0" err="1">
                <a:solidFill>
                  <a:srgbClr val="00CC66"/>
                </a:solidFill>
                <a:latin typeface="Symbol" pitchFamily="18" charset="2"/>
              </a:rPr>
              <a:t>d</a:t>
            </a:r>
            <a:r>
              <a:rPr lang="fr-CH" sz="1600" baseline="-25000" dirty="0" err="1">
                <a:solidFill>
                  <a:srgbClr val="00CC66"/>
                </a:solidFill>
                <a:latin typeface="Symbol" pitchFamily="18" charset="2"/>
              </a:rPr>
              <a:t>n</a:t>
            </a:r>
            <a:r>
              <a:rPr lang="fr-CH" sz="1600" baseline="-25000" dirty="0" err="1">
                <a:solidFill>
                  <a:srgbClr val="00CC66"/>
                </a:solidFill>
                <a:latin typeface="Comic Sans MS"/>
              </a:rPr>
              <a:t>b</a:t>
            </a:r>
            <a:r>
              <a:rPr lang="fr-CH" sz="1600" dirty="0">
                <a:solidFill>
                  <a:srgbClr val="00CC66"/>
                </a:solidFill>
                <a:latin typeface="Symbol" pitchFamily="18" charset="2"/>
              </a:rPr>
              <a:t> </a:t>
            </a:r>
            <a:r>
              <a:rPr lang="fr-CH" sz="1600" dirty="0">
                <a:solidFill>
                  <a:srgbClr val="00CC66"/>
                </a:solidFill>
                <a:latin typeface="Comic Sans MS"/>
              </a:rPr>
              <a:t>=20/13 </a:t>
            </a:r>
            <a:r>
              <a:rPr lang="fr-CH" sz="1600" dirty="0">
                <a:solidFill>
                  <a:srgbClr val="00CC66"/>
                </a:solidFill>
                <a:latin typeface="Symbol" pitchFamily="18" charset="2"/>
              </a:rPr>
              <a:t>a /p  (</a:t>
            </a:r>
            <a:r>
              <a:rPr lang="fr-CH" sz="1600" dirty="0" err="1">
                <a:solidFill>
                  <a:srgbClr val="00CC66"/>
                </a:solidFill>
                <a:latin typeface="Comic Sans MS"/>
              </a:rPr>
              <a:t>m</a:t>
            </a:r>
            <a:r>
              <a:rPr lang="fr-CH" sz="1600" baseline="-25000" dirty="0" err="1">
                <a:solidFill>
                  <a:srgbClr val="00CC66"/>
                </a:solidFill>
                <a:latin typeface="Comic Sans MS"/>
              </a:rPr>
              <a:t>top</a:t>
            </a:r>
            <a:r>
              <a:rPr lang="fr-CH" sz="1600" dirty="0">
                <a:solidFill>
                  <a:srgbClr val="00CC66"/>
                </a:solidFill>
                <a:latin typeface="Comic Sans MS"/>
              </a:rPr>
              <a:t>/</a:t>
            </a:r>
            <a:r>
              <a:rPr lang="fr-CH" sz="1600" dirty="0" err="1">
                <a:solidFill>
                  <a:srgbClr val="00CC66"/>
                </a:solidFill>
                <a:latin typeface="Comic Sans MS"/>
              </a:rPr>
              <a:t>m</a:t>
            </a:r>
            <a:r>
              <a:rPr lang="fr-CH" sz="1600" baseline="-25000" dirty="0" err="1">
                <a:solidFill>
                  <a:srgbClr val="00CC66"/>
                </a:solidFill>
                <a:latin typeface="Comic Sans MS"/>
              </a:rPr>
              <a:t>Z</a:t>
            </a:r>
            <a:r>
              <a:rPr lang="fr-CH" sz="1600" dirty="0">
                <a:solidFill>
                  <a:srgbClr val="00CC66"/>
                </a:solidFill>
                <a:latin typeface="Comic Sans MS"/>
              </a:rPr>
              <a:t>)</a:t>
            </a:r>
            <a:r>
              <a:rPr lang="fr-CH" sz="1600" baseline="30000" dirty="0">
                <a:solidFill>
                  <a:srgbClr val="00CC66"/>
                </a:solidFill>
                <a:latin typeface="Comic Sans MS"/>
              </a:rPr>
              <a:t>2</a:t>
            </a:r>
          </a:p>
          <a:p>
            <a:endParaRPr lang="en-GB" sz="1600" dirty="0">
              <a:solidFill>
                <a:srgbClr val="FFFFCC"/>
              </a:solidFill>
              <a:latin typeface="Comic Sans MS"/>
            </a:endParaRPr>
          </a:p>
        </p:txBody>
      </p:sp>
      <p:sp>
        <p:nvSpPr>
          <p:cNvPr id="616460" name="Text Box 12"/>
          <p:cNvSpPr txBox="1">
            <a:spLocks noChangeArrowheads="1"/>
          </p:cNvSpPr>
          <p:nvPr/>
        </p:nvSpPr>
        <p:spPr bwMode="auto">
          <a:xfrm>
            <a:off x="5949951" y="4384169"/>
            <a:ext cx="3267241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CH" sz="1600" dirty="0" err="1">
                <a:solidFill>
                  <a:srgbClr val="FFFFCC"/>
                </a:solidFill>
                <a:latin typeface="Comic Sans MS"/>
              </a:rPr>
              <a:t>complete</a:t>
            </a:r>
            <a:r>
              <a:rPr lang="fr-CH" sz="1600" dirty="0">
                <a:solidFill>
                  <a:srgbClr val="FFFFCC"/>
                </a:solidFill>
                <a:latin typeface="Comic Sans MS"/>
              </a:rPr>
              <a:t> </a:t>
            </a:r>
            <a:r>
              <a:rPr lang="fr-CH" sz="1600" dirty="0" err="1">
                <a:solidFill>
                  <a:srgbClr val="FFFFCC"/>
                </a:solidFill>
                <a:latin typeface="Comic Sans MS"/>
              </a:rPr>
              <a:t>formulae</a:t>
            </a:r>
            <a:r>
              <a:rPr lang="fr-CH" sz="1600" dirty="0">
                <a:solidFill>
                  <a:srgbClr val="FFFFCC"/>
                </a:solidFill>
                <a:latin typeface="Comic Sans MS"/>
              </a:rPr>
              <a:t> </a:t>
            </a:r>
            <a:r>
              <a:rPr lang="fr-CH" sz="1600" dirty="0" err="1">
                <a:solidFill>
                  <a:srgbClr val="FFFFCC"/>
                </a:solidFill>
                <a:latin typeface="Comic Sans MS"/>
              </a:rPr>
              <a:t>at</a:t>
            </a:r>
            <a:r>
              <a:rPr lang="fr-CH" sz="1600" dirty="0">
                <a:solidFill>
                  <a:srgbClr val="FFFFCC"/>
                </a:solidFill>
                <a:latin typeface="Comic Sans MS"/>
              </a:rPr>
              <a:t> 2d </a:t>
            </a:r>
            <a:r>
              <a:rPr lang="fr-CH" sz="1600" dirty="0" err="1">
                <a:solidFill>
                  <a:srgbClr val="FFFFCC"/>
                </a:solidFill>
                <a:latin typeface="Comic Sans MS"/>
              </a:rPr>
              <a:t>order</a:t>
            </a:r>
            <a:endParaRPr lang="fr-CH" sz="1600" dirty="0">
              <a:solidFill>
                <a:srgbClr val="FFFFCC"/>
              </a:solidFill>
              <a:latin typeface="Comic Sans MS"/>
            </a:endParaRPr>
          </a:p>
          <a:p>
            <a:r>
              <a:rPr lang="fr-CH" sz="1600" dirty="0" err="1">
                <a:solidFill>
                  <a:srgbClr val="FFFFCC"/>
                </a:solidFill>
                <a:latin typeface="Comic Sans MS"/>
              </a:rPr>
              <a:t>including</a:t>
            </a:r>
            <a:r>
              <a:rPr lang="fr-CH" sz="1600" dirty="0">
                <a:solidFill>
                  <a:srgbClr val="FFFFCC"/>
                </a:solidFill>
                <a:latin typeface="Comic Sans MS"/>
              </a:rPr>
              <a:t> </a:t>
            </a:r>
            <a:r>
              <a:rPr lang="fr-CH" sz="1600" dirty="0" err="1">
                <a:solidFill>
                  <a:srgbClr val="FFFFCC"/>
                </a:solidFill>
                <a:latin typeface="Comic Sans MS"/>
              </a:rPr>
              <a:t>strong</a:t>
            </a:r>
            <a:r>
              <a:rPr lang="fr-CH" sz="1600" dirty="0">
                <a:solidFill>
                  <a:srgbClr val="FFFFCC"/>
                </a:solidFill>
                <a:latin typeface="Comic Sans MS"/>
              </a:rPr>
              <a:t> corrections </a:t>
            </a:r>
          </a:p>
          <a:p>
            <a:r>
              <a:rPr lang="fr-CH" sz="1600" dirty="0">
                <a:solidFill>
                  <a:srgbClr val="FFFFCC"/>
                </a:solidFill>
                <a:latin typeface="Comic Sans MS"/>
              </a:rPr>
              <a:t>are </a:t>
            </a:r>
            <a:r>
              <a:rPr lang="fr-CH" sz="1600" dirty="0" err="1">
                <a:solidFill>
                  <a:srgbClr val="FFFFCC"/>
                </a:solidFill>
                <a:latin typeface="Comic Sans MS"/>
              </a:rPr>
              <a:t>available</a:t>
            </a:r>
            <a:r>
              <a:rPr lang="fr-CH" sz="1600" dirty="0">
                <a:solidFill>
                  <a:srgbClr val="FFFFCC"/>
                </a:solidFill>
                <a:latin typeface="Comic Sans MS"/>
              </a:rPr>
              <a:t> in </a:t>
            </a:r>
            <a:r>
              <a:rPr lang="fr-CH" sz="1600" dirty="0" err="1">
                <a:solidFill>
                  <a:srgbClr val="FFFFCC"/>
                </a:solidFill>
                <a:latin typeface="Comic Sans MS"/>
              </a:rPr>
              <a:t>fitting</a:t>
            </a:r>
            <a:r>
              <a:rPr lang="fr-CH" sz="1600" dirty="0">
                <a:solidFill>
                  <a:srgbClr val="FFFFCC"/>
                </a:solidFill>
                <a:latin typeface="Comic Sans MS"/>
              </a:rPr>
              <a:t> codes</a:t>
            </a:r>
          </a:p>
          <a:p>
            <a:endParaRPr lang="fr-CH" sz="1600" dirty="0">
              <a:solidFill>
                <a:srgbClr val="FFFFCC"/>
              </a:solidFill>
              <a:latin typeface="Comic Sans MS"/>
            </a:endParaRPr>
          </a:p>
          <a:p>
            <a:r>
              <a:rPr lang="fr-CH" sz="1600" dirty="0" err="1">
                <a:solidFill>
                  <a:srgbClr val="FFFFCC"/>
                </a:solidFill>
                <a:latin typeface="Comic Sans MS"/>
              </a:rPr>
              <a:t>e.g</a:t>
            </a:r>
            <a:r>
              <a:rPr lang="fr-CH" sz="1600" dirty="0">
                <a:solidFill>
                  <a:srgbClr val="FFFFCC"/>
                </a:solidFill>
                <a:latin typeface="Comic Sans MS"/>
              </a:rPr>
              <a:t>. ZFITTER </a:t>
            </a:r>
            <a:r>
              <a:rPr lang="fr-CH" sz="1600" dirty="0" smtClean="0">
                <a:solidFill>
                  <a:srgbClr val="FFFFCC"/>
                </a:solidFill>
                <a:latin typeface="Comic Sans MS"/>
              </a:rPr>
              <a:t>, GFITTER</a:t>
            </a:r>
          </a:p>
          <a:p>
            <a:endParaRPr lang="fr-CH" sz="1600" dirty="0">
              <a:solidFill>
                <a:srgbClr val="FFFFCC"/>
              </a:solidFill>
              <a:latin typeface="Comic Sans MS"/>
            </a:endParaRPr>
          </a:p>
          <a:p>
            <a:pPr algn="ctr"/>
            <a:r>
              <a:rPr lang="fr-CH" sz="18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</a:rPr>
              <a:t>Will </a:t>
            </a:r>
            <a:r>
              <a:rPr lang="fr-CH" sz="1800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</a:rPr>
              <a:t>need</a:t>
            </a:r>
            <a:r>
              <a:rPr lang="fr-CH" sz="18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</a:rPr>
              <a:t> to </a:t>
            </a:r>
            <a:r>
              <a:rPr lang="fr-CH" sz="1800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</a:rPr>
              <a:t>be</a:t>
            </a:r>
            <a:r>
              <a:rPr lang="fr-CH" sz="18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</a:rPr>
              <a:t> </a:t>
            </a:r>
            <a:r>
              <a:rPr lang="fr-CH" sz="1800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</a:rPr>
              <a:t>improved</a:t>
            </a:r>
            <a:r>
              <a:rPr lang="fr-CH" sz="18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</a:rPr>
              <a:t> </a:t>
            </a:r>
          </a:p>
          <a:p>
            <a:pPr algn="ctr"/>
            <a:r>
              <a:rPr lang="fr-CH" sz="18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</a:rPr>
              <a:t>for TLEP!</a:t>
            </a:r>
            <a:endParaRPr lang="en-GB" sz="1800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/>
            </a:endParaRPr>
          </a:p>
        </p:txBody>
      </p:sp>
      <p:sp>
        <p:nvSpPr>
          <p:cNvPr id="616461" name="Text Box 13"/>
          <p:cNvSpPr txBox="1">
            <a:spLocks noChangeArrowheads="1"/>
          </p:cNvSpPr>
          <p:nvPr/>
        </p:nvSpPr>
        <p:spPr bwMode="auto">
          <a:xfrm>
            <a:off x="6599238" y="0"/>
            <a:ext cx="1397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CH" sz="2800">
                <a:solidFill>
                  <a:srgbClr val="FFFFCC"/>
                </a:solidFill>
                <a:latin typeface="Comic Sans MS"/>
              </a:rPr>
              <a:t>EWRCs</a:t>
            </a:r>
            <a:endParaRPr lang="en-GB" sz="2800">
              <a:solidFill>
                <a:srgbClr val="FFFFCC"/>
              </a:solidFill>
              <a:latin typeface="Comic Sans MS"/>
            </a:endParaRPr>
          </a:p>
        </p:txBody>
      </p:sp>
      <p:sp>
        <p:nvSpPr>
          <p:cNvPr id="2" name="TextBox 1"/>
          <p:cNvSpPr txBox="1"/>
          <p:nvPr/>
        </p:nvSpPr>
        <p:spPr>
          <a:xfrm rot="19509088">
            <a:off x="141224" y="2819141"/>
            <a:ext cx="9018993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fr-CH" sz="3600" dirty="0" smtClean="0">
                <a:latin typeface="+mn-lt"/>
              </a:rPr>
              <a:t>There </a:t>
            </a:r>
            <a:r>
              <a:rPr lang="fr-CH" sz="3600" dirty="0" err="1" smtClean="0">
                <a:latin typeface="+mn-lt"/>
              </a:rPr>
              <a:t>is</a:t>
            </a:r>
            <a:r>
              <a:rPr lang="fr-CH" sz="3600" dirty="0" smtClean="0">
                <a:latin typeface="+mn-lt"/>
              </a:rPr>
              <a:t> </a:t>
            </a:r>
            <a:r>
              <a:rPr lang="fr-CH" sz="3600" dirty="0" err="1" smtClean="0">
                <a:latin typeface="+mn-lt"/>
              </a:rPr>
              <a:t>much</a:t>
            </a:r>
            <a:r>
              <a:rPr lang="fr-CH" sz="3600" dirty="0" smtClean="0">
                <a:latin typeface="+mn-lt"/>
              </a:rPr>
              <a:t> more </a:t>
            </a:r>
            <a:r>
              <a:rPr lang="fr-CH" sz="3600" dirty="0" err="1" smtClean="0">
                <a:latin typeface="+mn-lt"/>
              </a:rPr>
              <a:t>than</a:t>
            </a:r>
            <a:r>
              <a:rPr lang="fr-CH" sz="3600" dirty="0" smtClean="0">
                <a:latin typeface="+mn-lt"/>
              </a:rPr>
              <a:t> the W mass!</a:t>
            </a:r>
            <a:endParaRPr lang="fr-CH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82429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463" y="282011"/>
            <a:ext cx="8880764" cy="62478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dirty="0" err="1" smtClean="0">
                <a:solidFill>
                  <a:srgbClr val="0000FF"/>
                </a:solidFill>
                <a:latin typeface="+mj-lt"/>
              </a:rPr>
              <a:t>Words</a:t>
            </a:r>
            <a:r>
              <a:rPr lang="fr-CH" sz="2000" dirty="0" smtClean="0">
                <a:solidFill>
                  <a:srgbClr val="0000FF"/>
                </a:solidFill>
                <a:latin typeface="+mj-lt"/>
              </a:rPr>
              <a:t> of caution:</a:t>
            </a:r>
          </a:p>
          <a:p>
            <a:endParaRPr lang="fr-CH" sz="2000" dirty="0">
              <a:latin typeface="+mj-lt"/>
            </a:endParaRPr>
          </a:p>
          <a:p>
            <a:r>
              <a:rPr lang="fr-CH" sz="2000" dirty="0" smtClean="0">
                <a:latin typeface="+mj-lt"/>
              </a:rPr>
              <a:t>1. TLEP </a:t>
            </a:r>
            <a:r>
              <a:rPr lang="fr-CH" sz="2000" dirty="0" err="1" smtClean="0">
                <a:latin typeface="+mj-lt"/>
              </a:rPr>
              <a:t>will</a:t>
            </a:r>
            <a:r>
              <a:rPr lang="fr-CH" sz="2000" dirty="0" smtClean="0">
                <a:latin typeface="+mj-lt"/>
              </a:rPr>
              <a:t> have 5.10</a:t>
            </a:r>
            <a:r>
              <a:rPr lang="fr-CH" sz="2000" baseline="30000" dirty="0">
                <a:latin typeface="+mj-lt"/>
              </a:rPr>
              <a:t>4</a:t>
            </a:r>
            <a:r>
              <a:rPr lang="fr-CH" sz="2000" dirty="0" smtClean="0">
                <a:latin typeface="+mj-lt"/>
              </a:rPr>
              <a:t> more </a:t>
            </a:r>
            <a:r>
              <a:rPr lang="fr-CH" sz="2000" dirty="0" err="1" smtClean="0">
                <a:latin typeface="+mj-lt"/>
              </a:rPr>
              <a:t>luminosity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than</a:t>
            </a:r>
            <a:r>
              <a:rPr lang="fr-CH" sz="2000" dirty="0" smtClean="0">
                <a:latin typeface="+mj-lt"/>
              </a:rPr>
              <a:t> LEP </a:t>
            </a:r>
            <a:r>
              <a:rPr lang="fr-CH" sz="2000" dirty="0" err="1" smtClean="0">
                <a:latin typeface="+mj-lt"/>
              </a:rPr>
              <a:t>at</a:t>
            </a:r>
            <a:r>
              <a:rPr lang="fr-CH" sz="2000" dirty="0" smtClean="0">
                <a:latin typeface="+mj-lt"/>
              </a:rPr>
              <a:t> the Z </a:t>
            </a:r>
            <a:r>
              <a:rPr lang="fr-CH" sz="2000" dirty="0" err="1" smtClean="0">
                <a:latin typeface="+mj-lt"/>
              </a:rPr>
              <a:t>peak</a:t>
            </a:r>
            <a:r>
              <a:rPr lang="fr-CH" sz="2000" dirty="0" smtClean="0">
                <a:latin typeface="+mj-lt"/>
              </a:rPr>
              <a:t>, 5.10</a:t>
            </a:r>
            <a:r>
              <a:rPr lang="fr-CH" sz="2000" baseline="30000" dirty="0" smtClean="0">
                <a:latin typeface="+mj-lt"/>
              </a:rPr>
              <a:t>3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at</a:t>
            </a:r>
            <a:r>
              <a:rPr lang="fr-CH" sz="2000" dirty="0" smtClean="0">
                <a:latin typeface="+mj-lt"/>
              </a:rPr>
              <a:t> the </a:t>
            </a:r>
          </a:p>
          <a:p>
            <a:r>
              <a:rPr lang="fr-CH" sz="2000" dirty="0" smtClean="0">
                <a:latin typeface="+mj-lt"/>
              </a:rPr>
              <a:t>W pair </a:t>
            </a:r>
            <a:r>
              <a:rPr lang="fr-CH" sz="2000" dirty="0" err="1" smtClean="0">
                <a:latin typeface="+mj-lt"/>
              </a:rPr>
              <a:t>threshold</a:t>
            </a:r>
            <a:r>
              <a:rPr lang="fr-CH" sz="2000" dirty="0" smtClean="0">
                <a:latin typeface="+mj-lt"/>
              </a:rPr>
              <a:t>. </a:t>
            </a:r>
          </a:p>
          <a:p>
            <a:r>
              <a:rPr lang="fr-CH" sz="2000" dirty="0" err="1" smtClean="0">
                <a:latin typeface="+mj-lt"/>
              </a:rPr>
              <a:t>Predicting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achievable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accuracies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with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statistical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errors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decreasing</a:t>
            </a:r>
            <a:r>
              <a:rPr lang="fr-CH" sz="2000" dirty="0" smtClean="0">
                <a:latin typeface="+mj-lt"/>
              </a:rPr>
              <a:t> by </a:t>
            </a:r>
          </a:p>
          <a:p>
            <a:r>
              <a:rPr lang="fr-CH" sz="2000" dirty="0" smtClean="0">
                <a:latin typeface="+mj-lt"/>
              </a:rPr>
              <a:t>250 </a:t>
            </a:r>
            <a:r>
              <a:rPr lang="fr-CH" sz="2000" dirty="0" err="1" smtClean="0">
                <a:latin typeface="+mj-lt"/>
              </a:rPr>
              <a:t>is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very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difficult</a:t>
            </a:r>
            <a:r>
              <a:rPr lang="fr-CH" sz="2000" dirty="0" smtClean="0">
                <a:latin typeface="+mj-lt"/>
              </a:rPr>
              <a:t>. </a:t>
            </a:r>
            <a:r>
              <a:rPr lang="fr-CH" sz="2000" dirty="0" smtClean="0">
                <a:solidFill>
                  <a:srgbClr val="00B050"/>
                </a:solidFill>
                <a:latin typeface="+mj-lt"/>
              </a:rPr>
              <a:t>The </a:t>
            </a:r>
            <a:r>
              <a:rPr lang="fr-CH" sz="2000" dirty="0" err="1" smtClean="0">
                <a:solidFill>
                  <a:srgbClr val="00B050"/>
                </a:solidFill>
                <a:latin typeface="+mj-lt"/>
              </a:rPr>
              <a:t>study</a:t>
            </a:r>
            <a:r>
              <a:rPr lang="fr-CH" sz="2000" dirty="0" smtClean="0">
                <a:solidFill>
                  <a:srgbClr val="00B050"/>
                </a:solidFill>
                <a:latin typeface="+mj-lt"/>
              </a:rPr>
              <a:t> </a:t>
            </a:r>
            <a:r>
              <a:rPr lang="fr-CH" sz="2000" dirty="0" err="1" smtClean="0">
                <a:solidFill>
                  <a:srgbClr val="00B050"/>
                </a:solidFill>
                <a:latin typeface="+mj-lt"/>
              </a:rPr>
              <a:t>is</a:t>
            </a:r>
            <a:r>
              <a:rPr lang="fr-CH" sz="2000" dirty="0" smtClean="0">
                <a:solidFill>
                  <a:srgbClr val="00B050"/>
                </a:solidFill>
                <a:latin typeface="+mj-lt"/>
              </a:rPr>
              <a:t> </a:t>
            </a:r>
            <a:r>
              <a:rPr lang="fr-CH" sz="2000" dirty="0" err="1" smtClean="0">
                <a:solidFill>
                  <a:srgbClr val="00B050"/>
                </a:solidFill>
                <a:latin typeface="+mj-lt"/>
              </a:rPr>
              <a:t>just</a:t>
            </a:r>
            <a:r>
              <a:rPr lang="fr-CH" sz="2000" dirty="0" smtClean="0">
                <a:solidFill>
                  <a:srgbClr val="00B050"/>
                </a:solidFill>
                <a:latin typeface="+mj-lt"/>
              </a:rPr>
              <a:t> </a:t>
            </a:r>
            <a:r>
              <a:rPr lang="fr-CH" sz="2000" dirty="0" err="1" smtClean="0">
                <a:solidFill>
                  <a:srgbClr val="00B050"/>
                </a:solidFill>
                <a:latin typeface="+mj-lt"/>
              </a:rPr>
              <a:t>beginning</a:t>
            </a:r>
            <a:r>
              <a:rPr lang="fr-CH" sz="2000" dirty="0" smtClean="0">
                <a:solidFill>
                  <a:srgbClr val="00B050"/>
                </a:solidFill>
                <a:latin typeface="+mj-lt"/>
              </a:rPr>
              <a:t>. </a:t>
            </a:r>
          </a:p>
          <a:p>
            <a:endParaRPr lang="fr-CH" sz="2000" dirty="0" smtClean="0">
              <a:latin typeface="+mj-lt"/>
            </a:endParaRPr>
          </a:p>
          <a:p>
            <a:r>
              <a:rPr lang="fr-CH" sz="2000" dirty="0" smtClean="0">
                <a:latin typeface="+mj-lt"/>
              </a:rPr>
              <a:t>2. The </a:t>
            </a:r>
            <a:r>
              <a:rPr lang="fr-CH" sz="2000" dirty="0" err="1" smtClean="0">
                <a:latin typeface="+mj-lt"/>
              </a:rPr>
              <a:t>following</a:t>
            </a:r>
            <a:r>
              <a:rPr lang="fr-CH" sz="2000" dirty="0" smtClean="0">
                <a:latin typeface="+mj-lt"/>
              </a:rPr>
              <a:t> table are ‘plausible’ </a:t>
            </a:r>
            <a:r>
              <a:rPr lang="fr-CH" sz="2000" dirty="0" err="1" smtClean="0">
                <a:latin typeface="+mj-lt"/>
              </a:rPr>
              <a:t>precisions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based</a:t>
            </a:r>
            <a:r>
              <a:rPr lang="fr-CH" sz="2000" dirty="0" smtClean="0">
                <a:latin typeface="+mj-lt"/>
              </a:rPr>
              <a:t> on </a:t>
            </a:r>
            <a:r>
              <a:rPr lang="fr-CH" sz="2000" dirty="0" err="1" smtClean="0">
                <a:latin typeface="+mj-lt"/>
              </a:rPr>
              <a:t>my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experience</a:t>
            </a:r>
            <a:r>
              <a:rPr lang="fr-CH" sz="2000" dirty="0" smtClean="0">
                <a:latin typeface="+mj-lt"/>
              </a:rPr>
              <a:t> </a:t>
            </a:r>
          </a:p>
          <a:p>
            <a:r>
              <a:rPr lang="fr-CH" sz="2000" dirty="0" smtClean="0">
                <a:latin typeface="+mj-lt"/>
              </a:rPr>
              <a:t>and </a:t>
            </a:r>
            <a:r>
              <a:rPr lang="fr-CH" sz="2000" dirty="0" err="1" smtClean="0">
                <a:latin typeface="+mj-lt"/>
              </a:rPr>
              <a:t>knowledge</a:t>
            </a:r>
            <a:r>
              <a:rPr lang="fr-CH" sz="2000" dirty="0" smtClean="0">
                <a:latin typeface="+mj-lt"/>
              </a:rPr>
              <a:t> of the </a:t>
            </a:r>
            <a:r>
              <a:rPr lang="fr-CH" sz="2000" dirty="0" err="1" smtClean="0">
                <a:latin typeface="+mj-lt"/>
              </a:rPr>
              <a:t>present</a:t>
            </a:r>
            <a:r>
              <a:rPr lang="fr-CH" sz="2000" dirty="0" smtClean="0">
                <a:latin typeface="+mj-lt"/>
              </a:rPr>
              <a:t> limitations, </a:t>
            </a:r>
            <a:r>
              <a:rPr lang="fr-CH" sz="2000" dirty="0" err="1" smtClean="0">
                <a:latin typeface="+mj-lt"/>
              </a:rPr>
              <a:t>most</a:t>
            </a:r>
            <a:r>
              <a:rPr lang="fr-CH" sz="2000" dirty="0" smtClean="0">
                <a:latin typeface="+mj-lt"/>
              </a:rPr>
              <a:t> of </a:t>
            </a:r>
            <a:r>
              <a:rPr lang="fr-CH" sz="2000" dirty="0" err="1" smtClean="0">
                <a:latin typeface="+mj-lt"/>
              </a:rPr>
              <a:t>which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from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higher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order</a:t>
            </a:r>
            <a:r>
              <a:rPr lang="fr-CH" sz="2000" dirty="0" smtClean="0">
                <a:latin typeface="+mj-lt"/>
              </a:rPr>
              <a:t> QED </a:t>
            </a:r>
          </a:p>
          <a:p>
            <a:r>
              <a:rPr lang="fr-CH" sz="2000" dirty="0" smtClean="0">
                <a:latin typeface="+mj-lt"/>
              </a:rPr>
              <a:t>corrections  (ex. production of </a:t>
            </a:r>
            <a:r>
              <a:rPr lang="fr-CH" sz="2000" dirty="0" err="1" smtClean="0">
                <a:latin typeface="+mj-lt"/>
              </a:rPr>
              <a:t>additional</a:t>
            </a:r>
            <a:r>
              <a:rPr lang="fr-CH" sz="2000" dirty="0" smtClean="0">
                <a:latin typeface="+mj-lt"/>
              </a:rPr>
              <a:t> lepton pairs etc..). </a:t>
            </a:r>
          </a:p>
          <a:p>
            <a:r>
              <a:rPr lang="fr-CH" sz="2000" dirty="0" err="1" smtClean="0">
                <a:latin typeface="+mj-lt"/>
              </a:rPr>
              <a:t>Many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can</a:t>
            </a:r>
            <a:r>
              <a:rPr lang="fr-CH" sz="2000" dirty="0" smtClean="0">
                <a:latin typeface="+mj-lt"/>
              </a:rPr>
              <a:t> have </a:t>
            </a:r>
            <a:r>
              <a:rPr lang="fr-CH" sz="2000" dirty="0" err="1" smtClean="0">
                <a:latin typeface="+mj-lt"/>
              </a:rPr>
              <a:t>experimental</a:t>
            </a:r>
            <a:r>
              <a:rPr lang="fr-CH" sz="2000" dirty="0" smtClean="0">
                <a:latin typeface="+mj-lt"/>
              </a:rPr>
              <a:t> cross-</a:t>
            </a:r>
            <a:r>
              <a:rPr lang="fr-CH" sz="2000" dirty="0" err="1" smtClean="0">
                <a:latin typeface="+mj-lt"/>
              </a:rPr>
              <a:t>checks</a:t>
            </a:r>
            <a:r>
              <a:rPr lang="fr-CH" sz="2000" dirty="0" smtClean="0">
                <a:latin typeface="+mj-lt"/>
              </a:rPr>
              <a:t> and </a:t>
            </a:r>
            <a:r>
              <a:rPr lang="fr-CH" sz="2000" dirty="0" err="1" smtClean="0">
                <a:latin typeface="+mj-lt"/>
              </a:rPr>
              <a:t>errors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may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get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better</a:t>
            </a:r>
            <a:r>
              <a:rPr lang="fr-CH" sz="2000" dirty="0" smtClean="0">
                <a:latin typeface="+mj-lt"/>
              </a:rPr>
              <a:t>.</a:t>
            </a:r>
          </a:p>
          <a:p>
            <a:endParaRPr lang="fr-CH" sz="2000" dirty="0" smtClean="0">
              <a:latin typeface="+mj-lt"/>
            </a:endParaRPr>
          </a:p>
          <a:p>
            <a:r>
              <a:rPr lang="fr-CH" sz="2000" dirty="0" smtClean="0">
                <a:latin typeface="+mj-lt"/>
              </a:rPr>
              <a:t>3. </a:t>
            </a:r>
            <a:r>
              <a:rPr lang="fr-CH" sz="2000" dirty="0" smtClean="0">
                <a:solidFill>
                  <a:srgbClr val="C00000"/>
                </a:solidFill>
                <a:latin typeface="+mj-lt"/>
              </a:rPr>
              <a:t>The </a:t>
            </a:r>
            <a:r>
              <a:rPr lang="fr-CH" sz="2000" dirty="0" err="1" smtClean="0">
                <a:solidFill>
                  <a:srgbClr val="C00000"/>
                </a:solidFill>
                <a:latin typeface="+mj-lt"/>
              </a:rPr>
              <a:t>most</a:t>
            </a:r>
            <a:r>
              <a:rPr lang="fr-CH" sz="2000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fr-CH" sz="2000" dirty="0" err="1" smtClean="0">
                <a:solidFill>
                  <a:srgbClr val="C00000"/>
                </a:solidFill>
                <a:latin typeface="+mj-lt"/>
              </a:rPr>
              <a:t>serious</a:t>
            </a:r>
            <a:r>
              <a:rPr lang="fr-CH" sz="2000" dirty="0" smtClean="0">
                <a:solidFill>
                  <a:srgbClr val="C00000"/>
                </a:solidFill>
                <a:latin typeface="+mj-lt"/>
              </a:rPr>
              <a:t> issue </a:t>
            </a:r>
            <a:r>
              <a:rPr lang="fr-CH" sz="2000" dirty="0" err="1" smtClean="0">
                <a:solidFill>
                  <a:srgbClr val="C00000"/>
                </a:solidFill>
                <a:latin typeface="+mj-lt"/>
              </a:rPr>
              <a:t>is</a:t>
            </a:r>
            <a:r>
              <a:rPr lang="fr-CH" sz="2000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fr-CH" sz="2000" dirty="0" smtClean="0">
                <a:latin typeface="+mj-lt"/>
              </a:rPr>
              <a:t>the </a:t>
            </a:r>
            <a:r>
              <a:rPr lang="fr-CH" sz="2000" dirty="0" err="1" smtClean="0">
                <a:latin typeface="+mj-lt"/>
              </a:rPr>
              <a:t>luminosity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measurement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which</a:t>
            </a:r>
            <a:r>
              <a:rPr lang="fr-CH" sz="2000" dirty="0" smtClean="0">
                <a:latin typeface="+mj-lt"/>
              </a:rPr>
              <a:t> relies on the </a:t>
            </a:r>
          </a:p>
          <a:p>
            <a:r>
              <a:rPr lang="fr-CH" sz="2000" dirty="0" err="1" smtClean="0">
                <a:latin typeface="+mj-lt"/>
              </a:rPr>
              <a:t>calculations</a:t>
            </a:r>
            <a:r>
              <a:rPr lang="fr-CH" sz="2000" dirty="0" smtClean="0">
                <a:latin typeface="+mj-lt"/>
              </a:rPr>
              <a:t>/</a:t>
            </a:r>
            <a:r>
              <a:rPr lang="fr-CH" sz="2000" dirty="0" err="1" smtClean="0">
                <a:latin typeface="+mj-lt"/>
              </a:rPr>
              <a:t>modeling</a:t>
            </a:r>
            <a:r>
              <a:rPr lang="fr-CH" sz="2000" dirty="0" smtClean="0">
                <a:latin typeface="+mj-lt"/>
              </a:rPr>
              <a:t> of the </a:t>
            </a:r>
            <a:r>
              <a:rPr lang="fr-CH" sz="2000" dirty="0" err="1" smtClean="0">
                <a:latin typeface="+mj-lt"/>
              </a:rPr>
              <a:t>low</a:t>
            </a:r>
            <a:r>
              <a:rPr lang="fr-CH" sz="2000" dirty="0" smtClean="0">
                <a:latin typeface="+mj-lt"/>
              </a:rPr>
              <a:t> angle </a:t>
            </a:r>
            <a:r>
              <a:rPr lang="fr-CH" sz="2000" dirty="0" err="1" smtClean="0">
                <a:latin typeface="+mj-lt"/>
              </a:rPr>
              <a:t>Bhabha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scattering</a:t>
            </a:r>
            <a:r>
              <a:rPr lang="fr-CH" sz="2000" dirty="0" smtClean="0">
                <a:latin typeface="+mj-lt"/>
              </a:rPr>
              <a:t> cross-section.  </a:t>
            </a:r>
          </a:p>
          <a:p>
            <a:r>
              <a:rPr lang="fr-CH" sz="2000" dirty="0" smtClean="0">
                <a:latin typeface="+mj-lt"/>
              </a:rPr>
              <a:t>This </a:t>
            </a:r>
            <a:r>
              <a:rPr lang="fr-CH" sz="2000" dirty="0" err="1" smtClean="0">
                <a:latin typeface="+mj-lt"/>
              </a:rPr>
              <a:t>dominates</a:t>
            </a:r>
            <a:r>
              <a:rPr lang="fr-CH" sz="2000" dirty="0" smtClean="0">
                <a:latin typeface="+mj-lt"/>
              </a:rPr>
              <a:t> the </a:t>
            </a:r>
            <a:r>
              <a:rPr lang="fr-CH" sz="2000" dirty="0" err="1" smtClean="0">
                <a:latin typeface="+mj-lt"/>
              </a:rPr>
              <a:t>measurement</a:t>
            </a:r>
            <a:r>
              <a:rPr lang="fr-CH" sz="2000" dirty="0" smtClean="0">
                <a:latin typeface="+mj-lt"/>
              </a:rPr>
              <a:t> of the </a:t>
            </a:r>
            <a:r>
              <a:rPr lang="fr-CH" sz="2000" dirty="0" err="1" smtClean="0">
                <a:latin typeface="+mj-lt"/>
              </a:rPr>
              <a:t>hadronic</a:t>
            </a:r>
            <a:r>
              <a:rPr lang="fr-CH" sz="2000" dirty="0" smtClean="0">
                <a:latin typeface="+mj-lt"/>
              </a:rPr>
              <a:t> cross section </a:t>
            </a:r>
            <a:r>
              <a:rPr lang="fr-CH" sz="2000" dirty="0" err="1" smtClean="0">
                <a:latin typeface="+mj-lt"/>
              </a:rPr>
              <a:t>at</a:t>
            </a:r>
            <a:r>
              <a:rPr lang="fr-CH" sz="2000" dirty="0" smtClean="0">
                <a:latin typeface="+mj-lt"/>
              </a:rPr>
              <a:t> the Z </a:t>
            </a:r>
            <a:r>
              <a:rPr lang="fr-CH" sz="2000" dirty="0" err="1" smtClean="0">
                <a:latin typeface="+mj-lt"/>
              </a:rPr>
              <a:t>peak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thus</a:t>
            </a:r>
            <a:r>
              <a:rPr lang="fr-CH" sz="2000" dirty="0" smtClean="0">
                <a:latin typeface="+mj-lt"/>
              </a:rPr>
              <a:t> </a:t>
            </a:r>
          </a:p>
          <a:p>
            <a:r>
              <a:rPr lang="fr-CH" sz="2000" dirty="0" smtClean="0">
                <a:solidFill>
                  <a:srgbClr val="C00000"/>
                </a:solidFill>
                <a:latin typeface="+mj-lt"/>
              </a:rPr>
              <a:t>the </a:t>
            </a:r>
            <a:r>
              <a:rPr lang="fr-CH" sz="2000" dirty="0" err="1" smtClean="0">
                <a:solidFill>
                  <a:srgbClr val="C00000"/>
                </a:solidFill>
                <a:latin typeface="+mj-lt"/>
              </a:rPr>
              <a:t>determination</a:t>
            </a:r>
            <a:r>
              <a:rPr lang="fr-CH" sz="2000" dirty="0" smtClean="0">
                <a:solidFill>
                  <a:srgbClr val="C00000"/>
                </a:solidFill>
                <a:latin typeface="+mj-lt"/>
              </a:rPr>
              <a:t> of </a:t>
            </a:r>
            <a:r>
              <a:rPr lang="fr-CH" sz="2000" dirty="0" err="1" smtClean="0">
                <a:solidFill>
                  <a:srgbClr val="C00000"/>
                </a:solidFill>
                <a:latin typeface="+mj-lt"/>
              </a:rPr>
              <a:t>N</a:t>
            </a:r>
            <a:r>
              <a:rPr lang="fr-CH" sz="2000" baseline="-25000" dirty="0" err="1" smtClean="0">
                <a:solidFill>
                  <a:srgbClr val="C00000"/>
                </a:solidFill>
                <a:latin typeface="+mj-lt"/>
              </a:rPr>
              <a:t>v</a:t>
            </a:r>
            <a:r>
              <a:rPr lang="fr-CH" sz="2000" baseline="-25000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fr-CH" sz="2000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fr-CH" sz="2000" dirty="0" smtClean="0">
                <a:latin typeface="+mj-lt"/>
              </a:rPr>
              <a:t>(test of the </a:t>
            </a:r>
            <a:r>
              <a:rPr lang="fr-CH" sz="2000" dirty="0" err="1" smtClean="0">
                <a:latin typeface="+mj-lt"/>
              </a:rPr>
              <a:t>unitarity</a:t>
            </a:r>
            <a:r>
              <a:rPr lang="fr-CH" sz="2000" dirty="0" smtClean="0">
                <a:latin typeface="+mj-lt"/>
              </a:rPr>
              <a:t> of the PMNS matrix)</a:t>
            </a:r>
          </a:p>
          <a:p>
            <a:endParaRPr lang="fr-CH" sz="2000" dirty="0">
              <a:latin typeface="+mj-lt"/>
            </a:endParaRPr>
          </a:p>
          <a:p>
            <a:r>
              <a:rPr lang="fr-CH" sz="2000" dirty="0" smtClean="0">
                <a:latin typeface="+mj-lt"/>
              </a:rPr>
              <a:t>4. The </a:t>
            </a:r>
            <a:r>
              <a:rPr lang="fr-CH" sz="2000" dirty="0" err="1" smtClean="0">
                <a:latin typeface="+mj-lt"/>
              </a:rPr>
              <a:t>following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is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only</a:t>
            </a:r>
            <a:r>
              <a:rPr lang="fr-CH" sz="2000" dirty="0" smtClean="0">
                <a:latin typeface="+mj-lt"/>
              </a:rPr>
              <a:t> a </a:t>
            </a:r>
            <a:r>
              <a:rPr lang="fr-CH" sz="2000" dirty="0" err="1" smtClean="0">
                <a:latin typeface="+mj-lt"/>
              </a:rPr>
              <a:t>sample</a:t>
            </a:r>
            <a:r>
              <a:rPr lang="fr-CH" sz="2000" dirty="0" smtClean="0">
                <a:latin typeface="+mj-lt"/>
              </a:rPr>
              <a:t> of </a:t>
            </a:r>
            <a:r>
              <a:rPr lang="fr-CH" sz="2000" dirty="0" err="1" smtClean="0">
                <a:latin typeface="+mj-lt"/>
              </a:rPr>
              <a:t>possibilities</a:t>
            </a:r>
            <a:r>
              <a:rPr lang="fr-CH" sz="2000" dirty="0" smtClean="0">
                <a:latin typeface="+mj-lt"/>
              </a:rPr>
              <a:t>. </a:t>
            </a:r>
            <a:r>
              <a:rPr lang="fr-CH" sz="2000" dirty="0" err="1" smtClean="0">
                <a:solidFill>
                  <a:srgbClr val="0000FF"/>
                </a:solidFill>
                <a:latin typeface="+mj-lt"/>
              </a:rPr>
              <a:t>With</a:t>
            </a:r>
            <a:r>
              <a:rPr lang="fr-CH" sz="2000" dirty="0" smtClean="0">
                <a:solidFill>
                  <a:srgbClr val="0000FF"/>
                </a:solidFill>
                <a:latin typeface="+mj-lt"/>
              </a:rPr>
              <a:t> 10</a:t>
            </a:r>
            <a:r>
              <a:rPr lang="fr-CH" sz="2000" baseline="30000" dirty="0" smtClean="0">
                <a:solidFill>
                  <a:srgbClr val="0000FF"/>
                </a:solidFill>
                <a:latin typeface="+mj-lt"/>
              </a:rPr>
              <a:t>12</a:t>
            </a:r>
            <a:r>
              <a:rPr lang="fr-CH" sz="2000" dirty="0" smtClean="0">
                <a:solidFill>
                  <a:srgbClr val="0000FF"/>
                </a:solidFill>
                <a:latin typeface="+mj-lt"/>
              </a:rPr>
              <a:t> Z </a:t>
            </a:r>
            <a:r>
              <a:rPr lang="fr-CH" sz="2000" dirty="0" err="1" smtClean="0">
                <a:solidFill>
                  <a:srgbClr val="0000FF"/>
                </a:solidFill>
                <a:latin typeface="+mj-lt"/>
              </a:rPr>
              <a:t>decays</a:t>
            </a:r>
            <a:r>
              <a:rPr lang="fr-CH" sz="2000" dirty="0" smtClean="0">
                <a:solidFill>
                  <a:srgbClr val="0000FF"/>
                </a:solidFill>
                <a:latin typeface="+mj-lt"/>
              </a:rPr>
              <a:t>, </a:t>
            </a:r>
            <a:r>
              <a:rPr lang="fr-CH" sz="2000" dirty="0" err="1" smtClean="0">
                <a:solidFill>
                  <a:srgbClr val="0000FF"/>
                </a:solidFill>
                <a:latin typeface="+mj-lt"/>
              </a:rPr>
              <a:t>there</a:t>
            </a:r>
            <a:r>
              <a:rPr lang="fr-CH" sz="2000" dirty="0" smtClean="0">
                <a:solidFill>
                  <a:srgbClr val="0000FF"/>
                </a:solidFill>
                <a:latin typeface="+mj-lt"/>
              </a:rPr>
              <a:t> are </a:t>
            </a:r>
          </a:p>
          <a:p>
            <a:r>
              <a:rPr lang="fr-CH" sz="2000" dirty="0" err="1" smtClean="0">
                <a:solidFill>
                  <a:srgbClr val="0000FF"/>
                </a:solidFill>
                <a:latin typeface="+mj-lt"/>
              </a:rPr>
              <a:t>many</a:t>
            </a:r>
            <a:r>
              <a:rPr lang="fr-CH" sz="2000" dirty="0" smtClean="0">
                <a:solidFill>
                  <a:srgbClr val="0000FF"/>
                </a:solidFill>
                <a:latin typeface="+mj-lt"/>
              </a:rPr>
              <a:t>, </a:t>
            </a:r>
            <a:r>
              <a:rPr lang="fr-CH" sz="2000" dirty="0" err="1" smtClean="0">
                <a:solidFill>
                  <a:srgbClr val="0000FF"/>
                </a:solidFill>
                <a:latin typeface="+mj-lt"/>
              </a:rPr>
              <a:t>many</a:t>
            </a:r>
            <a:r>
              <a:rPr lang="fr-CH" sz="2000" dirty="0" smtClean="0">
                <a:solidFill>
                  <a:srgbClr val="0000FF"/>
                </a:solidFill>
                <a:latin typeface="+mj-lt"/>
              </a:rPr>
              <a:t> more </a:t>
            </a:r>
            <a:r>
              <a:rPr lang="fr-CH" sz="2000" dirty="0" err="1" smtClean="0">
                <a:solidFill>
                  <a:srgbClr val="0000FF"/>
                </a:solidFill>
                <a:latin typeface="+mj-lt"/>
              </a:rPr>
              <a:t>powerful</a:t>
            </a:r>
            <a:r>
              <a:rPr lang="fr-CH" sz="2000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fr-CH" sz="2000" dirty="0" err="1" smtClean="0">
                <a:solidFill>
                  <a:srgbClr val="0000FF"/>
                </a:solidFill>
                <a:latin typeface="+mj-lt"/>
              </a:rPr>
              <a:t>studies</a:t>
            </a:r>
            <a:r>
              <a:rPr lang="fr-CH" sz="2000" dirty="0" smtClean="0">
                <a:solidFill>
                  <a:srgbClr val="0000FF"/>
                </a:solidFill>
                <a:latin typeface="+mj-lt"/>
              </a:rPr>
              <a:t> to </a:t>
            </a:r>
            <a:r>
              <a:rPr lang="fr-CH" sz="2000" dirty="0" err="1" smtClean="0">
                <a:solidFill>
                  <a:srgbClr val="0000FF"/>
                </a:solidFill>
                <a:latin typeface="+mj-lt"/>
              </a:rPr>
              <a:t>perform</a:t>
            </a:r>
            <a:r>
              <a:rPr lang="fr-CH" sz="2000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fr-CH" sz="2000" dirty="0" err="1" smtClean="0">
                <a:solidFill>
                  <a:srgbClr val="0000FF"/>
                </a:solidFill>
                <a:latin typeface="+mj-lt"/>
              </a:rPr>
              <a:t>at</a:t>
            </a:r>
            <a:r>
              <a:rPr lang="fr-CH" sz="2000" dirty="0" smtClean="0">
                <a:solidFill>
                  <a:srgbClr val="0000FF"/>
                </a:solidFill>
                <a:latin typeface="+mj-lt"/>
              </a:rPr>
              <a:t> TERA-Z </a:t>
            </a:r>
          </a:p>
          <a:p>
            <a:r>
              <a:rPr lang="fr-CH" sz="2000" dirty="0" err="1" smtClean="0">
                <a:solidFill>
                  <a:srgbClr val="0000FF"/>
                </a:solidFill>
                <a:latin typeface="+mj-lt"/>
              </a:rPr>
              <a:t>e.g</a:t>
            </a:r>
            <a:r>
              <a:rPr lang="fr-CH" sz="2000" dirty="0" smtClean="0">
                <a:solidFill>
                  <a:srgbClr val="0000FF"/>
                </a:solidFill>
                <a:latin typeface="+mj-lt"/>
              </a:rPr>
              <a:t>. </a:t>
            </a:r>
            <a:r>
              <a:rPr lang="fr-CH" sz="2000" dirty="0" err="1" smtClean="0">
                <a:solidFill>
                  <a:srgbClr val="0000FF"/>
                </a:solidFill>
                <a:latin typeface="+mj-lt"/>
              </a:rPr>
              <a:t>flavour</a:t>
            </a:r>
            <a:r>
              <a:rPr lang="fr-CH" sz="2000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fr-CH" sz="2000" dirty="0" err="1" smtClean="0">
                <a:solidFill>
                  <a:srgbClr val="0000FF"/>
                </a:solidFill>
                <a:latin typeface="+mj-lt"/>
              </a:rPr>
              <a:t>physics</a:t>
            </a:r>
            <a:r>
              <a:rPr lang="fr-CH" sz="2000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fr-CH" sz="2000" dirty="0" err="1" smtClean="0">
                <a:solidFill>
                  <a:srgbClr val="0000FF"/>
                </a:solidFill>
                <a:latin typeface="+mj-lt"/>
              </a:rPr>
              <a:t>with</a:t>
            </a:r>
            <a:r>
              <a:rPr lang="fr-CH" sz="2000" dirty="0" smtClean="0">
                <a:solidFill>
                  <a:srgbClr val="0000FF"/>
                </a:solidFill>
                <a:latin typeface="+mj-lt"/>
              </a:rPr>
              <a:t> 10</a:t>
            </a:r>
            <a:r>
              <a:rPr lang="fr-CH" sz="2000" baseline="30000" dirty="0" smtClean="0">
                <a:solidFill>
                  <a:srgbClr val="0000FF"/>
                </a:solidFill>
                <a:latin typeface="+mj-lt"/>
              </a:rPr>
              <a:t>11 </a:t>
            </a:r>
            <a:r>
              <a:rPr lang="fr-CH" sz="2000" dirty="0" smtClean="0">
                <a:solidFill>
                  <a:srgbClr val="0000FF"/>
                </a:solidFill>
                <a:latin typeface="+mj-lt"/>
                <a:sym typeface="Symbol"/>
              </a:rPr>
              <a:t></a:t>
            </a:r>
            <a:r>
              <a:rPr lang="fr-CH" sz="2000" dirty="0" err="1" smtClean="0">
                <a:solidFill>
                  <a:srgbClr val="0000FF"/>
                </a:solidFill>
                <a:latin typeface="+mj-lt"/>
                <a:sym typeface="Symbol"/>
              </a:rPr>
              <a:t>bb</a:t>
            </a:r>
            <a:r>
              <a:rPr lang="fr-CH" sz="2000" dirty="0" smtClean="0">
                <a:solidFill>
                  <a:srgbClr val="0000FF"/>
                </a:solidFill>
                <a:latin typeface="+mj-lt"/>
                <a:sym typeface="Symbol"/>
              </a:rPr>
              <a:t>, cc , 10</a:t>
            </a:r>
            <a:r>
              <a:rPr lang="fr-CH" sz="2000" baseline="30000" dirty="0" smtClean="0">
                <a:solidFill>
                  <a:srgbClr val="0000FF"/>
                </a:solidFill>
                <a:latin typeface="+mj-lt"/>
                <a:sym typeface="Symbol"/>
              </a:rPr>
              <a:t>10</a:t>
            </a:r>
            <a:r>
              <a:rPr lang="fr-CH" sz="2000" dirty="0" smtClean="0">
                <a:solidFill>
                  <a:srgbClr val="0000FF"/>
                </a:solidFill>
                <a:latin typeface="+mj-lt"/>
                <a:sym typeface="Symbol"/>
              </a:rPr>
              <a:t>  etc… </a:t>
            </a:r>
            <a:endParaRPr lang="fr-CH" sz="2000" dirty="0" smtClean="0">
              <a:solidFill>
                <a:srgbClr val="0000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5863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78806" y="-12879"/>
            <a:ext cx="4422044" cy="461665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fr-CH" sz="2400" dirty="0" smtClean="0">
                <a:solidFill>
                  <a:schemeClr val="tx2"/>
                </a:solidFill>
                <a:latin typeface="+mj-lt"/>
              </a:rPr>
              <a:t>A </a:t>
            </a:r>
            <a:r>
              <a:rPr lang="fr-CH" sz="2400" dirty="0" err="1" smtClean="0">
                <a:solidFill>
                  <a:schemeClr val="tx2"/>
                </a:solidFill>
                <a:latin typeface="+mj-lt"/>
              </a:rPr>
              <a:t>Sample</a:t>
            </a:r>
            <a:r>
              <a:rPr lang="fr-CH" sz="2400" dirty="0" smtClean="0">
                <a:solidFill>
                  <a:schemeClr val="tx2"/>
                </a:solidFill>
                <a:latin typeface="+mj-lt"/>
              </a:rPr>
              <a:t> of Essential </a:t>
            </a:r>
            <a:r>
              <a:rPr lang="fr-CH" sz="2400" dirty="0" err="1" smtClean="0">
                <a:solidFill>
                  <a:schemeClr val="tx2"/>
                </a:solidFill>
                <a:latin typeface="+mj-lt"/>
              </a:rPr>
              <a:t>quantities</a:t>
            </a:r>
            <a:r>
              <a:rPr lang="fr-CH" sz="2400" dirty="0" smtClean="0">
                <a:solidFill>
                  <a:schemeClr val="tx2"/>
                </a:solidFill>
                <a:latin typeface="+mj-lt"/>
              </a:rPr>
              <a:t>: </a:t>
            </a:r>
            <a:endParaRPr lang="fr-CH" sz="2400" dirty="0">
              <a:solidFill>
                <a:schemeClr val="tx2"/>
              </a:solidFill>
              <a:latin typeface="+mj-lt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7717064"/>
              </p:ext>
            </p:extLst>
          </p:nvPr>
        </p:nvGraphicFramePr>
        <p:xfrm>
          <a:off x="51515" y="490384"/>
          <a:ext cx="9040971" cy="6327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9594"/>
                <a:gridCol w="1268149"/>
                <a:gridCol w="1017429"/>
                <a:gridCol w="1390919"/>
                <a:gridCol w="1596980"/>
                <a:gridCol w="1491543"/>
                <a:gridCol w="1496357"/>
              </a:tblGrid>
              <a:tr h="502680">
                <a:tc>
                  <a:txBody>
                    <a:bodyPr/>
                    <a:lstStyle/>
                    <a:p>
                      <a:r>
                        <a:rPr lang="fr-CH" sz="2400" dirty="0" smtClean="0">
                          <a:solidFill>
                            <a:schemeClr val="tx2"/>
                          </a:solidFill>
                        </a:rPr>
                        <a:t>X</a:t>
                      </a:r>
                      <a:endParaRPr lang="fr-CH" sz="2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solidFill>
                      <a:srgbClr val="EDF6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H" sz="2000" dirty="0" err="1" smtClean="0">
                          <a:solidFill>
                            <a:schemeClr val="tx2"/>
                          </a:solidFill>
                        </a:rPr>
                        <a:t>Physics</a:t>
                      </a:r>
                      <a:endParaRPr lang="fr-CH" sz="20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solidFill>
                      <a:srgbClr val="EDF6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H" sz="1600" dirty="0" err="1" smtClean="0">
                          <a:solidFill>
                            <a:schemeClr val="tx2"/>
                          </a:solidFill>
                        </a:rPr>
                        <a:t>Present</a:t>
                      </a:r>
                      <a:r>
                        <a:rPr lang="fr-CH" sz="160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fr-CH" sz="1600" dirty="0" err="1" smtClean="0">
                          <a:solidFill>
                            <a:schemeClr val="tx2"/>
                          </a:solidFill>
                        </a:rPr>
                        <a:t>precision</a:t>
                      </a:r>
                      <a:endParaRPr lang="fr-CH" sz="16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solidFill>
                      <a:srgbClr val="EDF6F9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H" dirty="0"/>
                    </a:p>
                  </a:txBody>
                  <a:tcPr anchor="ctr">
                    <a:solidFill>
                      <a:srgbClr val="EDF6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H" dirty="0" smtClean="0">
                          <a:solidFill>
                            <a:schemeClr val="tx2"/>
                          </a:solidFill>
                        </a:rPr>
                        <a:t>TLEP </a:t>
                      </a:r>
                      <a:r>
                        <a:rPr lang="fr-CH" dirty="0" err="1" smtClean="0">
                          <a:solidFill>
                            <a:schemeClr val="tx2"/>
                          </a:solidFill>
                        </a:rPr>
                        <a:t>target</a:t>
                      </a:r>
                      <a:endParaRPr lang="fr-CH" dirty="0" smtClean="0">
                        <a:solidFill>
                          <a:schemeClr val="tx2"/>
                        </a:solidFill>
                      </a:endParaRPr>
                    </a:p>
                    <a:p>
                      <a:r>
                        <a:rPr lang="fr-CH" dirty="0" err="1" smtClean="0">
                          <a:solidFill>
                            <a:schemeClr val="tx2"/>
                          </a:solidFill>
                        </a:rPr>
                        <a:t>Precision</a:t>
                      </a:r>
                      <a:r>
                        <a:rPr lang="fr-CH" dirty="0" smtClean="0">
                          <a:solidFill>
                            <a:schemeClr val="tx2"/>
                          </a:solidFill>
                        </a:rPr>
                        <a:t> –TBS</a:t>
                      </a:r>
                      <a:endParaRPr lang="fr-CH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solidFill>
                      <a:srgbClr val="EDF6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H" dirty="0" smtClean="0">
                          <a:solidFill>
                            <a:schemeClr val="tx2"/>
                          </a:solidFill>
                        </a:rPr>
                        <a:t>TLEP</a:t>
                      </a:r>
                      <a:r>
                        <a:rPr lang="fr-CH" baseline="0" dirty="0" smtClean="0">
                          <a:solidFill>
                            <a:schemeClr val="tx2"/>
                          </a:solidFill>
                        </a:rPr>
                        <a:t> key</a:t>
                      </a:r>
                      <a:endParaRPr lang="fr-CH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solidFill>
                      <a:srgbClr val="EDF6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H" dirty="0" smtClean="0">
                          <a:solidFill>
                            <a:schemeClr val="tx2"/>
                          </a:solidFill>
                        </a:rPr>
                        <a:t>Issues</a:t>
                      </a:r>
                      <a:endParaRPr lang="fr-CH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solidFill>
                      <a:srgbClr val="EDF6F9"/>
                    </a:solidFill>
                  </a:tcPr>
                </a:tc>
              </a:tr>
              <a:tr h="709931">
                <a:tc>
                  <a:txBody>
                    <a:bodyPr/>
                    <a:lstStyle/>
                    <a:p>
                      <a:r>
                        <a:rPr lang="fr-CH" sz="2000" b="1" dirty="0" smtClean="0"/>
                        <a:t>M</a:t>
                      </a:r>
                      <a:r>
                        <a:rPr lang="fr-CH" sz="2000" b="1" baseline="-25000" dirty="0" smtClean="0"/>
                        <a:t>Z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MeV/c2</a:t>
                      </a:r>
                      <a:endParaRPr lang="fr-CH" sz="14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600" b="1" dirty="0" smtClean="0"/>
                        <a:t>Input</a:t>
                      </a:r>
                      <a:endParaRPr lang="fr-CH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91187.5 </a:t>
                      </a:r>
                      <a:r>
                        <a:rPr lang="fr-CH" sz="1800" b="0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  <a:sym typeface="Symbol"/>
                        </a:rPr>
                        <a:t></a:t>
                      </a:r>
                      <a:r>
                        <a:rPr lang="fr-CH" sz="1800" b="0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2.1</a:t>
                      </a:r>
                      <a:endParaRPr lang="fr-CH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 smtClean="0"/>
                        <a:t>Z Line </a:t>
                      </a:r>
                      <a:r>
                        <a:rPr lang="fr-CH" dirty="0" err="1" smtClean="0"/>
                        <a:t>shape</a:t>
                      </a:r>
                      <a:r>
                        <a:rPr lang="fr-CH" dirty="0" smtClean="0"/>
                        <a:t> scan</a:t>
                      </a:r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b="1" dirty="0" smtClean="0">
                          <a:solidFill>
                            <a:srgbClr val="FF0000"/>
                          </a:solidFill>
                          <a:sym typeface="Symbol"/>
                        </a:rPr>
                        <a:t>&lt;</a:t>
                      </a:r>
                      <a:r>
                        <a:rPr lang="fr-CH" b="1" dirty="0" smtClean="0">
                          <a:solidFill>
                            <a:srgbClr val="FF0000"/>
                          </a:solidFill>
                        </a:rPr>
                        <a:t>0.1 </a:t>
                      </a:r>
                      <a:r>
                        <a:rPr lang="fr-CH" sz="14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MeV/c2</a:t>
                      </a:r>
                    </a:p>
                    <a:p>
                      <a:r>
                        <a:rPr lang="fr-CH" sz="14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(</a:t>
                      </a:r>
                      <a:r>
                        <a:rPr lang="fr-CH" sz="1400" b="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solid</a:t>
                      </a:r>
                      <a:r>
                        <a:rPr lang="fr-CH" sz="14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)</a:t>
                      </a:r>
                      <a:endParaRPr lang="fr-CH" sz="14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 err="1" smtClean="0"/>
                        <a:t>E_cal</a:t>
                      </a:r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 smtClean="0"/>
                        <a:t>QED corrections</a:t>
                      </a:r>
                      <a:endParaRPr lang="fr-CH" dirty="0"/>
                    </a:p>
                  </a:txBody>
                  <a:tcPr/>
                </a:tc>
              </a:tr>
              <a:tr h="709931">
                <a:tc>
                  <a:txBody>
                    <a:bodyPr/>
                    <a:lstStyle/>
                    <a:p>
                      <a:r>
                        <a:rPr lang="fr-CH" sz="2000" b="1" dirty="0" smtClean="0">
                          <a:sym typeface="Symbol"/>
                        </a:rPr>
                        <a:t></a:t>
                      </a:r>
                      <a:r>
                        <a:rPr lang="fr-CH" sz="2000" b="1" baseline="-25000" dirty="0" smtClean="0">
                          <a:sym typeface="Symbol"/>
                        </a:rPr>
                        <a:t>Z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CH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MeV/c2</a:t>
                      </a:r>
                      <a:endParaRPr kumimoji="0" lang="fr-CH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600" b="1" dirty="0" smtClean="0">
                          <a:sym typeface="Symbol"/>
                        </a:rPr>
                        <a:t> (T)</a:t>
                      </a:r>
                    </a:p>
                    <a:p>
                      <a:r>
                        <a:rPr lang="fr-CH" sz="1600" b="1" dirty="0" smtClean="0">
                          <a:sym typeface="Symbol"/>
                        </a:rPr>
                        <a:t>(no !)</a:t>
                      </a:r>
                      <a:endParaRPr lang="fr-CH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2495.2  </a:t>
                      </a:r>
                      <a:r>
                        <a:rPr lang="fr-CH" sz="1800" b="0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  <a:sym typeface="Symbol"/>
                        </a:rPr>
                        <a:t></a:t>
                      </a:r>
                      <a:r>
                        <a:rPr lang="fr-CH" sz="1800" b="0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2.3</a:t>
                      </a:r>
                      <a:endParaRPr lang="fr-CH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 smtClean="0"/>
                        <a:t>Z Line </a:t>
                      </a:r>
                      <a:r>
                        <a:rPr lang="fr-CH" dirty="0" err="1" smtClean="0"/>
                        <a:t>shape</a:t>
                      </a:r>
                      <a:r>
                        <a:rPr lang="fr-CH" dirty="0" smtClean="0"/>
                        <a:t> scan</a:t>
                      </a:r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b="1" dirty="0" smtClean="0">
                          <a:solidFill>
                            <a:srgbClr val="FF0000"/>
                          </a:solidFill>
                          <a:sym typeface="Symbol"/>
                        </a:rPr>
                        <a:t>&lt;</a:t>
                      </a:r>
                      <a:r>
                        <a:rPr lang="fr-CH" b="1" dirty="0" smtClean="0">
                          <a:solidFill>
                            <a:srgbClr val="FF0000"/>
                          </a:solidFill>
                        </a:rPr>
                        <a:t>0.1 </a:t>
                      </a:r>
                      <a:r>
                        <a:rPr lang="fr-CH" sz="14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MeV/c2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4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(</a:t>
                      </a:r>
                      <a:r>
                        <a:rPr lang="fr-CH" sz="1400" b="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solid</a:t>
                      </a:r>
                      <a:r>
                        <a:rPr lang="fr-CH" sz="14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 err="1" smtClean="0"/>
                        <a:t>E_cal</a:t>
                      </a:r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 smtClean="0"/>
                        <a:t>QED corrections</a:t>
                      </a:r>
                      <a:endParaRPr lang="fr-CH" dirty="0"/>
                    </a:p>
                  </a:txBody>
                  <a:tcPr/>
                </a:tc>
              </a:tr>
              <a:tr h="502680">
                <a:tc>
                  <a:txBody>
                    <a:bodyPr/>
                    <a:lstStyle/>
                    <a:p>
                      <a:r>
                        <a:rPr lang="fr-CH" sz="2400" b="1" dirty="0" err="1" smtClean="0"/>
                        <a:t>R</a:t>
                      </a:r>
                      <a:r>
                        <a:rPr lang="fr-CH" sz="2400" b="1" dirty="0" err="1" smtClean="0">
                          <a:latin typeface="French Script MT" pitchFamily="66" charset="0"/>
                        </a:rPr>
                        <a:t>l</a:t>
                      </a:r>
                      <a:endParaRPr lang="fr-CH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600" b="1" dirty="0" smtClean="0">
                          <a:sym typeface="Symbol"/>
                        </a:rPr>
                        <a:t></a:t>
                      </a:r>
                      <a:r>
                        <a:rPr lang="fr-CH" sz="1600" b="1" baseline="-25000" dirty="0" smtClean="0">
                          <a:sym typeface="Symbol"/>
                        </a:rPr>
                        <a:t>s , </a:t>
                      </a:r>
                      <a:r>
                        <a:rPr lang="fr-CH" sz="1600" b="1" dirty="0" smtClean="0">
                          <a:sym typeface="Symbol"/>
                        </a:rPr>
                        <a:t></a:t>
                      </a:r>
                      <a:r>
                        <a:rPr lang="fr-CH" sz="1600" b="1" baseline="-25000" dirty="0" smtClean="0">
                          <a:sym typeface="Symbol"/>
                        </a:rPr>
                        <a:t>b</a:t>
                      </a:r>
                      <a:r>
                        <a:rPr lang="fr-CH" sz="1600" b="1" dirty="0" smtClean="0">
                          <a:sym typeface="Symbol"/>
                        </a:rPr>
                        <a:t>  </a:t>
                      </a:r>
                      <a:endParaRPr lang="fr-CH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20.767 </a:t>
                      </a:r>
                    </a:p>
                    <a:p>
                      <a:r>
                        <a:rPr lang="fr-CH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Symbol"/>
                        </a:rPr>
                        <a:t></a:t>
                      </a:r>
                      <a:r>
                        <a:rPr lang="fr-CH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CH" sz="1800" b="0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0.025</a:t>
                      </a:r>
                      <a:endParaRPr lang="fr-CH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 smtClean="0"/>
                        <a:t>Z </a:t>
                      </a:r>
                      <a:r>
                        <a:rPr lang="fr-CH" dirty="0" err="1" smtClean="0"/>
                        <a:t>Peak</a:t>
                      </a:r>
                      <a:r>
                        <a:rPr lang="fr-CH" dirty="0" smtClean="0"/>
                        <a:t> </a:t>
                      </a:r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800" b="1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  <a:sym typeface="Symbol"/>
                        </a:rPr>
                        <a:t></a:t>
                      </a:r>
                      <a:r>
                        <a:rPr lang="fr-CH" sz="1800" b="1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fr-CH" b="1" dirty="0" smtClean="0">
                          <a:solidFill>
                            <a:srgbClr val="FF0000"/>
                          </a:solidFill>
                        </a:rPr>
                        <a:t>0.002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b="1" dirty="0" smtClean="0">
                          <a:solidFill>
                            <a:srgbClr val="FF0000"/>
                          </a:solidFill>
                        </a:rPr>
                        <a:t>   - </a:t>
                      </a:r>
                      <a:r>
                        <a:rPr lang="fr-CH" sz="1800" b="1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fr-CH" b="1" dirty="0" smtClean="0">
                          <a:solidFill>
                            <a:srgbClr val="FF0000"/>
                          </a:solidFill>
                        </a:rPr>
                        <a:t>0.0002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 err="1" smtClean="0"/>
                        <a:t>Statistics</a:t>
                      </a:r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 smtClean="0"/>
                        <a:t>QED</a:t>
                      </a:r>
                      <a:r>
                        <a:rPr lang="fr-CH" baseline="0" dirty="0" smtClean="0"/>
                        <a:t> corrections</a:t>
                      </a:r>
                      <a:endParaRPr lang="fr-CH" dirty="0"/>
                    </a:p>
                  </a:txBody>
                  <a:tcPr/>
                </a:tc>
              </a:tr>
              <a:tr h="502680">
                <a:tc>
                  <a:txBody>
                    <a:bodyPr/>
                    <a:lstStyle/>
                    <a:p>
                      <a:r>
                        <a:rPr lang="fr-CH" sz="2000" b="1" dirty="0" smtClean="0"/>
                        <a:t>N</a:t>
                      </a:r>
                      <a:r>
                        <a:rPr lang="fr-CH" sz="2000" b="1" baseline="-25000" dirty="0" smtClean="0">
                          <a:sym typeface="Symbol"/>
                        </a:rPr>
                        <a:t></a:t>
                      </a:r>
                      <a:endParaRPr lang="fr-CH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600" b="1" dirty="0" err="1" smtClean="0"/>
                        <a:t>Unitarity</a:t>
                      </a:r>
                      <a:r>
                        <a:rPr lang="fr-CH" sz="1600" b="1" baseline="0" dirty="0" smtClean="0"/>
                        <a:t> of PMNS, </a:t>
                      </a:r>
                      <a:r>
                        <a:rPr lang="fr-CH" sz="1600" b="1" baseline="0" dirty="0" err="1" smtClean="0"/>
                        <a:t>sterile</a:t>
                      </a:r>
                      <a:r>
                        <a:rPr lang="fr-CH" sz="1600" b="1" baseline="0" dirty="0" smtClean="0"/>
                        <a:t> </a:t>
                      </a:r>
                      <a:r>
                        <a:rPr lang="fr-CH" sz="1600" b="1" baseline="0" dirty="0" smtClean="0">
                          <a:sym typeface="Symbol"/>
                        </a:rPr>
                        <a:t>’s</a:t>
                      </a:r>
                      <a:endParaRPr lang="fr-CH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2.984 </a:t>
                      </a:r>
                      <a:r>
                        <a:rPr lang="fr-CH" sz="1800" b="0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  <a:sym typeface="Symbol"/>
                        </a:rPr>
                        <a:t></a:t>
                      </a:r>
                      <a:r>
                        <a:rPr lang="fr-CH" sz="1800" b="0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0.008</a:t>
                      </a:r>
                      <a:endParaRPr lang="fr-CH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 smtClean="0"/>
                        <a:t>Z </a:t>
                      </a:r>
                      <a:r>
                        <a:rPr lang="fr-CH" dirty="0" err="1" smtClean="0"/>
                        <a:t>Peak</a:t>
                      </a:r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800" b="1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  <a:sym typeface="Symbol"/>
                        </a:rPr>
                        <a:t></a:t>
                      </a:r>
                      <a:r>
                        <a:rPr lang="fr-CH" sz="1800" b="1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0.001 (?)</a:t>
                      </a:r>
                      <a:endParaRPr lang="fr-CH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 err="1" smtClean="0"/>
                        <a:t>environment</a:t>
                      </a:r>
                      <a:r>
                        <a:rPr lang="fr-CH" dirty="0" smtClean="0"/>
                        <a:t> -&gt;</a:t>
                      </a:r>
                      <a:r>
                        <a:rPr lang="fr-CH" dirty="0" err="1" smtClean="0"/>
                        <a:t>lumi</a:t>
                      </a:r>
                      <a:r>
                        <a:rPr lang="fr-CH" baseline="0" dirty="0" smtClean="0"/>
                        <a:t> </a:t>
                      </a:r>
                      <a:r>
                        <a:rPr lang="fr-CH" baseline="0" dirty="0" err="1" smtClean="0"/>
                        <a:t>meast</a:t>
                      </a:r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b="1" dirty="0" smtClean="0">
                          <a:solidFill>
                            <a:schemeClr val="tx2"/>
                          </a:solidFill>
                        </a:rPr>
                        <a:t>QED corrections to </a:t>
                      </a:r>
                      <a:r>
                        <a:rPr lang="fr-CH" b="1" dirty="0" err="1" smtClean="0">
                          <a:solidFill>
                            <a:schemeClr val="tx2"/>
                          </a:solidFill>
                        </a:rPr>
                        <a:t>Bhabha</a:t>
                      </a:r>
                      <a:r>
                        <a:rPr lang="fr-CH" b="1" dirty="0" smtClean="0">
                          <a:solidFill>
                            <a:schemeClr val="tx2"/>
                          </a:solidFill>
                        </a:rPr>
                        <a:t> scat.</a:t>
                      </a:r>
                      <a:endParaRPr lang="fr-CH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502680">
                <a:tc>
                  <a:txBody>
                    <a:bodyPr/>
                    <a:lstStyle/>
                    <a:p>
                      <a:r>
                        <a:rPr lang="fr-CH" sz="2000" b="1" dirty="0" smtClean="0"/>
                        <a:t>R</a:t>
                      </a:r>
                      <a:r>
                        <a:rPr lang="fr-CH" sz="2000" b="1" baseline="-25000" dirty="0" smtClean="0"/>
                        <a:t>b</a:t>
                      </a:r>
                      <a:endParaRPr lang="fr-CH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600" b="1" dirty="0" smtClean="0">
                          <a:sym typeface="Symbol"/>
                        </a:rPr>
                        <a:t></a:t>
                      </a:r>
                      <a:r>
                        <a:rPr lang="fr-CH" sz="1600" b="1" baseline="-25000" dirty="0" smtClean="0">
                          <a:sym typeface="Symbol"/>
                        </a:rPr>
                        <a:t>b</a:t>
                      </a:r>
                      <a:r>
                        <a:rPr lang="fr-CH" sz="1600" b="1" dirty="0" smtClean="0">
                          <a:sym typeface="Symbol"/>
                        </a:rPr>
                        <a:t> </a:t>
                      </a:r>
                      <a:endParaRPr lang="fr-CH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0.21629  </a:t>
                      </a:r>
                      <a:r>
                        <a:rPr lang="fr-CH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Symbol"/>
                        </a:rPr>
                        <a:t></a:t>
                      </a:r>
                      <a:r>
                        <a:rPr lang="fr-CH" sz="1600" b="0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0.00066</a:t>
                      </a:r>
                      <a:endParaRPr lang="fr-CH" sz="1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 smtClean="0"/>
                        <a:t>Z </a:t>
                      </a:r>
                      <a:r>
                        <a:rPr lang="fr-CH" dirty="0" err="1" smtClean="0"/>
                        <a:t>Peak</a:t>
                      </a:r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b="1" dirty="0" smtClean="0">
                          <a:solidFill>
                            <a:srgbClr val="FF0000"/>
                          </a:solidFill>
                          <a:sym typeface="Symbol"/>
                        </a:rPr>
                        <a:t>0.00002 - 5</a:t>
                      </a:r>
                      <a:endParaRPr lang="fr-CH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 err="1" smtClean="0"/>
                        <a:t>Statistics</a:t>
                      </a:r>
                      <a:r>
                        <a:rPr lang="fr-CH" dirty="0" smtClean="0"/>
                        <a:t>, </a:t>
                      </a:r>
                      <a:r>
                        <a:rPr lang="fr-CH" dirty="0" err="1" smtClean="0"/>
                        <a:t>small</a:t>
                      </a:r>
                      <a:r>
                        <a:rPr lang="fr-CH" baseline="0" dirty="0" smtClean="0"/>
                        <a:t> IP</a:t>
                      </a:r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 err="1" smtClean="0"/>
                        <a:t>Hemisphere</a:t>
                      </a:r>
                      <a:r>
                        <a:rPr lang="fr-CH" baseline="0" dirty="0" smtClean="0"/>
                        <a:t> </a:t>
                      </a:r>
                      <a:r>
                        <a:rPr lang="fr-CH" baseline="0" dirty="0" err="1" smtClean="0"/>
                        <a:t>correlations</a:t>
                      </a:r>
                      <a:endParaRPr lang="fr-CH" dirty="0"/>
                    </a:p>
                  </a:txBody>
                  <a:tcPr/>
                </a:tc>
              </a:tr>
              <a:tr h="709931">
                <a:tc>
                  <a:txBody>
                    <a:bodyPr/>
                    <a:lstStyle/>
                    <a:p>
                      <a:r>
                        <a:rPr lang="fr-CH" sz="2000" b="1" dirty="0" smtClean="0"/>
                        <a:t>A</a:t>
                      </a:r>
                      <a:r>
                        <a:rPr lang="fr-CH" sz="2000" b="1" baseline="-25000" dirty="0" smtClean="0"/>
                        <a:t>LR</a:t>
                      </a:r>
                      <a:endParaRPr lang="fr-CH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600" b="1" dirty="0" smtClean="0">
                          <a:sym typeface="Symbol"/>
                        </a:rPr>
                        <a:t>, </a:t>
                      </a:r>
                      <a:r>
                        <a:rPr lang="fr-CH" sz="1600" b="1" baseline="-25000" dirty="0" smtClean="0">
                          <a:sym typeface="Symbol"/>
                        </a:rPr>
                        <a:t>3 ,</a:t>
                      </a:r>
                      <a:r>
                        <a:rPr lang="fr-CH" sz="1600" b="1" dirty="0" smtClean="0">
                          <a:sym typeface="Symbol"/>
                        </a:rPr>
                        <a:t></a:t>
                      </a:r>
                    </a:p>
                    <a:p>
                      <a:r>
                        <a:rPr lang="fr-CH" sz="1600" b="1" dirty="0" smtClean="0">
                          <a:sym typeface="Symbol"/>
                        </a:rPr>
                        <a:t>(T, S )</a:t>
                      </a:r>
                      <a:endParaRPr lang="fr-CH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400" b="0" dirty="0" smtClean="0"/>
                        <a:t>0.1514</a:t>
                      </a:r>
                    </a:p>
                    <a:p>
                      <a:r>
                        <a:rPr lang="fr-CH" sz="1400" b="0" dirty="0" smtClean="0">
                          <a:sym typeface="Symbol"/>
                        </a:rPr>
                        <a:t></a:t>
                      </a:r>
                      <a:r>
                        <a:rPr lang="fr-CH" sz="1400" b="0" dirty="0" smtClean="0">
                          <a:solidFill>
                            <a:srgbClr val="FF0000"/>
                          </a:solidFill>
                          <a:sym typeface="Symbol"/>
                        </a:rPr>
                        <a:t>0.0022</a:t>
                      </a:r>
                      <a:r>
                        <a:rPr lang="fr-CH" sz="1600" b="0" baseline="0" dirty="0" smtClean="0">
                          <a:solidFill>
                            <a:schemeClr val="tx1"/>
                          </a:solidFill>
                          <a:sym typeface="Symbol"/>
                        </a:rPr>
                        <a:t> (SLD)</a:t>
                      </a:r>
                      <a:endParaRPr lang="fr-CH" sz="1400" b="0" dirty="0" smtClean="0">
                        <a:solidFill>
                          <a:schemeClr val="tx1"/>
                        </a:solidFill>
                        <a:sym typeface="Symbo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 smtClean="0"/>
                        <a:t>Z </a:t>
                      </a:r>
                      <a:r>
                        <a:rPr lang="fr-CH" dirty="0" err="1" smtClean="0"/>
                        <a:t>peak</a:t>
                      </a:r>
                      <a:r>
                        <a:rPr lang="fr-CH" dirty="0" smtClean="0"/>
                        <a:t>,</a:t>
                      </a:r>
                      <a:r>
                        <a:rPr lang="fr-CH" baseline="0" dirty="0" smtClean="0"/>
                        <a:t> </a:t>
                      </a:r>
                      <a:r>
                        <a:rPr lang="fr-CH" dirty="0" err="1" smtClean="0"/>
                        <a:t>polarized</a:t>
                      </a:r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b="1" dirty="0" smtClean="0">
                          <a:solidFill>
                            <a:srgbClr val="FF0000"/>
                          </a:solidFill>
                          <a:sym typeface="Symbol"/>
                        </a:rPr>
                        <a:t></a:t>
                      </a:r>
                      <a:r>
                        <a:rPr lang="fr-CH" b="1" dirty="0" smtClean="0">
                          <a:solidFill>
                            <a:srgbClr val="FF0000"/>
                          </a:solidFill>
                        </a:rPr>
                        <a:t>0.000015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8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(</a:t>
                      </a:r>
                      <a:r>
                        <a:rPr lang="fr-CH" sz="1800" b="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solid</a:t>
                      </a:r>
                      <a:r>
                        <a:rPr lang="fr-CH" sz="18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 smtClean="0"/>
                        <a:t>4 </a:t>
                      </a:r>
                      <a:r>
                        <a:rPr lang="fr-CH" dirty="0" err="1" smtClean="0"/>
                        <a:t>bunch</a:t>
                      </a:r>
                      <a:r>
                        <a:rPr lang="fr-CH" dirty="0" smtClean="0"/>
                        <a:t> </a:t>
                      </a:r>
                      <a:r>
                        <a:rPr lang="fr-CH" dirty="0" err="1" smtClean="0"/>
                        <a:t>scheme</a:t>
                      </a:r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 err="1" smtClean="0"/>
                        <a:t>Polarization</a:t>
                      </a:r>
                      <a:r>
                        <a:rPr lang="fr-CH" dirty="0" smtClean="0"/>
                        <a:t> in collisions</a:t>
                      </a:r>
                      <a:endParaRPr lang="fr-CH" dirty="0"/>
                    </a:p>
                  </a:txBody>
                  <a:tcPr/>
                </a:tc>
              </a:tr>
              <a:tr h="502680">
                <a:tc>
                  <a:txBody>
                    <a:bodyPr/>
                    <a:lstStyle/>
                    <a:p>
                      <a:r>
                        <a:rPr lang="fr-CH" sz="2000" b="1" dirty="0" smtClean="0"/>
                        <a:t>M</a:t>
                      </a:r>
                      <a:r>
                        <a:rPr lang="fr-CH" sz="2000" b="1" baseline="-25000" dirty="0" smtClean="0"/>
                        <a:t>W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CH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MeV/c2</a:t>
                      </a:r>
                      <a:endParaRPr kumimoji="0" lang="fr-CH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600" b="1" dirty="0" smtClean="0">
                          <a:sym typeface="Symbol"/>
                        </a:rPr>
                        <a:t>, </a:t>
                      </a:r>
                      <a:r>
                        <a:rPr lang="fr-CH" sz="1600" b="1" baseline="-25000" dirty="0" smtClean="0">
                          <a:sym typeface="Symbol"/>
                        </a:rPr>
                        <a:t>3 , </a:t>
                      </a:r>
                      <a:r>
                        <a:rPr lang="fr-CH" sz="1600" b="1" dirty="0" smtClean="0">
                          <a:sym typeface="Symbol"/>
                        </a:rPr>
                        <a:t></a:t>
                      </a:r>
                      <a:r>
                        <a:rPr lang="fr-CH" sz="1600" b="1" baseline="-25000" dirty="0" smtClean="0">
                          <a:sym typeface="Symbol"/>
                        </a:rPr>
                        <a:t>2,</a:t>
                      </a:r>
                      <a:r>
                        <a:rPr lang="fr-CH" sz="1600" b="1" baseline="0" dirty="0" smtClean="0">
                          <a:sym typeface="Symbol"/>
                        </a:rPr>
                        <a:t> </a:t>
                      </a:r>
                      <a:r>
                        <a:rPr lang="fr-CH" sz="1600" b="1" dirty="0" smtClean="0">
                          <a:sym typeface="Symbol"/>
                        </a:rPr>
                        <a:t>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600" b="1" dirty="0" smtClean="0">
                          <a:sym typeface="Symbol"/>
                        </a:rPr>
                        <a:t>(T, S,</a:t>
                      </a:r>
                      <a:r>
                        <a:rPr lang="fr-CH" sz="1600" b="1" baseline="0" dirty="0" smtClean="0">
                          <a:sym typeface="Symbol"/>
                        </a:rPr>
                        <a:t> </a:t>
                      </a:r>
                      <a:r>
                        <a:rPr lang="fr-CH" sz="1600" b="1" dirty="0" smtClean="0">
                          <a:sym typeface="Symbol"/>
                        </a:rPr>
                        <a:t>U) </a:t>
                      </a:r>
                      <a:endParaRPr lang="fr-CH" sz="16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80385</a:t>
                      </a:r>
                    </a:p>
                    <a:p>
                      <a:r>
                        <a:rPr lang="fr-CH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± </a:t>
                      </a:r>
                      <a:r>
                        <a:rPr lang="fr-CH" sz="1800" b="0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endParaRPr lang="fr-CH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 err="1" smtClean="0"/>
                        <a:t>Threshold</a:t>
                      </a:r>
                      <a:r>
                        <a:rPr lang="fr-CH" dirty="0" smtClean="0"/>
                        <a:t> scan</a:t>
                      </a:r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b="1" dirty="0" smtClean="0">
                          <a:solidFill>
                            <a:srgbClr val="FF0000"/>
                          </a:solidFill>
                        </a:rPr>
                        <a:t>0.5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8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(</a:t>
                      </a:r>
                      <a:r>
                        <a:rPr lang="fr-CH" sz="1800" b="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solid</a:t>
                      </a:r>
                      <a:r>
                        <a:rPr lang="fr-CH" sz="18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dirty="0" err="1" smtClean="0"/>
                        <a:t>E_cal</a:t>
                      </a:r>
                      <a:r>
                        <a:rPr lang="fr-CH" dirty="0" smtClean="0"/>
                        <a:t> &amp;</a:t>
                      </a:r>
                    </a:p>
                    <a:p>
                      <a:r>
                        <a:rPr lang="fr-CH" dirty="0" err="1" smtClean="0"/>
                        <a:t>Statistics</a:t>
                      </a:r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H" dirty="0"/>
                    </a:p>
                  </a:txBody>
                  <a:tcPr/>
                </a:tc>
              </a:tr>
              <a:tr h="502680">
                <a:tc>
                  <a:txBody>
                    <a:bodyPr/>
                    <a:lstStyle/>
                    <a:p>
                      <a:r>
                        <a:rPr lang="fr-CH" sz="2000" b="1" dirty="0" err="1" smtClean="0"/>
                        <a:t>m</a:t>
                      </a:r>
                      <a:r>
                        <a:rPr lang="fr-CH" sz="2000" b="1" baseline="-25000" dirty="0" err="1" smtClean="0"/>
                        <a:t>top</a:t>
                      </a:r>
                      <a:endParaRPr lang="fr-CH" sz="2000" b="1" baseline="-2500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CH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MeV/c2</a:t>
                      </a:r>
                      <a:endParaRPr kumimoji="0" lang="fr-CH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600" b="1" dirty="0" smtClean="0"/>
                        <a:t>Input</a:t>
                      </a:r>
                      <a:endParaRPr lang="fr-CH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173200</a:t>
                      </a:r>
                    </a:p>
                    <a:p>
                      <a:r>
                        <a:rPr lang="fr-CH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± </a:t>
                      </a:r>
                      <a:r>
                        <a:rPr lang="fr-CH" sz="1800" b="0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900</a:t>
                      </a:r>
                      <a:endParaRPr lang="fr-CH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 err="1" smtClean="0"/>
                        <a:t>Threshold</a:t>
                      </a:r>
                      <a:r>
                        <a:rPr lang="fr-CH" dirty="0" smtClean="0"/>
                        <a:t> scan</a:t>
                      </a:r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b="1" dirty="0" smtClean="0">
                          <a:solidFill>
                            <a:srgbClr val="FF0000"/>
                          </a:solidFill>
                        </a:rPr>
                        <a:t>10</a:t>
                      </a:r>
                      <a:endParaRPr lang="fr-CH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dirty="0" err="1" smtClean="0"/>
                        <a:t>E_cal</a:t>
                      </a:r>
                      <a:r>
                        <a:rPr lang="fr-CH" dirty="0" smtClean="0"/>
                        <a:t> &amp;</a:t>
                      </a:r>
                    </a:p>
                    <a:p>
                      <a:r>
                        <a:rPr lang="fr-CH" dirty="0" err="1" smtClean="0"/>
                        <a:t>Statistics</a:t>
                      </a:r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H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921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641" y="953725"/>
            <a:ext cx="5670630" cy="2152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56765" y="362852"/>
            <a:ext cx="27751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400" b="1" dirty="0" err="1" smtClean="0"/>
              <a:t>Measurement</a:t>
            </a:r>
            <a:r>
              <a:rPr lang="fr-CH" sz="2400" b="1" dirty="0" smtClean="0"/>
              <a:t> of A</a:t>
            </a:r>
            <a:r>
              <a:rPr lang="fr-CH" sz="2400" b="1" baseline="-25000" dirty="0" smtClean="0"/>
              <a:t>LR</a:t>
            </a:r>
            <a:endParaRPr lang="fr-CH" sz="2400" b="1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573" y="3086907"/>
            <a:ext cx="6255695" cy="1812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1131" y="5471627"/>
            <a:ext cx="3825425" cy="325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77857" y="5820839"/>
            <a:ext cx="5683800" cy="1046440"/>
          </a:xfrm>
          <a:prstGeom prst="rect">
            <a:avLst/>
          </a:prstGeom>
          <a:solidFill>
            <a:srgbClr val="E5F3EE"/>
          </a:solidFill>
        </p:spPr>
        <p:txBody>
          <a:bodyPr wrap="none" rtlCol="0">
            <a:spAutoFit/>
          </a:bodyPr>
          <a:lstStyle/>
          <a:p>
            <a:r>
              <a:rPr lang="fr-CH" sz="1600" dirty="0" smtClean="0">
                <a:latin typeface="+mj-lt"/>
                <a:sym typeface="Symbol"/>
              </a:rPr>
              <a:t>A</a:t>
            </a:r>
            <a:r>
              <a:rPr lang="fr-CH" sz="1600" baseline="-25000" dirty="0" smtClean="0">
                <a:latin typeface="+mj-lt"/>
                <a:sym typeface="Symbol"/>
              </a:rPr>
              <a:t>LR  </a:t>
            </a:r>
            <a:r>
              <a:rPr lang="fr-CH" sz="1600" dirty="0" smtClean="0">
                <a:latin typeface="+mj-lt"/>
                <a:sym typeface="Symbol"/>
              </a:rPr>
              <a:t>= 0.000015   </a:t>
            </a:r>
            <a:r>
              <a:rPr lang="fr-CH" sz="1600" dirty="0" err="1" smtClean="0">
                <a:latin typeface="+mj-lt"/>
                <a:sym typeface="Symbol"/>
              </a:rPr>
              <a:t>with</a:t>
            </a:r>
            <a:r>
              <a:rPr lang="fr-CH" sz="1600" dirty="0" smtClean="0">
                <a:latin typeface="+mj-lt"/>
                <a:sym typeface="Symbol"/>
              </a:rPr>
              <a:t>   10</a:t>
            </a:r>
            <a:r>
              <a:rPr lang="fr-CH" sz="1600" baseline="30000" dirty="0" smtClean="0">
                <a:latin typeface="+mj-lt"/>
                <a:sym typeface="Symbol"/>
              </a:rPr>
              <a:t>11</a:t>
            </a:r>
            <a:r>
              <a:rPr lang="fr-CH" sz="1600" dirty="0" smtClean="0">
                <a:latin typeface="+mj-lt"/>
                <a:sym typeface="Symbol"/>
              </a:rPr>
              <a:t> Z  and 40% </a:t>
            </a:r>
            <a:r>
              <a:rPr lang="fr-CH" sz="1600" dirty="0" err="1" smtClean="0">
                <a:latin typeface="+mj-lt"/>
                <a:sym typeface="Symbol"/>
              </a:rPr>
              <a:t>polarization</a:t>
            </a:r>
            <a:r>
              <a:rPr lang="fr-CH" sz="1600" dirty="0" smtClean="0">
                <a:latin typeface="+mj-lt"/>
                <a:sym typeface="Symbol"/>
              </a:rPr>
              <a:t> in collisions.</a:t>
            </a:r>
          </a:p>
          <a:p>
            <a:r>
              <a:rPr lang="fr-CH" sz="1600" b="1" dirty="0" smtClean="0">
                <a:solidFill>
                  <a:srgbClr val="0000FF"/>
                </a:solidFill>
                <a:latin typeface="+mj-lt"/>
                <a:sym typeface="Symbol"/>
              </a:rPr>
              <a:t>        </a:t>
            </a:r>
          </a:p>
          <a:p>
            <a:r>
              <a:rPr lang="fr-CH" sz="1600" dirty="0">
                <a:solidFill>
                  <a:srgbClr val="0000FF"/>
                </a:solidFill>
                <a:latin typeface="+mj-lt"/>
                <a:sym typeface="Symbol"/>
              </a:rPr>
              <a:t> </a:t>
            </a:r>
            <a:r>
              <a:rPr lang="fr-CH" sz="1600" dirty="0" smtClean="0">
                <a:solidFill>
                  <a:srgbClr val="0000FF"/>
                </a:solidFill>
                <a:latin typeface="+mj-lt"/>
                <a:sym typeface="Symbol"/>
              </a:rPr>
              <a:t>                              </a:t>
            </a:r>
            <a:r>
              <a:rPr lang="fr-CH" sz="1600" b="1" dirty="0" smtClean="0">
                <a:solidFill>
                  <a:srgbClr val="0000FF"/>
                </a:solidFill>
                <a:latin typeface="+mj-lt"/>
                <a:sym typeface="Symbol"/>
              </a:rPr>
              <a:t>sin</a:t>
            </a:r>
            <a:r>
              <a:rPr lang="fr-CH" sz="1600" b="1" baseline="30000" dirty="0" smtClean="0">
                <a:solidFill>
                  <a:srgbClr val="0000FF"/>
                </a:solidFill>
                <a:latin typeface="+mj-lt"/>
                <a:sym typeface="Symbol"/>
              </a:rPr>
              <a:t>2</a:t>
            </a:r>
            <a:r>
              <a:rPr lang="el-GR" sz="1600" b="1" dirty="0" smtClean="0">
                <a:solidFill>
                  <a:srgbClr val="0000FF"/>
                </a:solidFill>
                <a:latin typeface="+mj-lt"/>
                <a:sym typeface="Symbol"/>
              </a:rPr>
              <a:t>θ</a:t>
            </a:r>
            <a:r>
              <a:rPr lang="fr-CH" sz="1600" b="1" baseline="-25000" dirty="0" err="1" smtClean="0">
                <a:solidFill>
                  <a:srgbClr val="0000FF"/>
                </a:solidFill>
                <a:latin typeface="+mj-lt"/>
                <a:sym typeface="Symbol"/>
              </a:rPr>
              <a:t>W</a:t>
            </a:r>
            <a:r>
              <a:rPr lang="fr-CH" sz="1600" b="1" baseline="30000" dirty="0" err="1" smtClean="0">
                <a:solidFill>
                  <a:srgbClr val="0000FF"/>
                </a:solidFill>
                <a:latin typeface="+mj-lt"/>
                <a:sym typeface="Symbol"/>
              </a:rPr>
              <a:t>eff</a:t>
            </a:r>
            <a:r>
              <a:rPr lang="fr-CH" sz="1600" b="1" baseline="30000" dirty="0" smtClean="0">
                <a:solidFill>
                  <a:srgbClr val="0000FF"/>
                </a:solidFill>
                <a:latin typeface="+mj-lt"/>
                <a:sym typeface="Symbol"/>
              </a:rPr>
              <a:t>   </a:t>
            </a:r>
            <a:r>
              <a:rPr lang="fr-CH" sz="1600" b="1" dirty="0" smtClean="0">
                <a:solidFill>
                  <a:srgbClr val="0000FF"/>
                </a:solidFill>
                <a:latin typeface="+mj-lt"/>
                <a:sym typeface="Symbol"/>
              </a:rPr>
              <a:t>(stat) = O(2.10</a:t>
            </a:r>
            <a:r>
              <a:rPr lang="fr-CH" sz="1600" b="1" baseline="30000" dirty="0" smtClean="0">
                <a:solidFill>
                  <a:srgbClr val="0000FF"/>
                </a:solidFill>
                <a:latin typeface="+mj-lt"/>
                <a:sym typeface="Symbol"/>
              </a:rPr>
              <a:t>-6</a:t>
            </a:r>
            <a:r>
              <a:rPr lang="fr-CH" sz="1600" b="1" dirty="0" smtClean="0">
                <a:solidFill>
                  <a:srgbClr val="0000FF"/>
                </a:solidFill>
                <a:latin typeface="+mj-lt"/>
                <a:sym typeface="Symbol"/>
              </a:rPr>
              <a:t>)</a:t>
            </a:r>
          </a:p>
          <a:p>
            <a:endParaRPr lang="fr-CH" dirty="0"/>
          </a:p>
        </p:txBody>
      </p:sp>
      <p:sp>
        <p:nvSpPr>
          <p:cNvPr id="8" name="TextBox 7"/>
          <p:cNvSpPr txBox="1"/>
          <p:nvPr/>
        </p:nvSpPr>
        <p:spPr>
          <a:xfrm>
            <a:off x="2366755" y="5437964"/>
            <a:ext cx="8451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>
                <a:sym typeface="Symbol"/>
              </a:rPr>
              <a:t>A</a:t>
            </a:r>
            <a:r>
              <a:rPr lang="fr-CH" baseline="-25000" dirty="0" smtClean="0">
                <a:sym typeface="Symbol"/>
              </a:rPr>
              <a:t>LR  </a:t>
            </a:r>
            <a:r>
              <a:rPr lang="fr-CH" dirty="0" smtClean="0">
                <a:sym typeface="Symbol"/>
              </a:rPr>
              <a:t>= </a:t>
            </a:r>
          </a:p>
          <a:p>
            <a:endParaRPr lang="fr-CH" dirty="0"/>
          </a:p>
        </p:txBody>
      </p:sp>
      <p:sp>
        <p:nvSpPr>
          <p:cNvPr id="4" name="TextBox 3"/>
          <p:cNvSpPr txBox="1"/>
          <p:nvPr/>
        </p:nvSpPr>
        <p:spPr>
          <a:xfrm>
            <a:off x="574783" y="5451507"/>
            <a:ext cx="988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err="1" smtClean="0"/>
              <a:t>statistics</a:t>
            </a:r>
            <a:endParaRPr lang="fr-CH" dirty="0"/>
          </a:p>
        </p:txBody>
      </p:sp>
      <p:sp>
        <p:nvSpPr>
          <p:cNvPr id="5" name="TextBox 4"/>
          <p:cNvSpPr txBox="1"/>
          <p:nvPr/>
        </p:nvSpPr>
        <p:spPr>
          <a:xfrm>
            <a:off x="1466655" y="4914165"/>
            <a:ext cx="6989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dirty="0" err="1" smtClean="0"/>
              <a:t>Verifies</a:t>
            </a:r>
            <a:r>
              <a:rPr lang="fr-CH" b="1" dirty="0" smtClean="0"/>
              <a:t> </a:t>
            </a:r>
            <a:r>
              <a:rPr lang="fr-CH" b="1" dirty="0" err="1" smtClean="0"/>
              <a:t>polarimeter</a:t>
            </a:r>
            <a:r>
              <a:rPr lang="fr-CH" b="1" dirty="0" smtClean="0"/>
              <a:t> </a:t>
            </a:r>
            <a:r>
              <a:rPr lang="fr-CH" b="1" dirty="0" err="1" smtClean="0"/>
              <a:t>with</a:t>
            </a:r>
            <a:r>
              <a:rPr lang="fr-CH" b="1" dirty="0" smtClean="0"/>
              <a:t> </a:t>
            </a:r>
            <a:r>
              <a:rPr lang="fr-CH" b="1" dirty="0" err="1" smtClean="0"/>
              <a:t>experimentally</a:t>
            </a:r>
            <a:r>
              <a:rPr lang="fr-CH" b="1" dirty="0" smtClean="0"/>
              <a:t> </a:t>
            </a:r>
            <a:r>
              <a:rPr lang="fr-CH" b="1" dirty="0" err="1" smtClean="0"/>
              <a:t>measured</a:t>
            </a:r>
            <a:r>
              <a:rPr lang="fr-CH" b="1" dirty="0" smtClean="0"/>
              <a:t> cross-section ratios </a:t>
            </a:r>
            <a:endParaRPr lang="fr-CH" b="1" dirty="0"/>
          </a:p>
        </p:txBody>
      </p:sp>
    </p:spTree>
    <p:extLst>
      <p:ext uri="{BB962C8B-B14F-4D97-AF65-F5344CB8AC3E}">
        <p14:creationId xmlns:p14="http://schemas.microsoft.com/office/powerpoint/2010/main" val="404479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6863" y="191770"/>
            <a:ext cx="744652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800" dirty="0" err="1" smtClean="0">
                <a:latin typeface="+mn-lt"/>
              </a:rPr>
              <a:t>At</a:t>
            </a:r>
            <a:r>
              <a:rPr lang="fr-CH" sz="1800" dirty="0" smtClean="0">
                <a:latin typeface="+mn-lt"/>
              </a:rPr>
              <a:t> the moment </a:t>
            </a:r>
            <a:r>
              <a:rPr lang="fr-CH" sz="1800" dirty="0" err="1" smtClean="0">
                <a:latin typeface="+mn-lt"/>
              </a:rPr>
              <a:t>we</a:t>
            </a:r>
            <a:r>
              <a:rPr lang="fr-CH" sz="1800" dirty="0" smtClean="0">
                <a:latin typeface="+mn-lt"/>
              </a:rPr>
              <a:t> do not know for sure </a:t>
            </a:r>
            <a:r>
              <a:rPr lang="fr-CH" sz="1800" dirty="0" err="1" smtClean="0">
                <a:latin typeface="+mn-lt"/>
              </a:rPr>
              <a:t>what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is</a:t>
            </a:r>
            <a:r>
              <a:rPr lang="fr-CH" sz="1800" dirty="0" smtClean="0">
                <a:latin typeface="+mn-lt"/>
              </a:rPr>
              <a:t> the </a:t>
            </a:r>
            <a:r>
              <a:rPr lang="fr-CH" sz="1800" dirty="0" err="1" smtClean="0">
                <a:latin typeface="+mn-lt"/>
              </a:rPr>
              <a:t>most</a:t>
            </a:r>
            <a:r>
              <a:rPr lang="fr-CH" sz="1800" dirty="0" smtClean="0">
                <a:latin typeface="+mn-lt"/>
              </a:rPr>
              <a:t> sensible </a:t>
            </a:r>
            <a:r>
              <a:rPr lang="fr-CH" sz="2000" dirty="0" smtClean="0">
                <a:solidFill>
                  <a:srgbClr val="C00000"/>
                </a:solidFill>
                <a:latin typeface="+mn-lt"/>
              </a:rPr>
              <a:t>scenario</a:t>
            </a:r>
          </a:p>
          <a:p>
            <a:endParaRPr lang="fr-CH" sz="1800" dirty="0">
              <a:latin typeface="+mn-lt"/>
            </a:endParaRPr>
          </a:p>
          <a:p>
            <a:r>
              <a:rPr lang="fr-CH" sz="1800" dirty="0" smtClean="0">
                <a:latin typeface="+mn-lt"/>
              </a:rPr>
              <a:t>    </a:t>
            </a:r>
            <a:r>
              <a:rPr lang="fr-CH" sz="1800" b="0" dirty="0" smtClean="0">
                <a:latin typeface="+mn-lt"/>
              </a:rPr>
              <a:t>LHC </a:t>
            </a:r>
            <a:r>
              <a:rPr lang="fr-CH" sz="1800" b="0" dirty="0" err="1" smtClean="0">
                <a:latin typeface="+mn-lt"/>
              </a:rPr>
              <a:t>offered</a:t>
            </a:r>
            <a:r>
              <a:rPr lang="fr-CH" sz="1800" b="0" dirty="0" smtClean="0">
                <a:latin typeface="+mn-lt"/>
              </a:rPr>
              <a:t> 3 possible scenarios:  (</a:t>
            </a:r>
            <a:r>
              <a:rPr lang="fr-CH" sz="1800" b="0" dirty="0" err="1" smtClean="0">
                <a:latin typeface="+mn-lt"/>
              </a:rPr>
              <a:t>could</a:t>
            </a:r>
            <a:r>
              <a:rPr lang="fr-CH" sz="1800" b="0" dirty="0" smtClean="0">
                <a:latin typeface="+mn-lt"/>
              </a:rPr>
              <a:t> not </a:t>
            </a:r>
            <a:r>
              <a:rPr lang="fr-CH" sz="1800" b="0" dirty="0" err="1" smtClean="0">
                <a:latin typeface="+mn-lt"/>
              </a:rPr>
              <a:t>lose</a:t>
            </a:r>
            <a:r>
              <a:rPr lang="fr-CH" sz="1800" b="0" dirty="0" smtClean="0">
                <a:latin typeface="+mn-lt"/>
              </a:rPr>
              <a:t>)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326862" y="1299210"/>
            <a:ext cx="1764828" cy="1907261"/>
          </a:xfrm>
          <a:prstGeom prst="rect">
            <a:avLst/>
          </a:prstGeom>
          <a:noFill/>
          <a:ln w="444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H" sz="14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Discover</a:t>
            </a:r>
            <a:r>
              <a:rPr kumimoji="0" lang="fr-CH" sz="1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 </a:t>
            </a:r>
            <a:r>
              <a:rPr kumimoji="0" lang="fr-CH" sz="14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that</a:t>
            </a:r>
            <a:r>
              <a:rPr kumimoji="0" lang="fr-CH" sz="1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 </a:t>
            </a:r>
            <a:r>
              <a:rPr kumimoji="0" lang="fr-CH" sz="14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there</a:t>
            </a:r>
            <a:r>
              <a:rPr kumimoji="0" lang="fr-CH" sz="14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 </a:t>
            </a:r>
            <a:r>
              <a:rPr kumimoji="0" lang="fr-CH" sz="14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is</a:t>
            </a:r>
            <a:r>
              <a:rPr kumimoji="0" lang="fr-CH" sz="1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 </a:t>
            </a:r>
            <a:r>
              <a:rPr kumimoji="0" lang="fr-CH" sz="14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nothing</a:t>
            </a:r>
            <a:r>
              <a:rPr kumimoji="0" lang="fr-CH" sz="1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 in </a:t>
            </a:r>
            <a:r>
              <a:rPr kumimoji="0" lang="fr-CH" sz="14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this</a:t>
            </a:r>
            <a:r>
              <a:rPr kumimoji="0" lang="fr-CH" sz="1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 </a:t>
            </a:r>
            <a:r>
              <a:rPr kumimoji="0" lang="fr-CH" sz="14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energy</a:t>
            </a:r>
            <a:r>
              <a:rPr kumimoji="0" lang="fr-CH" sz="1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 range.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H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CH" dirty="0" smtClean="0">
                <a:sym typeface="Wingdings" pitchFamily="2" charset="2"/>
              </a:rPr>
              <a:t> </a:t>
            </a:r>
            <a:r>
              <a:rPr lang="fr-CH" dirty="0" smtClean="0"/>
              <a:t>This </a:t>
            </a:r>
            <a:r>
              <a:rPr lang="fr-CH" dirty="0" err="1" smtClean="0"/>
              <a:t>would</a:t>
            </a:r>
            <a:r>
              <a:rPr lang="fr-CH" dirty="0" smtClean="0"/>
              <a:t> have been a </a:t>
            </a:r>
            <a:r>
              <a:rPr lang="fr-CH" dirty="0" err="1" smtClean="0"/>
              <a:t>great</a:t>
            </a:r>
            <a:r>
              <a:rPr lang="fr-CH" dirty="0" smtClean="0"/>
              <a:t> surprise and a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CH" dirty="0" err="1" smtClean="0">
                <a:solidFill>
                  <a:srgbClr val="C00000"/>
                </a:solidFill>
              </a:rPr>
              <a:t>great</a:t>
            </a:r>
            <a:r>
              <a:rPr lang="fr-CH" dirty="0" smtClean="0">
                <a:solidFill>
                  <a:srgbClr val="C00000"/>
                </a:solidFill>
              </a:rPr>
              <a:t> </a:t>
            </a:r>
            <a:r>
              <a:rPr lang="fr-CH" dirty="0" err="1" smtClean="0">
                <a:solidFill>
                  <a:srgbClr val="C00000"/>
                </a:solidFill>
              </a:rPr>
              <a:t>discovery</a:t>
            </a:r>
            <a:r>
              <a:rPr lang="fr-CH" dirty="0">
                <a:solidFill>
                  <a:srgbClr val="C00000"/>
                </a:solidFill>
              </a:rPr>
              <a:t>!</a:t>
            </a:r>
            <a:endParaRPr kumimoji="0" lang="fr-CH" sz="1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049742" y="1299210"/>
            <a:ext cx="2303308" cy="1493520"/>
          </a:xfrm>
          <a:prstGeom prst="rect">
            <a:avLst/>
          </a:prstGeom>
          <a:noFill/>
          <a:ln w="444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H" sz="14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Discover</a:t>
            </a:r>
            <a:r>
              <a:rPr kumimoji="0" lang="fr-CH" sz="1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 SM </a:t>
            </a:r>
            <a:r>
              <a:rPr kumimoji="0" lang="fr-CH" sz="14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Higgs</a:t>
            </a:r>
            <a:r>
              <a:rPr kumimoji="0" lang="fr-CH" sz="1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 Boson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H" sz="1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and</a:t>
            </a:r>
            <a:r>
              <a:rPr kumimoji="0" lang="fr-CH" sz="14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 </a:t>
            </a:r>
            <a:r>
              <a:rPr kumimoji="0" lang="fr-CH" sz="14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that</a:t>
            </a:r>
            <a:r>
              <a:rPr kumimoji="0" lang="fr-CH" sz="14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 </a:t>
            </a:r>
            <a:r>
              <a:rPr kumimoji="0" lang="fr-CH" sz="14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nothing</a:t>
            </a:r>
            <a:r>
              <a:rPr kumimoji="0" lang="fr-CH" sz="14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 </a:t>
            </a:r>
            <a:r>
              <a:rPr kumimoji="0" lang="fr-CH" sz="14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else</a:t>
            </a:r>
            <a:r>
              <a:rPr kumimoji="0" lang="fr-CH" sz="14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CH" dirty="0" err="1">
                <a:solidFill>
                  <a:srgbClr val="0000FF"/>
                </a:solidFill>
              </a:rPr>
              <a:t>i</a:t>
            </a:r>
            <a:r>
              <a:rPr lang="fr-CH" dirty="0" err="1" smtClean="0">
                <a:solidFill>
                  <a:srgbClr val="0000FF"/>
                </a:solidFill>
              </a:rPr>
              <a:t>s</a:t>
            </a:r>
            <a:r>
              <a:rPr lang="fr-CH" dirty="0" smtClean="0">
                <a:solidFill>
                  <a:srgbClr val="0000FF"/>
                </a:solidFill>
              </a:rPr>
              <a:t> </a:t>
            </a:r>
            <a:r>
              <a:rPr lang="fr-CH" dirty="0" err="1" smtClean="0">
                <a:solidFill>
                  <a:srgbClr val="0000FF"/>
                </a:solidFill>
              </a:rPr>
              <a:t>within</a:t>
            </a:r>
            <a:r>
              <a:rPr lang="fr-CH" dirty="0" smtClean="0">
                <a:solidFill>
                  <a:srgbClr val="0000FF"/>
                </a:solidFill>
              </a:rPr>
              <a:t> </a:t>
            </a:r>
            <a:r>
              <a:rPr lang="fr-CH" baseline="0" dirty="0" err="1" smtClean="0">
                <a:solidFill>
                  <a:srgbClr val="0000FF"/>
                </a:solidFill>
              </a:rPr>
              <a:t>reach</a:t>
            </a:r>
            <a:endParaRPr lang="fr-CH" baseline="0" dirty="0" smtClean="0">
              <a:solidFill>
                <a:srgbClr val="0000FF"/>
              </a:solidFill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CH" dirty="0" smtClean="0"/>
          </a:p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/>
              <a:buChar char="è"/>
              <a:tabLst/>
            </a:pPr>
            <a:r>
              <a:rPr lang="fr-CH" dirty="0" smtClean="0"/>
              <a:t>Most Standard scenario</a:t>
            </a:r>
          </a:p>
          <a:p>
            <a:r>
              <a:rPr lang="fr-CH" dirty="0" err="1">
                <a:solidFill>
                  <a:srgbClr val="C00000"/>
                </a:solidFill>
              </a:rPr>
              <a:t>great</a:t>
            </a:r>
            <a:r>
              <a:rPr lang="fr-CH" dirty="0">
                <a:solidFill>
                  <a:srgbClr val="C00000"/>
                </a:solidFill>
              </a:rPr>
              <a:t> </a:t>
            </a:r>
            <a:r>
              <a:rPr lang="fr-CH" dirty="0" err="1">
                <a:solidFill>
                  <a:srgbClr val="C00000"/>
                </a:solidFill>
              </a:rPr>
              <a:t>discovery</a:t>
            </a:r>
            <a:r>
              <a:rPr lang="fr-CH" dirty="0">
                <a:solidFill>
                  <a:srgbClr val="C00000"/>
                </a:solidFill>
              </a:rPr>
              <a:t>!</a:t>
            </a:r>
            <a:r>
              <a:rPr lang="fr-CH" dirty="0" smtClean="0">
                <a:solidFill>
                  <a:srgbClr val="C00000"/>
                </a:solidFill>
              </a:rPr>
              <a:t> </a:t>
            </a:r>
            <a:endParaRPr lang="fr-CH" baseline="0" dirty="0">
              <a:solidFill>
                <a:srgbClr val="C00000"/>
              </a:solidFill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H" sz="14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6280622" y="1370330"/>
            <a:ext cx="1541307" cy="995680"/>
          </a:xfrm>
          <a:prstGeom prst="rect">
            <a:avLst/>
          </a:prstGeom>
          <a:noFill/>
          <a:ln w="444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H" sz="14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Discover</a:t>
            </a:r>
            <a:r>
              <a:rPr kumimoji="0" lang="fr-CH" sz="1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 </a:t>
            </a:r>
            <a:r>
              <a:rPr kumimoji="0" lang="fr-CH" sz="14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many</a:t>
            </a:r>
            <a:r>
              <a:rPr kumimoji="0" lang="fr-CH" sz="14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 new </a:t>
            </a:r>
            <a:r>
              <a:rPr kumimoji="0" lang="fr-CH" sz="14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effects</a:t>
            </a:r>
            <a:r>
              <a:rPr kumimoji="0" lang="fr-CH" sz="14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 or </a:t>
            </a:r>
            <a:r>
              <a:rPr kumimoji="0" lang="fr-CH" sz="14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particles</a:t>
            </a:r>
            <a:r>
              <a:rPr kumimoji="0" lang="fr-CH" sz="14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 </a:t>
            </a:r>
            <a:endParaRPr lang="fr-CH" baseline="0" dirty="0">
              <a:solidFill>
                <a:srgbClr val="0000FF"/>
              </a:solidFill>
            </a:endParaRPr>
          </a:p>
          <a:p>
            <a:r>
              <a:rPr lang="fr-CH" dirty="0" err="1">
                <a:solidFill>
                  <a:srgbClr val="C00000"/>
                </a:solidFill>
              </a:rPr>
              <a:t>great</a:t>
            </a:r>
            <a:r>
              <a:rPr lang="fr-CH" dirty="0">
                <a:solidFill>
                  <a:srgbClr val="C00000"/>
                </a:solidFill>
              </a:rPr>
              <a:t> </a:t>
            </a:r>
            <a:r>
              <a:rPr lang="fr-CH" dirty="0" err="1">
                <a:solidFill>
                  <a:srgbClr val="C00000"/>
                </a:solidFill>
              </a:rPr>
              <a:t>discovery</a:t>
            </a:r>
            <a:r>
              <a:rPr lang="fr-CH" dirty="0">
                <a:solidFill>
                  <a:srgbClr val="C00000"/>
                </a:solidFill>
              </a:rPr>
              <a:t>!</a:t>
            </a:r>
            <a:endParaRPr kumimoji="0" lang="fr-CH" sz="1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1721" y="3253670"/>
            <a:ext cx="6351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400" dirty="0" smtClean="0">
                <a:solidFill>
                  <a:srgbClr val="C00000"/>
                </a:solidFill>
                <a:latin typeface="+mn-lt"/>
              </a:rPr>
              <a:t>NO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9742" y="3294142"/>
            <a:ext cx="2480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800" u="sng" dirty="0" smtClean="0">
                <a:latin typeface="+mn-lt"/>
              </a:rPr>
              <a:t>So far </a:t>
            </a:r>
            <a:r>
              <a:rPr lang="fr-CH" sz="1800" u="sng" dirty="0" err="1" smtClean="0">
                <a:latin typeface="+mn-lt"/>
              </a:rPr>
              <a:t>we</a:t>
            </a:r>
            <a:r>
              <a:rPr lang="fr-CH" sz="1800" u="sng" dirty="0" smtClean="0">
                <a:latin typeface="+mn-lt"/>
              </a:rPr>
              <a:t> are </a:t>
            </a:r>
            <a:r>
              <a:rPr lang="fr-CH" sz="1800" u="sng" dirty="0" err="1" smtClean="0">
                <a:latin typeface="+mn-lt"/>
              </a:rPr>
              <a:t>here</a:t>
            </a:r>
            <a:r>
              <a:rPr lang="fr-CH" sz="1800" u="sng" dirty="0" smtClean="0">
                <a:latin typeface="+mn-lt"/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01035" y="3206471"/>
            <a:ext cx="19262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800" dirty="0" err="1" smtClean="0">
                <a:latin typeface="+mn-lt"/>
              </a:rPr>
              <a:t>Keep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looking</a:t>
            </a:r>
            <a:r>
              <a:rPr lang="fr-CH" sz="1800" dirty="0" smtClean="0">
                <a:latin typeface="+mn-lt"/>
              </a:rPr>
              <a:t> </a:t>
            </a:r>
          </a:p>
          <a:p>
            <a:r>
              <a:rPr lang="fr-CH" sz="1800" dirty="0" smtClean="0">
                <a:latin typeface="+mn-lt"/>
              </a:rPr>
              <a:t>in 13/14 </a:t>
            </a:r>
            <a:r>
              <a:rPr lang="fr-CH" sz="1800" dirty="0" err="1" smtClean="0">
                <a:latin typeface="+mn-lt"/>
              </a:rPr>
              <a:t>TeV</a:t>
            </a:r>
            <a:r>
              <a:rPr lang="fr-CH" sz="1800" dirty="0" smtClean="0">
                <a:latin typeface="+mn-lt"/>
              </a:rPr>
              <a:t> data!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68756" y="4398010"/>
            <a:ext cx="2513830" cy="461665"/>
          </a:xfrm>
          <a:prstGeom prst="rect">
            <a:avLst/>
          </a:prstGeom>
          <a:noFill/>
          <a:ln w="57150"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fr-CH" sz="2400" dirty="0" err="1" smtClean="0">
                <a:latin typeface="+mn-lt"/>
              </a:rPr>
              <a:t>Answer</a:t>
            </a:r>
            <a:r>
              <a:rPr lang="fr-CH" sz="2400" dirty="0" smtClean="0">
                <a:latin typeface="+mn-lt"/>
              </a:rPr>
              <a:t> in 2018</a:t>
            </a:r>
          </a:p>
        </p:txBody>
      </p:sp>
      <p:cxnSp>
        <p:nvCxnSpPr>
          <p:cNvPr id="14" name="Straight Arrow Connector 13"/>
          <p:cNvCxnSpPr/>
          <p:nvPr/>
        </p:nvCxnSpPr>
        <p:spPr bwMode="auto">
          <a:xfrm>
            <a:off x="4469130" y="3761502"/>
            <a:ext cx="1060778" cy="575548"/>
          </a:xfrm>
          <a:prstGeom prst="straightConnector1">
            <a:avLst/>
          </a:prstGeom>
          <a:noFill/>
          <a:ln w="44450" cap="flat" cmpd="sng" algn="ctr">
            <a:solidFill>
              <a:srgbClr val="00B0F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flipH="1">
            <a:off x="6094730" y="3900001"/>
            <a:ext cx="762000" cy="437049"/>
          </a:xfrm>
          <a:prstGeom prst="straightConnector1">
            <a:avLst/>
          </a:prstGeom>
          <a:noFill/>
          <a:ln w="44450" cap="flat" cmpd="sng" algn="ctr">
            <a:solidFill>
              <a:srgbClr val="00B0F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 flipH="1">
            <a:off x="4668756" y="4966970"/>
            <a:ext cx="861152" cy="335280"/>
          </a:xfrm>
          <a:prstGeom prst="straightConnector1">
            <a:avLst/>
          </a:prstGeom>
          <a:noFill/>
          <a:ln w="4445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>
            <a:off x="6094730" y="4966970"/>
            <a:ext cx="956545" cy="335280"/>
          </a:xfrm>
          <a:prstGeom prst="straightConnector1">
            <a:avLst/>
          </a:prstGeom>
          <a:noFill/>
          <a:ln w="4445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3011805" y="5442704"/>
            <a:ext cx="1745991" cy="369332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fr-CH" sz="1800" dirty="0" smtClean="0">
                <a:latin typeface="+mn-lt"/>
              </a:rPr>
              <a:t>High </a:t>
            </a:r>
            <a:r>
              <a:rPr lang="fr-CH" sz="1800" dirty="0" err="1" smtClean="0">
                <a:latin typeface="+mn-lt"/>
              </a:rPr>
              <a:t>precision</a:t>
            </a:r>
            <a:endParaRPr lang="fr-CH" sz="1800" dirty="0" smtClean="0">
              <a:latin typeface="+mn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732270" y="5452864"/>
            <a:ext cx="1376211" cy="369332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fr-CH" sz="1800" dirty="0" smtClean="0">
                <a:latin typeface="+mn-lt"/>
              </a:rPr>
              <a:t>High </a:t>
            </a:r>
            <a:r>
              <a:rPr lang="fr-CH" sz="1800" dirty="0" err="1" smtClean="0">
                <a:latin typeface="+mn-lt"/>
              </a:rPr>
              <a:t>energy</a:t>
            </a:r>
            <a:r>
              <a:rPr lang="fr-CH" sz="1800" dirty="0" smtClean="0">
                <a:latin typeface="+mn-lt"/>
              </a:rPr>
              <a:t> </a:t>
            </a:r>
          </a:p>
        </p:txBody>
      </p:sp>
      <p:cxnSp>
        <p:nvCxnSpPr>
          <p:cNvPr id="7" name="Straight Arrow Connector 6"/>
          <p:cNvCxnSpPr>
            <a:stCxn id="9" idx="2"/>
          </p:cNvCxnSpPr>
          <p:nvPr/>
        </p:nvCxnSpPr>
        <p:spPr bwMode="auto">
          <a:xfrm>
            <a:off x="4201396" y="2792730"/>
            <a:ext cx="0" cy="46094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5425529" y="3258304"/>
            <a:ext cx="811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800" dirty="0">
                <a:latin typeface="+mn-lt"/>
              </a:rPr>
              <a:t>But….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469130" y="5939056"/>
            <a:ext cx="23147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8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BE PREPARED!</a:t>
            </a:r>
            <a:endParaRPr lang="fr-CH" dirty="0"/>
          </a:p>
        </p:txBody>
      </p:sp>
      <p:sp>
        <p:nvSpPr>
          <p:cNvPr id="15" name="TextBox 14"/>
          <p:cNvSpPr txBox="1"/>
          <p:nvPr/>
        </p:nvSpPr>
        <p:spPr>
          <a:xfrm>
            <a:off x="1447800" y="4336455"/>
            <a:ext cx="2864374" cy="584775"/>
          </a:xfrm>
          <a:prstGeom prst="rect">
            <a:avLst/>
          </a:prstGeom>
          <a:solidFill>
            <a:srgbClr val="E5F3EE"/>
          </a:solidFill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r-CH" sz="1600" dirty="0" err="1" smtClean="0"/>
              <a:t>Also</a:t>
            </a:r>
            <a:r>
              <a:rPr lang="fr-CH" sz="1600" dirty="0" smtClean="0"/>
              <a:t>: </a:t>
            </a:r>
            <a:r>
              <a:rPr lang="fr-CH" sz="1600" dirty="0" err="1" smtClean="0"/>
              <a:t>understand</a:t>
            </a:r>
            <a:r>
              <a:rPr lang="fr-CH" sz="1600" dirty="0"/>
              <a:t> </a:t>
            </a:r>
            <a:r>
              <a:rPr lang="fr-CH" sz="1600" dirty="0" err="1" smtClean="0"/>
              <a:t>scaling</a:t>
            </a:r>
            <a:r>
              <a:rPr lang="fr-CH" sz="1600" dirty="0" smtClean="0"/>
              <a:t> </a:t>
            </a:r>
          </a:p>
          <a:p>
            <a:r>
              <a:rPr lang="fr-CH" sz="1600" dirty="0" smtClean="0"/>
              <a:t>of LHC </a:t>
            </a:r>
            <a:r>
              <a:rPr lang="fr-CH" sz="1600" dirty="0" err="1" smtClean="0"/>
              <a:t>errors</a:t>
            </a:r>
            <a:r>
              <a:rPr lang="fr-CH" sz="1600" dirty="0" smtClean="0"/>
              <a:t> </a:t>
            </a:r>
            <a:r>
              <a:rPr lang="fr-CH" sz="1600" dirty="0" err="1" smtClean="0"/>
              <a:t>with</a:t>
            </a:r>
            <a:r>
              <a:rPr lang="fr-CH" sz="1600" dirty="0" smtClean="0"/>
              <a:t> </a:t>
            </a:r>
            <a:r>
              <a:rPr lang="fr-CH" sz="1600" dirty="0" err="1" smtClean="0"/>
              <a:t>luminosity</a:t>
            </a:r>
            <a:endParaRPr lang="fr-CH" sz="1600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4050126" y="4598065"/>
            <a:ext cx="532760" cy="0"/>
          </a:xfrm>
          <a:prstGeom prst="straightConnector1">
            <a:avLst/>
          </a:prstGeom>
          <a:noFill/>
          <a:ln w="44450" cap="flat" cmpd="sng" algn="ctr">
            <a:solidFill>
              <a:srgbClr val="00B0F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036623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186864" y="2972085"/>
            <a:ext cx="3796547" cy="1623340"/>
          </a:xfrm>
          <a:prstGeom prst="ellipse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800" b="0">
              <a:solidFill>
                <a:prstClr val="white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240692" y="2906331"/>
            <a:ext cx="1430352" cy="464957"/>
          </a:xfrm>
          <a:prstGeom prst="ellipse">
            <a:avLst/>
          </a:prstGeom>
          <a:noFill/>
          <a:ln w="508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800" b="0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880652" y="2756061"/>
            <a:ext cx="720080" cy="216024"/>
          </a:xfrm>
          <a:prstGeom prst="ellipse">
            <a:avLst/>
          </a:prstGeom>
          <a:noFill/>
          <a:ln w="508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800" b="0">
              <a:solidFill>
                <a:prstClr val="white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666916" y="2667353"/>
            <a:ext cx="451664" cy="108624"/>
          </a:xfrm>
          <a:prstGeom prst="ellipse">
            <a:avLst/>
          </a:prstGeom>
          <a:noFill/>
          <a:ln w="508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800" b="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5921" y="2285222"/>
            <a:ext cx="546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8064A2">
                    <a:lumMod val="60000"/>
                    <a:lumOff val="40000"/>
                  </a:srgbClr>
                </a:solidFill>
                <a:latin typeface="Calibri"/>
              </a:rPr>
              <a:t>PSB</a:t>
            </a:r>
            <a:endParaRPr lang="en-GB" sz="1800" dirty="0">
              <a:solidFill>
                <a:srgbClr val="8064A2">
                  <a:lumMod val="60000"/>
                  <a:lumOff val="40000"/>
                </a:srgbClr>
              </a:solidFill>
              <a:latin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25727" y="2353273"/>
            <a:ext cx="1260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8064A2">
                    <a:lumMod val="60000"/>
                    <a:lumOff val="40000"/>
                  </a:srgbClr>
                </a:solidFill>
                <a:latin typeface="Calibri"/>
              </a:rPr>
              <a:t>PS (0.6 km)</a:t>
            </a:r>
            <a:endParaRPr lang="en-GB" sz="1800" dirty="0">
              <a:solidFill>
                <a:srgbClr val="8064A2">
                  <a:lumMod val="60000"/>
                  <a:lumOff val="40000"/>
                </a:srgbClr>
              </a:solidFill>
              <a:latin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56808" y="2646563"/>
            <a:ext cx="1369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8064A2">
                    <a:lumMod val="60000"/>
                    <a:lumOff val="40000"/>
                  </a:srgbClr>
                </a:solidFill>
                <a:latin typeface="Calibri"/>
              </a:rPr>
              <a:t>SPS (6.9 km)</a:t>
            </a:r>
            <a:endParaRPr lang="en-GB" sz="1800" dirty="0">
              <a:solidFill>
                <a:srgbClr val="8064A2">
                  <a:lumMod val="60000"/>
                  <a:lumOff val="40000"/>
                </a:srgbClr>
              </a:solidFill>
              <a:latin typeface="Calibri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70912" y="1499081"/>
            <a:ext cx="6416556" cy="3248744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800" b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12881" y="2323397"/>
            <a:ext cx="165782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LHC 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(26.7 km</a:t>
            </a: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srgbClr val="0000CC"/>
                </a:solidFill>
                <a:latin typeface="Calibri"/>
              </a:rPr>
              <a:t>HL-LHC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00" i="1" dirty="0" smtClean="0">
                <a:solidFill>
                  <a:srgbClr val="7030A0"/>
                </a:solidFill>
                <a:latin typeface="Calibri"/>
              </a:rPr>
              <a:t>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i="1" dirty="0" smtClean="0">
                <a:solidFill>
                  <a:srgbClr val="7030A0"/>
                </a:solidFill>
                <a:latin typeface="Calibri"/>
              </a:rPr>
              <a:t>HE-LHC?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7030A0"/>
                </a:solidFill>
                <a:latin typeface="Calibri"/>
              </a:rPr>
              <a:t> </a:t>
            </a:r>
            <a:r>
              <a:rPr lang="en-US" sz="2000" dirty="0" smtClean="0">
                <a:solidFill>
                  <a:srgbClr val="7030A0"/>
                </a:solidFill>
                <a:latin typeface="Calibri"/>
              </a:rPr>
              <a:t>(33 </a:t>
            </a:r>
            <a:r>
              <a:rPr lang="en-US" sz="2000" dirty="0" err="1" smtClean="0">
                <a:solidFill>
                  <a:srgbClr val="7030A0"/>
                </a:solidFill>
                <a:latin typeface="Calibri"/>
              </a:rPr>
              <a:t>TeV</a:t>
            </a:r>
            <a:r>
              <a:rPr lang="en-US" sz="2000" dirty="0" smtClean="0">
                <a:solidFill>
                  <a:srgbClr val="7030A0"/>
                </a:solidFill>
                <a:latin typeface="Calibri"/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  <a:latin typeface="Calibri"/>
              </a:rPr>
              <a:t>c.m</a:t>
            </a:r>
            <a:r>
              <a:rPr lang="en-US" sz="2000" dirty="0" smtClean="0">
                <a:solidFill>
                  <a:srgbClr val="7030A0"/>
                </a:solidFill>
                <a:latin typeface="Calibri"/>
              </a:rPr>
              <a:t>.)</a:t>
            </a:r>
            <a:endParaRPr lang="en-GB" sz="2000" dirty="0">
              <a:solidFill>
                <a:srgbClr val="7030A0"/>
              </a:solidFill>
              <a:latin typeface="Calibri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214928" y="1519077"/>
            <a:ext cx="6416556" cy="3248744"/>
          </a:xfrm>
          <a:prstGeom prst="ellipse">
            <a:avLst/>
          </a:prstGeom>
          <a:noFill/>
          <a:ln w="508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800" b="0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93840" y="1246179"/>
            <a:ext cx="309892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FF0000"/>
                </a:solidFill>
                <a:latin typeface="Calibri"/>
              </a:rPr>
              <a:t>TLEP (80-100 km,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800" i="1" dirty="0">
                <a:solidFill>
                  <a:srgbClr val="FF0000"/>
                </a:solidFill>
                <a:latin typeface="Calibri"/>
              </a:rPr>
              <a:t>        </a:t>
            </a:r>
            <a:r>
              <a:rPr lang="en-US" sz="2800" i="1" dirty="0" err="1">
                <a:solidFill>
                  <a:srgbClr val="FF0000"/>
                </a:solidFill>
                <a:latin typeface="Calibri"/>
              </a:rPr>
              <a:t>e</a:t>
            </a:r>
            <a:r>
              <a:rPr lang="en-US" sz="2800" baseline="30000" dirty="0" err="1">
                <a:solidFill>
                  <a:srgbClr val="FF0000"/>
                </a:solidFill>
                <a:latin typeface="Calibri"/>
              </a:rPr>
              <a:t>+</a:t>
            </a:r>
            <a:r>
              <a:rPr lang="en-US" sz="2800" i="1" dirty="0" err="1">
                <a:solidFill>
                  <a:srgbClr val="FF0000"/>
                </a:solidFill>
                <a:latin typeface="Calibri"/>
              </a:rPr>
              <a:t>e</a:t>
            </a:r>
            <a:r>
              <a:rPr lang="en-US" sz="2800" baseline="30000" dirty="0">
                <a:solidFill>
                  <a:srgbClr val="FF0000"/>
                </a:solidFill>
                <a:latin typeface="Calibri"/>
              </a:rPr>
              <a:t>-</a:t>
            </a:r>
            <a:r>
              <a:rPr lang="en-US" sz="2800" dirty="0">
                <a:solidFill>
                  <a:srgbClr val="FF0000"/>
                </a:solidFill>
                <a:latin typeface="Calibri"/>
              </a:rPr>
              <a:t>, up to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FF0000"/>
                </a:solidFill>
                <a:latin typeface="Calibri"/>
              </a:rPr>
              <a:t>        ~350 GeV </a:t>
            </a:r>
            <a:r>
              <a:rPr lang="en-US" sz="2800" dirty="0" err="1">
                <a:solidFill>
                  <a:srgbClr val="FF0000"/>
                </a:solidFill>
                <a:latin typeface="Calibri"/>
              </a:rPr>
              <a:t>c.m</a:t>
            </a:r>
            <a:r>
              <a:rPr lang="en-US" sz="2800" dirty="0">
                <a:solidFill>
                  <a:srgbClr val="FF0000"/>
                </a:solidFill>
                <a:latin typeface="Calibri"/>
              </a:rPr>
              <a:t>.)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800" i="1" dirty="0">
                <a:solidFill>
                  <a:srgbClr val="0000CC"/>
                </a:solidFill>
                <a:latin typeface="Calibri"/>
              </a:rPr>
              <a:t>       </a:t>
            </a:r>
            <a:endParaRPr lang="en-US" sz="1600" dirty="0">
              <a:solidFill>
                <a:srgbClr val="0000CC"/>
              </a:solidFill>
              <a:latin typeface="Calibri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51112" y="3433912"/>
            <a:ext cx="218303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00FF"/>
                </a:solidFill>
                <a:latin typeface="Calibri"/>
              </a:rPr>
              <a:t>VHE-LHC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00FF"/>
                </a:solidFill>
                <a:latin typeface="Calibri"/>
              </a:rPr>
              <a:t>(</a:t>
            </a:r>
            <a:r>
              <a:rPr lang="en-US" sz="2800" i="1" dirty="0" err="1">
                <a:solidFill>
                  <a:srgbClr val="0000FF"/>
                </a:solidFill>
                <a:latin typeface="Calibri"/>
              </a:rPr>
              <a:t>pp</a:t>
            </a:r>
            <a:r>
              <a:rPr lang="en-US" sz="2800" dirty="0">
                <a:solidFill>
                  <a:srgbClr val="0000FF"/>
                </a:solidFill>
                <a:latin typeface="Calibri"/>
              </a:rPr>
              <a:t>, up to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00FF"/>
                </a:solidFill>
                <a:latin typeface="Calibri"/>
              </a:rPr>
              <a:t>100 </a:t>
            </a:r>
            <a:r>
              <a:rPr lang="en-US" sz="2800" dirty="0" err="1">
                <a:solidFill>
                  <a:srgbClr val="0000FF"/>
                </a:solidFill>
                <a:latin typeface="Calibri"/>
              </a:rPr>
              <a:t>TeV</a:t>
            </a:r>
            <a:r>
              <a:rPr lang="en-US" sz="2800" dirty="0">
                <a:solidFill>
                  <a:srgbClr val="0000FF"/>
                </a:solidFill>
                <a:latin typeface="Calibri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Calibri"/>
              </a:rPr>
              <a:t>c.m</a:t>
            </a:r>
            <a:r>
              <a:rPr lang="en-US" sz="2800" dirty="0">
                <a:solidFill>
                  <a:srgbClr val="0000FF"/>
                </a:solidFill>
                <a:latin typeface="Calibri"/>
              </a:rPr>
              <a:t>.)</a:t>
            </a:r>
          </a:p>
        </p:txBody>
      </p:sp>
      <p:sp>
        <p:nvSpPr>
          <p:cNvPr id="16" name="Oval 15"/>
          <p:cNvSpPr/>
          <p:nvPr/>
        </p:nvSpPr>
        <p:spPr>
          <a:xfrm>
            <a:off x="398870" y="1570163"/>
            <a:ext cx="6416556" cy="3248744"/>
          </a:xfrm>
          <a:prstGeom prst="ellipse">
            <a:avLst/>
          </a:prstGeom>
          <a:noFill/>
          <a:ln w="50800"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800" b="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928" y="129751"/>
            <a:ext cx="78388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5400" b="0" i="1" dirty="0">
                <a:solidFill>
                  <a:prstClr val="black"/>
                </a:solidFill>
                <a:latin typeface="Calibri"/>
              </a:rPr>
              <a:t>possible long-term strategy</a:t>
            </a:r>
            <a:endParaRPr lang="en-GB" sz="5400" b="0" i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70451" y="5551615"/>
            <a:ext cx="92284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800" b="0" dirty="0">
                <a:solidFill>
                  <a:srgbClr val="00B050"/>
                </a:solidFill>
                <a:latin typeface="Calibri"/>
              </a:rPr>
              <a:t>&amp; </a:t>
            </a:r>
            <a:r>
              <a:rPr lang="en-US" sz="2800" i="1" dirty="0">
                <a:solidFill>
                  <a:srgbClr val="00B050"/>
                </a:solidFill>
                <a:latin typeface="Calibri"/>
              </a:rPr>
              <a:t>e</a:t>
            </a:r>
            <a:r>
              <a:rPr lang="en-US" sz="2800" i="1" baseline="30000" dirty="0">
                <a:solidFill>
                  <a:srgbClr val="00B050"/>
                </a:solidFill>
                <a:latin typeface="Calibri"/>
                <a:cs typeface="Calibri"/>
              </a:rPr>
              <a:t>±</a:t>
            </a:r>
            <a:r>
              <a:rPr lang="en-US" sz="2800" dirty="0">
                <a:solidFill>
                  <a:srgbClr val="00B050"/>
                </a:solidFill>
                <a:latin typeface="Calibri"/>
              </a:rPr>
              <a:t> (120 GeV)–</a:t>
            </a:r>
            <a:r>
              <a:rPr lang="en-US" sz="2800" i="1" dirty="0">
                <a:solidFill>
                  <a:srgbClr val="00B050"/>
                </a:solidFill>
                <a:latin typeface="Calibri"/>
              </a:rPr>
              <a:t>p</a:t>
            </a:r>
            <a:r>
              <a:rPr lang="en-US" sz="2800" dirty="0">
                <a:solidFill>
                  <a:srgbClr val="00B050"/>
                </a:solidFill>
                <a:latin typeface="Calibri"/>
              </a:rPr>
              <a:t> (7, 16 &amp; 50 </a:t>
            </a:r>
            <a:r>
              <a:rPr lang="en-US" sz="2800" dirty="0" err="1">
                <a:solidFill>
                  <a:srgbClr val="00B050"/>
                </a:solidFill>
                <a:latin typeface="Calibri"/>
              </a:rPr>
              <a:t>TeV</a:t>
            </a:r>
            <a:r>
              <a:rPr lang="en-US" sz="2800" dirty="0">
                <a:solidFill>
                  <a:srgbClr val="00B050"/>
                </a:solidFill>
                <a:latin typeface="Calibri"/>
              </a:rPr>
              <a:t>) </a:t>
            </a:r>
            <a:r>
              <a:rPr lang="en-US" sz="2800" b="0" dirty="0">
                <a:solidFill>
                  <a:srgbClr val="00B050"/>
                </a:solidFill>
                <a:latin typeface="Calibri"/>
              </a:rPr>
              <a:t>collisions (</a:t>
            </a:r>
            <a:r>
              <a:rPr lang="en-US" sz="2800" dirty="0">
                <a:solidFill>
                  <a:srgbClr val="00B050"/>
                </a:solidFill>
                <a:latin typeface="Calibri"/>
              </a:rPr>
              <a:t>[(V)HE-]</a:t>
            </a:r>
            <a:r>
              <a:rPr lang="en-US" sz="2800" dirty="0" err="1">
                <a:solidFill>
                  <a:srgbClr val="00B050"/>
                </a:solidFill>
                <a:latin typeface="Calibri"/>
              </a:rPr>
              <a:t>TLHeC</a:t>
            </a:r>
            <a:r>
              <a:rPr lang="en-US" sz="2800" b="0" dirty="0">
                <a:solidFill>
                  <a:srgbClr val="00B050"/>
                </a:solidFill>
                <a:latin typeface="Calibri"/>
              </a:rPr>
              <a:t>) </a:t>
            </a:r>
            <a:endParaRPr lang="en-GB" sz="2800" b="0" dirty="0">
              <a:solidFill>
                <a:srgbClr val="00B050"/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5128" y="6044057"/>
            <a:ext cx="92161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0000CC"/>
                </a:solidFill>
                <a:latin typeface="Calibri"/>
                <a:cs typeface="Calibri"/>
              </a:rPr>
              <a:t>≥</a:t>
            </a:r>
            <a:r>
              <a:rPr lang="en-US" sz="3200" dirty="0">
                <a:solidFill>
                  <a:srgbClr val="0000CC"/>
                </a:solidFill>
                <a:latin typeface="Calibri"/>
              </a:rPr>
              <a:t>50 years of </a:t>
            </a:r>
            <a:r>
              <a:rPr lang="en-US" sz="3200" i="1" dirty="0" err="1">
                <a:solidFill>
                  <a:srgbClr val="0000CC"/>
                </a:solidFill>
                <a:latin typeface="Calibri"/>
              </a:rPr>
              <a:t>e</a:t>
            </a:r>
            <a:r>
              <a:rPr lang="en-US" sz="3200" i="1" baseline="30000" dirty="0" err="1">
                <a:solidFill>
                  <a:srgbClr val="0000CC"/>
                </a:solidFill>
                <a:latin typeface="Calibri"/>
              </a:rPr>
              <a:t>+</a:t>
            </a:r>
            <a:r>
              <a:rPr lang="en-US" sz="3200" i="1" dirty="0" err="1">
                <a:solidFill>
                  <a:srgbClr val="0000CC"/>
                </a:solidFill>
                <a:latin typeface="Calibri"/>
              </a:rPr>
              <a:t>e</a:t>
            </a:r>
            <a:r>
              <a:rPr lang="en-US" sz="3200" i="1" baseline="30000" dirty="0">
                <a:solidFill>
                  <a:srgbClr val="0000CC"/>
                </a:solidFill>
                <a:latin typeface="Calibri"/>
              </a:rPr>
              <a:t>-</a:t>
            </a:r>
            <a:r>
              <a:rPr lang="en-US" sz="3200" dirty="0">
                <a:solidFill>
                  <a:srgbClr val="0000CC"/>
                </a:solidFill>
                <a:latin typeface="Calibri"/>
              </a:rPr>
              <a:t>, </a:t>
            </a:r>
            <a:r>
              <a:rPr lang="en-US" sz="3200" i="1" dirty="0" err="1">
                <a:solidFill>
                  <a:srgbClr val="0000CC"/>
                </a:solidFill>
                <a:latin typeface="Calibri"/>
              </a:rPr>
              <a:t>pp</a:t>
            </a:r>
            <a:r>
              <a:rPr lang="en-US" sz="3200" dirty="0">
                <a:solidFill>
                  <a:srgbClr val="0000CC"/>
                </a:solidFill>
                <a:latin typeface="Calibri"/>
              </a:rPr>
              <a:t>, </a:t>
            </a:r>
            <a:r>
              <a:rPr lang="en-US" sz="3200" i="1" dirty="0" err="1">
                <a:solidFill>
                  <a:srgbClr val="0000CC"/>
                </a:solidFill>
                <a:latin typeface="Calibri"/>
              </a:rPr>
              <a:t>ep</a:t>
            </a:r>
            <a:r>
              <a:rPr lang="en-US" sz="3200" i="1" dirty="0">
                <a:solidFill>
                  <a:srgbClr val="0000CC"/>
                </a:solidFill>
                <a:latin typeface="Calibri"/>
              </a:rPr>
              <a:t>/A</a:t>
            </a:r>
            <a:r>
              <a:rPr lang="en-US" sz="3200" dirty="0">
                <a:solidFill>
                  <a:srgbClr val="0000CC"/>
                </a:solidFill>
                <a:latin typeface="Calibri"/>
              </a:rPr>
              <a:t> physics at highest energies</a:t>
            </a:r>
          </a:p>
        </p:txBody>
      </p:sp>
      <p:sp>
        <p:nvSpPr>
          <p:cNvPr id="2" name="Rectangle 1"/>
          <p:cNvSpPr/>
          <p:nvPr/>
        </p:nvSpPr>
        <p:spPr>
          <a:xfrm>
            <a:off x="6604507" y="4807531"/>
            <a:ext cx="26457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FF0000"/>
                </a:solidFill>
                <a:latin typeface="Calibri"/>
              </a:rPr>
              <a:t>“same” detectors!?</a:t>
            </a:r>
          </a:p>
        </p:txBody>
      </p:sp>
      <p:sp>
        <p:nvSpPr>
          <p:cNvPr id="22" name="Oval 21"/>
          <p:cNvSpPr/>
          <p:nvPr/>
        </p:nvSpPr>
        <p:spPr>
          <a:xfrm>
            <a:off x="2256808" y="3023999"/>
            <a:ext cx="3796547" cy="1623340"/>
          </a:xfrm>
          <a:prstGeom prst="ellipse">
            <a:avLst/>
          </a:prstGeom>
          <a:noFill/>
          <a:ln w="508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800" b="0">
              <a:solidFill>
                <a:prstClr val="white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2409207" y="3023999"/>
            <a:ext cx="3796547" cy="1623340"/>
          </a:xfrm>
          <a:prstGeom prst="ellipse">
            <a:avLst/>
          </a:prstGeom>
          <a:noFill/>
          <a:ln w="508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800" b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2100112" y="2944577"/>
            <a:ext cx="3796547" cy="162334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800" b="0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96423" y="2069778"/>
            <a:ext cx="5549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dirty="0" smtClean="0">
                <a:solidFill>
                  <a:srgbClr val="FF0000"/>
                </a:solidFill>
                <a:latin typeface="+mj-lt"/>
              </a:rPr>
              <a:t>LEP</a:t>
            </a:r>
            <a:endParaRPr lang="fr-CH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0305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  <p:bldP spid="9" grpId="0"/>
      <p:bldP spid="10" grpId="0"/>
      <p:bldP spid="12" grpId="0" animBg="1"/>
      <p:bldP spid="13" grpId="0" animBg="1"/>
      <p:bldP spid="15" grpId="0"/>
      <p:bldP spid="16" grpId="0" animBg="1"/>
      <p:bldP spid="24" grpId="0"/>
      <p:bldP spid="25" grpId="0"/>
      <p:bldP spid="2" grpId="0"/>
      <p:bldP spid="22" grpId="0" animBg="1"/>
      <p:bldP spid="26" grpId="0" animBg="1"/>
      <p:bldP spid="23" grpId="0" animBg="1"/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65781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Recommendation from European Strategy (2) 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High-priority large-scale scientific activities </a:t>
            </a:r>
          </a:p>
          <a:p>
            <a:pPr lvl="1"/>
            <a:r>
              <a:rPr lang="en-US" sz="1800" dirty="0" smtClean="0"/>
              <a:t>Second-highest priority, recommendation #2</a:t>
            </a:r>
          </a:p>
          <a:p>
            <a:pPr lvl="2"/>
            <a:endParaRPr lang="en-US" sz="1600" dirty="0"/>
          </a:p>
          <a:p>
            <a:pPr lvl="2"/>
            <a:endParaRPr lang="en-US" sz="1600" dirty="0" smtClean="0"/>
          </a:p>
          <a:p>
            <a:pPr lvl="2"/>
            <a:endParaRPr lang="en-US" sz="1600" dirty="0"/>
          </a:p>
          <a:p>
            <a:pPr lvl="2"/>
            <a:endParaRPr lang="en-US" sz="1600" dirty="0" smtClean="0"/>
          </a:p>
          <a:p>
            <a:pPr lvl="2"/>
            <a:endParaRPr lang="en-US" sz="1600" dirty="0"/>
          </a:p>
          <a:p>
            <a:pPr lvl="2"/>
            <a:endParaRPr lang="en-US" sz="1600" dirty="0" smtClean="0"/>
          </a:p>
          <a:p>
            <a:pPr lvl="2"/>
            <a:endParaRPr lang="en-US" sz="1600" dirty="0"/>
          </a:p>
          <a:p>
            <a:pPr lvl="2"/>
            <a:endParaRPr lang="en-US" sz="1600" dirty="0" smtClean="0"/>
          </a:p>
          <a:p>
            <a:pPr lvl="2"/>
            <a:r>
              <a:rPr lang="en-US" sz="1600" dirty="0" smtClean="0"/>
              <a:t>Excerpt from the CERN Council deliberation document (22-Mar-2013)</a:t>
            </a:r>
            <a:endParaRPr lang="en-US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Facing the Scalar Sector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altLang="en-US" smtClean="0"/>
              <a:t>Brussels, 29-31 May 2013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F37CEC-7426-473D-BB9A-C0489BA294D7}" type="slidenum">
              <a:rPr lang="en-US" altLang="en-US" smtClean="0"/>
              <a:pPr>
                <a:defRPr/>
              </a:pPr>
              <a:t>20</a:t>
            </a:fld>
            <a:endParaRPr lang="en-US" altLang="en-US" dirty="0"/>
          </a:p>
        </p:txBody>
      </p:sp>
      <p:sp>
        <p:nvSpPr>
          <p:cNvPr id="10" name="Rectangle 9"/>
          <p:cNvSpPr/>
          <p:nvPr/>
        </p:nvSpPr>
        <p:spPr>
          <a:xfrm>
            <a:off x="381000" y="1676400"/>
            <a:ext cx="8604956" cy="206210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n-US" sz="1600" b="1" dirty="0">
                <a:latin typeface="+mn-lt"/>
              </a:rPr>
              <a:t>d) To stay at the forefront of particle physics, Europe needs to be in </a:t>
            </a:r>
            <a:r>
              <a:rPr lang="en-US" sz="1600" b="1" dirty="0" smtClean="0">
                <a:latin typeface="+mn-lt"/>
              </a:rPr>
              <a:t>a position </a:t>
            </a:r>
            <a:r>
              <a:rPr lang="en-US" sz="1600" b="1" dirty="0">
                <a:latin typeface="+mn-lt"/>
              </a:rPr>
              <a:t>to propose an ambitious post-LHC accelerator project at </a:t>
            </a:r>
            <a:r>
              <a:rPr lang="en-US" sz="1600" b="1" dirty="0" smtClean="0">
                <a:latin typeface="+mn-lt"/>
              </a:rPr>
              <a:t>CERN by </a:t>
            </a:r>
            <a:r>
              <a:rPr lang="en-US" sz="1600" b="1" dirty="0">
                <a:latin typeface="+mn-lt"/>
              </a:rPr>
              <a:t>the time of the next Strategy update, when physics results from </a:t>
            </a:r>
            <a:r>
              <a:rPr lang="en-US" sz="1600" b="1" dirty="0" smtClean="0">
                <a:latin typeface="+mn-lt"/>
              </a:rPr>
              <a:t>the LHC </a:t>
            </a:r>
            <a:r>
              <a:rPr lang="en-US" sz="1600" b="1" dirty="0">
                <a:latin typeface="+mn-lt"/>
              </a:rPr>
              <a:t>running at 14 </a:t>
            </a:r>
            <a:r>
              <a:rPr lang="en-US" sz="1600" b="1" dirty="0" err="1">
                <a:latin typeface="+mn-lt"/>
              </a:rPr>
              <a:t>TeV</a:t>
            </a:r>
            <a:r>
              <a:rPr lang="en-US" sz="1600" b="1" dirty="0">
                <a:latin typeface="+mn-lt"/>
              </a:rPr>
              <a:t> will be available.</a:t>
            </a:r>
          </a:p>
          <a:p>
            <a:pPr algn="just"/>
            <a:endParaRPr lang="en-US" sz="1600" dirty="0" smtClean="0">
              <a:latin typeface="+mn-lt"/>
            </a:endParaRPr>
          </a:p>
          <a:p>
            <a:pPr algn="just"/>
            <a:r>
              <a:rPr lang="en-US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CERN </a:t>
            </a:r>
            <a:r>
              <a:rPr lang="en-US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should undertake design studies for accelerator projects in </a:t>
            </a:r>
            <a:r>
              <a:rPr lang="en-US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 global </a:t>
            </a:r>
            <a:r>
              <a:rPr lang="en-US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context, with emphasis on </a:t>
            </a:r>
            <a:r>
              <a:rPr lang="en-US" sz="1600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proton-proton </a:t>
            </a:r>
            <a:r>
              <a:rPr lang="en-US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and </a:t>
            </a:r>
            <a:r>
              <a:rPr lang="en-US" sz="1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electron-positron </a:t>
            </a:r>
            <a:r>
              <a:rPr lang="en-US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high-energy </a:t>
            </a:r>
            <a:r>
              <a:rPr lang="en-US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frontier machines.</a:t>
            </a:r>
            <a:r>
              <a:rPr lang="en-US" sz="1600" i="1" dirty="0">
                <a:latin typeface="+mn-lt"/>
              </a:rPr>
              <a:t> </a:t>
            </a:r>
            <a:r>
              <a:rPr lang="en-US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These design studies should be coupled </a:t>
            </a:r>
            <a:r>
              <a:rPr lang="en-US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to a </a:t>
            </a:r>
            <a:r>
              <a:rPr lang="en-US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vigorous accelerator R&amp;D </a:t>
            </a:r>
            <a:r>
              <a:rPr lang="en-US" sz="1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programme</a:t>
            </a:r>
            <a:r>
              <a:rPr lang="en-US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including high-field magnets </a:t>
            </a:r>
            <a:r>
              <a:rPr lang="en-US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and high-gradient </a:t>
            </a:r>
            <a:r>
              <a:rPr lang="en-US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accelerating structures, </a:t>
            </a:r>
            <a:r>
              <a:rPr lang="en-US" sz="16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 collaboration with national </a:t>
            </a:r>
            <a:r>
              <a:rPr lang="en-US" sz="16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institutes, laboratories </a:t>
            </a:r>
            <a:r>
              <a:rPr lang="en-US" sz="16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and universities worldwide</a:t>
            </a:r>
            <a:r>
              <a:rPr lang="en-US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</a:t>
            </a:r>
            <a:endParaRPr lang="fr-FR" sz="1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Ellipse 3"/>
          <p:cNvSpPr/>
          <p:nvPr/>
        </p:nvSpPr>
        <p:spPr>
          <a:xfrm>
            <a:off x="3886200" y="1958876"/>
            <a:ext cx="4495800" cy="327124"/>
          </a:xfrm>
          <a:prstGeom prst="ellipse">
            <a:avLst/>
          </a:prstGeom>
          <a:noFill/>
          <a:ln w="28575"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>
              <a:solidFill>
                <a:srgbClr val="CC0099"/>
              </a:solidFill>
            </a:endParaRPr>
          </a:p>
        </p:txBody>
      </p:sp>
      <p:sp>
        <p:nvSpPr>
          <p:cNvPr id="12" name="Ellipse 6"/>
          <p:cNvSpPr/>
          <p:nvPr/>
        </p:nvSpPr>
        <p:spPr>
          <a:xfrm>
            <a:off x="2362200" y="2743200"/>
            <a:ext cx="1447800" cy="228600"/>
          </a:xfrm>
          <a:prstGeom prst="ellipse">
            <a:avLst/>
          </a:prstGeom>
          <a:noFill/>
          <a:ln w="28575"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>
              <a:solidFill>
                <a:srgbClr val="CC0099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2400" y="4267200"/>
            <a:ext cx="8856984" cy="2031325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09900"/>
                </a:solidFill>
                <a:latin typeface="+mn-lt"/>
              </a:rPr>
              <a:t>The two most promising lines of development </a:t>
            </a:r>
            <a:r>
              <a:rPr lang="en-US" sz="1400" b="1" dirty="0">
                <a:latin typeface="+mn-lt"/>
              </a:rPr>
              <a:t>towards the new </a:t>
            </a:r>
            <a:r>
              <a:rPr lang="en-US" sz="1400" b="1" dirty="0" smtClean="0">
                <a:latin typeface="+mn-lt"/>
              </a:rPr>
              <a:t>high energy</a:t>
            </a:r>
            <a:r>
              <a:rPr lang="en-US" sz="1400" b="1" dirty="0">
                <a:latin typeface="+mn-lt"/>
              </a:rPr>
              <a:t> </a:t>
            </a:r>
            <a:r>
              <a:rPr lang="en-US" sz="1400" b="1" dirty="0" smtClean="0">
                <a:latin typeface="+mn-lt"/>
              </a:rPr>
              <a:t>frontier </a:t>
            </a:r>
            <a:r>
              <a:rPr lang="en-US" sz="1400" b="1" dirty="0">
                <a:latin typeface="+mn-lt"/>
              </a:rPr>
              <a:t>after the LHC are </a:t>
            </a:r>
            <a:r>
              <a:rPr lang="en-US" sz="1400" b="1" dirty="0">
                <a:solidFill>
                  <a:schemeClr val="tx2"/>
                </a:solidFill>
                <a:latin typeface="+mn-lt"/>
              </a:rPr>
              <a:t>proton-proton</a:t>
            </a:r>
            <a:r>
              <a:rPr lang="en-US" sz="1400" b="1" dirty="0">
                <a:solidFill>
                  <a:srgbClr val="009900"/>
                </a:solidFill>
                <a:latin typeface="+mn-lt"/>
              </a:rPr>
              <a:t> and </a:t>
            </a:r>
            <a:r>
              <a:rPr lang="en-US" sz="1400" b="1" dirty="0">
                <a:solidFill>
                  <a:srgbClr val="FF0000"/>
                </a:solidFill>
                <a:latin typeface="+mn-lt"/>
              </a:rPr>
              <a:t>electron-positron </a:t>
            </a:r>
            <a:r>
              <a:rPr lang="en-US" sz="1400" b="1" dirty="0">
                <a:solidFill>
                  <a:srgbClr val="009900"/>
                </a:solidFill>
                <a:latin typeface="+mn-lt"/>
              </a:rPr>
              <a:t>colliders</a:t>
            </a:r>
            <a:r>
              <a:rPr lang="en-US" sz="1400" b="1" dirty="0">
                <a:latin typeface="+mn-lt"/>
              </a:rPr>
              <a:t>. </a:t>
            </a:r>
            <a:r>
              <a:rPr lang="en-US" sz="1400" b="1" dirty="0" smtClean="0">
                <a:latin typeface="+mn-lt"/>
              </a:rPr>
              <a:t>Focused design studies </a:t>
            </a:r>
            <a:r>
              <a:rPr lang="en-US" sz="1400" b="1" dirty="0">
                <a:latin typeface="+mn-lt"/>
              </a:rPr>
              <a:t>are required </a:t>
            </a:r>
            <a:r>
              <a:rPr lang="en-US" sz="1400" b="1" u="sng" dirty="0">
                <a:latin typeface="+mn-lt"/>
              </a:rPr>
              <a:t>in both fields</a:t>
            </a:r>
            <a:r>
              <a:rPr lang="en-US" sz="1400" b="1" dirty="0">
                <a:latin typeface="+mn-lt"/>
              </a:rPr>
              <a:t>, together with vigorous accelerator R&amp;D supported </a:t>
            </a:r>
            <a:r>
              <a:rPr lang="en-US" sz="1400" b="1" dirty="0" smtClean="0">
                <a:latin typeface="+mn-lt"/>
              </a:rPr>
              <a:t>by </a:t>
            </a:r>
            <a:r>
              <a:rPr lang="en-US" sz="1400" b="1" u="sng" dirty="0" smtClean="0">
                <a:latin typeface="+mn-lt"/>
              </a:rPr>
              <a:t>adequate </a:t>
            </a:r>
            <a:r>
              <a:rPr lang="en-US" sz="1400" b="1" u="sng" dirty="0">
                <a:latin typeface="+mn-lt"/>
              </a:rPr>
              <a:t>resources and driven by collaborations involving CERN and national </a:t>
            </a:r>
            <a:r>
              <a:rPr lang="en-US" sz="1400" b="1" u="sng" dirty="0" smtClean="0">
                <a:latin typeface="+mn-lt"/>
              </a:rPr>
              <a:t>institutes, universities </a:t>
            </a:r>
            <a:r>
              <a:rPr lang="en-US" sz="1400" b="1" u="sng" dirty="0">
                <a:latin typeface="+mn-lt"/>
              </a:rPr>
              <a:t>and laboratories worldwide</a:t>
            </a:r>
            <a:r>
              <a:rPr lang="en-US" sz="1400" b="1" dirty="0">
                <a:latin typeface="+mn-lt"/>
              </a:rPr>
              <a:t>. The Compact Linear Collider </a:t>
            </a:r>
            <a:r>
              <a:rPr lang="en-US" sz="1400" b="1" dirty="0">
                <a:solidFill>
                  <a:srgbClr val="FF0000"/>
                </a:solidFill>
                <a:latin typeface="+mn-lt"/>
              </a:rPr>
              <a:t>(CLIC)</a:t>
            </a:r>
            <a:r>
              <a:rPr lang="en-US" sz="1400" b="1" dirty="0">
                <a:latin typeface="+mn-lt"/>
              </a:rPr>
              <a:t> is an </a:t>
            </a:r>
            <a:r>
              <a:rPr lang="en-US" sz="1400" b="1" dirty="0" smtClean="0">
                <a:latin typeface="+mn-lt"/>
              </a:rPr>
              <a:t>electron-positron</a:t>
            </a:r>
            <a:endParaRPr lang="en-US" sz="1400" b="1" dirty="0">
              <a:latin typeface="+mn-lt"/>
            </a:endParaRPr>
          </a:p>
          <a:p>
            <a:r>
              <a:rPr lang="en-US" sz="1400" b="1" dirty="0">
                <a:latin typeface="+mn-lt"/>
              </a:rPr>
              <a:t>machine based on a novel two-beam acceleration technique, which could, in </a:t>
            </a:r>
            <a:r>
              <a:rPr lang="en-US" sz="1400" b="1" dirty="0" smtClean="0">
                <a:latin typeface="+mn-lt"/>
              </a:rPr>
              <a:t>stages, reach </a:t>
            </a:r>
            <a:r>
              <a:rPr lang="en-US" sz="1400" b="1" dirty="0">
                <a:latin typeface="+mn-lt"/>
              </a:rPr>
              <a:t>a </a:t>
            </a:r>
            <a:r>
              <a:rPr lang="en-US" sz="1400" b="1" dirty="0" err="1">
                <a:latin typeface="+mn-lt"/>
              </a:rPr>
              <a:t>centre</a:t>
            </a:r>
            <a:r>
              <a:rPr lang="en-US" sz="1400" b="1" dirty="0">
                <a:latin typeface="+mn-lt"/>
              </a:rPr>
              <a:t>-of-mass energy up to 3 </a:t>
            </a:r>
            <a:r>
              <a:rPr lang="en-US" sz="1400" b="1" dirty="0" err="1">
                <a:latin typeface="+mn-lt"/>
              </a:rPr>
              <a:t>TeV</a:t>
            </a:r>
            <a:r>
              <a:rPr lang="en-US" sz="1400" b="1" dirty="0">
                <a:latin typeface="+mn-lt"/>
              </a:rPr>
              <a:t>. A Conceptual Design Report for CLIC has </a:t>
            </a:r>
            <a:r>
              <a:rPr lang="en-US" sz="1400" b="1" dirty="0" smtClean="0">
                <a:latin typeface="+mn-lt"/>
              </a:rPr>
              <a:t>already been </a:t>
            </a:r>
            <a:r>
              <a:rPr lang="en-US" sz="1400" b="1" dirty="0">
                <a:latin typeface="+mn-lt"/>
              </a:rPr>
              <a:t>prepared. Possible proton-proton machines of higher energy than the LHC include </a:t>
            </a:r>
            <a:r>
              <a:rPr lang="en-US" sz="1400" b="1" dirty="0" smtClean="0">
                <a:solidFill>
                  <a:srgbClr val="0000CC"/>
                </a:solidFill>
                <a:latin typeface="+mn-lt"/>
              </a:rPr>
              <a:t>HE-LHC</a:t>
            </a:r>
            <a:r>
              <a:rPr lang="en-US" sz="1400" b="1" dirty="0">
                <a:latin typeface="+mn-lt"/>
              </a:rPr>
              <a:t>, roughly doubling the </a:t>
            </a:r>
            <a:r>
              <a:rPr lang="en-US" sz="1400" b="1" dirty="0" err="1">
                <a:latin typeface="+mn-lt"/>
              </a:rPr>
              <a:t>centre</a:t>
            </a:r>
            <a:r>
              <a:rPr lang="en-US" sz="1400" b="1" dirty="0">
                <a:latin typeface="+mn-lt"/>
              </a:rPr>
              <a:t>-of-mass energy in the present tunnel, and </a:t>
            </a:r>
            <a:r>
              <a:rPr lang="en-US" sz="1400" b="1" dirty="0" smtClean="0">
                <a:solidFill>
                  <a:srgbClr val="0000CC"/>
                </a:solidFill>
                <a:latin typeface="+mn-lt"/>
              </a:rPr>
              <a:t>VHE-</a:t>
            </a:r>
            <a:r>
              <a:rPr lang="en-US" sz="1400" b="1" dirty="0">
                <a:solidFill>
                  <a:srgbClr val="0000CC"/>
                </a:solidFill>
                <a:latin typeface="+mn-lt"/>
              </a:rPr>
              <a:t>LHC</a:t>
            </a:r>
            <a:r>
              <a:rPr lang="en-US" sz="1400" b="1" dirty="0">
                <a:latin typeface="+mn-lt"/>
              </a:rPr>
              <a:t>, aimed </a:t>
            </a:r>
            <a:r>
              <a:rPr lang="en-US" sz="1400" b="1" dirty="0" smtClean="0">
                <a:latin typeface="+mn-lt"/>
              </a:rPr>
              <a:t>at reaching </a:t>
            </a:r>
            <a:r>
              <a:rPr lang="en-US" sz="1400" b="1" dirty="0">
                <a:latin typeface="+mn-lt"/>
              </a:rPr>
              <a:t>up to 100 </a:t>
            </a:r>
            <a:r>
              <a:rPr lang="en-US" sz="1400" b="1" dirty="0" err="1">
                <a:latin typeface="+mn-lt"/>
              </a:rPr>
              <a:t>TeV</a:t>
            </a:r>
            <a:r>
              <a:rPr lang="en-US" sz="1400" b="1" dirty="0">
                <a:latin typeface="+mn-lt"/>
              </a:rPr>
              <a:t> in </a:t>
            </a:r>
            <a:r>
              <a:rPr lang="en-US" sz="1400" b="1" dirty="0">
                <a:solidFill>
                  <a:srgbClr val="009900"/>
                </a:solidFill>
                <a:latin typeface="+mn-lt"/>
              </a:rPr>
              <a:t>a new circular 80km tunnel</a:t>
            </a:r>
            <a:r>
              <a:rPr lang="en-US" sz="1400" b="1" dirty="0">
                <a:latin typeface="+mn-lt"/>
              </a:rPr>
              <a:t>. </a:t>
            </a:r>
            <a:r>
              <a:rPr lang="en-US" sz="1400" b="1" u="sng" dirty="0">
                <a:latin typeface="+mn-lt"/>
              </a:rPr>
              <a:t>A large </a:t>
            </a:r>
            <a:r>
              <a:rPr lang="en-US" sz="1400" b="1" u="sng" dirty="0" smtClean="0">
                <a:latin typeface="+mn-lt"/>
              </a:rPr>
              <a:t>tunnel such as </a:t>
            </a:r>
            <a:r>
              <a:rPr lang="en-US" sz="1400" b="1" u="sng" dirty="0">
                <a:latin typeface="+mn-lt"/>
              </a:rPr>
              <a:t>this could </a:t>
            </a:r>
            <a:r>
              <a:rPr lang="en-US" sz="1400" b="1" u="sng" dirty="0" smtClean="0">
                <a:latin typeface="+mn-lt"/>
              </a:rPr>
              <a:t>also host </a:t>
            </a:r>
            <a:r>
              <a:rPr lang="en-US" sz="1400" b="1" u="sng" dirty="0">
                <a:latin typeface="+mn-lt"/>
              </a:rPr>
              <a:t>a </a:t>
            </a:r>
            <a:r>
              <a:rPr lang="en-US" sz="1400" b="1" u="sng" dirty="0">
                <a:solidFill>
                  <a:srgbClr val="FF0000"/>
                </a:solidFill>
                <a:latin typeface="+mn-lt"/>
              </a:rPr>
              <a:t>circular </a:t>
            </a:r>
            <a:r>
              <a:rPr lang="en-US" sz="1400" b="1" u="sng" dirty="0" err="1" smtClean="0">
                <a:solidFill>
                  <a:srgbClr val="FF0000"/>
                </a:solidFill>
                <a:latin typeface="+mn-lt"/>
              </a:rPr>
              <a:t>e</a:t>
            </a:r>
            <a:r>
              <a:rPr lang="en-US" sz="1400" b="1" u="sng" baseline="30000" dirty="0" err="1" smtClean="0">
                <a:solidFill>
                  <a:srgbClr val="FF0000"/>
                </a:solidFill>
                <a:latin typeface="Symbol" charset="2"/>
                <a:cs typeface="Symbol" charset="2"/>
              </a:rPr>
              <a:t>+</a:t>
            </a:r>
            <a:r>
              <a:rPr lang="en-US" sz="1400" b="1" u="sng" dirty="0" err="1" smtClean="0">
                <a:solidFill>
                  <a:srgbClr val="FF0000"/>
                </a:solidFill>
                <a:latin typeface="+mn-lt"/>
              </a:rPr>
              <a:t>e</a:t>
            </a:r>
            <a:r>
              <a:rPr lang="en-US" sz="1400" b="1" u="sng" baseline="30000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-</a:t>
            </a:r>
            <a:r>
              <a:rPr lang="en-US" sz="1400" b="1" u="sng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1400" b="1" u="sng" dirty="0">
                <a:solidFill>
                  <a:srgbClr val="FF0000"/>
                </a:solidFill>
                <a:latin typeface="+mn-lt"/>
              </a:rPr>
              <a:t>machine (TLEP) </a:t>
            </a:r>
            <a:r>
              <a:rPr lang="en-US" sz="1400" b="1" u="sng" dirty="0">
                <a:latin typeface="+mn-lt"/>
              </a:rPr>
              <a:t>reaching energies up to 350 </a:t>
            </a:r>
            <a:r>
              <a:rPr lang="en-US" sz="1400" b="1" u="sng" dirty="0" err="1">
                <a:latin typeface="+mn-lt"/>
              </a:rPr>
              <a:t>GeV</a:t>
            </a:r>
            <a:r>
              <a:rPr lang="en-US" sz="1400" b="1" u="sng" dirty="0">
                <a:latin typeface="+mn-lt"/>
              </a:rPr>
              <a:t> with </a:t>
            </a:r>
            <a:r>
              <a:rPr lang="en-US" sz="1400" b="1" u="sng" dirty="0" smtClean="0">
                <a:latin typeface="+mn-lt"/>
              </a:rPr>
              <a:t>high </a:t>
            </a:r>
            <a:r>
              <a:rPr lang="fr-FR" sz="1400" b="1" u="sng" dirty="0" err="1" smtClean="0">
                <a:latin typeface="+mn-lt"/>
              </a:rPr>
              <a:t>luminosity</a:t>
            </a:r>
            <a:r>
              <a:rPr lang="fr-FR" sz="1400" b="1" dirty="0">
                <a:latin typeface="+mn-lt"/>
              </a:rPr>
              <a:t>.</a:t>
            </a:r>
          </a:p>
        </p:txBody>
      </p:sp>
      <p:sp>
        <p:nvSpPr>
          <p:cNvPr id="15" name="Ellipse 6"/>
          <p:cNvSpPr/>
          <p:nvPr/>
        </p:nvSpPr>
        <p:spPr>
          <a:xfrm>
            <a:off x="304800" y="2971800"/>
            <a:ext cx="3429000" cy="228600"/>
          </a:xfrm>
          <a:prstGeom prst="ellipse">
            <a:avLst/>
          </a:prstGeom>
          <a:noFill/>
          <a:ln w="28575"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>
              <a:solidFill>
                <a:srgbClr val="CC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168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4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895" y="2313093"/>
            <a:ext cx="8575065" cy="1389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463" y="860087"/>
            <a:ext cx="20669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29437" y="459977"/>
            <a:ext cx="42226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dirty="0" smtClean="0">
                <a:latin typeface="+mj-lt"/>
              </a:rPr>
              <a:t>CERN </a:t>
            </a:r>
            <a:r>
              <a:rPr lang="fr-CH" sz="2000" dirty="0" smtClean="0">
                <a:latin typeface="+mj-lt"/>
              </a:rPr>
              <a:t>Medium </a:t>
            </a:r>
            <a:r>
              <a:rPr lang="fr-CH" sz="2000" dirty="0" err="1" smtClean="0">
                <a:latin typeface="+mj-lt"/>
              </a:rPr>
              <a:t>term</a:t>
            </a:r>
            <a:r>
              <a:rPr lang="fr-CH" sz="2000" dirty="0" smtClean="0">
                <a:latin typeface="+mj-lt"/>
              </a:rPr>
              <a:t> plan -- </a:t>
            </a:r>
            <a:r>
              <a:rPr lang="fr-CH" sz="2000" dirty="0" err="1" smtClean="0">
                <a:latin typeface="+mj-lt"/>
              </a:rPr>
              <a:t>June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smtClean="0">
                <a:latin typeface="+mj-lt"/>
              </a:rPr>
              <a:t>2013:</a:t>
            </a:r>
            <a:endParaRPr lang="fr-CH" sz="2000" dirty="0" smtClean="0"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3489" y="4920739"/>
            <a:ext cx="85574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dirty="0" smtClean="0">
                <a:latin typeface="+mj-lt"/>
              </a:rPr>
              <a:t>NB.  </a:t>
            </a:r>
            <a:r>
              <a:rPr lang="fr-CH" sz="2000" dirty="0" err="1" smtClean="0">
                <a:latin typeface="+mj-lt"/>
              </a:rPr>
              <a:t>What</a:t>
            </a:r>
            <a:r>
              <a:rPr lang="fr-CH" sz="2000" dirty="0" smtClean="0">
                <a:latin typeface="+mj-lt"/>
              </a:rPr>
              <a:t> ICFA </a:t>
            </a:r>
            <a:r>
              <a:rPr lang="fr-CH" sz="2000" dirty="0" err="1" smtClean="0">
                <a:latin typeface="+mj-lt"/>
              </a:rPr>
              <a:t>decided</a:t>
            </a:r>
            <a:r>
              <a:rPr lang="fr-CH" sz="2000" dirty="0" smtClean="0">
                <a:latin typeface="+mj-lt"/>
              </a:rPr>
              <a:t> to discontinue are the ICFA-</a:t>
            </a:r>
            <a:r>
              <a:rPr lang="fr-CH" sz="2000" dirty="0" err="1" smtClean="0">
                <a:latin typeface="+mj-lt"/>
              </a:rPr>
              <a:t>beam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dynamics</a:t>
            </a:r>
            <a:r>
              <a:rPr lang="fr-CH" sz="2000" dirty="0" smtClean="0">
                <a:latin typeface="+mj-lt"/>
              </a:rPr>
              <a:t> workshops </a:t>
            </a:r>
            <a:endParaRPr lang="fr-CH" sz="2000" dirty="0">
              <a:latin typeface="+mj-lt"/>
            </a:endParaRPr>
          </a:p>
          <a:p>
            <a:r>
              <a:rPr lang="fr-CH" sz="2000" dirty="0">
                <a:latin typeface="+mj-lt"/>
              </a:rPr>
              <a:t>o</a:t>
            </a:r>
            <a:r>
              <a:rPr lang="fr-CH" sz="2000" dirty="0" smtClean="0">
                <a:latin typeface="+mj-lt"/>
              </a:rPr>
              <a:t>n </a:t>
            </a:r>
            <a:r>
              <a:rPr lang="fr-CH" sz="2000" dirty="0" err="1" smtClean="0">
                <a:latin typeface="+mj-lt"/>
              </a:rPr>
              <a:t>Higgs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>
                <a:latin typeface="+mj-lt"/>
              </a:rPr>
              <a:t>F</a:t>
            </a:r>
            <a:r>
              <a:rPr lang="fr-CH" sz="2000" dirty="0" err="1" smtClean="0">
                <a:latin typeface="+mj-lt"/>
              </a:rPr>
              <a:t>actories</a:t>
            </a:r>
            <a:r>
              <a:rPr lang="fr-CH" sz="2000" dirty="0" smtClean="0">
                <a:latin typeface="+mj-lt"/>
              </a:rPr>
              <a:t> -- </a:t>
            </a:r>
            <a:r>
              <a:rPr lang="fr-CH" sz="2000" dirty="0" smtClean="0">
                <a:latin typeface="+mj-lt"/>
              </a:rPr>
              <a:t>not the </a:t>
            </a:r>
            <a:r>
              <a:rPr lang="fr-CH" sz="2000" dirty="0" err="1" smtClean="0">
                <a:latin typeface="+mj-lt"/>
              </a:rPr>
              <a:t>studies</a:t>
            </a:r>
            <a:r>
              <a:rPr lang="fr-CH" sz="2000" dirty="0" smtClean="0">
                <a:latin typeface="+mj-lt"/>
              </a:rPr>
              <a:t> of course</a:t>
            </a:r>
            <a:r>
              <a:rPr lang="fr-CH" sz="2000" dirty="0" smtClean="0">
                <a:latin typeface="+mj-lt"/>
              </a:rPr>
              <a:t>! </a:t>
            </a:r>
          </a:p>
        </p:txBody>
      </p:sp>
    </p:spTree>
    <p:extLst>
      <p:ext uri="{BB962C8B-B14F-4D97-AF65-F5344CB8AC3E}">
        <p14:creationId xmlns:p14="http://schemas.microsoft.com/office/powerpoint/2010/main" val="341651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67154" y="-1"/>
            <a:ext cx="72910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800" dirty="0" smtClean="0">
                <a:latin typeface="+mn-lt"/>
              </a:rPr>
              <a:t>Design </a:t>
            </a:r>
            <a:r>
              <a:rPr lang="fr-CH" sz="1800" dirty="0" err="1" smtClean="0">
                <a:latin typeface="+mn-lt"/>
              </a:rPr>
              <a:t>Study</a:t>
            </a:r>
            <a:r>
              <a:rPr lang="fr-CH" sz="1800" dirty="0" smtClean="0">
                <a:latin typeface="+mn-lt"/>
              </a:rPr>
              <a:t> :  </a:t>
            </a:r>
            <a:r>
              <a:rPr lang="fr-CH" sz="1800" dirty="0" smtClean="0">
                <a:solidFill>
                  <a:srgbClr val="0000FF"/>
                </a:solidFill>
                <a:latin typeface="+mn-lt"/>
              </a:rPr>
              <a:t>http://tlep.web.cern.ch   </a:t>
            </a:r>
          </a:p>
          <a:p>
            <a:r>
              <a:rPr lang="fr-CH" sz="1800" dirty="0">
                <a:solidFill>
                  <a:srgbClr val="0000FF"/>
                </a:solidFill>
                <a:latin typeface="+mn-lt"/>
              </a:rPr>
              <a:t> </a:t>
            </a:r>
            <a:r>
              <a:rPr lang="fr-CH" sz="1800" dirty="0" smtClean="0">
                <a:solidFill>
                  <a:srgbClr val="0000FF"/>
                </a:solidFill>
                <a:latin typeface="+mn-lt"/>
              </a:rPr>
              <a:t>   </a:t>
            </a:r>
            <a:r>
              <a:rPr lang="fr-CH" sz="1800" dirty="0" err="1" smtClean="0">
                <a:latin typeface="+mn-lt"/>
              </a:rPr>
              <a:t>can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suscribe</a:t>
            </a:r>
            <a:r>
              <a:rPr lang="fr-CH" sz="1800" dirty="0" smtClean="0">
                <a:latin typeface="+mn-lt"/>
              </a:rPr>
              <a:t> for </a:t>
            </a:r>
            <a:r>
              <a:rPr lang="fr-CH" sz="1800" dirty="0" err="1" smtClean="0">
                <a:latin typeface="+mn-lt"/>
              </a:rPr>
              <a:t>work</a:t>
            </a:r>
            <a:r>
              <a:rPr lang="fr-CH" sz="1800" dirty="0" smtClean="0">
                <a:latin typeface="+mn-lt"/>
              </a:rPr>
              <a:t>, informations, newsletter , etc… </a:t>
            </a:r>
          </a:p>
        </p:txBody>
      </p:sp>
      <p:pic>
        <p:nvPicPr>
          <p:cNvPr id="17920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71" t="20419" r="5126" b="6188"/>
          <a:stretch/>
        </p:blipFill>
        <p:spPr bwMode="auto">
          <a:xfrm>
            <a:off x="881741" y="981127"/>
            <a:ext cx="7241903" cy="3945761"/>
          </a:xfrm>
          <a:prstGeom prst="rect">
            <a:avLst/>
          </a:prstGeom>
          <a:noFill/>
          <a:ln w="2857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80449" y="4976380"/>
            <a:ext cx="6873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800" dirty="0" smtClean="0">
                <a:latin typeface="+mn-lt"/>
              </a:rPr>
              <a:t>Global collaboration: </a:t>
            </a:r>
            <a:r>
              <a:rPr lang="fr-CH" sz="1800" dirty="0" err="1" smtClean="0">
                <a:latin typeface="+mn-lt"/>
              </a:rPr>
              <a:t>collaborators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from</a:t>
            </a:r>
            <a:r>
              <a:rPr lang="fr-CH" sz="1800" dirty="0" smtClean="0">
                <a:latin typeface="+mn-lt"/>
              </a:rPr>
              <a:t> Europe, US, </a:t>
            </a:r>
            <a:r>
              <a:rPr lang="fr-CH" sz="1800" dirty="0" err="1" smtClean="0">
                <a:latin typeface="+mn-lt"/>
              </a:rPr>
              <a:t>Japan</a:t>
            </a:r>
            <a:r>
              <a:rPr lang="fr-CH" sz="1800" dirty="0" smtClean="0">
                <a:latin typeface="+mn-lt"/>
              </a:rPr>
              <a:t>, China  </a:t>
            </a:r>
            <a:r>
              <a:rPr lang="fr-CH" sz="1800" dirty="0" smtClean="0">
                <a:latin typeface="+mn-lt"/>
                <a:sym typeface="Wingdings" pitchFamily="2" charset="2"/>
              </a:rPr>
              <a:t> </a:t>
            </a:r>
            <a:endParaRPr lang="fr-CH" sz="1800" dirty="0" smtClean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05365" y="5521643"/>
            <a:ext cx="7505260" cy="132343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fr-CH" sz="2000" dirty="0" err="1" smtClean="0">
                <a:latin typeface="+mj-lt"/>
              </a:rPr>
              <a:t>Next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events</a:t>
            </a:r>
            <a:r>
              <a:rPr lang="fr-CH" sz="2000" dirty="0" smtClean="0">
                <a:latin typeface="+mj-lt"/>
              </a:rPr>
              <a:t>: TLEP workshops 25-26 </a:t>
            </a:r>
            <a:r>
              <a:rPr lang="fr-CH" sz="2000" dirty="0" smtClean="0">
                <a:latin typeface="+mj-lt"/>
              </a:rPr>
              <a:t>  July       2013</a:t>
            </a:r>
            <a:r>
              <a:rPr lang="fr-CH" sz="2000" dirty="0" smtClean="0">
                <a:latin typeface="+mj-lt"/>
              </a:rPr>
              <a:t>, 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Fermilab</a:t>
            </a:r>
            <a:endParaRPr lang="fr-CH" sz="2000" dirty="0" smtClean="0">
              <a:latin typeface="+mj-lt"/>
            </a:endParaRPr>
          </a:p>
          <a:p>
            <a:r>
              <a:rPr lang="fr-CH" sz="2000" dirty="0">
                <a:latin typeface="+mj-lt"/>
              </a:rPr>
              <a:t> </a:t>
            </a:r>
            <a:r>
              <a:rPr lang="fr-CH" sz="2000" dirty="0" smtClean="0">
                <a:latin typeface="+mj-lt"/>
              </a:rPr>
              <a:t>                                                      16-18 </a:t>
            </a:r>
            <a:r>
              <a:rPr lang="fr-CH" sz="2000" dirty="0" err="1" smtClean="0">
                <a:latin typeface="+mj-lt"/>
              </a:rPr>
              <a:t>October</a:t>
            </a:r>
            <a:r>
              <a:rPr lang="fr-CH" sz="2000" dirty="0" smtClean="0">
                <a:latin typeface="+mj-lt"/>
              </a:rPr>
              <a:t> 2013,     CERN</a:t>
            </a:r>
          </a:p>
          <a:p>
            <a:endParaRPr lang="fr-CH" sz="2000" dirty="0" smtClean="0">
              <a:latin typeface="+mj-lt"/>
            </a:endParaRPr>
          </a:p>
          <a:p>
            <a:r>
              <a:rPr lang="fr-CH" sz="2000" dirty="0">
                <a:latin typeface="+mj-lt"/>
              </a:rPr>
              <a:t> </a:t>
            </a:r>
            <a:r>
              <a:rPr lang="fr-CH" sz="2000" dirty="0" smtClean="0">
                <a:latin typeface="+mj-lt"/>
              </a:rPr>
              <a:t>                   </a:t>
            </a:r>
            <a:r>
              <a:rPr lang="fr-CH" sz="2000" dirty="0" smtClean="0">
                <a:latin typeface="+mj-lt"/>
              </a:rPr>
              <a:t>+   </a:t>
            </a:r>
            <a:r>
              <a:rPr lang="fr-CH" sz="2000" dirty="0" smtClean="0">
                <a:latin typeface="+mj-lt"/>
              </a:rPr>
              <a:t>Joint VHE-LHC+ TLEP  kick-off meeting in </a:t>
            </a:r>
            <a:r>
              <a:rPr lang="fr-CH" sz="2000" dirty="0" err="1">
                <a:latin typeface="+mj-lt"/>
              </a:rPr>
              <a:t>F</a:t>
            </a:r>
            <a:r>
              <a:rPr lang="fr-CH" sz="2000" dirty="0" err="1" smtClean="0">
                <a:latin typeface="+mj-lt"/>
              </a:rPr>
              <a:t>ebruary</a:t>
            </a:r>
            <a:r>
              <a:rPr lang="fr-CH" sz="2000" dirty="0" smtClean="0">
                <a:latin typeface="+mj-lt"/>
              </a:rPr>
              <a:t> 2014</a:t>
            </a:r>
            <a:endParaRPr lang="fr-CH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87169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4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029" y="424543"/>
            <a:ext cx="7996718" cy="4439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04801" y="5027386"/>
            <a:ext cx="60851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+mj-lt"/>
              </a:rPr>
              <a:t>The distribution of the country of origin reflects the youth of the TLEP project and the </a:t>
            </a:r>
            <a:r>
              <a:rPr lang="en-US" dirty="0" smtClean="0">
                <a:latin typeface="+mj-lt"/>
              </a:rPr>
              <a:t>very different </a:t>
            </a:r>
            <a:r>
              <a:rPr lang="en-US" dirty="0">
                <a:latin typeface="+mj-lt"/>
              </a:rPr>
              <a:t>levels of awareness in the different countries</a:t>
            </a:r>
            <a:r>
              <a:rPr lang="en-US" b="0" dirty="0"/>
              <a:t>.</a:t>
            </a:r>
            <a:endParaRPr lang="fr-CH" dirty="0"/>
          </a:p>
        </p:txBody>
      </p:sp>
      <p:sp>
        <p:nvSpPr>
          <p:cNvPr id="5" name="TextBox 4"/>
          <p:cNvSpPr txBox="1"/>
          <p:nvPr/>
        </p:nvSpPr>
        <p:spPr>
          <a:xfrm>
            <a:off x="304801" y="116766"/>
            <a:ext cx="2731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800" dirty="0" smtClean="0"/>
              <a:t>The first </a:t>
            </a:r>
            <a:r>
              <a:rPr lang="fr-CH" sz="1800" dirty="0" smtClean="0"/>
              <a:t>250 </a:t>
            </a:r>
            <a:r>
              <a:rPr lang="fr-CH" sz="1800" dirty="0" err="1" smtClean="0"/>
              <a:t>subscribers</a:t>
            </a:r>
            <a:r>
              <a:rPr lang="fr-CH" dirty="0" smtClean="0"/>
              <a:t>: </a:t>
            </a:r>
            <a:endParaRPr lang="fr-CH" dirty="0"/>
          </a:p>
        </p:txBody>
      </p:sp>
      <p:sp>
        <p:nvSpPr>
          <p:cNvPr id="7" name="TextBox 6"/>
          <p:cNvSpPr txBox="1"/>
          <p:nvPr/>
        </p:nvSpPr>
        <p:spPr>
          <a:xfrm>
            <a:off x="1307507" y="5671457"/>
            <a:ext cx="75861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The audience is remarkably </a:t>
            </a:r>
            <a:r>
              <a:rPr lang="en-US" dirty="0" smtClean="0">
                <a:latin typeface="+mj-lt"/>
              </a:rPr>
              <a:t>well balanced </a:t>
            </a:r>
            <a:r>
              <a:rPr lang="en-US" dirty="0">
                <a:latin typeface="+mj-lt"/>
              </a:rPr>
              <a:t>between Accelerator, Experiment, </a:t>
            </a:r>
            <a:r>
              <a:rPr lang="en-US" dirty="0" smtClean="0">
                <a:latin typeface="+mj-lt"/>
              </a:rPr>
              <a:t>and Phenomenology</a:t>
            </a:r>
            <a:endParaRPr lang="fr-CH" dirty="0">
              <a:latin typeface="+mj-lt"/>
            </a:endParaRPr>
          </a:p>
        </p:txBody>
      </p:sp>
      <p:pic>
        <p:nvPicPr>
          <p:cNvPr id="1863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65" y="988274"/>
            <a:ext cx="4242457" cy="3312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637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5337" y="1739507"/>
            <a:ext cx="3236821" cy="209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017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4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38" y="647700"/>
            <a:ext cx="7477125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212650" y="6084606"/>
            <a:ext cx="16177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i="1" dirty="0">
                <a:solidFill>
                  <a:srgbClr val="00B050"/>
                </a:solidFill>
                <a:latin typeface="+mj-lt"/>
              </a:rPr>
              <a:t>Z</a:t>
            </a:r>
            <a:r>
              <a:rPr lang="fr-CH" sz="2000" i="1" dirty="0" smtClean="0">
                <a:solidFill>
                  <a:srgbClr val="00B050"/>
                </a:solidFill>
                <a:latin typeface="+mj-lt"/>
              </a:rPr>
              <a:t>immermann</a:t>
            </a:r>
            <a:endParaRPr lang="fr-CH" sz="2000" i="1" dirty="0" smtClean="0">
              <a:solidFill>
                <a:srgbClr val="00B05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6492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7086" y="-314547"/>
            <a:ext cx="8229600" cy="1143000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996" y="503901"/>
            <a:ext cx="8229600" cy="6183086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 sz="2000" b="1" dirty="0" smtClean="0"/>
              <a:t>Discovery  of H(126)  focuses studies of the next machine</a:t>
            </a:r>
          </a:p>
          <a:p>
            <a:pPr lvl="1"/>
            <a:r>
              <a:rPr lang="en-US" sz="1600" b="1" dirty="0" smtClean="0"/>
              <a:t>News ideas emerging for Higgs factories and </a:t>
            </a:r>
            <a:r>
              <a:rPr lang="en-US" sz="1600" b="1" dirty="0" smtClean="0"/>
              <a:t>beyond</a:t>
            </a:r>
          </a:p>
          <a:p>
            <a:pPr marL="457200" lvl="1" indent="0">
              <a:buNone/>
            </a:pPr>
            <a:endParaRPr lang="en-US" sz="1600" b="1" dirty="0" smtClean="0">
              <a:solidFill>
                <a:srgbClr val="FF0000"/>
              </a:solidFill>
            </a:endParaRPr>
          </a:p>
          <a:p>
            <a:r>
              <a:rPr lang="en-US" sz="2000" b="1" dirty="0" smtClean="0"/>
              <a:t>A large </a:t>
            </a:r>
            <a:r>
              <a:rPr lang="en-US" sz="2000" b="1" dirty="0" err="1" smtClean="0"/>
              <a:t>e+e</a:t>
            </a:r>
            <a:r>
              <a:rPr lang="en-US" sz="2000" b="1" dirty="0" smtClean="0"/>
              <a:t>- storage ring collider seems the best complement to the LHC</a:t>
            </a:r>
          </a:p>
          <a:p>
            <a:pPr lvl="1"/>
            <a:r>
              <a:rPr lang="en-US" sz="1600" b="1" dirty="0" smtClean="0"/>
              <a:t>Couple </a:t>
            </a:r>
            <a:r>
              <a:rPr lang="en-US" sz="1600" b="1" dirty="0" err="1" smtClean="0"/>
              <a:t>Permil</a:t>
            </a:r>
            <a:r>
              <a:rPr lang="en-US" sz="1600" b="1" dirty="0" smtClean="0"/>
              <a:t> </a:t>
            </a:r>
            <a:r>
              <a:rPr lang="en-US" sz="1600" b="1" dirty="0" smtClean="0"/>
              <a:t>precision on Higgs Couplings </a:t>
            </a:r>
            <a:r>
              <a:rPr lang="en-US" sz="1600" b="1" dirty="0" smtClean="0"/>
              <a:t>(see P. </a:t>
            </a:r>
            <a:r>
              <a:rPr lang="en-US" sz="1600" b="1" dirty="0" err="1" smtClean="0"/>
              <a:t>Janot’s</a:t>
            </a:r>
            <a:r>
              <a:rPr lang="en-US" sz="1600" b="1" dirty="0" smtClean="0"/>
              <a:t> talk)</a:t>
            </a:r>
            <a:endParaRPr lang="en-US" sz="1600" b="1" dirty="0" smtClean="0"/>
          </a:p>
          <a:p>
            <a:pPr lvl="1"/>
            <a:r>
              <a:rPr lang="en-US" sz="1600" b="1" dirty="0" smtClean="0"/>
              <a:t>Unbeatable precision on EW quantities (</a:t>
            </a:r>
            <a:r>
              <a:rPr lang="en-US" sz="1600" b="1" dirty="0" err="1" smtClean="0"/>
              <a:t>m</a:t>
            </a:r>
            <a:r>
              <a:rPr lang="en-US" sz="1600" b="1" baseline="-25000" dirty="0" err="1" smtClean="0"/>
              <a:t>Z</a:t>
            </a:r>
            <a:r>
              <a:rPr lang="en-US" sz="1600" b="1" baseline="-25000" dirty="0" smtClean="0"/>
              <a:t> </a:t>
            </a:r>
            <a:r>
              <a:rPr lang="en-US" sz="1600" b="1" dirty="0" smtClean="0"/>
              <a:t>, </a:t>
            </a:r>
            <a:r>
              <a:rPr lang="en-US" sz="1600" b="1" dirty="0" smtClean="0">
                <a:sym typeface="Symbol"/>
              </a:rPr>
              <a:t></a:t>
            </a:r>
            <a:r>
              <a:rPr lang="en-US" sz="1600" b="1" baseline="-25000" dirty="0" smtClean="0">
                <a:sym typeface="Symbol"/>
              </a:rPr>
              <a:t>Z</a:t>
            </a:r>
            <a:r>
              <a:rPr lang="en-US" sz="1600" b="1" dirty="0" smtClean="0">
                <a:sym typeface="Symbol"/>
              </a:rPr>
              <a:t>, </a:t>
            </a:r>
            <a:r>
              <a:rPr lang="en-US" sz="1600" b="1" dirty="0" err="1" smtClean="0">
                <a:sym typeface="Symbol"/>
              </a:rPr>
              <a:t>m</a:t>
            </a:r>
            <a:r>
              <a:rPr lang="en-US" sz="1600" b="1" baseline="-25000" dirty="0" err="1" smtClean="0">
                <a:sym typeface="Symbol"/>
              </a:rPr>
              <a:t>W</a:t>
            </a:r>
            <a:r>
              <a:rPr lang="en-US" sz="1600" b="1" dirty="0" smtClean="0">
                <a:sym typeface="Symbol"/>
              </a:rPr>
              <a:t> , A</a:t>
            </a:r>
            <a:r>
              <a:rPr lang="en-US" sz="1600" b="1" baseline="-25000" dirty="0" smtClean="0">
                <a:sym typeface="Symbol"/>
              </a:rPr>
              <a:t>LR</a:t>
            </a:r>
            <a:r>
              <a:rPr lang="en-US" sz="1600" b="1" dirty="0" smtClean="0">
                <a:sym typeface="Symbol"/>
              </a:rPr>
              <a:t> , </a:t>
            </a:r>
            <a:r>
              <a:rPr lang="en-US" sz="1600" b="1" dirty="0" err="1" smtClean="0">
                <a:sym typeface="Symbol"/>
              </a:rPr>
              <a:t>R</a:t>
            </a:r>
            <a:r>
              <a:rPr lang="en-US" sz="1600" b="1" baseline="-25000" dirty="0" err="1" smtClean="0">
                <a:sym typeface="Symbol"/>
              </a:rPr>
              <a:t>b</a:t>
            </a:r>
            <a:r>
              <a:rPr lang="en-US" sz="1600" b="1" dirty="0" smtClean="0">
                <a:sym typeface="Symbol"/>
              </a:rPr>
              <a:t> </a:t>
            </a:r>
            <a:r>
              <a:rPr lang="en-US" sz="1600" b="1" dirty="0" err="1" smtClean="0">
                <a:sym typeface="Symbol"/>
              </a:rPr>
              <a:t>etc</a:t>
            </a:r>
            <a:r>
              <a:rPr lang="en-US" sz="1600" b="1" dirty="0" smtClean="0">
                <a:sym typeface="Symbol"/>
              </a:rPr>
              <a:t>, etc…..) </a:t>
            </a:r>
            <a:endParaRPr lang="en-US" sz="1600" b="1" dirty="0" smtClean="0"/>
          </a:p>
          <a:p>
            <a:pPr lvl="1"/>
            <a:r>
              <a:rPr lang="en-US" sz="1600" b="1" dirty="0" smtClean="0"/>
              <a:t>Most mature </a:t>
            </a:r>
            <a:r>
              <a:rPr lang="en-US" sz="1600" b="1" dirty="0" smtClean="0"/>
              <a:t>technology and safe luminosity estimates.</a:t>
            </a:r>
            <a:endParaRPr lang="en-US" sz="1600" b="1" dirty="0" smtClean="0"/>
          </a:p>
          <a:p>
            <a:pPr lvl="1"/>
            <a:r>
              <a:rPr lang="en-US" sz="1600" b="1" dirty="0" smtClean="0">
                <a:solidFill>
                  <a:srgbClr val="FF0000"/>
                </a:solidFill>
              </a:rPr>
              <a:t>A first step towards a 100 </a:t>
            </a:r>
            <a:r>
              <a:rPr lang="en-US" sz="1600" b="1" dirty="0" err="1" smtClean="0">
                <a:solidFill>
                  <a:srgbClr val="FF0000"/>
                </a:solidFill>
              </a:rPr>
              <a:t>TeV</a:t>
            </a:r>
            <a:r>
              <a:rPr lang="en-US" sz="1600" b="1" dirty="0" smtClean="0">
                <a:solidFill>
                  <a:srgbClr val="FF0000"/>
                </a:solidFill>
              </a:rPr>
              <a:t> proton </a:t>
            </a:r>
            <a:r>
              <a:rPr lang="en-US" sz="1600" b="1" dirty="0" err="1" smtClean="0">
                <a:solidFill>
                  <a:srgbClr val="FF0000"/>
                </a:solidFill>
              </a:rPr>
              <a:t>proton</a:t>
            </a:r>
            <a:r>
              <a:rPr lang="en-US" sz="1600" b="1" dirty="0" smtClean="0">
                <a:solidFill>
                  <a:srgbClr val="FF0000"/>
                </a:solidFill>
              </a:rPr>
              <a:t> collider and a long term vision.</a:t>
            </a:r>
          </a:p>
          <a:p>
            <a:pPr marL="457200" lvl="1" indent="0">
              <a:buNone/>
            </a:pPr>
            <a:endParaRPr lang="en-US" sz="1600" b="1" dirty="0" smtClean="0"/>
          </a:p>
          <a:p>
            <a:r>
              <a:rPr lang="en-US" sz="2000" b="1" dirty="0" smtClean="0"/>
              <a:t>Results of the  LHC run at 14 </a:t>
            </a:r>
            <a:r>
              <a:rPr lang="en-US" sz="2000" b="1" dirty="0" err="1" smtClean="0"/>
              <a:t>TeV</a:t>
            </a:r>
            <a:r>
              <a:rPr lang="en-US" sz="2000" b="1" dirty="0" smtClean="0"/>
              <a:t> will be a necessary and precious input</a:t>
            </a:r>
          </a:p>
          <a:p>
            <a:pPr lvl="1"/>
            <a:r>
              <a:rPr lang="en-US" sz="1600" b="1" dirty="0" smtClean="0"/>
              <a:t>Towards an ambitious medium and long term vision </a:t>
            </a:r>
          </a:p>
          <a:p>
            <a:pPr lvl="1"/>
            <a:r>
              <a:rPr lang="en-US" sz="1600" b="1" dirty="0" smtClean="0">
                <a:solidFill>
                  <a:srgbClr val="FF0000"/>
                </a:solidFill>
              </a:rPr>
              <a:t>In Europe: Decision to be taken by 2018 </a:t>
            </a:r>
            <a:endParaRPr lang="en-US" sz="1600" b="1" dirty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r>
              <a:rPr lang="en-US" sz="1600" b="1" dirty="0" smtClean="0">
                <a:solidFill>
                  <a:srgbClr val="FF0000"/>
                </a:solidFill>
              </a:rPr>
              <a:t>--   Design study recommended and being </a:t>
            </a:r>
            <a:r>
              <a:rPr lang="en-US" sz="1600" b="1" dirty="0" smtClean="0">
                <a:solidFill>
                  <a:srgbClr val="FF0000"/>
                </a:solidFill>
              </a:rPr>
              <a:t>organized : tlep.web.cern.ch</a:t>
            </a:r>
            <a:endParaRPr lang="en-US" sz="1600" b="1" dirty="0" smtClean="0">
              <a:solidFill>
                <a:srgbClr val="FF0000"/>
              </a:solidFill>
            </a:endParaRPr>
          </a:p>
          <a:p>
            <a:pPr marL="114300" indent="0">
              <a:buNone/>
            </a:pPr>
            <a:r>
              <a:rPr lang="en-US" sz="2400" dirty="0" smtClean="0"/>
              <a:t>     </a:t>
            </a:r>
            <a:endParaRPr lang="en-US" sz="2400" dirty="0" smtClean="0"/>
          </a:p>
        </p:txBody>
      </p:sp>
      <p:sp>
        <p:nvSpPr>
          <p:cNvPr id="8" name="Oval 7"/>
          <p:cNvSpPr/>
          <p:nvPr/>
        </p:nvSpPr>
        <p:spPr>
          <a:xfrm>
            <a:off x="6727372" y="1837424"/>
            <a:ext cx="2416628" cy="85997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800" dirty="0" smtClean="0">
                <a:solidFill>
                  <a:srgbClr val="00B050"/>
                </a:solidFill>
              </a:rPr>
              <a:t>The </a:t>
            </a:r>
            <a:r>
              <a:rPr lang="fr-CH" sz="1800" dirty="0" err="1" smtClean="0">
                <a:solidFill>
                  <a:srgbClr val="00B050"/>
                </a:solidFill>
              </a:rPr>
              <a:t>numbers</a:t>
            </a:r>
            <a:r>
              <a:rPr lang="fr-CH" sz="1800" dirty="0">
                <a:solidFill>
                  <a:srgbClr val="00B050"/>
                </a:solidFill>
              </a:rPr>
              <a:t> </a:t>
            </a:r>
            <a:r>
              <a:rPr lang="fr-CH" sz="1800" dirty="0" smtClean="0">
                <a:solidFill>
                  <a:srgbClr val="00B050"/>
                </a:solidFill>
              </a:rPr>
              <a:t>   </a:t>
            </a:r>
            <a:r>
              <a:rPr lang="fr-CH" sz="1800" dirty="0" err="1" smtClean="0">
                <a:solidFill>
                  <a:srgbClr val="00B050"/>
                </a:solidFill>
              </a:rPr>
              <a:t>speak</a:t>
            </a:r>
            <a:r>
              <a:rPr lang="fr-CH" sz="1800" dirty="0" smtClean="0">
                <a:solidFill>
                  <a:srgbClr val="00B050"/>
                </a:solidFill>
              </a:rPr>
              <a:t> for </a:t>
            </a:r>
            <a:r>
              <a:rPr lang="fr-CH" sz="1800" dirty="0" err="1" smtClean="0">
                <a:solidFill>
                  <a:srgbClr val="00B050"/>
                </a:solidFill>
              </a:rPr>
              <a:t>themselves</a:t>
            </a:r>
            <a:r>
              <a:rPr lang="fr-CH" sz="1800" dirty="0" smtClean="0">
                <a:solidFill>
                  <a:srgbClr val="00B050"/>
                </a:solidFill>
              </a:rPr>
              <a:t>!</a:t>
            </a:r>
            <a:r>
              <a:rPr lang="fr-CH" dirty="0" smtClean="0">
                <a:solidFill>
                  <a:srgbClr val="00B050"/>
                </a:solidFill>
              </a:rPr>
              <a:t> </a:t>
            </a:r>
            <a:endParaRPr lang="fr-CH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626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5087" y="215900"/>
            <a:ext cx="40919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400" dirty="0" err="1" smtClean="0">
                <a:latin typeface="+mn-lt"/>
              </a:rPr>
              <a:t>Some</a:t>
            </a:r>
            <a:r>
              <a:rPr lang="fr-CH" sz="2400" dirty="0" smtClean="0">
                <a:latin typeface="+mn-lt"/>
              </a:rPr>
              <a:t> guidance </a:t>
            </a:r>
            <a:r>
              <a:rPr lang="fr-CH" sz="2400" dirty="0" err="1" smtClean="0">
                <a:latin typeface="+mn-lt"/>
              </a:rPr>
              <a:t>from</a:t>
            </a:r>
            <a:r>
              <a:rPr lang="fr-CH" sz="2400" dirty="0" smtClean="0">
                <a:latin typeface="+mn-lt"/>
              </a:rPr>
              <a:t> </a:t>
            </a:r>
            <a:r>
              <a:rPr lang="fr-CH" sz="2400" dirty="0" err="1" smtClean="0">
                <a:latin typeface="+mn-lt"/>
              </a:rPr>
              <a:t>theorists</a:t>
            </a:r>
            <a:r>
              <a:rPr lang="fr-CH" sz="2400" dirty="0" smtClean="0">
                <a:latin typeface="+mn-lt"/>
              </a:rPr>
              <a:t>:</a:t>
            </a:r>
            <a:endParaRPr lang="en-US" sz="2400" dirty="0" err="1" smtClean="0">
              <a:latin typeface="+mn-lt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92100" y="857250"/>
            <a:ext cx="8293100" cy="542925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tabLst/>
              <a:defRPr/>
            </a:pPr>
            <a:r>
              <a:rPr kumimoji="1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New physics affects the Higgs couplings</a:t>
            </a:r>
          </a:p>
          <a:p>
            <a:pPr marL="742950" marR="0" lvl="1" indent="-28575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tabLst/>
              <a:defRPr/>
            </a:pPr>
            <a:r>
              <a:rPr kumimoji="1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SUSY                                                                     , for </a:t>
            </a:r>
            <a:r>
              <a:rPr kumimoji="1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tan</a:t>
            </a:r>
            <a:r>
              <a:rPr kumimoji="1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charset="2"/>
                <a:cs typeface="Symbol" charset="2"/>
              </a:rPr>
              <a:t>b</a:t>
            </a:r>
            <a:r>
              <a:rPr kumimoji="1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= 5 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Monotype Sorts" pitchFamily="2" charset="2"/>
              <a:buChar char="y"/>
              <a:tabLst/>
              <a:defRPr/>
            </a:pPr>
            <a:endParaRPr kumimoji="1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tabLst/>
              <a:defRPr/>
            </a:pPr>
            <a:r>
              <a:rPr kumimoji="1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Composite Higgs 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Monotype Sorts" pitchFamily="2" charset="2"/>
              <a:buChar char="y"/>
              <a:tabLst/>
              <a:defRPr/>
            </a:pPr>
            <a:endParaRPr kumimoji="1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tabLst/>
              <a:defRPr/>
            </a:pPr>
            <a:r>
              <a:rPr kumimoji="1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Top partners  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Monotype Sorts" pitchFamily="2" charset="2"/>
              <a:buChar char="y"/>
              <a:tabLst/>
              <a:defRPr/>
            </a:pPr>
            <a:endParaRPr kumimoji="1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tabLst/>
              <a:defRPr/>
            </a:pPr>
            <a:r>
              <a:rPr kumimoji="1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</a:rPr>
              <a:t>Other models may give up to 5% deviations with respect to the Standard Model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tabLst/>
              <a:defRPr/>
            </a:pPr>
            <a:endParaRPr kumimoji="1" lang="en-US" sz="1600" b="0" kern="0" dirty="0" smtClean="0">
              <a:latin typeface="+mn-lt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tabLst/>
              <a:defRPr/>
            </a:pPr>
            <a:r>
              <a:rPr kumimoji="1" lang="en-US" sz="2400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n-lt"/>
              </a:rPr>
              <a:t>Sensitivity</a:t>
            </a:r>
            <a:r>
              <a:rPr kumimoji="1" lang="en-US" sz="2400" i="0" u="none" strike="noStrike" kern="0" cap="none" spc="0" normalizeH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n-lt"/>
              </a:rPr>
              <a:t> to “</a:t>
            </a:r>
            <a:r>
              <a:rPr kumimoji="1" lang="en-US" sz="2400" i="0" u="none" strike="noStrike" kern="0" cap="none" spc="0" normalizeH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n-lt"/>
              </a:rPr>
              <a:t>TeV</a:t>
            </a:r>
            <a:r>
              <a:rPr kumimoji="1" lang="en-US" sz="2400" i="0" u="none" strike="noStrike" kern="0" cap="none" spc="0" normalizeH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n-lt"/>
              </a:rPr>
              <a:t>” new physics needs </a:t>
            </a:r>
            <a:r>
              <a:rPr kumimoji="1" lang="en-US" sz="2400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n-lt"/>
              </a:rPr>
              <a:t>per-cent to sub-per-cent accuracy on couplings for </a:t>
            </a:r>
            <a:r>
              <a:rPr kumimoji="1" 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</a:rPr>
              <a:t>5 sigma discovery</a:t>
            </a:r>
            <a:r>
              <a:rPr kumimoji="1" lang="en-US" sz="2400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n-lt"/>
              </a:rPr>
              <a:t>.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Monotype Sorts" pitchFamily="2" charset="2"/>
              <a:buChar char="y"/>
              <a:tabLst/>
              <a:defRPr/>
            </a:pPr>
            <a:endParaRPr kumimoji="1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tabLst/>
              <a:defRPr/>
            </a:pPr>
            <a:r>
              <a:rPr kumimoji="1" lang="en-US" sz="2000" i="0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LHC discovery/(or not) at 13 </a:t>
            </a:r>
            <a:r>
              <a:rPr kumimoji="1" lang="en-US" sz="2000" i="0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TeV</a:t>
            </a:r>
            <a:r>
              <a:rPr kumimoji="1" lang="en-US" sz="2000" i="0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will be crucial</a:t>
            </a:r>
            <a:r>
              <a:rPr kumimoji="1" lang="en-US" sz="2000" i="0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to understand the </a:t>
            </a:r>
            <a:r>
              <a:rPr kumimoji="1" lang="en-US" sz="2000" i="0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strategy for future collider projects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Monotype Sorts" pitchFamily="2" charset="2"/>
              <a:buChar char="y"/>
              <a:tabLst/>
              <a:defRPr/>
            </a:pPr>
            <a:endParaRPr kumimoji="1" lang="en-US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pic>
        <p:nvPicPr>
          <p:cNvPr id="4" name="Picture 3" descr="ghbb_mA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427" y="1295400"/>
            <a:ext cx="2573173" cy="427948"/>
          </a:xfrm>
          <a:prstGeom prst="rect">
            <a:avLst/>
          </a:prstGeom>
          <a:solidFill>
            <a:srgbClr val="FFEEE5"/>
          </a:solidFill>
          <a:ln>
            <a:noFill/>
          </a:ln>
        </p:spPr>
      </p:pic>
      <p:pic>
        <p:nvPicPr>
          <p:cNvPr id="5" name="Picture 4" descr="ghff_composit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865" y="1848908"/>
            <a:ext cx="731535" cy="437092"/>
          </a:xfrm>
          <a:prstGeom prst="rect">
            <a:avLst/>
          </a:prstGeom>
        </p:spPr>
      </p:pic>
      <p:pic>
        <p:nvPicPr>
          <p:cNvPr id="6" name="Picture 5" descr="ghVV_composite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1696" y="1832449"/>
            <a:ext cx="2099504" cy="453551"/>
          </a:xfrm>
          <a:prstGeom prst="rect">
            <a:avLst/>
          </a:prstGeom>
        </p:spPr>
      </p:pic>
      <p:pic>
        <p:nvPicPr>
          <p:cNvPr id="7" name="Picture 6" descr="ghgg_top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379" y="2423760"/>
            <a:ext cx="4478821" cy="47184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77800" y="5715439"/>
            <a:ext cx="8966200" cy="5016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lnSpc>
                <a:spcPct val="95000"/>
              </a:lnSpc>
              <a:buNone/>
            </a:pPr>
            <a:r>
              <a:rPr lang="en-US" b="0" dirty="0" smtClean="0">
                <a:solidFill>
                  <a:srgbClr val="00B050"/>
                </a:solidFill>
              </a:rPr>
              <a:t> R.S. Gupta, H. </a:t>
            </a:r>
            <a:r>
              <a:rPr lang="en-US" b="0" dirty="0" err="1" smtClean="0">
                <a:solidFill>
                  <a:srgbClr val="00B050"/>
                </a:solidFill>
              </a:rPr>
              <a:t>Rzehak</a:t>
            </a:r>
            <a:r>
              <a:rPr lang="en-US" b="0" dirty="0" smtClean="0">
                <a:solidFill>
                  <a:srgbClr val="00B050"/>
                </a:solidFill>
              </a:rPr>
              <a:t>, J.D. Wells, “How well do we need to measure Higgs boson couplings?”, arXiv:1206.3560 (2012)</a:t>
            </a:r>
          </a:p>
          <a:p>
            <a:pPr marL="0" indent="0">
              <a:lnSpc>
                <a:spcPct val="95000"/>
              </a:lnSpc>
              <a:buNone/>
            </a:pPr>
            <a:r>
              <a:rPr lang="en-US" b="0" dirty="0" smtClean="0">
                <a:solidFill>
                  <a:srgbClr val="00B050"/>
                </a:solidFill>
                <a:cs typeface="Arial"/>
              </a:rPr>
              <a:t>H. Baer et al., “</a:t>
            </a:r>
            <a:r>
              <a:rPr lang="en-US" b="0" dirty="0" smtClean="0">
                <a:solidFill>
                  <a:srgbClr val="00B050"/>
                </a:solidFill>
              </a:rPr>
              <a:t>Physics at the International Linear Collider”, in preparation, </a:t>
            </a:r>
            <a:r>
              <a:rPr lang="en-US" b="0" dirty="0" smtClean="0">
                <a:solidFill>
                  <a:srgbClr val="00B050"/>
                </a:solidFill>
                <a:hlinkClick r:id="rId6"/>
              </a:rPr>
              <a:t>http://lcsim.org/papers/DBDPhysics.pdf</a:t>
            </a:r>
            <a:endParaRPr lang="en-US" b="0" dirty="0" smtClean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714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189"/>
            <a:ext cx="9144000" cy="3902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441325" y="3845779"/>
            <a:ext cx="82677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0033CC"/>
                </a:solidFill>
                <a:latin typeface="+mn-lt"/>
              </a:rPr>
              <a:t>The LHC is a Higgs Factory !</a:t>
            </a:r>
          </a:p>
          <a:p>
            <a:r>
              <a:rPr lang="en-US" sz="1600" dirty="0" smtClean="0">
                <a:latin typeface="+mn-lt"/>
              </a:rPr>
              <a:t>1M Higgs already produced – more than most other Higgs factory projects.</a:t>
            </a:r>
          </a:p>
          <a:p>
            <a:r>
              <a:rPr lang="en-US" sz="1600" dirty="0" smtClean="0">
                <a:latin typeface="+mn-lt"/>
              </a:rPr>
              <a:t>15 Higgs bosons / minute – and more to come (gain factor 3 going to 13 </a:t>
            </a:r>
            <a:r>
              <a:rPr lang="en-US" sz="1600" dirty="0" err="1" smtClean="0">
                <a:latin typeface="+mn-lt"/>
              </a:rPr>
              <a:t>TeV</a:t>
            </a:r>
            <a:r>
              <a:rPr lang="en-US" sz="1600" dirty="0" smtClean="0">
                <a:latin typeface="+mn-lt"/>
              </a:rPr>
              <a:t>)</a:t>
            </a:r>
          </a:p>
          <a:p>
            <a:endParaRPr lang="fr-CH" sz="1600" dirty="0" smtClean="0">
              <a:latin typeface="+mn-lt"/>
            </a:endParaRPr>
          </a:p>
          <a:p>
            <a:r>
              <a:rPr lang="fr-CH" sz="1600" dirty="0" err="1" smtClean="0">
                <a:latin typeface="+mn-lt"/>
              </a:rPr>
              <a:t>Difficulties</a:t>
            </a:r>
            <a:r>
              <a:rPr lang="fr-CH" sz="1600" dirty="0" smtClean="0">
                <a:latin typeface="+mn-lt"/>
              </a:rPr>
              <a:t>: </a:t>
            </a:r>
            <a:r>
              <a:rPr lang="fr-CH" sz="1600" dirty="0" err="1" smtClean="0">
                <a:latin typeface="+mn-lt"/>
              </a:rPr>
              <a:t>several</a:t>
            </a:r>
            <a:r>
              <a:rPr lang="fr-CH" sz="1600" dirty="0" smtClean="0">
                <a:latin typeface="+mn-lt"/>
              </a:rPr>
              <a:t> production </a:t>
            </a:r>
            <a:r>
              <a:rPr lang="fr-CH" sz="1600" dirty="0" err="1" smtClean="0">
                <a:latin typeface="+mn-lt"/>
              </a:rPr>
              <a:t>mechanisms</a:t>
            </a:r>
            <a:r>
              <a:rPr lang="fr-CH" sz="1600" dirty="0" smtClean="0">
                <a:latin typeface="+mn-lt"/>
              </a:rPr>
              <a:t> to </a:t>
            </a:r>
            <a:r>
              <a:rPr lang="fr-CH" sz="1600" dirty="0" err="1" smtClean="0">
                <a:latin typeface="+mn-lt"/>
              </a:rPr>
              <a:t>disentangle</a:t>
            </a:r>
            <a:r>
              <a:rPr lang="fr-CH" sz="1600" dirty="0" smtClean="0">
                <a:latin typeface="+mn-lt"/>
              </a:rPr>
              <a:t> and </a:t>
            </a:r>
          </a:p>
          <a:p>
            <a:r>
              <a:rPr lang="fr-CH" sz="1600" dirty="0" err="1" smtClean="0">
                <a:latin typeface="+mn-lt"/>
              </a:rPr>
              <a:t>significant</a:t>
            </a:r>
            <a:r>
              <a:rPr lang="fr-CH" sz="1600" dirty="0" smtClean="0">
                <a:latin typeface="+mn-lt"/>
              </a:rPr>
              <a:t> </a:t>
            </a:r>
            <a:r>
              <a:rPr lang="fr-CH" sz="1600" dirty="0" err="1" smtClean="0">
                <a:latin typeface="+mn-lt"/>
              </a:rPr>
              <a:t>systematics</a:t>
            </a:r>
            <a:r>
              <a:rPr lang="fr-CH" sz="1600" dirty="0" smtClean="0">
                <a:latin typeface="+mn-lt"/>
              </a:rPr>
              <a:t> in the production cross-sections </a:t>
            </a:r>
            <a:r>
              <a:rPr lang="fr-CH" sz="1600" dirty="0" smtClean="0">
                <a:solidFill>
                  <a:srgbClr val="0033CC"/>
                </a:solidFill>
                <a:sym typeface="Symbol"/>
              </a:rPr>
              <a:t></a:t>
            </a:r>
            <a:r>
              <a:rPr lang="fr-CH" sz="1600" baseline="-25000" dirty="0" err="1" smtClean="0">
                <a:solidFill>
                  <a:srgbClr val="0033CC"/>
                </a:solidFill>
                <a:sym typeface="Symbol"/>
              </a:rPr>
              <a:t>prod</a:t>
            </a:r>
            <a:r>
              <a:rPr lang="fr-CH" sz="1600" dirty="0" smtClean="0">
                <a:solidFill>
                  <a:srgbClr val="0033CC"/>
                </a:solidFill>
                <a:sym typeface="Symbol"/>
              </a:rPr>
              <a:t> </a:t>
            </a:r>
            <a:r>
              <a:rPr lang="fr-CH" sz="1600" dirty="0" smtClean="0"/>
              <a:t>.  </a:t>
            </a:r>
          </a:p>
          <a:p>
            <a:r>
              <a:rPr lang="fr-CH" sz="1600" dirty="0" smtClean="0">
                <a:solidFill>
                  <a:srgbClr val="0033CC"/>
                </a:solidFill>
              </a:rPr>
              <a:t>Challenge </a:t>
            </a:r>
            <a:r>
              <a:rPr lang="fr-CH" sz="1600" dirty="0" err="1" smtClean="0">
                <a:solidFill>
                  <a:srgbClr val="0033CC"/>
                </a:solidFill>
              </a:rPr>
              <a:t>will</a:t>
            </a:r>
            <a:r>
              <a:rPr lang="fr-CH" sz="1600" dirty="0" smtClean="0">
                <a:solidFill>
                  <a:srgbClr val="0033CC"/>
                </a:solidFill>
              </a:rPr>
              <a:t> </a:t>
            </a:r>
            <a:r>
              <a:rPr lang="fr-CH" sz="1600" dirty="0" err="1" smtClean="0">
                <a:solidFill>
                  <a:srgbClr val="0033CC"/>
                </a:solidFill>
              </a:rPr>
              <a:t>be</a:t>
            </a:r>
            <a:r>
              <a:rPr lang="fr-CH" sz="1600" dirty="0" smtClean="0">
                <a:solidFill>
                  <a:srgbClr val="0033CC"/>
                </a:solidFill>
              </a:rPr>
              <a:t> to </a:t>
            </a:r>
            <a:r>
              <a:rPr lang="fr-CH" sz="1600" dirty="0" err="1" smtClean="0">
                <a:solidFill>
                  <a:srgbClr val="0033CC"/>
                </a:solidFill>
              </a:rPr>
              <a:t>reduce</a:t>
            </a:r>
            <a:r>
              <a:rPr lang="fr-CH" sz="1600" dirty="0" smtClean="0">
                <a:solidFill>
                  <a:srgbClr val="0033CC"/>
                </a:solidFill>
              </a:rPr>
              <a:t> </a:t>
            </a:r>
            <a:r>
              <a:rPr lang="fr-CH" sz="1600" dirty="0" err="1" smtClean="0">
                <a:solidFill>
                  <a:srgbClr val="0033CC"/>
                </a:solidFill>
              </a:rPr>
              <a:t>systematics</a:t>
            </a:r>
            <a:r>
              <a:rPr lang="fr-CH" sz="1600" dirty="0" smtClean="0">
                <a:solidFill>
                  <a:srgbClr val="0033CC"/>
                </a:solidFill>
              </a:rPr>
              <a:t> by </a:t>
            </a:r>
            <a:r>
              <a:rPr lang="fr-CH" sz="1600" dirty="0" err="1" smtClean="0">
                <a:solidFill>
                  <a:srgbClr val="0033CC"/>
                </a:solidFill>
              </a:rPr>
              <a:t>measuring</a:t>
            </a:r>
            <a:r>
              <a:rPr lang="fr-CH" sz="1600" dirty="0" smtClean="0">
                <a:solidFill>
                  <a:srgbClr val="0033CC"/>
                </a:solidFill>
              </a:rPr>
              <a:t> </a:t>
            </a:r>
            <a:r>
              <a:rPr lang="fr-CH" sz="1600" dirty="0" err="1" smtClean="0">
                <a:solidFill>
                  <a:srgbClr val="0033CC"/>
                </a:solidFill>
              </a:rPr>
              <a:t>related</a:t>
            </a:r>
            <a:r>
              <a:rPr lang="fr-CH" sz="1600" dirty="0" smtClean="0">
                <a:solidFill>
                  <a:srgbClr val="0033CC"/>
                </a:solidFill>
              </a:rPr>
              <a:t> </a:t>
            </a:r>
            <a:r>
              <a:rPr lang="fr-CH" sz="1600" dirty="0" err="1" smtClean="0">
                <a:solidFill>
                  <a:srgbClr val="0033CC"/>
                </a:solidFill>
              </a:rPr>
              <a:t>processes</a:t>
            </a:r>
            <a:r>
              <a:rPr lang="fr-CH" sz="1600" dirty="0" smtClean="0">
                <a:solidFill>
                  <a:srgbClr val="0033CC"/>
                </a:solidFill>
              </a:rPr>
              <a:t>. </a:t>
            </a:r>
          </a:p>
          <a:p>
            <a:endParaRPr lang="fr-CH" sz="1600" dirty="0" smtClean="0">
              <a:solidFill>
                <a:srgbClr val="0033CC"/>
              </a:solidFill>
            </a:endParaRPr>
          </a:p>
          <a:p>
            <a:r>
              <a:rPr lang="fr-CH" sz="1600" dirty="0" smtClean="0">
                <a:solidFill>
                  <a:srgbClr val="0033CC"/>
                </a:solidFill>
                <a:sym typeface="Symbol"/>
              </a:rPr>
              <a:t></a:t>
            </a:r>
            <a:r>
              <a:rPr lang="fr-CH" sz="1600" baseline="-25000" dirty="0" smtClean="0">
                <a:solidFill>
                  <a:srgbClr val="0033CC"/>
                </a:solidFill>
                <a:sym typeface="Symbol"/>
              </a:rPr>
              <a:t>i</a:t>
            </a:r>
            <a:r>
              <a:rPr lang="fr-CH" sz="1600" baseline="-25000" dirty="0" smtClean="0">
                <a:solidFill>
                  <a:srgbClr val="0033CC"/>
                </a:solidFill>
                <a:sym typeface="Wingdings" pitchFamily="2" charset="2"/>
              </a:rPr>
              <a:t>f </a:t>
            </a:r>
            <a:r>
              <a:rPr lang="fr-CH" sz="1600" dirty="0" smtClean="0">
                <a:solidFill>
                  <a:srgbClr val="0033CC"/>
                </a:solidFill>
                <a:sym typeface="Symbol"/>
              </a:rPr>
              <a:t> </a:t>
            </a:r>
            <a:r>
              <a:rPr lang="fr-CH" sz="1600" baseline="30000" dirty="0" err="1" smtClean="0">
                <a:solidFill>
                  <a:srgbClr val="0033CC"/>
                </a:solidFill>
                <a:sym typeface="Symbol"/>
              </a:rPr>
              <a:t>observed</a:t>
            </a:r>
            <a:r>
              <a:rPr lang="fr-CH" sz="1600" baseline="30000" dirty="0" smtClean="0">
                <a:solidFill>
                  <a:srgbClr val="0033CC"/>
                </a:solidFill>
                <a:sym typeface="Symbol"/>
              </a:rPr>
              <a:t>   </a:t>
            </a:r>
            <a:r>
              <a:rPr lang="fr-CH" sz="1600" dirty="0" smtClean="0">
                <a:solidFill>
                  <a:srgbClr val="0033CC"/>
                </a:solidFill>
                <a:sym typeface="Symbol"/>
              </a:rPr>
              <a:t> </a:t>
            </a:r>
            <a:r>
              <a:rPr lang="fr-CH" sz="1600" baseline="-25000" dirty="0" err="1" smtClean="0">
                <a:solidFill>
                  <a:srgbClr val="0033CC"/>
                </a:solidFill>
                <a:sym typeface="Symbol"/>
              </a:rPr>
              <a:t>prod</a:t>
            </a:r>
            <a:r>
              <a:rPr lang="fr-CH" sz="1600" dirty="0" smtClean="0">
                <a:solidFill>
                  <a:srgbClr val="0033CC"/>
                </a:solidFill>
                <a:sym typeface="Symbol"/>
              </a:rPr>
              <a:t>  (</a:t>
            </a:r>
            <a:r>
              <a:rPr lang="fr-CH" sz="1600" dirty="0" err="1" smtClean="0">
                <a:solidFill>
                  <a:srgbClr val="0033CC"/>
                </a:solidFill>
                <a:sym typeface="Symbol"/>
              </a:rPr>
              <a:t>g</a:t>
            </a:r>
            <a:r>
              <a:rPr lang="fr-CH" sz="1600" baseline="-25000" dirty="0" err="1" smtClean="0">
                <a:solidFill>
                  <a:srgbClr val="0033CC"/>
                </a:solidFill>
                <a:sym typeface="Symbol"/>
              </a:rPr>
              <a:t>Hi</a:t>
            </a:r>
            <a:r>
              <a:rPr lang="fr-CH" sz="1600" dirty="0" smtClean="0">
                <a:solidFill>
                  <a:srgbClr val="0033CC"/>
                </a:solidFill>
                <a:sym typeface="Symbol"/>
              </a:rPr>
              <a:t> )</a:t>
            </a:r>
            <a:r>
              <a:rPr lang="fr-CH" sz="1600" baseline="30000" dirty="0" smtClean="0">
                <a:solidFill>
                  <a:srgbClr val="0033CC"/>
                </a:solidFill>
                <a:sym typeface="Symbol"/>
              </a:rPr>
              <a:t>2</a:t>
            </a:r>
            <a:r>
              <a:rPr lang="fr-CH" sz="1600" dirty="0" smtClean="0">
                <a:solidFill>
                  <a:srgbClr val="0033CC"/>
                </a:solidFill>
                <a:sym typeface="Symbol"/>
              </a:rPr>
              <a:t>(</a:t>
            </a:r>
            <a:r>
              <a:rPr lang="fr-CH" sz="1600" dirty="0" err="1" smtClean="0">
                <a:solidFill>
                  <a:srgbClr val="0033CC"/>
                </a:solidFill>
                <a:sym typeface="Symbol"/>
              </a:rPr>
              <a:t>g</a:t>
            </a:r>
            <a:r>
              <a:rPr lang="fr-CH" sz="1600" baseline="-25000" dirty="0" err="1" smtClean="0">
                <a:solidFill>
                  <a:srgbClr val="0033CC"/>
                </a:solidFill>
                <a:sym typeface="Symbol"/>
              </a:rPr>
              <a:t>Hf</a:t>
            </a:r>
            <a:r>
              <a:rPr lang="fr-CH" sz="1600" dirty="0" smtClean="0">
                <a:solidFill>
                  <a:srgbClr val="0033CC"/>
                </a:solidFill>
                <a:sym typeface="Symbol"/>
              </a:rPr>
              <a:t>)</a:t>
            </a:r>
            <a:r>
              <a:rPr lang="fr-CH" sz="1600" baseline="30000" dirty="0" smtClean="0">
                <a:solidFill>
                  <a:srgbClr val="0033CC"/>
                </a:solidFill>
                <a:sym typeface="Symbol"/>
              </a:rPr>
              <a:t>2      </a:t>
            </a:r>
            <a:r>
              <a:rPr lang="fr-CH" sz="1600" dirty="0" err="1" smtClean="0">
                <a:solidFill>
                  <a:srgbClr val="0033CC"/>
                </a:solidFill>
                <a:sym typeface="Symbol"/>
              </a:rPr>
              <a:t>extract</a:t>
            </a:r>
            <a:r>
              <a:rPr lang="fr-CH" sz="1600" dirty="0" smtClean="0">
                <a:solidFill>
                  <a:srgbClr val="0033CC"/>
                </a:solidFill>
                <a:sym typeface="Symbol"/>
              </a:rPr>
              <a:t> </a:t>
            </a:r>
            <a:r>
              <a:rPr lang="fr-CH" sz="1600" dirty="0" err="1" smtClean="0">
                <a:solidFill>
                  <a:srgbClr val="0033CC"/>
                </a:solidFill>
                <a:sym typeface="Symbol"/>
              </a:rPr>
              <a:t>couplings</a:t>
            </a:r>
            <a:r>
              <a:rPr lang="fr-CH" sz="1600" dirty="0" smtClean="0">
                <a:solidFill>
                  <a:srgbClr val="0033CC"/>
                </a:solidFill>
                <a:sym typeface="Symbol"/>
              </a:rPr>
              <a:t> to </a:t>
            </a:r>
            <a:r>
              <a:rPr lang="fr-CH" sz="1600" dirty="0" err="1" smtClean="0">
                <a:solidFill>
                  <a:srgbClr val="0033CC"/>
                </a:solidFill>
                <a:sym typeface="Symbol"/>
              </a:rPr>
              <a:t>anything</a:t>
            </a:r>
            <a:r>
              <a:rPr lang="fr-CH" sz="1600" dirty="0" smtClean="0">
                <a:solidFill>
                  <a:srgbClr val="0033CC"/>
                </a:solidFill>
                <a:sym typeface="Symbol"/>
              </a:rPr>
              <a:t> </a:t>
            </a:r>
            <a:r>
              <a:rPr lang="fr-CH" sz="1600" dirty="0" err="1" smtClean="0">
                <a:solidFill>
                  <a:srgbClr val="0033CC"/>
                </a:solidFill>
                <a:sym typeface="Symbol"/>
              </a:rPr>
              <a:t>you</a:t>
            </a:r>
            <a:r>
              <a:rPr lang="fr-CH" sz="1600" dirty="0" smtClean="0">
                <a:solidFill>
                  <a:srgbClr val="0033CC"/>
                </a:solidFill>
                <a:sym typeface="Symbol"/>
              </a:rPr>
              <a:t> </a:t>
            </a:r>
            <a:r>
              <a:rPr lang="fr-CH" sz="1600" dirty="0" err="1" smtClean="0">
                <a:solidFill>
                  <a:srgbClr val="0033CC"/>
                </a:solidFill>
                <a:sym typeface="Symbol"/>
              </a:rPr>
              <a:t>can</a:t>
            </a:r>
            <a:r>
              <a:rPr lang="fr-CH" sz="1600" dirty="0" smtClean="0">
                <a:solidFill>
                  <a:srgbClr val="0033CC"/>
                </a:solidFill>
                <a:sym typeface="Symbol"/>
              </a:rPr>
              <a:t> </a:t>
            </a:r>
            <a:r>
              <a:rPr lang="fr-CH" sz="1600" dirty="0" err="1" smtClean="0">
                <a:solidFill>
                  <a:srgbClr val="0033CC"/>
                </a:solidFill>
                <a:sym typeface="Symbol"/>
              </a:rPr>
              <a:t>see</a:t>
            </a:r>
            <a:r>
              <a:rPr lang="fr-CH" sz="1600" dirty="0" smtClean="0">
                <a:solidFill>
                  <a:srgbClr val="0033CC"/>
                </a:solidFill>
                <a:sym typeface="Symbol"/>
              </a:rPr>
              <a:t> or </a:t>
            </a:r>
            <a:r>
              <a:rPr lang="fr-CH" sz="1600" dirty="0" err="1" smtClean="0">
                <a:solidFill>
                  <a:srgbClr val="0033CC"/>
                </a:solidFill>
                <a:sym typeface="Symbol"/>
              </a:rPr>
              <a:t>produce</a:t>
            </a:r>
            <a:r>
              <a:rPr lang="fr-CH" sz="1600" dirty="0" smtClean="0">
                <a:solidFill>
                  <a:srgbClr val="0033CC"/>
                </a:solidFill>
                <a:sym typeface="Symbol"/>
              </a:rPr>
              <a:t> </a:t>
            </a:r>
            <a:r>
              <a:rPr lang="fr-CH" sz="1600" dirty="0" err="1" smtClean="0">
                <a:solidFill>
                  <a:srgbClr val="0033CC"/>
                </a:solidFill>
                <a:sym typeface="Symbol"/>
              </a:rPr>
              <a:t>from</a:t>
            </a:r>
            <a:endParaRPr lang="fr-CH" sz="1600" dirty="0" smtClean="0">
              <a:solidFill>
                <a:srgbClr val="0033CC"/>
              </a:solidFill>
              <a:sym typeface="Symbol"/>
            </a:endParaRPr>
          </a:p>
          <a:p>
            <a:r>
              <a:rPr lang="fr-CH" sz="1600" dirty="0" smtClean="0">
                <a:solidFill>
                  <a:srgbClr val="0033CC"/>
                </a:solidFill>
                <a:sym typeface="Symbol"/>
              </a:rPr>
              <a:t>                                        </a:t>
            </a:r>
            <a:r>
              <a:rPr lang="fr-CH" sz="1600" baseline="-25000" dirty="0" smtClean="0">
                <a:solidFill>
                  <a:srgbClr val="0033CC"/>
                </a:solidFill>
                <a:sym typeface="Symbol"/>
              </a:rPr>
              <a:t>H</a:t>
            </a:r>
            <a:r>
              <a:rPr lang="fr-CH" sz="1600" dirty="0" smtClean="0">
                <a:solidFill>
                  <a:srgbClr val="0033CC"/>
                </a:solidFill>
                <a:sym typeface="Symbol"/>
              </a:rPr>
              <a:t>               if i=f  as in WZ </a:t>
            </a:r>
            <a:r>
              <a:rPr lang="fr-CH" sz="1600" dirty="0" err="1" smtClean="0">
                <a:solidFill>
                  <a:srgbClr val="0033CC"/>
                </a:solidFill>
                <a:sym typeface="Symbol"/>
              </a:rPr>
              <a:t>with</a:t>
            </a:r>
            <a:r>
              <a:rPr lang="fr-CH" sz="1600" dirty="0" smtClean="0">
                <a:solidFill>
                  <a:srgbClr val="0033CC"/>
                </a:solidFill>
                <a:sym typeface="Symbol"/>
              </a:rPr>
              <a:t> H</a:t>
            </a:r>
            <a:r>
              <a:rPr lang="fr-CH" sz="1600" dirty="0" smtClean="0">
                <a:solidFill>
                  <a:srgbClr val="0033CC"/>
                </a:solidFill>
                <a:sym typeface="Wingdings" pitchFamily="2" charset="2"/>
              </a:rPr>
              <a:t> ZZ  </a:t>
            </a:r>
            <a:r>
              <a:rPr lang="fr-CH" sz="1600" dirty="0" err="1" smtClean="0">
                <a:solidFill>
                  <a:srgbClr val="0033CC"/>
                </a:solidFill>
                <a:sym typeface="Wingdings" pitchFamily="2" charset="2"/>
              </a:rPr>
              <a:t>absolute</a:t>
            </a:r>
            <a:r>
              <a:rPr lang="fr-CH" sz="1600" dirty="0" smtClean="0">
                <a:solidFill>
                  <a:srgbClr val="0033CC"/>
                </a:solidFill>
                <a:sym typeface="Wingdings" pitchFamily="2" charset="2"/>
              </a:rPr>
              <a:t> </a:t>
            </a:r>
            <a:r>
              <a:rPr lang="fr-CH" sz="1600" dirty="0" err="1" smtClean="0">
                <a:solidFill>
                  <a:srgbClr val="0033CC"/>
                </a:solidFill>
                <a:sym typeface="Wingdings" pitchFamily="2" charset="2"/>
              </a:rPr>
              <a:t>normalization</a:t>
            </a:r>
            <a:r>
              <a:rPr lang="fr-CH" sz="1600" dirty="0" smtClean="0">
                <a:solidFill>
                  <a:srgbClr val="0033CC"/>
                </a:solidFill>
                <a:sym typeface="Wingdings" pitchFamily="2" charset="2"/>
              </a:rPr>
              <a:t>  </a:t>
            </a:r>
            <a:r>
              <a:rPr lang="fr-CH" sz="1600" baseline="30000" dirty="0" smtClean="0">
                <a:solidFill>
                  <a:srgbClr val="0033CC"/>
                </a:solidFill>
                <a:sym typeface="Symbol"/>
              </a:rPr>
              <a:t> </a:t>
            </a:r>
            <a:endParaRPr lang="fr-CH" sz="1600" dirty="0" smtClean="0">
              <a:solidFill>
                <a:srgbClr val="0033CC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2270125" y="6237860"/>
            <a:ext cx="939800" cy="0"/>
          </a:xfrm>
          <a:prstGeom prst="line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552224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LLHCPeski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1973580"/>
            <a:ext cx="5342892" cy="369754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528" y="152400"/>
            <a:ext cx="8774564" cy="5684192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smtClean="0"/>
              <a:t>HL-LHC  (</a:t>
            </a:r>
            <a:r>
              <a:rPr lang="en-US" sz="2400" b="1" dirty="0" smtClean="0">
                <a:sym typeface="Symbol"/>
              </a:rPr>
              <a:t></a:t>
            </a:r>
            <a:r>
              <a:rPr lang="en-US" sz="2400" b="1" dirty="0" smtClean="0"/>
              <a:t>3 ab</a:t>
            </a:r>
            <a:r>
              <a:rPr lang="en-US" sz="2400" b="1" baseline="30000" dirty="0" smtClean="0"/>
              <a:t>-1</a:t>
            </a:r>
            <a:r>
              <a:rPr lang="en-US" sz="2400" b="1" dirty="0" smtClean="0"/>
              <a:t> at 14 </a:t>
            </a:r>
            <a:r>
              <a:rPr lang="en-US" sz="2400" b="1" dirty="0" err="1" smtClean="0"/>
              <a:t>TeV</a:t>
            </a:r>
            <a:r>
              <a:rPr lang="en-US" sz="2400" b="1" dirty="0" smtClean="0"/>
              <a:t>):  </a:t>
            </a:r>
          </a:p>
          <a:p>
            <a:pPr marL="0" indent="0">
              <a:buNone/>
            </a:pPr>
            <a:r>
              <a:rPr lang="en-US" sz="2000" dirty="0" smtClean="0"/>
              <a:t>Highest-priority recommendation from European Strategy</a:t>
            </a:r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257567" y="921187"/>
            <a:ext cx="8390892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1600" dirty="0" smtClean="0">
                <a:latin typeface="+mn-lt"/>
              </a:rPr>
              <a:t>c) The </a:t>
            </a:r>
            <a:r>
              <a:rPr lang="en-US" sz="1600" b="1" dirty="0">
                <a:latin typeface="+mn-lt"/>
              </a:rPr>
              <a:t>discovery of the Higgs boson </a:t>
            </a:r>
            <a:r>
              <a:rPr lang="en-US" sz="1600" dirty="0">
                <a:latin typeface="+mn-lt"/>
              </a:rPr>
              <a:t>is the start of a major </a:t>
            </a:r>
            <a:r>
              <a:rPr lang="en-US" sz="1600" dirty="0" err="1">
                <a:latin typeface="+mn-lt"/>
              </a:rPr>
              <a:t>programme</a:t>
            </a:r>
            <a:r>
              <a:rPr lang="en-US" sz="1600" dirty="0">
                <a:latin typeface="+mn-lt"/>
              </a:rPr>
              <a:t> of work to measure this particle’s properties with the </a:t>
            </a:r>
            <a:r>
              <a:rPr lang="en-US" sz="1600" b="1" dirty="0">
                <a:latin typeface="+mn-lt"/>
              </a:rPr>
              <a:t>highest possible precision for testing the validity of the Standard Model and to search for further new physics at the energy frontier</a:t>
            </a:r>
            <a:r>
              <a:rPr lang="en-US" sz="1600" dirty="0">
                <a:latin typeface="+mn-lt"/>
              </a:rPr>
              <a:t>. </a:t>
            </a:r>
            <a:endParaRPr lang="en-US" sz="1600" dirty="0" smtClean="0">
              <a:latin typeface="+mn-lt"/>
            </a:endParaRPr>
          </a:p>
          <a:p>
            <a:pPr algn="just"/>
            <a:r>
              <a:rPr lang="en-US" sz="1600" dirty="0" smtClean="0">
                <a:latin typeface="+mn-lt"/>
              </a:rPr>
              <a:t>The </a:t>
            </a:r>
            <a:r>
              <a:rPr lang="en-US" sz="1600" dirty="0">
                <a:latin typeface="+mn-lt"/>
              </a:rPr>
              <a:t>LHC is in a unique position to pursue this </a:t>
            </a:r>
            <a:r>
              <a:rPr lang="en-US" sz="1600" dirty="0" err="1">
                <a:latin typeface="+mn-lt"/>
              </a:rPr>
              <a:t>programme</a:t>
            </a:r>
            <a:r>
              <a:rPr lang="en-US" sz="1600" dirty="0">
                <a:latin typeface="+mn-lt"/>
              </a:rPr>
              <a:t>. </a:t>
            </a:r>
            <a:endParaRPr lang="en-US" sz="1600" dirty="0" smtClean="0">
              <a:latin typeface="+mn-lt"/>
            </a:endParaRPr>
          </a:p>
        </p:txBody>
      </p:sp>
      <p:graphicFrame>
        <p:nvGraphicFramePr>
          <p:cNvPr id="10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9951290"/>
              </p:ext>
            </p:extLst>
          </p:nvPr>
        </p:nvGraphicFramePr>
        <p:xfrm>
          <a:off x="428625" y="2192490"/>
          <a:ext cx="2819399" cy="3282153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914400"/>
                <a:gridCol w="914400"/>
                <a:gridCol w="990599"/>
              </a:tblGrid>
              <a:tr h="2932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32" marR="629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LHC </a:t>
                      </a:r>
                      <a:endParaRPr lang="fr-FR" sz="14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2932" marR="629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HL-LHC </a:t>
                      </a:r>
                      <a:endParaRPr lang="fr-FR" sz="14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2932" marR="62932" marT="0" marB="0"/>
                </a:tc>
              </a:tr>
              <a:tr h="2269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End date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32" marR="629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2021</a:t>
                      </a:r>
                      <a:endParaRPr lang="fr-F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32" marR="629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2030-35?</a:t>
                      </a:r>
                      <a:endParaRPr lang="fr-F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32" marR="62932" marT="0" marB="0"/>
                </a:tc>
              </a:tr>
              <a:tr h="2557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92760" algn="ctr"/>
                        </a:tabLst>
                      </a:pPr>
                      <a:r>
                        <a:rPr lang="en-US" sz="1200" dirty="0">
                          <a:effectLst/>
                        </a:rPr>
                        <a:t>N</a:t>
                      </a:r>
                      <a:r>
                        <a:rPr lang="en-US" sz="1200" baseline="-25000" dirty="0">
                          <a:effectLst/>
                        </a:rPr>
                        <a:t>H	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32" marR="629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1.7 x 10</a:t>
                      </a:r>
                      <a:r>
                        <a:rPr lang="en-US" sz="1200" baseline="30000" dirty="0">
                          <a:effectLst/>
                        </a:rPr>
                        <a:t>7</a:t>
                      </a:r>
                      <a:endParaRPr lang="fr-F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32" marR="629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1.7 x 10</a:t>
                      </a:r>
                      <a:r>
                        <a:rPr lang="en-US" sz="1200" baseline="30000" dirty="0">
                          <a:effectLst/>
                        </a:rPr>
                        <a:t>8</a:t>
                      </a:r>
                      <a:endParaRPr lang="fr-F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32" marR="62932" marT="0" marB="0"/>
                </a:tc>
              </a:tr>
              <a:tr h="2269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effectLst/>
                          <a:latin typeface="Symbol" pitchFamily="18" charset="2"/>
                        </a:rPr>
                        <a:t>D</a:t>
                      </a:r>
                      <a:r>
                        <a:rPr lang="en-US" sz="1200" dirty="0" err="1" smtClean="0">
                          <a:effectLst/>
                        </a:rPr>
                        <a:t>m</a:t>
                      </a:r>
                      <a:r>
                        <a:rPr lang="en-US" sz="1200" baseline="-25000" dirty="0" err="1" smtClean="0">
                          <a:effectLst/>
                        </a:rPr>
                        <a:t>H</a:t>
                      </a:r>
                      <a:r>
                        <a:rPr lang="en-US" sz="1200" dirty="0" smtClean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(MeV)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32" marR="629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100</a:t>
                      </a:r>
                      <a:endParaRPr lang="fr-FR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32" marR="629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50</a:t>
                      </a:r>
                      <a:endParaRPr lang="fr-FR" sz="13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32" marR="62932" marT="0" marB="0"/>
                </a:tc>
              </a:tr>
              <a:tr h="2269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Δg</a:t>
                      </a:r>
                      <a:r>
                        <a:rPr lang="en-US" sz="1200" baseline="-25000" dirty="0" err="1">
                          <a:effectLst/>
                        </a:rPr>
                        <a:t>H</a:t>
                      </a:r>
                      <a:r>
                        <a:rPr lang="en-US" sz="1200" baseline="-25000" dirty="0">
                          <a:effectLst/>
                          <a:sym typeface="Symbol"/>
                        </a:rPr>
                        <a:t></a:t>
                      </a:r>
                      <a:r>
                        <a:rPr lang="en-US" sz="1200" dirty="0">
                          <a:effectLst/>
                        </a:rPr>
                        <a:t>/</a:t>
                      </a:r>
                      <a:r>
                        <a:rPr lang="en-US" sz="1200" dirty="0" err="1">
                          <a:effectLst/>
                        </a:rPr>
                        <a:t>g</a:t>
                      </a:r>
                      <a:r>
                        <a:rPr lang="en-US" sz="1200" baseline="-25000" dirty="0" err="1">
                          <a:effectLst/>
                        </a:rPr>
                        <a:t>H</a:t>
                      </a:r>
                      <a:r>
                        <a:rPr lang="en-US" sz="1200" baseline="-25000" dirty="0">
                          <a:effectLst/>
                          <a:sym typeface="Symbol"/>
                        </a:rPr>
                        <a:t>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32" marR="629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6.5 –  5.1%</a:t>
                      </a:r>
                      <a:endParaRPr lang="fr-FR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32" marR="629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5.4 – </a:t>
                      </a:r>
                      <a:r>
                        <a:rPr lang="en-US" sz="1300" b="1" dirty="0">
                          <a:solidFill>
                            <a:srgbClr val="FF0000"/>
                          </a:solidFill>
                          <a:effectLst/>
                        </a:rPr>
                        <a:t>1.5% </a:t>
                      </a:r>
                      <a:endParaRPr lang="fr-FR" sz="13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32" marR="62932" marT="0" marB="0"/>
                </a:tc>
              </a:tr>
              <a:tr h="2269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Δg</a:t>
                      </a:r>
                      <a:r>
                        <a:rPr lang="en-US" sz="1200" baseline="-25000" dirty="0" err="1">
                          <a:effectLst/>
                        </a:rPr>
                        <a:t>Hgg</a:t>
                      </a:r>
                      <a:r>
                        <a:rPr lang="en-US" sz="1200" dirty="0">
                          <a:effectLst/>
                        </a:rPr>
                        <a:t>/</a:t>
                      </a:r>
                      <a:r>
                        <a:rPr lang="en-US" sz="1200" dirty="0" err="1">
                          <a:effectLst/>
                        </a:rPr>
                        <a:t>g</a:t>
                      </a:r>
                      <a:r>
                        <a:rPr lang="en-US" sz="1200" baseline="-25000" dirty="0" err="1">
                          <a:effectLst/>
                        </a:rPr>
                        <a:t>Hgg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32" marR="629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11 –  5.7%</a:t>
                      </a:r>
                      <a:endParaRPr lang="fr-FR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32" marR="629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7.5 –  </a:t>
                      </a:r>
                      <a:r>
                        <a:rPr lang="en-US" sz="1300" b="1" dirty="0">
                          <a:solidFill>
                            <a:srgbClr val="FF0000"/>
                          </a:solidFill>
                          <a:effectLst/>
                        </a:rPr>
                        <a:t>2.7%</a:t>
                      </a:r>
                      <a:endParaRPr lang="fr-FR" sz="13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32" marR="62932" marT="0" marB="0"/>
                </a:tc>
              </a:tr>
              <a:tr h="2269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Δg</a:t>
                      </a:r>
                      <a:r>
                        <a:rPr lang="en-US" sz="1200" baseline="-25000" dirty="0" err="1">
                          <a:effectLst/>
                        </a:rPr>
                        <a:t>Hww</a:t>
                      </a:r>
                      <a:r>
                        <a:rPr lang="en-US" sz="1200" dirty="0">
                          <a:effectLst/>
                        </a:rPr>
                        <a:t>/</a:t>
                      </a:r>
                      <a:r>
                        <a:rPr lang="en-US" sz="1200" dirty="0" err="1">
                          <a:effectLst/>
                        </a:rPr>
                        <a:t>g</a:t>
                      </a:r>
                      <a:r>
                        <a:rPr lang="en-US" sz="1200" baseline="-25000" dirty="0" err="1">
                          <a:effectLst/>
                        </a:rPr>
                        <a:t>Hww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32" marR="629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5.7 – 2.7%</a:t>
                      </a:r>
                      <a:endParaRPr lang="fr-FR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32" marR="629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4.5 – </a:t>
                      </a:r>
                      <a:r>
                        <a:rPr lang="en-US" sz="1300" b="1" dirty="0">
                          <a:solidFill>
                            <a:srgbClr val="FF0000"/>
                          </a:solidFill>
                          <a:effectLst/>
                        </a:rPr>
                        <a:t>1.0%</a:t>
                      </a:r>
                      <a:endParaRPr lang="fr-FR" sz="13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32" marR="62932" marT="0" marB="0"/>
                </a:tc>
              </a:tr>
              <a:tr h="2269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Δg</a:t>
                      </a:r>
                      <a:r>
                        <a:rPr lang="en-US" sz="1200" baseline="-25000" dirty="0" err="1">
                          <a:effectLst/>
                        </a:rPr>
                        <a:t>HZZ</a:t>
                      </a:r>
                      <a:r>
                        <a:rPr lang="en-US" sz="1200" dirty="0">
                          <a:effectLst/>
                        </a:rPr>
                        <a:t>/</a:t>
                      </a:r>
                      <a:r>
                        <a:rPr lang="en-US" sz="1200" dirty="0" err="1">
                          <a:effectLst/>
                        </a:rPr>
                        <a:t>g</a:t>
                      </a:r>
                      <a:r>
                        <a:rPr lang="en-US" sz="1200" baseline="-25000" dirty="0" err="1">
                          <a:effectLst/>
                        </a:rPr>
                        <a:t>HZZ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32" marR="629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5.7 – 2.7%</a:t>
                      </a:r>
                      <a:endParaRPr lang="fr-FR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32" marR="629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4.5 – </a:t>
                      </a:r>
                      <a:r>
                        <a:rPr lang="en-US" sz="1300" b="1" dirty="0">
                          <a:solidFill>
                            <a:srgbClr val="FF0000"/>
                          </a:solidFill>
                          <a:effectLst/>
                        </a:rPr>
                        <a:t>1.0%</a:t>
                      </a:r>
                      <a:endParaRPr lang="fr-FR" sz="13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32" marR="62932" marT="0" marB="0"/>
                </a:tc>
              </a:tr>
              <a:tr h="1975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Δg</a:t>
                      </a:r>
                      <a:r>
                        <a:rPr lang="en-US" sz="1200" baseline="-25000" dirty="0" err="1">
                          <a:effectLst/>
                        </a:rPr>
                        <a:t>HHH</a:t>
                      </a:r>
                      <a:r>
                        <a:rPr lang="en-US" sz="1200" dirty="0">
                          <a:effectLst/>
                        </a:rPr>
                        <a:t>/</a:t>
                      </a:r>
                      <a:r>
                        <a:rPr lang="en-US" sz="1200" dirty="0" err="1">
                          <a:effectLst/>
                        </a:rPr>
                        <a:t>g</a:t>
                      </a:r>
                      <a:r>
                        <a:rPr lang="en-US" sz="1200" baseline="-25000" dirty="0" err="1">
                          <a:effectLst/>
                        </a:rPr>
                        <a:t>HHH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32" marR="629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--</a:t>
                      </a:r>
                      <a:endParaRPr lang="fr-FR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32" marR="629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&lt; 30% </a:t>
                      </a:r>
                      <a:endParaRPr lang="fr-FR" sz="1300" b="1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62932" marR="62932" marT="0" marB="0"/>
                </a:tc>
              </a:tr>
              <a:tr h="2269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Δg</a:t>
                      </a:r>
                      <a:r>
                        <a:rPr lang="en-US" sz="1200" baseline="-25000" dirty="0" err="1">
                          <a:effectLst/>
                        </a:rPr>
                        <a:t>H</a:t>
                      </a:r>
                      <a:r>
                        <a:rPr lang="en-US" sz="1200" baseline="-25000" dirty="0">
                          <a:effectLst/>
                          <a:sym typeface="Symbol"/>
                        </a:rPr>
                        <a:t></a:t>
                      </a:r>
                      <a:r>
                        <a:rPr lang="en-US" sz="1200" dirty="0">
                          <a:effectLst/>
                        </a:rPr>
                        <a:t>/</a:t>
                      </a:r>
                      <a:r>
                        <a:rPr lang="en-US" sz="1200" dirty="0" err="1">
                          <a:effectLst/>
                        </a:rPr>
                        <a:t>g</a:t>
                      </a:r>
                      <a:r>
                        <a:rPr lang="en-US" sz="1200" baseline="-25000" dirty="0" err="1">
                          <a:effectLst/>
                        </a:rPr>
                        <a:t>H</a:t>
                      </a:r>
                      <a:r>
                        <a:rPr lang="en-US" sz="1200" baseline="-25000" dirty="0">
                          <a:effectLst/>
                          <a:sym typeface="Symbol"/>
                        </a:rPr>
                        <a:t>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32" marR="629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&lt;</a:t>
                      </a:r>
                      <a:r>
                        <a:rPr lang="en-US" sz="1300" dirty="0" smtClean="0">
                          <a:effectLst/>
                        </a:rPr>
                        <a:t>30%</a:t>
                      </a:r>
                      <a:endParaRPr lang="fr-FR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32" marR="629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&lt;</a:t>
                      </a:r>
                      <a:r>
                        <a:rPr lang="en-US" sz="1300" dirty="0" smtClean="0">
                          <a:effectLst/>
                        </a:rPr>
                        <a:t>10%</a:t>
                      </a:r>
                      <a:endParaRPr lang="fr-FR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32" marR="62932" marT="0" marB="0"/>
                </a:tc>
              </a:tr>
              <a:tr h="2269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Δg</a:t>
                      </a:r>
                      <a:r>
                        <a:rPr lang="en-US" sz="1200" baseline="-25000" dirty="0" err="1">
                          <a:effectLst/>
                        </a:rPr>
                        <a:t>H</a:t>
                      </a:r>
                      <a:r>
                        <a:rPr lang="en-US" sz="1200" baseline="-25000" dirty="0">
                          <a:effectLst/>
                          <a:sym typeface="Symbol"/>
                        </a:rPr>
                        <a:t></a:t>
                      </a:r>
                      <a:r>
                        <a:rPr lang="en-US" sz="1200" dirty="0">
                          <a:effectLst/>
                        </a:rPr>
                        <a:t>/</a:t>
                      </a:r>
                      <a:r>
                        <a:rPr lang="en-US" sz="1200" dirty="0" err="1">
                          <a:effectLst/>
                        </a:rPr>
                        <a:t>g</a:t>
                      </a:r>
                      <a:r>
                        <a:rPr lang="en-US" sz="1200" baseline="-25000" dirty="0" err="1">
                          <a:effectLst/>
                        </a:rPr>
                        <a:t>H</a:t>
                      </a:r>
                      <a:r>
                        <a:rPr lang="en-US" sz="1200" baseline="-25000" dirty="0">
                          <a:effectLst/>
                          <a:sym typeface="Symbol"/>
                        </a:rPr>
                        <a:t>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32" marR="629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8.5 – 5.1%</a:t>
                      </a:r>
                      <a:endParaRPr lang="fr-FR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32" marR="629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5.4 – </a:t>
                      </a:r>
                      <a:r>
                        <a:rPr lang="en-US" sz="1300" b="1" dirty="0">
                          <a:solidFill>
                            <a:srgbClr val="FF0000"/>
                          </a:solidFill>
                          <a:effectLst/>
                        </a:rPr>
                        <a:t>2.0%</a:t>
                      </a:r>
                      <a:endParaRPr lang="fr-FR" sz="13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32" marR="62932" marT="0" marB="0"/>
                </a:tc>
              </a:tr>
              <a:tr h="2269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Δg</a:t>
                      </a:r>
                      <a:r>
                        <a:rPr lang="en-US" sz="1200" baseline="-25000" dirty="0" err="1">
                          <a:effectLst/>
                        </a:rPr>
                        <a:t>Hcc</a:t>
                      </a:r>
                      <a:r>
                        <a:rPr lang="en-US" sz="1200" dirty="0">
                          <a:effectLst/>
                        </a:rPr>
                        <a:t>/</a:t>
                      </a:r>
                      <a:r>
                        <a:rPr lang="en-US" sz="1200" dirty="0" err="1">
                          <a:effectLst/>
                        </a:rPr>
                        <a:t>g</a:t>
                      </a:r>
                      <a:r>
                        <a:rPr lang="en-US" sz="1200" baseline="-25000" dirty="0" err="1">
                          <a:effectLst/>
                        </a:rPr>
                        <a:t>Hcc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32" marR="629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--</a:t>
                      </a:r>
                      <a:endParaRPr lang="fr-FR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32" marR="629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--</a:t>
                      </a:r>
                      <a:endParaRPr lang="fr-FR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32" marR="62932" marT="0" marB="0"/>
                </a:tc>
              </a:tr>
              <a:tr h="2269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Δg</a:t>
                      </a:r>
                      <a:r>
                        <a:rPr lang="en-US" sz="1200" baseline="-25000" dirty="0" err="1">
                          <a:effectLst/>
                        </a:rPr>
                        <a:t>Hbb</a:t>
                      </a:r>
                      <a:r>
                        <a:rPr lang="en-US" sz="1200" dirty="0">
                          <a:effectLst/>
                        </a:rPr>
                        <a:t>/</a:t>
                      </a:r>
                      <a:r>
                        <a:rPr lang="en-US" sz="1200" dirty="0" err="1">
                          <a:effectLst/>
                        </a:rPr>
                        <a:t>g</a:t>
                      </a:r>
                      <a:r>
                        <a:rPr lang="en-US" sz="1200" baseline="-25000" dirty="0" err="1">
                          <a:effectLst/>
                        </a:rPr>
                        <a:t>Hbb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32" marR="629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15 – 6.9%</a:t>
                      </a:r>
                      <a:endParaRPr lang="fr-FR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32" marR="629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11 </a:t>
                      </a:r>
                      <a:r>
                        <a:rPr lang="en-US" sz="1300" dirty="0" smtClean="0">
                          <a:effectLst/>
                        </a:rPr>
                        <a:t>– </a:t>
                      </a:r>
                      <a:r>
                        <a:rPr lang="en-US" sz="1300" b="1" dirty="0" smtClean="0">
                          <a:solidFill>
                            <a:srgbClr val="FF0000"/>
                          </a:solidFill>
                          <a:effectLst/>
                        </a:rPr>
                        <a:t>2.7</a:t>
                      </a:r>
                      <a:r>
                        <a:rPr lang="en-US" sz="1300" b="1" dirty="0">
                          <a:solidFill>
                            <a:srgbClr val="FF0000"/>
                          </a:solidFill>
                          <a:effectLst/>
                        </a:rPr>
                        <a:t>%</a:t>
                      </a:r>
                      <a:endParaRPr lang="fr-FR" sz="13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32" marR="62932" marT="0" marB="0"/>
                </a:tc>
              </a:tr>
              <a:tr h="2269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Δg</a:t>
                      </a:r>
                      <a:r>
                        <a:rPr lang="en-US" sz="1200" baseline="-25000" dirty="0" err="1">
                          <a:effectLst/>
                        </a:rPr>
                        <a:t>Htt</a:t>
                      </a:r>
                      <a:r>
                        <a:rPr lang="en-US" sz="1200" dirty="0">
                          <a:effectLst/>
                        </a:rPr>
                        <a:t>/</a:t>
                      </a:r>
                      <a:r>
                        <a:rPr lang="en-US" sz="1200" dirty="0" err="1">
                          <a:effectLst/>
                        </a:rPr>
                        <a:t>g</a:t>
                      </a:r>
                      <a:r>
                        <a:rPr lang="en-US" sz="1200" baseline="-25000" dirty="0" err="1">
                          <a:effectLst/>
                        </a:rPr>
                        <a:t>Htt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32" marR="629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14 – 8.7%</a:t>
                      </a:r>
                      <a:endParaRPr lang="fr-FR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32" marR="629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8.0 – </a:t>
                      </a:r>
                      <a:r>
                        <a:rPr lang="en-US" sz="1300" b="1" dirty="0">
                          <a:solidFill>
                            <a:srgbClr val="FF0000"/>
                          </a:solidFill>
                          <a:effectLst/>
                        </a:rPr>
                        <a:t>3.9%</a:t>
                      </a:r>
                      <a:endParaRPr lang="fr-FR" sz="13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32" marR="62932" marT="0" marB="0"/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953000" y="4114800"/>
            <a:ext cx="3273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9900"/>
                </a:solidFill>
              </a:rPr>
              <a:t>?</a:t>
            </a:r>
            <a:endParaRPr lang="en-US" sz="2000" dirty="0">
              <a:solidFill>
                <a:srgbClr val="0099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67600" y="4114800"/>
            <a:ext cx="3273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9900"/>
                </a:solidFill>
              </a:rPr>
              <a:t>?</a:t>
            </a:r>
            <a:endParaRPr lang="en-US" sz="2000" dirty="0">
              <a:solidFill>
                <a:srgbClr val="0099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924800" y="4114800"/>
            <a:ext cx="3273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9900"/>
                </a:solidFill>
              </a:rPr>
              <a:t>?</a:t>
            </a:r>
            <a:endParaRPr lang="en-US" sz="2000" dirty="0">
              <a:solidFill>
                <a:srgbClr val="0099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25966" y="4725768"/>
            <a:ext cx="43013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latin typeface="+mn-lt"/>
              </a:rPr>
              <a:t>In bold, theory uncertainty are assumed to be divided by a factor 2,</a:t>
            </a:r>
          </a:p>
          <a:p>
            <a:r>
              <a:rPr lang="en-US" sz="1200" i="1" dirty="0">
                <a:latin typeface="+mn-lt"/>
              </a:rPr>
              <a:t>e</a:t>
            </a:r>
            <a:r>
              <a:rPr lang="en-US" sz="1200" i="1" dirty="0" smtClean="0">
                <a:latin typeface="+mn-lt"/>
              </a:rPr>
              <a:t>xperimental uncertainties are assumed to scale with 1/√L,</a:t>
            </a:r>
          </a:p>
          <a:p>
            <a:r>
              <a:rPr lang="en-US" sz="1200" i="1" dirty="0">
                <a:latin typeface="+mn-lt"/>
              </a:rPr>
              <a:t>a</a:t>
            </a:r>
            <a:r>
              <a:rPr lang="en-US" sz="1200" i="1" dirty="0" smtClean="0">
                <a:latin typeface="+mn-lt"/>
              </a:rPr>
              <a:t>nd analysis performance are assumed to be identical as today</a:t>
            </a:r>
            <a:endParaRPr lang="en-US" sz="1200" i="1" dirty="0">
              <a:latin typeface="+mn-lt"/>
            </a:endParaRPr>
          </a:p>
        </p:txBody>
      </p:sp>
      <p:sp>
        <p:nvSpPr>
          <p:cNvPr id="17" name="ZoneTexte 17"/>
          <p:cNvSpPr txBox="1"/>
          <p:nvPr/>
        </p:nvSpPr>
        <p:spPr>
          <a:xfrm>
            <a:off x="73527" y="5728891"/>
            <a:ext cx="5206781" cy="1089529"/>
          </a:xfrm>
          <a:prstGeom prst="rect">
            <a:avLst/>
          </a:prstGeom>
          <a:solidFill>
            <a:srgbClr val="FFFFCC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fr-FR" sz="1800" b="1" dirty="0" err="1">
                <a:latin typeface="+mn-lt"/>
              </a:rPr>
              <a:t>C</a:t>
            </a:r>
            <a:r>
              <a:rPr lang="fr-FR" sz="1800" b="1" dirty="0" err="1" smtClean="0">
                <a:latin typeface="+mn-lt"/>
              </a:rPr>
              <a:t>oupling</a:t>
            </a:r>
            <a:r>
              <a:rPr lang="fr-FR" sz="1800" b="1" dirty="0" smtClean="0">
                <a:latin typeface="+mn-lt"/>
              </a:rPr>
              <a:t> </a:t>
            </a:r>
            <a:r>
              <a:rPr lang="fr-FR" sz="1800" b="1" dirty="0" err="1" smtClean="0">
                <a:latin typeface="+mn-lt"/>
              </a:rPr>
              <a:t>measurements</a:t>
            </a:r>
            <a:r>
              <a:rPr lang="fr-FR" sz="1800" b="1" dirty="0" smtClean="0">
                <a:latin typeface="+mn-lt"/>
              </a:rPr>
              <a:t> </a:t>
            </a:r>
            <a:r>
              <a:rPr lang="fr-FR" sz="1800" b="1" dirty="0" err="1" smtClean="0">
                <a:latin typeface="+mn-lt"/>
              </a:rPr>
              <a:t>with</a:t>
            </a:r>
            <a:r>
              <a:rPr lang="fr-FR" sz="1800" b="1" dirty="0" smtClean="0">
                <a:latin typeface="+mn-lt"/>
              </a:rPr>
              <a:t> </a:t>
            </a:r>
            <a:r>
              <a:rPr lang="fr-FR" sz="1800" b="1" dirty="0" err="1" smtClean="0">
                <a:latin typeface="+mn-lt"/>
              </a:rPr>
              <a:t>precision</a:t>
            </a:r>
            <a:r>
              <a:rPr lang="fr-FR" sz="1800" b="1" dirty="0" smtClean="0">
                <a:latin typeface="+mn-lt"/>
              </a:rPr>
              <a:t> :</a:t>
            </a:r>
          </a:p>
          <a:p>
            <a:pPr marL="342900" indent="-342900">
              <a:lnSpc>
                <a:spcPct val="120000"/>
              </a:lnSpc>
              <a:buFont typeface="Wingdings" pitchFamily="2" charset="2"/>
              <a:buChar char="Ø"/>
            </a:pPr>
            <a:r>
              <a:rPr lang="fr-FR" sz="1800" b="1" dirty="0" smtClean="0">
                <a:latin typeface="+mn-lt"/>
              </a:rPr>
              <a:t>in the range </a:t>
            </a:r>
            <a:r>
              <a:rPr lang="fr-FR" sz="1800" b="1" dirty="0" smtClean="0">
                <a:solidFill>
                  <a:srgbClr val="0000CC"/>
                </a:solidFill>
                <a:latin typeface="+mn-lt"/>
              </a:rPr>
              <a:t>6-15% </a:t>
            </a:r>
            <a:r>
              <a:rPr lang="fr-FR" sz="1800" b="1" dirty="0" err="1" smtClean="0">
                <a:latin typeface="+mn-lt"/>
              </a:rPr>
              <a:t>with</a:t>
            </a:r>
            <a:r>
              <a:rPr lang="fr-FR" sz="1800" b="1" dirty="0" smtClean="0">
                <a:latin typeface="+mn-lt"/>
              </a:rPr>
              <a:t> LHC - 300 fb</a:t>
            </a:r>
            <a:r>
              <a:rPr lang="fr-FR" sz="1800" b="1" baseline="30000" dirty="0" smtClean="0">
                <a:latin typeface="+mn-lt"/>
              </a:rPr>
              <a:t>-1</a:t>
            </a:r>
          </a:p>
          <a:p>
            <a:pPr marL="342900" indent="-342900">
              <a:lnSpc>
                <a:spcPct val="120000"/>
              </a:lnSpc>
              <a:buFont typeface="Wingdings" pitchFamily="2" charset="2"/>
              <a:buChar char="Ø"/>
            </a:pPr>
            <a:r>
              <a:rPr lang="fr-FR" sz="1800" b="1" dirty="0" smtClean="0">
                <a:latin typeface="+mn-lt"/>
              </a:rPr>
              <a:t>in the range </a:t>
            </a:r>
            <a:r>
              <a:rPr lang="fr-FR" sz="1800" b="1" dirty="0" smtClean="0">
                <a:solidFill>
                  <a:srgbClr val="FF0000"/>
                </a:solidFill>
                <a:latin typeface="+mn-lt"/>
              </a:rPr>
              <a:t>1-4%</a:t>
            </a:r>
            <a:r>
              <a:rPr lang="fr-FR" sz="1800" b="1" dirty="0" smtClean="0">
                <a:latin typeface="+mn-lt"/>
              </a:rPr>
              <a:t> </a:t>
            </a:r>
            <a:r>
              <a:rPr lang="fr-FR" sz="1800" b="1" dirty="0" err="1" smtClean="0">
                <a:latin typeface="+mn-lt"/>
              </a:rPr>
              <a:t>with</a:t>
            </a:r>
            <a:r>
              <a:rPr lang="fr-FR" sz="1800" b="1" dirty="0" smtClean="0">
                <a:latin typeface="+mn-lt"/>
              </a:rPr>
              <a:t> HL-LHC - 3000 fb</a:t>
            </a:r>
            <a:r>
              <a:rPr lang="fr-FR" sz="1800" b="1" baseline="30000" dirty="0" smtClean="0">
                <a:latin typeface="+mn-lt"/>
              </a:rPr>
              <a:t>-1</a:t>
            </a:r>
            <a:endParaRPr lang="fr-FR" sz="1800" b="1" dirty="0" smtClean="0"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99160" y="2396429"/>
            <a:ext cx="2162550" cy="461665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r-FR" sz="1200" i="1" dirty="0">
                <a:latin typeface="+mn-lt"/>
              </a:rPr>
              <a:t>No </a:t>
            </a:r>
            <a:r>
              <a:rPr lang="fr-FR" sz="1200" i="1" dirty="0" err="1">
                <a:latin typeface="+mn-lt"/>
              </a:rPr>
              <a:t>measurement</a:t>
            </a:r>
            <a:r>
              <a:rPr lang="fr-FR" sz="1200" i="1" dirty="0">
                <a:latin typeface="+mn-lt"/>
              </a:rPr>
              <a:t> </a:t>
            </a:r>
            <a:r>
              <a:rPr lang="fr-FR" sz="1200" i="1" dirty="0" err="1">
                <a:latin typeface="+mn-lt"/>
              </a:rPr>
              <a:t>g</a:t>
            </a:r>
            <a:r>
              <a:rPr lang="fr-FR" sz="1200" i="1" baseline="-25000" dirty="0" err="1">
                <a:latin typeface="+mn-lt"/>
              </a:rPr>
              <a:t>Hcc</a:t>
            </a:r>
            <a:r>
              <a:rPr lang="fr-FR" sz="1200" i="1" dirty="0">
                <a:latin typeface="+mn-lt"/>
              </a:rPr>
              <a:t> and </a:t>
            </a:r>
            <a:r>
              <a:rPr lang="fr-FR" sz="1200" i="1" dirty="0">
                <a:latin typeface="Symbol" charset="2"/>
                <a:cs typeface="Symbol" charset="2"/>
              </a:rPr>
              <a:t>G</a:t>
            </a:r>
            <a:r>
              <a:rPr lang="fr-FR" sz="1200" i="1" baseline="-25000" dirty="0">
                <a:latin typeface="+mn-lt"/>
              </a:rPr>
              <a:t>H</a:t>
            </a:r>
          </a:p>
          <a:p>
            <a:r>
              <a:rPr lang="fr-FR" sz="1200" i="1" dirty="0">
                <a:latin typeface="+mn-lt"/>
              </a:rPr>
              <a:t>Assume no </a:t>
            </a:r>
            <a:r>
              <a:rPr lang="fr-FR" sz="1200" i="1" dirty="0" err="1" smtClean="0">
                <a:latin typeface="+mn-lt"/>
              </a:rPr>
              <a:t>exotic</a:t>
            </a:r>
            <a:r>
              <a:rPr lang="fr-FR" sz="1200" i="1" dirty="0" smtClean="0">
                <a:latin typeface="+mn-lt"/>
              </a:rPr>
              <a:t> </a:t>
            </a:r>
            <a:r>
              <a:rPr lang="fr-FR" sz="1200" i="1" dirty="0" err="1" smtClean="0">
                <a:latin typeface="+mn-lt"/>
              </a:rPr>
              <a:t>Scalar</a:t>
            </a:r>
            <a:r>
              <a:rPr lang="fr-FR" sz="1200" i="1" dirty="0" smtClean="0">
                <a:latin typeface="+mn-lt"/>
              </a:rPr>
              <a:t> </a:t>
            </a:r>
            <a:r>
              <a:rPr lang="fr-FR" sz="1200" i="1" dirty="0" err="1" smtClean="0">
                <a:latin typeface="+mn-lt"/>
              </a:rPr>
              <a:t>decays</a:t>
            </a:r>
            <a:endParaRPr lang="fr-FR" sz="1100" i="1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02194" y="5913536"/>
            <a:ext cx="27989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NB: </a:t>
            </a:r>
            <a:r>
              <a:rPr lang="fr-CH" dirty="0" err="1" smtClean="0"/>
              <a:t>at</a:t>
            </a:r>
            <a:r>
              <a:rPr lang="fr-CH" dirty="0" smtClean="0"/>
              <a:t> LEP </a:t>
            </a:r>
            <a:r>
              <a:rPr lang="fr-CH" dirty="0" err="1" smtClean="0"/>
              <a:t>theory</a:t>
            </a:r>
            <a:r>
              <a:rPr lang="fr-CH" dirty="0" smtClean="0"/>
              <a:t> </a:t>
            </a:r>
            <a:r>
              <a:rPr lang="fr-CH" dirty="0" err="1" smtClean="0"/>
              <a:t>errors</a:t>
            </a:r>
            <a:r>
              <a:rPr lang="fr-CH" dirty="0" smtClean="0"/>
              <a:t> </a:t>
            </a:r>
          </a:p>
          <a:p>
            <a:r>
              <a:rPr lang="fr-CH" dirty="0" err="1"/>
              <a:t>improved</a:t>
            </a:r>
            <a:r>
              <a:rPr lang="fr-CH" dirty="0"/>
              <a:t> </a:t>
            </a:r>
            <a:r>
              <a:rPr lang="fr-CH" dirty="0" smtClean="0"/>
              <a:t> by factor 10 or more….</a:t>
            </a:r>
            <a:endParaRPr lang="fr-CH" dirty="0"/>
          </a:p>
        </p:txBody>
      </p:sp>
      <p:sp>
        <p:nvSpPr>
          <p:cNvPr id="9" name="TextBox 8"/>
          <p:cNvSpPr txBox="1"/>
          <p:nvPr/>
        </p:nvSpPr>
        <p:spPr>
          <a:xfrm>
            <a:off x="4505737" y="6436756"/>
            <a:ext cx="774571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fr-CH" i="1" dirty="0" smtClean="0">
                <a:solidFill>
                  <a:srgbClr val="00B050"/>
                </a:solidFill>
              </a:rPr>
              <a:t>B. </a:t>
            </a:r>
            <a:r>
              <a:rPr lang="fr-CH" i="1" dirty="0" err="1" smtClean="0">
                <a:solidFill>
                  <a:srgbClr val="00B050"/>
                </a:solidFill>
              </a:rPr>
              <a:t>Mele</a:t>
            </a:r>
            <a:endParaRPr lang="fr-CH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634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2538" y="371475"/>
            <a:ext cx="6638925" cy="611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 bwMode="auto">
          <a:xfrm>
            <a:off x="2324100" y="762000"/>
            <a:ext cx="5054600" cy="4889500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 flipV="1">
            <a:off x="2120900" y="673100"/>
            <a:ext cx="5334000" cy="5156200"/>
          </a:xfrm>
          <a:prstGeom prst="line">
            <a:avLst/>
          </a:prstGeom>
          <a:noFill/>
          <a:ln w="6350" cap="flat" cmpd="sng" algn="ctr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2463800" y="5435600"/>
            <a:ext cx="0" cy="139700"/>
          </a:xfrm>
          <a:prstGeom prst="line">
            <a:avLst/>
          </a:prstGeom>
          <a:noFill/>
          <a:ln w="444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>
            <a:off x="7061200" y="1016000"/>
            <a:ext cx="0" cy="139700"/>
          </a:xfrm>
          <a:prstGeom prst="line">
            <a:avLst/>
          </a:prstGeom>
          <a:noFill/>
          <a:ln w="444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 flipH="1" flipV="1">
            <a:off x="6781800" y="1130300"/>
            <a:ext cx="12700" cy="482600"/>
          </a:xfrm>
          <a:prstGeom prst="line">
            <a:avLst/>
          </a:prstGeom>
          <a:noFill/>
          <a:ln w="444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6642100" y="1460500"/>
            <a:ext cx="0" cy="38100"/>
          </a:xfrm>
          <a:prstGeom prst="line">
            <a:avLst/>
          </a:prstGeom>
          <a:noFill/>
          <a:ln w="444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>
            <a:off x="6565900" y="1536700"/>
            <a:ext cx="0" cy="38100"/>
          </a:xfrm>
          <a:prstGeom prst="line">
            <a:avLst/>
          </a:prstGeom>
          <a:noFill/>
          <a:ln w="444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>
            <a:off x="4737100" y="3302000"/>
            <a:ext cx="0" cy="38100"/>
          </a:xfrm>
          <a:prstGeom prst="line">
            <a:avLst/>
          </a:prstGeom>
          <a:noFill/>
          <a:ln w="444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4216400" y="3810000"/>
            <a:ext cx="0" cy="38100"/>
          </a:xfrm>
          <a:prstGeom prst="line">
            <a:avLst/>
          </a:prstGeom>
          <a:noFill/>
          <a:ln w="444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" name="TextBox 26"/>
          <p:cNvSpPr txBox="1"/>
          <p:nvPr/>
        </p:nvSpPr>
        <p:spPr>
          <a:xfrm>
            <a:off x="4597400" y="2895600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800" dirty="0" smtClean="0">
                <a:latin typeface="+mj-lt"/>
              </a:rPr>
              <a:t>b</a:t>
            </a:r>
            <a:endParaRPr lang="en-US" sz="1800" dirty="0" err="1" smtClean="0">
              <a:latin typeface="+mj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425700" y="4876800"/>
            <a:ext cx="317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400" dirty="0" smtClean="0">
                <a:latin typeface="+mj-lt"/>
                <a:sym typeface="Symbol"/>
              </a:rPr>
              <a:t></a:t>
            </a:r>
            <a:endParaRPr lang="en-US" sz="2400" dirty="0" err="1" smtClean="0">
              <a:latin typeface="+mj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064000" y="3340100"/>
            <a:ext cx="317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400" dirty="0" smtClean="0">
                <a:latin typeface="+mj-lt"/>
                <a:sym typeface="Symbol"/>
              </a:rPr>
              <a:t></a:t>
            </a:r>
            <a:endParaRPr lang="en-US" sz="2400" dirty="0" err="1" smtClean="0">
              <a:latin typeface="+mj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565400" y="876300"/>
            <a:ext cx="1561646" cy="369332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CH" sz="1800" dirty="0" smtClean="0">
                <a:latin typeface="+mj-lt"/>
              </a:rPr>
              <a:t>Full HL-LHC</a:t>
            </a:r>
            <a:endParaRPr lang="en-US" sz="1800" dirty="0" err="1" smtClean="0">
              <a:latin typeface="+mj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273800" y="1092200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800" dirty="0" smtClean="0">
                <a:latin typeface="+mj-lt"/>
              </a:rPr>
              <a:t>Z</a:t>
            </a:r>
            <a:endParaRPr lang="en-US" sz="1800" dirty="0" err="1" smtClean="0">
              <a:latin typeface="+mj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007100" y="1282700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800" dirty="0" smtClean="0">
                <a:latin typeface="+mj-lt"/>
              </a:rPr>
              <a:t>W</a:t>
            </a:r>
            <a:endParaRPr lang="en-US" sz="1800" dirty="0" err="1" smtClean="0">
              <a:latin typeface="+mj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477000" y="850900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800" dirty="0" smtClean="0">
                <a:latin typeface="+mj-lt"/>
              </a:rPr>
              <a:t>H</a:t>
            </a:r>
            <a:endParaRPr lang="en-US" sz="1800" dirty="0" err="1" smtClean="0">
              <a:latin typeface="+mj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921500" y="673100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800" dirty="0" smtClean="0">
                <a:latin typeface="+mj-lt"/>
              </a:rPr>
              <a:t>t</a:t>
            </a:r>
            <a:endParaRPr lang="en-US" sz="1800" dirty="0" err="1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61549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11677" y="1712068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CH" sz="2000" dirty="0" smtClean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0923" y="1474058"/>
            <a:ext cx="8599277" cy="5509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dirty="0" err="1" smtClean="0">
                <a:latin typeface="+mj-lt"/>
              </a:rPr>
              <a:t>What</a:t>
            </a:r>
            <a:r>
              <a:rPr lang="fr-CH" sz="2000" dirty="0" smtClean="0">
                <a:latin typeface="+mj-lt"/>
              </a:rPr>
              <a:t> are the </a:t>
            </a:r>
            <a:r>
              <a:rPr lang="fr-CH" sz="2000" dirty="0" err="1" smtClean="0">
                <a:latin typeface="+mj-lt"/>
              </a:rPr>
              <a:t>possibilities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offered</a:t>
            </a:r>
            <a:r>
              <a:rPr lang="fr-CH" sz="2000" dirty="0" smtClean="0">
                <a:latin typeface="+mj-lt"/>
              </a:rPr>
              <a:t> by a </a:t>
            </a:r>
            <a:r>
              <a:rPr lang="fr-CH" sz="2000" dirty="0" err="1" smtClean="0">
                <a:latin typeface="+mj-lt"/>
              </a:rPr>
              <a:t>circular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e+e</a:t>
            </a:r>
            <a:r>
              <a:rPr lang="fr-CH" sz="2000" dirty="0" smtClean="0">
                <a:latin typeface="+mj-lt"/>
              </a:rPr>
              <a:t>- machine </a:t>
            </a:r>
            <a:r>
              <a:rPr lang="fr-CH" sz="2000" dirty="0" err="1" smtClean="0">
                <a:latin typeface="+mj-lt"/>
              </a:rPr>
              <a:t>located</a:t>
            </a:r>
            <a:r>
              <a:rPr lang="fr-CH" sz="2000" dirty="0" smtClean="0">
                <a:latin typeface="+mj-lt"/>
              </a:rPr>
              <a:t> </a:t>
            </a:r>
          </a:p>
          <a:p>
            <a:r>
              <a:rPr lang="fr-CH" sz="2000" dirty="0" smtClean="0">
                <a:latin typeface="+mj-lt"/>
              </a:rPr>
              <a:t>in the </a:t>
            </a:r>
            <a:r>
              <a:rPr lang="fr-CH" sz="2000" dirty="0" smtClean="0">
                <a:latin typeface="+mj-lt"/>
              </a:rPr>
              <a:t>80-100 km </a:t>
            </a:r>
            <a:r>
              <a:rPr lang="fr-CH" sz="2000" dirty="0" smtClean="0">
                <a:latin typeface="+mj-lt"/>
              </a:rPr>
              <a:t>tunnel </a:t>
            </a:r>
            <a:r>
              <a:rPr lang="fr-CH" sz="2000" dirty="0" err="1" smtClean="0">
                <a:latin typeface="+mj-lt"/>
              </a:rPr>
              <a:t>that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will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eventually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contain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also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smtClean="0">
                <a:latin typeface="+mj-lt"/>
              </a:rPr>
              <a:t>a 100 </a:t>
            </a:r>
            <a:r>
              <a:rPr lang="fr-CH" sz="2000" dirty="0" err="1" smtClean="0">
                <a:latin typeface="+mj-lt"/>
              </a:rPr>
              <a:t>TeV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smtClean="0">
                <a:latin typeface="+mj-lt"/>
              </a:rPr>
              <a:t>pp </a:t>
            </a:r>
            <a:r>
              <a:rPr lang="fr-CH" sz="2000" dirty="0" err="1" smtClean="0">
                <a:latin typeface="+mj-lt"/>
              </a:rPr>
              <a:t>collider</a:t>
            </a:r>
            <a:r>
              <a:rPr lang="fr-CH" sz="2000" dirty="0" smtClean="0">
                <a:latin typeface="+mj-lt"/>
              </a:rPr>
              <a:t>? </a:t>
            </a:r>
            <a:endParaRPr lang="fr-CH" sz="2000" dirty="0" smtClean="0">
              <a:latin typeface="+mj-lt"/>
            </a:endParaRPr>
          </a:p>
          <a:p>
            <a:endParaRPr lang="fr-CH" sz="2000" dirty="0">
              <a:latin typeface="+mj-lt"/>
            </a:endParaRPr>
          </a:p>
          <a:p>
            <a:r>
              <a:rPr lang="fr-CH" sz="2000" dirty="0" smtClean="0">
                <a:latin typeface="+mj-lt"/>
              </a:rPr>
              <a:t>-- </a:t>
            </a:r>
            <a:r>
              <a:rPr lang="fr-CH" sz="2000" dirty="0" err="1" smtClean="0">
                <a:latin typeface="+mj-lt"/>
              </a:rPr>
              <a:t>very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powerful</a:t>
            </a:r>
            <a:r>
              <a:rPr lang="fr-CH" sz="2000" dirty="0" smtClean="0">
                <a:latin typeface="+mj-lt"/>
              </a:rPr>
              <a:t> machine as </a:t>
            </a:r>
            <a:r>
              <a:rPr lang="fr-CH" sz="2000" dirty="0" err="1" smtClean="0">
                <a:latin typeface="+mj-lt"/>
              </a:rPr>
              <a:t>you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will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see</a:t>
            </a:r>
            <a:endParaRPr lang="fr-CH" sz="2000" dirty="0" smtClean="0">
              <a:latin typeface="+mj-lt"/>
            </a:endParaRPr>
          </a:p>
          <a:p>
            <a:endParaRPr lang="fr-CH" sz="2000" dirty="0">
              <a:latin typeface="+mj-lt"/>
            </a:endParaRPr>
          </a:p>
          <a:p>
            <a:r>
              <a:rPr lang="fr-CH" sz="2000" dirty="0" smtClean="0">
                <a:latin typeface="+mj-lt"/>
              </a:rPr>
              <a:t>++ </a:t>
            </a:r>
            <a:r>
              <a:rPr lang="fr-CH" sz="2000" dirty="0" err="1" smtClean="0">
                <a:latin typeface="+mj-lt"/>
              </a:rPr>
              <a:t>offers</a:t>
            </a:r>
            <a:r>
              <a:rPr lang="fr-CH" sz="2000" dirty="0" smtClean="0">
                <a:latin typeface="+mj-lt"/>
              </a:rPr>
              <a:t> a </a:t>
            </a:r>
            <a:r>
              <a:rPr lang="fr-CH" sz="2000" dirty="0" err="1" smtClean="0">
                <a:latin typeface="+mj-lt"/>
              </a:rPr>
              <a:t>feasible</a:t>
            </a:r>
            <a:r>
              <a:rPr lang="fr-CH" sz="2000" dirty="0" smtClean="0">
                <a:latin typeface="+mj-lt"/>
              </a:rPr>
              <a:t> multi-</a:t>
            </a:r>
            <a:r>
              <a:rPr lang="fr-CH" sz="2000" dirty="0" err="1" smtClean="0">
                <a:latin typeface="+mj-lt"/>
              </a:rPr>
              <a:t>step</a:t>
            </a:r>
            <a:r>
              <a:rPr lang="fr-CH" sz="2000" dirty="0" smtClean="0">
                <a:latin typeface="+mj-lt"/>
              </a:rPr>
              <a:t> long-</a:t>
            </a:r>
            <a:r>
              <a:rPr lang="fr-CH" sz="2000" dirty="0" err="1" smtClean="0">
                <a:latin typeface="+mj-lt"/>
              </a:rPr>
              <a:t>term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strategy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smtClean="0">
                <a:latin typeface="+mj-lt"/>
              </a:rPr>
              <a:t>:</a:t>
            </a:r>
            <a:endParaRPr lang="fr-CH" sz="2000" dirty="0" smtClean="0">
              <a:latin typeface="+mj-lt"/>
            </a:endParaRPr>
          </a:p>
          <a:p>
            <a:r>
              <a:rPr lang="fr-CH" sz="2000" dirty="0">
                <a:latin typeface="+mj-lt"/>
              </a:rPr>
              <a:t> </a:t>
            </a:r>
            <a:r>
              <a:rPr lang="fr-CH" sz="2000" dirty="0" smtClean="0">
                <a:latin typeface="+mj-lt"/>
              </a:rPr>
              <a:t>         </a:t>
            </a:r>
            <a:r>
              <a:rPr lang="fr-CH" sz="2000" dirty="0" smtClean="0">
                <a:latin typeface="+mj-lt"/>
              </a:rPr>
              <a:t>-1- </a:t>
            </a:r>
            <a:r>
              <a:rPr lang="fr-CH" sz="2000" dirty="0" smtClean="0">
                <a:latin typeface="+mj-lt"/>
              </a:rPr>
              <a:t>the tunnel and TLEP</a:t>
            </a:r>
          </a:p>
          <a:p>
            <a:r>
              <a:rPr lang="fr-CH" sz="2000" dirty="0">
                <a:latin typeface="+mj-lt"/>
              </a:rPr>
              <a:t> </a:t>
            </a:r>
            <a:r>
              <a:rPr lang="fr-CH" sz="2000" dirty="0" smtClean="0">
                <a:latin typeface="+mj-lt"/>
              </a:rPr>
              <a:t>         </a:t>
            </a:r>
            <a:r>
              <a:rPr lang="fr-CH" sz="2000" dirty="0" smtClean="0">
                <a:latin typeface="+mj-lt"/>
              </a:rPr>
              <a:t>-2- </a:t>
            </a:r>
            <a:r>
              <a:rPr lang="fr-CH" sz="2000" dirty="0" smtClean="0">
                <a:latin typeface="+mj-lt"/>
              </a:rPr>
              <a:t>100 </a:t>
            </a:r>
            <a:r>
              <a:rPr lang="fr-CH" sz="2000" dirty="0" err="1" smtClean="0">
                <a:latin typeface="+mj-lt"/>
              </a:rPr>
              <a:t>TeV</a:t>
            </a:r>
            <a:r>
              <a:rPr lang="fr-CH" sz="2000" dirty="0" smtClean="0">
                <a:latin typeface="+mj-lt"/>
              </a:rPr>
              <a:t> pp </a:t>
            </a:r>
            <a:r>
              <a:rPr lang="fr-CH" sz="2000" dirty="0" err="1" smtClean="0">
                <a:latin typeface="+mj-lt"/>
              </a:rPr>
              <a:t>collider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with</a:t>
            </a:r>
            <a:r>
              <a:rPr lang="fr-CH" sz="2000" dirty="0" smtClean="0">
                <a:latin typeface="+mj-lt"/>
              </a:rPr>
              <a:t> 16 T </a:t>
            </a:r>
            <a:r>
              <a:rPr lang="fr-CH" sz="2000" dirty="0" err="1" smtClean="0">
                <a:latin typeface="+mj-lt"/>
              </a:rPr>
              <a:t>magnets</a:t>
            </a:r>
            <a:r>
              <a:rPr lang="fr-CH" sz="2000" dirty="0" smtClean="0">
                <a:latin typeface="+mj-lt"/>
              </a:rPr>
              <a:t> </a:t>
            </a:r>
          </a:p>
          <a:p>
            <a:r>
              <a:rPr lang="fr-CH" sz="2000" dirty="0">
                <a:latin typeface="+mj-lt"/>
              </a:rPr>
              <a:t> </a:t>
            </a:r>
            <a:r>
              <a:rPr lang="fr-CH" sz="2000" dirty="0" smtClean="0">
                <a:latin typeface="+mj-lt"/>
              </a:rPr>
              <a:t>         </a:t>
            </a:r>
            <a:r>
              <a:rPr lang="fr-CH" sz="2000" dirty="0" smtClean="0">
                <a:latin typeface="+mj-lt"/>
              </a:rPr>
              <a:t>-3- </a:t>
            </a:r>
            <a:r>
              <a:rPr lang="fr-CH" sz="2000" dirty="0" smtClean="0">
                <a:latin typeface="+mj-lt"/>
              </a:rPr>
              <a:t>e-p, e-ion, </a:t>
            </a:r>
            <a:r>
              <a:rPr lang="fr-CH" sz="2000" dirty="0" err="1" smtClean="0">
                <a:latin typeface="+mj-lt"/>
              </a:rPr>
              <a:t>p-ion</a:t>
            </a:r>
            <a:r>
              <a:rPr lang="fr-CH" sz="2000" dirty="0" smtClean="0">
                <a:latin typeface="+mj-lt"/>
              </a:rPr>
              <a:t>, ion-ion etc… </a:t>
            </a:r>
            <a:endParaRPr lang="fr-CH" sz="2000" dirty="0" smtClean="0">
              <a:latin typeface="+mj-lt"/>
            </a:endParaRPr>
          </a:p>
          <a:p>
            <a:endParaRPr lang="fr-CH" sz="2000" dirty="0">
              <a:latin typeface="+mj-lt"/>
            </a:endParaRPr>
          </a:p>
          <a:p>
            <a:pPr lvl="0"/>
            <a:r>
              <a:rPr lang="fr-CH" sz="2000" dirty="0">
                <a:solidFill>
                  <a:prstClr val="black"/>
                </a:solidFill>
                <a:latin typeface="+mj-lt"/>
                <a:sym typeface="Wingdings" pitchFamily="2" charset="2"/>
              </a:rPr>
              <a:t> in 2035 the LEP/LHC tunnel </a:t>
            </a:r>
            <a:r>
              <a:rPr lang="fr-CH" sz="2000" dirty="0" err="1">
                <a:solidFill>
                  <a:prstClr val="black"/>
                </a:solidFill>
                <a:latin typeface="+mj-lt"/>
                <a:sym typeface="Wingdings" pitchFamily="2" charset="2"/>
              </a:rPr>
              <a:t>will</a:t>
            </a:r>
            <a:r>
              <a:rPr lang="fr-CH" sz="2000" dirty="0">
                <a:solidFill>
                  <a:prstClr val="black"/>
                </a:solidFill>
                <a:latin typeface="+mj-lt"/>
                <a:sym typeface="Wingdings" pitchFamily="2" charset="2"/>
              </a:rPr>
              <a:t> have been </a:t>
            </a:r>
            <a:r>
              <a:rPr lang="fr-CH" sz="2000" dirty="0" err="1">
                <a:solidFill>
                  <a:prstClr val="black"/>
                </a:solidFill>
                <a:latin typeface="+mj-lt"/>
                <a:sym typeface="Wingdings" pitchFamily="2" charset="2"/>
              </a:rPr>
              <a:t>used</a:t>
            </a:r>
            <a:r>
              <a:rPr lang="fr-CH" sz="2000" dirty="0">
                <a:solidFill>
                  <a:prstClr val="black"/>
                </a:solidFill>
                <a:latin typeface="+mj-lt"/>
                <a:sym typeface="Wingdings" pitchFamily="2" charset="2"/>
              </a:rPr>
              <a:t> for 46 </a:t>
            </a:r>
            <a:r>
              <a:rPr lang="fr-CH" sz="2000" dirty="0" err="1">
                <a:solidFill>
                  <a:prstClr val="black"/>
                </a:solidFill>
                <a:latin typeface="+mj-lt"/>
                <a:sym typeface="Wingdings" pitchFamily="2" charset="2"/>
              </a:rPr>
              <a:t>years</a:t>
            </a:r>
            <a:r>
              <a:rPr lang="fr-CH" sz="2000" dirty="0">
                <a:solidFill>
                  <a:prstClr val="black"/>
                </a:solidFill>
                <a:latin typeface="+mj-lt"/>
                <a:sym typeface="Wingdings" pitchFamily="2" charset="2"/>
              </a:rPr>
              <a:t>… </a:t>
            </a:r>
          </a:p>
          <a:p>
            <a:pPr lvl="0"/>
            <a:endParaRPr lang="fr-CH" sz="2000" dirty="0">
              <a:solidFill>
                <a:prstClr val="black"/>
              </a:solidFill>
              <a:latin typeface="+mj-lt"/>
              <a:sym typeface="Wingdings" pitchFamily="2" charset="2"/>
            </a:endParaRPr>
          </a:p>
          <a:p>
            <a:pPr lvl="0"/>
            <a:r>
              <a:rPr lang="fr-CH" sz="2000" dirty="0">
                <a:solidFill>
                  <a:prstClr val="black"/>
                </a:solidFill>
                <a:latin typeface="+mj-lt"/>
                <a:sym typeface="Wingdings" pitchFamily="2" charset="2"/>
              </a:rPr>
              <a:t>           </a:t>
            </a:r>
            <a:r>
              <a:rPr lang="fr-CH" sz="2000" dirty="0">
                <a:solidFill>
                  <a:srgbClr val="C00000"/>
                </a:solidFill>
                <a:latin typeface="+mj-lt"/>
                <a:sym typeface="Wingdings" pitchFamily="2" charset="2"/>
              </a:rPr>
              <a:t>the TLEP/VHE-LHC tunnel </a:t>
            </a:r>
            <a:r>
              <a:rPr lang="fr-CH" sz="2000" dirty="0" err="1">
                <a:solidFill>
                  <a:srgbClr val="C00000"/>
                </a:solidFill>
                <a:latin typeface="+mj-lt"/>
                <a:sym typeface="Wingdings" pitchFamily="2" charset="2"/>
              </a:rPr>
              <a:t>would</a:t>
            </a:r>
            <a:r>
              <a:rPr lang="fr-CH" sz="2000" dirty="0">
                <a:solidFill>
                  <a:srgbClr val="C00000"/>
                </a:solidFill>
                <a:latin typeface="+mj-lt"/>
                <a:sym typeface="Wingdings" pitchFamily="2" charset="2"/>
              </a:rPr>
              <a:t> </a:t>
            </a:r>
            <a:r>
              <a:rPr lang="fr-CH" sz="2000" dirty="0" err="1">
                <a:solidFill>
                  <a:srgbClr val="C00000"/>
                </a:solidFill>
                <a:latin typeface="+mj-lt"/>
                <a:sym typeface="Wingdings" pitchFamily="2" charset="2"/>
              </a:rPr>
              <a:t>be</a:t>
            </a:r>
            <a:r>
              <a:rPr lang="fr-CH" sz="2000" dirty="0">
                <a:solidFill>
                  <a:srgbClr val="C00000"/>
                </a:solidFill>
                <a:latin typeface="+mj-lt"/>
                <a:sym typeface="Wingdings" pitchFamily="2" charset="2"/>
              </a:rPr>
              <a:t> </a:t>
            </a:r>
            <a:r>
              <a:rPr lang="fr-CH" sz="2000" dirty="0" err="1">
                <a:solidFill>
                  <a:srgbClr val="C00000"/>
                </a:solidFill>
                <a:latin typeface="+mj-lt"/>
                <a:sym typeface="Wingdings" pitchFamily="2" charset="2"/>
              </a:rPr>
              <a:t>used</a:t>
            </a:r>
            <a:r>
              <a:rPr lang="fr-CH" sz="2000" dirty="0">
                <a:solidFill>
                  <a:srgbClr val="C00000"/>
                </a:solidFill>
                <a:latin typeface="+mj-lt"/>
                <a:sym typeface="Wingdings" pitchFamily="2" charset="2"/>
              </a:rPr>
              <a:t> for &gt; 50 </a:t>
            </a:r>
            <a:r>
              <a:rPr lang="fr-CH" sz="2000" dirty="0" err="1">
                <a:solidFill>
                  <a:srgbClr val="C00000"/>
                </a:solidFill>
                <a:latin typeface="+mj-lt"/>
                <a:sym typeface="Wingdings" pitchFamily="2" charset="2"/>
              </a:rPr>
              <a:t>years</a:t>
            </a:r>
            <a:r>
              <a:rPr lang="fr-CH" sz="2000" dirty="0">
                <a:solidFill>
                  <a:srgbClr val="C00000"/>
                </a:solidFill>
                <a:latin typeface="+mj-lt"/>
                <a:sym typeface="Wingdings" pitchFamily="2" charset="2"/>
              </a:rPr>
              <a:t>!</a:t>
            </a:r>
            <a:r>
              <a:rPr lang="fr-CH" sz="2000" dirty="0">
                <a:solidFill>
                  <a:prstClr val="black"/>
                </a:solidFill>
                <a:latin typeface="+mj-lt"/>
                <a:sym typeface="Wingdings" pitchFamily="2" charset="2"/>
              </a:rPr>
              <a:t> </a:t>
            </a:r>
            <a:endParaRPr lang="fr-CH" sz="3200" dirty="0" smtClean="0">
              <a:latin typeface="+mj-lt"/>
            </a:endParaRPr>
          </a:p>
          <a:p>
            <a:r>
              <a:rPr lang="fr-CH" sz="2000" dirty="0" smtClean="0">
                <a:latin typeface="+mj-lt"/>
              </a:rPr>
              <a:t>      </a:t>
            </a:r>
          </a:p>
          <a:p>
            <a:r>
              <a:rPr lang="fr-CH" sz="2000" dirty="0">
                <a:latin typeface="+mj-lt"/>
              </a:rPr>
              <a:t> </a:t>
            </a:r>
            <a:r>
              <a:rPr lang="fr-CH" sz="2000" dirty="0" smtClean="0">
                <a:latin typeface="+mj-lt"/>
              </a:rPr>
              <a:t>    </a:t>
            </a:r>
            <a:endParaRPr lang="fr-CH" sz="2000" dirty="0" smtClean="0">
              <a:latin typeface="+mj-lt"/>
            </a:endParaRPr>
          </a:p>
          <a:p>
            <a:endParaRPr lang="fr-CH" sz="2000" dirty="0">
              <a:latin typeface="+mj-lt"/>
            </a:endParaRPr>
          </a:p>
          <a:p>
            <a:endParaRPr lang="fr-CH" sz="20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7052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Box 2"/>
          <p:cNvSpPr txBox="1">
            <a:spLocks noChangeArrowheads="1"/>
          </p:cNvSpPr>
          <p:nvPr/>
        </p:nvSpPr>
        <p:spPr bwMode="auto">
          <a:xfrm>
            <a:off x="2128131" y="106093"/>
            <a:ext cx="48734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/>
            <a:r>
              <a:rPr lang="fr-CH" sz="2000" dirty="0"/>
              <a:t>Conclusions and </a:t>
            </a:r>
            <a:r>
              <a:rPr lang="fr-CH" sz="2000" dirty="0" err="1"/>
              <a:t>outlook</a:t>
            </a:r>
            <a:r>
              <a:rPr lang="fr-CH" sz="2000" dirty="0"/>
              <a:t> (</a:t>
            </a:r>
            <a:r>
              <a:rPr lang="fr-CH" sz="2000" dirty="0" err="1"/>
              <a:t>my</a:t>
            </a:r>
            <a:r>
              <a:rPr lang="fr-CH" sz="2000" dirty="0"/>
              <a:t> </a:t>
            </a:r>
            <a:r>
              <a:rPr lang="fr-CH" sz="2000" dirty="0" err="1"/>
              <a:t>own</a:t>
            </a:r>
            <a:r>
              <a:rPr lang="fr-CH" sz="2000" dirty="0"/>
              <a:t> </a:t>
            </a:r>
            <a:r>
              <a:rPr lang="fr-CH" sz="2000" dirty="0" err="1"/>
              <a:t>view</a:t>
            </a:r>
            <a:r>
              <a:rPr lang="fr-CH" sz="2000" dirty="0"/>
              <a:t>)</a:t>
            </a:r>
            <a:br>
              <a:rPr lang="fr-CH" sz="2000" dirty="0"/>
            </a:br>
            <a:r>
              <a:rPr lang="fr-CH" dirty="0" smtClean="0">
                <a:solidFill>
                  <a:srgbClr val="C00000"/>
                </a:solidFill>
              </a:rPr>
              <a:t>A </a:t>
            </a:r>
            <a:r>
              <a:rPr lang="fr-CH" dirty="0" err="1" smtClean="0">
                <a:solidFill>
                  <a:srgbClr val="C00000"/>
                </a:solidFill>
              </a:rPr>
              <a:t>project</a:t>
            </a:r>
            <a:r>
              <a:rPr lang="fr-CH" dirty="0" smtClean="0">
                <a:solidFill>
                  <a:srgbClr val="C00000"/>
                </a:solidFill>
              </a:rPr>
              <a:t> for </a:t>
            </a:r>
            <a:r>
              <a:rPr lang="fr-CH" dirty="0">
                <a:solidFill>
                  <a:srgbClr val="C00000"/>
                </a:solidFill>
              </a:rPr>
              <a:t>the </a:t>
            </a:r>
            <a:r>
              <a:rPr lang="fr-CH" dirty="0" err="1">
                <a:solidFill>
                  <a:srgbClr val="C00000"/>
                </a:solidFill>
              </a:rPr>
              <a:t>next</a:t>
            </a:r>
            <a:r>
              <a:rPr lang="fr-CH" dirty="0">
                <a:solidFill>
                  <a:srgbClr val="C00000"/>
                </a:solidFill>
              </a:rPr>
              <a:t> 50 </a:t>
            </a:r>
            <a:r>
              <a:rPr lang="fr-CH" dirty="0" err="1">
                <a:solidFill>
                  <a:srgbClr val="C00000"/>
                </a:solidFill>
              </a:rPr>
              <a:t>years</a:t>
            </a:r>
            <a:endParaRPr lang="fr-CH" dirty="0">
              <a:solidFill>
                <a:srgbClr val="C00000"/>
              </a:solidFill>
            </a:endParaRPr>
          </a:p>
        </p:txBody>
      </p:sp>
      <p:sp>
        <p:nvSpPr>
          <p:cNvPr id="69635" name="TextBox 3"/>
          <p:cNvSpPr txBox="1">
            <a:spLocks noChangeArrowheads="1"/>
          </p:cNvSpPr>
          <p:nvPr/>
        </p:nvSpPr>
        <p:spPr bwMode="auto">
          <a:xfrm>
            <a:off x="122238" y="962127"/>
            <a:ext cx="8892178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endParaRPr lang="fr-CH" dirty="0">
              <a:sym typeface="Wingdings" pitchFamily="2" charset="2"/>
            </a:endParaRPr>
          </a:p>
          <a:p>
            <a:endParaRPr lang="fr-CH" dirty="0" smtClean="0">
              <a:sym typeface="Wingdings" pitchFamily="2" charset="2"/>
            </a:endParaRPr>
          </a:p>
          <a:p>
            <a:r>
              <a:rPr lang="fr-CH" dirty="0" smtClean="0">
                <a:sym typeface="Wingdings" pitchFamily="2" charset="2"/>
              </a:rPr>
              <a:t> </a:t>
            </a:r>
            <a:r>
              <a:rPr lang="fr-CH" dirty="0">
                <a:sym typeface="Wingdings" pitchFamily="2" charset="2"/>
              </a:rPr>
              <a:t>The </a:t>
            </a:r>
            <a:r>
              <a:rPr lang="fr-CH" dirty="0" err="1">
                <a:sym typeface="Wingdings" pitchFamily="2" charset="2"/>
              </a:rPr>
              <a:t>discovery</a:t>
            </a:r>
            <a:r>
              <a:rPr lang="fr-CH" dirty="0">
                <a:sym typeface="Wingdings" pitchFamily="2" charset="2"/>
              </a:rPr>
              <a:t> of the </a:t>
            </a:r>
            <a:r>
              <a:rPr lang="fr-CH" dirty="0">
                <a:solidFill>
                  <a:srgbClr val="0070C0"/>
                </a:solidFill>
                <a:sym typeface="Wingdings" pitchFamily="2" charset="2"/>
              </a:rPr>
              <a:t>H(126) </a:t>
            </a:r>
            <a:r>
              <a:rPr lang="fr-CH" dirty="0" err="1">
                <a:sym typeface="Wingdings" pitchFamily="2" charset="2"/>
              </a:rPr>
              <a:t>scalar</a:t>
            </a:r>
            <a:r>
              <a:rPr lang="fr-CH" dirty="0">
                <a:sym typeface="Wingdings" pitchFamily="2" charset="2"/>
              </a:rPr>
              <a:t> boson opens the </a:t>
            </a:r>
            <a:r>
              <a:rPr lang="fr-CH" dirty="0" err="1">
                <a:sym typeface="Wingdings" pitchFamily="2" charset="2"/>
              </a:rPr>
              <a:t>way</a:t>
            </a:r>
            <a:r>
              <a:rPr lang="fr-CH" dirty="0">
                <a:sym typeface="Wingdings" pitchFamily="2" charset="2"/>
              </a:rPr>
              <a:t> to </a:t>
            </a:r>
            <a:r>
              <a:rPr lang="fr-CH" dirty="0" err="1">
                <a:sym typeface="Wingdings" pitchFamily="2" charset="2"/>
              </a:rPr>
              <a:t>precise</a:t>
            </a:r>
            <a:r>
              <a:rPr lang="fr-CH" dirty="0">
                <a:sym typeface="Wingdings" pitchFamily="2" charset="2"/>
              </a:rPr>
              <a:t> </a:t>
            </a:r>
            <a:r>
              <a:rPr lang="fr-CH" dirty="0" smtClean="0">
                <a:sym typeface="Wingdings" pitchFamily="2" charset="2"/>
              </a:rPr>
              <a:t>investigations:</a:t>
            </a:r>
            <a:endParaRPr lang="fr-CH" dirty="0">
              <a:sym typeface="Wingdings" pitchFamily="2" charset="2"/>
            </a:endParaRPr>
          </a:p>
          <a:p>
            <a:endParaRPr lang="fr-CH" dirty="0" smtClean="0">
              <a:sym typeface="Wingdings" pitchFamily="2" charset="2"/>
            </a:endParaRPr>
          </a:p>
          <a:p>
            <a:r>
              <a:rPr lang="fr-CH" dirty="0" smtClean="0">
                <a:sym typeface="Wingdings" pitchFamily="2" charset="2"/>
              </a:rPr>
              <a:t>    </a:t>
            </a:r>
            <a:r>
              <a:rPr lang="fr-CH" dirty="0">
                <a:sym typeface="Wingdings" pitchFamily="2" charset="2"/>
              </a:rPr>
              <a:t>-- HL-LHC </a:t>
            </a:r>
            <a:endParaRPr lang="fr-CH" dirty="0" smtClean="0">
              <a:sym typeface="Wingdings" pitchFamily="2" charset="2"/>
            </a:endParaRPr>
          </a:p>
          <a:p>
            <a:r>
              <a:rPr lang="fr-CH" dirty="0" smtClean="0">
                <a:sym typeface="Wingdings" pitchFamily="2" charset="2"/>
              </a:rPr>
              <a:t>    </a:t>
            </a:r>
            <a:r>
              <a:rPr lang="fr-CH" dirty="0">
                <a:sym typeface="Wingdings" pitchFamily="2" charset="2"/>
              </a:rPr>
              <a:t>-- </a:t>
            </a:r>
            <a:r>
              <a:rPr lang="fr-CH" dirty="0" smtClean="0">
                <a:sym typeface="Wingdings" pitchFamily="2" charset="2"/>
              </a:rPr>
              <a:t>A </a:t>
            </a:r>
            <a:r>
              <a:rPr lang="fr-CH" dirty="0">
                <a:sym typeface="Wingdings" pitchFamily="2" charset="2"/>
              </a:rPr>
              <a:t>lepton </a:t>
            </a:r>
            <a:r>
              <a:rPr lang="fr-CH" dirty="0" err="1">
                <a:sym typeface="Wingdings" pitchFamily="2" charset="2"/>
              </a:rPr>
              <a:t>collider</a:t>
            </a:r>
            <a:r>
              <a:rPr lang="fr-CH" dirty="0">
                <a:sym typeface="Wingdings" pitchFamily="2" charset="2"/>
              </a:rPr>
              <a:t> of </a:t>
            </a:r>
            <a:r>
              <a:rPr lang="fr-CH" dirty="0" err="1">
                <a:sym typeface="Wingdings" pitchFamily="2" charset="2"/>
              </a:rPr>
              <a:t>sufficient</a:t>
            </a:r>
            <a:r>
              <a:rPr lang="fr-CH" dirty="0">
                <a:sym typeface="Wingdings" pitchFamily="2" charset="2"/>
              </a:rPr>
              <a:t> </a:t>
            </a:r>
            <a:r>
              <a:rPr lang="fr-CH" dirty="0" err="1">
                <a:sym typeface="Wingdings" pitchFamily="2" charset="2"/>
              </a:rPr>
              <a:t>luminosity</a:t>
            </a:r>
            <a:r>
              <a:rPr lang="fr-CH" dirty="0">
                <a:sym typeface="Wingdings" pitchFamily="2" charset="2"/>
              </a:rPr>
              <a:t> </a:t>
            </a:r>
            <a:r>
              <a:rPr lang="fr-CH" dirty="0" smtClean="0">
                <a:sym typeface="Wingdings" pitchFamily="2" charset="2"/>
              </a:rPr>
              <a:t>and </a:t>
            </a:r>
            <a:r>
              <a:rPr lang="fr-CH" dirty="0" err="1" smtClean="0">
                <a:sym typeface="Wingdings" pitchFamily="2" charset="2"/>
              </a:rPr>
              <a:t>precision</a:t>
            </a:r>
            <a:endParaRPr lang="fr-CH" dirty="0" smtClean="0">
              <a:sym typeface="Wingdings" pitchFamily="2" charset="2"/>
            </a:endParaRPr>
          </a:p>
          <a:p>
            <a:r>
              <a:rPr lang="fr-CH" dirty="0">
                <a:sym typeface="Wingdings" pitchFamily="2" charset="2"/>
              </a:rPr>
              <a:t> </a:t>
            </a:r>
            <a:r>
              <a:rPr lang="fr-CH" dirty="0" smtClean="0">
                <a:sym typeface="Wingdings" pitchFamily="2" charset="2"/>
              </a:rPr>
              <a:t>   </a:t>
            </a:r>
            <a:r>
              <a:rPr lang="fr-CH" dirty="0">
                <a:sym typeface="Wingdings" pitchFamily="2" charset="2"/>
              </a:rPr>
              <a:t>-- </a:t>
            </a:r>
            <a:r>
              <a:rPr lang="fr-CH" dirty="0" smtClean="0">
                <a:sym typeface="Wingdings" pitchFamily="2" charset="2"/>
              </a:rPr>
              <a:t>Best </a:t>
            </a:r>
            <a:r>
              <a:rPr lang="fr-CH" dirty="0">
                <a:sym typeface="Wingdings" pitchFamily="2" charset="2"/>
              </a:rPr>
              <a:t>performance </a:t>
            </a:r>
            <a:r>
              <a:rPr lang="fr-CH" dirty="0" err="1">
                <a:sym typeface="Wingdings" pitchFamily="2" charset="2"/>
              </a:rPr>
              <a:t>with</a:t>
            </a:r>
            <a:r>
              <a:rPr lang="fr-CH" dirty="0">
                <a:sym typeface="Wingdings" pitchFamily="2" charset="2"/>
              </a:rPr>
              <a:t> an </a:t>
            </a:r>
            <a:r>
              <a:rPr lang="fr-CH" dirty="0" err="1">
                <a:sym typeface="Wingdings" pitchFamily="2" charset="2"/>
              </a:rPr>
              <a:t>e+e</a:t>
            </a:r>
            <a:r>
              <a:rPr lang="fr-CH" dirty="0">
                <a:sym typeface="Wingdings" pitchFamily="2" charset="2"/>
              </a:rPr>
              <a:t>- </a:t>
            </a:r>
            <a:r>
              <a:rPr lang="fr-CH" dirty="0" err="1">
                <a:sym typeface="Wingdings" pitchFamily="2" charset="2"/>
              </a:rPr>
              <a:t>circular</a:t>
            </a:r>
            <a:r>
              <a:rPr lang="fr-CH" dirty="0">
                <a:sym typeface="Wingdings" pitchFamily="2" charset="2"/>
              </a:rPr>
              <a:t> machine TLEP in a large (80km) tunnel </a:t>
            </a:r>
          </a:p>
          <a:p>
            <a:r>
              <a:rPr lang="fr-CH" dirty="0">
                <a:sym typeface="Wingdings" pitchFamily="2" charset="2"/>
              </a:rPr>
              <a:t>        </a:t>
            </a:r>
            <a:endParaRPr lang="fr-CH" dirty="0" smtClean="0">
              <a:sym typeface="Wingdings" pitchFamily="2" charset="2"/>
            </a:endParaRPr>
          </a:p>
          <a:p>
            <a:r>
              <a:rPr lang="fr-CH" dirty="0">
                <a:sym typeface="Wingdings" pitchFamily="2" charset="2"/>
              </a:rPr>
              <a:t> </a:t>
            </a:r>
            <a:r>
              <a:rPr lang="fr-CH" dirty="0" smtClean="0">
                <a:sym typeface="Wingdings" pitchFamily="2" charset="2"/>
              </a:rPr>
              <a:t>   -- First </a:t>
            </a:r>
            <a:r>
              <a:rPr lang="fr-CH" dirty="0" err="1" smtClean="0">
                <a:sym typeface="Wingdings" pitchFamily="2" charset="2"/>
              </a:rPr>
              <a:t>step</a:t>
            </a:r>
            <a:r>
              <a:rPr lang="fr-CH" dirty="0" smtClean="0">
                <a:sym typeface="Wingdings" pitchFamily="2" charset="2"/>
              </a:rPr>
              <a:t> </a:t>
            </a:r>
            <a:r>
              <a:rPr lang="fr-CH" dirty="0" err="1" smtClean="0">
                <a:sym typeface="Wingdings" pitchFamily="2" charset="2"/>
              </a:rPr>
              <a:t>towards</a:t>
            </a:r>
            <a:r>
              <a:rPr lang="fr-CH" dirty="0" smtClean="0">
                <a:sym typeface="Wingdings" pitchFamily="2" charset="2"/>
              </a:rPr>
              <a:t> 100 </a:t>
            </a:r>
            <a:r>
              <a:rPr lang="fr-CH" dirty="0" err="1" smtClean="0">
                <a:sym typeface="Wingdings" pitchFamily="2" charset="2"/>
              </a:rPr>
              <a:t>TeV</a:t>
            </a:r>
            <a:r>
              <a:rPr lang="fr-CH" dirty="0" smtClean="0">
                <a:sym typeface="Wingdings" pitchFamily="2" charset="2"/>
              </a:rPr>
              <a:t> </a:t>
            </a:r>
            <a:r>
              <a:rPr lang="fr-CH" dirty="0" err="1">
                <a:sym typeface="Wingdings" pitchFamily="2" charset="2"/>
              </a:rPr>
              <a:t>Very</a:t>
            </a:r>
            <a:r>
              <a:rPr lang="fr-CH" dirty="0">
                <a:sym typeface="Wingdings" pitchFamily="2" charset="2"/>
              </a:rPr>
              <a:t> Large Hadron </a:t>
            </a:r>
            <a:r>
              <a:rPr lang="fr-CH" dirty="0" err="1" smtClean="0">
                <a:sym typeface="Wingdings" pitchFamily="2" charset="2"/>
              </a:rPr>
              <a:t>Collider</a:t>
            </a:r>
            <a:r>
              <a:rPr lang="fr-CH" dirty="0" smtClean="0">
                <a:sym typeface="Wingdings" pitchFamily="2" charset="2"/>
              </a:rPr>
              <a:t> </a:t>
            </a:r>
            <a:endParaRPr lang="fr-CH" dirty="0">
              <a:sym typeface="Wingdings" pitchFamily="2" charset="2"/>
            </a:endParaRPr>
          </a:p>
          <a:p>
            <a:endParaRPr lang="fr-CH" dirty="0" smtClean="0">
              <a:sym typeface="Wingdings" pitchFamily="2" charset="2"/>
            </a:endParaRPr>
          </a:p>
          <a:p>
            <a:r>
              <a:rPr lang="fr-CH" dirty="0">
                <a:sym typeface="Wingdings" pitchFamily="2" charset="2"/>
              </a:rPr>
              <a:t> </a:t>
            </a:r>
            <a:r>
              <a:rPr lang="fr-CH" dirty="0" smtClean="0">
                <a:sym typeface="Wingdings" pitchFamily="2" charset="2"/>
              </a:rPr>
              <a:t>   -- </a:t>
            </a:r>
            <a:r>
              <a:rPr lang="fr-CH" dirty="0" err="1">
                <a:sym typeface="Wingdings" pitchFamily="2" charset="2"/>
              </a:rPr>
              <a:t>C</a:t>
            </a:r>
            <a:r>
              <a:rPr lang="fr-CH" dirty="0" err="1" smtClean="0">
                <a:sym typeface="Wingdings" pitchFamily="2" charset="2"/>
              </a:rPr>
              <a:t>hoice</a:t>
            </a:r>
            <a:r>
              <a:rPr lang="fr-CH" dirty="0" smtClean="0">
                <a:sym typeface="Wingdings" pitchFamily="2" charset="2"/>
              </a:rPr>
              <a:t> </a:t>
            </a:r>
            <a:r>
              <a:rPr lang="fr-CH" dirty="0" err="1" smtClean="0">
                <a:sym typeface="Wingdings" pitchFamily="2" charset="2"/>
              </a:rPr>
              <a:t>when</a:t>
            </a:r>
            <a:r>
              <a:rPr lang="fr-CH" dirty="0" smtClean="0">
                <a:sym typeface="Wingdings" pitchFamily="2" charset="2"/>
              </a:rPr>
              <a:t> </a:t>
            </a:r>
            <a:r>
              <a:rPr lang="fr-CH" dirty="0">
                <a:sym typeface="Wingdings" pitchFamily="2" charset="2"/>
              </a:rPr>
              <a:t>LHC </a:t>
            </a:r>
            <a:r>
              <a:rPr lang="fr-CH" dirty="0" err="1">
                <a:sym typeface="Wingdings" pitchFamily="2" charset="2"/>
              </a:rPr>
              <a:t>results</a:t>
            </a:r>
            <a:r>
              <a:rPr lang="fr-CH" dirty="0">
                <a:sym typeface="Wingdings" pitchFamily="2" charset="2"/>
              </a:rPr>
              <a:t> </a:t>
            </a:r>
            <a:r>
              <a:rPr lang="fr-CH" dirty="0" err="1">
                <a:sym typeface="Wingdings" pitchFamily="2" charset="2"/>
              </a:rPr>
              <a:t>at</a:t>
            </a:r>
            <a:r>
              <a:rPr lang="fr-CH" dirty="0">
                <a:sym typeface="Wingdings" pitchFamily="2" charset="2"/>
              </a:rPr>
              <a:t> 13 </a:t>
            </a:r>
            <a:r>
              <a:rPr lang="fr-CH" dirty="0" err="1">
                <a:sym typeface="Wingdings" pitchFamily="2" charset="2"/>
              </a:rPr>
              <a:t>TeV</a:t>
            </a:r>
            <a:r>
              <a:rPr lang="fr-CH" dirty="0">
                <a:sym typeface="Wingdings" pitchFamily="2" charset="2"/>
              </a:rPr>
              <a:t> </a:t>
            </a:r>
            <a:r>
              <a:rPr lang="fr-CH" dirty="0" err="1">
                <a:sym typeface="Wingdings" pitchFamily="2" charset="2"/>
              </a:rPr>
              <a:t>available</a:t>
            </a:r>
            <a:r>
              <a:rPr lang="fr-CH" dirty="0">
                <a:sym typeface="Wingdings" pitchFamily="2" charset="2"/>
              </a:rPr>
              <a:t>  </a:t>
            </a:r>
            <a:r>
              <a:rPr lang="fr-CH" dirty="0">
                <a:solidFill>
                  <a:srgbClr val="00B050"/>
                </a:solidFill>
                <a:sym typeface="Wingdings" pitchFamily="2" charset="2"/>
              </a:rPr>
              <a:t>2017-18</a:t>
            </a:r>
            <a:r>
              <a:rPr lang="fr-CH" dirty="0">
                <a:sym typeface="Wingdings" pitchFamily="2" charset="2"/>
              </a:rPr>
              <a:t> </a:t>
            </a:r>
          </a:p>
          <a:p>
            <a:r>
              <a:rPr lang="fr-CH" dirty="0">
                <a:sym typeface="Wingdings" pitchFamily="2" charset="2"/>
              </a:rPr>
              <a:t>      </a:t>
            </a:r>
            <a:endParaRPr lang="fr-CH" dirty="0" smtClean="0">
              <a:sym typeface="Wingdings" pitchFamily="2" charset="2"/>
            </a:endParaRPr>
          </a:p>
          <a:p>
            <a:endParaRPr lang="fr-CH" dirty="0">
              <a:sym typeface="Wingdings" pitchFamily="2" charset="2"/>
            </a:endParaRPr>
          </a:p>
          <a:p>
            <a:r>
              <a:rPr lang="fr-CH" dirty="0">
                <a:sym typeface="Wingdings" pitchFamily="2" charset="2"/>
              </a:rPr>
              <a:t>        in 2035 the LEP/LHC tunnel </a:t>
            </a:r>
            <a:r>
              <a:rPr lang="fr-CH" dirty="0" err="1">
                <a:sym typeface="Wingdings" pitchFamily="2" charset="2"/>
              </a:rPr>
              <a:t>will</a:t>
            </a:r>
            <a:r>
              <a:rPr lang="fr-CH" dirty="0">
                <a:sym typeface="Wingdings" pitchFamily="2" charset="2"/>
              </a:rPr>
              <a:t> have been </a:t>
            </a:r>
            <a:r>
              <a:rPr lang="fr-CH" dirty="0" err="1">
                <a:sym typeface="Wingdings" pitchFamily="2" charset="2"/>
              </a:rPr>
              <a:t>used</a:t>
            </a:r>
            <a:r>
              <a:rPr lang="fr-CH" dirty="0">
                <a:sym typeface="Wingdings" pitchFamily="2" charset="2"/>
              </a:rPr>
              <a:t> for 46 </a:t>
            </a:r>
            <a:r>
              <a:rPr lang="fr-CH" dirty="0" err="1">
                <a:sym typeface="Wingdings" pitchFamily="2" charset="2"/>
              </a:rPr>
              <a:t>years</a:t>
            </a:r>
            <a:r>
              <a:rPr lang="fr-CH" dirty="0" smtClean="0">
                <a:sym typeface="Wingdings" pitchFamily="2" charset="2"/>
              </a:rPr>
              <a:t>… </a:t>
            </a:r>
          </a:p>
          <a:p>
            <a:endParaRPr lang="fr-CH" dirty="0">
              <a:sym typeface="Wingdings" pitchFamily="2" charset="2"/>
            </a:endParaRPr>
          </a:p>
          <a:p>
            <a:r>
              <a:rPr lang="fr-CH" dirty="0">
                <a:sym typeface="Wingdings" pitchFamily="2" charset="2"/>
              </a:rPr>
              <a:t>           </a:t>
            </a:r>
            <a:r>
              <a:rPr lang="fr-CH" dirty="0">
                <a:solidFill>
                  <a:srgbClr val="C00000"/>
                </a:solidFill>
                <a:sym typeface="Wingdings" pitchFamily="2" charset="2"/>
              </a:rPr>
              <a:t>the TLEP/VHE-LHC tunnel </a:t>
            </a:r>
            <a:r>
              <a:rPr lang="fr-CH" dirty="0" err="1">
                <a:solidFill>
                  <a:srgbClr val="C00000"/>
                </a:solidFill>
                <a:sym typeface="Wingdings" pitchFamily="2" charset="2"/>
              </a:rPr>
              <a:t>would</a:t>
            </a:r>
            <a:r>
              <a:rPr lang="fr-CH" dirty="0">
                <a:solidFill>
                  <a:srgbClr val="C00000"/>
                </a:solidFill>
                <a:sym typeface="Wingdings" pitchFamily="2" charset="2"/>
              </a:rPr>
              <a:t> </a:t>
            </a:r>
            <a:r>
              <a:rPr lang="fr-CH" dirty="0" err="1">
                <a:solidFill>
                  <a:srgbClr val="C00000"/>
                </a:solidFill>
                <a:sym typeface="Wingdings" pitchFamily="2" charset="2"/>
              </a:rPr>
              <a:t>be</a:t>
            </a:r>
            <a:r>
              <a:rPr lang="fr-CH" dirty="0">
                <a:solidFill>
                  <a:srgbClr val="C00000"/>
                </a:solidFill>
                <a:sym typeface="Wingdings" pitchFamily="2" charset="2"/>
              </a:rPr>
              <a:t> </a:t>
            </a:r>
            <a:r>
              <a:rPr lang="fr-CH" dirty="0" err="1">
                <a:solidFill>
                  <a:srgbClr val="C00000"/>
                </a:solidFill>
                <a:sym typeface="Wingdings" pitchFamily="2" charset="2"/>
              </a:rPr>
              <a:t>used</a:t>
            </a:r>
            <a:r>
              <a:rPr lang="fr-CH" dirty="0">
                <a:solidFill>
                  <a:srgbClr val="C00000"/>
                </a:solidFill>
                <a:sym typeface="Wingdings" pitchFamily="2" charset="2"/>
              </a:rPr>
              <a:t> for &gt; 50 </a:t>
            </a:r>
            <a:r>
              <a:rPr lang="fr-CH" dirty="0" err="1">
                <a:solidFill>
                  <a:srgbClr val="C00000"/>
                </a:solidFill>
                <a:sym typeface="Wingdings" pitchFamily="2" charset="2"/>
              </a:rPr>
              <a:t>years</a:t>
            </a:r>
            <a:r>
              <a:rPr lang="fr-CH" dirty="0">
                <a:solidFill>
                  <a:srgbClr val="C00000"/>
                </a:solidFill>
                <a:sym typeface="Wingdings" pitchFamily="2" charset="2"/>
              </a:rPr>
              <a:t>!</a:t>
            </a:r>
            <a:r>
              <a:rPr lang="fr-CH" dirty="0">
                <a:sym typeface="Wingdings" pitchFamily="2" charset="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0848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4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" y="73025"/>
            <a:ext cx="7562850" cy="671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632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4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38" y="647700"/>
            <a:ext cx="7477125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212650" y="6084606"/>
            <a:ext cx="16177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i="1" dirty="0">
                <a:solidFill>
                  <a:srgbClr val="00B050"/>
                </a:solidFill>
                <a:latin typeface="+mj-lt"/>
              </a:rPr>
              <a:t>Z</a:t>
            </a:r>
            <a:r>
              <a:rPr lang="fr-CH" sz="2000" i="1" dirty="0" smtClean="0">
                <a:solidFill>
                  <a:srgbClr val="00B050"/>
                </a:solidFill>
                <a:latin typeface="+mj-lt"/>
              </a:rPr>
              <a:t>immermann</a:t>
            </a:r>
            <a:endParaRPr lang="fr-CH" sz="2000" i="1" dirty="0" smtClean="0">
              <a:solidFill>
                <a:srgbClr val="00B05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0953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9102" y="295555"/>
            <a:ext cx="8231741" cy="646331"/>
          </a:xfrm>
          <a:prstGeom prst="rect">
            <a:avLst/>
          </a:prstGeom>
          <a:noFill/>
        </p:spPr>
        <p:txBody>
          <a:bodyPr wrap="none" lIns="91420" tIns="45711" rIns="91420" bIns="45711" rtlCol="0">
            <a:spAutoFit/>
          </a:bodyPr>
          <a:lstStyle/>
          <a:p>
            <a:pPr defTabSz="914210"/>
            <a:r>
              <a:rPr lang="fr-CH" sz="1800" dirty="0" smtClean="0">
                <a:solidFill>
                  <a:srgbClr val="0033CC"/>
                </a:solidFill>
                <a:latin typeface="Comic Sans MS"/>
              </a:rPr>
              <a:t>How </a:t>
            </a:r>
            <a:r>
              <a:rPr lang="fr-CH" sz="1800" dirty="0" err="1" smtClean="0">
                <a:solidFill>
                  <a:srgbClr val="0033CC"/>
                </a:solidFill>
                <a:latin typeface="Comic Sans MS"/>
              </a:rPr>
              <a:t>can</a:t>
            </a:r>
            <a:r>
              <a:rPr lang="fr-CH" sz="1800" dirty="0" smtClean="0">
                <a:solidFill>
                  <a:srgbClr val="0033CC"/>
                </a:solidFill>
                <a:latin typeface="Comic Sans MS"/>
              </a:rPr>
              <a:t> one </a:t>
            </a:r>
            <a:r>
              <a:rPr lang="fr-CH" sz="1800" dirty="0" err="1" smtClean="0">
                <a:solidFill>
                  <a:srgbClr val="0033CC"/>
                </a:solidFill>
                <a:latin typeface="Comic Sans MS"/>
              </a:rPr>
              <a:t>increase</a:t>
            </a:r>
            <a:r>
              <a:rPr lang="fr-CH" sz="1800" dirty="0" smtClean="0">
                <a:solidFill>
                  <a:srgbClr val="0033CC"/>
                </a:solidFill>
                <a:latin typeface="Comic Sans MS"/>
              </a:rPr>
              <a:t> over </a:t>
            </a:r>
            <a:r>
              <a:rPr lang="fr-CH" sz="1800" dirty="0" smtClean="0">
                <a:solidFill>
                  <a:srgbClr val="0033CC"/>
                </a:solidFill>
                <a:latin typeface="Comic Sans MS"/>
              </a:rPr>
              <a:t>LEP2 </a:t>
            </a:r>
            <a:r>
              <a:rPr lang="fr-CH" sz="1800" dirty="0" smtClean="0">
                <a:solidFill>
                  <a:srgbClr val="0033CC"/>
                </a:solidFill>
                <a:latin typeface="Comic Sans MS"/>
              </a:rPr>
              <a:t>(</a:t>
            </a:r>
            <a:r>
              <a:rPr lang="fr-CH" sz="1800" dirty="0" err="1" smtClean="0">
                <a:solidFill>
                  <a:srgbClr val="0033CC"/>
                </a:solidFill>
                <a:latin typeface="Comic Sans MS"/>
              </a:rPr>
              <a:t>average</a:t>
            </a:r>
            <a:r>
              <a:rPr lang="fr-CH" sz="1800" dirty="0" smtClean="0">
                <a:solidFill>
                  <a:srgbClr val="0033CC"/>
                </a:solidFill>
                <a:latin typeface="Comic Sans MS"/>
              </a:rPr>
              <a:t>) </a:t>
            </a:r>
            <a:r>
              <a:rPr lang="fr-CH" sz="1800" dirty="0" err="1" smtClean="0">
                <a:solidFill>
                  <a:srgbClr val="0033CC"/>
                </a:solidFill>
                <a:latin typeface="Comic Sans MS"/>
              </a:rPr>
              <a:t>luminosity</a:t>
            </a:r>
            <a:r>
              <a:rPr lang="fr-CH" sz="1800" dirty="0" smtClean="0">
                <a:solidFill>
                  <a:srgbClr val="0033CC"/>
                </a:solidFill>
                <a:latin typeface="Comic Sans MS"/>
              </a:rPr>
              <a:t> by a factor 500 </a:t>
            </a:r>
          </a:p>
          <a:p>
            <a:pPr defTabSz="914210"/>
            <a:r>
              <a:rPr lang="fr-CH" sz="1800" dirty="0" err="1" smtClean="0">
                <a:solidFill>
                  <a:srgbClr val="0033CC"/>
                </a:solidFill>
                <a:latin typeface="Comic Sans MS"/>
              </a:rPr>
              <a:t>without</a:t>
            </a:r>
            <a:r>
              <a:rPr lang="fr-CH" sz="1800" dirty="0" smtClean="0">
                <a:solidFill>
                  <a:srgbClr val="0033CC"/>
                </a:solidFill>
                <a:latin typeface="Comic Sans MS"/>
              </a:rPr>
              <a:t> </a:t>
            </a:r>
            <a:r>
              <a:rPr lang="fr-CH" sz="1800" dirty="0" err="1" smtClean="0">
                <a:solidFill>
                  <a:srgbClr val="0033CC"/>
                </a:solidFill>
                <a:latin typeface="Comic Sans MS"/>
              </a:rPr>
              <a:t>exploding</a:t>
            </a:r>
            <a:r>
              <a:rPr lang="fr-CH" sz="1800" dirty="0" smtClean="0">
                <a:solidFill>
                  <a:srgbClr val="0033CC"/>
                </a:solidFill>
                <a:latin typeface="Comic Sans MS"/>
              </a:rPr>
              <a:t> the power bill?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6779" y="1073717"/>
            <a:ext cx="8670963" cy="2031325"/>
          </a:xfrm>
          <a:prstGeom prst="rect">
            <a:avLst/>
          </a:prstGeom>
          <a:noFill/>
        </p:spPr>
        <p:txBody>
          <a:bodyPr wrap="square" lIns="91420" tIns="45711" rIns="91420" bIns="45711" rtlCol="0">
            <a:spAutoFit/>
          </a:bodyPr>
          <a:lstStyle/>
          <a:p>
            <a:pPr defTabSz="914210"/>
            <a:r>
              <a:rPr lang="fr-CH" sz="1800" dirty="0" err="1" smtClean="0">
                <a:solidFill>
                  <a:srgbClr val="000000"/>
                </a:solidFill>
                <a:latin typeface="Comic Sans MS"/>
              </a:rPr>
              <a:t>Answer</a:t>
            </a:r>
            <a:r>
              <a:rPr lang="fr-CH" sz="1800" dirty="0" smtClean="0">
                <a:solidFill>
                  <a:srgbClr val="000000"/>
                </a:solidFill>
                <a:latin typeface="Comic Sans MS"/>
              </a:rPr>
              <a:t> </a:t>
            </a:r>
            <a:r>
              <a:rPr lang="fr-CH" sz="1800" dirty="0" err="1" smtClean="0">
                <a:solidFill>
                  <a:srgbClr val="000000"/>
                </a:solidFill>
                <a:latin typeface="Comic Sans MS"/>
              </a:rPr>
              <a:t>is</a:t>
            </a:r>
            <a:r>
              <a:rPr lang="fr-CH" sz="1800" dirty="0" smtClean="0">
                <a:solidFill>
                  <a:srgbClr val="000000"/>
                </a:solidFill>
                <a:latin typeface="Comic Sans MS"/>
              </a:rPr>
              <a:t> in the B-</a:t>
            </a:r>
            <a:r>
              <a:rPr lang="fr-CH" sz="1800" dirty="0" err="1" smtClean="0">
                <a:solidFill>
                  <a:srgbClr val="000000"/>
                </a:solidFill>
                <a:latin typeface="Comic Sans MS"/>
              </a:rPr>
              <a:t>factory</a:t>
            </a:r>
            <a:r>
              <a:rPr lang="fr-CH" sz="1800" dirty="0" smtClean="0">
                <a:solidFill>
                  <a:srgbClr val="000000"/>
                </a:solidFill>
                <a:latin typeface="Comic Sans MS"/>
              </a:rPr>
              <a:t> design: a </a:t>
            </a:r>
            <a:r>
              <a:rPr lang="fr-CH" sz="1800" dirty="0" err="1" smtClean="0">
                <a:solidFill>
                  <a:srgbClr val="000000"/>
                </a:solidFill>
                <a:latin typeface="Comic Sans MS"/>
              </a:rPr>
              <a:t>very</a:t>
            </a:r>
            <a:r>
              <a:rPr lang="fr-CH" sz="1800" dirty="0" smtClean="0">
                <a:solidFill>
                  <a:srgbClr val="000000"/>
                </a:solidFill>
                <a:latin typeface="Comic Sans MS"/>
              </a:rPr>
              <a:t> </a:t>
            </a:r>
            <a:r>
              <a:rPr lang="fr-CH" sz="1800" dirty="0" err="1" smtClean="0">
                <a:solidFill>
                  <a:srgbClr val="000000"/>
                </a:solidFill>
                <a:latin typeface="Comic Sans MS"/>
              </a:rPr>
              <a:t>low</a:t>
            </a:r>
            <a:r>
              <a:rPr lang="fr-CH" sz="1800" dirty="0" smtClean="0">
                <a:solidFill>
                  <a:srgbClr val="000000"/>
                </a:solidFill>
                <a:latin typeface="Comic Sans MS"/>
              </a:rPr>
              <a:t> vertical </a:t>
            </a:r>
            <a:r>
              <a:rPr lang="fr-CH" sz="1800" dirty="0" err="1" smtClean="0">
                <a:solidFill>
                  <a:srgbClr val="000000"/>
                </a:solidFill>
                <a:latin typeface="Comic Sans MS"/>
              </a:rPr>
              <a:t>emittance</a:t>
            </a:r>
            <a:r>
              <a:rPr lang="fr-CH" sz="1800" dirty="0" smtClean="0">
                <a:solidFill>
                  <a:srgbClr val="000000"/>
                </a:solidFill>
                <a:latin typeface="Comic Sans MS"/>
              </a:rPr>
              <a:t> ring </a:t>
            </a:r>
            <a:r>
              <a:rPr lang="fr-CH" sz="1800" dirty="0" err="1" smtClean="0">
                <a:solidFill>
                  <a:srgbClr val="000000"/>
                </a:solidFill>
                <a:latin typeface="Comic Sans MS"/>
              </a:rPr>
              <a:t>with</a:t>
            </a:r>
            <a:r>
              <a:rPr lang="fr-CH" sz="1800" dirty="0" smtClean="0">
                <a:solidFill>
                  <a:srgbClr val="000000"/>
                </a:solidFill>
                <a:latin typeface="Comic Sans MS"/>
              </a:rPr>
              <a:t> </a:t>
            </a:r>
          </a:p>
          <a:p>
            <a:pPr defTabSz="914210"/>
            <a:r>
              <a:rPr lang="fr-CH" sz="1800" dirty="0" err="1" smtClean="0">
                <a:solidFill>
                  <a:srgbClr val="000000"/>
                </a:solidFill>
                <a:latin typeface="Comic Sans MS"/>
              </a:rPr>
              <a:t>higher</a:t>
            </a:r>
            <a:r>
              <a:rPr lang="fr-CH" sz="1800" dirty="0" smtClean="0">
                <a:solidFill>
                  <a:srgbClr val="000000"/>
                </a:solidFill>
                <a:latin typeface="Comic Sans MS"/>
              </a:rPr>
              <a:t> </a:t>
            </a:r>
            <a:r>
              <a:rPr lang="fr-CH" sz="1800" dirty="0" err="1" smtClean="0">
                <a:solidFill>
                  <a:srgbClr val="000000"/>
                </a:solidFill>
                <a:latin typeface="Comic Sans MS"/>
              </a:rPr>
              <a:t>intrinsic</a:t>
            </a:r>
            <a:r>
              <a:rPr lang="fr-CH" sz="1800" dirty="0" smtClean="0">
                <a:solidFill>
                  <a:srgbClr val="000000"/>
                </a:solidFill>
                <a:latin typeface="Comic Sans MS"/>
              </a:rPr>
              <a:t> </a:t>
            </a:r>
            <a:r>
              <a:rPr lang="fr-CH" sz="1800" dirty="0" err="1" smtClean="0">
                <a:solidFill>
                  <a:srgbClr val="000000"/>
                </a:solidFill>
                <a:latin typeface="Comic Sans MS"/>
              </a:rPr>
              <a:t>luminosity</a:t>
            </a:r>
            <a:r>
              <a:rPr lang="fr-CH" sz="1800" dirty="0" smtClean="0">
                <a:solidFill>
                  <a:srgbClr val="000000"/>
                </a:solidFill>
                <a:latin typeface="Comic Sans MS"/>
              </a:rPr>
              <a:t> and a </a:t>
            </a:r>
            <a:r>
              <a:rPr lang="fr-CH" sz="1800" dirty="0" err="1" smtClean="0">
                <a:solidFill>
                  <a:srgbClr val="000000"/>
                </a:solidFill>
                <a:latin typeface="Comic Sans MS"/>
              </a:rPr>
              <a:t>small</a:t>
            </a:r>
            <a:r>
              <a:rPr lang="fr-CH" sz="1800" dirty="0" smtClean="0">
                <a:solidFill>
                  <a:srgbClr val="000000"/>
                </a:solidFill>
                <a:latin typeface="Comic Sans MS"/>
              </a:rPr>
              <a:t> value of </a:t>
            </a:r>
            <a:r>
              <a:rPr lang="fr-CH" sz="1800" dirty="0" smtClean="0">
                <a:solidFill>
                  <a:srgbClr val="000000"/>
                </a:solidFill>
                <a:latin typeface="Comic Sans MS"/>
                <a:sym typeface="Symbol"/>
              </a:rPr>
              <a:t></a:t>
            </a:r>
            <a:r>
              <a:rPr lang="fr-CH" sz="1800" baseline="-25000" dirty="0" smtClean="0">
                <a:solidFill>
                  <a:srgbClr val="000000"/>
                </a:solidFill>
                <a:latin typeface="Comic Sans MS"/>
                <a:sym typeface="Symbol"/>
              </a:rPr>
              <a:t>y</a:t>
            </a:r>
            <a:r>
              <a:rPr lang="fr-CH" sz="1800" dirty="0" smtClean="0">
                <a:solidFill>
                  <a:srgbClr val="000000"/>
                </a:solidFill>
                <a:latin typeface="Comic Sans MS"/>
                <a:sym typeface="Symbol"/>
              </a:rPr>
              <a:t>* </a:t>
            </a:r>
            <a:endParaRPr lang="fr-CH" sz="1800" dirty="0" smtClean="0">
              <a:solidFill>
                <a:srgbClr val="000000"/>
              </a:solidFill>
              <a:latin typeface="Comic Sans MS"/>
            </a:endParaRPr>
          </a:p>
          <a:p>
            <a:pPr defTabSz="914210"/>
            <a:endParaRPr lang="fr-CH" sz="1800" dirty="0" smtClean="0">
              <a:solidFill>
                <a:srgbClr val="000000"/>
              </a:solidFill>
              <a:latin typeface="Comic Sans MS"/>
            </a:endParaRPr>
          </a:p>
          <a:p>
            <a:pPr defTabSz="914210"/>
            <a:r>
              <a:rPr lang="fr-CH" sz="1800" dirty="0" err="1" smtClean="0">
                <a:solidFill>
                  <a:srgbClr val="000000"/>
                </a:solidFill>
                <a:latin typeface="Comic Sans MS"/>
              </a:rPr>
              <a:t>electrons</a:t>
            </a:r>
            <a:r>
              <a:rPr lang="fr-CH" sz="1800" dirty="0" smtClean="0">
                <a:solidFill>
                  <a:srgbClr val="000000"/>
                </a:solidFill>
                <a:latin typeface="Comic Sans MS"/>
              </a:rPr>
              <a:t> and positrons have a </a:t>
            </a:r>
            <a:r>
              <a:rPr lang="fr-CH" sz="1800" dirty="0" err="1" smtClean="0">
                <a:solidFill>
                  <a:srgbClr val="000000"/>
                </a:solidFill>
                <a:latin typeface="Comic Sans MS"/>
              </a:rPr>
              <a:t>much</a:t>
            </a:r>
            <a:r>
              <a:rPr lang="fr-CH" sz="1800" dirty="0" smtClean="0">
                <a:solidFill>
                  <a:srgbClr val="000000"/>
                </a:solidFill>
                <a:latin typeface="Comic Sans MS"/>
              </a:rPr>
              <a:t> </a:t>
            </a:r>
            <a:r>
              <a:rPr lang="fr-CH" sz="1800" dirty="0" err="1" smtClean="0">
                <a:solidFill>
                  <a:srgbClr val="000000"/>
                </a:solidFill>
                <a:latin typeface="Comic Sans MS"/>
              </a:rPr>
              <a:t>higher</a:t>
            </a:r>
            <a:r>
              <a:rPr lang="fr-CH" sz="1800" dirty="0" smtClean="0">
                <a:solidFill>
                  <a:srgbClr val="000000"/>
                </a:solidFill>
                <a:latin typeface="Comic Sans MS"/>
              </a:rPr>
              <a:t> chance of </a:t>
            </a:r>
            <a:r>
              <a:rPr lang="fr-CH" sz="1800" dirty="0" err="1" smtClean="0">
                <a:solidFill>
                  <a:srgbClr val="000000"/>
                </a:solidFill>
                <a:latin typeface="Comic Sans MS"/>
              </a:rPr>
              <a:t>interacting</a:t>
            </a:r>
            <a:r>
              <a:rPr lang="fr-CH" sz="1800" dirty="0" smtClean="0">
                <a:solidFill>
                  <a:srgbClr val="000000"/>
                </a:solidFill>
                <a:latin typeface="Comic Sans MS"/>
              </a:rPr>
              <a:t> </a:t>
            </a:r>
          </a:p>
          <a:p>
            <a:pPr defTabSz="914210"/>
            <a:r>
              <a:rPr lang="fr-CH" sz="1800" dirty="0" smtClean="0">
                <a:solidFill>
                  <a:srgbClr val="000000"/>
                </a:solidFill>
                <a:latin typeface="Comic Sans MS"/>
              </a:rPr>
              <a:t>   </a:t>
            </a:r>
            <a:r>
              <a:rPr lang="fr-CH" sz="1800" dirty="0" smtClean="0">
                <a:solidFill>
                  <a:srgbClr val="000000"/>
                </a:solidFill>
                <a:latin typeface="Comic Sans MS"/>
                <a:sym typeface="Wingdings" pitchFamily="2" charset="2"/>
              </a:rPr>
              <a:t> </a:t>
            </a:r>
            <a:r>
              <a:rPr lang="fr-CH" sz="1800" dirty="0" err="1" smtClean="0">
                <a:solidFill>
                  <a:srgbClr val="000000"/>
                </a:solidFill>
                <a:latin typeface="Comic Sans MS"/>
                <a:sym typeface="Wingdings" pitchFamily="2" charset="2"/>
              </a:rPr>
              <a:t>much</a:t>
            </a:r>
            <a:r>
              <a:rPr lang="fr-CH" sz="1800" dirty="0" smtClean="0">
                <a:solidFill>
                  <a:srgbClr val="000000"/>
                </a:solidFill>
                <a:latin typeface="Comic Sans MS"/>
                <a:sym typeface="Wingdings" pitchFamily="2" charset="2"/>
              </a:rPr>
              <a:t> </a:t>
            </a:r>
            <a:r>
              <a:rPr lang="fr-CH" sz="1800" dirty="0" err="1" smtClean="0">
                <a:solidFill>
                  <a:srgbClr val="000000"/>
                </a:solidFill>
                <a:latin typeface="Comic Sans MS"/>
                <a:sym typeface="Wingdings" pitchFamily="2" charset="2"/>
              </a:rPr>
              <a:t>shorter</a:t>
            </a:r>
            <a:r>
              <a:rPr lang="fr-CH" sz="1800" dirty="0" smtClean="0">
                <a:solidFill>
                  <a:srgbClr val="000000"/>
                </a:solidFill>
                <a:latin typeface="Comic Sans MS"/>
                <a:sym typeface="Wingdings" pitchFamily="2" charset="2"/>
              </a:rPr>
              <a:t> </a:t>
            </a:r>
            <a:r>
              <a:rPr lang="fr-CH" sz="1800" dirty="0" err="1" smtClean="0">
                <a:solidFill>
                  <a:srgbClr val="000000"/>
                </a:solidFill>
                <a:latin typeface="Comic Sans MS"/>
                <a:sym typeface="Wingdings" pitchFamily="2" charset="2"/>
              </a:rPr>
              <a:t>lifetime</a:t>
            </a:r>
            <a:r>
              <a:rPr lang="fr-CH" sz="1800" dirty="0" smtClean="0">
                <a:solidFill>
                  <a:srgbClr val="000000"/>
                </a:solidFill>
                <a:latin typeface="Comic Sans MS"/>
                <a:sym typeface="Wingdings" pitchFamily="2" charset="2"/>
              </a:rPr>
              <a:t> (few minutes) </a:t>
            </a:r>
          </a:p>
          <a:p>
            <a:pPr defTabSz="914210"/>
            <a:r>
              <a:rPr lang="fr-CH" sz="1800" dirty="0" smtClean="0">
                <a:solidFill>
                  <a:srgbClr val="000000"/>
                </a:solidFill>
                <a:latin typeface="Comic Sans MS"/>
                <a:sym typeface="Wingdings" pitchFamily="2" charset="2"/>
              </a:rPr>
              <a:t>        </a:t>
            </a:r>
            <a:r>
              <a:rPr lang="fr-CH" sz="1800" dirty="0" err="1" smtClean="0">
                <a:solidFill>
                  <a:srgbClr val="000000"/>
                </a:solidFill>
                <a:latin typeface="Comic Sans MS"/>
                <a:sym typeface="Wingdings" pitchFamily="2" charset="2"/>
              </a:rPr>
              <a:t>feed</a:t>
            </a:r>
            <a:r>
              <a:rPr lang="fr-CH" sz="1800" dirty="0" smtClean="0">
                <a:solidFill>
                  <a:srgbClr val="000000"/>
                </a:solidFill>
                <a:latin typeface="Comic Sans MS"/>
                <a:sym typeface="Wingdings" pitchFamily="2" charset="2"/>
              </a:rPr>
              <a:t> </a:t>
            </a:r>
            <a:r>
              <a:rPr lang="fr-CH" sz="1800" dirty="0" err="1" smtClean="0">
                <a:solidFill>
                  <a:srgbClr val="000000"/>
                </a:solidFill>
                <a:latin typeface="Comic Sans MS"/>
                <a:sym typeface="Wingdings" pitchFamily="2" charset="2"/>
              </a:rPr>
              <a:t>beam</a:t>
            </a:r>
            <a:r>
              <a:rPr lang="fr-CH" sz="1800" dirty="0" smtClean="0">
                <a:solidFill>
                  <a:srgbClr val="000000"/>
                </a:solidFill>
                <a:latin typeface="Comic Sans MS"/>
                <a:sym typeface="Wingdings" pitchFamily="2" charset="2"/>
              </a:rPr>
              <a:t> </a:t>
            </a:r>
            <a:r>
              <a:rPr lang="fr-CH" sz="1800" dirty="0" err="1" smtClean="0">
                <a:solidFill>
                  <a:srgbClr val="000000"/>
                </a:solidFill>
                <a:latin typeface="Comic Sans MS"/>
                <a:sym typeface="Wingdings" pitchFamily="2" charset="2"/>
              </a:rPr>
              <a:t>continuously</a:t>
            </a:r>
            <a:r>
              <a:rPr lang="fr-CH" sz="1800" dirty="0" smtClean="0">
                <a:solidFill>
                  <a:srgbClr val="000000"/>
                </a:solidFill>
                <a:latin typeface="Comic Sans MS"/>
                <a:sym typeface="Wingdings" pitchFamily="2" charset="2"/>
              </a:rPr>
              <a:t> </a:t>
            </a:r>
            <a:r>
              <a:rPr lang="fr-CH" sz="1800" dirty="0" err="1" smtClean="0">
                <a:solidFill>
                  <a:srgbClr val="000000"/>
                </a:solidFill>
                <a:latin typeface="Comic Sans MS"/>
                <a:sym typeface="Wingdings" pitchFamily="2" charset="2"/>
              </a:rPr>
              <a:t>with</a:t>
            </a:r>
            <a:r>
              <a:rPr lang="fr-CH" sz="1800" dirty="0" smtClean="0">
                <a:solidFill>
                  <a:srgbClr val="000000"/>
                </a:solidFill>
                <a:latin typeface="Comic Sans MS"/>
                <a:sym typeface="Wingdings" pitchFamily="2" charset="2"/>
              </a:rPr>
              <a:t> a </a:t>
            </a:r>
            <a:r>
              <a:rPr lang="fr-CH" sz="1800" dirty="0" err="1" smtClean="0">
                <a:solidFill>
                  <a:srgbClr val="000000"/>
                </a:solidFill>
                <a:latin typeface="Comic Sans MS"/>
                <a:sym typeface="Wingdings" pitchFamily="2" charset="2"/>
              </a:rPr>
              <a:t>ancillary</a:t>
            </a:r>
            <a:r>
              <a:rPr lang="fr-CH" sz="1800" dirty="0" smtClean="0">
                <a:solidFill>
                  <a:srgbClr val="000000"/>
                </a:solidFill>
                <a:latin typeface="Comic Sans MS"/>
                <a:sym typeface="Wingdings" pitchFamily="2" charset="2"/>
              </a:rPr>
              <a:t> </a:t>
            </a:r>
            <a:r>
              <a:rPr lang="fr-CH" sz="1800" dirty="0" err="1" smtClean="0">
                <a:solidFill>
                  <a:srgbClr val="000000"/>
                </a:solidFill>
                <a:latin typeface="Comic Sans MS"/>
                <a:sym typeface="Wingdings" pitchFamily="2" charset="2"/>
              </a:rPr>
              <a:t>accelerator</a:t>
            </a:r>
            <a:endParaRPr lang="fr-CH" sz="1800" dirty="0" smtClean="0">
              <a:solidFill>
                <a:srgbClr val="000000"/>
              </a:solidFill>
              <a:latin typeface="Comic Sans MS"/>
              <a:sym typeface="Wingdings" pitchFamily="2" charset="2"/>
            </a:endParaRPr>
          </a:p>
          <a:p>
            <a:pPr defTabSz="914210"/>
            <a:endParaRPr lang="en-US" sz="1800" dirty="0" err="1" smtClean="0">
              <a:solidFill>
                <a:srgbClr val="000000"/>
              </a:solidFill>
              <a:latin typeface="Comic Sans MS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7203" y="2861615"/>
            <a:ext cx="7927148" cy="3822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794658" y="6376536"/>
            <a:ext cx="7668831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fr-CH" sz="1800" dirty="0" smtClean="0">
                <a:latin typeface="+mj-lt"/>
              </a:rPr>
              <a:t>Storage ring has </a:t>
            </a:r>
            <a:r>
              <a:rPr lang="fr-CH" sz="1800" dirty="0" err="1" smtClean="0">
                <a:latin typeface="+mj-lt"/>
              </a:rPr>
              <a:t>separate</a:t>
            </a:r>
            <a:r>
              <a:rPr lang="fr-CH" sz="1800" dirty="0" smtClean="0">
                <a:latin typeface="+mj-lt"/>
              </a:rPr>
              <a:t> </a:t>
            </a:r>
            <a:r>
              <a:rPr lang="fr-CH" sz="1800" dirty="0" err="1" smtClean="0">
                <a:latin typeface="+mj-lt"/>
              </a:rPr>
              <a:t>beam</a:t>
            </a:r>
            <a:r>
              <a:rPr lang="fr-CH" sz="1800" dirty="0" smtClean="0">
                <a:latin typeface="+mj-lt"/>
              </a:rPr>
              <a:t> pipes for e+ and e-  for </a:t>
            </a:r>
            <a:r>
              <a:rPr lang="fr-CH" sz="1800" dirty="0" err="1" smtClean="0">
                <a:latin typeface="+mj-lt"/>
              </a:rPr>
              <a:t>multibunch</a:t>
            </a:r>
            <a:r>
              <a:rPr lang="fr-CH" sz="1800" dirty="0" smtClean="0">
                <a:latin typeface="+mj-lt"/>
              </a:rPr>
              <a:t> </a:t>
            </a:r>
            <a:r>
              <a:rPr lang="fr-CH" sz="1800" dirty="0" err="1" smtClean="0">
                <a:latin typeface="+mj-lt"/>
              </a:rPr>
              <a:t>operation</a:t>
            </a:r>
            <a:r>
              <a:rPr lang="fr-CH" sz="1800" dirty="0" smtClean="0">
                <a:latin typeface="+mj-lt"/>
              </a:rPr>
              <a:t> </a:t>
            </a:r>
            <a:endParaRPr lang="fr-CH" sz="1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8225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3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633413"/>
            <a:ext cx="7505700" cy="559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942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54868" y="1021404"/>
            <a:ext cx="6282874" cy="39395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400" dirty="0" smtClean="0">
                <a:latin typeface="+mj-lt"/>
              </a:rPr>
              <a:t>Important </a:t>
            </a:r>
            <a:r>
              <a:rPr lang="fr-CH" sz="2400" dirty="0" err="1" smtClean="0">
                <a:latin typeface="+mj-lt"/>
              </a:rPr>
              <a:t>properties</a:t>
            </a:r>
            <a:r>
              <a:rPr lang="fr-CH" sz="2400" dirty="0" smtClean="0">
                <a:latin typeface="+mj-lt"/>
              </a:rPr>
              <a:t> of </a:t>
            </a:r>
            <a:r>
              <a:rPr lang="fr-CH" sz="2400" dirty="0" err="1" smtClean="0">
                <a:latin typeface="+mj-lt"/>
              </a:rPr>
              <a:t>circular</a:t>
            </a:r>
            <a:r>
              <a:rPr lang="fr-CH" sz="2400" dirty="0" smtClean="0">
                <a:latin typeface="+mj-lt"/>
              </a:rPr>
              <a:t> </a:t>
            </a:r>
            <a:r>
              <a:rPr lang="fr-CH" sz="2400" dirty="0" err="1" smtClean="0">
                <a:latin typeface="+mj-lt"/>
              </a:rPr>
              <a:t>e+e</a:t>
            </a:r>
            <a:r>
              <a:rPr lang="fr-CH" sz="2400" dirty="0" smtClean="0">
                <a:latin typeface="+mj-lt"/>
              </a:rPr>
              <a:t>- machines: </a:t>
            </a:r>
          </a:p>
          <a:p>
            <a:endParaRPr lang="fr-CH" sz="2400" dirty="0" smtClean="0">
              <a:latin typeface="+mj-lt"/>
            </a:endParaRPr>
          </a:p>
          <a:p>
            <a:r>
              <a:rPr lang="fr-CH" sz="2400" dirty="0" smtClean="0">
                <a:latin typeface="+mj-lt"/>
              </a:rPr>
              <a:t>-- </a:t>
            </a:r>
            <a:r>
              <a:rPr lang="fr-CH" sz="2400" dirty="0" err="1" smtClean="0">
                <a:latin typeface="+mj-lt"/>
              </a:rPr>
              <a:t>luminosity</a:t>
            </a:r>
            <a:r>
              <a:rPr lang="fr-CH" sz="2400" dirty="0" smtClean="0">
                <a:latin typeface="+mj-lt"/>
              </a:rPr>
              <a:t> </a:t>
            </a:r>
          </a:p>
          <a:p>
            <a:r>
              <a:rPr lang="fr-CH" sz="2400" dirty="0" smtClean="0">
                <a:latin typeface="+mj-lt"/>
              </a:rPr>
              <a:t>       </a:t>
            </a:r>
            <a:endParaRPr lang="fr-CH" sz="2400" dirty="0">
              <a:latin typeface="+mj-lt"/>
            </a:endParaRPr>
          </a:p>
          <a:p>
            <a:r>
              <a:rPr lang="fr-CH" sz="2400" dirty="0" smtClean="0">
                <a:latin typeface="+mj-lt"/>
              </a:rPr>
              <a:t>-- center-of-mass </a:t>
            </a:r>
            <a:r>
              <a:rPr lang="fr-CH" sz="2400" dirty="0" err="1" smtClean="0">
                <a:latin typeface="+mj-lt"/>
              </a:rPr>
              <a:t>definition</a:t>
            </a:r>
            <a:r>
              <a:rPr lang="fr-CH" sz="2400" dirty="0" smtClean="0">
                <a:latin typeface="+mj-lt"/>
              </a:rPr>
              <a:t> </a:t>
            </a:r>
          </a:p>
          <a:p>
            <a:endParaRPr lang="fr-CH" sz="2400" dirty="0" smtClean="0">
              <a:latin typeface="+mj-lt"/>
            </a:endParaRPr>
          </a:p>
          <a:p>
            <a:r>
              <a:rPr lang="fr-CH" sz="2400" dirty="0" smtClean="0">
                <a:latin typeface="+mj-lt"/>
              </a:rPr>
              <a:t>-- </a:t>
            </a:r>
            <a:r>
              <a:rPr lang="fr-CH" sz="2400" dirty="0" err="1" smtClean="0">
                <a:latin typeface="+mj-lt"/>
              </a:rPr>
              <a:t>beam</a:t>
            </a:r>
            <a:r>
              <a:rPr lang="fr-CH" sz="2400" dirty="0" smtClean="0">
                <a:latin typeface="+mj-lt"/>
              </a:rPr>
              <a:t> </a:t>
            </a:r>
            <a:r>
              <a:rPr lang="fr-CH" sz="2400" dirty="0" err="1" smtClean="0">
                <a:latin typeface="+mj-lt"/>
              </a:rPr>
              <a:t>polarization</a:t>
            </a:r>
            <a:r>
              <a:rPr lang="fr-CH" sz="2400" dirty="0" smtClean="0">
                <a:latin typeface="+mj-lt"/>
              </a:rPr>
              <a:t> and </a:t>
            </a:r>
            <a:r>
              <a:rPr lang="fr-CH" sz="2400" dirty="0" err="1">
                <a:latin typeface="+mj-lt"/>
              </a:rPr>
              <a:t>energy</a:t>
            </a:r>
            <a:r>
              <a:rPr lang="fr-CH" sz="2400" dirty="0">
                <a:latin typeface="+mj-lt"/>
              </a:rPr>
              <a:t> </a:t>
            </a:r>
            <a:r>
              <a:rPr lang="fr-CH" sz="2400" dirty="0" smtClean="0">
                <a:latin typeface="+mj-lt"/>
              </a:rPr>
              <a:t>calibration </a:t>
            </a:r>
            <a:endParaRPr lang="fr-CH" sz="2400" dirty="0" smtClean="0">
              <a:latin typeface="+mj-lt"/>
            </a:endParaRPr>
          </a:p>
          <a:p>
            <a:endParaRPr lang="fr-CH" sz="2400" dirty="0" smtClean="0">
              <a:latin typeface="+mj-lt"/>
            </a:endParaRPr>
          </a:p>
          <a:p>
            <a:r>
              <a:rPr lang="fr-CH" sz="2400" dirty="0" smtClean="0">
                <a:latin typeface="+mj-lt"/>
              </a:rPr>
              <a:t>-- IP backgrounds, </a:t>
            </a:r>
            <a:r>
              <a:rPr lang="fr-CH" sz="2400" dirty="0" err="1" smtClean="0">
                <a:latin typeface="+mj-lt"/>
              </a:rPr>
              <a:t>repetition</a:t>
            </a:r>
            <a:r>
              <a:rPr lang="fr-CH" sz="2400" dirty="0" smtClean="0">
                <a:latin typeface="+mj-lt"/>
              </a:rPr>
              <a:t> rate etc… </a:t>
            </a:r>
            <a:endParaRPr lang="fr-CH" sz="2400" dirty="0" smtClean="0">
              <a:latin typeface="+mj-lt"/>
            </a:endParaRPr>
          </a:p>
          <a:p>
            <a:r>
              <a:rPr lang="fr-CH" sz="2000" b="0" dirty="0">
                <a:solidFill>
                  <a:srgbClr val="0070C0"/>
                </a:solidFill>
                <a:latin typeface="+mj-lt"/>
              </a:rPr>
              <a:t> </a:t>
            </a:r>
            <a:r>
              <a:rPr lang="fr-CH" sz="2000" b="0" dirty="0" smtClean="0">
                <a:solidFill>
                  <a:srgbClr val="0070C0"/>
                </a:solidFill>
                <a:latin typeface="+mj-lt"/>
              </a:rPr>
              <a:t>      -- note </a:t>
            </a:r>
            <a:r>
              <a:rPr lang="fr-CH" sz="2000" b="0" dirty="0" err="1" smtClean="0">
                <a:solidFill>
                  <a:srgbClr val="0070C0"/>
                </a:solidFill>
                <a:latin typeface="+mj-lt"/>
              </a:rPr>
              <a:t>that</a:t>
            </a:r>
            <a:r>
              <a:rPr lang="fr-CH" sz="2000" b="0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fr-CH" sz="2000" b="0" dirty="0" err="1" smtClean="0">
                <a:solidFill>
                  <a:srgbClr val="0070C0"/>
                </a:solidFill>
                <a:latin typeface="+mj-lt"/>
              </a:rPr>
              <a:t>at</a:t>
            </a:r>
            <a:r>
              <a:rPr lang="fr-CH" sz="2000" b="0" dirty="0" smtClean="0">
                <a:solidFill>
                  <a:srgbClr val="0070C0"/>
                </a:solidFill>
                <a:latin typeface="+mj-lt"/>
              </a:rPr>
              <a:t> Z </a:t>
            </a:r>
            <a:r>
              <a:rPr lang="fr-CH" sz="2000" b="0" dirty="0" err="1" smtClean="0">
                <a:solidFill>
                  <a:srgbClr val="0070C0"/>
                </a:solidFill>
                <a:latin typeface="+mj-lt"/>
              </a:rPr>
              <a:t>peak</a:t>
            </a:r>
            <a:r>
              <a:rPr lang="fr-CH" sz="2000" b="0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fr-CH" sz="2000" b="0" dirty="0" err="1" smtClean="0">
                <a:solidFill>
                  <a:srgbClr val="0070C0"/>
                </a:solidFill>
                <a:latin typeface="+mj-lt"/>
              </a:rPr>
              <a:t>operate</a:t>
            </a:r>
            <a:r>
              <a:rPr lang="fr-CH" sz="2000" b="0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fr-CH" sz="2000" b="0" dirty="0" err="1" smtClean="0">
                <a:solidFill>
                  <a:srgbClr val="0070C0"/>
                </a:solidFill>
                <a:latin typeface="+mj-lt"/>
              </a:rPr>
              <a:t>at</a:t>
            </a:r>
            <a:r>
              <a:rPr lang="fr-CH" sz="2000" b="0" dirty="0" smtClean="0">
                <a:solidFill>
                  <a:srgbClr val="0070C0"/>
                </a:solidFill>
                <a:latin typeface="+mj-lt"/>
              </a:rPr>
              <a:t> 40MHz </a:t>
            </a:r>
            <a:r>
              <a:rPr lang="fr-CH" sz="2000" b="0" dirty="0" err="1" smtClean="0">
                <a:solidFill>
                  <a:srgbClr val="0070C0"/>
                </a:solidFill>
                <a:latin typeface="+mj-lt"/>
              </a:rPr>
              <a:t>beam</a:t>
            </a:r>
            <a:r>
              <a:rPr lang="fr-CH" sz="2000" b="0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fr-CH" sz="2000" b="0" dirty="0" err="1" smtClean="0">
                <a:solidFill>
                  <a:srgbClr val="0070C0"/>
                </a:solidFill>
                <a:latin typeface="+mj-lt"/>
              </a:rPr>
              <a:t>Xing</a:t>
            </a:r>
            <a:r>
              <a:rPr lang="fr-CH" sz="2000" b="0" dirty="0" smtClean="0">
                <a:solidFill>
                  <a:srgbClr val="0070C0"/>
                </a:solidFill>
                <a:latin typeface="+mj-lt"/>
              </a:rPr>
              <a:t>  </a:t>
            </a:r>
            <a:endParaRPr lang="fr-CH" sz="1200" b="0" dirty="0" smtClean="0">
              <a:solidFill>
                <a:srgbClr val="0070C0"/>
              </a:solidFill>
              <a:latin typeface="+mj-lt"/>
            </a:endParaRPr>
          </a:p>
          <a:p>
            <a:r>
              <a:rPr lang="fr-CH" dirty="0" smtClean="0"/>
              <a:t>      </a:t>
            </a:r>
            <a:r>
              <a:rPr lang="fr-CH" dirty="0" smtClean="0"/>
              <a:t>  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673386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3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4" y="528034"/>
            <a:ext cx="3582668" cy="5911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73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694" y="1598741"/>
            <a:ext cx="4778062" cy="3516136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873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6970" y="161471"/>
            <a:ext cx="5617029" cy="1091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052248" y="1252589"/>
            <a:ext cx="256647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dirty="0">
                <a:hlinkClick r:id="rId5"/>
              </a:rPr>
              <a:t>http://arxiv.org/abs/1305.6498</a:t>
            </a:r>
            <a:r>
              <a:rPr lang="fr-CH" dirty="0"/>
              <a:t>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33838" y="5205254"/>
            <a:ext cx="4910917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CH" sz="2000" dirty="0" smtClean="0">
                <a:latin typeface="+mj-lt"/>
              </a:rPr>
              <a:t>CONSISTEN T SET OF PARAMETERS FOR TLEP </a:t>
            </a:r>
          </a:p>
          <a:p>
            <a:r>
              <a:rPr lang="fr-CH" sz="2000" dirty="0" smtClean="0">
                <a:latin typeface="+mj-lt"/>
              </a:rPr>
              <a:t>TAKING INTO ACCOUNT BEAMSTRAHLUNG </a:t>
            </a:r>
            <a:endParaRPr lang="fr-CH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4692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itle 3"/>
              <p:cNvSpPr>
                <a:spLocks noGrp="1"/>
              </p:cNvSpPr>
              <p:nvPr>
                <p:ph type="title"/>
              </p:nvPr>
            </p:nvSpPr>
            <p:spPr>
              <a:xfrm>
                <a:off x="467544" y="188640"/>
                <a:ext cx="8676456" cy="1143000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sz="4900" b="1" dirty="0" smtClean="0">
                    <a:solidFill>
                      <a:srgbClr val="3333FF"/>
                    </a:solidFill>
                  </a:rPr>
                  <a:t>TLEP: PARAMETERS &amp; STATISTICS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sz="4000" dirty="0" smtClean="0"/>
                  <a:t>(</a:t>
                </a:r>
                <a:r>
                  <a:rPr lang="en-US" sz="4000" dirty="0" err="1"/>
                  <a:t>e</a:t>
                </a:r>
                <a:r>
                  <a:rPr lang="en-US" sz="4000" baseline="30000" dirty="0" err="1"/>
                  <a:t>+</a:t>
                </a:r>
                <a:r>
                  <a:rPr lang="en-US" sz="4000" dirty="0" err="1"/>
                  <a:t>e</a:t>
                </a:r>
                <a:r>
                  <a:rPr lang="en-US" sz="4000" baseline="30000" dirty="0"/>
                  <a:t>- </a:t>
                </a:r>
                <a:r>
                  <a:rPr lang="en-US" sz="4000" dirty="0"/>
                  <a:t>-&gt; ZH, </a:t>
                </a:r>
                <a:r>
                  <a:rPr lang="en-US" sz="4000" dirty="0" err="1" smtClean="0"/>
                  <a:t>e</a:t>
                </a:r>
                <a:r>
                  <a:rPr lang="en-US" sz="4000" baseline="30000" dirty="0" err="1" smtClean="0"/>
                  <a:t>+</a:t>
                </a:r>
                <a:r>
                  <a:rPr lang="en-US" sz="4000" dirty="0" err="1" smtClean="0"/>
                  <a:t>e</a:t>
                </a:r>
                <a:r>
                  <a:rPr lang="en-US" sz="4000" baseline="30000" dirty="0" smtClean="0"/>
                  <a:t>- </a:t>
                </a:r>
                <a:r>
                  <a:rPr lang="en-US" sz="4000" dirty="0">
                    <a:cs typeface="Calibri"/>
                  </a:rPr>
                  <a:t>→</a:t>
                </a:r>
                <a:r>
                  <a:rPr lang="en-US" sz="4000" dirty="0"/>
                  <a:t> </a:t>
                </a:r>
                <a:r>
                  <a:rPr lang="en-US" sz="4000" dirty="0" smtClean="0"/>
                  <a:t>W</a:t>
                </a:r>
                <a:r>
                  <a:rPr lang="en-US" sz="4000" baseline="30000" dirty="0" smtClean="0"/>
                  <a:t>+</a:t>
                </a:r>
                <a:r>
                  <a:rPr lang="en-US" sz="4000" dirty="0" smtClean="0"/>
                  <a:t>W</a:t>
                </a:r>
                <a:r>
                  <a:rPr lang="en-US" sz="4000" baseline="30000" dirty="0" smtClean="0"/>
                  <a:t>-</a:t>
                </a:r>
                <a:r>
                  <a:rPr lang="en-US" sz="4000" dirty="0" smtClean="0"/>
                  <a:t>, </a:t>
                </a:r>
                <a:r>
                  <a:rPr lang="en-US" sz="4000" dirty="0" err="1"/>
                  <a:t>e</a:t>
                </a:r>
                <a:r>
                  <a:rPr lang="en-US" sz="4000" baseline="30000" dirty="0" err="1"/>
                  <a:t>+</a:t>
                </a:r>
                <a:r>
                  <a:rPr lang="en-US" sz="4000" dirty="0" err="1"/>
                  <a:t>e</a:t>
                </a:r>
                <a:r>
                  <a:rPr lang="en-US" sz="4000" baseline="30000" dirty="0"/>
                  <a:t>- </a:t>
                </a:r>
                <a:r>
                  <a:rPr lang="en-US" sz="4000" dirty="0">
                    <a:cs typeface="Calibri"/>
                  </a:rPr>
                  <a:t>→</a:t>
                </a:r>
                <a:r>
                  <a:rPr lang="en-US" sz="4000" dirty="0"/>
                  <a:t> </a:t>
                </a:r>
                <a:r>
                  <a:rPr lang="en-US" sz="4000" dirty="0" smtClean="0"/>
                  <a:t>Z,[</a:t>
                </a:r>
                <a:r>
                  <a:rPr lang="en-US" sz="4000" dirty="0" err="1" smtClean="0"/>
                  <a:t>e</a:t>
                </a:r>
                <a:r>
                  <a:rPr lang="en-US" sz="4000" baseline="30000" dirty="0" err="1" smtClean="0"/>
                  <a:t>+</a:t>
                </a:r>
                <a:r>
                  <a:rPr lang="en-US" sz="4000" dirty="0" err="1" smtClean="0"/>
                  <a:t>e</a:t>
                </a:r>
                <a:r>
                  <a:rPr lang="en-US" sz="4000" baseline="30000" dirty="0" smtClean="0"/>
                  <a:t>-</a:t>
                </a:r>
                <a:r>
                  <a:rPr lang="en-US" sz="4000" dirty="0">
                    <a:cs typeface="Calibri"/>
                  </a:rPr>
                  <a:t>→</a:t>
                </a:r>
                <a:r>
                  <a:rPr lang="en-US" sz="4000" dirty="0" smtClean="0"/>
                  <a:t> </a:t>
                </a:r>
                <a:r>
                  <a:rPr lang="en-US" sz="4000" i="1" dirty="0" smtClean="0"/>
                  <a:t>t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40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/>
                          </a:rPr>
                          <m:t>𝑡</m:t>
                        </m:r>
                      </m:e>
                    </m:acc>
                    <m:r>
                      <a:rPr lang="en-US" sz="4000" b="0" i="1" smtClean="0">
                        <a:latin typeface="Cambria Math"/>
                      </a:rPr>
                      <m:t>]</m:t>
                    </m:r>
                  </m:oMath>
                </a14:m>
                <a:r>
                  <a:rPr lang="en-US" sz="4000" dirty="0"/>
                  <a:t> )</a:t>
                </a:r>
              </a:p>
            </p:txBody>
          </p:sp>
        </mc:Choice>
        <mc:Fallback>
          <p:sp>
            <p:nvSpPr>
              <p:cNvPr id="4" name="Tit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67544" y="188640"/>
                <a:ext cx="8676456" cy="1143000"/>
              </a:xfrm>
              <a:blipFill rotWithShape="1">
                <a:blip r:embed="rId2"/>
                <a:stretch>
                  <a:fillRect l="-1546" t="-18182" r="-1405" b="-27807"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8571969"/>
              </p:ext>
            </p:extLst>
          </p:nvPr>
        </p:nvGraphicFramePr>
        <p:xfrm>
          <a:off x="0" y="1535956"/>
          <a:ext cx="9144000" cy="414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4327"/>
                <a:gridCol w="2816999"/>
                <a:gridCol w="2222674"/>
              </a:tblGrid>
              <a:tr h="139040">
                <a:tc>
                  <a:txBody>
                    <a:bodyPr/>
                    <a:lstStyle/>
                    <a:p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TLEP-4 IP, </a:t>
                      </a:r>
                      <a:r>
                        <a:rPr lang="en-US" sz="2800" baseline="0" dirty="0" smtClean="0"/>
                        <a:t> per </a:t>
                      </a:r>
                      <a:r>
                        <a:rPr lang="en-US" sz="2800" dirty="0" smtClean="0"/>
                        <a:t>IP 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Stats (4IP)</a:t>
                      </a:r>
                      <a:endParaRPr lang="en-GB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smtClean="0"/>
                        <a:t>circumference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tabLst/>
                      </a:pPr>
                      <a:r>
                        <a:rPr lang="en-US" sz="2800" dirty="0" smtClean="0"/>
                        <a:t>80 km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tabLst/>
                      </a:pPr>
                      <a:endParaRPr lang="en-GB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max beam energy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175 GeV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no</a:t>
                      </a:r>
                      <a:r>
                        <a:rPr lang="en-US" sz="2400" b="1" dirty="0" smtClean="0"/>
                        <a:t>. of</a:t>
                      </a:r>
                      <a:r>
                        <a:rPr lang="en-US" sz="2400" b="1" baseline="0" dirty="0" smtClean="0"/>
                        <a:t> </a:t>
                      </a:r>
                      <a:r>
                        <a:rPr lang="en-US" sz="2400" b="1" dirty="0" smtClean="0"/>
                        <a:t>IPs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4 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Luminosity/IP at 350 </a:t>
                      </a:r>
                      <a:r>
                        <a:rPr lang="en-US" sz="2400" b="1" dirty="0" err="1" smtClean="0"/>
                        <a:t>GeV</a:t>
                      </a:r>
                      <a:r>
                        <a:rPr lang="en-US" sz="2400" b="1" dirty="0" smtClean="0"/>
                        <a:t> </a:t>
                      </a:r>
                      <a:r>
                        <a:rPr lang="en-US" sz="2400" b="1" dirty="0" err="1" smtClean="0"/>
                        <a:t>c.m</a:t>
                      </a:r>
                      <a:r>
                        <a:rPr lang="en-US" sz="2400" b="1" dirty="0" smtClean="0"/>
                        <a:t>.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1.3x10</a:t>
                      </a:r>
                      <a:r>
                        <a:rPr lang="en-US" sz="2800" baseline="30000" dirty="0" smtClean="0"/>
                        <a:t>34 </a:t>
                      </a:r>
                      <a:r>
                        <a:rPr lang="en-US" sz="2800" dirty="0" smtClean="0"/>
                        <a:t>cm</a:t>
                      </a:r>
                      <a:r>
                        <a:rPr lang="en-US" sz="2800" baseline="30000" dirty="0" smtClean="0"/>
                        <a:t>-2</a:t>
                      </a:r>
                      <a:r>
                        <a:rPr lang="en-US" sz="2800" dirty="0" smtClean="0"/>
                        <a:t>s</a:t>
                      </a:r>
                      <a:r>
                        <a:rPr lang="en-US" sz="2800" baseline="30000" dirty="0" smtClean="0"/>
                        <a:t>-1</a:t>
                      </a:r>
                      <a:r>
                        <a:rPr lang="en-US" sz="2800" dirty="0" smtClean="0"/>
                        <a:t> 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10</a:t>
                      </a:r>
                      <a:r>
                        <a:rPr lang="en-GB" sz="2800" baseline="30000" dirty="0" smtClean="0"/>
                        <a:t>6</a:t>
                      </a:r>
                      <a:r>
                        <a:rPr lang="en-GB" sz="2800" baseline="0" dirty="0" smtClean="0">
                          <a:sym typeface="Symbol"/>
                        </a:rPr>
                        <a:t>tt pairs</a:t>
                      </a:r>
                      <a:endParaRPr lang="en-GB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Luminosity/IP at 240 GeV </a:t>
                      </a:r>
                      <a:r>
                        <a:rPr lang="en-US" sz="2400" b="1" dirty="0" err="1" smtClean="0"/>
                        <a:t>c.m</a:t>
                      </a:r>
                      <a:r>
                        <a:rPr lang="en-US" sz="2400" b="1" dirty="0" smtClean="0"/>
                        <a:t>.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4.8x10</a:t>
                      </a:r>
                      <a:r>
                        <a:rPr lang="en-US" sz="2800" baseline="30000" dirty="0" smtClean="0"/>
                        <a:t>34 </a:t>
                      </a:r>
                      <a:r>
                        <a:rPr lang="en-US" sz="2800" dirty="0" smtClean="0"/>
                        <a:t>cm</a:t>
                      </a:r>
                      <a:r>
                        <a:rPr lang="en-US" sz="2800" baseline="30000" dirty="0" smtClean="0"/>
                        <a:t>-2</a:t>
                      </a:r>
                      <a:r>
                        <a:rPr lang="en-US" sz="2800" dirty="0" smtClean="0"/>
                        <a:t>s</a:t>
                      </a:r>
                      <a:r>
                        <a:rPr lang="en-US" sz="2800" baseline="30000" dirty="0" smtClean="0"/>
                        <a:t>-1</a:t>
                      </a:r>
                      <a:r>
                        <a:rPr lang="en-US" sz="2800" dirty="0" smtClean="0"/>
                        <a:t> 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2 10</a:t>
                      </a:r>
                      <a:r>
                        <a:rPr lang="en-GB" sz="2800" baseline="30000" dirty="0" smtClean="0"/>
                        <a:t>6 </a:t>
                      </a:r>
                      <a:r>
                        <a:rPr lang="en-GB" sz="2800" baseline="0" dirty="0" smtClean="0"/>
                        <a:t>ZH </a:t>
                      </a:r>
                      <a:r>
                        <a:rPr lang="en-GB" sz="2800" baseline="0" dirty="0" err="1" smtClean="0"/>
                        <a:t>evts</a:t>
                      </a:r>
                      <a:endParaRPr lang="en-GB" sz="2800" baseline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Luminosity/IP at 160 GeV </a:t>
                      </a:r>
                      <a:r>
                        <a:rPr lang="en-US" sz="2400" b="1" dirty="0" err="1" smtClean="0"/>
                        <a:t>c.m</a:t>
                      </a:r>
                      <a:r>
                        <a:rPr lang="en-US" sz="2400" b="1" dirty="0" smtClean="0"/>
                        <a:t>.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1.6x10</a:t>
                      </a:r>
                      <a:r>
                        <a:rPr lang="en-US" sz="2800" baseline="30000" dirty="0" smtClean="0"/>
                        <a:t>35 </a:t>
                      </a:r>
                      <a:r>
                        <a:rPr lang="en-US" sz="2800" dirty="0" smtClean="0"/>
                        <a:t>cm</a:t>
                      </a:r>
                      <a:r>
                        <a:rPr lang="en-US" sz="2800" baseline="30000" dirty="0" smtClean="0"/>
                        <a:t>-2</a:t>
                      </a:r>
                      <a:r>
                        <a:rPr lang="en-US" sz="2800" dirty="0" smtClean="0"/>
                        <a:t>s</a:t>
                      </a:r>
                      <a:r>
                        <a:rPr lang="en-US" sz="2800" baseline="30000" dirty="0" smtClean="0"/>
                        <a:t>-1</a:t>
                      </a:r>
                      <a:r>
                        <a:rPr lang="en-US" sz="2800" dirty="0" smtClean="0"/>
                        <a:t> 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10</a:t>
                      </a:r>
                      <a:r>
                        <a:rPr lang="en-GB" sz="2800" baseline="30000" dirty="0" smtClean="0"/>
                        <a:t>8</a:t>
                      </a:r>
                      <a:r>
                        <a:rPr lang="en-GB" sz="2800" baseline="0" dirty="0" smtClean="0"/>
                        <a:t> WW pairs</a:t>
                      </a:r>
                      <a:endParaRPr lang="en-GB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Luminosity/IP at 90 GeV </a:t>
                      </a:r>
                      <a:r>
                        <a:rPr lang="en-US" sz="2400" b="1" dirty="0" err="1" smtClean="0"/>
                        <a:t>c.m</a:t>
                      </a:r>
                      <a:r>
                        <a:rPr lang="en-US" sz="2400" b="1" dirty="0" smtClean="0"/>
                        <a:t>.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5.6 10</a:t>
                      </a:r>
                      <a:r>
                        <a:rPr lang="en-US" sz="2800" baseline="30000" dirty="0" smtClean="0"/>
                        <a:t>35 </a:t>
                      </a:r>
                      <a:r>
                        <a:rPr lang="en-US" sz="2800" dirty="0" smtClean="0"/>
                        <a:t>cm</a:t>
                      </a:r>
                      <a:r>
                        <a:rPr lang="en-US" sz="2800" baseline="30000" dirty="0" smtClean="0"/>
                        <a:t>-2</a:t>
                      </a:r>
                      <a:r>
                        <a:rPr lang="en-US" sz="2800" dirty="0" smtClean="0"/>
                        <a:t>s</a:t>
                      </a:r>
                      <a:r>
                        <a:rPr lang="en-US" sz="2800" baseline="30000" dirty="0" smtClean="0"/>
                        <a:t>-1</a:t>
                      </a:r>
                      <a:r>
                        <a:rPr lang="en-US" sz="2800" dirty="0" smtClean="0"/>
                        <a:t> 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10</a:t>
                      </a:r>
                      <a:r>
                        <a:rPr lang="en-GB" sz="2800" baseline="30000" dirty="0" smtClean="0"/>
                        <a:t>12 </a:t>
                      </a:r>
                      <a:r>
                        <a:rPr lang="en-GB" sz="2800" baseline="0" dirty="0" smtClean="0"/>
                        <a:t>Z decays</a:t>
                      </a:r>
                      <a:endParaRPr lang="en-GB" sz="2800" baseline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13371" y="5918579"/>
            <a:ext cx="8471743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0" dirty="0">
                <a:solidFill>
                  <a:prstClr val="black"/>
                </a:solidFill>
                <a:latin typeface="Calibri"/>
              </a:rPr>
              <a:t>a</a:t>
            </a:r>
            <a:r>
              <a:rPr lang="en-US" sz="2400" b="0" dirty="0" smtClean="0">
                <a:solidFill>
                  <a:prstClr val="black"/>
                </a:solidFill>
                <a:latin typeface="Calibri"/>
              </a:rPr>
              <a:t>t the  </a:t>
            </a:r>
            <a:r>
              <a:rPr lang="en-US" sz="2400" b="0" i="1" dirty="0" smtClean="0">
                <a:solidFill>
                  <a:prstClr val="black"/>
                </a:solidFill>
                <a:latin typeface="Calibri"/>
              </a:rPr>
              <a:t>Z</a:t>
            </a:r>
            <a:r>
              <a:rPr lang="en-US" sz="2400" b="0" dirty="0" smtClean="0">
                <a:solidFill>
                  <a:prstClr val="black"/>
                </a:solidFill>
                <a:latin typeface="Calibri"/>
              </a:rPr>
              <a:t> pole repeat the LEP physics programme in a few minutes…</a:t>
            </a:r>
            <a:endParaRPr lang="en-GB" sz="2400" b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44688" y="3606671"/>
            <a:ext cx="1699312" cy="2062103"/>
          </a:xfrm>
          <a:prstGeom prst="rect">
            <a:avLst/>
          </a:prstGeom>
          <a:solidFill>
            <a:schemeClr val="bg1">
              <a:alpha val="49000"/>
            </a:schemeClr>
          </a:solidFill>
        </p:spPr>
        <p:txBody>
          <a:bodyPr wrap="none" rtlCol="0">
            <a:spAutoFit/>
          </a:bodyPr>
          <a:lstStyle/>
          <a:p>
            <a:pPr algn="r"/>
            <a:r>
              <a:rPr lang="fr-CH" sz="3200" dirty="0" smtClean="0">
                <a:latin typeface="+mn-lt"/>
              </a:rPr>
              <a:t>10   ILC</a:t>
            </a:r>
          </a:p>
          <a:p>
            <a:pPr algn="r"/>
            <a:r>
              <a:rPr lang="fr-CH" sz="3200" dirty="0" smtClean="0">
                <a:latin typeface="+mn-lt"/>
              </a:rPr>
              <a:t>3</a:t>
            </a:r>
            <a:r>
              <a:rPr lang="fr-CH" sz="3200" dirty="0" smtClean="0">
                <a:latin typeface="+mn-lt"/>
              </a:rPr>
              <a:t>0   ILC</a:t>
            </a:r>
          </a:p>
          <a:p>
            <a:pPr algn="r"/>
            <a:r>
              <a:rPr lang="fr-CH" sz="3200" dirty="0" smtClean="0">
                <a:latin typeface="+mn-lt"/>
              </a:rPr>
              <a:t>100   ILC</a:t>
            </a:r>
            <a:endParaRPr lang="fr-CH" sz="3200" dirty="0">
              <a:latin typeface="+mn-lt"/>
            </a:endParaRPr>
          </a:p>
          <a:p>
            <a:pPr algn="r"/>
            <a:r>
              <a:rPr lang="fr-CH" sz="3200" dirty="0" smtClean="0">
                <a:latin typeface="+mn-lt"/>
              </a:rPr>
              <a:t>1000  ILC</a:t>
            </a:r>
            <a:endParaRPr lang="fr-CH" sz="32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29670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F37CEC-7426-473D-BB9A-C0489BA294D7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-1" y="4905477"/>
            <a:ext cx="9144001" cy="5819775"/>
          </a:xfrm>
        </p:spPr>
        <p:txBody>
          <a:bodyPr>
            <a:noAutofit/>
          </a:bodyPr>
          <a:lstStyle/>
          <a:p>
            <a:pPr marL="342900" lvl="2" indent="-342900"/>
            <a:r>
              <a:rPr lang="en-US" sz="1800" b="1" dirty="0" smtClean="0">
                <a:solidFill>
                  <a:srgbClr val="C00000"/>
                </a:solidFill>
              </a:rPr>
              <a:t>Luminosity : </a:t>
            </a:r>
            <a:r>
              <a:rPr lang="en-US" sz="1800" b="1" dirty="0">
                <a:solidFill>
                  <a:srgbClr val="C00000"/>
                </a:solidFill>
              </a:rPr>
              <a:t>Crossing point between circular and linear colliders ~ 400 </a:t>
            </a:r>
            <a:r>
              <a:rPr lang="en-US" sz="1800" b="1" dirty="0" err="1" smtClean="0">
                <a:solidFill>
                  <a:srgbClr val="C00000"/>
                </a:solidFill>
              </a:rPr>
              <a:t>GeV</a:t>
            </a:r>
            <a:r>
              <a:rPr lang="en-US" sz="1800" b="1" dirty="0" smtClean="0">
                <a:solidFill>
                  <a:srgbClr val="C00000"/>
                </a:solidFill>
              </a:rPr>
              <a:t> </a:t>
            </a:r>
          </a:p>
          <a:p>
            <a:pPr marL="0" lvl="2" indent="0">
              <a:buNone/>
            </a:pPr>
            <a:r>
              <a:rPr lang="en-US" sz="1800" b="1" dirty="0">
                <a:solidFill>
                  <a:srgbClr val="C00000"/>
                </a:solidFill>
              </a:rPr>
              <a:t> </a:t>
            </a:r>
            <a:r>
              <a:rPr lang="en-US" sz="1800" b="1" dirty="0" smtClean="0">
                <a:solidFill>
                  <a:srgbClr val="C00000"/>
                </a:solidFill>
              </a:rPr>
              <a:t>      </a:t>
            </a:r>
            <a:r>
              <a:rPr lang="en-US" sz="1800" i="1" dirty="0" smtClean="0">
                <a:solidFill>
                  <a:srgbClr val="008080"/>
                </a:solidFill>
              </a:rPr>
              <a:t>As pointed out by H. Shopper in ‘The Lord of the Rings’     </a:t>
            </a:r>
            <a:r>
              <a:rPr lang="en-US" sz="1800" i="1" dirty="0" smtClean="0">
                <a:solidFill>
                  <a:srgbClr val="008080"/>
                </a:solidFill>
              </a:rPr>
              <a:t>(Thanks to </a:t>
            </a:r>
            <a:r>
              <a:rPr lang="en-US" sz="1800" i="1" dirty="0" smtClean="0">
                <a:solidFill>
                  <a:srgbClr val="008080"/>
                </a:solidFill>
              </a:rPr>
              <a:t>Superconducting  </a:t>
            </a:r>
            <a:r>
              <a:rPr lang="en-US" sz="1800" i="1" dirty="0" smtClean="0">
                <a:solidFill>
                  <a:srgbClr val="008080"/>
                </a:solidFill>
              </a:rPr>
              <a:t>RF…) </a:t>
            </a:r>
          </a:p>
          <a:p>
            <a:pPr marL="342900" lvl="2" indent="-342900"/>
            <a:r>
              <a:rPr lang="en-US" sz="1800" b="1" dirty="0" smtClean="0">
                <a:solidFill>
                  <a:srgbClr val="0000FF"/>
                </a:solidFill>
              </a:rPr>
              <a:t>Circular colliders can have several IP’s . Sum scales as ~</a:t>
            </a:r>
            <a:r>
              <a:rPr lang="en-US" sz="1800" b="1" dirty="0">
                <a:solidFill>
                  <a:srgbClr val="0000FF"/>
                </a:solidFill>
              </a:rPr>
              <a:t>(N</a:t>
            </a:r>
            <a:r>
              <a:rPr lang="en-US" sz="1800" b="1" baseline="-25000" dirty="0">
                <a:solidFill>
                  <a:srgbClr val="0000FF"/>
                </a:solidFill>
              </a:rPr>
              <a:t>IP</a:t>
            </a:r>
            <a:r>
              <a:rPr lang="en-US" sz="1800" b="1" dirty="0">
                <a:solidFill>
                  <a:srgbClr val="0000FF"/>
                </a:solidFill>
              </a:rPr>
              <a:t>)</a:t>
            </a:r>
            <a:r>
              <a:rPr lang="en-US" sz="1800" b="1" baseline="30000" dirty="0">
                <a:solidFill>
                  <a:srgbClr val="0000FF"/>
                </a:solidFill>
              </a:rPr>
              <a:t>0.5 – </a:t>
            </a:r>
            <a:r>
              <a:rPr lang="en-US" sz="1800" b="1" baseline="30000" dirty="0" smtClean="0">
                <a:solidFill>
                  <a:srgbClr val="0000FF"/>
                </a:solidFill>
              </a:rPr>
              <a:t>1  </a:t>
            </a:r>
          </a:p>
          <a:p>
            <a:pPr marL="0" lvl="2" indent="0">
              <a:buNone/>
            </a:pPr>
            <a:r>
              <a:rPr lang="en-US" sz="1800" b="1" baseline="30000" dirty="0">
                <a:solidFill>
                  <a:srgbClr val="0000FF"/>
                </a:solidFill>
              </a:rPr>
              <a:t> </a:t>
            </a:r>
            <a:r>
              <a:rPr lang="en-US" sz="1800" b="1" baseline="30000" dirty="0" smtClean="0">
                <a:solidFill>
                  <a:srgbClr val="0000FF"/>
                </a:solidFill>
              </a:rPr>
              <a:t>         </a:t>
            </a:r>
            <a:r>
              <a:rPr lang="en-US" sz="1800" i="1" dirty="0" smtClean="0">
                <a:solidFill>
                  <a:srgbClr val="008080"/>
                </a:solidFill>
              </a:rPr>
              <a:t>use 4 IP machine </a:t>
            </a:r>
            <a:r>
              <a:rPr lang="en-US" sz="1800" i="1" dirty="0" smtClean="0">
                <a:solidFill>
                  <a:srgbClr val="008080"/>
                </a:solidFill>
              </a:rPr>
              <a:t>as more reliable predictions using </a:t>
            </a:r>
            <a:r>
              <a:rPr lang="en-US" sz="1800" i="1" dirty="0" smtClean="0">
                <a:solidFill>
                  <a:srgbClr val="008080"/>
                </a:solidFill>
              </a:rPr>
              <a:t>LEP experience  </a:t>
            </a:r>
            <a:endParaRPr lang="en-US" sz="1800" i="1" dirty="0">
              <a:solidFill>
                <a:srgbClr val="008080"/>
              </a:solidFill>
            </a:endParaRPr>
          </a:p>
          <a:p>
            <a:pPr marL="457200" lvl="1" indent="0">
              <a:buNone/>
            </a:pPr>
            <a:endParaRPr lang="en-US" sz="1800" dirty="0"/>
          </a:p>
        </p:txBody>
      </p:sp>
      <p:pic>
        <p:nvPicPr>
          <p:cNvPr id="7" name="Picture 6" descr="RoyNew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15" y="637854"/>
            <a:ext cx="7299246" cy="4151712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2914305" y="1381488"/>
            <a:ext cx="38021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dirty="0" smtClean="0">
                <a:solidFill>
                  <a:srgbClr val="0000CC"/>
                </a:solidFill>
                <a:latin typeface="Corbel"/>
              </a:rPr>
              <a:t>TLEP : Instantaneous </a:t>
            </a:r>
            <a:r>
              <a:rPr kumimoji="1" lang="en-US" dirty="0" err="1" smtClean="0">
                <a:solidFill>
                  <a:srgbClr val="0000CC"/>
                </a:solidFill>
                <a:latin typeface="Corbel"/>
              </a:rPr>
              <a:t>lumi</a:t>
            </a:r>
            <a:r>
              <a:rPr kumimoji="1" lang="en-US" dirty="0" smtClean="0">
                <a:solidFill>
                  <a:srgbClr val="0000CC"/>
                </a:solidFill>
                <a:latin typeface="Corbel"/>
              </a:rPr>
              <a:t> at each IP (for 4 IP’s)</a:t>
            </a:r>
          </a:p>
          <a:p>
            <a:r>
              <a:rPr kumimoji="1" lang="en-US" dirty="0">
                <a:solidFill>
                  <a:srgbClr val="0000CC"/>
                </a:solidFill>
                <a:latin typeface="Corbel"/>
              </a:rPr>
              <a:t> </a:t>
            </a:r>
            <a:r>
              <a:rPr kumimoji="1" lang="en-US" dirty="0" smtClean="0">
                <a:solidFill>
                  <a:srgbClr val="0000CC"/>
                </a:solidFill>
                <a:latin typeface="Corbel"/>
              </a:rPr>
              <a:t>             </a:t>
            </a:r>
            <a:r>
              <a:rPr kumimoji="1" lang="en-US" dirty="0" smtClean="0">
                <a:solidFill>
                  <a:srgbClr val="CC0099"/>
                </a:solidFill>
                <a:latin typeface="Corbel"/>
              </a:rPr>
              <a:t>Instantaneous </a:t>
            </a:r>
            <a:r>
              <a:rPr kumimoji="1" lang="en-US" dirty="0" err="1" smtClean="0">
                <a:solidFill>
                  <a:srgbClr val="CC0099"/>
                </a:solidFill>
                <a:latin typeface="Corbel"/>
              </a:rPr>
              <a:t>lumi</a:t>
            </a:r>
            <a:r>
              <a:rPr kumimoji="1" lang="en-US" dirty="0" smtClean="0">
                <a:solidFill>
                  <a:srgbClr val="CC0099"/>
                </a:solidFill>
                <a:latin typeface="Corbel"/>
              </a:rPr>
              <a:t> summed over 4 IP’s</a:t>
            </a:r>
            <a:endParaRPr kumimoji="1" lang="en-US" dirty="0">
              <a:solidFill>
                <a:srgbClr val="0000CC"/>
              </a:solidFill>
              <a:latin typeface="Corbe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57400" y="1643098"/>
            <a:ext cx="8018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b="0" dirty="0" smtClean="0">
                <a:solidFill>
                  <a:srgbClr val="CC0099"/>
                </a:solidFill>
                <a:latin typeface="Corbel"/>
              </a:rPr>
              <a:t>Z, 2.10</a:t>
            </a:r>
            <a:r>
              <a:rPr kumimoji="1" lang="en-US" b="0" baseline="30000" dirty="0" smtClean="0">
                <a:solidFill>
                  <a:srgbClr val="CC0099"/>
                </a:solidFill>
                <a:latin typeface="Corbel"/>
              </a:rPr>
              <a:t>36</a:t>
            </a:r>
            <a:endParaRPr kumimoji="1" lang="en-US" b="0" baseline="30000" dirty="0">
              <a:solidFill>
                <a:srgbClr val="CC0099"/>
              </a:solidFill>
              <a:latin typeface="Corbe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71954" y="2027075"/>
            <a:ext cx="10054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b="0" dirty="0" smtClean="0">
                <a:solidFill>
                  <a:srgbClr val="CC0099"/>
                </a:solidFill>
                <a:latin typeface="Corbel"/>
              </a:rPr>
              <a:t>WW, </a:t>
            </a:r>
            <a:r>
              <a:rPr kumimoji="1" lang="en-US" b="0" dirty="0">
                <a:solidFill>
                  <a:srgbClr val="CC0099"/>
                </a:solidFill>
                <a:latin typeface="Corbel"/>
              </a:rPr>
              <a:t>6</a:t>
            </a:r>
            <a:r>
              <a:rPr kumimoji="1" lang="en-US" b="0" dirty="0" smtClean="0">
                <a:solidFill>
                  <a:srgbClr val="CC0099"/>
                </a:solidFill>
                <a:latin typeface="Corbel"/>
              </a:rPr>
              <a:t>.10</a:t>
            </a:r>
            <a:r>
              <a:rPr kumimoji="1" lang="en-US" b="0" baseline="30000" dirty="0" smtClean="0">
                <a:solidFill>
                  <a:srgbClr val="CC0099"/>
                </a:solidFill>
                <a:latin typeface="Corbel"/>
              </a:rPr>
              <a:t>35</a:t>
            </a:r>
            <a:endParaRPr kumimoji="1" lang="en-US" b="0" baseline="30000" dirty="0">
              <a:solidFill>
                <a:srgbClr val="CC0099"/>
              </a:solidFill>
              <a:latin typeface="Corbe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62957" y="2405098"/>
            <a:ext cx="9284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b="0" dirty="0" smtClean="0">
                <a:solidFill>
                  <a:srgbClr val="CC0099"/>
                </a:solidFill>
                <a:latin typeface="Corbel"/>
              </a:rPr>
              <a:t>HZ</a:t>
            </a:r>
            <a:r>
              <a:rPr kumimoji="1" lang="en-US" b="0" dirty="0">
                <a:solidFill>
                  <a:srgbClr val="CC0099"/>
                </a:solidFill>
                <a:latin typeface="Corbel"/>
              </a:rPr>
              <a:t>, </a:t>
            </a:r>
            <a:r>
              <a:rPr kumimoji="1" lang="en-US" b="0" dirty="0" smtClean="0">
                <a:solidFill>
                  <a:srgbClr val="CC0099"/>
                </a:solidFill>
                <a:latin typeface="Corbel"/>
              </a:rPr>
              <a:t>2.10</a:t>
            </a:r>
            <a:r>
              <a:rPr kumimoji="1" lang="en-US" b="0" baseline="30000" dirty="0" smtClean="0">
                <a:solidFill>
                  <a:srgbClr val="CC0099"/>
                </a:solidFill>
                <a:latin typeface="Corbel"/>
              </a:rPr>
              <a:t>35</a:t>
            </a:r>
            <a:endParaRPr kumimoji="1" lang="en-US" b="0" baseline="30000" dirty="0">
              <a:solidFill>
                <a:srgbClr val="CC0099"/>
              </a:solidFill>
              <a:latin typeface="Corbe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82136" y="2681323"/>
            <a:ext cx="8643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b="0" dirty="0" err="1">
                <a:solidFill>
                  <a:srgbClr val="CC0099"/>
                </a:solidFill>
                <a:latin typeface="Corbel"/>
              </a:rPr>
              <a:t>t</a:t>
            </a:r>
            <a:r>
              <a:rPr kumimoji="1" lang="en-US" b="0" dirty="0" err="1" smtClean="0">
                <a:solidFill>
                  <a:srgbClr val="CC0099"/>
                </a:solidFill>
                <a:latin typeface="Corbel"/>
              </a:rPr>
              <a:t>t</a:t>
            </a:r>
            <a:r>
              <a:rPr kumimoji="1" lang="en-US" b="0" dirty="0" smtClean="0">
                <a:solidFill>
                  <a:srgbClr val="CC0099"/>
                </a:solidFill>
                <a:latin typeface="Corbel"/>
              </a:rPr>
              <a:t> , 5.10</a:t>
            </a:r>
            <a:r>
              <a:rPr kumimoji="1" lang="en-US" b="0" baseline="30000" dirty="0" smtClean="0">
                <a:solidFill>
                  <a:srgbClr val="CC0099"/>
                </a:solidFill>
                <a:latin typeface="Corbel"/>
              </a:rPr>
              <a:t>34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93961" y="0"/>
            <a:ext cx="50379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latin typeface="Calibri"/>
                <a:ea typeface="+mj-ea"/>
                <a:cs typeface="+mj-cs"/>
              </a:rPr>
              <a:t>Luminosity </a:t>
            </a:r>
            <a:r>
              <a:rPr lang="en-US" sz="3200" dirty="0">
                <a:solidFill>
                  <a:prstClr val="black"/>
                </a:solidFill>
                <a:latin typeface="Calibri"/>
                <a:ea typeface="+mj-ea"/>
                <a:cs typeface="+mj-cs"/>
              </a:rPr>
              <a:t>of e+ </a:t>
            </a:r>
            <a:r>
              <a:rPr lang="en-US" sz="3200" dirty="0" smtClean="0">
                <a:solidFill>
                  <a:prstClr val="black"/>
                </a:solidFill>
                <a:latin typeface="Calibri"/>
                <a:ea typeface="+mj-ea"/>
                <a:cs typeface="+mj-cs"/>
              </a:rPr>
              <a:t>e- </a:t>
            </a:r>
            <a:r>
              <a:rPr lang="en-US" sz="3200" dirty="0">
                <a:solidFill>
                  <a:prstClr val="black"/>
                </a:solidFill>
                <a:latin typeface="Calibri"/>
                <a:ea typeface="+mj-ea"/>
                <a:cs typeface="+mj-cs"/>
              </a:rPr>
              <a:t>colliders 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517706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me1">
  <a:themeElements>
    <a:clrScheme name="">
      <a:dk1>
        <a:srgbClr val="000000"/>
      </a:dk1>
      <a:lt1>
        <a:srgbClr val="FFFFFF"/>
      </a:lt1>
      <a:dk2>
        <a:srgbClr val="0033CC"/>
      </a:dk2>
      <a:lt2>
        <a:srgbClr val="5F5F5F"/>
      </a:lt2>
      <a:accent1>
        <a:srgbClr val="CCECFF"/>
      </a:accent1>
      <a:accent2>
        <a:srgbClr val="FFFFCC"/>
      </a:accent2>
      <a:accent3>
        <a:srgbClr val="FFFFFF"/>
      </a:accent3>
      <a:accent4>
        <a:srgbClr val="000000"/>
      </a:accent4>
      <a:accent5>
        <a:srgbClr val="E2F4FF"/>
      </a:accent5>
      <a:accent6>
        <a:srgbClr val="E7E7B9"/>
      </a:accent6>
      <a:hlink>
        <a:srgbClr val="FF9966"/>
      </a:hlink>
      <a:folHlink>
        <a:srgbClr val="FFFFCC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eneric (Standard) 1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ic (Standard) 2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000000"/>
        </a:accent1>
        <a:accent2>
          <a:srgbClr val="000099"/>
        </a:accent2>
        <a:accent3>
          <a:srgbClr val="AAAAAA"/>
        </a:accent3>
        <a:accent4>
          <a:srgbClr val="DADADA"/>
        </a:accent4>
        <a:accent5>
          <a:srgbClr val="AAAAAA"/>
        </a:accent5>
        <a:accent6>
          <a:srgbClr val="00008A"/>
        </a:accent6>
        <a:hlink>
          <a:srgbClr val="800000"/>
        </a:hlink>
        <a:folHlink>
          <a:srgbClr val="00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ic (Standard)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Theme1">
  <a:themeElements>
    <a:clrScheme name="">
      <a:dk1>
        <a:srgbClr val="000000"/>
      </a:dk1>
      <a:lt1>
        <a:srgbClr val="FFFFFF"/>
      </a:lt1>
      <a:dk2>
        <a:srgbClr val="0033CC"/>
      </a:dk2>
      <a:lt2>
        <a:srgbClr val="5F5F5F"/>
      </a:lt2>
      <a:accent1>
        <a:srgbClr val="CCECFF"/>
      </a:accent1>
      <a:accent2>
        <a:srgbClr val="FFFFCC"/>
      </a:accent2>
      <a:accent3>
        <a:srgbClr val="FFFFFF"/>
      </a:accent3>
      <a:accent4>
        <a:srgbClr val="000000"/>
      </a:accent4>
      <a:accent5>
        <a:srgbClr val="E2F4FF"/>
      </a:accent5>
      <a:accent6>
        <a:srgbClr val="E7E7B9"/>
      </a:accent6>
      <a:hlink>
        <a:srgbClr val="FF9966"/>
      </a:hlink>
      <a:folHlink>
        <a:srgbClr val="FFFFCC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eneric (Standard) 1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ic (Standard) 2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000000"/>
        </a:accent1>
        <a:accent2>
          <a:srgbClr val="000099"/>
        </a:accent2>
        <a:accent3>
          <a:srgbClr val="AAAAAA"/>
        </a:accent3>
        <a:accent4>
          <a:srgbClr val="DADADA"/>
        </a:accent4>
        <a:accent5>
          <a:srgbClr val="AAAAAA"/>
        </a:accent5>
        <a:accent6>
          <a:srgbClr val="00008A"/>
        </a:accent6>
        <a:hlink>
          <a:srgbClr val="800000"/>
        </a:hlink>
        <a:folHlink>
          <a:srgbClr val="00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ic (Standard)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Theme1">
  <a:themeElements>
    <a:clrScheme name="">
      <a:dk1>
        <a:srgbClr val="000000"/>
      </a:dk1>
      <a:lt1>
        <a:srgbClr val="FFFFFF"/>
      </a:lt1>
      <a:dk2>
        <a:srgbClr val="0033CC"/>
      </a:dk2>
      <a:lt2>
        <a:srgbClr val="5F5F5F"/>
      </a:lt2>
      <a:accent1>
        <a:srgbClr val="CCECFF"/>
      </a:accent1>
      <a:accent2>
        <a:srgbClr val="FFFFCC"/>
      </a:accent2>
      <a:accent3>
        <a:srgbClr val="FFFFFF"/>
      </a:accent3>
      <a:accent4>
        <a:srgbClr val="000000"/>
      </a:accent4>
      <a:accent5>
        <a:srgbClr val="E2F4FF"/>
      </a:accent5>
      <a:accent6>
        <a:srgbClr val="E7E7B9"/>
      </a:accent6>
      <a:hlink>
        <a:srgbClr val="FF9966"/>
      </a:hlink>
      <a:folHlink>
        <a:srgbClr val="FFFFCC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eneric (Standard) 1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ic (Standard) 2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000000"/>
        </a:accent1>
        <a:accent2>
          <a:srgbClr val="000099"/>
        </a:accent2>
        <a:accent3>
          <a:srgbClr val="AAAAAA"/>
        </a:accent3>
        <a:accent4>
          <a:srgbClr val="DADADA"/>
        </a:accent4>
        <a:accent5>
          <a:srgbClr val="AAAAAA"/>
        </a:accent5>
        <a:accent6>
          <a:srgbClr val="00008A"/>
        </a:accent6>
        <a:hlink>
          <a:srgbClr val="800000"/>
        </a:hlink>
        <a:folHlink>
          <a:srgbClr val="00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ic (Standard)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2000" dirty="0" smtClean="0">
            <a:latin typeface="+mj-lt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3_Theme1">
  <a:themeElements>
    <a:clrScheme name="">
      <a:dk1>
        <a:srgbClr val="000000"/>
      </a:dk1>
      <a:lt1>
        <a:srgbClr val="FFFFFF"/>
      </a:lt1>
      <a:dk2>
        <a:srgbClr val="0033CC"/>
      </a:dk2>
      <a:lt2>
        <a:srgbClr val="5F5F5F"/>
      </a:lt2>
      <a:accent1>
        <a:srgbClr val="CCECFF"/>
      </a:accent1>
      <a:accent2>
        <a:srgbClr val="FFFFCC"/>
      </a:accent2>
      <a:accent3>
        <a:srgbClr val="FFFFFF"/>
      </a:accent3>
      <a:accent4>
        <a:srgbClr val="000000"/>
      </a:accent4>
      <a:accent5>
        <a:srgbClr val="E2F4FF"/>
      </a:accent5>
      <a:accent6>
        <a:srgbClr val="E7E7B9"/>
      </a:accent6>
      <a:hlink>
        <a:srgbClr val="FF9966"/>
      </a:hlink>
      <a:folHlink>
        <a:srgbClr val="FFFFCC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eneric (Standard) 1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ic (Standard) 2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000000"/>
        </a:accent1>
        <a:accent2>
          <a:srgbClr val="000099"/>
        </a:accent2>
        <a:accent3>
          <a:srgbClr val="AAAAAA"/>
        </a:accent3>
        <a:accent4>
          <a:srgbClr val="DADADA"/>
        </a:accent4>
        <a:accent5>
          <a:srgbClr val="AAAAAA"/>
        </a:accent5>
        <a:accent6>
          <a:srgbClr val="00008A"/>
        </a:accent6>
        <a:hlink>
          <a:srgbClr val="800000"/>
        </a:hlink>
        <a:folHlink>
          <a:srgbClr val="00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ic (Standard)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Contport">
  <a:themeElements>
    <a:clrScheme name="Contport 1">
      <a:dk1>
        <a:srgbClr val="5E574E"/>
      </a:dk1>
      <a:lt1>
        <a:srgbClr val="FFFFCC"/>
      </a:lt1>
      <a:dk2>
        <a:srgbClr val="000000"/>
      </a:dk2>
      <a:lt2>
        <a:srgbClr val="FFCC00"/>
      </a:lt2>
      <a:accent1>
        <a:srgbClr val="CC9900"/>
      </a:accent1>
      <a:accent2>
        <a:srgbClr val="FF6600"/>
      </a:accent2>
      <a:accent3>
        <a:srgbClr val="AAAAAA"/>
      </a:accent3>
      <a:accent4>
        <a:srgbClr val="DADAAE"/>
      </a:accent4>
      <a:accent5>
        <a:srgbClr val="E2CAAA"/>
      </a:accent5>
      <a:accent6>
        <a:srgbClr val="E75C00"/>
      </a:accent6>
      <a:hlink>
        <a:srgbClr val="FF0000"/>
      </a:hlink>
      <a:folHlink>
        <a:srgbClr val="FFFFCC"/>
      </a:folHlink>
    </a:clrScheme>
    <a:fontScheme name="Contport">
      <a:majorFont>
        <a:latin typeface="Helvetica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Contport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port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por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port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port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port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port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port 8">
        <a:dk1>
          <a:srgbClr val="009999"/>
        </a:dk1>
        <a:lt1>
          <a:srgbClr val="FFCC00"/>
        </a:lt1>
        <a:dk2>
          <a:srgbClr val="339933"/>
        </a:dk2>
        <a:lt2>
          <a:srgbClr val="FFFF00"/>
        </a:lt2>
        <a:accent1>
          <a:srgbClr val="FF6600"/>
        </a:accent1>
        <a:accent2>
          <a:srgbClr val="FFCC00"/>
        </a:accent2>
        <a:accent3>
          <a:srgbClr val="ADCAAD"/>
        </a:accent3>
        <a:accent4>
          <a:srgbClr val="DAAE00"/>
        </a:accent4>
        <a:accent5>
          <a:srgbClr val="FFB8AA"/>
        </a:accent5>
        <a:accent6>
          <a:srgbClr val="E7B900"/>
        </a:accent6>
        <a:hlink>
          <a:srgbClr val="FFFFCC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2400" dirty="0" smtClean="0">
            <a:solidFill>
              <a:schemeClr val="tx2"/>
            </a:solidFill>
            <a:latin typeface="+mj-lt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47977</TotalTime>
  <Words>2768</Words>
  <Application>Microsoft Office PowerPoint</Application>
  <PresentationFormat>On-screen Show (4:3)</PresentationFormat>
  <Paragraphs>479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10</vt:i4>
      </vt:variant>
      <vt:variant>
        <vt:lpstr>Slide Titles</vt:lpstr>
      </vt:variant>
      <vt:variant>
        <vt:i4>32</vt:i4>
      </vt:variant>
    </vt:vector>
  </HeadingPairs>
  <TitlesOfParts>
    <vt:vector size="42" baseType="lpstr">
      <vt:lpstr>1_Office Theme</vt:lpstr>
      <vt:lpstr>Theme1</vt:lpstr>
      <vt:lpstr>1_Theme1</vt:lpstr>
      <vt:lpstr>2_Theme1</vt:lpstr>
      <vt:lpstr>Office Theme</vt:lpstr>
      <vt:lpstr>3_Theme1</vt:lpstr>
      <vt:lpstr>2_Office Theme</vt:lpstr>
      <vt:lpstr>Contport</vt:lpstr>
      <vt:lpstr>4_Office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TLEP: PARAMETERS &amp; STATISTICS (e+e- -&gt; ZH, e+e- → W+W-, e+e- → Z,[e+e-→ tt ̅] 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Recommendation from European Strategy (2) </vt:lpstr>
      <vt:lpstr>PowerPoint Presentation</vt:lpstr>
      <vt:lpstr>PowerPoint Presentation</vt:lpstr>
      <vt:lpstr>PowerPoint Presentation</vt:lpstr>
      <vt:lpstr>PowerPoint Presentation</vt:lpstr>
      <vt:lpstr>Conclusions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Université de Genève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Alain Blondel</dc:creator>
  <cp:lastModifiedBy>bdl</cp:lastModifiedBy>
  <cp:revision>217</cp:revision>
  <cp:lastPrinted>2001-11-08T10:22:42Z</cp:lastPrinted>
  <dcterms:created xsi:type="dcterms:W3CDTF">2007-04-25T04:41:04Z</dcterms:created>
  <dcterms:modified xsi:type="dcterms:W3CDTF">2013-06-30T23:19:31Z</dcterms:modified>
</cp:coreProperties>
</file>