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63" r:id="rId2"/>
  </p:sldMasterIdLst>
  <p:notesMasterIdLst>
    <p:notesMasterId r:id="rId49"/>
  </p:notesMasterIdLst>
  <p:handoutMasterIdLst>
    <p:handoutMasterId r:id="rId50"/>
  </p:handoutMasterIdLst>
  <p:sldIdLst>
    <p:sldId id="259" r:id="rId3"/>
    <p:sldId id="403" r:id="rId4"/>
    <p:sldId id="402" r:id="rId5"/>
    <p:sldId id="370" r:id="rId6"/>
    <p:sldId id="400" r:id="rId7"/>
    <p:sldId id="401" r:id="rId8"/>
    <p:sldId id="397" r:id="rId9"/>
    <p:sldId id="366" r:id="rId10"/>
    <p:sldId id="392" r:id="rId11"/>
    <p:sldId id="395" r:id="rId12"/>
    <p:sldId id="378" r:id="rId13"/>
    <p:sldId id="446" r:id="rId14"/>
    <p:sldId id="381" r:id="rId15"/>
    <p:sldId id="450" r:id="rId16"/>
    <p:sldId id="383" r:id="rId17"/>
    <p:sldId id="388" r:id="rId18"/>
    <p:sldId id="364" r:id="rId19"/>
    <p:sldId id="413" r:id="rId20"/>
    <p:sldId id="414" r:id="rId21"/>
    <p:sldId id="340" r:id="rId22"/>
    <p:sldId id="416" r:id="rId23"/>
    <p:sldId id="427" r:id="rId24"/>
    <p:sldId id="421" r:id="rId25"/>
    <p:sldId id="428" r:id="rId26"/>
    <p:sldId id="424" r:id="rId27"/>
    <p:sldId id="423" r:id="rId28"/>
    <p:sldId id="345" r:id="rId29"/>
    <p:sldId id="346" r:id="rId30"/>
    <p:sldId id="348" r:id="rId31"/>
    <p:sldId id="349" r:id="rId32"/>
    <p:sldId id="453" r:id="rId33"/>
    <p:sldId id="350" r:id="rId34"/>
    <p:sldId id="430" r:id="rId35"/>
    <p:sldId id="441" r:id="rId36"/>
    <p:sldId id="442" r:id="rId37"/>
    <p:sldId id="435" r:id="rId38"/>
    <p:sldId id="433" r:id="rId39"/>
    <p:sldId id="434" r:id="rId40"/>
    <p:sldId id="437" r:id="rId41"/>
    <p:sldId id="438" r:id="rId42"/>
    <p:sldId id="369" r:id="rId43"/>
    <p:sldId id="445" r:id="rId44"/>
    <p:sldId id="363" r:id="rId45"/>
    <p:sldId id="372" r:id="rId46"/>
    <p:sldId id="454" r:id="rId47"/>
    <p:sldId id="45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CA9E"/>
    <a:srgbClr val="F5D1A1"/>
    <a:srgbClr val="E4C295"/>
    <a:srgbClr val="F4C593"/>
    <a:srgbClr val="DFB284"/>
    <a:srgbClr val="E5AD7E"/>
    <a:srgbClr val="C19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0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72E62-E710-2F42-ADB5-FB5649EBEEF1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5244E6-8880-EC46-BCD3-FBB1502E5D81}">
      <dgm:prSet phldrT="[Text]"/>
      <dgm:spPr/>
      <dgm:t>
        <a:bodyPr/>
        <a:lstStyle/>
        <a:p>
          <a:r>
            <a:rPr lang="en-US" dirty="0" smtClean="0"/>
            <a:t>Comments</a:t>
          </a:r>
          <a:endParaRPr lang="en-US" dirty="0"/>
        </a:p>
      </dgm:t>
    </dgm:pt>
    <dgm:pt modelId="{2C2714DA-5D0A-3E47-868A-4D7387042611}" type="parTrans" cxnId="{3EE30AA7-C2E0-DA44-81E7-FFF0924685E8}">
      <dgm:prSet/>
      <dgm:spPr/>
      <dgm:t>
        <a:bodyPr/>
        <a:lstStyle/>
        <a:p>
          <a:endParaRPr lang="en-US"/>
        </a:p>
      </dgm:t>
    </dgm:pt>
    <dgm:pt modelId="{22BB98B3-318D-5C4A-A544-0FF09417F440}" type="sibTrans" cxnId="{3EE30AA7-C2E0-DA44-81E7-FFF0924685E8}">
      <dgm:prSet/>
      <dgm:spPr/>
      <dgm:t>
        <a:bodyPr/>
        <a:lstStyle/>
        <a:p>
          <a:endParaRPr lang="en-US"/>
        </a:p>
      </dgm:t>
    </dgm:pt>
    <dgm:pt modelId="{69B5BFCC-8114-1341-B74B-3A9C7BEA5434}">
      <dgm:prSet phldrT="[Text]"/>
      <dgm:spPr/>
      <dgm:t>
        <a:bodyPr/>
        <a:lstStyle/>
        <a:p>
          <a:r>
            <a:rPr lang="en-US" dirty="0" smtClean="0"/>
            <a:t>LEP2 nearly reached the Higgs</a:t>
          </a:r>
          <a:endParaRPr lang="en-US" dirty="0"/>
        </a:p>
      </dgm:t>
    </dgm:pt>
    <dgm:pt modelId="{EC0B49EF-30F2-0943-9249-DCC8C22EBA3D}" type="parTrans" cxnId="{5216E37E-F6A5-B743-B30F-647B4462DD30}">
      <dgm:prSet/>
      <dgm:spPr/>
      <dgm:t>
        <a:bodyPr/>
        <a:lstStyle/>
        <a:p>
          <a:endParaRPr lang="en-US"/>
        </a:p>
      </dgm:t>
    </dgm:pt>
    <dgm:pt modelId="{401E9A60-7DB3-7C46-92C7-32EC5C27E9C3}" type="sibTrans" cxnId="{5216E37E-F6A5-B743-B30F-647B4462DD30}">
      <dgm:prSet/>
      <dgm:spPr/>
      <dgm:t>
        <a:bodyPr/>
        <a:lstStyle/>
        <a:p>
          <a:endParaRPr lang="en-US"/>
        </a:p>
      </dgm:t>
    </dgm:pt>
    <dgm:pt modelId="{F9534CA9-889B-5349-8BAC-17CBF6E044EA}">
      <dgm:prSet phldrT="[Text]"/>
      <dgm:spPr/>
      <dgm:t>
        <a:bodyPr/>
        <a:lstStyle/>
        <a:p>
          <a:r>
            <a:rPr lang="en-US" dirty="0" smtClean="0"/>
            <a:t>Technical Issues</a:t>
          </a:r>
          <a:endParaRPr lang="en-US" dirty="0"/>
        </a:p>
      </dgm:t>
    </dgm:pt>
    <dgm:pt modelId="{B39CA116-13D3-A141-91AA-B354F7D03A5B}" type="parTrans" cxnId="{EC166E21-EEFA-2348-87DE-BF6524B38277}">
      <dgm:prSet/>
      <dgm:spPr/>
      <dgm:t>
        <a:bodyPr/>
        <a:lstStyle/>
        <a:p>
          <a:endParaRPr lang="en-US"/>
        </a:p>
      </dgm:t>
    </dgm:pt>
    <dgm:pt modelId="{AE1F188C-CC2F-5A49-A432-A25A767E2B75}" type="sibTrans" cxnId="{EC166E21-EEFA-2348-87DE-BF6524B38277}">
      <dgm:prSet/>
      <dgm:spPr/>
      <dgm:t>
        <a:bodyPr/>
        <a:lstStyle/>
        <a:p>
          <a:endParaRPr lang="en-US"/>
        </a:p>
      </dgm:t>
    </dgm:pt>
    <dgm:pt modelId="{2A83D123-874E-144B-8197-2C8189B03CE4}">
      <dgm:prSet phldrT="[Text]"/>
      <dgm:spPr/>
      <dgm:t>
        <a:bodyPr/>
        <a:lstStyle/>
        <a:p>
          <a:r>
            <a:rPr lang="en-US" dirty="0" smtClean="0"/>
            <a:t>Synchrotron Radiation:</a:t>
          </a:r>
          <a:endParaRPr lang="en-US" dirty="0"/>
        </a:p>
      </dgm:t>
    </dgm:pt>
    <dgm:pt modelId="{EC489C83-2F08-C842-86CD-E6F535C27201}" type="parTrans" cxnId="{A264C30B-664E-964B-AE9B-06F1BA933615}">
      <dgm:prSet/>
      <dgm:spPr/>
      <dgm:t>
        <a:bodyPr/>
        <a:lstStyle/>
        <a:p>
          <a:endParaRPr lang="en-US"/>
        </a:p>
      </dgm:t>
    </dgm:pt>
    <dgm:pt modelId="{6DA4B57A-663B-A140-A999-58AA3F194814}" type="sibTrans" cxnId="{A264C30B-664E-964B-AE9B-06F1BA933615}">
      <dgm:prSet/>
      <dgm:spPr/>
      <dgm:t>
        <a:bodyPr/>
        <a:lstStyle/>
        <a:p>
          <a:endParaRPr lang="en-US"/>
        </a:p>
      </dgm:t>
    </dgm:pt>
    <dgm:pt modelId="{4E97CCCB-E98C-214B-BA16-B86AE2240978}">
      <dgm:prSet phldrT="[Text]"/>
      <dgm:spPr/>
      <dgm:t>
        <a:bodyPr/>
        <a:lstStyle/>
        <a:p>
          <a:r>
            <a:rPr lang="en-US" dirty="0" smtClean="0"/>
            <a:t>Trends in the Discussion</a:t>
          </a:r>
          <a:endParaRPr lang="en-US" dirty="0"/>
        </a:p>
      </dgm:t>
    </dgm:pt>
    <dgm:pt modelId="{F5B5AFAC-0A54-8847-BF8A-673DF84F1D38}" type="parTrans" cxnId="{38B1E99F-2E09-0947-86D8-5D7E753DA1E4}">
      <dgm:prSet/>
      <dgm:spPr/>
      <dgm:t>
        <a:bodyPr/>
        <a:lstStyle/>
        <a:p>
          <a:endParaRPr lang="en-US"/>
        </a:p>
      </dgm:t>
    </dgm:pt>
    <dgm:pt modelId="{D616C6C4-AFA7-9449-8755-E5A334A72DD2}" type="sibTrans" cxnId="{38B1E99F-2E09-0947-86D8-5D7E753DA1E4}">
      <dgm:prSet/>
      <dgm:spPr/>
      <dgm:t>
        <a:bodyPr/>
        <a:lstStyle/>
        <a:p>
          <a:endParaRPr lang="en-US"/>
        </a:p>
      </dgm:t>
    </dgm:pt>
    <dgm:pt modelId="{4A42526C-66C4-7342-A848-F4A6C6C00294}">
      <dgm:prSet phldrT="[Text]"/>
      <dgm:spPr/>
      <dgm:t>
        <a:bodyPr/>
        <a:lstStyle/>
        <a:p>
          <a:r>
            <a:rPr lang="en-US" dirty="0" smtClean="0"/>
            <a:t>Re-use of the LEP tunnel (conflict w/LHC) as well as various site-filler options initially discussed</a:t>
          </a:r>
          <a:endParaRPr lang="en-US" dirty="0"/>
        </a:p>
      </dgm:t>
    </dgm:pt>
    <dgm:pt modelId="{4AEFC362-5763-7E46-B679-1C5A2F845166}" type="parTrans" cxnId="{8EB9EC37-537B-2D4F-8EC0-179B0E0D7F7B}">
      <dgm:prSet/>
      <dgm:spPr/>
      <dgm:t>
        <a:bodyPr/>
        <a:lstStyle/>
        <a:p>
          <a:endParaRPr lang="en-US"/>
        </a:p>
      </dgm:t>
    </dgm:pt>
    <dgm:pt modelId="{808168D9-501C-764F-9C1F-AB5661804F60}" type="sibTrans" cxnId="{8EB9EC37-537B-2D4F-8EC0-179B0E0D7F7B}">
      <dgm:prSet/>
      <dgm:spPr/>
      <dgm:t>
        <a:bodyPr/>
        <a:lstStyle/>
        <a:p>
          <a:endParaRPr lang="en-US"/>
        </a:p>
      </dgm:t>
    </dgm:pt>
    <dgm:pt modelId="{113FC432-6C00-C14B-A70D-D6DD39C9F5F2}">
      <dgm:prSet phldrT="[Text]"/>
      <dgm:spPr/>
      <dgm:t>
        <a:bodyPr/>
        <a:lstStyle/>
        <a:p>
          <a:r>
            <a:rPr lang="en-US" dirty="0" smtClean="0"/>
            <a:t>Recent focus: 80-100km ring leading to a </a:t>
          </a:r>
          <a:br>
            <a:rPr lang="en-US" dirty="0" smtClean="0"/>
          </a:br>
          <a:r>
            <a:rPr lang="en-US" dirty="0" smtClean="0"/>
            <a:t>100 </a:t>
          </a:r>
          <a:r>
            <a:rPr lang="en-US" dirty="0" err="1" smtClean="0"/>
            <a:t>TeV</a:t>
          </a:r>
          <a:r>
            <a:rPr lang="en-US" dirty="0" smtClean="0"/>
            <a:t> scale hadron collider (VHE-LHC/VLHC)</a:t>
          </a:r>
          <a:endParaRPr lang="en-US" dirty="0"/>
        </a:p>
      </dgm:t>
    </dgm:pt>
    <dgm:pt modelId="{86D780B7-5482-414A-8BA8-79D8BED2D946}" type="parTrans" cxnId="{F7CE8C07-0693-CA42-8D0F-CAECF5714580}">
      <dgm:prSet/>
      <dgm:spPr/>
      <dgm:t>
        <a:bodyPr/>
        <a:lstStyle/>
        <a:p>
          <a:endParaRPr lang="en-US"/>
        </a:p>
      </dgm:t>
    </dgm:pt>
    <dgm:pt modelId="{7788C704-C27A-B54A-B965-F5644474E733}" type="sibTrans" cxnId="{F7CE8C07-0693-CA42-8D0F-CAECF5714580}">
      <dgm:prSet/>
      <dgm:spPr/>
      <dgm:t>
        <a:bodyPr/>
        <a:lstStyle/>
        <a:p>
          <a:endParaRPr lang="en-US"/>
        </a:p>
      </dgm:t>
    </dgm:pt>
    <dgm:pt modelId="{0CD26147-A3CE-0249-8BAA-D2FF03821B33}">
      <dgm:prSet phldrT="[Text]"/>
      <dgm:spPr/>
      <dgm:t>
        <a:bodyPr/>
        <a:lstStyle/>
        <a:p>
          <a:r>
            <a:rPr lang="en-US" dirty="0" smtClean="0"/>
            <a:t>Rings are robust and well-understood technology</a:t>
          </a:r>
          <a:endParaRPr lang="en-US" dirty="0"/>
        </a:p>
      </dgm:t>
    </dgm:pt>
    <dgm:pt modelId="{723F4263-DAE5-254B-BF12-3F102F8BFA31}" type="parTrans" cxnId="{8C2E82C9-20D7-A041-AC96-C820E662FCF8}">
      <dgm:prSet/>
      <dgm:spPr/>
      <dgm:t>
        <a:bodyPr/>
        <a:lstStyle/>
        <a:p>
          <a:endParaRPr lang="en-US"/>
        </a:p>
      </dgm:t>
    </dgm:pt>
    <dgm:pt modelId="{9E74C9C9-1145-6249-92D5-F924DCF1288E}" type="sibTrans" cxnId="{8C2E82C9-20D7-A041-AC96-C820E662FCF8}">
      <dgm:prSet/>
      <dgm:spPr/>
      <dgm:t>
        <a:bodyPr/>
        <a:lstStyle/>
        <a:p>
          <a:endParaRPr lang="en-US"/>
        </a:p>
      </dgm:t>
    </dgm:pt>
    <dgm:pt modelId="{7CC3D277-3F17-9F48-B22D-08332393C437}">
      <dgm:prSet phldrT="[Text]"/>
      <dgm:spPr/>
      <dgm:t>
        <a:bodyPr/>
        <a:lstStyle/>
        <a:p>
          <a:r>
            <a:rPr lang="en-US" dirty="0" smtClean="0"/>
            <a:t>RF Efficiency</a:t>
          </a:r>
          <a:endParaRPr lang="en-US" dirty="0"/>
        </a:p>
      </dgm:t>
    </dgm:pt>
    <dgm:pt modelId="{EA534E4D-63F3-2A4A-97FE-F9F7361202AF}" type="parTrans" cxnId="{92DC7248-143B-FF40-B157-B7DCAF2833EC}">
      <dgm:prSet/>
      <dgm:spPr/>
      <dgm:t>
        <a:bodyPr/>
        <a:lstStyle/>
        <a:p>
          <a:endParaRPr lang="en-US"/>
        </a:p>
      </dgm:t>
    </dgm:pt>
    <dgm:pt modelId="{38B3BD7C-C3CC-5346-92AC-F4DD086EF62F}" type="sibTrans" cxnId="{92DC7248-143B-FF40-B157-B7DCAF2833EC}">
      <dgm:prSet/>
      <dgm:spPr/>
      <dgm:t>
        <a:bodyPr/>
        <a:lstStyle/>
        <a:p>
          <a:endParaRPr lang="en-US"/>
        </a:p>
      </dgm:t>
    </dgm:pt>
    <dgm:pt modelId="{6600E630-D969-984F-8FB7-B6FD30DAEABD}">
      <dgm:prSet phldrT="[Text]"/>
      <dgm:spPr/>
      <dgm:t>
        <a:bodyPr/>
        <a:lstStyle/>
        <a:p>
          <a:r>
            <a:rPr lang="en-US" dirty="0" smtClean="0"/>
            <a:t>Energy Bandwidth</a:t>
          </a:r>
          <a:endParaRPr lang="en-US" dirty="0"/>
        </a:p>
      </dgm:t>
    </dgm:pt>
    <dgm:pt modelId="{D11EE934-A48A-9E44-AC66-35BF348330AC}" type="parTrans" cxnId="{5EB76CFD-6BFA-4F4B-BED9-13750D923242}">
      <dgm:prSet/>
      <dgm:spPr/>
      <dgm:t>
        <a:bodyPr/>
        <a:lstStyle/>
        <a:p>
          <a:endParaRPr lang="en-US"/>
        </a:p>
      </dgm:t>
    </dgm:pt>
    <dgm:pt modelId="{25508E90-90D1-A041-A425-1563336805C2}" type="sibTrans" cxnId="{5EB76CFD-6BFA-4F4B-BED9-13750D923242}">
      <dgm:prSet/>
      <dgm:spPr/>
      <dgm:t>
        <a:bodyPr/>
        <a:lstStyle/>
        <a:p>
          <a:endParaRPr lang="en-US"/>
        </a:p>
      </dgm:t>
    </dgm:pt>
    <dgm:pt modelId="{9FF9F29E-A9B8-D842-871A-9F3990635260}">
      <dgm:prSet phldrT="[Text]"/>
      <dgm:spPr/>
      <dgm:t>
        <a:bodyPr/>
        <a:lstStyle/>
        <a:p>
          <a:r>
            <a:rPr lang="en-US" dirty="0" smtClean="0"/>
            <a:t>Takes a longer term view</a:t>
          </a:r>
          <a:endParaRPr lang="en-US" dirty="0"/>
        </a:p>
      </dgm:t>
    </dgm:pt>
    <dgm:pt modelId="{6C8F3712-98F6-4340-B502-BD0E1CE8ACEA}" type="parTrans" cxnId="{AAC1B7DD-E6E2-5A4A-97B4-9442EE3E568E}">
      <dgm:prSet/>
      <dgm:spPr/>
      <dgm:t>
        <a:bodyPr/>
        <a:lstStyle/>
        <a:p>
          <a:endParaRPr lang="en-US"/>
        </a:p>
      </dgm:t>
    </dgm:pt>
    <dgm:pt modelId="{9307B8A8-F48E-FC49-BB68-BD9BA3584A35}" type="sibTrans" cxnId="{AAC1B7DD-E6E2-5A4A-97B4-9442EE3E568E}">
      <dgm:prSet/>
      <dgm:spPr/>
      <dgm:t>
        <a:bodyPr/>
        <a:lstStyle/>
        <a:p>
          <a:endParaRPr lang="en-US"/>
        </a:p>
      </dgm:t>
    </dgm:pt>
    <dgm:pt modelId="{5F7572C5-CA98-0C40-AE30-49F04B1B4F85}">
      <dgm:prSet phldrT="[Text]"/>
      <dgm:spPr/>
      <dgm:t>
        <a:bodyPr/>
        <a:lstStyle/>
        <a:p>
          <a:r>
            <a:rPr lang="en-US" dirty="0" smtClean="0"/>
            <a:t>Limits SR issues</a:t>
          </a:r>
          <a:endParaRPr lang="en-US" dirty="0"/>
        </a:p>
      </dgm:t>
    </dgm:pt>
    <dgm:pt modelId="{0978650D-389B-8246-93A7-DA3DF728F634}" type="parTrans" cxnId="{C9AACA1F-C118-9C4A-BCCD-DBCB42A45E1D}">
      <dgm:prSet/>
      <dgm:spPr/>
      <dgm:t>
        <a:bodyPr/>
        <a:lstStyle/>
        <a:p>
          <a:endParaRPr lang="en-US"/>
        </a:p>
      </dgm:t>
    </dgm:pt>
    <dgm:pt modelId="{B60DDB2A-3A00-CA46-9C5B-67290DDF1507}" type="sibTrans" cxnId="{C9AACA1F-C118-9C4A-BCCD-DBCB42A45E1D}">
      <dgm:prSet/>
      <dgm:spPr/>
      <dgm:t>
        <a:bodyPr/>
        <a:lstStyle/>
        <a:p>
          <a:endParaRPr lang="en-US"/>
        </a:p>
      </dgm:t>
    </dgm:pt>
    <dgm:pt modelId="{EE774AE7-AD2D-8C4B-B6B1-35EE6C82AD8F}">
      <dgm:prSet phldrT="[Text]"/>
      <dgm:spPr/>
      <dgm:t>
        <a:bodyPr/>
        <a:lstStyle/>
        <a:p>
          <a:r>
            <a:rPr lang="en-US" dirty="0" smtClean="0"/>
            <a:t>Collective Effects</a:t>
          </a:r>
          <a:endParaRPr lang="en-US" dirty="0"/>
        </a:p>
      </dgm:t>
    </dgm:pt>
    <dgm:pt modelId="{541E04A7-36F1-F345-92D2-41EDC104359B}" type="parTrans" cxnId="{C42F4C57-5590-3744-8236-92B9C630344C}">
      <dgm:prSet/>
      <dgm:spPr/>
      <dgm:t>
        <a:bodyPr/>
        <a:lstStyle/>
        <a:p>
          <a:endParaRPr lang="en-US"/>
        </a:p>
      </dgm:t>
    </dgm:pt>
    <dgm:pt modelId="{3D26BCAA-9218-6B4A-A4B2-A68E28A680E3}" type="sibTrans" cxnId="{C42F4C57-5590-3744-8236-92B9C630344C}">
      <dgm:prSet/>
      <dgm:spPr/>
      <dgm:t>
        <a:bodyPr/>
        <a:lstStyle/>
        <a:p>
          <a:endParaRPr lang="en-US"/>
        </a:p>
      </dgm:t>
    </dgm:pt>
    <dgm:pt modelId="{C8718649-2EC8-CC47-98B6-D3E4497ECC13}">
      <dgm:prSet phldrT="[Text]"/>
      <dgm:spPr/>
      <dgm:t>
        <a:bodyPr/>
        <a:lstStyle/>
        <a:p>
          <a:r>
            <a:rPr lang="en-US" dirty="0" smtClean="0"/>
            <a:t>Beam Lifetime (~10</a:t>
          </a:r>
          <a:r>
            <a:rPr lang="en-US" baseline="30000" dirty="0" smtClean="0"/>
            <a:t>3</a:t>
          </a:r>
          <a:r>
            <a:rPr lang="en-US" baseline="0" dirty="0" smtClean="0"/>
            <a:t> sec)</a:t>
          </a:r>
          <a:r>
            <a:rPr lang="en-US" dirty="0" smtClean="0"/>
            <a:t> and Top-Up Injection</a:t>
          </a:r>
          <a:endParaRPr lang="en-US" dirty="0"/>
        </a:p>
      </dgm:t>
    </dgm:pt>
    <dgm:pt modelId="{F1A1940A-98B2-7440-9C88-61FAD92EBCE6}" type="parTrans" cxnId="{B17B561C-176D-7D4B-A37B-C3F7C5EFB750}">
      <dgm:prSet/>
      <dgm:spPr/>
      <dgm:t>
        <a:bodyPr/>
        <a:lstStyle/>
        <a:p>
          <a:endParaRPr lang="en-US"/>
        </a:p>
      </dgm:t>
    </dgm:pt>
    <dgm:pt modelId="{07BDFAA5-729E-444C-AAF9-8F3922F5CAF7}" type="sibTrans" cxnId="{B17B561C-176D-7D4B-A37B-C3F7C5EFB750}">
      <dgm:prSet/>
      <dgm:spPr/>
      <dgm:t>
        <a:bodyPr/>
        <a:lstStyle/>
        <a:p>
          <a:endParaRPr lang="en-US"/>
        </a:p>
      </dgm:t>
    </dgm:pt>
    <dgm:pt modelId="{2943C575-C6D3-5D4B-A179-E507275B00A0}" type="pres">
      <dgm:prSet presAssocID="{DC572E62-E710-2F42-ADB5-FB5649EBEE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F37F4-FF76-0741-82C5-9305E8C88562}" type="pres">
      <dgm:prSet presAssocID="{275244E6-8880-EC46-BCD3-FBB1502E5D81}" presName="linNode" presStyleCnt="0"/>
      <dgm:spPr/>
    </dgm:pt>
    <dgm:pt modelId="{BD5A2C59-5AC8-A64C-B2D8-273140D69B60}" type="pres">
      <dgm:prSet presAssocID="{275244E6-8880-EC46-BCD3-FBB1502E5D81}" presName="parentText" presStyleLbl="node1" presStyleIdx="0" presStyleCnt="3" custScaleY="549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73A-7FBB-A340-9D63-6A1E8036BA62}" type="pres">
      <dgm:prSet presAssocID="{275244E6-8880-EC46-BCD3-FBB1502E5D81}" presName="descendantText" presStyleLbl="alignAccFollowNode1" presStyleIdx="0" presStyleCnt="3" custScaleX="131079" custScaleY="54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9956A-8FA7-7F40-9E7D-A136B0E6D3AD}" type="pres">
      <dgm:prSet presAssocID="{22BB98B3-318D-5C4A-A544-0FF09417F440}" presName="sp" presStyleCnt="0"/>
      <dgm:spPr/>
    </dgm:pt>
    <dgm:pt modelId="{C879EB6C-F369-DB4C-9D34-1656598E8679}" type="pres">
      <dgm:prSet presAssocID="{F9534CA9-889B-5349-8BAC-17CBF6E044EA}" presName="linNode" presStyleCnt="0"/>
      <dgm:spPr/>
    </dgm:pt>
    <dgm:pt modelId="{9BE74956-81F9-6648-B55F-FA273F1A7BD0}" type="pres">
      <dgm:prSet presAssocID="{F9534CA9-889B-5349-8BAC-17CBF6E044EA}" presName="parentText" presStyleLbl="node1" presStyleIdx="1" presStyleCnt="3" custScaleY="757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FB2DF-B43A-EE41-BA9B-03CFEF7B1075}" type="pres">
      <dgm:prSet presAssocID="{F9534CA9-889B-5349-8BAC-17CBF6E044EA}" presName="descendantText" presStyleLbl="alignAccFollowNode1" presStyleIdx="1" presStyleCnt="3" custScaleX="133098" custScaleY="89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F7F14-BE6B-B64B-8F4F-42B164412D7F}" type="pres">
      <dgm:prSet presAssocID="{AE1F188C-CC2F-5A49-A432-A25A767E2B75}" presName="sp" presStyleCnt="0"/>
      <dgm:spPr/>
    </dgm:pt>
    <dgm:pt modelId="{93B23EC9-C242-4242-9001-BE33F0246945}" type="pres">
      <dgm:prSet presAssocID="{4E97CCCB-E98C-214B-BA16-B86AE2240978}" presName="linNode" presStyleCnt="0"/>
      <dgm:spPr/>
    </dgm:pt>
    <dgm:pt modelId="{9BFEE267-4A7D-8043-9543-F9909F875E6A}" type="pres">
      <dgm:prSet presAssocID="{4E97CCCB-E98C-214B-BA16-B86AE2240978}" presName="parentText" presStyleLbl="node1" presStyleIdx="2" presStyleCnt="3" custScaleX="88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F7B54-DF07-8A48-A8DB-82DAFDAD529B}" type="pres">
      <dgm:prSet presAssocID="{4E97CCCB-E98C-214B-BA16-B86AE2240978}" presName="descendantText" presStyleLbl="alignAccFollowNode1" presStyleIdx="2" presStyleCnt="3" custScaleX="115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ACA1F-C118-9C4A-BCCD-DBCB42A45E1D}" srcId="{113FC432-6C00-C14B-A70D-D6DD39C9F5F2}" destId="{5F7572C5-CA98-0C40-AE30-49F04B1B4F85}" srcOrd="1" destOrd="0" parTransId="{0978650D-389B-8246-93A7-DA3DF728F634}" sibTransId="{B60DDB2A-3A00-CA46-9C5B-67290DDF1507}"/>
    <dgm:cxn modelId="{9BADF891-CB93-124C-BF9F-BDBD569A915E}" type="presOf" srcId="{EE774AE7-AD2D-8C4B-B6B1-35EE6C82AD8F}" destId="{30AFB2DF-B43A-EE41-BA9B-03CFEF7B1075}" srcOrd="0" destOrd="3" presId="urn:microsoft.com/office/officeart/2005/8/layout/vList5"/>
    <dgm:cxn modelId="{5216E37E-F6A5-B743-B30F-647B4462DD30}" srcId="{275244E6-8880-EC46-BCD3-FBB1502E5D81}" destId="{69B5BFCC-8114-1341-B74B-3A9C7BEA5434}" srcOrd="0" destOrd="0" parTransId="{EC0B49EF-30F2-0943-9249-DCC8C22EBA3D}" sibTransId="{401E9A60-7DB3-7C46-92C7-32EC5C27E9C3}"/>
    <dgm:cxn modelId="{B17B561C-176D-7D4B-A37B-C3F7C5EFB750}" srcId="{F9534CA9-889B-5349-8BAC-17CBF6E044EA}" destId="{C8718649-2EC8-CC47-98B6-D3E4497ECC13}" srcOrd="2" destOrd="0" parTransId="{F1A1940A-98B2-7440-9C88-61FAD92EBCE6}" sibTransId="{07BDFAA5-729E-444C-AAF9-8F3922F5CAF7}"/>
    <dgm:cxn modelId="{7CA29D92-8160-6D46-9A75-CD9286796AD4}" type="presOf" srcId="{C8718649-2EC8-CC47-98B6-D3E4497ECC13}" destId="{30AFB2DF-B43A-EE41-BA9B-03CFEF7B1075}" srcOrd="0" destOrd="2" presId="urn:microsoft.com/office/officeart/2005/8/layout/vList5"/>
    <dgm:cxn modelId="{3C6AC687-DAC6-5F4A-92EA-9CA79AF86E14}" type="presOf" srcId="{2A83D123-874E-144B-8197-2C8189B03CE4}" destId="{30AFB2DF-B43A-EE41-BA9B-03CFEF7B1075}" srcOrd="0" destOrd="0" presId="urn:microsoft.com/office/officeart/2005/8/layout/vList5"/>
    <dgm:cxn modelId="{C42F4C57-5590-3744-8236-92B9C630344C}" srcId="{F9534CA9-889B-5349-8BAC-17CBF6E044EA}" destId="{EE774AE7-AD2D-8C4B-B6B1-35EE6C82AD8F}" srcOrd="3" destOrd="0" parTransId="{541E04A7-36F1-F345-92D2-41EDC104359B}" sibTransId="{3D26BCAA-9218-6B4A-A4B2-A68E28A680E3}"/>
    <dgm:cxn modelId="{F7CE8C07-0693-CA42-8D0F-CAECF5714580}" srcId="{4E97CCCB-E98C-214B-BA16-B86AE2240978}" destId="{113FC432-6C00-C14B-A70D-D6DD39C9F5F2}" srcOrd="1" destOrd="0" parTransId="{86D780B7-5482-414A-8BA8-79D8BED2D946}" sibTransId="{7788C704-C27A-B54A-B965-F5644474E733}"/>
    <dgm:cxn modelId="{F029A533-24C9-D040-8C05-014724872824}" type="presOf" srcId="{6600E630-D969-984F-8FB7-B6FD30DAEABD}" destId="{30AFB2DF-B43A-EE41-BA9B-03CFEF7B1075}" srcOrd="0" destOrd="4" presId="urn:microsoft.com/office/officeart/2005/8/layout/vList5"/>
    <dgm:cxn modelId="{0DB829E7-6AD3-BD4F-9158-8919D1B209F5}" type="presOf" srcId="{69B5BFCC-8114-1341-B74B-3A9C7BEA5434}" destId="{C998673A-7FBB-A340-9D63-6A1E8036BA62}" srcOrd="0" destOrd="0" presId="urn:microsoft.com/office/officeart/2005/8/layout/vList5"/>
    <dgm:cxn modelId="{5EB76CFD-6BFA-4F4B-BED9-13750D923242}" srcId="{F9534CA9-889B-5349-8BAC-17CBF6E044EA}" destId="{6600E630-D969-984F-8FB7-B6FD30DAEABD}" srcOrd="4" destOrd="0" parTransId="{D11EE934-A48A-9E44-AC66-35BF348330AC}" sibTransId="{25508E90-90D1-A041-A425-1563336805C2}"/>
    <dgm:cxn modelId="{8EB9EC37-537B-2D4F-8EC0-179B0E0D7F7B}" srcId="{4E97CCCB-E98C-214B-BA16-B86AE2240978}" destId="{4A42526C-66C4-7342-A848-F4A6C6C00294}" srcOrd="0" destOrd="0" parTransId="{4AEFC362-5763-7E46-B679-1C5A2F845166}" sibTransId="{808168D9-501C-764F-9C1F-AB5661804F60}"/>
    <dgm:cxn modelId="{E70FDF97-6A47-B446-81A1-1AEA7B99763D}" type="presOf" srcId="{9FF9F29E-A9B8-D842-871A-9F3990635260}" destId="{EFCF7B54-DF07-8A48-A8DB-82DAFDAD529B}" srcOrd="0" destOrd="2" presId="urn:microsoft.com/office/officeart/2005/8/layout/vList5"/>
    <dgm:cxn modelId="{B8B93AE9-2FF1-6A40-BF32-1B35405E794B}" type="presOf" srcId="{0CD26147-A3CE-0249-8BAA-D2FF03821B33}" destId="{C998673A-7FBB-A340-9D63-6A1E8036BA62}" srcOrd="0" destOrd="1" presId="urn:microsoft.com/office/officeart/2005/8/layout/vList5"/>
    <dgm:cxn modelId="{38B1E99F-2E09-0947-86D8-5D7E753DA1E4}" srcId="{DC572E62-E710-2F42-ADB5-FB5649EBEEF1}" destId="{4E97CCCB-E98C-214B-BA16-B86AE2240978}" srcOrd="2" destOrd="0" parTransId="{F5B5AFAC-0A54-8847-BF8A-673DF84F1D38}" sibTransId="{D616C6C4-AFA7-9449-8755-E5A334A72DD2}"/>
    <dgm:cxn modelId="{92DC7248-143B-FF40-B157-B7DCAF2833EC}" srcId="{F9534CA9-889B-5349-8BAC-17CBF6E044EA}" destId="{7CC3D277-3F17-9F48-B22D-08332393C437}" srcOrd="1" destOrd="0" parTransId="{EA534E4D-63F3-2A4A-97FE-F9F7361202AF}" sibTransId="{38B3BD7C-C3CC-5346-92AC-F4DD086EF62F}"/>
    <dgm:cxn modelId="{3EE30AA7-C2E0-DA44-81E7-FFF0924685E8}" srcId="{DC572E62-E710-2F42-ADB5-FB5649EBEEF1}" destId="{275244E6-8880-EC46-BCD3-FBB1502E5D81}" srcOrd="0" destOrd="0" parTransId="{2C2714DA-5D0A-3E47-868A-4D7387042611}" sibTransId="{22BB98B3-318D-5C4A-A544-0FF09417F440}"/>
    <dgm:cxn modelId="{B0DD052A-8EC9-4A4B-9F1F-F5C154C26274}" type="presOf" srcId="{7CC3D277-3F17-9F48-B22D-08332393C437}" destId="{30AFB2DF-B43A-EE41-BA9B-03CFEF7B1075}" srcOrd="0" destOrd="1" presId="urn:microsoft.com/office/officeart/2005/8/layout/vList5"/>
    <dgm:cxn modelId="{10C1DAB0-F71D-B34A-9483-2B80E44CEA7E}" type="presOf" srcId="{5F7572C5-CA98-0C40-AE30-49F04B1B4F85}" destId="{EFCF7B54-DF07-8A48-A8DB-82DAFDAD529B}" srcOrd="0" destOrd="3" presId="urn:microsoft.com/office/officeart/2005/8/layout/vList5"/>
    <dgm:cxn modelId="{FD924FDA-F686-254B-87E3-80AE83E28CDE}" type="presOf" srcId="{DC572E62-E710-2F42-ADB5-FB5649EBEEF1}" destId="{2943C575-C6D3-5D4B-A179-E507275B00A0}" srcOrd="0" destOrd="0" presId="urn:microsoft.com/office/officeart/2005/8/layout/vList5"/>
    <dgm:cxn modelId="{EC166E21-EEFA-2348-87DE-BF6524B38277}" srcId="{DC572E62-E710-2F42-ADB5-FB5649EBEEF1}" destId="{F9534CA9-889B-5349-8BAC-17CBF6E044EA}" srcOrd="1" destOrd="0" parTransId="{B39CA116-13D3-A141-91AA-B354F7D03A5B}" sibTransId="{AE1F188C-CC2F-5A49-A432-A25A767E2B75}"/>
    <dgm:cxn modelId="{A264C30B-664E-964B-AE9B-06F1BA933615}" srcId="{F9534CA9-889B-5349-8BAC-17CBF6E044EA}" destId="{2A83D123-874E-144B-8197-2C8189B03CE4}" srcOrd="0" destOrd="0" parTransId="{EC489C83-2F08-C842-86CD-E6F535C27201}" sibTransId="{6DA4B57A-663B-A140-A999-58AA3F194814}"/>
    <dgm:cxn modelId="{E4512227-79E5-314F-A57A-DD9C30FB63BA}" type="presOf" srcId="{F9534CA9-889B-5349-8BAC-17CBF6E044EA}" destId="{9BE74956-81F9-6648-B55F-FA273F1A7BD0}" srcOrd="0" destOrd="0" presId="urn:microsoft.com/office/officeart/2005/8/layout/vList5"/>
    <dgm:cxn modelId="{6B8B9B31-7478-664D-A273-CBBEF7393E26}" type="presOf" srcId="{4A42526C-66C4-7342-A848-F4A6C6C00294}" destId="{EFCF7B54-DF07-8A48-A8DB-82DAFDAD529B}" srcOrd="0" destOrd="0" presId="urn:microsoft.com/office/officeart/2005/8/layout/vList5"/>
    <dgm:cxn modelId="{8C2E82C9-20D7-A041-AC96-C820E662FCF8}" srcId="{275244E6-8880-EC46-BCD3-FBB1502E5D81}" destId="{0CD26147-A3CE-0249-8BAA-D2FF03821B33}" srcOrd="1" destOrd="0" parTransId="{723F4263-DAE5-254B-BF12-3F102F8BFA31}" sibTransId="{9E74C9C9-1145-6249-92D5-F924DCF1288E}"/>
    <dgm:cxn modelId="{6C313C15-3154-834A-B3A9-9374F65675E2}" type="presOf" srcId="{4E97CCCB-E98C-214B-BA16-B86AE2240978}" destId="{9BFEE267-4A7D-8043-9543-F9909F875E6A}" srcOrd="0" destOrd="0" presId="urn:microsoft.com/office/officeart/2005/8/layout/vList5"/>
    <dgm:cxn modelId="{78C7F5DD-8BDA-D243-B5D9-025205D078AA}" type="presOf" srcId="{113FC432-6C00-C14B-A70D-D6DD39C9F5F2}" destId="{EFCF7B54-DF07-8A48-A8DB-82DAFDAD529B}" srcOrd="0" destOrd="1" presId="urn:microsoft.com/office/officeart/2005/8/layout/vList5"/>
    <dgm:cxn modelId="{C5B04DD2-4632-E343-8F0D-E8B8A468221F}" type="presOf" srcId="{275244E6-8880-EC46-BCD3-FBB1502E5D81}" destId="{BD5A2C59-5AC8-A64C-B2D8-273140D69B60}" srcOrd="0" destOrd="0" presId="urn:microsoft.com/office/officeart/2005/8/layout/vList5"/>
    <dgm:cxn modelId="{AAC1B7DD-E6E2-5A4A-97B4-9442EE3E568E}" srcId="{113FC432-6C00-C14B-A70D-D6DD39C9F5F2}" destId="{9FF9F29E-A9B8-D842-871A-9F3990635260}" srcOrd="0" destOrd="0" parTransId="{6C8F3712-98F6-4340-B502-BD0E1CE8ACEA}" sibTransId="{9307B8A8-F48E-FC49-BB68-BD9BA3584A35}"/>
    <dgm:cxn modelId="{7CDBED92-C5B1-2B4A-AD3F-716801FD5FA1}" type="presParOf" srcId="{2943C575-C6D3-5D4B-A179-E507275B00A0}" destId="{52DF37F4-FF76-0741-82C5-9305E8C88562}" srcOrd="0" destOrd="0" presId="urn:microsoft.com/office/officeart/2005/8/layout/vList5"/>
    <dgm:cxn modelId="{21C25B32-1DA7-F443-A191-17B1E73B8A72}" type="presParOf" srcId="{52DF37F4-FF76-0741-82C5-9305E8C88562}" destId="{BD5A2C59-5AC8-A64C-B2D8-273140D69B60}" srcOrd="0" destOrd="0" presId="urn:microsoft.com/office/officeart/2005/8/layout/vList5"/>
    <dgm:cxn modelId="{48583A4B-C3F2-5C4E-98B3-7398C974EC9F}" type="presParOf" srcId="{52DF37F4-FF76-0741-82C5-9305E8C88562}" destId="{C998673A-7FBB-A340-9D63-6A1E8036BA62}" srcOrd="1" destOrd="0" presId="urn:microsoft.com/office/officeart/2005/8/layout/vList5"/>
    <dgm:cxn modelId="{79B7FDFB-64A0-DC4E-A5BE-401057B601BB}" type="presParOf" srcId="{2943C575-C6D3-5D4B-A179-E507275B00A0}" destId="{E9E9956A-8FA7-7F40-9E7D-A136B0E6D3AD}" srcOrd="1" destOrd="0" presId="urn:microsoft.com/office/officeart/2005/8/layout/vList5"/>
    <dgm:cxn modelId="{B4D82283-97BA-9041-A59C-5D3454166A2E}" type="presParOf" srcId="{2943C575-C6D3-5D4B-A179-E507275B00A0}" destId="{C879EB6C-F369-DB4C-9D34-1656598E8679}" srcOrd="2" destOrd="0" presId="urn:microsoft.com/office/officeart/2005/8/layout/vList5"/>
    <dgm:cxn modelId="{103A0C0E-5CA3-8149-9850-B9F660DD9B6A}" type="presParOf" srcId="{C879EB6C-F369-DB4C-9D34-1656598E8679}" destId="{9BE74956-81F9-6648-B55F-FA273F1A7BD0}" srcOrd="0" destOrd="0" presId="urn:microsoft.com/office/officeart/2005/8/layout/vList5"/>
    <dgm:cxn modelId="{E47DA8E1-475E-DB4A-B6CD-AC20B674BAD1}" type="presParOf" srcId="{C879EB6C-F369-DB4C-9D34-1656598E8679}" destId="{30AFB2DF-B43A-EE41-BA9B-03CFEF7B1075}" srcOrd="1" destOrd="0" presId="urn:microsoft.com/office/officeart/2005/8/layout/vList5"/>
    <dgm:cxn modelId="{35C41553-6682-3344-85ED-5E21F604E53F}" type="presParOf" srcId="{2943C575-C6D3-5D4B-A179-E507275B00A0}" destId="{43DF7F14-BE6B-B64B-8F4F-42B164412D7F}" srcOrd="3" destOrd="0" presId="urn:microsoft.com/office/officeart/2005/8/layout/vList5"/>
    <dgm:cxn modelId="{A2A94096-1A11-8E45-B958-38AA7D644ADB}" type="presParOf" srcId="{2943C575-C6D3-5D4B-A179-E507275B00A0}" destId="{93B23EC9-C242-4242-9001-BE33F0246945}" srcOrd="4" destOrd="0" presId="urn:microsoft.com/office/officeart/2005/8/layout/vList5"/>
    <dgm:cxn modelId="{7CE52930-239F-4B4B-99E2-32AE89AE835A}" type="presParOf" srcId="{93B23EC9-C242-4242-9001-BE33F0246945}" destId="{9BFEE267-4A7D-8043-9543-F9909F875E6A}" srcOrd="0" destOrd="0" presId="urn:microsoft.com/office/officeart/2005/8/layout/vList5"/>
    <dgm:cxn modelId="{70701A23-16C4-2D4E-A07A-A90C179DD2F8}" type="presParOf" srcId="{93B23EC9-C242-4242-9001-BE33F0246945}" destId="{EFCF7B54-DF07-8A48-A8DB-82DAFDAD52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F9A61-448F-E341-B399-53BCC8CAB32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BC513-473C-4A48-B8D4-991AC27E89BD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55FEEDCD-A002-124B-B3C9-A9477887B36A}" type="parTrans" cxnId="{35B2D5BF-F637-6641-99E7-363DD2AE336D}">
      <dgm:prSet/>
      <dgm:spPr/>
      <dgm:t>
        <a:bodyPr/>
        <a:lstStyle/>
        <a:p>
          <a:endParaRPr lang="en-US"/>
        </a:p>
      </dgm:t>
    </dgm:pt>
    <dgm:pt modelId="{6BEDDD68-16E2-004F-8194-C0F474454CE8}" type="sibTrans" cxnId="{35B2D5BF-F637-6641-99E7-363DD2AE336D}">
      <dgm:prSet/>
      <dgm:spPr/>
      <dgm:t>
        <a:bodyPr/>
        <a:lstStyle/>
        <a:p>
          <a:endParaRPr lang="en-US"/>
        </a:p>
      </dgm:t>
    </dgm:pt>
    <dgm:pt modelId="{3B3125C5-4741-BC44-9E38-9A3E5D144473}">
      <dgm:prSet phldrT="[Text]"/>
      <dgm:spPr/>
      <dgm:t>
        <a:bodyPr/>
        <a:lstStyle/>
        <a:p>
          <a:r>
            <a:rPr lang="en-US" dirty="0" smtClean="0"/>
            <a:t>TLEP Design Study has been launched</a:t>
          </a:r>
          <a:endParaRPr lang="en-US" dirty="0"/>
        </a:p>
      </dgm:t>
    </dgm:pt>
    <dgm:pt modelId="{CBAECDC1-8A68-9B46-AB63-4DBBEB26B388}" type="parTrans" cxnId="{7C0CA761-F535-6041-9456-D99BE3A10168}">
      <dgm:prSet/>
      <dgm:spPr/>
      <dgm:t>
        <a:bodyPr/>
        <a:lstStyle/>
        <a:p>
          <a:endParaRPr lang="en-US"/>
        </a:p>
      </dgm:t>
    </dgm:pt>
    <dgm:pt modelId="{2E5F1A4D-F66C-EF4F-8117-B939ABCA9075}" type="sibTrans" cxnId="{7C0CA761-F535-6041-9456-D99BE3A10168}">
      <dgm:prSet/>
      <dgm:spPr/>
      <dgm:t>
        <a:bodyPr/>
        <a:lstStyle/>
        <a:p>
          <a:endParaRPr lang="en-US"/>
        </a:p>
      </dgm:t>
    </dgm:pt>
    <dgm:pt modelId="{287F3AF2-9D57-B74D-8AEB-0E9B65D99658}">
      <dgm:prSet phldrT="[Text]"/>
      <dgm:spPr/>
      <dgm:t>
        <a:bodyPr/>
        <a:lstStyle/>
        <a:p>
          <a:r>
            <a:rPr lang="en-US" dirty="0" smtClean="0"/>
            <a:t>Not aware of any other significant effort underway</a:t>
          </a:r>
          <a:endParaRPr lang="en-US" dirty="0"/>
        </a:p>
      </dgm:t>
    </dgm:pt>
    <dgm:pt modelId="{9B7B839B-9181-314A-81F4-81858E4877C4}" type="parTrans" cxnId="{AB805337-DFB7-A441-8C21-98CA492981F9}">
      <dgm:prSet/>
      <dgm:spPr/>
      <dgm:t>
        <a:bodyPr/>
        <a:lstStyle/>
        <a:p>
          <a:endParaRPr lang="en-US"/>
        </a:p>
      </dgm:t>
    </dgm:pt>
    <dgm:pt modelId="{88DE667D-FAEF-9148-85E4-FC3AFECA91C1}" type="sibTrans" cxnId="{AB805337-DFB7-A441-8C21-98CA492981F9}">
      <dgm:prSet/>
      <dgm:spPr/>
      <dgm:t>
        <a:bodyPr/>
        <a:lstStyle/>
        <a:p>
          <a:endParaRPr lang="en-US"/>
        </a:p>
      </dgm:t>
    </dgm:pt>
    <dgm:pt modelId="{B15F5435-D9EE-134F-8C64-C1877E7132F8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231ED075-8AF7-CD4A-8423-6DABC544E84E}" type="parTrans" cxnId="{7870C5A1-871E-4F4A-8CB5-B76DC574A823}">
      <dgm:prSet/>
      <dgm:spPr/>
      <dgm:t>
        <a:bodyPr/>
        <a:lstStyle/>
        <a:p>
          <a:endParaRPr lang="en-US"/>
        </a:p>
      </dgm:t>
    </dgm:pt>
    <dgm:pt modelId="{236625BB-2759-284B-85DB-4E7749D4D81D}" type="sibTrans" cxnId="{7870C5A1-871E-4F4A-8CB5-B76DC574A823}">
      <dgm:prSet/>
      <dgm:spPr/>
      <dgm:t>
        <a:bodyPr/>
        <a:lstStyle/>
        <a:p>
          <a:endParaRPr lang="en-US"/>
        </a:p>
      </dgm:t>
    </dgm:pt>
    <dgm:pt modelId="{83725100-CB4E-AB4D-8066-187EDDA52520}">
      <dgm:prSet phldrT="[Text]"/>
      <dgm:spPr/>
      <dgm:t>
        <a:bodyPr/>
        <a:lstStyle/>
        <a:p>
          <a:r>
            <a:rPr lang="en-US" dirty="0" smtClean="0"/>
            <a:t>Focus on detailed technical assessments</a:t>
          </a:r>
          <a:endParaRPr lang="en-US" dirty="0"/>
        </a:p>
      </dgm:t>
    </dgm:pt>
    <dgm:pt modelId="{E8BD34A4-F04F-A443-96DC-EEB517A6A391}" type="parTrans" cxnId="{38713E79-3B14-8040-9BC1-6A8721F9A5A3}">
      <dgm:prSet/>
      <dgm:spPr/>
      <dgm:t>
        <a:bodyPr/>
        <a:lstStyle/>
        <a:p>
          <a:endParaRPr lang="en-US"/>
        </a:p>
      </dgm:t>
    </dgm:pt>
    <dgm:pt modelId="{C74DEDD6-6829-7743-9223-558955AEEDF0}" type="sibTrans" cxnId="{38713E79-3B14-8040-9BC1-6A8721F9A5A3}">
      <dgm:prSet/>
      <dgm:spPr/>
      <dgm:t>
        <a:bodyPr/>
        <a:lstStyle/>
        <a:p>
          <a:endParaRPr lang="en-US"/>
        </a:p>
      </dgm:t>
    </dgm:pt>
    <dgm:pt modelId="{08BF7114-6074-DC49-A5FC-B1FFD5C14352}">
      <dgm:prSet phldrT="[Text]"/>
      <dgm:spPr/>
      <dgm:t>
        <a:bodyPr/>
        <a:lstStyle/>
        <a:p>
          <a:r>
            <a:rPr lang="en-US" dirty="0" smtClean="0"/>
            <a:t>Challenges, but no obvious showstoppers</a:t>
          </a:r>
          <a:endParaRPr lang="en-US" dirty="0"/>
        </a:p>
      </dgm:t>
    </dgm:pt>
    <dgm:pt modelId="{6A39EF57-AB54-D44E-BDCD-F50DF2B9360C}" type="parTrans" cxnId="{A88DB2BE-A5E9-5B44-A882-D210CE4767E0}">
      <dgm:prSet/>
      <dgm:spPr/>
      <dgm:t>
        <a:bodyPr/>
        <a:lstStyle/>
        <a:p>
          <a:endParaRPr lang="en-US"/>
        </a:p>
      </dgm:t>
    </dgm:pt>
    <dgm:pt modelId="{1408F0E9-FBEB-5642-9EB7-BFFAC6EA6446}" type="sibTrans" cxnId="{A88DB2BE-A5E9-5B44-A882-D210CE4767E0}">
      <dgm:prSet/>
      <dgm:spPr/>
      <dgm:t>
        <a:bodyPr/>
        <a:lstStyle/>
        <a:p>
          <a:endParaRPr lang="en-US"/>
        </a:p>
      </dgm:t>
    </dgm:pt>
    <dgm:pt modelId="{04170F75-DE87-834B-8125-263F2FD161BC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E3B7148-2E9E-6D47-9E84-D6CC1BBFEB65}" type="parTrans" cxnId="{0441D328-EE86-FD4D-A2F5-C29A70D9321C}">
      <dgm:prSet/>
      <dgm:spPr/>
      <dgm:t>
        <a:bodyPr/>
        <a:lstStyle/>
        <a:p>
          <a:endParaRPr lang="en-US"/>
        </a:p>
      </dgm:t>
    </dgm:pt>
    <dgm:pt modelId="{3215C613-D23F-7148-B944-57EEF8DAB48C}" type="sibTrans" cxnId="{0441D328-EE86-FD4D-A2F5-C29A70D9321C}">
      <dgm:prSet/>
      <dgm:spPr/>
      <dgm:t>
        <a:bodyPr/>
        <a:lstStyle/>
        <a:p>
          <a:endParaRPr lang="en-US"/>
        </a:p>
      </dgm:t>
    </dgm:pt>
    <dgm:pt modelId="{58D917C1-6BF1-E646-B036-58608B05EA8C}">
      <dgm:prSet phldrT="[Text]"/>
      <dgm:spPr/>
      <dgm:t>
        <a:bodyPr/>
        <a:lstStyle/>
        <a:p>
          <a:r>
            <a:rPr lang="en-US" dirty="0" smtClean="0"/>
            <a:t>TLEP:  Conceptual Design Report by 2015</a:t>
          </a:r>
          <a:endParaRPr lang="en-US" dirty="0"/>
        </a:p>
      </dgm:t>
    </dgm:pt>
    <dgm:pt modelId="{4AD36165-5A1B-474F-A6E6-6DF23DD33ADE}" type="parTrans" cxnId="{3996CB2B-E50C-E542-A17F-FEC2D1DCCA19}">
      <dgm:prSet/>
      <dgm:spPr/>
      <dgm:t>
        <a:bodyPr/>
        <a:lstStyle/>
        <a:p>
          <a:endParaRPr lang="en-US"/>
        </a:p>
      </dgm:t>
    </dgm:pt>
    <dgm:pt modelId="{9C57BB23-74A0-B24F-BE1E-1AB8CACD80CE}" type="sibTrans" cxnId="{3996CB2B-E50C-E542-A17F-FEC2D1DCCA19}">
      <dgm:prSet/>
      <dgm:spPr/>
      <dgm:t>
        <a:bodyPr/>
        <a:lstStyle/>
        <a:p>
          <a:endParaRPr lang="en-US"/>
        </a:p>
      </dgm:t>
    </dgm:pt>
    <dgm:pt modelId="{7AA0D930-00B5-4A4A-9AAD-9165245A8C6C}">
      <dgm:prSet phldrT="[Text]"/>
      <dgm:spPr/>
      <dgm:t>
        <a:bodyPr/>
        <a:lstStyle/>
        <a:p>
          <a:r>
            <a:rPr lang="en-US" dirty="0" smtClean="0"/>
            <a:t>TLEP:  Technical Design Report by 2018</a:t>
          </a:r>
          <a:endParaRPr lang="en-US" dirty="0"/>
        </a:p>
      </dgm:t>
    </dgm:pt>
    <dgm:pt modelId="{9A043A98-0D2E-4643-8E38-2470F34BBC2B}" type="parTrans" cxnId="{60D94366-3590-6F41-B823-74B77DBF6498}">
      <dgm:prSet/>
      <dgm:spPr/>
      <dgm:t>
        <a:bodyPr/>
        <a:lstStyle/>
        <a:p>
          <a:endParaRPr lang="en-US"/>
        </a:p>
      </dgm:t>
    </dgm:pt>
    <dgm:pt modelId="{3541B0E9-7545-404B-993B-57EF3FF9C079}" type="sibTrans" cxnId="{60D94366-3590-6F41-B823-74B77DBF6498}">
      <dgm:prSet/>
      <dgm:spPr/>
      <dgm:t>
        <a:bodyPr/>
        <a:lstStyle/>
        <a:p>
          <a:endParaRPr lang="en-US"/>
        </a:p>
      </dgm:t>
    </dgm:pt>
    <dgm:pt modelId="{68446E2D-03D4-C843-BB02-BC68F795DC3F}">
      <dgm:prSet phldrT="[Text]"/>
      <dgm:spPr/>
      <dgm:t>
        <a:bodyPr/>
        <a:lstStyle/>
        <a:p>
          <a:r>
            <a:rPr lang="en-US" dirty="0" smtClean="0"/>
            <a:t>TLEP:  Aiming for construction readiness in 2020’s</a:t>
          </a:r>
          <a:endParaRPr lang="en-US" dirty="0"/>
        </a:p>
      </dgm:t>
    </dgm:pt>
    <dgm:pt modelId="{6B7B1890-D602-BF40-85B1-61CD3558DEF6}" type="parTrans" cxnId="{E26AC5C4-1B72-CD41-8FCF-0E12BB054A84}">
      <dgm:prSet/>
      <dgm:spPr/>
      <dgm:t>
        <a:bodyPr/>
        <a:lstStyle/>
        <a:p>
          <a:endParaRPr lang="en-US"/>
        </a:p>
      </dgm:t>
    </dgm:pt>
    <dgm:pt modelId="{EB7A0A45-B901-8E44-AE62-9DDD082DD3A3}" type="sibTrans" cxnId="{E26AC5C4-1B72-CD41-8FCF-0E12BB054A84}">
      <dgm:prSet/>
      <dgm:spPr/>
      <dgm:t>
        <a:bodyPr/>
        <a:lstStyle/>
        <a:p>
          <a:endParaRPr lang="en-US"/>
        </a:p>
      </dgm:t>
    </dgm:pt>
    <dgm:pt modelId="{9D2B69BD-5F35-E746-B55A-7738704EEC62}" type="pres">
      <dgm:prSet presAssocID="{3FCF9A61-448F-E341-B399-53BCC8CAB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A42D6-3EC8-6545-9D21-B40C186780E2}" type="pres">
      <dgm:prSet presAssocID="{EF8BC513-473C-4A48-B8D4-991AC27E89BD}" presName="composite" presStyleCnt="0"/>
      <dgm:spPr/>
    </dgm:pt>
    <dgm:pt modelId="{7E1D7447-B90F-AB43-9892-2C2F3FD56A62}" type="pres">
      <dgm:prSet presAssocID="{EF8BC513-473C-4A48-B8D4-991AC27E8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4B8-598C-7748-B201-64899A6309D6}" type="pres">
      <dgm:prSet presAssocID="{EF8BC513-473C-4A48-B8D4-991AC27E89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17AFF-9E20-BD44-BD5A-000EC0F5FE43}" type="pres">
      <dgm:prSet presAssocID="{6BEDDD68-16E2-004F-8194-C0F474454CE8}" presName="sp" presStyleCnt="0"/>
      <dgm:spPr/>
    </dgm:pt>
    <dgm:pt modelId="{F76AA4E5-26B2-4C49-90FE-889CFF702695}" type="pres">
      <dgm:prSet presAssocID="{B15F5435-D9EE-134F-8C64-C1877E7132F8}" presName="composite" presStyleCnt="0"/>
      <dgm:spPr/>
    </dgm:pt>
    <dgm:pt modelId="{B662CB3C-7E53-1A4A-BBF9-8AECC0F291D6}" type="pres">
      <dgm:prSet presAssocID="{B15F5435-D9EE-134F-8C64-C1877E7132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542BE-FA1F-9040-A90A-122C84715FAC}" type="pres">
      <dgm:prSet presAssocID="{B15F5435-D9EE-134F-8C64-C1877E7132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D84D-D58C-C64F-B903-4CC8384AFDAA}" type="pres">
      <dgm:prSet presAssocID="{236625BB-2759-284B-85DB-4E7749D4D81D}" presName="sp" presStyleCnt="0"/>
      <dgm:spPr/>
    </dgm:pt>
    <dgm:pt modelId="{B926A980-EE36-2840-BF52-78C62447210A}" type="pres">
      <dgm:prSet presAssocID="{04170F75-DE87-834B-8125-263F2FD161BC}" presName="composite" presStyleCnt="0"/>
      <dgm:spPr/>
    </dgm:pt>
    <dgm:pt modelId="{01E6C716-4A0F-764E-9E00-B1A4C1B2CCE9}" type="pres">
      <dgm:prSet presAssocID="{04170F75-DE87-834B-8125-263F2FD161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ED503-9DC5-BD4D-A281-B945AA48F0D3}" type="pres">
      <dgm:prSet presAssocID="{04170F75-DE87-834B-8125-263F2FD161B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EC4A3-F294-0347-AE8E-F67259CCE207}" type="presOf" srcId="{287F3AF2-9D57-B74D-8AEB-0E9B65D99658}" destId="{4A4F64B8-598C-7748-B201-64899A6309D6}" srcOrd="0" destOrd="1" presId="urn:microsoft.com/office/officeart/2005/8/layout/chevron2"/>
    <dgm:cxn modelId="{1797BD5B-B10D-394E-B29C-69D62AA45517}" type="presOf" srcId="{83725100-CB4E-AB4D-8066-187EDDA52520}" destId="{239542BE-FA1F-9040-A90A-122C84715FAC}" srcOrd="0" destOrd="0" presId="urn:microsoft.com/office/officeart/2005/8/layout/chevron2"/>
    <dgm:cxn modelId="{A88DB2BE-A5E9-5B44-A882-D210CE4767E0}" srcId="{B15F5435-D9EE-134F-8C64-C1877E7132F8}" destId="{08BF7114-6074-DC49-A5FC-B1FFD5C14352}" srcOrd="1" destOrd="0" parTransId="{6A39EF57-AB54-D44E-BDCD-F50DF2B9360C}" sibTransId="{1408F0E9-FBEB-5642-9EB7-BFFAC6EA6446}"/>
    <dgm:cxn modelId="{BA17F1B0-E08A-E940-A6B4-F8ED73D31CEE}" type="presOf" srcId="{7AA0D930-00B5-4A4A-9AAD-9165245A8C6C}" destId="{815ED503-9DC5-BD4D-A281-B945AA48F0D3}" srcOrd="0" destOrd="1" presId="urn:microsoft.com/office/officeart/2005/8/layout/chevron2"/>
    <dgm:cxn modelId="{38713E79-3B14-8040-9BC1-6A8721F9A5A3}" srcId="{B15F5435-D9EE-134F-8C64-C1877E7132F8}" destId="{83725100-CB4E-AB4D-8066-187EDDA52520}" srcOrd="0" destOrd="0" parTransId="{E8BD34A4-F04F-A443-96DC-EEB517A6A391}" sibTransId="{C74DEDD6-6829-7743-9223-558955AEEDF0}"/>
    <dgm:cxn modelId="{7870C5A1-871E-4F4A-8CB5-B76DC574A823}" srcId="{3FCF9A61-448F-E341-B399-53BCC8CAB325}" destId="{B15F5435-D9EE-134F-8C64-C1877E7132F8}" srcOrd="1" destOrd="0" parTransId="{231ED075-8AF7-CD4A-8423-6DABC544E84E}" sibTransId="{236625BB-2759-284B-85DB-4E7749D4D81D}"/>
    <dgm:cxn modelId="{7C0CA761-F535-6041-9456-D99BE3A10168}" srcId="{EF8BC513-473C-4A48-B8D4-991AC27E89BD}" destId="{3B3125C5-4741-BC44-9E38-9A3E5D144473}" srcOrd="0" destOrd="0" parTransId="{CBAECDC1-8A68-9B46-AB63-4DBBEB26B388}" sibTransId="{2E5F1A4D-F66C-EF4F-8117-B939ABCA9075}"/>
    <dgm:cxn modelId="{0441D328-EE86-FD4D-A2F5-C29A70D9321C}" srcId="{3FCF9A61-448F-E341-B399-53BCC8CAB325}" destId="{04170F75-DE87-834B-8125-263F2FD161BC}" srcOrd="2" destOrd="0" parTransId="{2E3B7148-2E9E-6D47-9E84-D6CC1BBFEB65}" sibTransId="{3215C613-D23F-7148-B944-57EEF8DAB48C}"/>
    <dgm:cxn modelId="{6246007B-A201-DC49-8EE8-D1AA55515282}" type="presOf" srcId="{3B3125C5-4741-BC44-9E38-9A3E5D144473}" destId="{4A4F64B8-598C-7748-B201-64899A6309D6}" srcOrd="0" destOrd="0" presId="urn:microsoft.com/office/officeart/2005/8/layout/chevron2"/>
    <dgm:cxn modelId="{947FD3FD-3A6A-5648-B5C9-5B5195400E26}" type="presOf" srcId="{68446E2D-03D4-C843-BB02-BC68F795DC3F}" destId="{815ED503-9DC5-BD4D-A281-B945AA48F0D3}" srcOrd="0" destOrd="2" presId="urn:microsoft.com/office/officeart/2005/8/layout/chevron2"/>
    <dgm:cxn modelId="{A62D5D25-6FE9-6D4B-ADE0-1D1D242D907C}" type="presOf" srcId="{3FCF9A61-448F-E341-B399-53BCC8CAB325}" destId="{9D2B69BD-5F35-E746-B55A-7738704EEC62}" srcOrd="0" destOrd="0" presId="urn:microsoft.com/office/officeart/2005/8/layout/chevron2"/>
    <dgm:cxn modelId="{35B2D5BF-F637-6641-99E7-363DD2AE336D}" srcId="{3FCF9A61-448F-E341-B399-53BCC8CAB325}" destId="{EF8BC513-473C-4A48-B8D4-991AC27E89BD}" srcOrd="0" destOrd="0" parTransId="{55FEEDCD-A002-124B-B3C9-A9477887B36A}" sibTransId="{6BEDDD68-16E2-004F-8194-C0F474454CE8}"/>
    <dgm:cxn modelId="{AB805337-DFB7-A441-8C21-98CA492981F9}" srcId="{EF8BC513-473C-4A48-B8D4-991AC27E89BD}" destId="{287F3AF2-9D57-B74D-8AEB-0E9B65D99658}" srcOrd="1" destOrd="0" parTransId="{9B7B839B-9181-314A-81F4-81858E4877C4}" sibTransId="{88DE667D-FAEF-9148-85E4-FC3AFECA91C1}"/>
    <dgm:cxn modelId="{3996CB2B-E50C-E542-A17F-FEC2D1DCCA19}" srcId="{04170F75-DE87-834B-8125-263F2FD161BC}" destId="{58D917C1-6BF1-E646-B036-58608B05EA8C}" srcOrd="0" destOrd="0" parTransId="{4AD36165-5A1B-474F-A6E6-6DF23DD33ADE}" sibTransId="{9C57BB23-74A0-B24F-BE1E-1AB8CACD80CE}"/>
    <dgm:cxn modelId="{B5B68B8B-9A40-3D4C-9E49-AF219ED35E42}" type="presOf" srcId="{08BF7114-6074-DC49-A5FC-B1FFD5C14352}" destId="{239542BE-FA1F-9040-A90A-122C84715FAC}" srcOrd="0" destOrd="1" presId="urn:microsoft.com/office/officeart/2005/8/layout/chevron2"/>
    <dgm:cxn modelId="{DB3A95F2-D8F0-B14E-9FFF-90F09BE76A05}" type="presOf" srcId="{EF8BC513-473C-4A48-B8D4-991AC27E89BD}" destId="{7E1D7447-B90F-AB43-9892-2C2F3FD56A62}" srcOrd="0" destOrd="0" presId="urn:microsoft.com/office/officeart/2005/8/layout/chevron2"/>
    <dgm:cxn modelId="{E74BBA67-8068-0F4A-BD05-251DB866D4F9}" type="presOf" srcId="{04170F75-DE87-834B-8125-263F2FD161BC}" destId="{01E6C716-4A0F-764E-9E00-B1A4C1B2CCE9}" srcOrd="0" destOrd="0" presId="urn:microsoft.com/office/officeart/2005/8/layout/chevron2"/>
    <dgm:cxn modelId="{E26AC5C4-1B72-CD41-8FCF-0E12BB054A84}" srcId="{04170F75-DE87-834B-8125-263F2FD161BC}" destId="{68446E2D-03D4-C843-BB02-BC68F795DC3F}" srcOrd="2" destOrd="0" parTransId="{6B7B1890-D602-BF40-85B1-61CD3558DEF6}" sibTransId="{EB7A0A45-B901-8E44-AE62-9DDD082DD3A3}"/>
    <dgm:cxn modelId="{60D94366-3590-6F41-B823-74B77DBF6498}" srcId="{04170F75-DE87-834B-8125-263F2FD161BC}" destId="{7AA0D930-00B5-4A4A-9AAD-9165245A8C6C}" srcOrd="1" destOrd="0" parTransId="{9A043A98-0D2E-4643-8E38-2470F34BBC2B}" sibTransId="{3541B0E9-7545-404B-993B-57EF3FF9C079}"/>
    <dgm:cxn modelId="{D8F4066D-0177-B34B-92B9-6678BEE0E074}" type="presOf" srcId="{58D917C1-6BF1-E646-B036-58608B05EA8C}" destId="{815ED503-9DC5-BD4D-A281-B945AA48F0D3}" srcOrd="0" destOrd="0" presId="urn:microsoft.com/office/officeart/2005/8/layout/chevron2"/>
    <dgm:cxn modelId="{940D1E63-3545-7B4F-9E02-2386C14EEEF4}" type="presOf" srcId="{B15F5435-D9EE-134F-8C64-C1877E7132F8}" destId="{B662CB3C-7E53-1A4A-BBF9-8AECC0F291D6}" srcOrd="0" destOrd="0" presId="urn:microsoft.com/office/officeart/2005/8/layout/chevron2"/>
    <dgm:cxn modelId="{C81E630E-AD3D-6246-AE3A-04F17514D129}" type="presParOf" srcId="{9D2B69BD-5F35-E746-B55A-7738704EEC62}" destId="{2CDA42D6-3EC8-6545-9D21-B40C186780E2}" srcOrd="0" destOrd="0" presId="urn:microsoft.com/office/officeart/2005/8/layout/chevron2"/>
    <dgm:cxn modelId="{1F0A0A7B-A6C6-264F-90D3-897A1883C6A0}" type="presParOf" srcId="{2CDA42D6-3EC8-6545-9D21-B40C186780E2}" destId="{7E1D7447-B90F-AB43-9892-2C2F3FD56A62}" srcOrd="0" destOrd="0" presId="urn:microsoft.com/office/officeart/2005/8/layout/chevron2"/>
    <dgm:cxn modelId="{C8B79873-A0F0-8C4D-8E36-58CF17B0E966}" type="presParOf" srcId="{2CDA42D6-3EC8-6545-9D21-B40C186780E2}" destId="{4A4F64B8-598C-7748-B201-64899A6309D6}" srcOrd="1" destOrd="0" presId="urn:microsoft.com/office/officeart/2005/8/layout/chevron2"/>
    <dgm:cxn modelId="{EC802C2F-CA26-A949-8A35-2463827BE75E}" type="presParOf" srcId="{9D2B69BD-5F35-E746-B55A-7738704EEC62}" destId="{F6917AFF-9E20-BD44-BD5A-000EC0F5FE43}" srcOrd="1" destOrd="0" presId="urn:microsoft.com/office/officeart/2005/8/layout/chevron2"/>
    <dgm:cxn modelId="{01D88027-7F0C-404B-B421-A6742C9C70BA}" type="presParOf" srcId="{9D2B69BD-5F35-E746-B55A-7738704EEC62}" destId="{F76AA4E5-26B2-4C49-90FE-889CFF702695}" srcOrd="2" destOrd="0" presId="urn:microsoft.com/office/officeart/2005/8/layout/chevron2"/>
    <dgm:cxn modelId="{51FBD533-7A0C-AB4C-B579-0A0F536A2A40}" type="presParOf" srcId="{F76AA4E5-26B2-4C49-90FE-889CFF702695}" destId="{B662CB3C-7E53-1A4A-BBF9-8AECC0F291D6}" srcOrd="0" destOrd="0" presId="urn:microsoft.com/office/officeart/2005/8/layout/chevron2"/>
    <dgm:cxn modelId="{937F7CC8-20DB-4B41-8BC9-AA22C4C65FC9}" type="presParOf" srcId="{F76AA4E5-26B2-4C49-90FE-889CFF702695}" destId="{239542BE-FA1F-9040-A90A-122C84715FAC}" srcOrd="1" destOrd="0" presId="urn:microsoft.com/office/officeart/2005/8/layout/chevron2"/>
    <dgm:cxn modelId="{F452B15F-5022-274E-BAEF-03807D81D9E8}" type="presParOf" srcId="{9D2B69BD-5F35-E746-B55A-7738704EEC62}" destId="{290DD84D-D58C-C64F-B903-4CC8384AFDAA}" srcOrd="3" destOrd="0" presId="urn:microsoft.com/office/officeart/2005/8/layout/chevron2"/>
    <dgm:cxn modelId="{AD05619F-916B-BF4B-9B68-31082E962225}" type="presParOf" srcId="{9D2B69BD-5F35-E746-B55A-7738704EEC62}" destId="{B926A980-EE36-2840-BF52-78C62447210A}" srcOrd="4" destOrd="0" presId="urn:microsoft.com/office/officeart/2005/8/layout/chevron2"/>
    <dgm:cxn modelId="{4CEEEEAF-9111-104D-9F24-58DC6764CB77}" type="presParOf" srcId="{B926A980-EE36-2840-BF52-78C62447210A}" destId="{01E6C716-4A0F-764E-9E00-B1A4C1B2CCE9}" srcOrd="0" destOrd="0" presId="urn:microsoft.com/office/officeart/2005/8/layout/chevron2"/>
    <dgm:cxn modelId="{A7D3AF52-C180-2A44-89B6-E9BF65939A0F}" type="presParOf" srcId="{B926A980-EE36-2840-BF52-78C62447210A}" destId="{815ED503-9DC5-BD4D-A281-B945AA48F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F9A61-448F-E341-B399-53BCC8CAB32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BC513-473C-4A48-B8D4-991AC27E89BD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55FEEDCD-A002-124B-B3C9-A9477887B36A}" type="parTrans" cxnId="{35B2D5BF-F637-6641-99E7-363DD2AE336D}">
      <dgm:prSet/>
      <dgm:spPr/>
      <dgm:t>
        <a:bodyPr/>
        <a:lstStyle/>
        <a:p>
          <a:endParaRPr lang="en-US"/>
        </a:p>
      </dgm:t>
    </dgm:pt>
    <dgm:pt modelId="{6BEDDD68-16E2-004F-8194-C0F474454CE8}" type="sibTrans" cxnId="{35B2D5BF-F637-6641-99E7-363DD2AE336D}">
      <dgm:prSet/>
      <dgm:spPr/>
      <dgm:t>
        <a:bodyPr/>
        <a:lstStyle/>
        <a:p>
          <a:endParaRPr lang="en-US"/>
        </a:p>
      </dgm:t>
    </dgm:pt>
    <dgm:pt modelId="{3B3125C5-4741-BC44-9E38-9A3E5D144473}">
      <dgm:prSet phldrT="[Text]"/>
      <dgm:spPr/>
      <dgm:t>
        <a:bodyPr/>
        <a:lstStyle/>
        <a:p>
          <a:r>
            <a:rPr lang="en-US" dirty="0" smtClean="0"/>
            <a:t>Technical Design Report now complete</a:t>
          </a:r>
          <a:endParaRPr lang="en-US" dirty="0"/>
        </a:p>
      </dgm:t>
    </dgm:pt>
    <dgm:pt modelId="{CBAECDC1-8A68-9B46-AB63-4DBBEB26B388}" type="parTrans" cxnId="{7C0CA761-F535-6041-9456-D99BE3A10168}">
      <dgm:prSet/>
      <dgm:spPr/>
      <dgm:t>
        <a:bodyPr/>
        <a:lstStyle/>
        <a:p>
          <a:endParaRPr lang="en-US"/>
        </a:p>
      </dgm:t>
    </dgm:pt>
    <dgm:pt modelId="{2E5F1A4D-F66C-EF4F-8117-B939ABCA9075}" type="sibTrans" cxnId="{7C0CA761-F535-6041-9456-D99BE3A10168}">
      <dgm:prSet/>
      <dgm:spPr/>
      <dgm:t>
        <a:bodyPr/>
        <a:lstStyle/>
        <a:p>
          <a:endParaRPr lang="en-US"/>
        </a:p>
      </dgm:t>
    </dgm:pt>
    <dgm:pt modelId="{287F3AF2-9D57-B74D-8AEB-0E9B65D99658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Decision point on moving forward has been reached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9B7B839B-9181-314A-81F4-81858E4877C4}" type="parTrans" cxnId="{AB805337-DFB7-A441-8C21-98CA492981F9}">
      <dgm:prSet/>
      <dgm:spPr/>
      <dgm:t>
        <a:bodyPr/>
        <a:lstStyle/>
        <a:p>
          <a:endParaRPr lang="en-US"/>
        </a:p>
      </dgm:t>
    </dgm:pt>
    <dgm:pt modelId="{88DE667D-FAEF-9148-85E4-FC3AFECA91C1}" type="sibTrans" cxnId="{AB805337-DFB7-A441-8C21-98CA492981F9}">
      <dgm:prSet/>
      <dgm:spPr/>
      <dgm:t>
        <a:bodyPr/>
        <a:lstStyle/>
        <a:p>
          <a:endParaRPr lang="en-US"/>
        </a:p>
      </dgm:t>
    </dgm:pt>
    <dgm:pt modelId="{B15F5435-D9EE-134F-8C64-C1877E7132F8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231ED075-8AF7-CD4A-8423-6DABC544E84E}" type="parTrans" cxnId="{7870C5A1-871E-4F4A-8CB5-B76DC574A823}">
      <dgm:prSet/>
      <dgm:spPr/>
      <dgm:t>
        <a:bodyPr/>
        <a:lstStyle/>
        <a:p>
          <a:endParaRPr lang="en-US"/>
        </a:p>
      </dgm:t>
    </dgm:pt>
    <dgm:pt modelId="{236625BB-2759-284B-85DB-4E7749D4D81D}" type="sibTrans" cxnId="{7870C5A1-871E-4F4A-8CB5-B76DC574A823}">
      <dgm:prSet/>
      <dgm:spPr/>
      <dgm:t>
        <a:bodyPr/>
        <a:lstStyle/>
        <a:p>
          <a:endParaRPr lang="en-US"/>
        </a:p>
      </dgm:t>
    </dgm:pt>
    <dgm:pt modelId="{83725100-CB4E-AB4D-8066-187EDDA52520}">
      <dgm:prSet phldrT="[Text]" custT="1"/>
      <dgm:spPr/>
      <dgm:t>
        <a:bodyPr/>
        <a:lstStyle/>
        <a:p>
          <a:r>
            <a:rPr lang="en-US" sz="1900" dirty="0" smtClean="0"/>
            <a:t>Most significant R&amp;D issues addressed during ILC Technical Design Phase [SRF cavity R&amp;D, including industrialization; FLASH beam tests; damping ring  studies, C</a:t>
          </a:r>
          <a:r>
            <a:rPr lang="en-US" sz="1600" dirty="0" smtClean="0"/>
            <a:t>ESR</a:t>
          </a:r>
          <a:r>
            <a:rPr lang="en-US" sz="1900" dirty="0" smtClean="0"/>
            <a:t>TA; damping ring and beam delivery system studies at KEK-ATF]</a:t>
          </a:r>
          <a:endParaRPr lang="en-US" sz="1900" dirty="0"/>
        </a:p>
      </dgm:t>
    </dgm:pt>
    <dgm:pt modelId="{E8BD34A4-F04F-A443-96DC-EEB517A6A391}" type="parTrans" cxnId="{38713E79-3B14-8040-9BC1-6A8721F9A5A3}">
      <dgm:prSet/>
      <dgm:spPr/>
      <dgm:t>
        <a:bodyPr/>
        <a:lstStyle/>
        <a:p>
          <a:endParaRPr lang="en-US"/>
        </a:p>
      </dgm:t>
    </dgm:pt>
    <dgm:pt modelId="{C74DEDD6-6829-7743-9223-558955AEEDF0}" type="sibTrans" cxnId="{38713E79-3B14-8040-9BC1-6A8721F9A5A3}">
      <dgm:prSet/>
      <dgm:spPr/>
      <dgm:t>
        <a:bodyPr/>
        <a:lstStyle/>
        <a:p>
          <a:endParaRPr lang="en-US"/>
        </a:p>
      </dgm:t>
    </dgm:pt>
    <dgm:pt modelId="{04170F75-DE87-834B-8125-263F2FD161BC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E3B7148-2E9E-6D47-9E84-D6CC1BBFEB65}" type="parTrans" cxnId="{0441D328-EE86-FD4D-A2F5-C29A70D9321C}">
      <dgm:prSet/>
      <dgm:spPr/>
      <dgm:t>
        <a:bodyPr/>
        <a:lstStyle/>
        <a:p>
          <a:endParaRPr lang="en-US"/>
        </a:p>
      </dgm:t>
    </dgm:pt>
    <dgm:pt modelId="{3215C613-D23F-7148-B944-57EEF8DAB48C}" type="sibTrans" cxnId="{0441D328-EE86-FD4D-A2F5-C29A70D9321C}">
      <dgm:prSet/>
      <dgm:spPr/>
      <dgm:t>
        <a:bodyPr/>
        <a:lstStyle/>
        <a:p>
          <a:endParaRPr lang="en-US"/>
        </a:p>
      </dgm:t>
    </dgm:pt>
    <dgm:pt modelId="{2BBE322A-E37D-634B-B0FC-DEB9EB8AC6EA}">
      <dgm:prSet phldrT="[Text]"/>
      <dgm:spPr/>
      <dgm:t>
        <a:bodyPr/>
        <a:lstStyle/>
        <a:p>
          <a:r>
            <a:rPr lang="en-US" sz="1900" dirty="0" smtClean="0"/>
            <a:t>Some technical challenges remain (</a:t>
          </a:r>
          <a:r>
            <a:rPr lang="en-US" sz="1900" dirty="0" err="1" smtClean="0"/>
            <a:t>eg</a:t>
          </a:r>
          <a:r>
            <a:rPr lang="en-US" sz="1900" dirty="0" smtClean="0"/>
            <a:t>, complete ATF2 program), but no obvious showstoppers</a:t>
          </a:r>
          <a:endParaRPr lang="en-US" sz="1900" dirty="0"/>
        </a:p>
      </dgm:t>
    </dgm:pt>
    <dgm:pt modelId="{A484DADF-3CA4-484D-9E90-286D81B1BE70}" type="parTrans" cxnId="{9B97436D-C2F8-B04C-9111-C2EF02382E4A}">
      <dgm:prSet/>
      <dgm:spPr/>
      <dgm:t>
        <a:bodyPr/>
        <a:lstStyle/>
        <a:p>
          <a:endParaRPr lang="en-US"/>
        </a:p>
      </dgm:t>
    </dgm:pt>
    <dgm:pt modelId="{FABE0B2D-0579-7E41-AE64-6F8FE8E930DC}" type="sibTrans" cxnId="{9B97436D-C2F8-B04C-9111-C2EF02382E4A}">
      <dgm:prSet/>
      <dgm:spPr/>
      <dgm:t>
        <a:bodyPr/>
        <a:lstStyle/>
        <a:p>
          <a:endParaRPr lang="en-US"/>
        </a:p>
      </dgm:t>
    </dgm:pt>
    <dgm:pt modelId="{28D9A751-EE16-444E-BD60-80D6A834C49F}">
      <dgm:prSet phldrT="[Text]"/>
      <dgm:spPr/>
      <dgm:t>
        <a:bodyPr/>
        <a:lstStyle/>
        <a:p>
          <a:r>
            <a:rPr lang="en-US" dirty="0" smtClean="0"/>
            <a:t>Timescale contingent on decision process and international support</a:t>
          </a:r>
          <a:endParaRPr lang="en-US" dirty="0"/>
        </a:p>
      </dgm:t>
    </dgm:pt>
    <dgm:pt modelId="{859B6AA9-B008-AC4A-9B59-49177F585ECB}" type="parTrans" cxnId="{101B4F42-19FF-954F-85D8-C57A234EEEC3}">
      <dgm:prSet/>
      <dgm:spPr/>
      <dgm:t>
        <a:bodyPr/>
        <a:lstStyle/>
        <a:p>
          <a:endParaRPr lang="en-US"/>
        </a:p>
      </dgm:t>
    </dgm:pt>
    <dgm:pt modelId="{764573E2-8B4D-EB4E-AF51-C817E0140C0F}" type="sibTrans" cxnId="{101B4F42-19FF-954F-85D8-C57A234EEEC3}">
      <dgm:prSet/>
      <dgm:spPr/>
      <dgm:t>
        <a:bodyPr/>
        <a:lstStyle/>
        <a:p>
          <a:endParaRPr lang="en-US"/>
        </a:p>
      </dgm:t>
    </dgm:pt>
    <dgm:pt modelId="{534FCD4C-E247-BB4F-850D-D7337D5F2A05}">
      <dgm:prSet phldrT="[Text]"/>
      <dgm:spPr/>
      <dgm:t>
        <a:bodyPr/>
        <a:lstStyle/>
        <a:p>
          <a:r>
            <a:rPr lang="en-US" dirty="0" smtClean="0"/>
            <a:t>Team ready to move forward with detailed engineering and site-specific design</a:t>
          </a:r>
          <a:endParaRPr lang="en-US" dirty="0"/>
        </a:p>
      </dgm:t>
    </dgm:pt>
    <dgm:pt modelId="{25926710-E519-474D-98F6-E0EED7B0ABE6}" type="parTrans" cxnId="{8DB20CDB-2515-8048-9399-8F7892FFB74A}">
      <dgm:prSet/>
      <dgm:spPr/>
      <dgm:t>
        <a:bodyPr/>
        <a:lstStyle/>
        <a:p>
          <a:endParaRPr lang="en-US"/>
        </a:p>
      </dgm:t>
    </dgm:pt>
    <dgm:pt modelId="{F9EBB2D7-51CD-834C-9F16-54101A800E65}" type="sibTrans" cxnId="{8DB20CDB-2515-8048-9399-8F7892FFB74A}">
      <dgm:prSet/>
      <dgm:spPr/>
      <dgm:t>
        <a:bodyPr/>
        <a:lstStyle/>
        <a:p>
          <a:endParaRPr lang="en-US"/>
        </a:p>
      </dgm:t>
    </dgm:pt>
    <dgm:pt modelId="{9D2B69BD-5F35-E746-B55A-7738704EEC62}" type="pres">
      <dgm:prSet presAssocID="{3FCF9A61-448F-E341-B399-53BCC8CAB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A42D6-3EC8-6545-9D21-B40C186780E2}" type="pres">
      <dgm:prSet presAssocID="{EF8BC513-473C-4A48-B8D4-991AC27E89BD}" presName="composite" presStyleCnt="0"/>
      <dgm:spPr/>
    </dgm:pt>
    <dgm:pt modelId="{7E1D7447-B90F-AB43-9892-2C2F3FD56A62}" type="pres">
      <dgm:prSet presAssocID="{EF8BC513-473C-4A48-B8D4-991AC27E8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4B8-598C-7748-B201-64899A6309D6}" type="pres">
      <dgm:prSet presAssocID="{EF8BC513-473C-4A48-B8D4-991AC27E89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17AFF-9E20-BD44-BD5A-000EC0F5FE43}" type="pres">
      <dgm:prSet presAssocID="{6BEDDD68-16E2-004F-8194-C0F474454CE8}" presName="sp" presStyleCnt="0"/>
      <dgm:spPr/>
    </dgm:pt>
    <dgm:pt modelId="{F76AA4E5-26B2-4C49-90FE-889CFF702695}" type="pres">
      <dgm:prSet presAssocID="{B15F5435-D9EE-134F-8C64-C1877E7132F8}" presName="composite" presStyleCnt="0"/>
      <dgm:spPr/>
    </dgm:pt>
    <dgm:pt modelId="{B662CB3C-7E53-1A4A-BBF9-8AECC0F291D6}" type="pres">
      <dgm:prSet presAssocID="{B15F5435-D9EE-134F-8C64-C1877E7132F8}" presName="parentText" presStyleLbl="alignNode1" presStyleIdx="1" presStyleCnt="3" custLinFactNeighborY="-113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542BE-FA1F-9040-A90A-122C84715FAC}" type="pres">
      <dgm:prSet presAssocID="{B15F5435-D9EE-134F-8C64-C1877E7132F8}" presName="descendantText" presStyleLbl="alignAcc1" presStyleIdx="1" presStyleCnt="3" custScaleY="183904" custLinFactNeighborY="-1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D84D-D58C-C64F-B903-4CC8384AFDAA}" type="pres">
      <dgm:prSet presAssocID="{236625BB-2759-284B-85DB-4E7749D4D81D}" presName="sp" presStyleCnt="0"/>
      <dgm:spPr/>
    </dgm:pt>
    <dgm:pt modelId="{B926A980-EE36-2840-BF52-78C62447210A}" type="pres">
      <dgm:prSet presAssocID="{04170F75-DE87-834B-8125-263F2FD161BC}" presName="composite" presStyleCnt="0"/>
      <dgm:spPr/>
    </dgm:pt>
    <dgm:pt modelId="{01E6C716-4A0F-764E-9E00-B1A4C1B2CCE9}" type="pres">
      <dgm:prSet presAssocID="{04170F75-DE87-834B-8125-263F2FD161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ED503-9DC5-BD4D-A281-B945AA48F0D3}" type="pres">
      <dgm:prSet presAssocID="{04170F75-DE87-834B-8125-263F2FD161BC}" presName="descendantText" presStyleLbl="alignAcc1" presStyleIdx="2" presStyleCnt="3" custScaleY="131655" custLinFactNeighborY="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13E79-3B14-8040-9BC1-6A8721F9A5A3}" srcId="{B15F5435-D9EE-134F-8C64-C1877E7132F8}" destId="{83725100-CB4E-AB4D-8066-187EDDA52520}" srcOrd="0" destOrd="0" parTransId="{E8BD34A4-F04F-A443-96DC-EEB517A6A391}" sibTransId="{C74DEDD6-6829-7743-9223-558955AEEDF0}"/>
    <dgm:cxn modelId="{83EC8C81-5EB1-B044-B30C-9906BF431D2F}" type="presOf" srcId="{28D9A751-EE16-444E-BD60-80D6A834C49F}" destId="{815ED503-9DC5-BD4D-A281-B945AA48F0D3}" srcOrd="0" destOrd="1" presId="urn:microsoft.com/office/officeart/2005/8/layout/chevron2"/>
    <dgm:cxn modelId="{53F2C103-FD8F-D74C-8BAD-416A22C284DE}" type="presOf" srcId="{287F3AF2-9D57-B74D-8AEB-0E9B65D99658}" destId="{4A4F64B8-598C-7748-B201-64899A6309D6}" srcOrd="0" destOrd="1" presId="urn:microsoft.com/office/officeart/2005/8/layout/chevron2"/>
    <dgm:cxn modelId="{967144A1-9C69-8747-A090-9BDDA3867EC7}" type="presOf" srcId="{04170F75-DE87-834B-8125-263F2FD161BC}" destId="{01E6C716-4A0F-764E-9E00-B1A4C1B2CCE9}" srcOrd="0" destOrd="0" presId="urn:microsoft.com/office/officeart/2005/8/layout/chevron2"/>
    <dgm:cxn modelId="{252226CB-4958-794B-9B7F-27347E304544}" type="presOf" srcId="{534FCD4C-E247-BB4F-850D-D7337D5F2A05}" destId="{815ED503-9DC5-BD4D-A281-B945AA48F0D3}" srcOrd="0" destOrd="0" presId="urn:microsoft.com/office/officeart/2005/8/layout/chevron2"/>
    <dgm:cxn modelId="{35B2D5BF-F637-6641-99E7-363DD2AE336D}" srcId="{3FCF9A61-448F-E341-B399-53BCC8CAB325}" destId="{EF8BC513-473C-4A48-B8D4-991AC27E89BD}" srcOrd="0" destOrd="0" parTransId="{55FEEDCD-A002-124B-B3C9-A9477887B36A}" sibTransId="{6BEDDD68-16E2-004F-8194-C0F474454CE8}"/>
    <dgm:cxn modelId="{5FC1B617-91BD-B344-8BA4-8ECC75AEAD4A}" type="presOf" srcId="{3B3125C5-4741-BC44-9E38-9A3E5D144473}" destId="{4A4F64B8-598C-7748-B201-64899A6309D6}" srcOrd="0" destOrd="0" presId="urn:microsoft.com/office/officeart/2005/8/layout/chevron2"/>
    <dgm:cxn modelId="{EEB5D0ED-F10D-ED4C-9393-B451C967D5D8}" type="presOf" srcId="{3FCF9A61-448F-E341-B399-53BCC8CAB325}" destId="{9D2B69BD-5F35-E746-B55A-7738704EEC62}" srcOrd="0" destOrd="0" presId="urn:microsoft.com/office/officeart/2005/8/layout/chevron2"/>
    <dgm:cxn modelId="{101B4F42-19FF-954F-85D8-C57A234EEEC3}" srcId="{04170F75-DE87-834B-8125-263F2FD161BC}" destId="{28D9A751-EE16-444E-BD60-80D6A834C49F}" srcOrd="1" destOrd="0" parTransId="{859B6AA9-B008-AC4A-9B59-49177F585ECB}" sibTransId="{764573E2-8B4D-EB4E-AF51-C817E0140C0F}"/>
    <dgm:cxn modelId="{0441D328-EE86-FD4D-A2F5-C29A70D9321C}" srcId="{3FCF9A61-448F-E341-B399-53BCC8CAB325}" destId="{04170F75-DE87-834B-8125-263F2FD161BC}" srcOrd="2" destOrd="0" parTransId="{2E3B7148-2E9E-6D47-9E84-D6CC1BBFEB65}" sibTransId="{3215C613-D23F-7148-B944-57EEF8DAB48C}"/>
    <dgm:cxn modelId="{039B322A-0C9D-2A4B-88AF-D9376BE3AA30}" type="presOf" srcId="{2BBE322A-E37D-634B-B0FC-DEB9EB8AC6EA}" destId="{239542BE-FA1F-9040-A90A-122C84715FAC}" srcOrd="0" destOrd="1" presId="urn:microsoft.com/office/officeart/2005/8/layout/chevron2"/>
    <dgm:cxn modelId="{AB805337-DFB7-A441-8C21-98CA492981F9}" srcId="{EF8BC513-473C-4A48-B8D4-991AC27E89BD}" destId="{287F3AF2-9D57-B74D-8AEB-0E9B65D99658}" srcOrd="1" destOrd="0" parTransId="{9B7B839B-9181-314A-81F4-81858E4877C4}" sibTransId="{88DE667D-FAEF-9148-85E4-FC3AFECA91C1}"/>
    <dgm:cxn modelId="{7C0CA761-F535-6041-9456-D99BE3A10168}" srcId="{EF8BC513-473C-4A48-B8D4-991AC27E89BD}" destId="{3B3125C5-4741-BC44-9E38-9A3E5D144473}" srcOrd="0" destOrd="0" parTransId="{CBAECDC1-8A68-9B46-AB63-4DBBEB26B388}" sibTransId="{2E5F1A4D-F66C-EF4F-8117-B939ABCA9075}"/>
    <dgm:cxn modelId="{9B97436D-C2F8-B04C-9111-C2EF02382E4A}" srcId="{B15F5435-D9EE-134F-8C64-C1877E7132F8}" destId="{2BBE322A-E37D-634B-B0FC-DEB9EB8AC6EA}" srcOrd="1" destOrd="0" parTransId="{A484DADF-3CA4-484D-9E90-286D81B1BE70}" sibTransId="{FABE0B2D-0579-7E41-AE64-6F8FE8E930DC}"/>
    <dgm:cxn modelId="{7870C5A1-871E-4F4A-8CB5-B76DC574A823}" srcId="{3FCF9A61-448F-E341-B399-53BCC8CAB325}" destId="{B15F5435-D9EE-134F-8C64-C1877E7132F8}" srcOrd="1" destOrd="0" parTransId="{231ED075-8AF7-CD4A-8423-6DABC544E84E}" sibTransId="{236625BB-2759-284B-85DB-4E7749D4D81D}"/>
    <dgm:cxn modelId="{562A2494-5460-3F45-AA6E-0F0AC0004040}" type="presOf" srcId="{B15F5435-D9EE-134F-8C64-C1877E7132F8}" destId="{B662CB3C-7E53-1A4A-BBF9-8AECC0F291D6}" srcOrd="0" destOrd="0" presId="urn:microsoft.com/office/officeart/2005/8/layout/chevron2"/>
    <dgm:cxn modelId="{8DB20CDB-2515-8048-9399-8F7892FFB74A}" srcId="{04170F75-DE87-834B-8125-263F2FD161BC}" destId="{534FCD4C-E247-BB4F-850D-D7337D5F2A05}" srcOrd="0" destOrd="0" parTransId="{25926710-E519-474D-98F6-E0EED7B0ABE6}" sibTransId="{F9EBB2D7-51CD-834C-9F16-54101A800E65}"/>
    <dgm:cxn modelId="{4B84A4DF-95AD-BA4B-91BC-C4F3C791EA43}" type="presOf" srcId="{EF8BC513-473C-4A48-B8D4-991AC27E89BD}" destId="{7E1D7447-B90F-AB43-9892-2C2F3FD56A62}" srcOrd="0" destOrd="0" presId="urn:microsoft.com/office/officeart/2005/8/layout/chevron2"/>
    <dgm:cxn modelId="{57B60467-F45C-974E-AA28-39AD5627FA76}" type="presOf" srcId="{83725100-CB4E-AB4D-8066-187EDDA52520}" destId="{239542BE-FA1F-9040-A90A-122C84715FAC}" srcOrd="0" destOrd="0" presId="urn:microsoft.com/office/officeart/2005/8/layout/chevron2"/>
    <dgm:cxn modelId="{12E6E1A3-8E2A-AF48-8204-E63A42A4008D}" type="presParOf" srcId="{9D2B69BD-5F35-E746-B55A-7738704EEC62}" destId="{2CDA42D6-3EC8-6545-9D21-B40C186780E2}" srcOrd="0" destOrd="0" presId="urn:microsoft.com/office/officeart/2005/8/layout/chevron2"/>
    <dgm:cxn modelId="{40E2779C-D1BC-D04C-9E57-3310E35FF6A4}" type="presParOf" srcId="{2CDA42D6-3EC8-6545-9D21-B40C186780E2}" destId="{7E1D7447-B90F-AB43-9892-2C2F3FD56A62}" srcOrd="0" destOrd="0" presId="urn:microsoft.com/office/officeart/2005/8/layout/chevron2"/>
    <dgm:cxn modelId="{CEE2E2AB-5889-314E-9126-E3EEDC417FE7}" type="presParOf" srcId="{2CDA42D6-3EC8-6545-9D21-B40C186780E2}" destId="{4A4F64B8-598C-7748-B201-64899A6309D6}" srcOrd="1" destOrd="0" presId="urn:microsoft.com/office/officeart/2005/8/layout/chevron2"/>
    <dgm:cxn modelId="{B2FFA328-0C85-0440-9CEA-9448F756A206}" type="presParOf" srcId="{9D2B69BD-5F35-E746-B55A-7738704EEC62}" destId="{F6917AFF-9E20-BD44-BD5A-000EC0F5FE43}" srcOrd="1" destOrd="0" presId="urn:microsoft.com/office/officeart/2005/8/layout/chevron2"/>
    <dgm:cxn modelId="{4FAD9EB4-A839-4345-9862-EFD1D178EDA3}" type="presParOf" srcId="{9D2B69BD-5F35-E746-B55A-7738704EEC62}" destId="{F76AA4E5-26B2-4C49-90FE-889CFF702695}" srcOrd="2" destOrd="0" presId="urn:microsoft.com/office/officeart/2005/8/layout/chevron2"/>
    <dgm:cxn modelId="{2204DB8D-934E-3B45-8155-D9D5D99BD772}" type="presParOf" srcId="{F76AA4E5-26B2-4C49-90FE-889CFF702695}" destId="{B662CB3C-7E53-1A4A-BBF9-8AECC0F291D6}" srcOrd="0" destOrd="0" presId="urn:microsoft.com/office/officeart/2005/8/layout/chevron2"/>
    <dgm:cxn modelId="{06A52CE8-C45A-C244-9854-E4CC3BF21687}" type="presParOf" srcId="{F76AA4E5-26B2-4C49-90FE-889CFF702695}" destId="{239542BE-FA1F-9040-A90A-122C84715FAC}" srcOrd="1" destOrd="0" presId="urn:microsoft.com/office/officeart/2005/8/layout/chevron2"/>
    <dgm:cxn modelId="{0F2BCF36-37BE-D74E-BFBD-B63C4F3D3445}" type="presParOf" srcId="{9D2B69BD-5F35-E746-B55A-7738704EEC62}" destId="{290DD84D-D58C-C64F-B903-4CC8384AFDAA}" srcOrd="3" destOrd="0" presId="urn:microsoft.com/office/officeart/2005/8/layout/chevron2"/>
    <dgm:cxn modelId="{49C86CD5-8619-8643-9973-9B252B889738}" type="presParOf" srcId="{9D2B69BD-5F35-E746-B55A-7738704EEC62}" destId="{B926A980-EE36-2840-BF52-78C62447210A}" srcOrd="4" destOrd="0" presId="urn:microsoft.com/office/officeart/2005/8/layout/chevron2"/>
    <dgm:cxn modelId="{B8BDDC7F-550A-7242-8D19-99AB5CB23A76}" type="presParOf" srcId="{B926A980-EE36-2840-BF52-78C62447210A}" destId="{01E6C716-4A0F-764E-9E00-B1A4C1B2CCE9}" srcOrd="0" destOrd="0" presId="urn:microsoft.com/office/officeart/2005/8/layout/chevron2"/>
    <dgm:cxn modelId="{825E9681-77C2-AC42-B3AA-9F36B380B7FE}" type="presParOf" srcId="{B926A980-EE36-2840-BF52-78C62447210A}" destId="{815ED503-9DC5-BD4D-A281-B945AA48F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F9A61-448F-E341-B399-53BCC8CAB32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BC513-473C-4A48-B8D4-991AC27E89BD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55FEEDCD-A002-124B-B3C9-A9477887B36A}" type="parTrans" cxnId="{35B2D5BF-F637-6641-99E7-363DD2AE336D}">
      <dgm:prSet/>
      <dgm:spPr/>
      <dgm:t>
        <a:bodyPr/>
        <a:lstStyle/>
        <a:p>
          <a:endParaRPr lang="en-US"/>
        </a:p>
      </dgm:t>
    </dgm:pt>
    <dgm:pt modelId="{6BEDDD68-16E2-004F-8194-C0F474454CE8}" type="sibTrans" cxnId="{35B2D5BF-F637-6641-99E7-363DD2AE336D}">
      <dgm:prSet/>
      <dgm:spPr/>
      <dgm:t>
        <a:bodyPr/>
        <a:lstStyle/>
        <a:p>
          <a:endParaRPr lang="en-US"/>
        </a:p>
      </dgm:t>
    </dgm:pt>
    <dgm:pt modelId="{3B3125C5-4741-BC44-9E38-9A3E5D144473}">
      <dgm:prSet phldrT="[Text]" custT="1"/>
      <dgm:spPr/>
      <dgm:t>
        <a:bodyPr/>
        <a:lstStyle/>
        <a:p>
          <a:r>
            <a:rPr lang="en-US" sz="2000" dirty="0" smtClean="0"/>
            <a:t>CLIC Conceptual Design Report complete</a:t>
          </a:r>
          <a:endParaRPr lang="en-US" sz="2000" dirty="0"/>
        </a:p>
      </dgm:t>
    </dgm:pt>
    <dgm:pt modelId="{CBAECDC1-8A68-9B46-AB63-4DBBEB26B388}" type="parTrans" cxnId="{7C0CA761-F535-6041-9456-D99BE3A10168}">
      <dgm:prSet/>
      <dgm:spPr/>
      <dgm:t>
        <a:bodyPr/>
        <a:lstStyle/>
        <a:p>
          <a:endParaRPr lang="en-US"/>
        </a:p>
      </dgm:t>
    </dgm:pt>
    <dgm:pt modelId="{2E5F1A4D-F66C-EF4F-8117-B939ABCA9075}" type="sibTrans" cxnId="{7C0CA761-F535-6041-9456-D99BE3A10168}">
      <dgm:prSet/>
      <dgm:spPr/>
      <dgm:t>
        <a:bodyPr/>
        <a:lstStyle/>
        <a:p>
          <a:endParaRPr lang="en-US"/>
        </a:p>
      </dgm:t>
    </dgm:pt>
    <dgm:pt modelId="{287F3AF2-9D57-B74D-8AEB-0E9B65D9965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Wakefield Accelerator Concepts – Feasibility being assessed</a:t>
          </a:r>
          <a:endParaRPr lang="en-US" sz="2000" dirty="0">
            <a:solidFill>
              <a:schemeClr val="tx1"/>
            </a:solidFill>
          </a:endParaRPr>
        </a:p>
      </dgm:t>
    </dgm:pt>
    <dgm:pt modelId="{9B7B839B-9181-314A-81F4-81858E4877C4}" type="parTrans" cxnId="{AB805337-DFB7-A441-8C21-98CA492981F9}">
      <dgm:prSet/>
      <dgm:spPr/>
      <dgm:t>
        <a:bodyPr/>
        <a:lstStyle/>
        <a:p>
          <a:endParaRPr lang="en-US"/>
        </a:p>
      </dgm:t>
    </dgm:pt>
    <dgm:pt modelId="{88DE667D-FAEF-9148-85E4-FC3AFECA91C1}" type="sibTrans" cxnId="{AB805337-DFB7-A441-8C21-98CA492981F9}">
      <dgm:prSet/>
      <dgm:spPr/>
      <dgm:t>
        <a:bodyPr/>
        <a:lstStyle/>
        <a:p>
          <a:endParaRPr lang="en-US"/>
        </a:p>
      </dgm:t>
    </dgm:pt>
    <dgm:pt modelId="{B15F5435-D9EE-134F-8C64-C1877E7132F8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231ED075-8AF7-CD4A-8423-6DABC544E84E}" type="parTrans" cxnId="{7870C5A1-871E-4F4A-8CB5-B76DC574A823}">
      <dgm:prSet/>
      <dgm:spPr/>
      <dgm:t>
        <a:bodyPr/>
        <a:lstStyle/>
        <a:p>
          <a:endParaRPr lang="en-US"/>
        </a:p>
      </dgm:t>
    </dgm:pt>
    <dgm:pt modelId="{236625BB-2759-284B-85DB-4E7749D4D81D}" type="sibTrans" cxnId="{7870C5A1-871E-4F4A-8CB5-B76DC574A823}">
      <dgm:prSet/>
      <dgm:spPr/>
      <dgm:t>
        <a:bodyPr/>
        <a:lstStyle/>
        <a:p>
          <a:endParaRPr lang="en-US"/>
        </a:p>
      </dgm:t>
    </dgm:pt>
    <dgm:pt modelId="{83725100-CB4E-AB4D-8066-187EDDA52520}">
      <dgm:prSet phldrT="[Text]" custT="1"/>
      <dgm:spPr/>
      <dgm:t>
        <a:bodyPr/>
        <a:lstStyle/>
        <a:p>
          <a:r>
            <a:rPr lang="en-US" sz="1900" dirty="0" smtClean="0"/>
            <a:t>CLIC:  Focus on technology and advanced systems R&amp;D</a:t>
          </a:r>
          <a:endParaRPr lang="en-US" sz="1900" dirty="0"/>
        </a:p>
      </dgm:t>
    </dgm:pt>
    <dgm:pt modelId="{E8BD34A4-F04F-A443-96DC-EEB517A6A391}" type="parTrans" cxnId="{38713E79-3B14-8040-9BC1-6A8721F9A5A3}">
      <dgm:prSet/>
      <dgm:spPr/>
      <dgm:t>
        <a:bodyPr/>
        <a:lstStyle/>
        <a:p>
          <a:endParaRPr lang="en-US"/>
        </a:p>
      </dgm:t>
    </dgm:pt>
    <dgm:pt modelId="{C74DEDD6-6829-7743-9223-558955AEEDF0}" type="sibTrans" cxnId="{38713E79-3B14-8040-9BC1-6A8721F9A5A3}">
      <dgm:prSet/>
      <dgm:spPr/>
      <dgm:t>
        <a:bodyPr/>
        <a:lstStyle/>
        <a:p>
          <a:endParaRPr lang="en-US"/>
        </a:p>
      </dgm:t>
    </dgm:pt>
    <dgm:pt modelId="{04170F75-DE87-834B-8125-263F2FD161BC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E3B7148-2E9E-6D47-9E84-D6CC1BBFEB65}" type="parTrans" cxnId="{0441D328-EE86-FD4D-A2F5-C29A70D9321C}">
      <dgm:prSet/>
      <dgm:spPr/>
      <dgm:t>
        <a:bodyPr/>
        <a:lstStyle/>
        <a:p>
          <a:endParaRPr lang="en-US"/>
        </a:p>
      </dgm:t>
    </dgm:pt>
    <dgm:pt modelId="{3215C613-D23F-7148-B944-57EEF8DAB48C}" type="sibTrans" cxnId="{0441D328-EE86-FD4D-A2F5-C29A70D9321C}">
      <dgm:prSet/>
      <dgm:spPr/>
      <dgm:t>
        <a:bodyPr/>
        <a:lstStyle/>
        <a:p>
          <a:endParaRPr lang="en-US"/>
        </a:p>
      </dgm:t>
    </dgm:pt>
    <dgm:pt modelId="{2BBE322A-E37D-634B-B0FC-DEB9EB8AC6EA}">
      <dgm:prSet phldrT="[Text]"/>
      <dgm:spPr/>
      <dgm:t>
        <a:bodyPr/>
        <a:lstStyle/>
        <a:p>
          <a:r>
            <a:rPr lang="en-US" sz="1900" dirty="0" smtClean="0"/>
            <a:t>Wakefield Accelerators:</a:t>
          </a:r>
          <a:endParaRPr lang="en-US" sz="1900" dirty="0"/>
        </a:p>
      </dgm:t>
    </dgm:pt>
    <dgm:pt modelId="{A484DADF-3CA4-484D-9E90-286D81B1BE70}" type="parTrans" cxnId="{9B97436D-C2F8-B04C-9111-C2EF02382E4A}">
      <dgm:prSet/>
      <dgm:spPr/>
      <dgm:t>
        <a:bodyPr/>
        <a:lstStyle/>
        <a:p>
          <a:endParaRPr lang="en-US"/>
        </a:p>
      </dgm:t>
    </dgm:pt>
    <dgm:pt modelId="{FABE0B2D-0579-7E41-AE64-6F8FE8E930DC}" type="sibTrans" cxnId="{9B97436D-C2F8-B04C-9111-C2EF02382E4A}">
      <dgm:prSet/>
      <dgm:spPr/>
      <dgm:t>
        <a:bodyPr/>
        <a:lstStyle/>
        <a:p>
          <a:endParaRPr lang="en-US"/>
        </a:p>
      </dgm:t>
    </dgm:pt>
    <dgm:pt modelId="{534FCD4C-E247-BB4F-850D-D7337D5F2A05}">
      <dgm:prSet phldrT="[Text]" custT="1"/>
      <dgm:spPr/>
      <dgm:t>
        <a:bodyPr/>
        <a:lstStyle/>
        <a:p>
          <a:r>
            <a:rPr lang="en-US" sz="1800" dirty="0" smtClean="0"/>
            <a:t>CLIC:  Timescale dependent on finalized technical design and physics needs</a:t>
          </a:r>
          <a:endParaRPr lang="en-US" sz="1800" dirty="0"/>
        </a:p>
      </dgm:t>
    </dgm:pt>
    <dgm:pt modelId="{25926710-E519-474D-98F6-E0EED7B0ABE6}" type="parTrans" cxnId="{8DB20CDB-2515-8048-9399-8F7892FFB74A}">
      <dgm:prSet/>
      <dgm:spPr/>
      <dgm:t>
        <a:bodyPr/>
        <a:lstStyle/>
        <a:p>
          <a:endParaRPr lang="en-US"/>
        </a:p>
      </dgm:t>
    </dgm:pt>
    <dgm:pt modelId="{F9EBB2D7-51CD-834C-9F16-54101A800E65}" type="sibTrans" cxnId="{8DB20CDB-2515-8048-9399-8F7892FFB74A}">
      <dgm:prSet/>
      <dgm:spPr/>
      <dgm:t>
        <a:bodyPr/>
        <a:lstStyle/>
        <a:p>
          <a:endParaRPr lang="en-US"/>
        </a:p>
      </dgm:t>
    </dgm:pt>
    <dgm:pt modelId="{5E57F36B-C21B-104B-B5BF-E8D6FA8476C4}">
      <dgm:prSet phldrT="[Text]"/>
      <dgm:spPr/>
      <dgm:t>
        <a:bodyPr/>
        <a:lstStyle/>
        <a:p>
          <a:r>
            <a:rPr lang="en-US" sz="1900" dirty="0" smtClean="0"/>
            <a:t>Ability to accelerate positrons</a:t>
          </a:r>
          <a:endParaRPr lang="en-US" sz="1900" dirty="0"/>
        </a:p>
      </dgm:t>
    </dgm:pt>
    <dgm:pt modelId="{B2F1015A-E934-1C47-B1ED-3794C7A6C7EC}" type="parTrans" cxnId="{F5F2D851-F363-9946-836C-03C3EFEEECD6}">
      <dgm:prSet/>
      <dgm:spPr/>
      <dgm:t>
        <a:bodyPr/>
        <a:lstStyle/>
        <a:p>
          <a:endParaRPr lang="en-US"/>
        </a:p>
      </dgm:t>
    </dgm:pt>
    <dgm:pt modelId="{D6B29756-BA52-2D45-BAED-8EA8D96F4358}" type="sibTrans" cxnId="{F5F2D851-F363-9946-836C-03C3EFEEECD6}">
      <dgm:prSet/>
      <dgm:spPr/>
      <dgm:t>
        <a:bodyPr/>
        <a:lstStyle/>
        <a:p>
          <a:endParaRPr lang="en-US"/>
        </a:p>
      </dgm:t>
    </dgm:pt>
    <dgm:pt modelId="{00328577-C427-5745-B6CC-449610759B51}">
      <dgm:prSet phldrT="[Text]"/>
      <dgm:spPr/>
      <dgm:t>
        <a:bodyPr/>
        <a:lstStyle/>
        <a:p>
          <a:r>
            <a:rPr lang="en-US" sz="1900" dirty="0" smtClean="0"/>
            <a:t>Demonstration of multi-stage acceleration</a:t>
          </a:r>
          <a:endParaRPr lang="en-US" sz="1900" dirty="0"/>
        </a:p>
      </dgm:t>
    </dgm:pt>
    <dgm:pt modelId="{3E283042-3723-1447-B041-0EF971540126}" type="parTrans" cxnId="{630416D1-8177-1842-BAB0-DD6D174CCC9B}">
      <dgm:prSet/>
      <dgm:spPr/>
      <dgm:t>
        <a:bodyPr/>
        <a:lstStyle/>
        <a:p>
          <a:endParaRPr lang="en-US"/>
        </a:p>
      </dgm:t>
    </dgm:pt>
    <dgm:pt modelId="{191BA370-0306-234D-9B83-F749A3D0095F}" type="sibTrans" cxnId="{630416D1-8177-1842-BAB0-DD6D174CCC9B}">
      <dgm:prSet/>
      <dgm:spPr/>
      <dgm:t>
        <a:bodyPr/>
        <a:lstStyle/>
        <a:p>
          <a:endParaRPr lang="en-US"/>
        </a:p>
      </dgm:t>
    </dgm:pt>
    <dgm:pt modelId="{2804599F-760C-D74D-B60F-55D444135D9D}">
      <dgm:prSet phldrT="[Text]"/>
      <dgm:spPr/>
      <dgm:t>
        <a:bodyPr/>
        <a:lstStyle/>
        <a:p>
          <a:r>
            <a:rPr lang="en-US" sz="1900" dirty="0" smtClean="0"/>
            <a:t>Understanding the extrapolation of all parameters to the regimes required for HEP accelerator use (</a:t>
          </a:r>
          <a:r>
            <a:rPr lang="en-US" sz="1900" dirty="0" err="1" smtClean="0"/>
            <a:t>emittance</a:t>
          </a:r>
          <a:r>
            <a:rPr lang="en-US" sz="1900" dirty="0" smtClean="0"/>
            <a:t> preservation, achievable energy spread, beam loading, repetition rate)</a:t>
          </a:r>
          <a:endParaRPr lang="en-US" sz="1900" dirty="0"/>
        </a:p>
      </dgm:t>
    </dgm:pt>
    <dgm:pt modelId="{AFDDE358-0D62-4D47-82CF-AE357D2ABB48}" type="parTrans" cxnId="{122381EB-A317-0940-AFA3-9C3765EFED90}">
      <dgm:prSet/>
      <dgm:spPr/>
      <dgm:t>
        <a:bodyPr/>
        <a:lstStyle/>
        <a:p>
          <a:endParaRPr lang="en-US"/>
        </a:p>
      </dgm:t>
    </dgm:pt>
    <dgm:pt modelId="{050B0D6F-A49C-854B-A197-0E0D4EDE398C}" type="sibTrans" cxnId="{122381EB-A317-0940-AFA3-9C3765EFED90}">
      <dgm:prSet/>
      <dgm:spPr/>
      <dgm:t>
        <a:bodyPr/>
        <a:lstStyle/>
        <a:p>
          <a:endParaRPr lang="en-US"/>
        </a:p>
      </dgm:t>
    </dgm:pt>
    <dgm:pt modelId="{5CBD4310-64B5-6941-8A9C-C1221A07EA78}">
      <dgm:prSet phldrT="[Text]" custT="1"/>
      <dgm:spPr/>
      <dgm:t>
        <a:bodyPr/>
        <a:lstStyle/>
        <a:p>
          <a:r>
            <a:rPr lang="en-US" sz="1800" dirty="0" smtClean="0"/>
            <a:t>Wakefield LCs:</a:t>
          </a:r>
          <a:endParaRPr lang="en-US" sz="1800" dirty="0"/>
        </a:p>
      </dgm:t>
    </dgm:pt>
    <dgm:pt modelId="{5657D244-F60F-8F40-AFCF-8462406E7C3E}" type="parTrans" cxnId="{57055A0B-17B3-FF42-81F3-81F930E42F14}">
      <dgm:prSet/>
      <dgm:spPr/>
      <dgm:t>
        <a:bodyPr/>
        <a:lstStyle/>
        <a:p>
          <a:endParaRPr lang="en-US"/>
        </a:p>
      </dgm:t>
    </dgm:pt>
    <dgm:pt modelId="{850C2AF3-CCAA-8E4B-B940-0014AAFBACD1}" type="sibTrans" cxnId="{57055A0B-17B3-FF42-81F3-81F930E42F14}">
      <dgm:prSet/>
      <dgm:spPr/>
      <dgm:t>
        <a:bodyPr/>
        <a:lstStyle/>
        <a:p>
          <a:endParaRPr lang="en-US"/>
        </a:p>
      </dgm:t>
    </dgm:pt>
    <dgm:pt modelId="{035E0F5B-6C05-6940-8042-95B746E58A9E}">
      <dgm:prSet phldrT="[Text]" custT="1"/>
      <dgm:spPr/>
      <dgm:t>
        <a:bodyPr/>
        <a:lstStyle/>
        <a:p>
          <a:r>
            <a:rPr lang="en-US" sz="1800" dirty="0" smtClean="0"/>
            <a:t>Expect non-HEP applications on the ~decade timescale</a:t>
          </a:r>
          <a:endParaRPr lang="en-US" sz="1800" dirty="0"/>
        </a:p>
      </dgm:t>
    </dgm:pt>
    <dgm:pt modelId="{084E9FB0-4608-AF46-880C-F4B3E2D09CD1}" type="parTrans" cxnId="{7559DF8D-2F3C-D746-AEA6-5A6C96E4F8E3}">
      <dgm:prSet/>
      <dgm:spPr/>
      <dgm:t>
        <a:bodyPr/>
        <a:lstStyle/>
        <a:p>
          <a:endParaRPr lang="en-US"/>
        </a:p>
      </dgm:t>
    </dgm:pt>
    <dgm:pt modelId="{A05E3D9B-A4D9-F040-AE03-627229F5DAF0}" type="sibTrans" cxnId="{7559DF8D-2F3C-D746-AEA6-5A6C96E4F8E3}">
      <dgm:prSet/>
      <dgm:spPr/>
      <dgm:t>
        <a:bodyPr/>
        <a:lstStyle/>
        <a:p>
          <a:endParaRPr lang="en-US"/>
        </a:p>
      </dgm:t>
    </dgm:pt>
    <dgm:pt modelId="{C24E714B-EA97-9042-A539-BD6EDCEAF4BE}">
      <dgm:prSet phldrT="[Text]" custT="1"/>
      <dgm:spPr/>
      <dgm:t>
        <a:bodyPr/>
        <a:lstStyle/>
        <a:p>
          <a:r>
            <a:rPr lang="en-US" sz="1800" dirty="0" smtClean="0"/>
            <a:t>Collider R&amp;D phase to fully assess feasibility is likely decades scale</a:t>
          </a:r>
          <a:endParaRPr lang="en-US" sz="1800" dirty="0"/>
        </a:p>
      </dgm:t>
    </dgm:pt>
    <dgm:pt modelId="{9526560D-4892-824A-AB34-113D4506753E}" type="parTrans" cxnId="{0E536745-C668-5A40-8FEC-2D36C57B55C1}">
      <dgm:prSet/>
      <dgm:spPr/>
      <dgm:t>
        <a:bodyPr/>
        <a:lstStyle/>
        <a:p>
          <a:endParaRPr lang="en-US"/>
        </a:p>
      </dgm:t>
    </dgm:pt>
    <dgm:pt modelId="{773B2F31-8630-7846-99F5-53CF8CC76BA6}" type="sibTrans" cxnId="{0E536745-C668-5A40-8FEC-2D36C57B55C1}">
      <dgm:prSet/>
      <dgm:spPr/>
      <dgm:t>
        <a:bodyPr/>
        <a:lstStyle/>
        <a:p>
          <a:endParaRPr lang="en-US"/>
        </a:p>
      </dgm:t>
    </dgm:pt>
    <dgm:pt modelId="{5E1CF52C-6CDB-FD49-8B40-42085F6D7B52}">
      <dgm:prSet phldrT="[Text]" custT="1"/>
      <dgm:spPr/>
      <dgm:t>
        <a:bodyPr/>
        <a:lstStyle/>
        <a:p>
          <a:r>
            <a:rPr lang="en-US" sz="1800" dirty="0" smtClean="0"/>
            <a:t>First application might be an ILC “afterburner”</a:t>
          </a:r>
          <a:endParaRPr lang="en-US" sz="1800" dirty="0"/>
        </a:p>
      </dgm:t>
    </dgm:pt>
    <dgm:pt modelId="{027899DE-6882-454B-B67F-7642FB20F252}" type="parTrans" cxnId="{D965316E-5C04-EB46-ABE3-F2A0B95EE4BF}">
      <dgm:prSet/>
      <dgm:spPr/>
      <dgm:t>
        <a:bodyPr/>
        <a:lstStyle/>
        <a:p>
          <a:endParaRPr lang="en-US"/>
        </a:p>
      </dgm:t>
    </dgm:pt>
    <dgm:pt modelId="{0AA8E0A8-C5E1-0640-B370-55EECDB8C80C}" type="sibTrans" cxnId="{D965316E-5C04-EB46-ABE3-F2A0B95EE4BF}">
      <dgm:prSet/>
      <dgm:spPr/>
      <dgm:t>
        <a:bodyPr/>
        <a:lstStyle/>
        <a:p>
          <a:endParaRPr lang="en-US"/>
        </a:p>
      </dgm:t>
    </dgm:pt>
    <dgm:pt modelId="{9D2B69BD-5F35-E746-B55A-7738704EEC62}" type="pres">
      <dgm:prSet presAssocID="{3FCF9A61-448F-E341-B399-53BCC8CAB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A42D6-3EC8-6545-9D21-B40C186780E2}" type="pres">
      <dgm:prSet presAssocID="{EF8BC513-473C-4A48-B8D4-991AC27E89BD}" presName="composite" presStyleCnt="0"/>
      <dgm:spPr/>
    </dgm:pt>
    <dgm:pt modelId="{7E1D7447-B90F-AB43-9892-2C2F3FD56A62}" type="pres">
      <dgm:prSet presAssocID="{EF8BC513-473C-4A48-B8D4-991AC27E8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4B8-598C-7748-B201-64899A6309D6}" type="pres">
      <dgm:prSet presAssocID="{EF8BC513-473C-4A48-B8D4-991AC27E89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17AFF-9E20-BD44-BD5A-000EC0F5FE43}" type="pres">
      <dgm:prSet presAssocID="{6BEDDD68-16E2-004F-8194-C0F474454CE8}" presName="sp" presStyleCnt="0"/>
      <dgm:spPr/>
    </dgm:pt>
    <dgm:pt modelId="{F76AA4E5-26B2-4C49-90FE-889CFF702695}" type="pres">
      <dgm:prSet presAssocID="{B15F5435-D9EE-134F-8C64-C1877E7132F8}" presName="composite" presStyleCnt="0"/>
      <dgm:spPr/>
    </dgm:pt>
    <dgm:pt modelId="{B662CB3C-7E53-1A4A-BBF9-8AECC0F291D6}" type="pres">
      <dgm:prSet presAssocID="{B15F5435-D9EE-134F-8C64-C1877E7132F8}" presName="parentText" presStyleLbl="alignNode1" presStyleIdx="1" presStyleCnt="3" custLinFactNeighborY="-113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542BE-FA1F-9040-A90A-122C84715FAC}" type="pres">
      <dgm:prSet presAssocID="{B15F5435-D9EE-134F-8C64-C1877E7132F8}" presName="descendantText" presStyleLbl="alignAcc1" presStyleIdx="1" presStyleCnt="3" custScaleY="183904" custLinFactNeighborY="-1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D84D-D58C-C64F-B903-4CC8384AFDAA}" type="pres">
      <dgm:prSet presAssocID="{236625BB-2759-284B-85DB-4E7749D4D81D}" presName="sp" presStyleCnt="0"/>
      <dgm:spPr/>
    </dgm:pt>
    <dgm:pt modelId="{B926A980-EE36-2840-BF52-78C62447210A}" type="pres">
      <dgm:prSet presAssocID="{04170F75-DE87-834B-8125-263F2FD161BC}" presName="composite" presStyleCnt="0"/>
      <dgm:spPr/>
    </dgm:pt>
    <dgm:pt modelId="{01E6C716-4A0F-764E-9E00-B1A4C1B2CCE9}" type="pres">
      <dgm:prSet presAssocID="{04170F75-DE87-834B-8125-263F2FD161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ED503-9DC5-BD4D-A281-B945AA48F0D3}" type="pres">
      <dgm:prSet presAssocID="{04170F75-DE87-834B-8125-263F2FD161BC}" presName="descendantText" presStyleLbl="alignAcc1" presStyleIdx="2" presStyleCnt="3" custScaleY="169373" custLinFactNeighborY="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13E79-3B14-8040-9BC1-6A8721F9A5A3}" srcId="{B15F5435-D9EE-134F-8C64-C1877E7132F8}" destId="{83725100-CB4E-AB4D-8066-187EDDA52520}" srcOrd="0" destOrd="0" parTransId="{E8BD34A4-F04F-A443-96DC-EEB517A6A391}" sibTransId="{C74DEDD6-6829-7743-9223-558955AEEDF0}"/>
    <dgm:cxn modelId="{532BD40F-25F8-E448-B4B5-89B923355A1E}" type="presOf" srcId="{EF8BC513-473C-4A48-B8D4-991AC27E89BD}" destId="{7E1D7447-B90F-AB43-9892-2C2F3FD56A62}" srcOrd="0" destOrd="0" presId="urn:microsoft.com/office/officeart/2005/8/layout/chevron2"/>
    <dgm:cxn modelId="{6B1B4E2F-175D-9945-9A99-17F035E4B657}" type="presOf" srcId="{5CBD4310-64B5-6941-8A9C-C1221A07EA78}" destId="{815ED503-9DC5-BD4D-A281-B945AA48F0D3}" srcOrd="0" destOrd="1" presId="urn:microsoft.com/office/officeart/2005/8/layout/chevron2"/>
    <dgm:cxn modelId="{A10E3C70-341F-D142-A970-4CC6223CBB00}" type="presOf" srcId="{5E57F36B-C21B-104B-B5BF-E8D6FA8476C4}" destId="{239542BE-FA1F-9040-A90A-122C84715FAC}" srcOrd="0" destOrd="2" presId="urn:microsoft.com/office/officeart/2005/8/layout/chevron2"/>
    <dgm:cxn modelId="{4BE4BC9E-5075-C848-8F1E-1CE3D846A87E}" type="presOf" srcId="{035E0F5B-6C05-6940-8042-95B746E58A9E}" destId="{815ED503-9DC5-BD4D-A281-B945AA48F0D3}" srcOrd="0" destOrd="2" presId="urn:microsoft.com/office/officeart/2005/8/layout/chevron2"/>
    <dgm:cxn modelId="{35B2D5BF-F637-6641-99E7-363DD2AE336D}" srcId="{3FCF9A61-448F-E341-B399-53BCC8CAB325}" destId="{EF8BC513-473C-4A48-B8D4-991AC27E89BD}" srcOrd="0" destOrd="0" parTransId="{55FEEDCD-A002-124B-B3C9-A9477887B36A}" sibTransId="{6BEDDD68-16E2-004F-8194-C0F474454CE8}"/>
    <dgm:cxn modelId="{D965316E-5C04-EB46-ABE3-F2A0B95EE4BF}" srcId="{5CBD4310-64B5-6941-8A9C-C1221A07EA78}" destId="{5E1CF52C-6CDB-FD49-8B40-42085F6D7B52}" srcOrd="2" destOrd="0" parTransId="{027899DE-6882-454B-B67F-7642FB20F252}" sibTransId="{0AA8E0A8-C5E1-0640-B370-55EECDB8C80C}"/>
    <dgm:cxn modelId="{2F6CC430-5048-1E45-BD14-D6844DDFDD83}" type="presOf" srcId="{2BBE322A-E37D-634B-B0FC-DEB9EB8AC6EA}" destId="{239542BE-FA1F-9040-A90A-122C84715FAC}" srcOrd="0" destOrd="1" presId="urn:microsoft.com/office/officeart/2005/8/layout/chevron2"/>
    <dgm:cxn modelId="{57055A0B-17B3-FF42-81F3-81F930E42F14}" srcId="{04170F75-DE87-834B-8125-263F2FD161BC}" destId="{5CBD4310-64B5-6941-8A9C-C1221A07EA78}" srcOrd="1" destOrd="0" parTransId="{5657D244-F60F-8F40-AFCF-8462406E7C3E}" sibTransId="{850C2AF3-CCAA-8E4B-B940-0014AAFBACD1}"/>
    <dgm:cxn modelId="{691F9FE8-480A-FD49-9FDE-9797830FD52D}" type="presOf" srcId="{00328577-C427-5745-B6CC-449610759B51}" destId="{239542BE-FA1F-9040-A90A-122C84715FAC}" srcOrd="0" destOrd="3" presId="urn:microsoft.com/office/officeart/2005/8/layout/chevron2"/>
    <dgm:cxn modelId="{122381EB-A317-0940-AFA3-9C3765EFED90}" srcId="{2BBE322A-E37D-634B-B0FC-DEB9EB8AC6EA}" destId="{2804599F-760C-D74D-B60F-55D444135D9D}" srcOrd="2" destOrd="0" parTransId="{AFDDE358-0D62-4D47-82CF-AE357D2ABB48}" sibTransId="{050B0D6F-A49C-854B-A197-0E0D4EDE398C}"/>
    <dgm:cxn modelId="{9B0ADDC5-FBA2-3641-83A5-EF94E87BF821}" type="presOf" srcId="{3FCF9A61-448F-E341-B399-53BCC8CAB325}" destId="{9D2B69BD-5F35-E746-B55A-7738704EEC62}" srcOrd="0" destOrd="0" presId="urn:microsoft.com/office/officeart/2005/8/layout/chevron2"/>
    <dgm:cxn modelId="{0441D328-EE86-FD4D-A2F5-C29A70D9321C}" srcId="{3FCF9A61-448F-E341-B399-53BCC8CAB325}" destId="{04170F75-DE87-834B-8125-263F2FD161BC}" srcOrd="2" destOrd="0" parTransId="{2E3B7148-2E9E-6D47-9E84-D6CC1BBFEB65}" sibTransId="{3215C613-D23F-7148-B944-57EEF8DAB48C}"/>
    <dgm:cxn modelId="{7559DF8D-2F3C-D746-AEA6-5A6C96E4F8E3}" srcId="{5CBD4310-64B5-6941-8A9C-C1221A07EA78}" destId="{035E0F5B-6C05-6940-8042-95B746E58A9E}" srcOrd="0" destOrd="0" parTransId="{084E9FB0-4608-AF46-880C-F4B3E2D09CD1}" sibTransId="{A05E3D9B-A4D9-F040-AE03-627229F5DAF0}"/>
    <dgm:cxn modelId="{12DA133C-DBB6-8E48-8760-DFC48ADED3AB}" type="presOf" srcId="{534FCD4C-E247-BB4F-850D-D7337D5F2A05}" destId="{815ED503-9DC5-BD4D-A281-B945AA48F0D3}" srcOrd="0" destOrd="0" presId="urn:microsoft.com/office/officeart/2005/8/layout/chevron2"/>
    <dgm:cxn modelId="{AB377544-DDB9-8748-9E0B-34689EE8ED2B}" type="presOf" srcId="{04170F75-DE87-834B-8125-263F2FD161BC}" destId="{01E6C716-4A0F-764E-9E00-B1A4C1B2CCE9}" srcOrd="0" destOrd="0" presId="urn:microsoft.com/office/officeart/2005/8/layout/chevron2"/>
    <dgm:cxn modelId="{06813833-EEC6-9E42-BCE9-631EA70DA615}" type="presOf" srcId="{2804599F-760C-D74D-B60F-55D444135D9D}" destId="{239542BE-FA1F-9040-A90A-122C84715FAC}" srcOrd="0" destOrd="4" presId="urn:microsoft.com/office/officeart/2005/8/layout/chevron2"/>
    <dgm:cxn modelId="{AB805337-DFB7-A441-8C21-98CA492981F9}" srcId="{EF8BC513-473C-4A48-B8D4-991AC27E89BD}" destId="{287F3AF2-9D57-B74D-8AEB-0E9B65D99658}" srcOrd="1" destOrd="0" parTransId="{9B7B839B-9181-314A-81F4-81858E4877C4}" sibTransId="{88DE667D-FAEF-9148-85E4-FC3AFECA91C1}"/>
    <dgm:cxn modelId="{7C0CA761-F535-6041-9456-D99BE3A10168}" srcId="{EF8BC513-473C-4A48-B8D4-991AC27E89BD}" destId="{3B3125C5-4741-BC44-9E38-9A3E5D144473}" srcOrd="0" destOrd="0" parTransId="{CBAECDC1-8A68-9B46-AB63-4DBBEB26B388}" sibTransId="{2E5F1A4D-F66C-EF4F-8117-B939ABCA9075}"/>
    <dgm:cxn modelId="{9B97436D-C2F8-B04C-9111-C2EF02382E4A}" srcId="{B15F5435-D9EE-134F-8C64-C1877E7132F8}" destId="{2BBE322A-E37D-634B-B0FC-DEB9EB8AC6EA}" srcOrd="1" destOrd="0" parTransId="{A484DADF-3CA4-484D-9E90-286D81B1BE70}" sibTransId="{FABE0B2D-0579-7E41-AE64-6F8FE8E930DC}"/>
    <dgm:cxn modelId="{90AC51B4-A17A-E040-9F07-CD74F5CD2D83}" type="presOf" srcId="{3B3125C5-4741-BC44-9E38-9A3E5D144473}" destId="{4A4F64B8-598C-7748-B201-64899A6309D6}" srcOrd="0" destOrd="0" presId="urn:microsoft.com/office/officeart/2005/8/layout/chevron2"/>
    <dgm:cxn modelId="{6C126DDD-D010-704E-81D8-1656EC436B98}" type="presOf" srcId="{83725100-CB4E-AB4D-8066-187EDDA52520}" destId="{239542BE-FA1F-9040-A90A-122C84715FAC}" srcOrd="0" destOrd="0" presId="urn:microsoft.com/office/officeart/2005/8/layout/chevron2"/>
    <dgm:cxn modelId="{7870C5A1-871E-4F4A-8CB5-B76DC574A823}" srcId="{3FCF9A61-448F-E341-B399-53BCC8CAB325}" destId="{B15F5435-D9EE-134F-8C64-C1877E7132F8}" srcOrd="1" destOrd="0" parTransId="{231ED075-8AF7-CD4A-8423-6DABC544E84E}" sibTransId="{236625BB-2759-284B-85DB-4E7749D4D81D}"/>
    <dgm:cxn modelId="{F5F2D851-F363-9946-836C-03C3EFEEECD6}" srcId="{2BBE322A-E37D-634B-B0FC-DEB9EB8AC6EA}" destId="{5E57F36B-C21B-104B-B5BF-E8D6FA8476C4}" srcOrd="0" destOrd="0" parTransId="{B2F1015A-E934-1C47-B1ED-3794C7A6C7EC}" sibTransId="{D6B29756-BA52-2D45-BAED-8EA8D96F4358}"/>
    <dgm:cxn modelId="{70B8A201-A56C-AD41-9FD1-F07FE9E8447B}" type="presOf" srcId="{C24E714B-EA97-9042-A539-BD6EDCEAF4BE}" destId="{815ED503-9DC5-BD4D-A281-B945AA48F0D3}" srcOrd="0" destOrd="3" presId="urn:microsoft.com/office/officeart/2005/8/layout/chevron2"/>
    <dgm:cxn modelId="{A62DF2CC-9A59-D34B-9278-B3FD37D69F11}" type="presOf" srcId="{B15F5435-D9EE-134F-8C64-C1877E7132F8}" destId="{B662CB3C-7E53-1A4A-BBF9-8AECC0F291D6}" srcOrd="0" destOrd="0" presId="urn:microsoft.com/office/officeart/2005/8/layout/chevron2"/>
    <dgm:cxn modelId="{630416D1-8177-1842-BAB0-DD6D174CCC9B}" srcId="{2BBE322A-E37D-634B-B0FC-DEB9EB8AC6EA}" destId="{00328577-C427-5745-B6CC-449610759B51}" srcOrd="1" destOrd="0" parTransId="{3E283042-3723-1447-B041-0EF971540126}" sibTransId="{191BA370-0306-234D-9B83-F749A3D0095F}"/>
    <dgm:cxn modelId="{8DB20CDB-2515-8048-9399-8F7892FFB74A}" srcId="{04170F75-DE87-834B-8125-263F2FD161BC}" destId="{534FCD4C-E247-BB4F-850D-D7337D5F2A05}" srcOrd="0" destOrd="0" parTransId="{25926710-E519-474D-98F6-E0EED7B0ABE6}" sibTransId="{F9EBB2D7-51CD-834C-9F16-54101A800E65}"/>
    <dgm:cxn modelId="{F5131297-AA03-784A-BFF1-DD986CBC1282}" type="presOf" srcId="{5E1CF52C-6CDB-FD49-8B40-42085F6D7B52}" destId="{815ED503-9DC5-BD4D-A281-B945AA48F0D3}" srcOrd="0" destOrd="4" presId="urn:microsoft.com/office/officeart/2005/8/layout/chevron2"/>
    <dgm:cxn modelId="{A09C5E98-F01A-1241-8DA4-1EC04A15EECC}" type="presOf" srcId="{287F3AF2-9D57-B74D-8AEB-0E9B65D99658}" destId="{4A4F64B8-598C-7748-B201-64899A6309D6}" srcOrd="0" destOrd="1" presId="urn:microsoft.com/office/officeart/2005/8/layout/chevron2"/>
    <dgm:cxn modelId="{0E536745-C668-5A40-8FEC-2D36C57B55C1}" srcId="{5CBD4310-64B5-6941-8A9C-C1221A07EA78}" destId="{C24E714B-EA97-9042-A539-BD6EDCEAF4BE}" srcOrd="1" destOrd="0" parTransId="{9526560D-4892-824A-AB34-113D4506753E}" sibTransId="{773B2F31-8630-7846-99F5-53CF8CC76BA6}"/>
    <dgm:cxn modelId="{28EEAFC2-6E67-024F-A192-A1310706494D}" type="presParOf" srcId="{9D2B69BD-5F35-E746-B55A-7738704EEC62}" destId="{2CDA42D6-3EC8-6545-9D21-B40C186780E2}" srcOrd="0" destOrd="0" presId="urn:microsoft.com/office/officeart/2005/8/layout/chevron2"/>
    <dgm:cxn modelId="{256E7CA6-EEAF-1C46-8B1F-DC89DA798DBF}" type="presParOf" srcId="{2CDA42D6-3EC8-6545-9D21-B40C186780E2}" destId="{7E1D7447-B90F-AB43-9892-2C2F3FD56A62}" srcOrd="0" destOrd="0" presId="urn:microsoft.com/office/officeart/2005/8/layout/chevron2"/>
    <dgm:cxn modelId="{9E6B6E9F-3794-9C4D-AB0A-55034BA3FCA7}" type="presParOf" srcId="{2CDA42D6-3EC8-6545-9D21-B40C186780E2}" destId="{4A4F64B8-598C-7748-B201-64899A6309D6}" srcOrd="1" destOrd="0" presId="urn:microsoft.com/office/officeart/2005/8/layout/chevron2"/>
    <dgm:cxn modelId="{8BAAF269-37ED-1044-B0BC-D544A5188CE1}" type="presParOf" srcId="{9D2B69BD-5F35-E746-B55A-7738704EEC62}" destId="{F6917AFF-9E20-BD44-BD5A-000EC0F5FE43}" srcOrd="1" destOrd="0" presId="urn:microsoft.com/office/officeart/2005/8/layout/chevron2"/>
    <dgm:cxn modelId="{04B2B549-FE35-CB4A-BD0A-2702FA3F75ED}" type="presParOf" srcId="{9D2B69BD-5F35-E746-B55A-7738704EEC62}" destId="{F76AA4E5-26B2-4C49-90FE-889CFF702695}" srcOrd="2" destOrd="0" presId="urn:microsoft.com/office/officeart/2005/8/layout/chevron2"/>
    <dgm:cxn modelId="{ED97449A-D861-464B-BAD5-3BE8E96DDB00}" type="presParOf" srcId="{F76AA4E5-26B2-4C49-90FE-889CFF702695}" destId="{B662CB3C-7E53-1A4A-BBF9-8AECC0F291D6}" srcOrd="0" destOrd="0" presId="urn:microsoft.com/office/officeart/2005/8/layout/chevron2"/>
    <dgm:cxn modelId="{3988DB58-F9E8-9F42-B2CC-B46E5E45F1A2}" type="presParOf" srcId="{F76AA4E5-26B2-4C49-90FE-889CFF702695}" destId="{239542BE-FA1F-9040-A90A-122C84715FAC}" srcOrd="1" destOrd="0" presId="urn:microsoft.com/office/officeart/2005/8/layout/chevron2"/>
    <dgm:cxn modelId="{F7DAFB25-B2FC-574A-B18B-7E52D7990ED5}" type="presParOf" srcId="{9D2B69BD-5F35-E746-B55A-7738704EEC62}" destId="{290DD84D-D58C-C64F-B903-4CC8384AFDAA}" srcOrd="3" destOrd="0" presId="urn:microsoft.com/office/officeart/2005/8/layout/chevron2"/>
    <dgm:cxn modelId="{46CC24EA-FA48-6745-868F-3E1A60586947}" type="presParOf" srcId="{9D2B69BD-5F35-E746-B55A-7738704EEC62}" destId="{B926A980-EE36-2840-BF52-78C62447210A}" srcOrd="4" destOrd="0" presId="urn:microsoft.com/office/officeart/2005/8/layout/chevron2"/>
    <dgm:cxn modelId="{12E5DB90-CF3D-7A4F-9F94-26CE77948300}" type="presParOf" srcId="{B926A980-EE36-2840-BF52-78C62447210A}" destId="{01E6C716-4A0F-764E-9E00-B1A4C1B2CCE9}" srcOrd="0" destOrd="0" presId="urn:microsoft.com/office/officeart/2005/8/layout/chevron2"/>
    <dgm:cxn modelId="{13879435-ABAD-F04C-96E6-44E4B2ED1713}" type="presParOf" srcId="{B926A980-EE36-2840-BF52-78C62447210A}" destId="{815ED503-9DC5-BD4D-A281-B945AA48F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F9A61-448F-E341-B399-53BCC8CAB32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BC513-473C-4A48-B8D4-991AC27E89BD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55FEEDCD-A002-124B-B3C9-A9477887B36A}" type="parTrans" cxnId="{35B2D5BF-F637-6641-99E7-363DD2AE336D}">
      <dgm:prSet/>
      <dgm:spPr/>
      <dgm:t>
        <a:bodyPr/>
        <a:lstStyle/>
        <a:p>
          <a:endParaRPr lang="en-US"/>
        </a:p>
      </dgm:t>
    </dgm:pt>
    <dgm:pt modelId="{6BEDDD68-16E2-004F-8194-C0F474454CE8}" type="sibTrans" cxnId="{35B2D5BF-F637-6641-99E7-363DD2AE336D}">
      <dgm:prSet/>
      <dgm:spPr/>
      <dgm:t>
        <a:bodyPr/>
        <a:lstStyle/>
        <a:p>
          <a:endParaRPr lang="en-US"/>
        </a:p>
      </dgm:t>
    </dgm:pt>
    <dgm:pt modelId="{3B3125C5-4741-BC44-9E38-9A3E5D144473}">
      <dgm:prSet phldrT="[Text]" custT="1"/>
      <dgm:spPr/>
      <dgm:t>
        <a:bodyPr/>
        <a:lstStyle/>
        <a:p>
          <a:r>
            <a:rPr lang="en-US" sz="2200" dirty="0" smtClean="0"/>
            <a:t>Principal technical challenge is laser system</a:t>
          </a:r>
          <a:endParaRPr lang="en-US" sz="2200" dirty="0"/>
        </a:p>
      </dgm:t>
    </dgm:pt>
    <dgm:pt modelId="{CBAECDC1-8A68-9B46-AB63-4DBBEB26B388}" type="parTrans" cxnId="{7C0CA761-F535-6041-9456-D99BE3A10168}">
      <dgm:prSet/>
      <dgm:spPr/>
      <dgm:t>
        <a:bodyPr/>
        <a:lstStyle/>
        <a:p>
          <a:endParaRPr lang="en-US"/>
        </a:p>
      </dgm:t>
    </dgm:pt>
    <dgm:pt modelId="{2E5F1A4D-F66C-EF4F-8117-B939ABCA9075}" type="sibTrans" cxnId="{7C0CA761-F535-6041-9456-D99BE3A10168}">
      <dgm:prSet/>
      <dgm:spPr/>
      <dgm:t>
        <a:bodyPr/>
        <a:lstStyle/>
        <a:p>
          <a:endParaRPr lang="en-US"/>
        </a:p>
      </dgm:t>
    </dgm:pt>
    <dgm:pt modelId="{B15F5435-D9EE-134F-8C64-C1877E7132F8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231ED075-8AF7-CD4A-8423-6DABC544E84E}" type="parTrans" cxnId="{7870C5A1-871E-4F4A-8CB5-B76DC574A823}">
      <dgm:prSet/>
      <dgm:spPr/>
      <dgm:t>
        <a:bodyPr/>
        <a:lstStyle/>
        <a:p>
          <a:endParaRPr lang="en-US"/>
        </a:p>
      </dgm:t>
    </dgm:pt>
    <dgm:pt modelId="{236625BB-2759-284B-85DB-4E7749D4D81D}" type="sibTrans" cxnId="{7870C5A1-871E-4F4A-8CB5-B76DC574A823}">
      <dgm:prSet/>
      <dgm:spPr/>
      <dgm:t>
        <a:bodyPr/>
        <a:lstStyle/>
        <a:p>
          <a:endParaRPr lang="en-US"/>
        </a:p>
      </dgm:t>
    </dgm:pt>
    <dgm:pt modelId="{83725100-CB4E-AB4D-8066-187EDDA52520}">
      <dgm:prSet phldrT="[Text]" custT="1"/>
      <dgm:spPr/>
      <dgm:t>
        <a:bodyPr/>
        <a:lstStyle/>
        <a:p>
          <a:r>
            <a:rPr lang="en-US" sz="2400" dirty="0" smtClean="0"/>
            <a:t>Would need to establish Technical Design</a:t>
          </a:r>
          <a:endParaRPr lang="en-US" sz="2400" dirty="0"/>
        </a:p>
      </dgm:t>
    </dgm:pt>
    <dgm:pt modelId="{E8BD34A4-F04F-A443-96DC-EEB517A6A391}" type="parTrans" cxnId="{38713E79-3B14-8040-9BC1-6A8721F9A5A3}">
      <dgm:prSet/>
      <dgm:spPr/>
      <dgm:t>
        <a:bodyPr/>
        <a:lstStyle/>
        <a:p>
          <a:endParaRPr lang="en-US"/>
        </a:p>
      </dgm:t>
    </dgm:pt>
    <dgm:pt modelId="{C74DEDD6-6829-7743-9223-558955AEEDF0}" type="sibTrans" cxnId="{38713E79-3B14-8040-9BC1-6A8721F9A5A3}">
      <dgm:prSet/>
      <dgm:spPr/>
      <dgm:t>
        <a:bodyPr/>
        <a:lstStyle/>
        <a:p>
          <a:endParaRPr lang="en-US"/>
        </a:p>
      </dgm:t>
    </dgm:pt>
    <dgm:pt modelId="{04170F75-DE87-834B-8125-263F2FD161BC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E3B7148-2E9E-6D47-9E84-D6CC1BBFEB65}" type="parTrans" cxnId="{0441D328-EE86-FD4D-A2F5-C29A70D9321C}">
      <dgm:prSet/>
      <dgm:spPr/>
      <dgm:t>
        <a:bodyPr/>
        <a:lstStyle/>
        <a:p>
          <a:endParaRPr lang="en-US"/>
        </a:p>
      </dgm:t>
    </dgm:pt>
    <dgm:pt modelId="{3215C613-D23F-7148-B944-57EEF8DAB48C}" type="sibTrans" cxnId="{0441D328-EE86-FD4D-A2F5-C29A70D9321C}">
      <dgm:prSet/>
      <dgm:spPr/>
      <dgm:t>
        <a:bodyPr/>
        <a:lstStyle/>
        <a:p>
          <a:endParaRPr lang="en-US"/>
        </a:p>
      </dgm:t>
    </dgm:pt>
    <dgm:pt modelId="{58D917C1-6BF1-E646-B036-58608B05EA8C}">
      <dgm:prSet phldrT="[Text]" custT="1"/>
      <dgm:spPr/>
      <dgm:t>
        <a:bodyPr/>
        <a:lstStyle/>
        <a:p>
          <a:r>
            <a:rPr lang="en-US" sz="2400" dirty="0" smtClean="0"/>
            <a:t>In principle, a decision point could be reached in a few years</a:t>
          </a:r>
          <a:endParaRPr lang="en-US" sz="2400" dirty="0"/>
        </a:p>
      </dgm:t>
    </dgm:pt>
    <dgm:pt modelId="{4AD36165-5A1B-474F-A6E6-6DF23DD33ADE}" type="parTrans" cxnId="{3996CB2B-E50C-E542-A17F-FEC2D1DCCA19}">
      <dgm:prSet/>
      <dgm:spPr/>
      <dgm:t>
        <a:bodyPr/>
        <a:lstStyle/>
        <a:p>
          <a:endParaRPr lang="en-US"/>
        </a:p>
      </dgm:t>
    </dgm:pt>
    <dgm:pt modelId="{9C57BB23-74A0-B24F-BE1E-1AB8CACD80CE}" type="sibTrans" cxnId="{3996CB2B-E50C-E542-A17F-FEC2D1DCCA19}">
      <dgm:prSet/>
      <dgm:spPr/>
      <dgm:t>
        <a:bodyPr/>
        <a:lstStyle/>
        <a:p>
          <a:endParaRPr lang="en-US"/>
        </a:p>
      </dgm:t>
    </dgm:pt>
    <dgm:pt modelId="{D235FFE8-4F1A-904E-9526-1E73028BCD8F}">
      <dgm:prSet phldrT="[Text]" custT="1"/>
      <dgm:spPr/>
      <dgm:t>
        <a:bodyPr/>
        <a:lstStyle/>
        <a:p>
          <a:r>
            <a:rPr lang="en-US" sz="2400" dirty="0" smtClean="0"/>
            <a:t>Validate feasibility of required laser</a:t>
          </a:r>
          <a:endParaRPr lang="en-US" sz="2400" dirty="0"/>
        </a:p>
      </dgm:t>
    </dgm:pt>
    <dgm:pt modelId="{BF43F8FF-E3E3-7043-A754-2D2B050494FA}" type="parTrans" cxnId="{6B6AEFBD-3251-8B4E-A8F2-6F1B73BD3294}">
      <dgm:prSet/>
      <dgm:spPr/>
      <dgm:t>
        <a:bodyPr/>
        <a:lstStyle/>
        <a:p>
          <a:endParaRPr lang="en-US"/>
        </a:p>
      </dgm:t>
    </dgm:pt>
    <dgm:pt modelId="{26566DA8-96F8-1E49-9CAB-9161165ADE3F}" type="sibTrans" cxnId="{6B6AEFBD-3251-8B4E-A8F2-6F1B73BD3294}">
      <dgm:prSet/>
      <dgm:spPr/>
      <dgm:t>
        <a:bodyPr/>
        <a:lstStyle/>
        <a:p>
          <a:endParaRPr lang="en-US"/>
        </a:p>
      </dgm:t>
    </dgm:pt>
    <dgm:pt modelId="{3555F603-E754-8F4A-8BAD-2A86CB6137CD}">
      <dgm:prSet phldrT="[Text]" custT="1"/>
      <dgm:spPr/>
      <dgm:t>
        <a:bodyPr/>
        <a:lstStyle/>
        <a:p>
          <a:r>
            <a:rPr lang="en-US" sz="2200" dirty="0" smtClean="0"/>
            <a:t>Question:   Would the community be interested in a standalone facility versus eventual companion capability with an </a:t>
          </a:r>
          <a:r>
            <a:rPr lang="en-US" sz="2200" dirty="0" err="1" smtClean="0"/>
            <a:t>e</a:t>
          </a:r>
          <a:r>
            <a:rPr lang="en-US" sz="2200" baseline="30000" dirty="0" err="1" smtClean="0"/>
            <a:t>+</a:t>
          </a:r>
          <a:r>
            <a:rPr lang="en-US" sz="2200" dirty="0" err="1" smtClean="0"/>
            <a:t>e</a:t>
          </a:r>
          <a:r>
            <a:rPr lang="en-US" sz="2200" baseline="30000" dirty="0" smtClean="0"/>
            <a:t>−</a:t>
          </a:r>
          <a:r>
            <a:rPr lang="en-US" sz="2200" dirty="0" smtClean="0"/>
            <a:t> LC?</a:t>
          </a:r>
          <a:endParaRPr lang="en-US" sz="2200" dirty="0"/>
        </a:p>
      </dgm:t>
    </dgm:pt>
    <dgm:pt modelId="{332925C9-CCAF-744B-B654-2B5527634CB9}" type="parTrans" cxnId="{483F7C57-E113-6542-9A02-36E92805C205}">
      <dgm:prSet/>
      <dgm:spPr/>
      <dgm:t>
        <a:bodyPr/>
        <a:lstStyle/>
        <a:p>
          <a:endParaRPr lang="en-US"/>
        </a:p>
      </dgm:t>
    </dgm:pt>
    <dgm:pt modelId="{6385CE24-319E-9247-B67F-476EFCA32F1E}" type="sibTrans" cxnId="{483F7C57-E113-6542-9A02-36E92805C205}">
      <dgm:prSet/>
      <dgm:spPr/>
      <dgm:t>
        <a:bodyPr/>
        <a:lstStyle/>
        <a:p>
          <a:endParaRPr lang="en-US"/>
        </a:p>
      </dgm:t>
    </dgm:pt>
    <dgm:pt modelId="{9D2B69BD-5F35-E746-B55A-7738704EEC62}" type="pres">
      <dgm:prSet presAssocID="{3FCF9A61-448F-E341-B399-53BCC8CAB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A42D6-3EC8-6545-9D21-B40C186780E2}" type="pres">
      <dgm:prSet presAssocID="{EF8BC513-473C-4A48-B8D4-991AC27E89BD}" presName="composite" presStyleCnt="0"/>
      <dgm:spPr/>
    </dgm:pt>
    <dgm:pt modelId="{7E1D7447-B90F-AB43-9892-2C2F3FD56A62}" type="pres">
      <dgm:prSet presAssocID="{EF8BC513-473C-4A48-B8D4-991AC27E8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4B8-598C-7748-B201-64899A6309D6}" type="pres">
      <dgm:prSet presAssocID="{EF8BC513-473C-4A48-B8D4-991AC27E89BD}" presName="descendantText" presStyleLbl="alignAcc1" presStyleIdx="0" presStyleCnt="3" custScaleY="10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17AFF-9E20-BD44-BD5A-000EC0F5FE43}" type="pres">
      <dgm:prSet presAssocID="{6BEDDD68-16E2-004F-8194-C0F474454CE8}" presName="sp" presStyleCnt="0"/>
      <dgm:spPr/>
    </dgm:pt>
    <dgm:pt modelId="{F76AA4E5-26B2-4C49-90FE-889CFF702695}" type="pres">
      <dgm:prSet presAssocID="{B15F5435-D9EE-134F-8C64-C1877E7132F8}" presName="composite" presStyleCnt="0"/>
      <dgm:spPr/>
    </dgm:pt>
    <dgm:pt modelId="{B662CB3C-7E53-1A4A-BBF9-8AECC0F291D6}" type="pres">
      <dgm:prSet presAssocID="{B15F5435-D9EE-134F-8C64-C1877E7132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542BE-FA1F-9040-A90A-122C84715FAC}" type="pres">
      <dgm:prSet presAssocID="{B15F5435-D9EE-134F-8C64-C1877E7132F8}" presName="descendantText" presStyleLbl="alignAcc1" presStyleIdx="1" presStyleCnt="3" custScaleY="102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D84D-D58C-C64F-B903-4CC8384AFDAA}" type="pres">
      <dgm:prSet presAssocID="{236625BB-2759-284B-85DB-4E7749D4D81D}" presName="sp" presStyleCnt="0"/>
      <dgm:spPr/>
    </dgm:pt>
    <dgm:pt modelId="{B926A980-EE36-2840-BF52-78C62447210A}" type="pres">
      <dgm:prSet presAssocID="{04170F75-DE87-834B-8125-263F2FD161BC}" presName="composite" presStyleCnt="0"/>
      <dgm:spPr/>
    </dgm:pt>
    <dgm:pt modelId="{01E6C716-4A0F-764E-9E00-B1A4C1B2CCE9}" type="pres">
      <dgm:prSet presAssocID="{04170F75-DE87-834B-8125-263F2FD161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ED503-9DC5-BD4D-A281-B945AA48F0D3}" type="pres">
      <dgm:prSet presAssocID="{04170F75-DE87-834B-8125-263F2FD161BC}" presName="descendantText" presStyleLbl="alignAcc1" presStyleIdx="2" presStyleCnt="3" custScaleY="105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13E79-3B14-8040-9BC1-6A8721F9A5A3}" srcId="{B15F5435-D9EE-134F-8C64-C1877E7132F8}" destId="{83725100-CB4E-AB4D-8066-187EDDA52520}" srcOrd="1" destOrd="0" parTransId="{E8BD34A4-F04F-A443-96DC-EEB517A6A391}" sibTransId="{C74DEDD6-6829-7743-9223-558955AEEDF0}"/>
    <dgm:cxn modelId="{DD6DFD24-8BC9-FF42-91BD-6B65C2ED220F}" type="presOf" srcId="{04170F75-DE87-834B-8125-263F2FD161BC}" destId="{01E6C716-4A0F-764E-9E00-B1A4C1B2CCE9}" srcOrd="0" destOrd="0" presId="urn:microsoft.com/office/officeart/2005/8/layout/chevron2"/>
    <dgm:cxn modelId="{6B6AEFBD-3251-8B4E-A8F2-6F1B73BD3294}" srcId="{B15F5435-D9EE-134F-8C64-C1877E7132F8}" destId="{D235FFE8-4F1A-904E-9526-1E73028BCD8F}" srcOrd="0" destOrd="0" parTransId="{BF43F8FF-E3E3-7043-A754-2D2B050494FA}" sibTransId="{26566DA8-96F8-1E49-9CAB-9161165ADE3F}"/>
    <dgm:cxn modelId="{35B2D5BF-F637-6641-99E7-363DD2AE336D}" srcId="{3FCF9A61-448F-E341-B399-53BCC8CAB325}" destId="{EF8BC513-473C-4A48-B8D4-991AC27E89BD}" srcOrd="0" destOrd="0" parTransId="{55FEEDCD-A002-124B-B3C9-A9477887B36A}" sibTransId="{6BEDDD68-16E2-004F-8194-C0F474454CE8}"/>
    <dgm:cxn modelId="{94E8D78C-5910-7C4D-B431-91EF7E04D735}" type="presOf" srcId="{B15F5435-D9EE-134F-8C64-C1877E7132F8}" destId="{B662CB3C-7E53-1A4A-BBF9-8AECC0F291D6}" srcOrd="0" destOrd="0" presId="urn:microsoft.com/office/officeart/2005/8/layout/chevron2"/>
    <dgm:cxn modelId="{72046DB6-7386-DC45-B321-5A435DD14BED}" type="presOf" srcId="{3B3125C5-4741-BC44-9E38-9A3E5D144473}" destId="{4A4F64B8-598C-7748-B201-64899A6309D6}" srcOrd="0" destOrd="0" presId="urn:microsoft.com/office/officeart/2005/8/layout/chevron2"/>
    <dgm:cxn modelId="{0441D328-EE86-FD4D-A2F5-C29A70D9321C}" srcId="{3FCF9A61-448F-E341-B399-53BCC8CAB325}" destId="{04170F75-DE87-834B-8125-263F2FD161BC}" srcOrd="2" destOrd="0" parTransId="{2E3B7148-2E9E-6D47-9E84-D6CC1BBFEB65}" sibTransId="{3215C613-D23F-7148-B944-57EEF8DAB48C}"/>
    <dgm:cxn modelId="{79DB7226-CA35-7A47-A8B2-D4122ADB203E}" type="presOf" srcId="{83725100-CB4E-AB4D-8066-187EDDA52520}" destId="{239542BE-FA1F-9040-A90A-122C84715FAC}" srcOrd="0" destOrd="1" presId="urn:microsoft.com/office/officeart/2005/8/layout/chevron2"/>
    <dgm:cxn modelId="{249913A6-4E3B-7743-9A54-60436247DC08}" type="presOf" srcId="{EF8BC513-473C-4A48-B8D4-991AC27E89BD}" destId="{7E1D7447-B90F-AB43-9892-2C2F3FD56A62}" srcOrd="0" destOrd="0" presId="urn:microsoft.com/office/officeart/2005/8/layout/chevron2"/>
    <dgm:cxn modelId="{7C0CA761-F535-6041-9456-D99BE3A10168}" srcId="{EF8BC513-473C-4A48-B8D4-991AC27E89BD}" destId="{3B3125C5-4741-BC44-9E38-9A3E5D144473}" srcOrd="0" destOrd="0" parTransId="{CBAECDC1-8A68-9B46-AB63-4DBBEB26B388}" sibTransId="{2E5F1A4D-F66C-EF4F-8117-B939ABCA9075}"/>
    <dgm:cxn modelId="{68818606-8CFD-834A-A039-BAC1A1725564}" type="presOf" srcId="{D235FFE8-4F1A-904E-9526-1E73028BCD8F}" destId="{239542BE-FA1F-9040-A90A-122C84715FAC}" srcOrd="0" destOrd="0" presId="urn:microsoft.com/office/officeart/2005/8/layout/chevron2"/>
    <dgm:cxn modelId="{7870C5A1-871E-4F4A-8CB5-B76DC574A823}" srcId="{3FCF9A61-448F-E341-B399-53BCC8CAB325}" destId="{B15F5435-D9EE-134F-8C64-C1877E7132F8}" srcOrd="1" destOrd="0" parTransId="{231ED075-8AF7-CD4A-8423-6DABC544E84E}" sibTransId="{236625BB-2759-284B-85DB-4E7749D4D81D}"/>
    <dgm:cxn modelId="{483F7C57-E113-6542-9A02-36E92805C205}" srcId="{EF8BC513-473C-4A48-B8D4-991AC27E89BD}" destId="{3555F603-E754-8F4A-8BAD-2A86CB6137CD}" srcOrd="1" destOrd="0" parTransId="{332925C9-CCAF-744B-B654-2B5527634CB9}" sibTransId="{6385CE24-319E-9247-B67F-476EFCA32F1E}"/>
    <dgm:cxn modelId="{05B2D8DF-53F2-8D41-B8DC-4154940BB45D}" type="presOf" srcId="{3FCF9A61-448F-E341-B399-53BCC8CAB325}" destId="{9D2B69BD-5F35-E746-B55A-7738704EEC62}" srcOrd="0" destOrd="0" presId="urn:microsoft.com/office/officeart/2005/8/layout/chevron2"/>
    <dgm:cxn modelId="{DB290F42-55A7-0C47-9413-A8BD360225A3}" type="presOf" srcId="{58D917C1-6BF1-E646-B036-58608B05EA8C}" destId="{815ED503-9DC5-BD4D-A281-B945AA48F0D3}" srcOrd="0" destOrd="0" presId="urn:microsoft.com/office/officeart/2005/8/layout/chevron2"/>
    <dgm:cxn modelId="{3996CB2B-E50C-E542-A17F-FEC2D1DCCA19}" srcId="{04170F75-DE87-834B-8125-263F2FD161BC}" destId="{58D917C1-6BF1-E646-B036-58608B05EA8C}" srcOrd="0" destOrd="0" parTransId="{4AD36165-5A1B-474F-A6E6-6DF23DD33ADE}" sibTransId="{9C57BB23-74A0-B24F-BE1E-1AB8CACD80CE}"/>
    <dgm:cxn modelId="{9ACC7BBA-177C-3F46-85CA-9B5FF8B4E0B6}" type="presOf" srcId="{3555F603-E754-8F4A-8BAD-2A86CB6137CD}" destId="{4A4F64B8-598C-7748-B201-64899A6309D6}" srcOrd="0" destOrd="1" presId="urn:microsoft.com/office/officeart/2005/8/layout/chevron2"/>
    <dgm:cxn modelId="{D3BAB129-06A3-4042-A5B9-93D3FB776D6E}" type="presParOf" srcId="{9D2B69BD-5F35-E746-B55A-7738704EEC62}" destId="{2CDA42D6-3EC8-6545-9D21-B40C186780E2}" srcOrd="0" destOrd="0" presId="urn:microsoft.com/office/officeart/2005/8/layout/chevron2"/>
    <dgm:cxn modelId="{4F94F25A-53B2-744D-AC33-F1EE9C1A9C1C}" type="presParOf" srcId="{2CDA42D6-3EC8-6545-9D21-B40C186780E2}" destId="{7E1D7447-B90F-AB43-9892-2C2F3FD56A62}" srcOrd="0" destOrd="0" presId="urn:microsoft.com/office/officeart/2005/8/layout/chevron2"/>
    <dgm:cxn modelId="{2C6EA05F-65E6-C041-8906-E808B2C1C9FE}" type="presParOf" srcId="{2CDA42D6-3EC8-6545-9D21-B40C186780E2}" destId="{4A4F64B8-598C-7748-B201-64899A6309D6}" srcOrd="1" destOrd="0" presId="urn:microsoft.com/office/officeart/2005/8/layout/chevron2"/>
    <dgm:cxn modelId="{26D6A1BC-0F48-0E48-B90D-A52D6F32F755}" type="presParOf" srcId="{9D2B69BD-5F35-E746-B55A-7738704EEC62}" destId="{F6917AFF-9E20-BD44-BD5A-000EC0F5FE43}" srcOrd="1" destOrd="0" presId="urn:microsoft.com/office/officeart/2005/8/layout/chevron2"/>
    <dgm:cxn modelId="{F41626E3-E1CF-8D40-8008-B1B69ADE3C5F}" type="presParOf" srcId="{9D2B69BD-5F35-E746-B55A-7738704EEC62}" destId="{F76AA4E5-26B2-4C49-90FE-889CFF702695}" srcOrd="2" destOrd="0" presId="urn:microsoft.com/office/officeart/2005/8/layout/chevron2"/>
    <dgm:cxn modelId="{47AB7ECA-ED7A-DA46-9F39-3CE3031D2445}" type="presParOf" srcId="{F76AA4E5-26B2-4C49-90FE-889CFF702695}" destId="{B662CB3C-7E53-1A4A-BBF9-8AECC0F291D6}" srcOrd="0" destOrd="0" presId="urn:microsoft.com/office/officeart/2005/8/layout/chevron2"/>
    <dgm:cxn modelId="{E8F6A7E9-0059-3C42-BFCB-96B0A54CEB1E}" type="presParOf" srcId="{F76AA4E5-26B2-4C49-90FE-889CFF702695}" destId="{239542BE-FA1F-9040-A90A-122C84715FAC}" srcOrd="1" destOrd="0" presId="urn:microsoft.com/office/officeart/2005/8/layout/chevron2"/>
    <dgm:cxn modelId="{F7451BD5-3570-C14A-A167-64B672257814}" type="presParOf" srcId="{9D2B69BD-5F35-E746-B55A-7738704EEC62}" destId="{290DD84D-D58C-C64F-B903-4CC8384AFDAA}" srcOrd="3" destOrd="0" presId="urn:microsoft.com/office/officeart/2005/8/layout/chevron2"/>
    <dgm:cxn modelId="{B276D9B1-6746-3846-AC0A-50AAC3E22A8F}" type="presParOf" srcId="{9D2B69BD-5F35-E746-B55A-7738704EEC62}" destId="{B926A980-EE36-2840-BF52-78C62447210A}" srcOrd="4" destOrd="0" presId="urn:microsoft.com/office/officeart/2005/8/layout/chevron2"/>
    <dgm:cxn modelId="{E9BEEFDC-44D1-CF46-B55A-49A8DC5B76EA}" type="presParOf" srcId="{B926A980-EE36-2840-BF52-78C62447210A}" destId="{01E6C716-4A0F-764E-9E00-B1A4C1B2CCE9}" srcOrd="0" destOrd="0" presId="urn:microsoft.com/office/officeart/2005/8/layout/chevron2"/>
    <dgm:cxn modelId="{C19375A7-F77E-504E-BC69-6AA7F9083109}" type="presParOf" srcId="{B926A980-EE36-2840-BF52-78C62447210A}" destId="{815ED503-9DC5-BD4D-A281-B945AA48F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CF9A61-448F-E341-B399-53BCC8CAB32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BC513-473C-4A48-B8D4-991AC27E89BD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55FEEDCD-A002-124B-B3C9-A9477887B36A}" type="parTrans" cxnId="{35B2D5BF-F637-6641-99E7-363DD2AE336D}">
      <dgm:prSet/>
      <dgm:spPr/>
      <dgm:t>
        <a:bodyPr/>
        <a:lstStyle/>
        <a:p>
          <a:endParaRPr lang="en-US"/>
        </a:p>
      </dgm:t>
    </dgm:pt>
    <dgm:pt modelId="{6BEDDD68-16E2-004F-8194-C0F474454CE8}" type="sibTrans" cxnId="{35B2D5BF-F637-6641-99E7-363DD2AE336D}">
      <dgm:prSet/>
      <dgm:spPr/>
      <dgm:t>
        <a:bodyPr/>
        <a:lstStyle/>
        <a:p>
          <a:endParaRPr lang="en-US"/>
        </a:p>
      </dgm:t>
    </dgm:pt>
    <dgm:pt modelId="{3B3125C5-4741-BC44-9E38-9A3E5D144473}">
      <dgm:prSet phldrT="[Text]" custT="1"/>
      <dgm:spPr/>
      <dgm:t>
        <a:bodyPr/>
        <a:lstStyle/>
        <a:p>
          <a:r>
            <a:rPr lang="en-US" sz="2400" dirty="0" smtClean="0"/>
            <a:t>MAP Feasibility Assessment underway</a:t>
          </a:r>
          <a:endParaRPr lang="en-US" sz="2400" dirty="0"/>
        </a:p>
      </dgm:t>
    </dgm:pt>
    <dgm:pt modelId="{CBAECDC1-8A68-9B46-AB63-4DBBEB26B388}" type="parTrans" cxnId="{7C0CA761-F535-6041-9456-D99BE3A10168}">
      <dgm:prSet/>
      <dgm:spPr/>
      <dgm:t>
        <a:bodyPr/>
        <a:lstStyle/>
        <a:p>
          <a:endParaRPr lang="en-US"/>
        </a:p>
      </dgm:t>
    </dgm:pt>
    <dgm:pt modelId="{2E5F1A4D-F66C-EF4F-8117-B939ABCA9075}" type="sibTrans" cxnId="{7C0CA761-F535-6041-9456-D99BE3A10168}">
      <dgm:prSet/>
      <dgm:spPr/>
      <dgm:t>
        <a:bodyPr/>
        <a:lstStyle/>
        <a:p>
          <a:endParaRPr lang="en-US"/>
        </a:p>
      </dgm:t>
    </dgm:pt>
    <dgm:pt modelId="{B15F5435-D9EE-134F-8C64-C1877E7132F8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231ED075-8AF7-CD4A-8423-6DABC544E84E}" type="parTrans" cxnId="{7870C5A1-871E-4F4A-8CB5-B76DC574A823}">
      <dgm:prSet/>
      <dgm:spPr/>
      <dgm:t>
        <a:bodyPr/>
        <a:lstStyle/>
        <a:p>
          <a:endParaRPr lang="en-US"/>
        </a:p>
      </dgm:t>
    </dgm:pt>
    <dgm:pt modelId="{236625BB-2759-284B-85DB-4E7749D4D81D}" type="sibTrans" cxnId="{7870C5A1-871E-4F4A-8CB5-B76DC574A823}">
      <dgm:prSet/>
      <dgm:spPr/>
      <dgm:t>
        <a:bodyPr/>
        <a:lstStyle/>
        <a:p>
          <a:endParaRPr lang="en-US"/>
        </a:p>
      </dgm:t>
    </dgm:pt>
    <dgm:pt modelId="{83725100-CB4E-AB4D-8066-187EDDA52520}">
      <dgm:prSet phldrT="[Text]" custT="1"/>
      <dgm:spPr/>
      <dgm:t>
        <a:bodyPr/>
        <a:lstStyle/>
        <a:p>
          <a:r>
            <a:rPr lang="en-US" sz="2000" dirty="0" smtClean="0"/>
            <a:t>Establishing Initial Baseline Design</a:t>
          </a:r>
          <a:endParaRPr lang="en-US" sz="2000" dirty="0"/>
        </a:p>
      </dgm:t>
    </dgm:pt>
    <dgm:pt modelId="{E8BD34A4-F04F-A443-96DC-EEB517A6A391}" type="parTrans" cxnId="{38713E79-3B14-8040-9BC1-6A8721F9A5A3}">
      <dgm:prSet/>
      <dgm:spPr/>
      <dgm:t>
        <a:bodyPr/>
        <a:lstStyle/>
        <a:p>
          <a:endParaRPr lang="en-US"/>
        </a:p>
      </dgm:t>
    </dgm:pt>
    <dgm:pt modelId="{C74DEDD6-6829-7743-9223-558955AEEDF0}" type="sibTrans" cxnId="{38713E79-3B14-8040-9BC1-6A8721F9A5A3}">
      <dgm:prSet/>
      <dgm:spPr/>
      <dgm:t>
        <a:bodyPr/>
        <a:lstStyle/>
        <a:p>
          <a:endParaRPr lang="en-US"/>
        </a:p>
      </dgm:t>
    </dgm:pt>
    <dgm:pt modelId="{08BF7114-6074-DC49-A5FC-B1FFD5C14352}">
      <dgm:prSet phldrT="[Text]" custT="1"/>
      <dgm:spPr/>
      <dgm:t>
        <a:bodyPr/>
        <a:lstStyle/>
        <a:p>
          <a:r>
            <a:rPr lang="en-US" sz="2000" dirty="0" err="1" smtClean="0"/>
            <a:t>Muon</a:t>
          </a:r>
          <a:r>
            <a:rPr lang="en-US" sz="2000" dirty="0" smtClean="0"/>
            <a:t> Ionization Cooling Experiment</a:t>
          </a:r>
          <a:endParaRPr lang="en-US" sz="2000" dirty="0"/>
        </a:p>
      </dgm:t>
    </dgm:pt>
    <dgm:pt modelId="{6A39EF57-AB54-D44E-BDCD-F50DF2B9360C}" type="parTrans" cxnId="{A88DB2BE-A5E9-5B44-A882-D210CE4767E0}">
      <dgm:prSet/>
      <dgm:spPr/>
      <dgm:t>
        <a:bodyPr/>
        <a:lstStyle/>
        <a:p>
          <a:endParaRPr lang="en-US"/>
        </a:p>
      </dgm:t>
    </dgm:pt>
    <dgm:pt modelId="{1408F0E9-FBEB-5642-9EB7-BFFAC6EA6446}" type="sibTrans" cxnId="{A88DB2BE-A5E9-5B44-A882-D210CE4767E0}">
      <dgm:prSet/>
      <dgm:spPr/>
      <dgm:t>
        <a:bodyPr/>
        <a:lstStyle/>
        <a:p>
          <a:endParaRPr lang="en-US"/>
        </a:p>
      </dgm:t>
    </dgm:pt>
    <dgm:pt modelId="{04170F75-DE87-834B-8125-263F2FD161BC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2E3B7148-2E9E-6D47-9E84-D6CC1BBFEB65}" type="parTrans" cxnId="{0441D328-EE86-FD4D-A2F5-C29A70D9321C}">
      <dgm:prSet/>
      <dgm:spPr/>
      <dgm:t>
        <a:bodyPr/>
        <a:lstStyle/>
        <a:p>
          <a:endParaRPr lang="en-US"/>
        </a:p>
      </dgm:t>
    </dgm:pt>
    <dgm:pt modelId="{3215C613-D23F-7148-B944-57EEF8DAB48C}" type="sibTrans" cxnId="{0441D328-EE86-FD4D-A2F5-C29A70D9321C}">
      <dgm:prSet/>
      <dgm:spPr/>
      <dgm:t>
        <a:bodyPr/>
        <a:lstStyle/>
        <a:p>
          <a:endParaRPr lang="en-US"/>
        </a:p>
      </dgm:t>
    </dgm:pt>
    <dgm:pt modelId="{58D917C1-6BF1-E646-B036-58608B05EA8C}">
      <dgm:prSet phldrT="[Text]" custT="1"/>
      <dgm:spPr/>
      <dgm:t>
        <a:bodyPr/>
        <a:lstStyle/>
        <a:p>
          <a:r>
            <a:rPr lang="en-US" sz="2000" dirty="0" smtClean="0"/>
            <a:t>Feasibility Report by end of decade</a:t>
          </a:r>
          <a:endParaRPr lang="en-US" sz="2000" dirty="0"/>
        </a:p>
      </dgm:t>
    </dgm:pt>
    <dgm:pt modelId="{4AD36165-5A1B-474F-A6E6-6DF23DD33ADE}" type="parTrans" cxnId="{3996CB2B-E50C-E542-A17F-FEC2D1DCCA19}">
      <dgm:prSet/>
      <dgm:spPr/>
      <dgm:t>
        <a:bodyPr/>
        <a:lstStyle/>
        <a:p>
          <a:endParaRPr lang="en-US"/>
        </a:p>
      </dgm:t>
    </dgm:pt>
    <dgm:pt modelId="{9C57BB23-74A0-B24F-BE1E-1AB8CACD80CE}" type="sibTrans" cxnId="{3996CB2B-E50C-E542-A17F-FEC2D1DCCA19}">
      <dgm:prSet/>
      <dgm:spPr/>
      <dgm:t>
        <a:bodyPr/>
        <a:lstStyle/>
        <a:p>
          <a:endParaRPr lang="en-US"/>
        </a:p>
      </dgm:t>
    </dgm:pt>
    <dgm:pt modelId="{44C5A916-E1A4-E946-99A4-C28D7BE65346}">
      <dgm:prSet phldrT="[Text]" custT="1"/>
      <dgm:spPr/>
      <dgm:t>
        <a:bodyPr/>
        <a:lstStyle/>
        <a:p>
          <a:r>
            <a:rPr lang="en-US" sz="2000" dirty="0" smtClean="0"/>
            <a:t>Staging Study:  Physics + R&amp;D + Demos required for next stage</a:t>
          </a:r>
          <a:endParaRPr lang="en-US" sz="2000" dirty="0"/>
        </a:p>
      </dgm:t>
    </dgm:pt>
    <dgm:pt modelId="{6E78C0A5-71FC-3F42-A5CA-EA375C29AAFB}" type="parTrans" cxnId="{84531240-EBA0-1445-B586-7FA295E1013E}">
      <dgm:prSet/>
      <dgm:spPr/>
      <dgm:t>
        <a:bodyPr/>
        <a:lstStyle/>
        <a:p>
          <a:endParaRPr lang="en-US"/>
        </a:p>
      </dgm:t>
    </dgm:pt>
    <dgm:pt modelId="{DD5FBCC9-F1E1-5948-9F98-F19571F16AFB}" type="sibTrans" cxnId="{84531240-EBA0-1445-B586-7FA295E1013E}">
      <dgm:prSet/>
      <dgm:spPr/>
      <dgm:t>
        <a:bodyPr/>
        <a:lstStyle/>
        <a:p>
          <a:endParaRPr lang="en-US"/>
        </a:p>
      </dgm:t>
    </dgm:pt>
    <dgm:pt modelId="{3F335287-009A-CA48-AC7A-2084CC50AE3F}">
      <dgm:prSet phldrT="[Text]" custT="1"/>
      <dgm:spPr/>
      <dgm:t>
        <a:bodyPr/>
        <a:lstStyle/>
        <a:p>
          <a:r>
            <a:rPr lang="en-US" sz="2000" dirty="0" smtClean="0"/>
            <a:t>Technology R&amp;D:  Cooling channel hardware, RF in B-fields, high field magnets (synergistic with HE-LHC needs)</a:t>
          </a:r>
          <a:endParaRPr lang="en-US" sz="2000" dirty="0"/>
        </a:p>
      </dgm:t>
    </dgm:pt>
    <dgm:pt modelId="{210803AD-DE2C-B042-9C61-6567E5EDC554}" type="parTrans" cxnId="{62074BA3-6F00-5F4A-A63F-0E9993ECAD37}">
      <dgm:prSet/>
      <dgm:spPr/>
      <dgm:t>
        <a:bodyPr/>
        <a:lstStyle/>
        <a:p>
          <a:endParaRPr lang="en-US"/>
        </a:p>
      </dgm:t>
    </dgm:pt>
    <dgm:pt modelId="{DBABF1C8-2F62-1B42-A1F5-25A155E1C30C}" type="sibTrans" cxnId="{62074BA3-6F00-5F4A-A63F-0E9993ECAD37}">
      <dgm:prSet/>
      <dgm:spPr/>
      <dgm:t>
        <a:bodyPr/>
        <a:lstStyle/>
        <a:p>
          <a:endParaRPr lang="en-US"/>
        </a:p>
      </dgm:t>
    </dgm:pt>
    <dgm:pt modelId="{366DB240-3B5A-D046-B7EF-940DABEE0BCF}">
      <dgm:prSet phldrT="[Text]" custT="1"/>
      <dgm:spPr/>
      <dgm:t>
        <a:bodyPr/>
        <a:lstStyle/>
        <a:p>
          <a:r>
            <a:rPr lang="en-US" sz="2000" dirty="0" smtClean="0"/>
            <a:t>Completion of MICE by end of decade</a:t>
          </a:r>
          <a:endParaRPr lang="en-US" sz="2000" dirty="0"/>
        </a:p>
      </dgm:t>
    </dgm:pt>
    <dgm:pt modelId="{B220D4CF-B269-2E4E-87EB-E3618BA8C48D}" type="parTrans" cxnId="{A3F0293E-B0BB-5A4C-94A3-B18EB64B1306}">
      <dgm:prSet/>
      <dgm:spPr/>
      <dgm:t>
        <a:bodyPr/>
        <a:lstStyle/>
        <a:p>
          <a:endParaRPr lang="en-US"/>
        </a:p>
      </dgm:t>
    </dgm:pt>
    <dgm:pt modelId="{E3708D61-987C-3C48-A472-1020562F5BCD}" type="sibTrans" cxnId="{A3F0293E-B0BB-5A4C-94A3-B18EB64B1306}">
      <dgm:prSet/>
      <dgm:spPr/>
      <dgm:t>
        <a:bodyPr/>
        <a:lstStyle/>
        <a:p>
          <a:endParaRPr lang="en-US"/>
        </a:p>
      </dgm:t>
    </dgm:pt>
    <dgm:pt modelId="{A76680F8-EBDD-4B48-B2B3-0BA1D633D37D}">
      <dgm:prSet phldrT="[Text]" custT="1"/>
      <dgm:spPr/>
      <dgm:t>
        <a:bodyPr/>
        <a:lstStyle/>
        <a:p>
          <a:r>
            <a:rPr lang="en-US" sz="2000" dirty="0" err="1" smtClean="0"/>
            <a:t>NuMAX</a:t>
          </a:r>
          <a:r>
            <a:rPr lang="en-US" sz="2000" dirty="0" smtClean="0"/>
            <a:t> (initial long baseline NF):  Informed Decision by ~2020</a:t>
          </a:r>
          <a:endParaRPr lang="en-US" sz="2000" dirty="0"/>
        </a:p>
      </dgm:t>
    </dgm:pt>
    <dgm:pt modelId="{42148CF2-AB33-6543-912E-6D9A2355AEF1}" type="parTrans" cxnId="{62F526C7-79D4-A040-B841-3DBA3C0D94F0}">
      <dgm:prSet/>
      <dgm:spPr/>
      <dgm:t>
        <a:bodyPr/>
        <a:lstStyle/>
        <a:p>
          <a:endParaRPr lang="en-US"/>
        </a:p>
      </dgm:t>
    </dgm:pt>
    <dgm:pt modelId="{CC33F26F-56E3-264A-B4A6-25BB5E3799A1}" type="sibTrans" cxnId="{62F526C7-79D4-A040-B841-3DBA3C0D94F0}">
      <dgm:prSet/>
      <dgm:spPr/>
      <dgm:t>
        <a:bodyPr/>
        <a:lstStyle/>
        <a:p>
          <a:endParaRPr lang="en-US"/>
        </a:p>
      </dgm:t>
    </dgm:pt>
    <dgm:pt modelId="{525DD58E-8E22-CC4C-B56F-99837828AD25}">
      <dgm:prSet phldrT="[Text]" custT="1"/>
      <dgm:spPr/>
      <dgm:t>
        <a:bodyPr/>
        <a:lstStyle/>
        <a:p>
          <a:r>
            <a:rPr lang="en-US" sz="2000" dirty="0" smtClean="0"/>
            <a:t>Collider Options:  Informed Decision point by mid-2020s</a:t>
          </a:r>
          <a:endParaRPr lang="en-US" sz="2000" dirty="0"/>
        </a:p>
      </dgm:t>
    </dgm:pt>
    <dgm:pt modelId="{26674BF0-FDA5-114A-A339-59B09AF793AC}" type="parTrans" cxnId="{924FB392-C826-754D-AE5C-17D16EFE95A2}">
      <dgm:prSet/>
      <dgm:spPr/>
      <dgm:t>
        <a:bodyPr/>
        <a:lstStyle/>
        <a:p>
          <a:endParaRPr lang="en-US"/>
        </a:p>
      </dgm:t>
    </dgm:pt>
    <dgm:pt modelId="{B98D76FD-B77B-E548-8AF5-39919048686B}" type="sibTrans" cxnId="{924FB392-C826-754D-AE5C-17D16EFE95A2}">
      <dgm:prSet/>
      <dgm:spPr/>
      <dgm:t>
        <a:bodyPr/>
        <a:lstStyle/>
        <a:p>
          <a:endParaRPr lang="en-US"/>
        </a:p>
      </dgm:t>
    </dgm:pt>
    <dgm:pt modelId="{9D2B69BD-5F35-E746-B55A-7738704EEC62}" type="pres">
      <dgm:prSet presAssocID="{3FCF9A61-448F-E341-B399-53BCC8CAB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A42D6-3EC8-6545-9D21-B40C186780E2}" type="pres">
      <dgm:prSet presAssocID="{EF8BC513-473C-4A48-B8D4-991AC27E89BD}" presName="composite" presStyleCnt="0"/>
      <dgm:spPr/>
    </dgm:pt>
    <dgm:pt modelId="{7E1D7447-B90F-AB43-9892-2C2F3FD56A62}" type="pres">
      <dgm:prSet presAssocID="{EF8BC513-473C-4A48-B8D4-991AC27E8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4B8-598C-7748-B201-64899A6309D6}" type="pres">
      <dgm:prSet presAssocID="{EF8BC513-473C-4A48-B8D4-991AC27E89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17AFF-9E20-BD44-BD5A-000EC0F5FE43}" type="pres">
      <dgm:prSet presAssocID="{6BEDDD68-16E2-004F-8194-C0F474454CE8}" presName="sp" presStyleCnt="0"/>
      <dgm:spPr/>
    </dgm:pt>
    <dgm:pt modelId="{F76AA4E5-26B2-4C49-90FE-889CFF702695}" type="pres">
      <dgm:prSet presAssocID="{B15F5435-D9EE-134F-8C64-C1877E7132F8}" presName="composite" presStyleCnt="0"/>
      <dgm:spPr/>
    </dgm:pt>
    <dgm:pt modelId="{B662CB3C-7E53-1A4A-BBF9-8AECC0F291D6}" type="pres">
      <dgm:prSet presAssocID="{B15F5435-D9EE-134F-8C64-C1877E7132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542BE-FA1F-9040-A90A-122C84715FAC}" type="pres">
      <dgm:prSet presAssocID="{B15F5435-D9EE-134F-8C64-C1877E7132F8}" presName="descendantText" presStyleLbl="alignAcc1" presStyleIdx="1" presStyleCnt="3" custScaleY="139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D84D-D58C-C64F-B903-4CC8384AFDAA}" type="pres">
      <dgm:prSet presAssocID="{236625BB-2759-284B-85DB-4E7749D4D81D}" presName="sp" presStyleCnt="0"/>
      <dgm:spPr/>
    </dgm:pt>
    <dgm:pt modelId="{B926A980-EE36-2840-BF52-78C62447210A}" type="pres">
      <dgm:prSet presAssocID="{04170F75-DE87-834B-8125-263F2FD161BC}" presName="composite" presStyleCnt="0"/>
      <dgm:spPr/>
    </dgm:pt>
    <dgm:pt modelId="{01E6C716-4A0F-764E-9E00-B1A4C1B2CCE9}" type="pres">
      <dgm:prSet presAssocID="{04170F75-DE87-834B-8125-263F2FD161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ED503-9DC5-BD4D-A281-B945AA48F0D3}" type="pres">
      <dgm:prSet presAssocID="{04170F75-DE87-834B-8125-263F2FD161BC}" presName="descendantText" presStyleLbl="alignAcc1" presStyleIdx="2" presStyleCnt="3" custScaleY="136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DB2BE-A5E9-5B44-A882-D210CE4767E0}" srcId="{B15F5435-D9EE-134F-8C64-C1877E7132F8}" destId="{08BF7114-6074-DC49-A5FC-B1FFD5C14352}" srcOrd="3" destOrd="0" parTransId="{6A39EF57-AB54-D44E-BDCD-F50DF2B9360C}" sibTransId="{1408F0E9-FBEB-5642-9EB7-BFFAC6EA6446}"/>
    <dgm:cxn modelId="{38713E79-3B14-8040-9BC1-6A8721F9A5A3}" srcId="{B15F5435-D9EE-134F-8C64-C1877E7132F8}" destId="{83725100-CB4E-AB4D-8066-187EDDA52520}" srcOrd="0" destOrd="0" parTransId="{E8BD34A4-F04F-A443-96DC-EEB517A6A391}" sibTransId="{C74DEDD6-6829-7743-9223-558955AEEDF0}"/>
    <dgm:cxn modelId="{15FCD28E-9B70-3B4E-BB66-E4F99EAD2F99}" type="presOf" srcId="{366DB240-3B5A-D046-B7EF-940DABEE0BCF}" destId="{815ED503-9DC5-BD4D-A281-B945AA48F0D3}" srcOrd="0" destOrd="1" presId="urn:microsoft.com/office/officeart/2005/8/layout/chevron2"/>
    <dgm:cxn modelId="{90770A62-646A-3B4C-8472-FA503395025E}" type="presOf" srcId="{525DD58E-8E22-CC4C-B56F-99837828AD25}" destId="{815ED503-9DC5-BD4D-A281-B945AA48F0D3}" srcOrd="0" destOrd="3" presId="urn:microsoft.com/office/officeart/2005/8/layout/chevron2"/>
    <dgm:cxn modelId="{2531DFD1-9E25-254C-A51F-1E0CFD62D858}" type="presOf" srcId="{58D917C1-6BF1-E646-B036-58608B05EA8C}" destId="{815ED503-9DC5-BD4D-A281-B945AA48F0D3}" srcOrd="0" destOrd="0" presId="urn:microsoft.com/office/officeart/2005/8/layout/chevron2"/>
    <dgm:cxn modelId="{41B12A78-F0DC-0D43-8712-9E490D79F77B}" type="presOf" srcId="{83725100-CB4E-AB4D-8066-187EDDA52520}" destId="{239542BE-FA1F-9040-A90A-122C84715FAC}" srcOrd="0" destOrd="0" presId="urn:microsoft.com/office/officeart/2005/8/layout/chevron2"/>
    <dgm:cxn modelId="{35B2D5BF-F637-6641-99E7-363DD2AE336D}" srcId="{3FCF9A61-448F-E341-B399-53BCC8CAB325}" destId="{EF8BC513-473C-4A48-B8D4-991AC27E89BD}" srcOrd="0" destOrd="0" parTransId="{55FEEDCD-A002-124B-B3C9-A9477887B36A}" sibTransId="{6BEDDD68-16E2-004F-8194-C0F474454CE8}"/>
    <dgm:cxn modelId="{924FB392-C826-754D-AE5C-17D16EFE95A2}" srcId="{04170F75-DE87-834B-8125-263F2FD161BC}" destId="{525DD58E-8E22-CC4C-B56F-99837828AD25}" srcOrd="3" destOrd="0" parTransId="{26674BF0-FDA5-114A-A339-59B09AF793AC}" sibTransId="{B98D76FD-B77B-E548-8AF5-39919048686B}"/>
    <dgm:cxn modelId="{658C6347-B5F7-5E4F-A2BF-BE1E807AB7DD}" type="presOf" srcId="{A76680F8-EBDD-4B48-B2B3-0BA1D633D37D}" destId="{815ED503-9DC5-BD4D-A281-B945AA48F0D3}" srcOrd="0" destOrd="2" presId="urn:microsoft.com/office/officeart/2005/8/layout/chevron2"/>
    <dgm:cxn modelId="{90D2E002-3FE8-6240-B222-201C23640952}" type="presOf" srcId="{B15F5435-D9EE-134F-8C64-C1877E7132F8}" destId="{B662CB3C-7E53-1A4A-BBF9-8AECC0F291D6}" srcOrd="0" destOrd="0" presId="urn:microsoft.com/office/officeart/2005/8/layout/chevron2"/>
    <dgm:cxn modelId="{00C64B3E-5EC4-074F-A3C8-698CE612F8E8}" type="presOf" srcId="{3FCF9A61-448F-E341-B399-53BCC8CAB325}" destId="{9D2B69BD-5F35-E746-B55A-7738704EEC62}" srcOrd="0" destOrd="0" presId="urn:microsoft.com/office/officeart/2005/8/layout/chevron2"/>
    <dgm:cxn modelId="{62F526C7-79D4-A040-B841-3DBA3C0D94F0}" srcId="{04170F75-DE87-834B-8125-263F2FD161BC}" destId="{A76680F8-EBDD-4B48-B2B3-0BA1D633D37D}" srcOrd="2" destOrd="0" parTransId="{42148CF2-AB33-6543-912E-6D9A2355AEF1}" sibTransId="{CC33F26F-56E3-264A-B4A6-25BB5E3799A1}"/>
    <dgm:cxn modelId="{0441D328-EE86-FD4D-A2F5-C29A70D9321C}" srcId="{3FCF9A61-448F-E341-B399-53BCC8CAB325}" destId="{04170F75-DE87-834B-8125-263F2FD161BC}" srcOrd="2" destOrd="0" parTransId="{2E3B7148-2E9E-6D47-9E84-D6CC1BBFEB65}" sibTransId="{3215C613-D23F-7148-B944-57EEF8DAB48C}"/>
    <dgm:cxn modelId="{A5B566AE-60D5-1449-A6D6-9CC973514D0C}" type="presOf" srcId="{08BF7114-6074-DC49-A5FC-B1FFD5C14352}" destId="{239542BE-FA1F-9040-A90A-122C84715FAC}" srcOrd="0" destOrd="3" presId="urn:microsoft.com/office/officeart/2005/8/layout/chevron2"/>
    <dgm:cxn modelId="{A3F0293E-B0BB-5A4C-94A3-B18EB64B1306}" srcId="{04170F75-DE87-834B-8125-263F2FD161BC}" destId="{366DB240-3B5A-D046-B7EF-940DABEE0BCF}" srcOrd="1" destOrd="0" parTransId="{B220D4CF-B269-2E4E-87EB-E3618BA8C48D}" sibTransId="{E3708D61-987C-3C48-A472-1020562F5BCD}"/>
    <dgm:cxn modelId="{7C0CA761-F535-6041-9456-D99BE3A10168}" srcId="{EF8BC513-473C-4A48-B8D4-991AC27E89BD}" destId="{3B3125C5-4741-BC44-9E38-9A3E5D144473}" srcOrd="0" destOrd="0" parTransId="{CBAECDC1-8A68-9B46-AB63-4DBBEB26B388}" sibTransId="{2E5F1A4D-F66C-EF4F-8117-B939ABCA9075}"/>
    <dgm:cxn modelId="{9CEF67B2-FA3E-A848-A687-7CF76469CA3D}" type="presOf" srcId="{04170F75-DE87-834B-8125-263F2FD161BC}" destId="{01E6C716-4A0F-764E-9E00-B1A4C1B2CCE9}" srcOrd="0" destOrd="0" presId="urn:microsoft.com/office/officeart/2005/8/layout/chevron2"/>
    <dgm:cxn modelId="{7870C5A1-871E-4F4A-8CB5-B76DC574A823}" srcId="{3FCF9A61-448F-E341-B399-53BCC8CAB325}" destId="{B15F5435-D9EE-134F-8C64-C1877E7132F8}" srcOrd="1" destOrd="0" parTransId="{231ED075-8AF7-CD4A-8423-6DABC544E84E}" sibTransId="{236625BB-2759-284B-85DB-4E7749D4D81D}"/>
    <dgm:cxn modelId="{4234D62F-759B-DC40-8F2F-1379E48020EC}" type="presOf" srcId="{44C5A916-E1A4-E946-99A4-C28D7BE65346}" destId="{239542BE-FA1F-9040-A90A-122C84715FAC}" srcOrd="0" destOrd="2" presId="urn:microsoft.com/office/officeart/2005/8/layout/chevron2"/>
    <dgm:cxn modelId="{6A9AE49F-41EB-3B46-B74C-8BF3853C1602}" type="presOf" srcId="{3F335287-009A-CA48-AC7A-2084CC50AE3F}" destId="{239542BE-FA1F-9040-A90A-122C84715FAC}" srcOrd="0" destOrd="1" presId="urn:microsoft.com/office/officeart/2005/8/layout/chevron2"/>
    <dgm:cxn modelId="{62074BA3-6F00-5F4A-A63F-0E9993ECAD37}" srcId="{B15F5435-D9EE-134F-8C64-C1877E7132F8}" destId="{3F335287-009A-CA48-AC7A-2084CC50AE3F}" srcOrd="1" destOrd="0" parTransId="{210803AD-DE2C-B042-9C61-6567E5EDC554}" sibTransId="{DBABF1C8-2F62-1B42-A1F5-25A155E1C30C}"/>
    <dgm:cxn modelId="{AD47CD7D-0998-5E40-930A-822A652D8222}" type="presOf" srcId="{EF8BC513-473C-4A48-B8D4-991AC27E89BD}" destId="{7E1D7447-B90F-AB43-9892-2C2F3FD56A62}" srcOrd="0" destOrd="0" presId="urn:microsoft.com/office/officeart/2005/8/layout/chevron2"/>
    <dgm:cxn modelId="{F2230BDA-513A-2B4F-81A8-63A665EAA3A6}" type="presOf" srcId="{3B3125C5-4741-BC44-9E38-9A3E5D144473}" destId="{4A4F64B8-598C-7748-B201-64899A6309D6}" srcOrd="0" destOrd="0" presId="urn:microsoft.com/office/officeart/2005/8/layout/chevron2"/>
    <dgm:cxn modelId="{84531240-EBA0-1445-B586-7FA295E1013E}" srcId="{B15F5435-D9EE-134F-8C64-C1877E7132F8}" destId="{44C5A916-E1A4-E946-99A4-C28D7BE65346}" srcOrd="2" destOrd="0" parTransId="{6E78C0A5-71FC-3F42-A5CA-EA375C29AAFB}" sibTransId="{DD5FBCC9-F1E1-5948-9F98-F19571F16AFB}"/>
    <dgm:cxn modelId="{3996CB2B-E50C-E542-A17F-FEC2D1DCCA19}" srcId="{04170F75-DE87-834B-8125-263F2FD161BC}" destId="{58D917C1-6BF1-E646-B036-58608B05EA8C}" srcOrd="0" destOrd="0" parTransId="{4AD36165-5A1B-474F-A6E6-6DF23DD33ADE}" sibTransId="{9C57BB23-74A0-B24F-BE1E-1AB8CACD80CE}"/>
    <dgm:cxn modelId="{0240132E-00BB-A248-8498-91ED8B2B3A37}" type="presParOf" srcId="{9D2B69BD-5F35-E746-B55A-7738704EEC62}" destId="{2CDA42D6-3EC8-6545-9D21-B40C186780E2}" srcOrd="0" destOrd="0" presId="urn:microsoft.com/office/officeart/2005/8/layout/chevron2"/>
    <dgm:cxn modelId="{E238D12A-7F52-8E42-A0D1-6757539EE75F}" type="presParOf" srcId="{2CDA42D6-3EC8-6545-9D21-B40C186780E2}" destId="{7E1D7447-B90F-AB43-9892-2C2F3FD56A62}" srcOrd="0" destOrd="0" presId="urn:microsoft.com/office/officeart/2005/8/layout/chevron2"/>
    <dgm:cxn modelId="{2C172857-B25D-0E4C-B320-C7E527AAA22F}" type="presParOf" srcId="{2CDA42D6-3EC8-6545-9D21-B40C186780E2}" destId="{4A4F64B8-598C-7748-B201-64899A6309D6}" srcOrd="1" destOrd="0" presId="urn:microsoft.com/office/officeart/2005/8/layout/chevron2"/>
    <dgm:cxn modelId="{99D5CBBB-96DC-0D43-B8F5-A78264F84031}" type="presParOf" srcId="{9D2B69BD-5F35-E746-B55A-7738704EEC62}" destId="{F6917AFF-9E20-BD44-BD5A-000EC0F5FE43}" srcOrd="1" destOrd="0" presId="urn:microsoft.com/office/officeart/2005/8/layout/chevron2"/>
    <dgm:cxn modelId="{9F558B45-D41A-E247-984D-2E6D2A698F3C}" type="presParOf" srcId="{9D2B69BD-5F35-E746-B55A-7738704EEC62}" destId="{F76AA4E5-26B2-4C49-90FE-889CFF702695}" srcOrd="2" destOrd="0" presId="urn:microsoft.com/office/officeart/2005/8/layout/chevron2"/>
    <dgm:cxn modelId="{1C524C9B-4AF2-9D46-B6BC-050D4050C171}" type="presParOf" srcId="{F76AA4E5-26B2-4C49-90FE-889CFF702695}" destId="{B662CB3C-7E53-1A4A-BBF9-8AECC0F291D6}" srcOrd="0" destOrd="0" presId="urn:microsoft.com/office/officeart/2005/8/layout/chevron2"/>
    <dgm:cxn modelId="{5736A5B8-4470-B444-A296-A99922436401}" type="presParOf" srcId="{F76AA4E5-26B2-4C49-90FE-889CFF702695}" destId="{239542BE-FA1F-9040-A90A-122C84715FAC}" srcOrd="1" destOrd="0" presId="urn:microsoft.com/office/officeart/2005/8/layout/chevron2"/>
    <dgm:cxn modelId="{5A33E905-D78A-B349-A556-006433051E3D}" type="presParOf" srcId="{9D2B69BD-5F35-E746-B55A-7738704EEC62}" destId="{290DD84D-D58C-C64F-B903-4CC8384AFDAA}" srcOrd="3" destOrd="0" presId="urn:microsoft.com/office/officeart/2005/8/layout/chevron2"/>
    <dgm:cxn modelId="{5FDA8BE3-213F-6448-BCDB-310C0F541F61}" type="presParOf" srcId="{9D2B69BD-5F35-E746-B55A-7738704EEC62}" destId="{B926A980-EE36-2840-BF52-78C62447210A}" srcOrd="4" destOrd="0" presId="urn:microsoft.com/office/officeart/2005/8/layout/chevron2"/>
    <dgm:cxn modelId="{7E1E6276-772F-A84D-A294-23D0D7EEEBBD}" type="presParOf" srcId="{B926A980-EE36-2840-BF52-78C62447210A}" destId="{01E6C716-4A0F-764E-9E00-B1A4C1B2CCE9}" srcOrd="0" destOrd="0" presId="urn:microsoft.com/office/officeart/2005/8/layout/chevron2"/>
    <dgm:cxn modelId="{5240A178-7ACF-5541-A7C8-299ABE0917AD}" type="presParOf" srcId="{B926A980-EE36-2840-BF52-78C62447210A}" destId="{815ED503-9DC5-BD4D-A281-B945AA48F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673A-7FBB-A340-9D63-6A1E8036BA62}">
      <dsp:nvSpPr>
        <dsp:cNvPr id="0" name=""/>
        <dsp:cNvSpPr/>
      </dsp:nvSpPr>
      <dsp:spPr>
        <a:xfrm rot="5400000">
          <a:off x="5272792" y="-2458818"/>
          <a:ext cx="1053660" cy="6241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LEP2 nearly reached the Higgs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Rings are robust and well-understood technology</a:t>
          </a:r>
          <a:endParaRPr lang="en-US" sz="1800" kern="1200" dirty="0"/>
        </a:p>
      </dsp:txBody>
      <dsp:txXfrm rot="-5400000">
        <a:off x="2678642" y="186767"/>
        <a:ext cx="6190526" cy="950790"/>
      </dsp:txXfrm>
    </dsp:sp>
    <dsp:sp modelId="{BD5A2C59-5AC8-A64C-B2D8-273140D69B60}">
      <dsp:nvSpPr>
        <dsp:cNvPr id="0" name=""/>
        <dsp:cNvSpPr/>
      </dsp:nvSpPr>
      <dsp:spPr>
        <a:xfrm>
          <a:off x="26" y="3023"/>
          <a:ext cx="2678616" cy="13182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Comments</a:t>
          </a:r>
          <a:endParaRPr lang="en-US" sz="3500" kern="1200" dirty="0"/>
        </a:p>
      </dsp:txBody>
      <dsp:txXfrm>
        <a:off x="64379" y="67376"/>
        <a:ext cx="2549910" cy="1189569"/>
      </dsp:txXfrm>
    </dsp:sp>
    <dsp:sp modelId="{30AFB2DF-B43A-EE41-BA9B-03CFEF7B1075}">
      <dsp:nvSpPr>
        <dsp:cNvPr id="0" name=""/>
        <dsp:cNvSpPr/>
      </dsp:nvSpPr>
      <dsp:spPr>
        <a:xfrm rot="5400000">
          <a:off x="4922736" y="-786419"/>
          <a:ext cx="1726663" cy="6271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Synchrotron Radiation: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RF Efficiency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Beam Lifetime (~10</a:t>
          </a:r>
          <a:r>
            <a:rPr lang="en-US" sz="1800" kern="1200" baseline="30000" dirty="0" smtClean="0"/>
            <a:t>3</a:t>
          </a:r>
          <a:r>
            <a:rPr lang="en-US" sz="1800" kern="1200" baseline="0" dirty="0" smtClean="0"/>
            <a:t> sec)</a:t>
          </a:r>
          <a:r>
            <a:rPr lang="en-US" sz="1800" kern="1200" dirty="0" smtClean="0"/>
            <a:t> and Top-Up Injection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Collective Effects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Energy Bandwidth</a:t>
          </a:r>
          <a:endParaRPr lang="en-US" sz="1800" kern="1200" dirty="0"/>
        </a:p>
      </dsp:txBody>
      <dsp:txXfrm rot="-5400000">
        <a:off x="2650413" y="1570193"/>
        <a:ext cx="6187021" cy="1558085"/>
      </dsp:txXfrm>
    </dsp:sp>
    <dsp:sp modelId="{9BE74956-81F9-6648-B55F-FA273F1A7BD0}">
      <dsp:nvSpPr>
        <dsp:cNvPr id="0" name=""/>
        <dsp:cNvSpPr/>
      </dsp:nvSpPr>
      <dsp:spPr>
        <a:xfrm>
          <a:off x="26" y="1441214"/>
          <a:ext cx="2650387" cy="1816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Technical Issues</a:t>
          </a:r>
          <a:endParaRPr lang="en-US" sz="3500" kern="1200" dirty="0"/>
        </a:p>
      </dsp:txBody>
      <dsp:txXfrm>
        <a:off x="88678" y="1529866"/>
        <a:ext cx="2473083" cy="1638739"/>
      </dsp:txXfrm>
    </dsp:sp>
    <dsp:sp modelId="{EFCF7B54-DF07-8A48-A8DB-82DAFDAD529B}">
      <dsp:nvSpPr>
        <dsp:cNvPr id="0" name=""/>
        <dsp:cNvSpPr/>
      </dsp:nvSpPr>
      <dsp:spPr>
        <a:xfrm rot="5400000">
          <a:off x="4838896" y="1454102"/>
          <a:ext cx="1918642" cy="6244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Re-use of the LEP tunnel (conflict w/LHC) as well as various site-filler options initially discussed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Recent focus: 80-100km ring leading to a </a:t>
          </a:r>
          <a:br>
            <a:rPr lang="en-US" sz="1800" kern="1200" dirty="0" smtClean="0"/>
          </a:br>
          <a:r>
            <a:rPr lang="en-US" sz="1800" kern="1200" dirty="0" smtClean="0"/>
            <a:t>100 </a:t>
          </a:r>
          <a:r>
            <a:rPr lang="en-US" sz="1800" kern="1200" dirty="0" err="1" smtClean="0"/>
            <a:t>TeV</a:t>
          </a:r>
          <a:r>
            <a:rPr lang="en-US" sz="1800" kern="1200" dirty="0" smtClean="0"/>
            <a:t> scale hadron collider (VHE-LHC/VLHC)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Takes a longer term view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Limits SR issues</a:t>
          </a:r>
          <a:endParaRPr lang="en-US" sz="1800" kern="1200" dirty="0"/>
        </a:p>
      </dsp:txBody>
      <dsp:txXfrm rot="-5400000">
        <a:off x="2675996" y="3710662"/>
        <a:ext cx="6150783" cy="1731322"/>
      </dsp:txXfrm>
    </dsp:sp>
    <dsp:sp modelId="{9BFEE267-4A7D-8043-9543-F9909F875E6A}">
      <dsp:nvSpPr>
        <dsp:cNvPr id="0" name=""/>
        <dsp:cNvSpPr/>
      </dsp:nvSpPr>
      <dsp:spPr>
        <a:xfrm>
          <a:off x="26" y="3377172"/>
          <a:ext cx="2675970" cy="2398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Trends in the Discussion</a:t>
          </a:r>
          <a:endParaRPr lang="en-US" sz="3500" kern="1200" dirty="0"/>
        </a:p>
      </dsp:txBody>
      <dsp:txXfrm>
        <a:off x="117102" y="3494248"/>
        <a:ext cx="2441818" cy="2164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7447-B90F-AB43-9892-2C2F3FD56A62}">
      <dsp:nvSpPr>
        <dsp:cNvPr id="0" name=""/>
        <dsp:cNvSpPr/>
      </dsp:nvSpPr>
      <dsp:spPr>
        <a:xfrm rot="5400000">
          <a:off x="-287112" y="288477"/>
          <a:ext cx="1914082" cy="1339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Status</a:t>
          </a:r>
          <a:endParaRPr lang="en-US" sz="3600" kern="1200" dirty="0"/>
        </a:p>
      </dsp:txBody>
      <dsp:txXfrm rot="-5400000">
        <a:off x="1" y="671294"/>
        <a:ext cx="1339857" cy="574225"/>
      </dsp:txXfrm>
    </dsp:sp>
    <dsp:sp modelId="{4A4F64B8-598C-7748-B201-64899A6309D6}">
      <dsp:nvSpPr>
        <dsp:cNvPr id="0" name=""/>
        <dsp:cNvSpPr/>
      </dsp:nvSpPr>
      <dsp:spPr>
        <a:xfrm rot="5400000">
          <a:off x="4508727" y="-3167504"/>
          <a:ext cx="1244153" cy="758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TLEP Design Study has been launched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Not aware of any other significant effort underway</a:t>
          </a:r>
          <a:endParaRPr lang="en-US" sz="2300" kern="1200" dirty="0"/>
        </a:p>
      </dsp:txBody>
      <dsp:txXfrm rot="-5400000">
        <a:off x="1339858" y="62100"/>
        <a:ext cx="7521157" cy="1122683"/>
      </dsp:txXfrm>
    </dsp:sp>
    <dsp:sp modelId="{B662CB3C-7E53-1A4A-BBF9-8AECC0F291D6}">
      <dsp:nvSpPr>
        <dsp:cNvPr id="0" name=""/>
        <dsp:cNvSpPr/>
      </dsp:nvSpPr>
      <dsp:spPr>
        <a:xfrm rot="5400000">
          <a:off x="-287112" y="2011358"/>
          <a:ext cx="1914082" cy="1339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R&amp;D</a:t>
          </a:r>
          <a:endParaRPr lang="en-US" sz="3600" kern="1200" dirty="0"/>
        </a:p>
      </dsp:txBody>
      <dsp:txXfrm rot="-5400000">
        <a:off x="1" y="2394175"/>
        <a:ext cx="1339857" cy="574225"/>
      </dsp:txXfrm>
    </dsp:sp>
    <dsp:sp modelId="{239542BE-FA1F-9040-A90A-122C84715FAC}">
      <dsp:nvSpPr>
        <dsp:cNvPr id="0" name=""/>
        <dsp:cNvSpPr/>
      </dsp:nvSpPr>
      <dsp:spPr>
        <a:xfrm rot="5400000">
          <a:off x="4508727" y="-1444623"/>
          <a:ext cx="1244153" cy="758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Focus on detailed technical assessments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Challenges, but no obvious showstoppers</a:t>
          </a:r>
          <a:endParaRPr lang="en-US" sz="2300" kern="1200" dirty="0"/>
        </a:p>
      </dsp:txBody>
      <dsp:txXfrm rot="-5400000">
        <a:off x="1339858" y="1784981"/>
        <a:ext cx="7521157" cy="1122683"/>
      </dsp:txXfrm>
    </dsp:sp>
    <dsp:sp modelId="{01E6C716-4A0F-764E-9E00-B1A4C1B2CCE9}">
      <dsp:nvSpPr>
        <dsp:cNvPr id="0" name=""/>
        <dsp:cNvSpPr/>
      </dsp:nvSpPr>
      <dsp:spPr>
        <a:xfrm rot="5400000">
          <a:off x="-287112" y="3734238"/>
          <a:ext cx="1914082" cy="1339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Time</a:t>
          </a:r>
          <a:endParaRPr lang="en-US" sz="3600" kern="1200" dirty="0"/>
        </a:p>
      </dsp:txBody>
      <dsp:txXfrm rot="-5400000">
        <a:off x="1" y="4117055"/>
        <a:ext cx="1339857" cy="574225"/>
      </dsp:txXfrm>
    </dsp:sp>
    <dsp:sp modelId="{815ED503-9DC5-BD4D-A281-B945AA48F0D3}">
      <dsp:nvSpPr>
        <dsp:cNvPr id="0" name=""/>
        <dsp:cNvSpPr/>
      </dsp:nvSpPr>
      <dsp:spPr>
        <a:xfrm rot="5400000">
          <a:off x="4508727" y="278257"/>
          <a:ext cx="1244153" cy="758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TLEP:  Conceptual Design Report by 2015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TLEP:  Technical Design Report by 2018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TLEP:  Aiming for construction readiness in 2020’s</a:t>
          </a:r>
          <a:endParaRPr lang="en-US" sz="2300" kern="1200" dirty="0"/>
        </a:p>
      </dsp:txBody>
      <dsp:txXfrm rot="-5400000">
        <a:off x="1339858" y="3507862"/>
        <a:ext cx="7521157" cy="1122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7447-B90F-AB43-9892-2C2F3FD56A62}">
      <dsp:nvSpPr>
        <dsp:cNvPr id="0" name=""/>
        <dsp:cNvSpPr/>
      </dsp:nvSpPr>
      <dsp:spPr>
        <a:xfrm rot="5400000">
          <a:off x="-251909" y="266493"/>
          <a:ext cx="1679399" cy="1175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Status</a:t>
          </a:r>
          <a:endParaRPr lang="en-US" sz="3100" kern="1200" dirty="0"/>
        </a:p>
      </dsp:txBody>
      <dsp:txXfrm rot="-5400000">
        <a:off x="2" y="602373"/>
        <a:ext cx="1175579" cy="503820"/>
      </dsp:txXfrm>
    </dsp:sp>
    <dsp:sp modelId="{4A4F64B8-598C-7748-B201-64899A6309D6}">
      <dsp:nvSpPr>
        <dsp:cNvPr id="0" name=""/>
        <dsp:cNvSpPr/>
      </dsp:nvSpPr>
      <dsp:spPr>
        <a:xfrm rot="5400000">
          <a:off x="4502859" y="-3312696"/>
          <a:ext cx="1091609" cy="774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Technical Design Report now complete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2">
                  <a:lumMod val="75000"/>
                </a:schemeClr>
              </a:solidFill>
            </a:rPr>
            <a:t>Decision point on moving forward has been reached</a:t>
          </a:r>
          <a:endParaRPr lang="en-US" sz="21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175579" y="67872"/>
        <a:ext cx="7692882" cy="985033"/>
      </dsp:txXfrm>
    </dsp:sp>
    <dsp:sp modelId="{B662CB3C-7E53-1A4A-BBF9-8AECC0F291D6}">
      <dsp:nvSpPr>
        <dsp:cNvPr id="0" name=""/>
        <dsp:cNvSpPr/>
      </dsp:nvSpPr>
      <dsp:spPr>
        <a:xfrm rot="5400000">
          <a:off x="-251909" y="2045642"/>
          <a:ext cx="1679399" cy="1175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R&amp;D</a:t>
          </a:r>
          <a:endParaRPr lang="en-US" sz="3100" kern="1200" dirty="0"/>
        </a:p>
      </dsp:txBody>
      <dsp:txXfrm rot="-5400000">
        <a:off x="2" y="2381522"/>
        <a:ext cx="1175579" cy="503820"/>
      </dsp:txXfrm>
    </dsp:sp>
    <dsp:sp modelId="{239542BE-FA1F-9040-A90A-122C84715FAC}">
      <dsp:nvSpPr>
        <dsp:cNvPr id="0" name=""/>
        <dsp:cNvSpPr/>
      </dsp:nvSpPr>
      <dsp:spPr>
        <a:xfrm rot="5400000">
          <a:off x="4044907" y="-1482753"/>
          <a:ext cx="2007514" cy="774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Most significant R&amp;D issues addressed during ILC Technical Design Phase [SRF cavity R&amp;D, including industrialization; FLASH beam tests; damping ring  studies, C</a:t>
          </a:r>
          <a:r>
            <a:rPr lang="en-US" sz="1600" kern="1200" dirty="0" smtClean="0"/>
            <a:t>ESR</a:t>
          </a:r>
          <a:r>
            <a:rPr lang="en-US" sz="1900" kern="1200" dirty="0" smtClean="0"/>
            <a:t>TA; damping ring and beam delivery system studies at KEK-ATF]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Some technical challenges remain (</a:t>
          </a:r>
          <a:r>
            <a:rPr lang="en-US" sz="1900" kern="1200" dirty="0" err="1" smtClean="0"/>
            <a:t>eg</a:t>
          </a:r>
          <a:r>
            <a:rPr lang="en-US" sz="1900" kern="1200" dirty="0" smtClean="0"/>
            <a:t>, complete ATF2 program), but no obvious showstoppers</a:t>
          </a:r>
          <a:endParaRPr lang="en-US" sz="1900" kern="1200" dirty="0"/>
        </a:p>
      </dsp:txBody>
      <dsp:txXfrm rot="-5400000">
        <a:off x="1175580" y="1484573"/>
        <a:ext cx="7648171" cy="1811516"/>
      </dsp:txXfrm>
    </dsp:sp>
    <dsp:sp modelId="{01E6C716-4A0F-764E-9E00-B1A4C1B2CCE9}">
      <dsp:nvSpPr>
        <dsp:cNvPr id="0" name=""/>
        <dsp:cNvSpPr/>
      </dsp:nvSpPr>
      <dsp:spPr>
        <a:xfrm rot="5400000">
          <a:off x="-251909" y="3920500"/>
          <a:ext cx="1679399" cy="1175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Time</a:t>
          </a:r>
          <a:endParaRPr lang="en-US" sz="3100" kern="1200" dirty="0"/>
        </a:p>
      </dsp:txBody>
      <dsp:txXfrm rot="-5400000">
        <a:off x="2" y="4256380"/>
        <a:ext cx="1175579" cy="503820"/>
      </dsp:txXfrm>
    </dsp:sp>
    <dsp:sp modelId="{815ED503-9DC5-BD4D-A281-B945AA48F0D3}">
      <dsp:nvSpPr>
        <dsp:cNvPr id="0" name=""/>
        <dsp:cNvSpPr/>
      </dsp:nvSpPr>
      <dsp:spPr>
        <a:xfrm rot="5400000">
          <a:off x="4330085" y="417483"/>
          <a:ext cx="1437158" cy="774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Team ready to move forward with detailed engineering and site-specific design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Timescale contingent on decision process and international support</a:t>
          </a:r>
          <a:endParaRPr lang="en-US" sz="2100" kern="1200" dirty="0"/>
        </a:p>
      </dsp:txBody>
      <dsp:txXfrm rot="-5400000">
        <a:off x="1175579" y="3642145"/>
        <a:ext cx="7676014" cy="1296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7447-B90F-AB43-9892-2C2F3FD56A62}">
      <dsp:nvSpPr>
        <dsp:cNvPr id="0" name=""/>
        <dsp:cNvSpPr/>
      </dsp:nvSpPr>
      <dsp:spPr>
        <a:xfrm rot="5400000">
          <a:off x="-242492" y="257680"/>
          <a:ext cx="1616618" cy="1131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Status</a:t>
          </a:r>
          <a:endParaRPr lang="en-US" sz="3000" kern="1200" dirty="0"/>
        </a:p>
      </dsp:txBody>
      <dsp:txXfrm rot="-5400000">
        <a:off x="1" y="581003"/>
        <a:ext cx="1131632" cy="484986"/>
      </dsp:txXfrm>
    </dsp:sp>
    <dsp:sp modelId="{4A4F64B8-598C-7748-B201-64899A6309D6}">
      <dsp:nvSpPr>
        <dsp:cNvPr id="0" name=""/>
        <dsp:cNvSpPr/>
      </dsp:nvSpPr>
      <dsp:spPr>
        <a:xfrm rot="5400000">
          <a:off x="4501290" y="-3354469"/>
          <a:ext cx="1050801" cy="7790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CLIC Conceptual Design Report complete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Wakefield Accelerator Concepts – Feasibility being assessed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1131632" y="66485"/>
        <a:ext cx="7738821" cy="948209"/>
      </dsp:txXfrm>
    </dsp:sp>
    <dsp:sp modelId="{B662CB3C-7E53-1A4A-BBF9-8AECC0F291D6}">
      <dsp:nvSpPr>
        <dsp:cNvPr id="0" name=""/>
        <dsp:cNvSpPr/>
      </dsp:nvSpPr>
      <dsp:spPr>
        <a:xfrm rot="5400000">
          <a:off x="-242492" y="1970319"/>
          <a:ext cx="1616618" cy="1131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R&amp;D</a:t>
          </a:r>
          <a:endParaRPr lang="en-US" sz="3000" kern="1200" dirty="0"/>
        </a:p>
      </dsp:txBody>
      <dsp:txXfrm rot="-5400000">
        <a:off x="1" y="2293642"/>
        <a:ext cx="1131632" cy="484986"/>
      </dsp:txXfrm>
    </dsp:sp>
    <dsp:sp modelId="{239542BE-FA1F-9040-A90A-122C84715FAC}">
      <dsp:nvSpPr>
        <dsp:cNvPr id="0" name=""/>
        <dsp:cNvSpPr/>
      </dsp:nvSpPr>
      <dsp:spPr>
        <a:xfrm rot="5400000">
          <a:off x="4060458" y="-1592935"/>
          <a:ext cx="1932466" cy="7790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CLIC:  Focus on technology and advanced systems R&amp;D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Wakefield Accelerators: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Ability to accelerate positrons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Demonstration of multi-stage acceleration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Understanding the extrapolation of all parameters to the regimes required for HEP accelerator use (</a:t>
          </a:r>
          <a:r>
            <a:rPr lang="en-US" sz="1900" kern="1200" dirty="0" err="1" smtClean="0"/>
            <a:t>emittance</a:t>
          </a:r>
          <a:r>
            <a:rPr lang="en-US" sz="1900" kern="1200" dirty="0" smtClean="0"/>
            <a:t> preservation, achievable energy spread, beam loading, repetition rate)</a:t>
          </a:r>
          <a:endParaRPr lang="en-US" sz="1900" kern="1200" dirty="0"/>
        </a:p>
      </dsp:txBody>
      <dsp:txXfrm rot="-5400000">
        <a:off x="1131633" y="1430225"/>
        <a:ext cx="7695782" cy="1743796"/>
      </dsp:txXfrm>
    </dsp:sp>
    <dsp:sp modelId="{01E6C716-4A0F-764E-9E00-B1A4C1B2CCE9}">
      <dsp:nvSpPr>
        <dsp:cNvPr id="0" name=""/>
        <dsp:cNvSpPr/>
      </dsp:nvSpPr>
      <dsp:spPr>
        <a:xfrm rot="5400000">
          <a:off x="-242492" y="3973260"/>
          <a:ext cx="1616618" cy="1131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Time</a:t>
          </a:r>
          <a:endParaRPr lang="en-US" sz="3000" kern="1200" dirty="0"/>
        </a:p>
      </dsp:txBody>
      <dsp:txXfrm rot="-5400000">
        <a:off x="1" y="4296583"/>
        <a:ext cx="1131632" cy="484986"/>
      </dsp:txXfrm>
    </dsp:sp>
    <dsp:sp modelId="{815ED503-9DC5-BD4D-A281-B945AA48F0D3}">
      <dsp:nvSpPr>
        <dsp:cNvPr id="0" name=""/>
        <dsp:cNvSpPr/>
      </dsp:nvSpPr>
      <dsp:spPr>
        <a:xfrm rot="5400000">
          <a:off x="4136804" y="434435"/>
          <a:ext cx="1779774" cy="7790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CLIC:  Timescale dependent on finalized technical design and physics needs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Wakefield LCs: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Expect non-HEP applications on the ~decade timescale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Collider R&amp;D phase to fully assess feasibility is likely decades scale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First application might be an ILC “afterburner”</a:t>
          </a:r>
          <a:endParaRPr lang="en-US" sz="1800" kern="1200" dirty="0"/>
        </a:p>
      </dsp:txBody>
      <dsp:txXfrm rot="-5400000">
        <a:off x="1131633" y="3526488"/>
        <a:ext cx="7703236" cy="1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7447-B90F-AB43-9892-2C2F3FD56A62}">
      <dsp:nvSpPr>
        <dsp:cNvPr id="0" name=""/>
        <dsp:cNvSpPr/>
      </dsp:nvSpPr>
      <dsp:spPr>
        <a:xfrm rot="5400000">
          <a:off x="-284085" y="296098"/>
          <a:ext cx="1893902" cy="13257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Status</a:t>
          </a:r>
          <a:endParaRPr lang="en-US" sz="3500" kern="1200" dirty="0"/>
        </a:p>
      </dsp:txBody>
      <dsp:txXfrm rot="-5400000">
        <a:off x="1" y="674879"/>
        <a:ext cx="1325731" cy="568171"/>
      </dsp:txXfrm>
    </dsp:sp>
    <dsp:sp modelId="{4A4F64B8-598C-7748-B201-64899A6309D6}">
      <dsp:nvSpPr>
        <dsp:cNvPr id="0" name=""/>
        <dsp:cNvSpPr/>
      </dsp:nvSpPr>
      <dsp:spPr>
        <a:xfrm rot="5400000">
          <a:off x="4499605" y="-3170478"/>
          <a:ext cx="1248271" cy="7596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Principal technical challenge is laser system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Question:   Would the community be interested in a standalone facility versus eventual companion capability with an </a:t>
          </a:r>
          <a:r>
            <a:rPr lang="en-US" sz="2200" kern="1200" dirty="0" err="1" smtClean="0"/>
            <a:t>e</a:t>
          </a:r>
          <a:r>
            <a:rPr lang="en-US" sz="2200" kern="1200" baseline="30000" dirty="0" err="1" smtClean="0"/>
            <a:t>+</a:t>
          </a:r>
          <a:r>
            <a:rPr lang="en-US" sz="2200" kern="1200" dirty="0" err="1" smtClean="0"/>
            <a:t>e</a:t>
          </a:r>
          <a:r>
            <a:rPr lang="en-US" sz="2200" kern="1200" baseline="30000" dirty="0" smtClean="0"/>
            <a:t>−</a:t>
          </a:r>
          <a:r>
            <a:rPr lang="en-US" sz="2200" kern="1200" dirty="0" smtClean="0"/>
            <a:t> LC?</a:t>
          </a:r>
          <a:endParaRPr lang="en-US" sz="2200" kern="1200" dirty="0"/>
        </a:p>
      </dsp:txBody>
      <dsp:txXfrm rot="-5400000">
        <a:off x="1325732" y="64331"/>
        <a:ext cx="7535082" cy="1126399"/>
      </dsp:txXfrm>
    </dsp:sp>
    <dsp:sp modelId="{B662CB3C-7E53-1A4A-BBF9-8AECC0F291D6}">
      <dsp:nvSpPr>
        <dsp:cNvPr id="0" name=""/>
        <dsp:cNvSpPr/>
      </dsp:nvSpPr>
      <dsp:spPr>
        <a:xfrm rot="5400000">
          <a:off x="-284085" y="2013629"/>
          <a:ext cx="1893902" cy="13257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R&amp;D</a:t>
          </a:r>
          <a:endParaRPr lang="en-US" sz="3500" kern="1200" dirty="0"/>
        </a:p>
      </dsp:txBody>
      <dsp:txXfrm rot="-5400000">
        <a:off x="1" y="2392410"/>
        <a:ext cx="1325731" cy="568171"/>
      </dsp:txXfrm>
    </dsp:sp>
    <dsp:sp modelId="{239542BE-FA1F-9040-A90A-122C84715FAC}">
      <dsp:nvSpPr>
        <dsp:cNvPr id="0" name=""/>
        <dsp:cNvSpPr/>
      </dsp:nvSpPr>
      <dsp:spPr>
        <a:xfrm rot="5400000">
          <a:off x="4495407" y="-1452946"/>
          <a:ext cx="1256666" cy="7596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Validate feasibility of required laser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Would need to establish Technical Design</a:t>
          </a:r>
          <a:endParaRPr lang="en-US" sz="2400" kern="1200" dirty="0"/>
        </a:p>
      </dsp:txBody>
      <dsp:txXfrm rot="-5400000">
        <a:off x="1325732" y="1778074"/>
        <a:ext cx="7534673" cy="1133976"/>
      </dsp:txXfrm>
    </dsp:sp>
    <dsp:sp modelId="{01E6C716-4A0F-764E-9E00-B1A4C1B2CCE9}">
      <dsp:nvSpPr>
        <dsp:cNvPr id="0" name=""/>
        <dsp:cNvSpPr/>
      </dsp:nvSpPr>
      <dsp:spPr>
        <a:xfrm rot="5400000">
          <a:off x="-284085" y="3749361"/>
          <a:ext cx="1893902" cy="13257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Time</a:t>
          </a:r>
          <a:endParaRPr lang="en-US" sz="3500" kern="1200" dirty="0"/>
        </a:p>
      </dsp:txBody>
      <dsp:txXfrm rot="-5400000">
        <a:off x="1" y="4128142"/>
        <a:ext cx="1325731" cy="568171"/>
      </dsp:txXfrm>
    </dsp:sp>
    <dsp:sp modelId="{815ED503-9DC5-BD4D-A281-B945AA48F0D3}">
      <dsp:nvSpPr>
        <dsp:cNvPr id="0" name=""/>
        <dsp:cNvSpPr/>
      </dsp:nvSpPr>
      <dsp:spPr>
        <a:xfrm rot="5400000">
          <a:off x="4477206" y="282785"/>
          <a:ext cx="1293068" cy="7596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 principle, a decision point could be reached in a few years</a:t>
          </a:r>
          <a:endParaRPr lang="en-US" sz="2400" kern="1200" dirty="0"/>
        </a:p>
      </dsp:txBody>
      <dsp:txXfrm rot="-5400000">
        <a:off x="1325731" y="3497382"/>
        <a:ext cx="7532896" cy="1166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7447-B90F-AB43-9892-2C2F3FD56A62}">
      <dsp:nvSpPr>
        <dsp:cNvPr id="0" name=""/>
        <dsp:cNvSpPr/>
      </dsp:nvSpPr>
      <dsp:spPr>
        <a:xfrm rot="5400000">
          <a:off x="-262896" y="271938"/>
          <a:ext cx="1752644" cy="1226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Status</a:t>
          </a:r>
          <a:endParaRPr lang="en-US" sz="3300" kern="1200" dirty="0"/>
        </a:p>
      </dsp:txBody>
      <dsp:txXfrm rot="-5400000">
        <a:off x="1" y="622468"/>
        <a:ext cx="1226851" cy="525793"/>
      </dsp:txXfrm>
    </dsp:sp>
    <dsp:sp modelId="{4A4F64B8-598C-7748-B201-64899A6309D6}">
      <dsp:nvSpPr>
        <dsp:cNvPr id="0" name=""/>
        <dsp:cNvSpPr/>
      </dsp:nvSpPr>
      <dsp:spPr>
        <a:xfrm rot="5400000">
          <a:off x="4504691" y="-3268798"/>
          <a:ext cx="1139218" cy="769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MAP Feasibility Assessment underway</a:t>
          </a:r>
          <a:endParaRPr lang="en-US" sz="2400" kern="1200" dirty="0"/>
        </a:p>
      </dsp:txBody>
      <dsp:txXfrm rot="-5400000">
        <a:off x="1226851" y="64654"/>
        <a:ext cx="7639286" cy="1027994"/>
      </dsp:txXfrm>
    </dsp:sp>
    <dsp:sp modelId="{B662CB3C-7E53-1A4A-BBF9-8AECC0F291D6}">
      <dsp:nvSpPr>
        <dsp:cNvPr id="0" name=""/>
        <dsp:cNvSpPr/>
      </dsp:nvSpPr>
      <dsp:spPr>
        <a:xfrm rot="5400000">
          <a:off x="-262896" y="2076513"/>
          <a:ext cx="1752644" cy="1226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R&amp;D</a:t>
          </a:r>
          <a:endParaRPr lang="en-US" sz="3300" kern="1200" dirty="0"/>
        </a:p>
      </dsp:txBody>
      <dsp:txXfrm rot="-5400000">
        <a:off x="1" y="2427043"/>
        <a:ext cx="1226851" cy="525793"/>
      </dsp:txXfrm>
    </dsp:sp>
    <dsp:sp modelId="{239542BE-FA1F-9040-A90A-122C84715FAC}">
      <dsp:nvSpPr>
        <dsp:cNvPr id="0" name=""/>
        <dsp:cNvSpPr/>
      </dsp:nvSpPr>
      <dsp:spPr>
        <a:xfrm rot="5400000">
          <a:off x="4277684" y="-1464222"/>
          <a:ext cx="1593231" cy="769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Establishing Initial Baseline Design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Technology R&amp;D:  Cooling channel hardware, RF in B-fields, high field magnets (synergistic with HE-LHC needs)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Staging Study:  Physics + R&amp;D + Demos required for next stage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Muon</a:t>
          </a:r>
          <a:r>
            <a:rPr lang="en-US" sz="2000" kern="1200" dirty="0" smtClean="0"/>
            <a:t> Ionization Cooling Experiment</a:t>
          </a:r>
          <a:endParaRPr lang="en-US" sz="2000" kern="1200" dirty="0"/>
        </a:p>
      </dsp:txBody>
      <dsp:txXfrm rot="-5400000">
        <a:off x="1226851" y="1664386"/>
        <a:ext cx="7617123" cy="1437681"/>
      </dsp:txXfrm>
    </dsp:sp>
    <dsp:sp modelId="{01E6C716-4A0F-764E-9E00-B1A4C1B2CCE9}">
      <dsp:nvSpPr>
        <dsp:cNvPr id="0" name=""/>
        <dsp:cNvSpPr/>
      </dsp:nvSpPr>
      <dsp:spPr>
        <a:xfrm rot="5400000">
          <a:off x="-262896" y="3863784"/>
          <a:ext cx="1752644" cy="1226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Time</a:t>
          </a:r>
          <a:endParaRPr lang="en-US" sz="3300" kern="1200" dirty="0"/>
        </a:p>
      </dsp:txBody>
      <dsp:txXfrm rot="-5400000">
        <a:off x="1" y="4214314"/>
        <a:ext cx="1226851" cy="525793"/>
      </dsp:txXfrm>
    </dsp:sp>
    <dsp:sp modelId="{815ED503-9DC5-BD4D-A281-B945AA48F0D3}">
      <dsp:nvSpPr>
        <dsp:cNvPr id="0" name=""/>
        <dsp:cNvSpPr/>
      </dsp:nvSpPr>
      <dsp:spPr>
        <a:xfrm rot="5400000">
          <a:off x="4294989" y="323047"/>
          <a:ext cx="1558622" cy="769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Feasibility Report by end of decade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Completion of MICE by end of decade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NuMAX</a:t>
          </a:r>
          <a:r>
            <a:rPr lang="en-US" sz="2000" kern="1200" dirty="0" smtClean="0"/>
            <a:t> (initial long baseline NF):  Informed Decision by ~2020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Collider Options:  Informed Decision point by mid-2020s</a:t>
          </a:r>
          <a:endParaRPr lang="en-US" sz="2000" kern="1200" dirty="0"/>
        </a:p>
      </dsp:txBody>
      <dsp:txXfrm rot="-5400000">
        <a:off x="1226851" y="3467271"/>
        <a:ext cx="7618812" cy="140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7/1/13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7/1/13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9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J.P.Delahaye @ MIT April 11,2013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886200" y="6356350"/>
            <a:ext cx="4669192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PWFA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44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J.P.Delahaye @ MIT April 11,2013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886200" y="6356350"/>
            <a:ext cx="4343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PWFA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52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72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847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43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46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33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4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nowmass EF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-55562"/>
            <a:ext cx="3308350" cy="463069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863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pic>
          <p:nvPicPr>
            <p:cNvPr id="10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r="16667"/>
            <a:stretch/>
          </p:blipFill>
          <p:spPr bwMode="auto">
            <a:xfrm>
              <a:off x="7467257" y="0"/>
              <a:ext cx="16894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05"/>
            <a:stretch/>
          </p:blipFill>
          <p:spPr bwMode="auto">
            <a:xfrm>
              <a:off x="0" y="0"/>
              <a:ext cx="7607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89487"/>
            <a:ext cx="1628790" cy="295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4401" y="6426200"/>
            <a:ext cx="14728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" y="6426200"/>
            <a:ext cx="53213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235-C917-8F48-A936-FEF3725D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5BD36294-2849-48A8-8531-5354CF3095D2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J.P.Delahaye @ MIT April 11,2013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24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PWFA</a:t>
            </a:r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9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5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oleObject" Target="../embeddings/oleObject2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1190625"/>
            <a:ext cx="8369300" cy="26955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Accelerator Capabilities for the Energy Frontier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" y="2857500"/>
            <a:ext cx="9072880" cy="2781300"/>
          </a:xfrm>
        </p:spPr>
        <p:txBody>
          <a:bodyPr>
            <a:normAutofit/>
          </a:bodyPr>
          <a:lstStyle/>
          <a:p>
            <a:r>
              <a:rPr lang="en-US" dirty="0" smtClean="0"/>
              <a:t>Mark Palmer</a:t>
            </a:r>
            <a:br>
              <a:rPr lang="en-US" dirty="0" smtClean="0"/>
            </a:br>
            <a:r>
              <a:rPr lang="en-US" dirty="0" smtClean="0"/>
              <a:t>Frontier Capabilities:  </a:t>
            </a:r>
            <a:br>
              <a:rPr lang="en-US" dirty="0" smtClean="0"/>
            </a:br>
            <a:r>
              <a:rPr lang="en-US" dirty="0" smtClean="0"/>
              <a:t>Energy Frontier Lepton &amp; Gamma Colliders Sub-Group</a:t>
            </a:r>
          </a:p>
          <a:p>
            <a:r>
              <a:rPr lang="en-US" dirty="0" smtClean="0"/>
              <a:t>July 1, 2013 </a:t>
            </a:r>
            <a:endParaRPr lang="en-US" dirty="0"/>
          </a:p>
        </p:txBody>
      </p:sp>
      <p:pic>
        <p:nvPicPr>
          <p:cNvPr id="5" name="Picture 4" descr="SEFW_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5232400"/>
            <a:ext cx="9022080" cy="9398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939"/>
            <a:ext cx="8845556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LHC Sequence of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79037"/>
              </p:ext>
            </p:extLst>
          </p:nvPr>
        </p:nvGraphicFramePr>
        <p:xfrm>
          <a:off x="165100" y="771525"/>
          <a:ext cx="881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26"/>
                <a:gridCol w="1233575"/>
                <a:gridCol w="1233575"/>
                <a:gridCol w="1233575"/>
                <a:gridCol w="1233575"/>
                <a:gridCol w="123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Parameter</a:t>
                      </a:r>
                      <a:endParaRPr lang="en-US" sz="18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HL-LHC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HE-LHC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Bunch Spacing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 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6.5-7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6.5-7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b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x10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1.15(1.7)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1.7(2.0)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aseline="0" dirty="0" smtClean="0"/>
                        <a:t>* [m]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0.4-1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600" baseline="-25000" dirty="0" err="1" smtClean="0"/>
                        <a:t>x,y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baseline="0" dirty="0" smtClean="0"/>
                        <a:t>m]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600" baseline="-25000" dirty="0" err="1" smtClean="0">
                          <a:latin typeface="+mn-lt"/>
                          <a:cs typeface="+mn-cs"/>
                        </a:rPr>
                        <a:t>z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0" dirty="0" smtClean="0">
                          <a:latin typeface="+mn-lt"/>
                          <a:cs typeface="+mn-cs"/>
                        </a:rPr>
                        <a:t>c</a:t>
                      </a:r>
                      <a:r>
                        <a:rPr lang="en-US" sz="1600" baseline="0" dirty="0" smtClean="0"/>
                        <a:t>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Total Energy/beam [MJ]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362 (535)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267 (314)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692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482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Lucida Handwriting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(peak) [10</a:t>
                      </a:r>
                      <a:r>
                        <a:rPr lang="en-US" sz="1600" baseline="30000" dirty="0" smtClean="0"/>
                        <a:t>34 </a:t>
                      </a:r>
                      <a:r>
                        <a:rPr lang="en-US" sz="1600" dirty="0" smtClean="0"/>
                        <a:t>cm-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Events/crossing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 (54)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 (108)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Lucida Handwriting"/>
                          <a:cs typeface="Lucida Handwriting"/>
                        </a:rPr>
                        <a:t>L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int</a:t>
                      </a:r>
                      <a:r>
                        <a:rPr lang="en-US" sz="1600" dirty="0" smtClean="0"/>
                        <a:t>) [fb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/year]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(80)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(80)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Lucida Handwriting"/>
                          <a:cs typeface="Lucida Handwriting"/>
                        </a:rPr>
                        <a:t>L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int</a:t>
                      </a:r>
                      <a:r>
                        <a:rPr lang="en-US" sz="1600" dirty="0" smtClean="0"/>
                        <a:t>) [fb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, goal]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~300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~3000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33900" y="4546600"/>
            <a:ext cx="584200" cy="2540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83400" y="4165600"/>
            <a:ext cx="469900" cy="2540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5880100"/>
            <a:ext cx="264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() = ultimate parameters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13" idx="0"/>
            <a:endCxn id="9" idx="2"/>
          </p:cNvCxnSpPr>
          <p:nvPr/>
        </p:nvCxnSpPr>
        <p:spPr>
          <a:xfrm flipH="1" flipV="1">
            <a:off x="4826000" y="4800600"/>
            <a:ext cx="702936" cy="7220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1701" y="5522604"/>
            <a:ext cx="1634469" cy="92333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Detector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Pile-up Issues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 concern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350740" y="4419600"/>
            <a:ext cx="370860" cy="13024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1834" y="5592445"/>
            <a:ext cx="1377601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Chosen to 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limit Pile-up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28080"/>
              </p:ext>
            </p:extLst>
          </p:nvPr>
        </p:nvGraphicFramePr>
        <p:xfrm>
          <a:off x="613569" y="2679700"/>
          <a:ext cx="885920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3" imgW="2705100" imgH="508000" progId="Equation.DSMT4">
                  <p:embed/>
                </p:oleObj>
              </mc:Choice>
              <mc:Fallback>
                <p:oleObj name="Equation" r:id="rId3" imgW="2705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569" y="2679700"/>
                        <a:ext cx="8859202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939"/>
            <a:ext cx="8064500" cy="7794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Luminosity “Constraints”*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78500" y="2743200"/>
            <a:ext cx="1143000" cy="8382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2895600" y="7874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Total Current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limited by</a:t>
            </a:r>
          </a:p>
          <a:p>
            <a:pPr marL="111125" indent="-111125" algn="l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instabilities (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eg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e-cloud) </a:t>
            </a:r>
          </a:p>
          <a:p>
            <a:pPr marL="111125" indent="-111125" algn="l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machine protection issues!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0100" y="354330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72300" y="2590800"/>
            <a:ext cx="1295400" cy="1828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4724400"/>
            <a:ext cx="2628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limited by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magnet technology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762000"/>
            <a:ext cx="3120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863D"/>
                </a:solidFill>
                <a:latin typeface="+mn-lt"/>
              </a:rPr>
              <a:t>“Brightness”</a:t>
            </a:r>
            <a:r>
              <a:rPr lang="en-US" sz="1600" dirty="0" smtClean="0">
                <a:solidFill>
                  <a:srgbClr val="00863D"/>
                </a:solidFill>
                <a:latin typeface="+mn-lt"/>
              </a:rPr>
              <a:t>, </a:t>
            </a:r>
            <a:r>
              <a:rPr lang="en-US" sz="1600" dirty="0">
                <a:solidFill>
                  <a:srgbClr val="00863D"/>
                </a:solidFill>
                <a:latin typeface="+mn-lt"/>
              </a:rPr>
              <a:t>limited </a:t>
            </a:r>
            <a:r>
              <a:rPr lang="en-US" sz="1600" dirty="0" smtClean="0">
                <a:solidFill>
                  <a:srgbClr val="00863D"/>
                </a:solidFill>
                <a:latin typeface="+mn-lt"/>
              </a:rPr>
              <a:t>by</a:t>
            </a:r>
            <a:endParaRPr lang="en-US" sz="1600" dirty="0">
              <a:solidFill>
                <a:srgbClr val="00863D"/>
              </a:solidFill>
              <a:latin typeface="+mn-lt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863D"/>
                </a:solidFill>
                <a:latin typeface="+mn-lt"/>
              </a:rPr>
              <a:t>Space charge effects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863D"/>
                </a:solidFill>
                <a:latin typeface="+mn-lt"/>
              </a:rPr>
              <a:t>Instabilities</a:t>
            </a:r>
            <a:endParaRPr lang="en-US" sz="1600" dirty="0">
              <a:solidFill>
                <a:srgbClr val="00863D"/>
              </a:solidFill>
              <a:latin typeface="+mn-lt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863D"/>
                </a:solidFill>
                <a:latin typeface="+mn-lt"/>
              </a:rPr>
              <a:t>Beam-beam tune shift (ultimate limit)</a:t>
            </a:r>
            <a:endParaRPr lang="en-US" sz="1600" dirty="0">
              <a:solidFill>
                <a:srgbClr val="00863D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29200" y="1587500"/>
            <a:ext cx="914400" cy="1219200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7580244" y="2085439"/>
            <a:ext cx="76269" cy="39265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19800" y="4343400"/>
            <a:ext cx="2667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4724400"/>
            <a:ext cx="3009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Geometric </a:t>
            </a:r>
            <a:r>
              <a:rPr lang="en-US" sz="1600" b="1" dirty="0" smtClean="0">
                <a:latin typeface="+mn-lt"/>
              </a:rPr>
              <a:t>factor</a:t>
            </a:r>
            <a:r>
              <a:rPr lang="en-US" sz="1600" dirty="0" smtClean="0">
                <a:latin typeface="+mn-lt"/>
              </a:rPr>
              <a:t> related </a:t>
            </a:r>
            <a:r>
              <a:rPr lang="en-US" sz="1600" dirty="0">
                <a:latin typeface="+mn-lt"/>
              </a:rPr>
              <a:t>to crossing </a:t>
            </a:r>
            <a:r>
              <a:rPr lang="en-US" sz="1600" dirty="0" smtClean="0">
                <a:latin typeface="+mn-lt"/>
              </a:rPr>
              <a:t>angle and hourglass effect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71800" y="3810000"/>
            <a:ext cx="609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Date Placeholder 18"/>
          <p:cNvSpPr>
            <a:spLocks noGrp="1"/>
          </p:cNvSpPr>
          <p:nvPr>
            <p:ph type="dt" sz="quarter" idx="10"/>
          </p:nvPr>
        </p:nvSpPr>
        <p:spPr bwMode="auto">
          <a:xfrm>
            <a:off x="5562600" y="6426200"/>
            <a:ext cx="1904657" cy="365125"/>
          </a:xfrm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July 1, 2013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41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88476-1BC3-4F9C-ABE9-0870334EEAE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2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Snowmass Energy Frontier Workshop - Univ. of Washington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1981200"/>
            <a:ext cx="12192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number of bunches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19050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latin typeface="+mn-lt"/>
              </a:rPr>
              <a:t>Bunch size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3048000" y="2243554"/>
            <a:ext cx="533400" cy="7282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752600" y="24384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62484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*a la Frank Zimmermann</a:t>
            </a:r>
          </a:p>
        </p:txBody>
      </p:sp>
      <p:pic>
        <p:nvPicPr>
          <p:cNvPr id="28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16805" b="55556"/>
          <a:stretch/>
        </p:blipFill>
        <p:spPr bwMode="auto">
          <a:xfrm>
            <a:off x="4000500" y="2507397"/>
            <a:ext cx="5156200" cy="20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0639"/>
            <a:ext cx="8064500" cy="792162"/>
          </a:xfrm>
        </p:spPr>
        <p:txBody>
          <a:bodyPr/>
          <a:lstStyle/>
          <a:p>
            <a:r>
              <a:rPr lang="en-US" dirty="0" smtClean="0"/>
              <a:t>Issues for the HL-LHC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885826"/>
            <a:ext cx="8921750" cy="5362574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*:  55 </a:t>
            </a:r>
            <a:r>
              <a:rPr lang="en-US" dirty="0"/>
              <a:t>cm to 15 cm</a:t>
            </a:r>
          </a:p>
          <a:p>
            <a:pPr lvl="1"/>
            <a:r>
              <a:rPr lang="en-US" dirty="0" smtClean="0"/>
              <a:t> Requires move to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</a:p>
          <a:p>
            <a:pPr lvl="1"/>
            <a:r>
              <a:rPr lang="en-US" dirty="0" smtClean="0"/>
              <a:t>Increases effect of crossing </a:t>
            </a:r>
            <a:br>
              <a:rPr lang="en-US" dirty="0" smtClean="0"/>
            </a:br>
            <a:r>
              <a:rPr lang="en-US" dirty="0" smtClean="0"/>
              <a:t>angle</a:t>
            </a:r>
          </a:p>
          <a:p>
            <a:r>
              <a:rPr lang="en-US" dirty="0" smtClean="0"/>
              <a:t>Baseline plan is to employ </a:t>
            </a:r>
            <a:br>
              <a:rPr lang="en-US" dirty="0" smtClean="0"/>
            </a:br>
            <a:r>
              <a:rPr lang="en-US" dirty="0" smtClean="0"/>
              <a:t>crab cavities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66"/>
          <a:stretch/>
        </p:blipFill>
        <p:spPr bwMode="auto">
          <a:xfrm>
            <a:off x="4514099" y="685800"/>
            <a:ext cx="461720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3708400"/>
            <a:ext cx="4419600" cy="2695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803" y="3454400"/>
            <a:ext cx="4076047" cy="2971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64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46039"/>
            <a:ext cx="80645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Luminosity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290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Original goal of luminosity upgrade: &gt;10</a:t>
            </a:r>
            <a:r>
              <a:rPr lang="en-US" sz="2400" baseline="30000" dirty="0" smtClean="0"/>
              <a:t>35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pPr lvl="1"/>
            <a:r>
              <a:rPr lang="en-US" sz="2000" dirty="0" smtClean="0"/>
              <a:t>Leads to unacceptable pileup in detectors</a:t>
            </a:r>
          </a:p>
          <a:p>
            <a:r>
              <a:rPr lang="en-US" sz="2400" dirty="0" smtClean="0"/>
              <a:t>New goal: 5x10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 </a:t>
            </a:r>
            <a:r>
              <a:rPr lang="en-US" sz="2400" i="1" dirty="0" smtClean="0"/>
              <a:t>leveled</a:t>
            </a:r>
            <a:r>
              <a:rPr lang="en-US" sz="2400" dirty="0" smtClean="0"/>
              <a:t> luminosity</a:t>
            </a:r>
          </a:p>
          <a:p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Options</a:t>
            </a:r>
          </a:p>
          <a:p>
            <a:pPr lvl="1"/>
            <a:r>
              <a:rPr lang="en-US" sz="2000" dirty="0" smtClean="0"/>
              <a:t>Crab cavities</a:t>
            </a:r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* modifications</a:t>
            </a:r>
          </a:p>
          <a:p>
            <a:pPr lvl="1"/>
            <a:r>
              <a:rPr lang="en-US" sz="2000" dirty="0" smtClean="0"/>
              <a:t>Lateral separation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33600"/>
            <a:ext cx="8648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LHeC</a:t>
            </a:r>
            <a:r>
              <a:rPr lang="en-US" dirty="0" smtClean="0"/>
              <a:t>: Options Considered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5562600"/>
            <a:ext cx="8251825" cy="1143000"/>
          </a:xfrm>
        </p:spPr>
        <p:txBody>
          <a:bodyPr/>
          <a:lstStyle/>
          <a:p>
            <a:r>
              <a:rPr lang="en-US" sz="1600" dirty="0" smtClean="0"/>
              <a:t>RR: e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 circulate in new 60 </a:t>
            </a:r>
            <a:r>
              <a:rPr lang="en-US" sz="1600" dirty="0" err="1" smtClean="0"/>
              <a:t>GeV</a:t>
            </a:r>
            <a:r>
              <a:rPr lang="en-US" sz="1600" dirty="0" smtClean="0"/>
              <a:t> ring, which shares tunnel with LHC</a:t>
            </a:r>
          </a:p>
          <a:p>
            <a:r>
              <a:rPr lang="en-US" sz="1600" dirty="0" smtClean="0"/>
              <a:t>LR: CW Energy recovery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collides 60 </a:t>
            </a:r>
            <a:r>
              <a:rPr lang="en-US" sz="1600" dirty="0"/>
              <a:t>e</a:t>
            </a:r>
            <a:r>
              <a:rPr lang="en-US" sz="1600" baseline="30000" dirty="0" smtClean="0"/>
              <a:t>± </a:t>
            </a:r>
            <a:r>
              <a:rPr lang="en-US" sz="1600" dirty="0" smtClean="0"/>
              <a:t>with LHC beam</a:t>
            </a:r>
          </a:p>
          <a:p>
            <a:r>
              <a:rPr lang="en-US" sz="1600" dirty="0" smtClean="0"/>
              <a:t>LR:* Pulsed energy recovery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collides 140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/>
              <a:t>e</a:t>
            </a:r>
            <a:r>
              <a:rPr lang="en-US" sz="1600" baseline="30000" dirty="0"/>
              <a:t>±</a:t>
            </a:r>
            <a:r>
              <a:rPr lang="en-US" sz="1600" dirty="0" smtClean="0"/>
              <a:t> with LHC beam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0700" y="6426200"/>
            <a:ext cx="186655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7900"/>
            <a:ext cx="7381748" cy="46071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44500" y="5727700"/>
            <a:ext cx="6680200" cy="25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9"/>
            <a:ext cx="8978900" cy="605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Beyond LHC: Limits to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65" y="753045"/>
            <a:ext cx="8355012" cy="172822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energy of Hadron colliders is limited by </a:t>
            </a:r>
            <a:br>
              <a:rPr lang="en-US" sz="2000" dirty="0" smtClean="0"/>
            </a:br>
            <a:r>
              <a:rPr lang="en-US" sz="2000" dirty="0" smtClean="0"/>
              <a:t>feasible size and magnet technology. </a:t>
            </a:r>
            <a:r>
              <a:rPr lang="en-US" sz="2000" dirty="0"/>
              <a:t> </a:t>
            </a:r>
            <a:r>
              <a:rPr lang="en-US" sz="2000" dirty="0" smtClean="0"/>
              <a:t>Options: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Get very large (</a:t>
            </a:r>
            <a:r>
              <a:rPr lang="en-US" sz="2000" dirty="0" err="1" smtClean="0"/>
              <a:t>eg</a:t>
            </a:r>
            <a:r>
              <a:rPr lang="en-US" sz="2000" dirty="0" smtClean="0"/>
              <a:t>, C~100 km) </a:t>
            </a:r>
            <a:br>
              <a:rPr lang="en-US" sz="2000" dirty="0" smtClean="0"/>
            </a:br>
            <a:r>
              <a:rPr lang="en-US" sz="2000" dirty="0" smtClean="0"/>
              <a:t>VHE-LHC in TLEP Tunnel or VLHC concept</a:t>
            </a:r>
          </a:p>
          <a:p>
            <a:pPr lvl="1"/>
            <a:r>
              <a:rPr lang="en-US" sz="2000" dirty="0" smtClean="0"/>
              <a:t>More powerful magnets (HTS)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1" y="2430470"/>
            <a:ext cx="5147888" cy="4078196"/>
          </a:xfrm>
          <a:prstGeom prst="rect">
            <a:avLst/>
          </a:prstGeom>
        </p:spPr>
      </p:pic>
      <p:pic>
        <p:nvPicPr>
          <p:cNvPr id="10" name="Picture 9" descr="20T_iron_v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2"/>
          <a:stretch/>
        </p:blipFill>
        <p:spPr bwMode="auto">
          <a:xfrm>
            <a:off x="5798495" y="814512"/>
            <a:ext cx="3282005" cy="32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6"/>
          <a:stretch>
            <a:fillRect/>
          </a:stretch>
        </p:blipFill>
        <p:spPr bwMode="auto">
          <a:xfrm>
            <a:off x="5785795" y="4139645"/>
            <a:ext cx="330283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80938" y="1385270"/>
            <a:ext cx="2087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1600" dirty="0">
                <a:latin typeface="+mn-lt"/>
              </a:rPr>
              <a:t>E. </a:t>
            </a:r>
            <a:r>
              <a:rPr lang="fr-CH" sz="1600" dirty="0" err="1">
                <a:latin typeface="+mn-lt"/>
              </a:rPr>
              <a:t>Todesco</a:t>
            </a:r>
            <a:r>
              <a:rPr lang="fr-CH" sz="1600" dirty="0">
                <a:latin typeface="+mn-lt"/>
              </a:rPr>
              <a:t> 2010</a:t>
            </a:r>
          </a:p>
          <a:p>
            <a:pPr algn="l"/>
            <a:r>
              <a:rPr lang="fr-CH" sz="1600" dirty="0">
                <a:latin typeface="+mn-lt"/>
              </a:rPr>
              <a:t>20 T, 80% </a:t>
            </a:r>
            <a:r>
              <a:rPr lang="fr-CH" sz="1600" dirty="0" err="1">
                <a:latin typeface="+mn-lt"/>
              </a:rPr>
              <a:t>ss</a:t>
            </a:r>
            <a:endParaRPr lang="fr-CH" sz="1600" dirty="0">
              <a:latin typeface="+mn-lt"/>
            </a:endParaRPr>
          </a:p>
          <a:p>
            <a:pPr algn="l"/>
            <a:r>
              <a:rPr lang="fr-CH" sz="1600" dirty="0">
                <a:latin typeface="+mn-lt"/>
              </a:rPr>
              <a:t>30% </a:t>
            </a:r>
            <a:r>
              <a:rPr lang="fr-CH" sz="1600" dirty="0" err="1">
                <a:latin typeface="+mn-lt"/>
              </a:rPr>
              <a:t>NbTi</a:t>
            </a:r>
            <a:endParaRPr lang="fr-CH" sz="1600" dirty="0">
              <a:latin typeface="+mn-lt"/>
            </a:endParaRPr>
          </a:p>
          <a:p>
            <a:pPr algn="l"/>
            <a:r>
              <a:rPr lang="fr-CH" sz="1600" dirty="0">
                <a:latin typeface="+mn-lt"/>
              </a:rPr>
              <a:t>55 %</a:t>
            </a:r>
            <a:r>
              <a:rPr lang="fr-CH" sz="1600" dirty="0" err="1">
                <a:latin typeface="+mn-lt"/>
              </a:rPr>
              <a:t>NbSn</a:t>
            </a:r>
            <a:endParaRPr lang="fr-CH" sz="1600" dirty="0">
              <a:latin typeface="+mn-lt"/>
            </a:endParaRPr>
          </a:p>
          <a:p>
            <a:pPr algn="l"/>
            <a:r>
              <a:rPr lang="fr-CH" sz="1600" dirty="0">
                <a:latin typeface="+mn-lt"/>
              </a:rPr>
              <a:t>15 %HTS </a:t>
            </a:r>
          </a:p>
          <a:p>
            <a:pPr algn="l"/>
            <a:r>
              <a:rPr lang="fr-CH" sz="1600" dirty="0">
                <a:latin typeface="+mn-lt"/>
              </a:rPr>
              <a:t>All Je &lt; 400 A/mm2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2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62937" cy="441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R&amp;D and Questions for HE Hadron Colliders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98600"/>
            <a:ext cx="8251825" cy="47955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Magnets, magnets, magnets</a:t>
            </a:r>
          </a:p>
          <a:p>
            <a:pPr lvl="1"/>
            <a:r>
              <a:rPr lang="en-US" sz="1800" dirty="0" smtClean="0"/>
              <a:t>New conductors: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Sn, HTS, hybrid designs</a:t>
            </a:r>
          </a:p>
          <a:p>
            <a:pPr lvl="1"/>
            <a:r>
              <a:rPr lang="en-US" sz="1800" dirty="0" smtClean="0"/>
              <a:t>Rapid cycling SC magnets</a:t>
            </a:r>
          </a:p>
          <a:p>
            <a:pPr lvl="1"/>
            <a:r>
              <a:rPr lang="en-US" sz="1800" dirty="0" smtClean="0"/>
              <a:t>Rad hardness and energy deposition studies (simulation and experiment).</a:t>
            </a:r>
          </a:p>
          <a:p>
            <a:r>
              <a:rPr lang="en-US" sz="2000" dirty="0" smtClean="0"/>
              <a:t>Machine Protection</a:t>
            </a:r>
          </a:p>
          <a:p>
            <a:pPr lvl="1"/>
            <a:r>
              <a:rPr lang="en-US" sz="1800" dirty="0" smtClean="0"/>
              <a:t>Collimation design and materials research</a:t>
            </a:r>
          </a:p>
          <a:p>
            <a:pPr lvl="1"/>
            <a:r>
              <a:rPr lang="en-US" sz="1800" dirty="0" smtClean="0"/>
              <a:t>Accelerator physics and simulation</a:t>
            </a:r>
          </a:p>
          <a:p>
            <a:pPr lvl="2"/>
            <a:r>
              <a:rPr lang="en-US" sz="1800" dirty="0" smtClean="0"/>
              <a:t>Halo formation and beam loss mechanisms (historically not accurate)</a:t>
            </a:r>
          </a:p>
          <a:p>
            <a:r>
              <a:rPr lang="en-US" sz="2000" dirty="0" smtClean="0"/>
              <a:t>Crossing angle issues</a:t>
            </a:r>
          </a:p>
          <a:p>
            <a:pPr lvl="1"/>
            <a:r>
              <a:rPr lang="en-US" sz="1800" dirty="0" smtClean="0"/>
              <a:t>Crab cavity development</a:t>
            </a:r>
          </a:p>
          <a:p>
            <a:pPr lvl="1"/>
            <a:r>
              <a:rPr lang="en-US" sz="1800" dirty="0" smtClean="0"/>
              <a:t>New ideas: </a:t>
            </a:r>
            <a:r>
              <a:rPr lang="en-US" sz="1800" dirty="0" err="1" smtClean="0"/>
              <a:t>eg</a:t>
            </a:r>
            <a:r>
              <a:rPr lang="en-US" sz="1800" dirty="0" smtClean="0"/>
              <a:t>, flat beams</a:t>
            </a:r>
          </a:p>
          <a:p>
            <a:r>
              <a:rPr lang="en-US" sz="2000" dirty="0" smtClean="0"/>
              <a:t>Key question for the HEP community:</a:t>
            </a:r>
          </a:p>
          <a:p>
            <a:pPr lvl="1"/>
            <a:r>
              <a:rPr lang="en-US" sz="1800" dirty="0" smtClean="0"/>
              <a:t>Luminosity vs. pile-up as a function of energy</a:t>
            </a:r>
          </a:p>
          <a:p>
            <a:pPr lvl="2"/>
            <a:r>
              <a:rPr lang="en-US" sz="1800" dirty="0" smtClean="0"/>
              <a:t>What luminosity do you need?</a:t>
            </a:r>
            <a:endParaRPr lang="en-US" sz="1800" dirty="0"/>
          </a:p>
          <a:p>
            <a:pPr lvl="2"/>
            <a:r>
              <a:rPr lang="en-US" sz="1800" dirty="0" smtClean="0"/>
              <a:t>What pile-up can you live with?</a:t>
            </a:r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92900" y="5778500"/>
            <a:ext cx="118531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Prebys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7" cy="1362075"/>
          </a:xfrm>
        </p:spPr>
        <p:txBody>
          <a:bodyPr/>
          <a:lstStyle/>
          <a:p>
            <a:r>
              <a:rPr lang="en-US" dirty="0" smtClean="0"/>
              <a:t>Lepton &amp; Photon Colliders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101" y="520700"/>
            <a:ext cx="4394199" cy="3124200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28600" lvl="1"/>
            <a:r>
              <a:rPr lang="en-US" sz="2400" dirty="0" err="1"/>
              <a:t>e</a:t>
            </a:r>
            <a:r>
              <a:rPr lang="en-US" sz="2400" baseline="30000" dirty="0" err="1"/>
              <a:t>+</a:t>
            </a:r>
            <a:r>
              <a:rPr lang="en-US" sz="2400" dirty="0" err="1"/>
              <a:t>e</a:t>
            </a:r>
            <a:r>
              <a:rPr lang="en-US" sz="2400" baseline="30000" dirty="0"/>
              <a:t>−</a:t>
            </a:r>
            <a:r>
              <a:rPr lang="en-US" sz="2400" dirty="0"/>
              <a:t> </a:t>
            </a:r>
            <a:r>
              <a:rPr lang="en-US" sz="2400" dirty="0" smtClean="0"/>
              <a:t>Circular Colliders:  </a:t>
            </a:r>
            <a:endParaRPr lang="en-US" sz="2400" dirty="0"/>
          </a:p>
          <a:p>
            <a:pPr marL="228600" lvl="1"/>
            <a:r>
              <a:rPr lang="en-US" sz="2400" dirty="0" smtClean="0"/>
              <a:t>	&gt;100 </a:t>
            </a:r>
            <a:r>
              <a:rPr lang="en-US" sz="2400" dirty="0" err="1" smtClean="0"/>
              <a:t>GeV</a:t>
            </a:r>
            <a:r>
              <a:rPr lang="en-US" sz="2400" dirty="0" smtClean="0"/>
              <a:t> Scale</a:t>
            </a:r>
            <a:endParaRPr lang="en-US" sz="2400" dirty="0"/>
          </a:p>
          <a:p>
            <a:pPr marL="228600" lvl="1"/>
            <a:r>
              <a:rPr lang="en-US" sz="2400" dirty="0" smtClean="0"/>
              <a:t>Linear Colliders:  </a:t>
            </a:r>
          </a:p>
          <a:p>
            <a:pPr marL="1028700" lvl="2" indent="-342900">
              <a:buFont typeface="Arial"/>
              <a:buChar char="•"/>
            </a:pPr>
            <a:r>
              <a:rPr lang="en-US" sz="2200" dirty="0" err="1" smtClean="0"/>
              <a:t>e</a:t>
            </a:r>
            <a:r>
              <a:rPr lang="en-US" sz="2200" baseline="30000" dirty="0" err="1" smtClean="0"/>
              <a:t>+</a:t>
            </a:r>
            <a:r>
              <a:rPr lang="en-US" sz="2200" dirty="0" err="1" smtClean="0"/>
              <a:t>e</a:t>
            </a:r>
            <a:r>
              <a:rPr lang="en-US" sz="2200" baseline="30000" dirty="0" smtClean="0"/>
              <a:t>−</a:t>
            </a:r>
            <a:r>
              <a:rPr lang="en-US" sz="2200" dirty="0" smtClean="0"/>
              <a:t> Colliders with </a:t>
            </a:r>
            <a:br>
              <a:rPr lang="en-US" sz="2200" dirty="0" smtClean="0"/>
            </a:br>
            <a:r>
              <a:rPr lang="en-US" sz="2200" dirty="0" smtClean="0"/>
              <a:t>E &lt; 1 </a:t>
            </a:r>
            <a:r>
              <a:rPr lang="en-US" sz="2200" dirty="0" err="1" smtClean="0"/>
              <a:t>TeV</a:t>
            </a:r>
            <a:r>
              <a:rPr lang="en-US" sz="2200" dirty="0" smtClean="0"/>
              <a:t> &amp; E1&gt; 1 </a:t>
            </a:r>
            <a:r>
              <a:rPr lang="en-US" sz="2200" dirty="0" err="1" smtClean="0"/>
              <a:t>TeV</a:t>
            </a:r>
            <a:r>
              <a:rPr lang="en-US" sz="2200" dirty="0" smtClean="0"/>
              <a:t> </a:t>
            </a:r>
          </a:p>
          <a:p>
            <a:pPr marL="1028700" lvl="2" indent="-342900">
              <a:buFont typeface="Arial"/>
              <a:buChar char="•"/>
            </a:pPr>
            <a:r>
              <a:rPr lang="en-US" sz="2200" dirty="0" smtClean="0">
                <a:latin typeface="Symbol" charset="2"/>
                <a:cs typeface="Symbol" charset="2"/>
              </a:rPr>
              <a:t>g</a:t>
            </a:r>
            <a:r>
              <a:rPr lang="en-US" sz="2200" dirty="0">
                <a:cs typeface="Symbol" charset="2"/>
              </a:rPr>
              <a:t>-</a:t>
            </a:r>
            <a:r>
              <a:rPr lang="en-US" sz="2200" dirty="0">
                <a:latin typeface="Symbol" charset="2"/>
                <a:cs typeface="Symbol" charset="2"/>
              </a:rPr>
              <a:t>g</a:t>
            </a:r>
            <a:r>
              <a:rPr lang="en-US" sz="2200" dirty="0">
                <a:cs typeface="Symbol" charset="2"/>
              </a:rPr>
              <a:t> </a:t>
            </a:r>
            <a:r>
              <a:rPr lang="en-US" sz="2200" dirty="0" smtClean="0">
                <a:cs typeface="Symbol" charset="2"/>
              </a:rPr>
              <a:t>Colliders  </a:t>
            </a:r>
            <a:endParaRPr lang="en-US" sz="2200" dirty="0"/>
          </a:p>
          <a:p>
            <a:pPr marL="228600" lvl="1"/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30000" dirty="0" err="1"/>
              <a:t>+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30000" dirty="0"/>
              <a:t>−</a:t>
            </a:r>
            <a:r>
              <a:rPr lang="en-US" sz="2400" dirty="0"/>
              <a:t> </a:t>
            </a:r>
            <a:r>
              <a:rPr lang="en-US" sz="2400" dirty="0" smtClean="0"/>
              <a:t>Colliders:  Up to 10 </a:t>
            </a:r>
            <a:r>
              <a:rPr lang="en-US" sz="2400" dirty="0" err="1" smtClean="0"/>
              <a:t>TeV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4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100" y="20639"/>
            <a:ext cx="8921750" cy="741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Circular Colliders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77592"/>
              </p:ext>
            </p:extLst>
          </p:nvPr>
        </p:nvGraphicFramePr>
        <p:xfrm>
          <a:off x="127000" y="736600"/>
          <a:ext cx="8921750" cy="577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86256"/>
              </p:ext>
            </p:extLst>
          </p:nvPr>
        </p:nvGraphicFramePr>
        <p:xfrm>
          <a:off x="3492500" y="4330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2500" y="4330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39813"/>
              </p:ext>
            </p:extLst>
          </p:nvPr>
        </p:nvGraphicFramePr>
        <p:xfrm>
          <a:off x="5365749" y="2025650"/>
          <a:ext cx="376840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0" imgW="2108200" imgH="508000" progId="Equation.DSMT4">
                  <p:embed/>
                </p:oleObj>
              </mc:Choice>
              <mc:Fallback>
                <p:oleObj name="Equation" r:id="rId10" imgW="2108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5749" y="2025650"/>
                        <a:ext cx="3768408" cy="9080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94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8" r="631"/>
          <a:stretch/>
        </p:blipFill>
        <p:spPr>
          <a:xfrm>
            <a:off x="-12700" y="58196"/>
            <a:ext cx="9143999" cy="62577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09539"/>
            <a:ext cx="8064500" cy="763586"/>
          </a:xfrm>
        </p:spPr>
        <p:txBody>
          <a:bodyPr/>
          <a:lstStyle/>
          <a:p>
            <a:r>
              <a:rPr lang="en-US" dirty="0" smtClean="0"/>
              <a:t>The TLEP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5901" y="5778500"/>
            <a:ext cx="251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J. Osborne, C. </a:t>
            </a:r>
            <a:r>
              <a:rPr lang="en-US" dirty="0" err="1" smtClean="0">
                <a:solidFill>
                  <a:schemeClr val="bg1"/>
                </a:solidFill>
              </a:rPr>
              <a:t>Waaijer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100" y="1371600"/>
            <a:ext cx="2819400" cy="1028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350 </a:t>
            </a:r>
            <a:r>
              <a:rPr lang="en-US" dirty="0" err="1" smtClean="0"/>
              <a:t>GeV</a:t>
            </a:r>
            <a:r>
              <a:rPr lang="en-US" dirty="0" smtClean="0"/>
              <a:t> C.M.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br>
              <a:rPr lang="en-US" baseline="30000" dirty="0" smtClean="0"/>
            </a:b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/>
              <a:t> 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sz="1200" dirty="0"/>
          </a:p>
          <a:p>
            <a:r>
              <a:rPr lang="en-US" dirty="0"/>
              <a:t>Hadron </a:t>
            </a:r>
            <a:r>
              <a:rPr lang="en-US" dirty="0" smtClean="0"/>
              <a:t>Colliders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Lepton and </a:t>
            </a:r>
            <a:r>
              <a:rPr lang="en-US" dirty="0" err="1" smtClean="0">
                <a:latin typeface="Symbol" charset="2"/>
                <a:cs typeface="Symbol" charset="2"/>
              </a:rPr>
              <a:t>γ-</a:t>
            </a:r>
            <a:r>
              <a:rPr lang="en-US" dirty="0" err="1">
                <a:latin typeface="Symbol" charset="2"/>
                <a:cs typeface="Symbol" charset="2"/>
              </a:rPr>
              <a:t>γ</a:t>
            </a:r>
            <a:r>
              <a:rPr lang="en-US" dirty="0" smtClean="0"/>
              <a:t> Colliders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Closing Comments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00" y="20639"/>
            <a:ext cx="8978900" cy="842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Electron-Positron Storage Rings: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Parameters for Selected Options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70101"/>
              </p:ext>
            </p:extLst>
          </p:nvPr>
        </p:nvGraphicFramePr>
        <p:xfrm>
          <a:off x="114300" y="962025"/>
          <a:ext cx="8921752" cy="526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00"/>
                <a:gridCol w="1541463"/>
                <a:gridCol w="1541463"/>
                <a:gridCol w="1541463"/>
                <a:gridCol w="1541463"/>
              </a:tblGrid>
              <a:tr h="3286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943" marR="10294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US" sz="1600" dirty="0"/>
                    </a:p>
                  </a:txBody>
                  <a:tcPr marL="102943" marR="10294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TLEP*</a:t>
                      </a:r>
                      <a:r>
                        <a:rPr lang="en-US" sz="1600" baseline="0" dirty="0" smtClean="0"/>
                        <a:t> – HZ</a:t>
                      </a:r>
                      <a:endParaRPr lang="en-US" sz="1600" dirty="0"/>
                    </a:p>
                  </a:txBody>
                  <a:tcPr marL="102943" marR="10294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TLEP*</a:t>
                      </a:r>
                      <a:r>
                        <a:rPr lang="en-US" sz="1600" baseline="0" dirty="0" smtClean="0"/>
                        <a:t> - t</a:t>
                      </a:r>
                      <a:endParaRPr lang="en-US" sz="1600" dirty="0"/>
                    </a:p>
                  </a:txBody>
                  <a:tcPr marL="102943" marR="10294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FNAL** - HZ</a:t>
                      </a:r>
                      <a:endParaRPr lang="en-US" sz="1600" dirty="0"/>
                    </a:p>
                  </a:txBody>
                  <a:tcPr marL="102943" marR="102943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104.5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r>
                        <a:rPr lang="en-US" sz="1600" baseline="0" dirty="0" smtClean="0"/>
                        <a:t> [km]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population [10</a:t>
                      </a:r>
                      <a:r>
                        <a:rPr lang="en-US" sz="1600" baseline="30000" dirty="0" smtClean="0"/>
                        <a:t>12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0.575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0.79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r>
                        <a:rPr lang="en-US" sz="1600" baseline="0" dirty="0" smtClean="0"/>
                        <a:t> [nm]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[nm]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* [mm]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smtClean="0"/>
                        <a:t>y</a:t>
                      </a:r>
                      <a:r>
                        <a:rPr lang="en-US" sz="1600" dirty="0" smtClean="0"/>
                        <a:t>* [mm]</a:t>
                      </a:r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factor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</a:t>
                      </a:r>
                      <a:r>
                        <a:rPr lang="en-US" sz="1600" baseline="0" dirty="0" smtClean="0"/>
                        <a:t> power/beam [MW]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16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Momentum</a:t>
                      </a:r>
                      <a:r>
                        <a:rPr lang="en-US" sz="1600" baseline="0" dirty="0" smtClean="0"/>
                        <a:t> acceptance [%]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smtClean="0"/>
                        <a:t>Beam-beam</a:t>
                      </a:r>
                      <a:r>
                        <a:rPr lang="en-US" sz="1600" baseline="0" smtClean="0"/>
                        <a:t> parameter / IP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</a:t>
                      </a:r>
                      <a:r>
                        <a:rPr lang="en-US" sz="1600" baseline="0" dirty="0" smtClean="0"/>
                        <a:t> / IP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0.0125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 marL="102943" marR="102943" marT="36576" marB="36576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Snowmass Energy Frontier Workshop - Univ. of Washington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673100" y="6248400"/>
            <a:ext cx="48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Assumes 4 IPs            ** Assumes 1 or 2 IPs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−</a:t>
            </a:r>
            <a:r>
              <a:rPr lang="en-US" dirty="0"/>
              <a:t> Circular Colliders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60383"/>
              </p:ext>
            </p:extLst>
          </p:nvPr>
        </p:nvGraphicFramePr>
        <p:xfrm>
          <a:off x="165100" y="1050926"/>
          <a:ext cx="8921750" cy="536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51500" y="6083300"/>
            <a:ext cx="22632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Technical Statement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451600" y="5600700"/>
            <a:ext cx="331543" cy="482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strong fields at the interaction point result in </a:t>
            </a:r>
          </a:p>
          <a:p>
            <a:pPr lvl="1"/>
            <a:r>
              <a:rPr lang="en-US" dirty="0" smtClean="0"/>
              <a:t>A luminosity enhancement characterized by the disruption parameter </a:t>
            </a:r>
          </a:p>
          <a:p>
            <a:pPr lvl="1"/>
            <a:r>
              <a:rPr lang="en-US" dirty="0" err="1" smtClean="0"/>
              <a:t>Beamstrahlung</a:t>
            </a:r>
            <a:r>
              <a:rPr lang="en-US" dirty="0" smtClean="0"/>
              <a:t> emission gives rise to energy spread and backgrounds at the interaction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20967"/>
              </p:ext>
            </p:extLst>
          </p:nvPr>
        </p:nvGraphicFramePr>
        <p:xfrm>
          <a:off x="3149600" y="1069203"/>
          <a:ext cx="3721100" cy="271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1409700" imgH="1028700" progId="Equation.DSMT4">
                  <p:embed/>
                </p:oleObj>
              </mc:Choice>
              <mc:Fallback>
                <p:oleObj name="Equation" r:id="rId3" imgW="1409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9600" y="1069203"/>
                        <a:ext cx="3721100" cy="271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60367"/>
              </p:ext>
            </p:extLst>
          </p:nvPr>
        </p:nvGraphicFramePr>
        <p:xfrm>
          <a:off x="2120900" y="4965699"/>
          <a:ext cx="710866" cy="56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900" y="4965699"/>
                        <a:ext cx="710866" cy="56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3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range of options have been explored</a:t>
            </a:r>
          </a:p>
          <a:p>
            <a:pPr lvl="1">
              <a:tabLst>
                <a:tab pos="1371600" algn="l"/>
              </a:tabLst>
            </a:pPr>
            <a:r>
              <a:rPr lang="en-US" dirty="0" smtClean="0"/>
              <a:t>ILC:    Based on SRF technology</a:t>
            </a:r>
            <a:br>
              <a:rPr lang="en-US" dirty="0" smtClean="0"/>
            </a:br>
            <a:r>
              <a:rPr lang="en-US" dirty="0" smtClean="0"/>
              <a:t>	Most mature concept for E</a:t>
            </a:r>
            <a:r>
              <a:rPr lang="en-US" baseline="-25000" dirty="0" smtClean="0"/>
              <a:t>CM</a:t>
            </a:r>
            <a:r>
              <a:rPr lang="en-US" dirty="0" smtClean="0"/>
              <a:t>&lt;1 </a:t>
            </a:r>
            <a:r>
              <a:rPr lang="en-US" dirty="0" err="1" smtClean="0"/>
              <a:t>TeV</a:t>
            </a:r>
            <a:endParaRPr lang="en-US" dirty="0"/>
          </a:p>
          <a:p>
            <a:pPr lvl="1">
              <a:tabLst>
                <a:tab pos="1371600" algn="l"/>
              </a:tabLst>
            </a:pPr>
            <a:endParaRPr lang="en-US" dirty="0" smtClean="0"/>
          </a:p>
          <a:p>
            <a:pPr lvl="1">
              <a:tabLst>
                <a:tab pos="1371600" algn="l"/>
              </a:tabLst>
            </a:pPr>
            <a:endParaRPr lang="en-US" dirty="0"/>
          </a:p>
          <a:p>
            <a:pPr lvl="1">
              <a:tabLst>
                <a:tab pos="1371600" algn="l"/>
              </a:tabLst>
            </a:pPr>
            <a:endParaRPr lang="en-US" dirty="0" smtClean="0"/>
          </a:p>
          <a:p>
            <a:pPr lvl="1">
              <a:tabLst>
                <a:tab pos="1371600" algn="l"/>
              </a:tabLst>
            </a:pPr>
            <a:r>
              <a:rPr lang="en-US" dirty="0" smtClean="0"/>
              <a:t>CLIC:	Based on drive-beam and NCRF technology</a:t>
            </a:r>
            <a:br>
              <a:rPr lang="en-US" dirty="0" smtClean="0"/>
            </a:br>
            <a:r>
              <a:rPr lang="en-US" dirty="0" smtClean="0"/>
              <a:t>	RF Gradients:  100 MV/m </a:t>
            </a:r>
            <a:br>
              <a:rPr lang="en-US" dirty="0" smtClean="0"/>
            </a:br>
            <a:r>
              <a:rPr lang="en-US" dirty="0" smtClean="0"/>
              <a:t>	Could be applied for  </a:t>
            </a:r>
            <a:r>
              <a:rPr lang="en-US" dirty="0"/>
              <a:t>E</a:t>
            </a:r>
            <a:r>
              <a:rPr lang="en-US" baseline="-25000" dirty="0"/>
              <a:t>CM</a:t>
            </a:r>
            <a:r>
              <a:rPr lang="en-US" dirty="0"/>
              <a:t>&lt;1 </a:t>
            </a:r>
            <a:r>
              <a:rPr lang="en-US" dirty="0" err="1" smtClean="0"/>
              <a:t>TeV</a:t>
            </a:r>
            <a:r>
              <a:rPr lang="en-US" dirty="0" smtClean="0"/>
              <a:t>, but designs up to 3 </a:t>
            </a:r>
            <a:r>
              <a:rPr lang="en-US" dirty="0" err="1" smtClean="0"/>
              <a:t>TeV</a:t>
            </a:r>
            <a:r>
              <a:rPr lang="en-US" dirty="0" smtClean="0"/>
              <a:t>	are documented</a:t>
            </a:r>
          </a:p>
          <a:p>
            <a:pPr lvl="1">
              <a:tabLst>
                <a:tab pos="1371600" algn="l"/>
              </a:tabLst>
            </a:pPr>
            <a:endParaRPr lang="en-US" dirty="0"/>
          </a:p>
          <a:p>
            <a:pPr lvl="1">
              <a:tabLst>
                <a:tab pos="1371600" algn="l"/>
              </a:tabLs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5" descr="A superconducting TESLA cav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2606676"/>
            <a:ext cx="484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28"/>
          <p:cNvSpPr txBox="1"/>
          <p:nvPr/>
        </p:nvSpPr>
        <p:spPr>
          <a:xfrm>
            <a:off x="6642100" y="2365018"/>
            <a:ext cx="244475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u="sng" dirty="0" smtClean="0">
                <a:solidFill>
                  <a:srgbClr val="3366FF"/>
                </a:solidFill>
                <a:latin typeface="Arial"/>
                <a:ea typeface="+mn-ea"/>
              </a:rPr>
              <a:t>Yield </a:t>
            </a:r>
            <a:r>
              <a:rPr kumimoji="1" lang="fr-FR" altLang="ja-JP" b="1" u="sng" dirty="0" smtClean="0">
                <a:solidFill>
                  <a:srgbClr val="3366FF"/>
                </a:solidFill>
                <a:latin typeface="Arial"/>
                <a:ea typeface="+mn-ea"/>
              </a:rPr>
              <a:t>’</a:t>
            </a:r>
            <a:r>
              <a:rPr kumimoji="1" lang="en-US" altLang="ja-JP" b="1" u="sng" dirty="0" smtClean="0">
                <a:solidFill>
                  <a:srgbClr val="3366FF"/>
                </a:solidFill>
                <a:latin typeface="Arial"/>
                <a:ea typeface="+mn-ea"/>
              </a:rPr>
              <a:t>10 ~ ’12: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EAEAEA"/>
                </a:solidFill>
                <a:latin typeface="Arial"/>
                <a:ea typeface="+mn-ea"/>
              </a:rPr>
              <a:t>  </a:t>
            </a:r>
            <a:r>
              <a:rPr lang="en-US" altLang="ja-JP" b="1" dirty="0">
                <a:solidFill>
                  <a:srgbClr val="00007A">
                    <a:lumMod val="65000"/>
                  </a:srgbClr>
                </a:solidFill>
                <a:latin typeface="Arial"/>
                <a:ea typeface="+mn-ea"/>
              </a:rPr>
              <a:t>&gt;</a:t>
            </a:r>
            <a:r>
              <a:rPr lang="en-US" altLang="ja-JP" b="1" dirty="0" smtClean="0">
                <a:solidFill>
                  <a:srgbClr val="00007A">
                    <a:lumMod val="65000"/>
                  </a:srgbClr>
                </a:solidFill>
                <a:latin typeface="Arial"/>
                <a:ea typeface="+mn-ea"/>
              </a:rPr>
              <a:t> 90% @ 25 MV/m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/>
                <a:ea typeface="+mn-ea"/>
              </a:rPr>
              <a:t> </a:t>
            </a:r>
            <a:r>
              <a:rPr lang="en-US" altLang="ja-JP" b="1" dirty="0">
                <a:solidFill>
                  <a:srgbClr val="3366FF"/>
                </a:solidFill>
                <a:latin typeface="Arial"/>
                <a:ea typeface="+mn-ea"/>
              </a:rPr>
              <a:t> </a:t>
            </a:r>
            <a:r>
              <a:rPr lang="en-US" altLang="ja-JP" b="1" dirty="0">
                <a:solidFill>
                  <a:srgbClr val="008000"/>
                </a:solidFill>
                <a:latin typeface="Arial"/>
                <a:ea typeface="+mn-ea"/>
              </a:rPr>
              <a:t>~</a:t>
            </a:r>
            <a:r>
              <a:rPr lang="en-US" altLang="ja-JP" b="1" dirty="0" smtClean="0">
                <a:solidFill>
                  <a:srgbClr val="008000"/>
                </a:solidFill>
                <a:latin typeface="Arial"/>
                <a:ea typeface="+mn-ea"/>
              </a:rPr>
              <a:t> 80% @ 28 MV/m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EAEAEA"/>
                </a:solidFill>
                <a:latin typeface="Arial"/>
                <a:ea typeface="+mn-ea"/>
              </a:rPr>
              <a:t> </a:t>
            </a:r>
            <a:r>
              <a:rPr lang="en-US" altLang="ja-JP" b="1" dirty="0" smtClean="0">
                <a:solidFill>
                  <a:srgbClr val="EAEAEA"/>
                </a:solidFill>
                <a:latin typeface="Arial"/>
                <a:ea typeface="+mn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+mn-ea"/>
              </a:rPr>
              <a:t>~ 70% @ 35 MV/m </a:t>
            </a:r>
            <a:r>
              <a:rPr lang="en-US" altLang="ja-JP" dirty="0" smtClean="0">
                <a:solidFill>
                  <a:srgbClr val="EAEAEA"/>
                </a:solidFill>
                <a:latin typeface="Arial"/>
                <a:ea typeface="+mn-ea"/>
              </a:rPr>
              <a:t>  </a:t>
            </a:r>
            <a:endParaRPr kumimoji="1" lang="ja-JP" altLang="en-US" dirty="0">
              <a:solidFill>
                <a:srgbClr val="EAEAEA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782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96838"/>
            <a:ext cx="8064500" cy="954087"/>
          </a:xfrm>
        </p:spPr>
        <p:txBody>
          <a:bodyPr/>
          <a:lstStyle/>
          <a:p>
            <a:pPr algn="l"/>
            <a:r>
              <a:rPr lang="en-US" dirty="0" smtClean="0"/>
              <a:t>Linear Collider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Options (cont’d)</a:t>
            </a:r>
          </a:p>
          <a:p>
            <a:pPr lvl="1">
              <a:tabLst>
                <a:tab pos="1371600" algn="l"/>
              </a:tabLst>
            </a:pPr>
            <a:r>
              <a:rPr lang="en-US" dirty="0"/>
              <a:t>Wakefield Accelerators: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Potential for very high energies</a:t>
            </a:r>
            <a:br>
              <a:rPr lang="en-US" dirty="0" smtClean="0"/>
            </a:br>
            <a:r>
              <a:rPr lang="en-US" dirty="0" smtClean="0"/>
              <a:t>	Possibly could be used for LC</a:t>
            </a:r>
            <a:br>
              <a:rPr lang="en-US" dirty="0" smtClean="0"/>
            </a:br>
            <a:r>
              <a:rPr lang="en-US" dirty="0" smtClean="0"/>
              <a:t>	afterburner</a:t>
            </a:r>
            <a:br>
              <a:rPr lang="en-US" dirty="0" smtClean="0"/>
            </a:br>
            <a:r>
              <a:rPr lang="en-US" dirty="0" smtClean="0"/>
              <a:t>	Significant R&amp;D remains</a:t>
            </a:r>
            <a:endParaRPr lang="en-US" dirty="0">
              <a:latin typeface="Symbol" charset="2"/>
              <a:cs typeface="Symbol" charset="2"/>
            </a:endParaRPr>
          </a:p>
          <a:p>
            <a:pPr lvl="1">
              <a:tabLst>
                <a:tab pos="1371600" algn="l"/>
              </a:tabLst>
            </a:pPr>
            <a:endParaRPr lang="en-US" dirty="0" smtClean="0">
              <a:latin typeface="Symbol" charset="2"/>
              <a:cs typeface="Symbol" charset="2"/>
            </a:endParaRPr>
          </a:p>
          <a:p>
            <a:pPr marL="228600" lvl="1" indent="0">
              <a:buNone/>
              <a:tabLst>
                <a:tab pos="1371600" algn="l"/>
              </a:tabLst>
            </a:pPr>
            <a:endParaRPr lang="en-US" dirty="0" smtClean="0">
              <a:latin typeface="Symbol" charset="2"/>
              <a:cs typeface="Symbol" charset="2"/>
            </a:endParaRPr>
          </a:p>
          <a:p>
            <a:pPr lvl="1">
              <a:tabLst>
                <a:tab pos="1371600" algn="l"/>
              </a:tabLst>
            </a:pP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: 	High power laser beams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	Compton backscattered from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	e</a:t>
            </a:r>
            <a:r>
              <a:rPr lang="en-US" baseline="30000" dirty="0" smtClean="0">
                <a:cs typeface="Symbol" charset="2"/>
              </a:rPr>
              <a:t>−</a:t>
            </a:r>
            <a:r>
              <a:rPr lang="en-US" dirty="0" smtClean="0">
                <a:cs typeface="Symbol" charset="2"/>
              </a:rPr>
              <a:t> or e</a:t>
            </a:r>
            <a:r>
              <a:rPr lang="en-US" baseline="30000" dirty="0" smtClean="0">
                <a:cs typeface="Symbol" charset="2"/>
              </a:rPr>
              <a:t>+</a:t>
            </a:r>
            <a:r>
              <a:rPr lang="en-US" dirty="0" smtClean="0">
                <a:cs typeface="Symbol" charset="2"/>
              </a:rPr>
              <a:t> beams</a:t>
            </a:r>
            <a:br>
              <a:rPr lang="en-US" dirty="0" smtClean="0">
                <a:cs typeface="Symbol" charset="2"/>
              </a:rPr>
            </a:br>
            <a:endParaRPr lang="en-US" dirty="0">
              <a:cs typeface="Symbol" charset="2"/>
            </a:endParaRPr>
          </a:p>
          <a:p>
            <a:pPr marL="457200" lvl="2" indent="0">
              <a:buNone/>
              <a:tabLst>
                <a:tab pos="1371600" algn="l"/>
              </a:tabLst>
            </a:pPr>
            <a:r>
              <a:rPr lang="en-US" dirty="0" smtClean="0">
                <a:cs typeface="Symbol" charset="2"/>
              </a:rPr>
              <a:t>	</a:t>
            </a:r>
            <a:r>
              <a:rPr lang="en-US" sz="2400" dirty="0" err="1" smtClean="0">
                <a:latin typeface="Symbol" charset="2"/>
                <a:cs typeface="Symbol" charset="2"/>
              </a:rPr>
              <a:t>gg</a:t>
            </a:r>
            <a:r>
              <a:rPr lang="en-US" sz="2400" dirty="0" err="1" smtClean="0">
                <a:latin typeface="Wingdings 3" charset="2"/>
                <a:cs typeface="Wingdings 3" charset="2"/>
              </a:rPr>
              <a:t>a</a:t>
            </a:r>
            <a:r>
              <a:rPr lang="en-US" sz="2400" dirty="0" err="1" smtClean="0">
                <a:cs typeface="Wingdings 3" charset="2"/>
              </a:rPr>
              <a:t>H</a:t>
            </a:r>
            <a:r>
              <a:rPr lang="en-US" sz="2400" dirty="0" smtClean="0">
                <a:cs typeface="Wingdings 3" charset="2"/>
              </a:rPr>
              <a:t> </a:t>
            </a:r>
            <a:r>
              <a:rPr lang="en-US" sz="2400" dirty="0" smtClean="0">
                <a:cs typeface="Symbol" charset="2"/>
              </a:rPr>
              <a:t>cross section ~200fb	</a:t>
            </a:r>
            <a:br>
              <a:rPr lang="en-US" sz="2400" dirty="0" smtClean="0">
                <a:cs typeface="Symbol" charset="2"/>
              </a:rPr>
            </a:br>
            <a:r>
              <a:rPr lang="en-US" sz="2400" dirty="0" smtClean="0">
                <a:cs typeface="Symbol" charset="2"/>
              </a:rPr>
              <a:t/>
            </a:r>
            <a:br>
              <a:rPr lang="en-US" sz="2400" dirty="0" smtClean="0">
                <a:cs typeface="Symbol" charset="2"/>
              </a:rPr>
            </a:br>
            <a:r>
              <a:rPr lang="en-US" sz="2400" dirty="0" smtClean="0">
                <a:cs typeface="Symbol" charset="2"/>
              </a:rPr>
              <a:t>	Concept could be applied at an </a:t>
            </a:r>
            <a:r>
              <a:rPr lang="en-US" sz="2400" dirty="0" smtClean="0">
                <a:cs typeface="Symbol" charset="2"/>
              </a:rPr>
              <a:t/>
            </a:r>
            <a:br>
              <a:rPr lang="en-US" sz="2400" dirty="0" smtClean="0">
                <a:cs typeface="Symbol" charset="2"/>
              </a:rPr>
            </a:br>
            <a:r>
              <a:rPr lang="en-US" sz="2400" dirty="0" smtClean="0">
                <a:cs typeface="Symbol" charset="2"/>
              </a:rPr>
              <a:t>	ILC or CLIC</a:t>
            </a:r>
            <a:endParaRPr lang="en-US" sz="2400" baseline="30000" dirty="0" smtClean="0">
              <a:cs typeface="Symbol" charset="2"/>
            </a:endParaRPr>
          </a:p>
          <a:p>
            <a:pPr lvl="1">
              <a:tabLst>
                <a:tab pos="1371600" algn="l"/>
              </a:tabLst>
            </a:pPr>
            <a:endParaRPr lang="en-US" dirty="0">
              <a:cs typeface="Symbol" charset="2"/>
            </a:endParaRPr>
          </a:p>
          <a:p>
            <a:pPr lvl="1">
              <a:tabLst>
                <a:tab pos="1371600" algn="l"/>
              </a:tabLst>
            </a:pPr>
            <a:endParaRPr lang="en-US" dirty="0" smtClean="0">
              <a:cs typeface="Symbol" charset="2"/>
            </a:endParaRPr>
          </a:p>
          <a:p>
            <a:pPr lvl="1">
              <a:tabLst>
                <a:tab pos="1371600" algn="l"/>
              </a:tabLst>
            </a:pPr>
            <a:endParaRPr lang="en-US" dirty="0">
              <a:cs typeface="Symbol" charset="2"/>
            </a:endParaRPr>
          </a:p>
          <a:p>
            <a:pPr lvl="1">
              <a:tabLst>
                <a:tab pos="1371600" algn="l"/>
              </a:tabLst>
            </a:pPr>
            <a:endParaRPr lang="en-US" dirty="0"/>
          </a:p>
          <a:p>
            <a:pPr lvl="1">
              <a:tabLst>
                <a:tab pos="1371600" algn="l"/>
              </a:tabLs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11" y="3835400"/>
            <a:ext cx="3286539" cy="2362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300"/>
            <a:ext cx="3270250" cy="352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0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350061"/>
              </p:ext>
            </p:extLst>
          </p:nvPr>
        </p:nvGraphicFramePr>
        <p:xfrm>
          <a:off x="139700" y="949325"/>
          <a:ext cx="8921753" cy="5519824"/>
        </p:xfrm>
        <a:graphic>
          <a:graphicData uri="http://schemas.openxmlformats.org/drawingml/2006/table">
            <a:tbl>
              <a:tblPr firstRow="1" firstCol="1" bandRow="1"/>
              <a:tblGrid>
                <a:gridCol w="2918631"/>
                <a:gridCol w="859122"/>
                <a:gridCol w="987991"/>
                <a:gridCol w="921171"/>
                <a:gridCol w="921171"/>
                <a:gridCol w="921171"/>
                <a:gridCol w="414050"/>
                <a:gridCol w="978446"/>
              </a:tblGrid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Centre-of-mass energy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b="1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cm</a:t>
                      </a: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GeV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250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350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1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 energy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GeV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125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175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250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Estimated AC power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MW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128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142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162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Collision rate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rep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Hz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Electron linac rate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linac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Hz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Number of bunches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n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2450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Bunch separation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Dt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ns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366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Pulse current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I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mA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5.8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5.8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5.79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7.6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RMS bunch length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Calibri"/>
                        </a:rPr>
                        <a:t>σ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z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mm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0.250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Electron polarisation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Positron polarisation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Luminosity (inc. waist shift)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×10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34</a:t>
                      </a: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cm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-2</a:t>
                      </a: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s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-1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0.75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1.8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3.6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Fraction of luminosity in top 1%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0.01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/L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87.1%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77.4%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58.3%</a:t>
                      </a: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296" marR="802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59.2%</a:t>
                      </a:r>
                    </a:p>
                  </a:txBody>
                  <a:tcPr marL="80296" marR="80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ILC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19300"/>
              </p:ext>
            </p:extLst>
          </p:nvPr>
        </p:nvGraphicFramePr>
        <p:xfrm>
          <a:off x="165100" y="1050926"/>
          <a:ext cx="8921750" cy="536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39254"/>
            <a:ext cx="9144000" cy="13414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 layout at 500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creen Shot 2012-08-19 at 9.32.3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12"/>
            <a:ext cx="9144000" cy="551218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76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10" y="782122"/>
            <a:ext cx="4227611" cy="21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884879" y="2385290"/>
            <a:ext cx="237507" cy="12825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490521" y="687120"/>
            <a:ext cx="2660073" cy="11044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3" descr="clic_schem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1180" y="140854"/>
            <a:ext cx="2173187" cy="134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8000" cy="365125"/>
          </a:xfrm>
        </p:spPr>
        <p:txBody>
          <a:bodyPr/>
          <a:lstStyle/>
          <a:p>
            <a:fld id="{98817235-C917-8F48-A936-FEF3725D9AF4}" type="slidenum">
              <a:rPr lang="en-US" smtClean="0"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Staged CLIC Parameters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sz="14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28</a:t>
            </a:fld>
            <a:endParaRPr lang="en-US" sz="1400"/>
          </a:p>
        </p:txBody>
      </p:sp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4100"/>
            <a:ext cx="9144000" cy="52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Colliders with E &gt; 1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ILC is ~ 50 km at 1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Possible to consider higher gradient SCRF materials or PWFA  boost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 design is aimed at upgradable design </a:t>
            </a:r>
            <a:r>
              <a:rPr lang="en-US" dirty="0" smtClean="0">
                <a:sym typeface="Wingdings" pitchFamily="2" charset="2"/>
              </a:rPr>
              <a:t> 0.5-3 </a:t>
            </a:r>
            <a:r>
              <a:rPr lang="en-US" dirty="0" err="1" smtClean="0">
                <a:sym typeface="Wingdings" pitchFamily="2" charset="2"/>
              </a:rPr>
              <a:t>TeV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Geographic gradient of 4x higher than ILC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Advanced acceleration options (plasma, dielectric)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Plasma acceleration has made great progress however still huge challenges in beam quality and stability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Extremely low charge dielectric-laser accelerators may provide only reasonable parameters in multi-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regime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None of AARD options are close to being ready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Some plasma and dielectric options act as transformers taking high power beams  high energy beams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Possible to develop upgrade options for ILC-like technology?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29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9186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101" y="520701"/>
            <a:ext cx="4470399" cy="3251199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The Working Groups and Inputs</a:t>
            </a:r>
          </a:p>
          <a:p>
            <a:endParaRPr lang="en-US" dirty="0"/>
          </a:p>
          <a:p>
            <a:r>
              <a:rPr lang="en-US" dirty="0" smtClean="0"/>
              <a:t>The Working Group Assessments</a:t>
            </a:r>
          </a:p>
          <a:p>
            <a:endParaRPr lang="en-US" dirty="0"/>
          </a:p>
          <a:p>
            <a:r>
              <a:rPr lang="en-US" dirty="0" smtClean="0"/>
              <a:t>The “Boundary Conditions”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3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concept_scheme4"/>
          <p:cNvPicPr>
            <a:picLocks noChangeAspect="1" noChangeArrowheads="1"/>
          </p:cNvPicPr>
          <p:nvPr/>
        </p:nvPicPr>
        <p:blipFill rotWithShape="1">
          <a:blip r:embed="rId3" cstate="print"/>
          <a:srcRect l="1495"/>
          <a:stretch/>
        </p:blipFill>
        <p:spPr bwMode="auto">
          <a:xfrm>
            <a:off x="3289300" y="3038475"/>
            <a:ext cx="58547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100" y="96838"/>
            <a:ext cx="8978900" cy="954087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of Beam-Driven Plasma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611332" name="Rectangle 4"/>
          <p:cNvSpPr>
            <a:spLocks noGrp="1" noChangeArrowheads="1"/>
          </p:cNvSpPr>
          <p:nvPr>
            <p:ph idx="1"/>
          </p:nvPr>
        </p:nvSpPr>
        <p:spPr>
          <a:xfrm>
            <a:off x="0" y="1050926"/>
            <a:ext cx="8921750" cy="536257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Concept for a 1 </a:t>
            </a:r>
            <a:r>
              <a:rPr lang="en-US" dirty="0" err="1"/>
              <a:t>TeV</a:t>
            </a:r>
            <a:r>
              <a:rPr lang="en-US" dirty="0"/>
              <a:t> plasma </a:t>
            </a:r>
            <a:r>
              <a:rPr lang="en-US" dirty="0" err="1"/>
              <a:t>wakefield</a:t>
            </a:r>
            <a:r>
              <a:rPr lang="en-US" dirty="0"/>
              <a:t>-based linear collider</a:t>
            </a:r>
          </a:p>
          <a:p>
            <a:pPr lvl="1"/>
            <a:r>
              <a:rPr lang="en-US" dirty="0"/>
              <a:t>Use conventional Linear Collider concepts for main beam and drive beam generation and focusing and PWFA for acceleration</a:t>
            </a:r>
          </a:p>
          <a:p>
            <a:pPr lvl="2"/>
            <a:r>
              <a:rPr lang="en-US" dirty="0"/>
              <a:t>Makes good use of PWFA R&amp;D and 30 years of conventional </a:t>
            </a:r>
            <a:r>
              <a:rPr lang="en-US" dirty="0" err="1"/>
              <a:t>rf</a:t>
            </a:r>
            <a:r>
              <a:rPr lang="en-US" dirty="0"/>
              <a:t> R&amp;D</a:t>
            </a:r>
          </a:p>
          <a:p>
            <a:pPr lvl="1"/>
            <a:r>
              <a:rPr lang="en-US" dirty="0"/>
              <a:t>Concept illustrates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focus </a:t>
            </a:r>
            <a:r>
              <a:rPr lang="en-US" dirty="0"/>
              <a:t>of PWFA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dirty="0"/>
              <a:t>&amp;D program</a:t>
            </a:r>
          </a:p>
          <a:p>
            <a:pPr lvl="2"/>
            <a:r>
              <a:rPr lang="en-US" dirty="0"/>
              <a:t>High efficiency</a:t>
            </a:r>
          </a:p>
          <a:p>
            <a:pPr lvl="2"/>
            <a:r>
              <a:rPr lang="en-US" dirty="0" err="1"/>
              <a:t>Emittance</a:t>
            </a:r>
            <a:r>
              <a:rPr lang="en-US" dirty="0"/>
              <a:t> </a:t>
            </a:r>
            <a:r>
              <a:rPr lang="en-US" dirty="0" smtClean="0"/>
              <a:t>preservation</a:t>
            </a:r>
            <a:endParaRPr lang="en-US" dirty="0"/>
          </a:p>
          <a:p>
            <a:pPr lvl="2"/>
            <a:r>
              <a:rPr lang="en-US" dirty="0"/>
              <a:t>Positrons</a:t>
            </a:r>
          </a:p>
          <a:p>
            <a:pPr lvl="1"/>
            <a:r>
              <a:rPr lang="en-US" dirty="0"/>
              <a:t>Allows study </a:t>
            </a:r>
            <a:br>
              <a:rPr lang="en-US" dirty="0"/>
            </a:br>
            <a:r>
              <a:rPr lang="en-US" dirty="0"/>
              <a:t>of cost-scales</a:t>
            </a:r>
            <a:br>
              <a:rPr lang="en-US" dirty="0"/>
            </a:br>
            <a:r>
              <a:rPr lang="en-US" dirty="0"/>
              <a:t>for further</a:t>
            </a:r>
            <a:br>
              <a:rPr lang="en-US" dirty="0"/>
            </a:br>
            <a:r>
              <a:rPr lang="en-US" dirty="0"/>
              <a:t>optimization of R&amp;D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sz="1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30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995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0" y="3375420"/>
            <a:ext cx="9144000" cy="3421015"/>
          </a:xfrm>
          <a:prstGeom prst="rect">
            <a:avLst/>
          </a:prstGeom>
          <a:gradFill rotWithShape="0">
            <a:gsLst>
              <a:gs pos="0">
                <a:srgbClr val="FFE800"/>
              </a:gs>
              <a:gs pos="100000">
                <a:srgbClr val="CA021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0" y="0"/>
            <a:ext cx="9144000" cy="3375421"/>
          </a:xfrm>
          <a:prstGeom prst="rect">
            <a:avLst/>
          </a:prstGeom>
          <a:gradFill rotWithShape="0">
            <a:gsLst>
              <a:gs pos="0">
                <a:srgbClr val="CA0217"/>
              </a:gs>
              <a:gs pos="100000">
                <a:srgbClr val="FFE2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821670" y="1799770"/>
            <a:ext cx="7106803" cy="735015"/>
            <a:chOff x="1781107" y="3155484"/>
            <a:chExt cx="7106803" cy="735015"/>
          </a:xfrm>
        </p:grpSpPr>
        <p:sp>
          <p:nvSpPr>
            <p:cNvPr id="15363" name="Oval 3"/>
            <p:cNvSpPr>
              <a:spLocks/>
            </p:cNvSpPr>
            <p:nvPr/>
          </p:nvSpPr>
          <p:spPr bwMode="auto">
            <a:xfrm flipH="1">
              <a:off x="4147788" y="3189583"/>
              <a:ext cx="2366680" cy="673553"/>
            </a:xfrm>
            <a:prstGeom prst="ellipse">
              <a:avLst/>
            </a:prstGeom>
            <a:gradFill rotWithShape="0">
              <a:gsLst>
                <a:gs pos="0">
                  <a:srgbClr val="06FFEA">
                    <a:alpha val="70000"/>
                  </a:srgbClr>
                </a:gs>
                <a:gs pos="100000">
                  <a:srgbClr val="FF00D0"/>
                </a:gs>
              </a:gsLst>
              <a:lin ang="0" scaled="1"/>
            </a:gradFill>
            <a:ln w="50800">
              <a:solidFill>
                <a:srgbClr val="FF0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4" name="Oval 4"/>
            <p:cNvSpPr>
              <a:spLocks/>
            </p:cNvSpPr>
            <p:nvPr/>
          </p:nvSpPr>
          <p:spPr bwMode="auto">
            <a:xfrm flipH="1">
              <a:off x="1781107" y="3189583"/>
              <a:ext cx="2366680" cy="673553"/>
            </a:xfrm>
            <a:prstGeom prst="ellipse">
              <a:avLst/>
            </a:prstGeom>
            <a:gradFill rotWithShape="0">
              <a:gsLst>
                <a:gs pos="0">
                  <a:srgbClr val="06FFEA">
                    <a:alpha val="70000"/>
                  </a:srgbClr>
                </a:gs>
                <a:gs pos="100000">
                  <a:srgbClr val="FF00D0"/>
                </a:gs>
              </a:gsLst>
              <a:lin ang="0" scaled="1"/>
            </a:gradFill>
            <a:ln w="50800">
              <a:solidFill>
                <a:srgbClr val="FF01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5" name="Oval 5"/>
            <p:cNvSpPr>
              <a:spLocks/>
            </p:cNvSpPr>
            <p:nvPr/>
          </p:nvSpPr>
          <p:spPr bwMode="auto">
            <a:xfrm flipH="1">
              <a:off x="4188359" y="3384913"/>
              <a:ext cx="622099" cy="2761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6" name="Oval 6"/>
            <p:cNvSpPr>
              <a:spLocks/>
            </p:cNvSpPr>
            <p:nvPr/>
          </p:nvSpPr>
          <p:spPr bwMode="auto">
            <a:xfrm flipH="1">
              <a:off x="1841965" y="3384913"/>
              <a:ext cx="1054863" cy="276157"/>
            </a:xfrm>
            <a:prstGeom prst="ellipse">
              <a:avLst/>
            </a:prstGeom>
            <a:solidFill>
              <a:srgbClr val="F80038"/>
            </a:solidFill>
            <a:ln>
              <a:noFill/>
            </a:ln>
            <a:effectLst>
              <a:outerShdw blurRad="127000" dist="76199" dir="2700000" algn="ctr" rotWithShape="0">
                <a:srgbClr val="B80304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7" name="Rectangle 7"/>
            <p:cNvSpPr>
              <a:spLocks/>
            </p:cNvSpPr>
            <p:nvPr/>
          </p:nvSpPr>
          <p:spPr bwMode="auto">
            <a:xfrm flipH="1">
              <a:off x="2949233" y="3243046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68" name="Rectangle 8"/>
            <p:cNvSpPr>
              <a:spLocks/>
            </p:cNvSpPr>
            <p:nvPr/>
          </p:nvSpPr>
          <p:spPr bwMode="auto">
            <a:xfrm flipH="1">
              <a:off x="2868090" y="3606765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69" name="Rectangle 9"/>
            <p:cNvSpPr>
              <a:spLocks/>
            </p:cNvSpPr>
            <p:nvPr/>
          </p:nvSpPr>
          <p:spPr bwMode="auto">
            <a:xfrm flipH="1">
              <a:off x="3152091" y="3498996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0" name="Rectangle 10"/>
            <p:cNvSpPr>
              <a:spLocks/>
            </p:cNvSpPr>
            <p:nvPr/>
          </p:nvSpPr>
          <p:spPr bwMode="auto">
            <a:xfrm flipH="1">
              <a:off x="3436093" y="3391227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1" name="Rectangle 11"/>
            <p:cNvSpPr>
              <a:spLocks/>
            </p:cNvSpPr>
            <p:nvPr/>
          </p:nvSpPr>
          <p:spPr bwMode="auto">
            <a:xfrm flipH="1">
              <a:off x="3233235" y="3323872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2" name="Rectangle 12"/>
            <p:cNvSpPr>
              <a:spLocks/>
            </p:cNvSpPr>
            <p:nvPr/>
          </p:nvSpPr>
          <p:spPr bwMode="auto">
            <a:xfrm flipH="1">
              <a:off x="3544284" y="3243046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3" name="Rectangle 13"/>
            <p:cNvSpPr>
              <a:spLocks/>
            </p:cNvSpPr>
            <p:nvPr/>
          </p:nvSpPr>
          <p:spPr bwMode="auto">
            <a:xfrm flipH="1">
              <a:off x="3753904" y="3323872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4" name="Rectangle 14"/>
            <p:cNvSpPr>
              <a:spLocks/>
            </p:cNvSpPr>
            <p:nvPr/>
          </p:nvSpPr>
          <p:spPr bwMode="auto">
            <a:xfrm flipH="1">
              <a:off x="3652475" y="3498996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5" name="Rectangle 15"/>
            <p:cNvSpPr>
              <a:spLocks/>
            </p:cNvSpPr>
            <p:nvPr/>
          </p:nvSpPr>
          <p:spPr bwMode="auto">
            <a:xfrm flipH="1">
              <a:off x="2631422" y="3155484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6" name="Rectangle 16"/>
            <p:cNvSpPr>
              <a:spLocks/>
            </p:cNvSpPr>
            <p:nvPr/>
          </p:nvSpPr>
          <p:spPr bwMode="auto">
            <a:xfrm flipH="1">
              <a:off x="2550278" y="3606765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7" name="Rectangle 17"/>
            <p:cNvSpPr>
              <a:spLocks/>
            </p:cNvSpPr>
            <p:nvPr/>
          </p:nvSpPr>
          <p:spPr bwMode="auto">
            <a:xfrm flipH="1">
              <a:off x="5113055" y="324978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8" name="Rectangle 18"/>
            <p:cNvSpPr>
              <a:spLocks/>
            </p:cNvSpPr>
            <p:nvPr/>
          </p:nvSpPr>
          <p:spPr bwMode="auto">
            <a:xfrm flipH="1">
              <a:off x="5031912" y="361350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79" name="Rectangle 19"/>
            <p:cNvSpPr>
              <a:spLocks/>
            </p:cNvSpPr>
            <p:nvPr/>
          </p:nvSpPr>
          <p:spPr bwMode="auto">
            <a:xfrm flipH="1">
              <a:off x="5315913" y="3505732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0" name="Rectangle 20"/>
            <p:cNvSpPr>
              <a:spLocks/>
            </p:cNvSpPr>
            <p:nvPr/>
          </p:nvSpPr>
          <p:spPr bwMode="auto">
            <a:xfrm flipH="1">
              <a:off x="4964292" y="3391227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1" name="Rectangle 21"/>
            <p:cNvSpPr>
              <a:spLocks/>
            </p:cNvSpPr>
            <p:nvPr/>
          </p:nvSpPr>
          <p:spPr bwMode="auto">
            <a:xfrm flipH="1">
              <a:off x="5708106" y="324978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2" name="Rectangle 22"/>
            <p:cNvSpPr>
              <a:spLocks/>
            </p:cNvSpPr>
            <p:nvPr/>
          </p:nvSpPr>
          <p:spPr bwMode="auto">
            <a:xfrm flipH="1">
              <a:off x="5978584" y="3330608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3" name="Rectangle 23"/>
            <p:cNvSpPr>
              <a:spLocks/>
            </p:cNvSpPr>
            <p:nvPr/>
          </p:nvSpPr>
          <p:spPr bwMode="auto">
            <a:xfrm flipH="1">
              <a:off x="5816297" y="3505732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4" name="Rectangle 24"/>
            <p:cNvSpPr>
              <a:spLocks/>
            </p:cNvSpPr>
            <p:nvPr/>
          </p:nvSpPr>
          <p:spPr bwMode="auto">
            <a:xfrm flipH="1">
              <a:off x="4795244" y="316221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5" name="Rectangle 25"/>
            <p:cNvSpPr>
              <a:spLocks/>
            </p:cNvSpPr>
            <p:nvPr/>
          </p:nvSpPr>
          <p:spPr bwMode="auto">
            <a:xfrm flipH="1">
              <a:off x="4714100" y="361350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6" name="Rectangle 26"/>
            <p:cNvSpPr>
              <a:spLocks/>
            </p:cNvSpPr>
            <p:nvPr/>
          </p:nvSpPr>
          <p:spPr bwMode="auto">
            <a:xfrm flipH="1">
              <a:off x="5430866" y="3323872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7" name="Rectangle 27"/>
            <p:cNvSpPr>
              <a:spLocks/>
            </p:cNvSpPr>
            <p:nvPr/>
          </p:nvSpPr>
          <p:spPr bwMode="auto">
            <a:xfrm flipH="1">
              <a:off x="5593153" y="355288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8" name="Rectangle 28"/>
            <p:cNvSpPr>
              <a:spLocks/>
            </p:cNvSpPr>
            <p:nvPr/>
          </p:nvSpPr>
          <p:spPr bwMode="auto">
            <a:xfrm flipH="1">
              <a:off x="4328670" y="3429700"/>
              <a:ext cx="8303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89" name="Rectangle 29"/>
            <p:cNvSpPr>
              <a:spLocks/>
            </p:cNvSpPr>
            <p:nvPr/>
          </p:nvSpPr>
          <p:spPr bwMode="auto">
            <a:xfrm flipH="1">
              <a:off x="4430099" y="3429700"/>
              <a:ext cx="8303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90" name="Rectangle 30"/>
            <p:cNvSpPr>
              <a:spLocks/>
            </p:cNvSpPr>
            <p:nvPr/>
          </p:nvSpPr>
          <p:spPr bwMode="auto">
            <a:xfrm flipH="1">
              <a:off x="4531528" y="3429700"/>
              <a:ext cx="8303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 dirty="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91" name="Rectangle 31"/>
            <p:cNvSpPr>
              <a:spLocks/>
            </p:cNvSpPr>
            <p:nvPr/>
          </p:nvSpPr>
          <p:spPr bwMode="auto">
            <a:xfrm flipH="1">
              <a:off x="4632957" y="3429700"/>
              <a:ext cx="8303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92" name="Rectangle 32"/>
            <p:cNvSpPr>
              <a:spLocks/>
            </p:cNvSpPr>
            <p:nvPr/>
          </p:nvSpPr>
          <p:spPr bwMode="auto">
            <a:xfrm flipH="1">
              <a:off x="4234002" y="3429700"/>
              <a:ext cx="8303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+</a:t>
              </a:r>
            </a:p>
          </p:txBody>
        </p:sp>
        <p:sp>
          <p:nvSpPr>
            <p:cNvPr id="15393" name="Rectangle 33"/>
            <p:cNvSpPr>
              <a:spLocks/>
            </p:cNvSpPr>
            <p:nvPr/>
          </p:nvSpPr>
          <p:spPr bwMode="auto">
            <a:xfrm flipH="1">
              <a:off x="2241765" y="3456642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4" name="Rectangle 34"/>
            <p:cNvSpPr>
              <a:spLocks/>
            </p:cNvSpPr>
            <p:nvPr/>
          </p:nvSpPr>
          <p:spPr bwMode="auto">
            <a:xfrm flipH="1">
              <a:off x="2072716" y="342970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5" name="Rectangle 35"/>
            <p:cNvSpPr>
              <a:spLocks/>
            </p:cNvSpPr>
            <p:nvPr/>
          </p:nvSpPr>
          <p:spPr bwMode="auto">
            <a:xfrm flipH="1">
              <a:off x="1957763" y="3470113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6" name="Rectangle 36"/>
            <p:cNvSpPr>
              <a:spLocks/>
            </p:cNvSpPr>
            <p:nvPr/>
          </p:nvSpPr>
          <p:spPr bwMode="auto">
            <a:xfrm flipH="1">
              <a:off x="2316146" y="342970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7" name="Rectangle 37"/>
            <p:cNvSpPr>
              <a:spLocks/>
            </p:cNvSpPr>
            <p:nvPr/>
          </p:nvSpPr>
          <p:spPr bwMode="auto">
            <a:xfrm flipH="1">
              <a:off x="2424338" y="342970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8" name="Rectangle 38"/>
            <p:cNvSpPr>
              <a:spLocks/>
            </p:cNvSpPr>
            <p:nvPr/>
          </p:nvSpPr>
          <p:spPr bwMode="auto">
            <a:xfrm flipH="1">
              <a:off x="2552814" y="342970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399" name="Rectangle 39"/>
            <p:cNvSpPr>
              <a:spLocks/>
            </p:cNvSpPr>
            <p:nvPr/>
          </p:nvSpPr>
          <p:spPr bwMode="auto">
            <a:xfrm flipH="1">
              <a:off x="2694815" y="342970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0" name="Rectangle 40"/>
            <p:cNvSpPr>
              <a:spLocks/>
            </p:cNvSpPr>
            <p:nvPr/>
          </p:nvSpPr>
          <p:spPr bwMode="auto">
            <a:xfrm flipH="1">
              <a:off x="2140336" y="336908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1" name="Rectangle 41"/>
            <p:cNvSpPr>
              <a:spLocks/>
            </p:cNvSpPr>
            <p:nvPr/>
          </p:nvSpPr>
          <p:spPr bwMode="auto">
            <a:xfrm flipH="1">
              <a:off x="2356718" y="3470113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3" name="Rectangle 43"/>
            <p:cNvSpPr>
              <a:spLocks/>
            </p:cNvSpPr>
            <p:nvPr/>
          </p:nvSpPr>
          <p:spPr bwMode="auto">
            <a:xfrm flipH="1">
              <a:off x="2282337" y="3369080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4" name="Rectangle 44"/>
            <p:cNvSpPr>
              <a:spLocks/>
            </p:cNvSpPr>
            <p:nvPr/>
          </p:nvSpPr>
          <p:spPr bwMode="auto">
            <a:xfrm flipH="1">
              <a:off x="2424338" y="3362344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5" name="Rectangle 45"/>
            <p:cNvSpPr>
              <a:spLocks/>
            </p:cNvSpPr>
            <p:nvPr/>
          </p:nvSpPr>
          <p:spPr bwMode="auto">
            <a:xfrm flipH="1">
              <a:off x="2552814" y="3362344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6" name="Rectangle 46"/>
            <p:cNvSpPr>
              <a:spLocks/>
            </p:cNvSpPr>
            <p:nvPr/>
          </p:nvSpPr>
          <p:spPr bwMode="auto">
            <a:xfrm flipH="1">
              <a:off x="2140336" y="3470113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07" name="Rectangle 47"/>
            <p:cNvSpPr>
              <a:spLocks/>
            </p:cNvSpPr>
            <p:nvPr/>
          </p:nvSpPr>
          <p:spPr bwMode="auto">
            <a:xfrm flipH="1">
              <a:off x="2011859" y="3396022"/>
              <a:ext cx="510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r>
                <a:rPr lang="en-US" sz="1300">
                  <a:solidFill>
                    <a:srgbClr val="000000"/>
                  </a:solidFill>
                  <a:latin typeface="Arial"/>
                  <a:ea typeface="ＭＳ Ｐゴシック" charset="0"/>
                  <a:cs typeface="Gill Sans" charset="0"/>
                </a:rPr>
                <a:t>-</a:t>
              </a:r>
            </a:p>
          </p:txBody>
        </p:sp>
        <p:sp>
          <p:nvSpPr>
            <p:cNvPr id="15413" name="Oval 53"/>
            <p:cNvSpPr>
              <a:spLocks/>
            </p:cNvSpPr>
            <p:nvPr/>
          </p:nvSpPr>
          <p:spPr bwMode="auto">
            <a:xfrm flipH="1">
              <a:off x="6521230" y="3162641"/>
              <a:ext cx="2366680" cy="673553"/>
            </a:xfrm>
            <a:prstGeom prst="ellipse">
              <a:avLst/>
            </a:prstGeom>
            <a:gradFill rotWithShape="0">
              <a:gsLst>
                <a:gs pos="0">
                  <a:srgbClr val="06FFEA">
                    <a:alpha val="70000"/>
                  </a:srgbClr>
                </a:gs>
                <a:gs pos="100000">
                  <a:srgbClr val="FF00D0"/>
                </a:gs>
              </a:gsLst>
              <a:lin ang="0" scaled="1"/>
            </a:gradFill>
            <a:ln w="50800">
              <a:solidFill>
                <a:srgbClr val="FF0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14" name="Rectangle 54"/>
            <p:cNvSpPr>
              <a:spLocks/>
            </p:cNvSpPr>
            <p:nvPr/>
          </p:nvSpPr>
          <p:spPr bwMode="auto">
            <a:xfrm flipH="1">
              <a:off x="7369853" y="360676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endParaRPr lang="en-US" dirty="0">
                <a:solidFill>
                  <a:srgbClr val="000000"/>
                </a:solidFill>
                <a:latin typeface="Arial"/>
                <a:ea typeface="ＭＳ Ｐゴシック" charset="0"/>
                <a:cs typeface="Gill Sans" charset="0"/>
              </a:endParaRPr>
            </a:p>
          </p:txBody>
        </p:sp>
        <p:sp>
          <p:nvSpPr>
            <p:cNvPr id="15415" name="Rectangle 55"/>
            <p:cNvSpPr>
              <a:spLocks/>
            </p:cNvSpPr>
            <p:nvPr/>
          </p:nvSpPr>
          <p:spPr bwMode="auto">
            <a:xfrm flipH="1">
              <a:off x="7816141" y="3162219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endParaRPr lang="en-US" dirty="0">
                <a:solidFill>
                  <a:srgbClr val="000000"/>
                </a:solidFill>
                <a:latin typeface="Arial"/>
                <a:ea typeface="ＭＳ Ｐゴシック" charset="0"/>
                <a:cs typeface="Gill Sans" charset="0"/>
              </a:endParaRPr>
            </a:p>
          </p:txBody>
        </p:sp>
        <p:sp>
          <p:nvSpPr>
            <p:cNvPr id="15416" name="Rectangle 56"/>
            <p:cNvSpPr>
              <a:spLocks/>
            </p:cNvSpPr>
            <p:nvPr/>
          </p:nvSpPr>
          <p:spPr bwMode="auto">
            <a:xfrm flipH="1">
              <a:off x="6754516" y="3418170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400"/>
              <a:endParaRPr lang="en-US" dirty="0">
                <a:solidFill>
                  <a:srgbClr val="000000"/>
                </a:solidFill>
                <a:latin typeface="Arial"/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15402" name="Line 42"/>
          <p:cNvSpPr>
            <a:spLocks noChangeShapeType="1"/>
          </p:cNvSpPr>
          <p:nvPr/>
        </p:nvSpPr>
        <p:spPr bwMode="auto">
          <a:xfrm rot="10800000">
            <a:off x="4818159" y="2738785"/>
            <a:ext cx="830396" cy="1"/>
          </a:xfrm>
          <a:prstGeom prst="line">
            <a:avLst/>
          </a:prstGeom>
          <a:noFill/>
          <a:ln w="127000">
            <a:solidFill>
              <a:srgbClr val="0068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08" name="Rectangle 48"/>
          <p:cNvSpPr>
            <a:spLocks/>
          </p:cNvSpPr>
          <p:nvPr/>
        </p:nvSpPr>
        <p:spPr bwMode="auto">
          <a:xfrm>
            <a:off x="2745978" y="2877959"/>
            <a:ext cx="2775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Accelerating and Defocusing </a:t>
            </a: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Field for Positrons</a:t>
            </a:r>
            <a:endParaRPr lang="en-US" sz="1700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15409" name="Rectangle 49"/>
          <p:cNvSpPr>
            <a:spLocks/>
          </p:cNvSpPr>
          <p:nvPr/>
        </p:nvSpPr>
        <p:spPr bwMode="auto">
          <a:xfrm>
            <a:off x="6237993" y="1556905"/>
            <a:ext cx="20477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/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Electron Drive Bunch</a:t>
            </a:r>
          </a:p>
        </p:txBody>
      </p:sp>
      <p:sp>
        <p:nvSpPr>
          <p:cNvPr id="15410" name="Rectangle 50"/>
          <p:cNvSpPr>
            <a:spLocks/>
          </p:cNvSpPr>
          <p:nvPr/>
        </p:nvSpPr>
        <p:spPr bwMode="auto">
          <a:xfrm>
            <a:off x="3100867" y="1556224"/>
            <a:ext cx="23143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/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Positron Witness Bunch</a:t>
            </a:r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>
            <a:off x="7025209" y="2738787"/>
            <a:ext cx="918456" cy="0"/>
          </a:xfrm>
          <a:prstGeom prst="line">
            <a:avLst/>
          </a:prstGeom>
          <a:noFill/>
          <a:ln w="127000">
            <a:solidFill>
              <a:srgbClr val="FF003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12" name="Rectangle 52"/>
          <p:cNvSpPr>
            <a:spLocks/>
          </p:cNvSpPr>
          <p:nvPr/>
        </p:nvSpPr>
        <p:spPr bwMode="auto">
          <a:xfrm>
            <a:off x="5781444" y="2877959"/>
            <a:ext cx="2593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400"/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Decelerating and Focusing</a:t>
            </a:r>
          </a:p>
          <a:p>
            <a:pPr defTabSz="914400"/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Field for Electrons</a:t>
            </a:r>
          </a:p>
        </p:txBody>
      </p:sp>
      <p:sp>
        <p:nvSpPr>
          <p:cNvPr id="15417" name="Rectangle 57"/>
          <p:cNvSpPr>
            <a:spLocks/>
          </p:cNvSpPr>
          <p:nvPr/>
        </p:nvSpPr>
        <p:spPr bwMode="auto">
          <a:xfrm>
            <a:off x="1121349" y="1938269"/>
            <a:ext cx="1555247" cy="4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Positive Ion Background</a:t>
            </a:r>
          </a:p>
        </p:txBody>
      </p:sp>
      <p:sp>
        <p:nvSpPr>
          <p:cNvPr id="66" name="Rectangle 2"/>
          <p:cNvSpPr>
            <a:spLocks/>
          </p:cNvSpPr>
          <p:nvPr/>
        </p:nvSpPr>
        <p:spPr bwMode="auto">
          <a:xfrm>
            <a:off x="455414" y="152400"/>
            <a:ext cx="8224242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14400"/>
            <a:r>
              <a:rPr lang="en-US" sz="3800" b="1" dirty="0">
                <a:solidFill>
                  <a:prstClr val="whit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Challenges for Positron </a:t>
            </a:r>
          </a:p>
          <a:p>
            <a:pPr algn="ctr" defTabSz="914400"/>
            <a:r>
              <a:rPr lang="en-US" sz="3800" b="1" dirty="0">
                <a:solidFill>
                  <a:prstClr val="whit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Plasma Wakefield Acceleration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J.P.Delahaye @ MIT April 11,2013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4" y="3505199"/>
            <a:ext cx="8110736" cy="32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9244" y="152400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Hogan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C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6" b="-8851"/>
          <a:stretch/>
        </p:blipFill>
        <p:spPr>
          <a:xfrm>
            <a:off x="165100" y="1244600"/>
            <a:ext cx="8921750" cy="5003800"/>
          </a:xfr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Linear Collider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sz="140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32</a:t>
            </a:fld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663706" y="5739825"/>
            <a:ext cx="802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ILC and CLIC parameters from design reports; 10 </a:t>
            </a:r>
            <a:r>
              <a:rPr lang="en-US" sz="1600" dirty="0" err="1" smtClean="0">
                <a:solidFill>
                  <a:srgbClr val="0000FF"/>
                </a:solidFill>
              </a:rPr>
              <a:t>TeV</a:t>
            </a:r>
            <a:r>
              <a:rPr lang="en-US" sz="1600" dirty="0" smtClean="0">
                <a:solidFill>
                  <a:srgbClr val="0000FF"/>
                </a:solidFill>
              </a:rPr>
              <a:t> DBA scaled from Wei </a:t>
            </a:r>
            <a:r>
              <a:rPr lang="en-US" sz="1600" dirty="0" err="1" smtClean="0">
                <a:solidFill>
                  <a:srgbClr val="0000FF"/>
                </a:solidFill>
              </a:rPr>
              <a:t>Gai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communication; 10 </a:t>
            </a:r>
            <a:r>
              <a:rPr lang="en-US" sz="1600" dirty="0" err="1" smtClean="0">
                <a:solidFill>
                  <a:srgbClr val="0000FF"/>
                </a:solidFill>
              </a:rPr>
              <a:t>TeV</a:t>
            </a:r>
            <a:r>
              <a:rPr lang="en-US" sz="1600" dirty="0" smtClean="0">
                <a:solidFill>
                  <a:srgbClr val="0000FF"/>
                </a:solidFill>
              </a:rPr>
              <a:t> DLA and Plasma Accelerator from 2010 ICUIL/ICFA Workshop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and Wakefield LCs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865281"/>
              </p:ext>
            </p:extLst>
          </p:nvPr>
        </p:nvGraphicFramePr>
        <p:xfrm>
          <a:off x="165100" y="1050926"/>
          <a:ext cx="8921750" cy="536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0"/>
            <a:ext cx="68580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ymbol" charset="2"/>
                <a:cs typeface="Symbol" charset="2"/>
              </a:rPr>
              <a:t>g</a:t>
            </a:r>
            <a:r>
              <a:rPr lang="en-US" sz="3200" dirty="0">
                <a:latin typeface="Symbol" charset="2"/>
                <a:cs typeface="Symbol" charset="2"/>
              </a:rPr>
              <a:t>-g</a:t>
            </a:r>
            <a:r>
              <a:rPr lang="en-US" sz="3200" dirty="0">
                <a:cs typeface="Symbol" charset="2"/>
              </a:rPr>
              <a:t> </a:t>
            </a:r>
            <a:r>
              <a:rPr lang="en-US" sz="3200" b="1" dirty="0" smtClean="0"/>
              <a:t>Collider </a:t>
            </a:r>
            <a:r>
              <a:rPr lang="en-US" sz="3200" b="1" dirty="0"/>
              <a:t>C</a:t>
            </a:r>
            <a:r>
              <a:rPr lang="en-US" sz="3200" b="1" dirty="0" smtClean="0"/>
              <a:t>oncepts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477000"/>
            <a:ext cx="6248400" cy="361950"/>
          </a:xfrm>
        </p:spPr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990600"/>
            <a:ext cx="441420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8157" r="4398" b="12236"/>
          <a:stretch/>
        </p:blipFill>
        <p:spPr bwMode="auto">
          <a:xfrm>
            <a:off x="4699876" y="3744213"/>
            <a:ext cx="4431424" cy="280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900" y="685801"/>
            <a:ext cx="473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g-g</a:t>
            </a:r>
            <a:r>
              <a:rPr lang="en-US" sz="2000" dirty="0" smtClean="0">
                <a:solidFill>
                  <a:srgbClr val="FFFFFF"/>
                </a:solidFill>
                <a:cs typeface="Symbol" charset="2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Higgs Factory (E</a:t>
            </a:r>
            <a:r>
              <a:rPr lang="en-US" sz="2000" baseline="-25000" dirty="0" smtClean="0">
                <a:solidFill>
                  <a:srgbClr val="FFFFFF"/>
                </a:solidFill>
              </a:rPr>
              <a:t>CM</a:t>
            </a:r>
            <a:r>
              <a:rPr lang="en-US" sz="2000" dirty="0" smtClean="0">
                <a:solidFill>
                  <a:srgbClr val="FFFFFF"/>
                </a:solidFill>
              </a:rPr>
              <a:t>~160 </a:t>
            </a:r>
            <a:r>
              <a:rPr lang="en-US" sz="2000" dirty="0" err="1" smtClean="0">
                <a:solidFill>
                  <a:srgbClr val="FFFFFF"/>
                </a:solidFill>
              </a:rPr>
              <a:t>GeV</a:t>
            </a:r>
            <a:r>
              <a:rPr lang="en-US" sz="2000" dirty="0" smtClean="0">
                <a:solidFill>
                  <a:srgbClr val="FFFFFF"/>
                </a:solidFill>
              </a:rPr>
              <a:t>, photons carry ~80% of CM E) might represent a `low cost’ option to demonstrate the technology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Relative to LC:  No positrons, damping rings, bunch compressors,…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Laser parameters are challenging; requires optical cavity schemes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9379"/>
              </p:ext>
            </p:extLst>
          </p:nvPr>
        </p:nvGraphicFramePr>
        <p:xfrm>
          <a:off x="241300" y="3657605"/>
          <a:ext cx="4104797" cy="29209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6632"/>
                <a:gridCol w="1538165"/>
              </a:tblGrid>
              <a:tr h="32455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SAPPHiRE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Consumption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MW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 Beam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 mA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E-e- geometric luminosity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2.2x10^34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Laser wavelength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351</a:t>
                      </a:r>
                      <a:r>
                        <a:rPr lang="en-US" sz="1400" baseline="0" dirty="0" smtClean="0"/>
                        <a:t> nm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kHz</a:t>
                      </a:r>
                      <a:endParaRPr lang="en-US" sz="1400" dirty="0"/>
                    </a:p>
                  </a:txBody>
                  <a:tcPr/>
                </a:tc>
              </a:tr>
              <a:tr h="3245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Laser pulse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~5 J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685800"/>
            <a:ext cx="38862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CLICHÉ: CLIC Higgs Experiment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5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latin typeface="Symbol" charset="2"/>
                <a:cs typeface="Symbol" charset="2"/>
              </a:rPr>
              <a:t>g-g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/>
              <a:t>Colliders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51527"/>
              </p:ext>
            </p:extLst>
          </p:nvPr>
        </p:nvGraphicFramePr>
        <p:xfrm>
          <a:off x="165100" y="1050926"/>
          <a:ext cx="8921750" cy="536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 Concepts</a:t>
            </a:r>
            <a:endParaRPr lang="en-US" dirty="0"/>
          </a:p>
        </p:txBody>
      </p:sp>
      <p:pic>
        <p:nvPicPr>
          <p:cNvPr id="7" name="Content Placeholder 6" descr="Block_Diagrams_2013_062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b="-2449"/>
          <a:stretch>
            <a:fillRect/>
          </a:stretch>
        </p:blipFill>
        <p:spPr>
          <a:xfrm>
            <a:off x="46867" y="784226"/>
            <a:ext cx="9090783" cy="54641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36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3800" y="5981700"/>
            <a:ext cx="0" cy="44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95800" y="5949950"/>
            <a:ext cx="0" cy="44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89800" y="5949950"/>
            <a:ext cx="0" cy="44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458200" y="5949950"/>
            <a:ext cx="0" cy="44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00" y="6140450"/>
            <a:ext cx="198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 Challenges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9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" y="5842000"/>
            <a:ext cx="5575300" cy="52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July 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747000" y="509270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736840" y="549910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736840" y="377444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81654" y="4530665"/>
            <a:ext cx="278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Program Baselines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736840" y="160782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736840" y="43713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736840" y="34061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7749540" y="30632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749540" y="23266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820604" y="3907948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And Potential Staging Steps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380"/>
            <a:ext cx="7713466" cy="55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0" y="26988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6" name="Straight Connector 71"/>
          <p:cNvCxnSpPr>
            <a:cxnSpLocks noChangeShapeType="1"/>
          </p:cNvCxnSpPr>
          <p:nvPr/>
        </p:nvCxnSpPr>
        <p:spPr bwMode="auto">
          <a:xfrm rot="2280000" flipH="1">
            <a:off x="4537075" y="3905250"/>
            <a:ext cx="982663" cy="293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Oval 73"/>
          <p:cNvSpPr/>
          <p:nvPr/>
        </p:nvSpPr>
        <p:spPr bwMode="auto">
          <a:xfrm rot="1366647">
            <a:off x="3830638" y="3392488"/>
            <a:ext cx="393700" cy="134937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760788" y="3362325"/>
            <a:ext cx="395287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686175" y="3335338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1395827">
            <a:off x="3898900" y="3421062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24" name="Group 97"/>
          <p:cNvGrpSpPr>
            <a:grpSpLocks/>
          </p:cNvGrpSpPr>
          <p:nvPr/>
        </p:nvGrpSpPr>
        <p:grpSpPr bwMode="auto">
          <a:xfrm rot="2283539">
            <a:off x="5528813" y="3422222"/>
            <a:ext cx="677903" cy="687388"/>
            <a:chOff x="5658977" y="1216827"/>
            <a:chExt cx="678728" cy="687879"/>
          </a:xfrm>
        </p:grpSpPr>
        <p:cxnSp>
          <p:nvCxnSpPr>
            <p:cNvPr id="47149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150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7151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7156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57 w 1803400"/>
                    <a:gd name="T1" fmla="*/ 40 h 996950"/>
                    <a:gd name="T2" fmla="*/ 48 w 1803400"/>
                    <a:gd name="T3" fmla="*/ 36 h 996950"/>
                    <a:gd name="T4" fmla="*/ 41 w 1803400"/>
                    <a:gd name="T5" fmla="*/ 29 h 996950"/>
                    <a:gd name="T6" fmla="*/ 26 w 1803400"/>
                    <a:gd name="T7" fmla="*/ 5 h 996950"/>
                    <a:gd name="T8" fmla="*/ 22 w 1803400"/>
                    <a:gd name="T9" fmla="*/ 2 h 996950"/>
                    <a:gd name="T10" fmla="*/ 18 w 1803400"/>
                    <a:gd name="T11" fmla="*/ 0 h 996950"/>
                    <a:gd name="T12" fmla="*/ 15 w 1803400"/>
                    <a:gd name="T13" fmla="*/ 0 h 996950"/>
                    <a:gd name="T14" fmla="*/ 11 w 1803400"/>
                    <a:gd name="T15" fmla="*/ 3 h 996950"/>
                    <a:gd name="T16" fmla="*/ 8 w 1803400"/>
                    <a:gd name="T17" fmla="*/ 7 h 996950"/>
                    <a:gd name="T18" fmla="*/ 5 w 1803400"/>
                    <a:gd name="T19" fmla="*/ 12 h 996950"/>
                    <a:gd name="T20" fmla="*/ 3 w 1803400"/>
                    <a:gd name="T21" fmla="*/ 20 h 996950"/>
                    <a:gd name="T22" fmla="*/ 1 w 1803400"/>
                    <a:gd name="T23" fmla="*/ 27 h 996950"/>
                    <a:gd name="T24" fmla="*/ 0 w 1803400"/>
                    <a:gd name="T25" fmla="*/ 35 h 996950"/>
                    <a:gd name="T26" fmla="*/ 0 w 1803400"/>
                    <a:gd name="T27" fmla="*/ 43 h 996950"/>
                    <a:gd name="T28" fmla="*/ 1 w 1803400"/>
                    <a:gd name="T29" fmla="*/ 52 h 996950"/>
                    <a:gd name="T30" fmla="*/ 2 w 1803400"/>
                    <a:gd name="T31" fmla="*/ 60 h 996950"/>
                    <a:gd name="T32" fmla="*/ 5 w 1803400"/>
                    <a:gd name="T33" fmla="*/ 67 h 996950"/>
                    <a:gd name="T34" fmla="*/ 8 w 1803400"/>
                    <a:gd name="T35" fmla="*/ 73 h 996950"/>
                    <a:gd name="T36" fmla="*/ 11 w 1803400"/>
                    <a:gd name="T37" fmla="*/ 77 h 996950"/>
                    <a:gd name="T38" fmla="*/ 15 w 1803400"/>
                    <a:gd name="T39" fmla="*/ 79 h 996950"/>
                    <a:gd name="T40" fmla="*/ 18 w 1803400"/>
                    <a:gd name="T41" fmla="*/ 80 h 996950"/>
                    <a:gd name="T42" fmla="*/ 22 w 1803400"/>
                    <a:gd name="T43" fmla="*/ 78 h 996950"/>
                    <a:gd name="T44" fmla="*/ 26 w 1803400"/>
                    <a:gd name="T45" fmla="*/ 74 h 996950"/>
                    <a:gd name="T46" fmla="*/ 41 w 1803400"/>
                    <a:gd name="T47" fmla="*/ 51 h 996950"/>
                    <a:gd name="T48" fmla="*/ 48 w 1803400"/>
                    <a:gd name="T49" fmla="*/ 44 h 996950"/>
                    <a:gd name="T50" fmla="*/ 57 w 1803400"/>
                    <a:gd name="T51" fmla="*/ 4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7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73 w 2314575"/>
                    <a:gd name="T1" fmla="*/ 48 h 1203325"/>
                    <a:gd name="T2" fmla="*/ 61 w 2314575"/>
                    <a:gd name="T3" fmla="*/ 45 h 1203325"/>
                    <a:gd name="T4" fmla="*/ 51 w 2314575"/>
                    <a:gd name="T5" fmla="*/ 37 h 1203325"/>
                    <a:gd name="T6" fmla="*/ 31 w 2314575"/>
                    <a:gd name="T7" fmla="*/ 5 h 1203325"/>
                    <a:gd name="T8" fmla="*/ 26 w 2314575"/>
                    <a:gd name="T9" fmla="*/ 2 h 1203325"/>
                    <a:gd name="T10" fmla="*/ 21 w 2314575"/>
                    <a:gd name="T11" fmla="*/ 0 h 1203325"/>
                    <a:gd name="T12" fmla="*/ 16 w 2314575"/>
                    <a:gd name="T13" fmla="*/ 1 h 1203325"/>
                    <a:gd name="T14" fmla="*/ 11 w 2314575"/>
                    <a:gd name="T15" fmla="*/ 5 h 1203325"/>
                    <a:gd name="T16" fmla="*/ 7 w 2314575"/>
                    <a:gd name="T17" fmla="*/ 12 h 1203325"/>
                    <a:gd name="T18" fmla="*/ 4 w 2314575"/>
                    <a:gd name="T19" fmla="*/ 21 h 1203325"/>
                    <a:gd name="T20" fmla="*/ 1 w 2314575"/>
                    <a:gd name="T21" fmla="*/ 31 h 1203325"/>
                    <a:gd name="T22" fmla="*/ 0 w 2314575"/>
                    <a:gd name="T23" fmla="*/ 42 h 1203325"/>
                    <a:gd name="T24" fmla="*/ 0 w 2314575"/>
                    <a:gd name="T25" fmla="*/ 53 h 1203325"/>
                    <a:gd name="T26" fmla="*/ 1 w 2314575"/>
                    <a:gd name="T27" fmla="*/ 65 h 1203325"/>
                    <a:gd name="T28" fmla="*/ 4 w 2314575"/>
                    <a:gd name="T29" fmla="*/ 75 h 1203325"/>
                    <a:gd name="T30" fmla="*/ 7 w 2314575"/>
                    <a:gd name="T31" fmla="*/ 83 h 1203325"/>
                    <a:gd name="T32" fmla="*/ 11 w 2314575"/>
                    <a:gd name="T33" fmla="*/ 90 h 1203325"/>
                    <a:gd name="T34" fmla="*/ 16 w 2314575"/>
                    <a:gd name="T35" fmla="*/ 94 h 1203325"/>
                    <a:gd name="T36" fmla="*/ 20 w 2314575"/>
                    <a:gd name="T37" fmla="*/ 96 h 1203325"/>
                    <a:gd name="T38" fmla="*/ 26 w 2314575"/>
                    <a:gd name="T39" fmla="*/ 95 h 1203325"/>
                    <a:gd name="T40" fmla="*/ 31 w 2314575"/>
                    <a:gd name="T41" fmla="*/ 91 h 1203325"/>
                    <a:gd name="T42" fmla="*/ 51 w 2314575"/>
                    <a:gd name="T43" fmla="*/ 59 h 1203325"/>
                    <a:gd name="T44" fmla="*/ 61 w 2314575"/>
                    <a:gd name="T45" fmla="*/ 51 h 1203325"/>
                    <a:gd name="T46" fmla="*/ 73 w 2314575"/>
                    <a:gd name="T47" fmla="*/ 48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52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7154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7 w 1568450"/>
                    <a:gd name="T3" fmla="*/ 31 h 873125"/>
                    <a:gd name="T4" fmla="*/ 13 w 1568450"/>
                    <a:gd name="T5" fmla="*/ 26 h 873125"/>
                    <a:gd name="T6" fmla="*/ 27 w 1568450"/>
                    <a:gd name="T7" fmla="*/ 4 h 873125"/>
                    <a:gd name="T8" fmla="*/ 30 w 1568450"/>
                    <a:gd name="T9" fmla="*/ 1 h 873125"/>
                    <a:gd name="T10" fmla="*/ 33 w 1568450"/>
                    <a:gd name="T11" fmla="*/ 0 h 873125"/>
                    <a:gd name="T12" fmla="*/ 36 w 1568450"/>
                    <a:gd name="T13" fmla="*/ 0 h 873125"/>
                    <a:gd name="T14" fmla="*/ 39 w 1568450"/>
                    <a:gd name="T15" fmla="*/ 2 h 873125"/>
                    <a:gd name="T16" fmla="*/ 42 w 1568450"/>
                    <a:gd name="T17" fmla="*/ 6 h 873125"/>
                    <a:gd name="T18" fmla="*/ 45 w 1568450"/>
                    <a:gd name="T19" fmla="*/ 10 h 873125"/>
                    <a:gd name="T20" fmla="*/ 47 w 1568450"/>
                    <a:gd name="T21" fmla="*/ 17 h 873125"/>
                    <a:gd name="T22" fmla="*/ 48 w 1568450"/>
                    <a:gd name="T23" fmla="*/ 23 h 873125"/>
                    <a:gd name="T24" fmla="*/ 49 w 1568450"/>
                    <a:gd name="T25" fmla="*/ 31 h 873125"/>
                    <a:gd name="T26" fmla="*/ 49 w 1568450"/>
                    <a:gd name="T27" fmla="*/ 38 h 873125"/>
                    <a:gd name="T28" fmla="*/ 48 w 1568450"/>
                    <a:gd name="T29" fmla="*/ 46 h 873125"/>
                    <a:gd name="T30" fmla="*/ 47 w 1568450"/>
                    <a:gd name="T31" fmla="*/ 53 h 873125"/>
                    <a:gd name="T32" fmla="*/ 45 w 1568450"/>
                    <a:gd name="T33" fmla="*/ 59 h 873125"/>
                    <a:gd name="T34" fmla="*/ 42 w 1568450"/>
                    <a:gd name="T35" fmla="*/ 64 h 873125"/>
                    <a:gd name="T36" fmla="*/ 40 w 1568450"/>
                    <a:gd name="T37" fmla="*/ 67 h 873125"/>
                    <a:gd name="T38" fmla="*/ 36 w 1568450"/>
                    <a:gd name="T39" fmla="*/ 70 h 873125"/>
                    <a:gd name="T40" fmla="*/ 33 w 1568450"/>
                    <a:gd name="T41" fmla="*/ 70 h 873125"/>
                    <a:gd name="T42" fmla="*/ 30 w 1568450"/>
                    <a:gd name="T43" fmla="*/ 69 h 873125"/>
                    <a:gd name="T44" fmla="*/ 27 w 1568450"/>
                    <a:gd name="T45" fmla="*/ 65 h 873125"/>
                    <a:gd name="T46" fmla="*/ 13 w 1568450"/>
                    <a:gd name="T47" fmla="*/ 45 h 873125"/>
                    <a:gd name="T48" fmla="*/ 7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5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42 h 1060450"/>
                    <a:gd name="T2" fmla="*/ 10 w 2019300"/>
                    <a:gd name="T3" fmla="*/ 40 h 1060450"/>
                    <a:gd name="T4" fmla="*/ 18 w 2019300"/>
                    <a:gd name="T5" fmla="*/ 33 h 1060450"/>
                    <a:gd name="T6" fmla="*/ 37 w 2019300"/>
                    <a:gd name="T7" fmla="*/ 5 h 1060450"/>
                    <a:gd name="T8" fmla="*/ 40 w 2019300"/>
                    <a:gd name="T9" fmla="*/ 1 h 1060450"/>
                    <a:gd name="T10" fmla="*/ 45 w 2019300"/>
                    <a:gd name="T11" fmla="*/ 0 h 1060450"/>
                    <a:gd name="T12" fmla="*/ 50 w 2019300"/>
                    <a:gd name="T13" fmla="*/ 1 h 1060450"/>
                    <a:gd name="T14" fmla="*/ 54 w 2019300"/>
                    <a:gd name="T15" fmla="*/ 5 h 1060450"/>
                    <a:gd name="T16" fmla="*/ 57 w 2019300"/>
                    <a:gd name="T17" fmla="*/ 11 h 1060450"/>
                    <a:gd name="T18" fmla="*/ 60 w 2019300"/>
                    <a:gd name="T19" fmla="*/ 18 h 1060450"/>
                    <a:gd name="T20" fmla="*/ 62 w 2019300"/>
                    <a:gd name="T21" fmla="*/ 27 h 1060450"/>
                    <a:gd name="T22" fmla="*/ 63 w 2019300"/>
                    <a:gd name="T23" fmla="*/ 37 h 1060450"/>
                    <a:gd name="T24" fmla="*/ 63 w 2019300"/>
                    <a:gd name="T25" fmla="*/ 47 h 1060450"/>
                    <a:gd name="T26" fmla="*/ 62 w 2019300"/>
                    <a:gd name="T27" fmla="*/ 57 h 1060450"/>
                    <a:gd name="T28" fmla="*/ 60 w 2019300"/>
                    <a:gd name="T29" fmla="*/ 66 h 1060450"/>
                    <a:gd name="T30" fmla="*/ 57 w 2019300"/>
                    <a:gd name="T31" fmla="*/ 74 h 1060450"/>
                    <a:gd name="T32" fmla="*/ 54 w 2019300"/>
                    <a:gd name="T33" fmla="*/ 80 h 1060450"/>
                    <a:gd name="T34" fmla="*/ 50 w 2019300"/>
                    <a:gd name="T35" fmla="*/ 83 h 1060450"/>
                    <a:gd name="T36" fmla="*/ 45 w 2019300"/>
                    <a:gd name="T37" fmla="*/ 85 h 1060450"/>
                    <a:gd name="T38" fmla="*/ 41 w 2019300"/>
                    <a:gd name="T39" fmla="*/ 83 h 1060450"/>
                    <a:gd name="T40" fmla="*/ 37 w 2019300"/>
                    <a:gd name="T41" fmla="*/ 80 h 1060450"/>
                    <a:gd name="T42" fmla="*/ 18 w 2019300"/>
                    <a:gd name="T43" fmla="*/ 52 h 1060450"/>
                    <a:gd name="T44" fmla="*/ 10 w 2019300"/>
                    <a:gd name="T45" fmla="*/ 45 h 1060450"/>
                    <a:gd name="T46" fmla="*/ 0 w 2019300"/>
                    <a:gd name="T47" fmla="*/ 42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53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7125" name="Group 103"/>
          <p:cNvGrpSpPr>
            <a:grpSpLocks/>
          </p:cNvGrpSpPr>
          <p:nvPr/>
        </p:nvGrpSpPr>
        <p:grpSpPr bwMode="auto">
          <a:xfrm rot="1029669">
            <a:off x="6405614" y="3047326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50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47126" name="Straight Connector 104"/>
          <p:cNvCxnSpPr>
            <a:cxnSpLocks noChangeShapeType="1"/>
          </p:cNvCxnSpPr>
          <p:nvPr/>
        </p:nvCxnSpPr>
        <p:spPr bwMode="auto">
          <a:xfrm rot="1029669" flipV="1">
            <a:off x="6141598" y="3582928"/>
            <a:ext cx="526191" cy="276693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rot="2283539" flipV="1">
            <a:off x="5457825" y="3697289"/>
            <a:ext cx="201613" cy="12541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4597400" y="3639608"/>
            <a:ext cx="361950" cy="4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3025833" flipV="1">
            <a:off x="5017294" y="3534569"/>
            <a:ext cx="373062" cy="36195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6" idx="1"/>
          </p:cNvCxnSpPr>
          <p:nvPr/>
        </p:nvCxnSpPr>
        <p:spPr bwMode="auto">
          <a:xfrm>
            <a:off x="3941763" y="3349625"/>
            <a:ext cx="606425" cy="26987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545013" y="3605212"/>
            <a:ext cx="55562" cy="49212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303015" y="3502906"/>
            <a:ext cx="852803" cy="96311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311151" y="17446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6125369" y="3701256"/>
            <a:ext cx="71438" cy="79375"/>
          </a:xfrm>
          <a:custGeom>
            <a:avLst/>
            <a:gdLst>
              <a:gd name="T0" fmla="*/ 0 w 146050"/>
              <a:gd name="T1" fmla="*/ 107284 h 80673"/>
              <a:gd name="T2" fmla="*/ 47467 w 146050"/>
              <a:gd name="T3" fmla="*/ 14393 h 80673"/>
              <a:gd name="T4" fmla="*/ 128440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6110288" y="3640138"/>
            <a:ext cx="104775" cy="66675"/>
          </a:xfrm>
          <a:custGeom>
            <a:avLst/>
            <a:gdLst>
              <a:gd name="T0" fmla="*/ 0 w 146050"/>
              <a:gd name="T1" fmla="*/ 107284 h 80673"/>
              <a:gd name="T2" fmla="*/ 57378 w 146050"/>
              <a:gd name="T3" fmla="*/ 14393 h 80673"/>
              <a:gd name="T4" fmla="*/ 155258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6097369" y="3727174"/>
            <a:ext cx="50325" cy="45899"/>
          </a:xfrm>
          <a:custGeom>
            <a:avLst/>
            <a:gdLst>
              <a:gd name="T0" fmla="*/ 0 w 146050"/>
              <a:gd name="T1" fmla="*/ 85125 h 80673"/>
              <a:gd name="T2" fmla="*/ 38642 w 146050"/>
              <a:gd name="T3" fmla="*/ 11421 h 80673"/>
              <a:gd name="T4" fmla="*/ 104559 w 146050"/>
              <a:gd name="T5" fmla="*/ 1370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330200" y="2425700"/>
            <a:ext cx="1898650" cy="596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32"/>
          <p:cNvCxnSpPr/>
          <p:nvPr/>
        </p:nvCxnSpPr>
        <p:spPr>
          <a:xfrm>
            <a:off x="3802063" y="3444875"/>
            <a:ext cx="427037" cy="18732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85751" y="18335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1150" y="257175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2850" y="1795462"/>
            <a:ext cx="92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SURF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5148" y="2559488"/>
            <a:ext cx="1287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6868F"/>
                </a:solidFill>
                <a:latin typeface="Arial"/>
                <a:cs typeface="Arial"/>
              </a:rPr>
              <a:t>Buncher</a:t>
            </a:r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/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Rings</a:t>
            </a:r>
            <a:endParaRPr lang="en-US" sz="1400" b="1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632" y="4857750"/>
            <a:ext cx="962949" cy="52322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Stage 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3228" y="4549120"/>
            <a:ext cx="962949" cy="52322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</a:br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Stage II</a:t>
            </a:r>
            <a:endParaRPr lang="en-US" sz="1400" b="1" dirty="0">
              <a:ln w="3175">
                <a:solidFill>
                  <a:schemeClr val="tx2">
                    <a:alpha val="25000"/>
                  </a:schemeClr>
                </a:solidFill>
              </a:ln>
              <a:solidFill>
                <a:srgbClr val="7AFFFF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4382" y="402590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Stage III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05578"/>
            <a:ext cx="485359" cy="10898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60950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93"/>
          <p:cNvSpPr txBox="1">
            <a:spLocks noChangeArrowheads="1"/>
          </p:cNvSpPr>
          <p:nvPr/>
        </p:nvSpPr>
        <p:spPr bwMode="auto">
          <a:xfrm>
            <a:off x="5603875" y="3919538"/>
            <a:ext cx="2103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Linac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 + RLA 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~5 </a:t>
            </a:r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5F1FBD"/>
              </a:solidFill>
              <a:latin typeface="Arial"/>
              <a:cs typeface="Arial"/>
            </a:endParaRPr>
          </a:p>
        </p:txBody>
      </p:sp>
      <p:sp>
        <p:nvSpPr>
          <p:cNvPr id="68" name="TextBox 84"/>
          <p:cNvSpPr txBox="1">
            <a:spLocks noChangeArrowheads="1"/>
          </p:cNvSpPr>
          <p:nvPr/>
        </p:nvSpPr>
        <p:spPr bwMode="auto">
          <a:xfrm>
            <a:off x="5109878" y="2884410"/>
            <a:ext cx="1518364" cy="41036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NF Decay Ring: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s 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to SURF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437279">
            <a:off x="4301497" y="3432661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cs typeface="Arial"/>
              </a:rPr>
              <a:t>+4D</a:t>
            </a:r>
            <a:r>
              <a:rPr lang="en-US" sz="14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+6D</a:t>
            </a:r>
            <a:endParaRPr lang="en-US" sz="14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6818819" y="2654409"/>
            <a:ext cx="1890875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63 </a:t>
            </a:r>
            <a:r>
              <a:rPr lang="en-US" sz="1400" b="1" dirty="0" err="1" smtClean="0">
                <a:solidFill>
                  <a:srgbClr val="5F1FBD"/>
                </a:solidFill>
                <a:latin typeface="Arial"/>
                <a:cs typeface="Arial"/>
              </a:rPr>
              <a:t>GeV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+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3260447" y="5981700"/>
            <a:ext cx="21452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Muon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69817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81247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1384300" y="52389"/>
            <a:ext cx="6337300" cy="1717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en-US" sz="2800" b="1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Muon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Accelerator Facility for Cutting Edge Physics on the Intensity and Energy Frontiers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Based on Project X Stage II</a:t>
            </a:r>
            <a:endParaRPr kumimoji="0" lang="en-US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8817235-C917-8F48-A936-FEF3725D9AF4}" type="slidenum">
              <a:rPr lang="en-US" smtClean="0">
                <a:solidFill>
                  <a:schemeClr val="tx1"/>
                </a:solidFill>
              </a:rPr>
              <a:pPr algn="r"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8139" y="5797717"/>
            <a:ext cx="2083598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1.5 </a:t>
            </a:r>
            <a:r>
              <a:rPr lang="en-US" dirty="0" err="1" smtClean="0">
                <a:solidFill>
                  <a:srgbClr val="FFFF00"/>
                </a:solidFill>
              </a:rPr>
              <a:t>TeV</a:t>
            </a:r>
            <a:r>
              <a:rPr lang="en-US" dirty="0" smtClean="0">
                <a:solidFill>
                  <a:srgbClr val="FFFF00"/>
                </a:solidFill>
              </a:rPr>
              <a:t> collider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would fit within the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Tevatron</a:t>
            </a:r>
            <a:r>
              <a:rPr lang="en-US" dirty="0" smtClean="0">
                <a:solidFill>
                  <a:srgbClr val="FFFF00"/>
                </a:solidFill>
              </a:rPr>
              <a:t> ring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2" idx="0"/>
          </p:cNvCxnSpPr>
          <p:nvPr/>
        </p:nvCxnSpPr>
        <p:spPr>
          <a:xfrm flipH="1" flipV="1">
            <a:off x="7651963" y="5380970"/>
            <a:ext cx="407975" cy="41674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5644" y="6105723"/>
            <a:ext cx="3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"/>
                <a:cs typeface="Times"/>
              </a:rPr>
              <a:t>ft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45513" y="6105723"/>
            <a:ext cx="3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"/>
                <a:cs typeface="Times"/>
              </a:rPr>
              <a:t>ft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980872"/>
            <a:ext cx="7035800" cy="5488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109538"/>
            <a:ext cx="5588000" cy="931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MAP Designs for a </a:t>
            </a:r>
            <a:r>
              <a:rPr lang="en-US" sz="2400" dirty="0" err="1" smtClean="0"/>
              <a:t>Muon</a:t>
            </a:r>
            <a:r>
              <a:rPr lang="en-US" sz="2400" dirty="0" smtClean="0"/>
              <a:t>-Based Higgs Factory and Energy Frontier Colliders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34" y="-7610"/>
            <a:ext cx="2662766" cy="2636510"/>
            <a:chOff x="0" y="1143000"/>
            <a:chExt cx="2777524" cy="2743200"/>
          </a:xfrm>
        </p:grpSpPr>
        <p:pic>
          <p:nvPicPr>
            <p:cNvPr id="7" name="Picture 9" descr="Site_Map_072809_REVISED.jpg"/>
            <p:cNvPicPr>
              <a:picLocks noChangeAspect="1"/>
            </p:cNvPicPr>
            <p:nvPr/>
          </p:nvPicPr>
          <p:blipFill>
            <a:blip r:embed="rId3" cstate="print"/>
            <a:srcRect l="30226" t="2792" r="2159" b="2792"/>
            <a:stretch>
              <a:fillRect/>
            </a:stretch>
          </p:blipFill>
          <p:spPr bwMode="auto">
            <a:xfrm>
              <a:off x="0" y="1143000"/>
              <a:ext cx="277752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1219200"/>
              <a:ext cx="480721" cy="22000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5486400" y="2743200"/>
            <a:ext cx="1921396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3"/>
            <a:endCxn id="11" idx="3"/>
          </p:cNvCxnSpPr>
          <p:nvPr/>
        </p:nvCxnSpPr>
        <p:spPr>
          <a:xfrm flipV="1">
            <a:off x="1993900" y="3003363"/>
            <a:ext cx="3773882" cy="12024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34" y="3467100"/>
            <a:ext cx="197696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Exquisite Energy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Resolution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Allows Direct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Higgs 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4" y="5080000"/>
            <a:ext cx="1976966" cy="119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Site Radiation mitigation with depth and lattice design:  ≤ 10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4761"/>
            <a:ext cx="9144000" cy="690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Frontier Capabilities Sub-Groups &amp; Inputs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5100" y="685800"/>
            <a:ext cx="8921750" cy="5943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Accelerator Capabilities Convener:  Bill Barletta (MIT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talk draws principally on materials submitted to 3 of the Capabilities Frontier sub-groups:</a:t>
            </a:r>
          </a:p>
          <a:p>
            <a:pPr lvl="1"/>
            <a:r>
              <a:rPr lang="en-US" dirty="0" smtClean="0"/>
              <a:t>Hadron Colliders</a:t>
            </a:r>
          </a:p>
          <a:p>
            <a:pPr lvl="2"/>
            <a:r>
              <a:rPr lang="en-US" dirty="0" smtClean="0"/>
              <a:t>Sub-conveners:  Marco </a:t>
            </a:r>
            <a:r>
              <a:rPr lang="en-US" dirty="0" err="1" smtClean="0"/>
              <a:t>Battaglia</a:t>
            </a:r>
            <a:r>
              <a:rPr lang="en-US" dirty="0" smtClean="0"/>
              <a:t> (UCSC), Markus </a:t>
            </a:r>
            <a:r>
              <a:rPr lang="en-US" dirty="0" err="1" smtClean="0"/>
              <a:t>Klute</a:t>
            </a:r>
            <a:r>
              <a:rPr lang="en-US" dirty="0" smtClean="0"/>
              <a:t> (MIT), </a:t>
            </a:r>
            <a:br>
              <a:rPr lang="en-US" dirty="0" smtClean="0"/>
            </a:br>
            <a:r>
              <a:rPr lang="en-US" dirty="0" err="1" smtClean="0"/>
              <a:t>Soren</a:t>
            </a:r>
            <a:r>
              <a:rPr lang="en-US" dirty="0" smtClean="0"/>
              <a:t> </a:t>
            </a:r>
            <a:r>
              <a:rPr lang="en-US" dirty="0" err="1" smtClean="0"/>
              <a:t>Prestemon</a:t>
            </a:r>
            <a:r>
              <a:rPr lang="en-US" dirty="0" smtClean="0"/>
              <a:t> (LBNL), &amp; </a:t>
            </a:r>
            <a:r>
              <a:rPr lang="en-US" dirty="0" err="1" smtClean="0"/>
              <a:t>Lucio</a:t>
            </a:r>
            <a:r>
              <a:rPr lang="en-US" dirty="0" smtClean="0"/>
              <a:t> Rossi (CERN) </a:t>
            </a:r>
          </a:p>
          <a:p>
            <a:pPr lvl="2"/>
            <a:r>
              <a:rPr lang="en-US" dirty="0" smtClean="0"/>
              <a:t>EF Liaison:  Eric </a:t>
            </a:r>
            <a:r>
              <a:rPr lang="en-US" dirty="0" err="1" smtClean="0"/>
              <a:t>Prebys</a:t>
            </a:r>
            <a:r>
              <a:rPr lang="en-US" dirty="0" smtClean="0"/>
              <a:t> (FNAL)</a:t>
            </a:r>
          </a:p>
          <a:p>
            <a:pPr lvl="2"/>
            <a:r>
              <a:rPr lang="en-US" dirty="0" smtClean="0"/>
              <a:t>Sub-Group Meeting at </a:t>
            </a:r>
            <a:r>
              <a:rPr lang="en-US" dirty="0"/>
              <a:t>CERN (Feb):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indico.cern.ch</a:t>
            </a:r>
            <a:r>
              <a:rPr lang="en-US" dirty="0"/>
              <a:t>/</a:t>
            </a:r>
            <a:r>
              <a:rPr lang="en-US" dirty="0" err="1"/>
              <a:t>conferenceOtherViews.py?view</a:t>
            </a:r>
            <a:r>
              <a:rPr lang="en-US" dirty="0"/>
              <a:t>=</a:t>
            </a:r>
            <a:r>
              <a:rPr lang="en-US" dirty="0" err="1"/>
              <a:t>standard&amp;confId</a:t>
            </a:r>
            <a:r>
              <a:rPr lang="en-US" dirty="0"/>
              <a:t>=223094 </a:t>
            </a:r>
            <a:endParaRPr lang="en-US" dirty="0" smtClean="0"/>
          </a:p>
          <a:p>
            <a:pPr lvl="1"/>
            <a:r>
              <a:rPr lang="en-US" dirty="0" smtClean="0"/>
              <a:t>Lepton Colliders</a:t>
            </a:r>
          </a:p>
          <a:p>
            <a:pPr lvl="2"/>
            <a:r>
              <a:rPr lang="en-US" dirty="0" smtClean="0"/>
              <a:t>Sub-conveners:  Marco </a:t>
            </a:r>
            <a:r>
              <a:rPr lang="en-US" dirty="0" err="1" smtClean="0"/>
              <a:t>Battaglia</a:t>
            </a:r>
            <a:r>
              <a:rPr lang="en-US" dirty="0" smtClean="0"/>
              <a:t> (UCSC), Markus </a:t>
            </a:r>
            <a:r>
              <a:rPr lang="en-US" dirty="0" err="1" smtClean="0"/>
              <a:t>Klute</a:t>
            </a:r>
            <a:r>
              <a:rPr lang="en-US" dirty="0" smtClean="0"/>
              <a:t> (MIT), Kaoru </a:t>
            </a:r>
            <a:r>
              <a:rPr lang="en-US" dirty="0" err="1" smtClean="0"/>
              <a:t>Yokoya</a:t>
            </a:r>
            <a:r>
              <a:rPr lang="en-US" dirty="0" smtClean="0"/>
              <a:t> (KEK), &amp; myself</a:t>
            </a:r>
          </a:p>
          <a:p>
            <a:pPr lvl="2"/>
            <a:r>
              <a:rPr lang="en-US" dirty="0" smtClean="0"/>
              <a:t>EF Liaison:  Tor </a:t>
            </a:r>
            <a:r>
              <a:rPr lang="en-US" dirty="0" err="1" smtClean="0"/>
              <a:t>Raubenheimer</a:t>
            </a:r>
            <a:r>
              <a:rPr lang="en-US" dirty="0" smtClean="0"/>
              <a:t> (SLAC)</a:t>
            </a:r>
          </a:p>
          <a:p>
            <a:pPr lvl="2"/>
            <a:r>
              <a:rPr lang="en-US" dirty="0" smtClean="0"/>
              <a:t>Sub-Group Meeting at MIT</a:t>
            </a:r>
            <a:r>
              <a:rPr lang="en-US" dirty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indico.cern.ch</a:t>
            </a:r>
            <a:r>
              <a:rPr lang="en-US" dirty="0"/>
              <a:t>/</a:t>
            </a:r>
            <a:r>
              <a:rPr lang="en-US" dirty="0" err="1"/>
              <a:t>conferenceDisplay.py?ovw</a:t>
            </a:r>
            <a:r>
              <a:rPr lang="en-US" dirty="0"/>
              <a:t>=</a:t>
            </a:r>
            <a:r>
              <a:rPr lang="en-US" dirty="0" err="1"/>
              <a:t>True&amp;confId</a:t>
            </a:r>
            <a:r>
              <a:rPr lang="en-US" dirty="0"/>
              <a:t>=233944</a:t>
            </a:r>
            <a:endParaRPr lang="en-US" dirty="0" smtClean="0"/>
          </a:p>
          <a:p>
            <a:pPr lvl="1"/>
            <a:r>
              <a:rPr lang="en-US" dirty="0" smtClean="0"/>
              <a:t>R&amp;D Capabilities</a:t>
            </a:r>
          </a:p>
          <a:p>
            <a:pPr lvl="2"/>
            <a:r>
              <a:rPr lang="en-US" dirty="0" smtClean="0"/>
              <a:t>Sub-conveners:  Georg </a:t>
            </a:r>
            <a:r>
              <a:rPr lang="en-US" dirty="0" err="1" smtClean="0"/>
              <a:t>Hoffstaeter</a:t>
            </a:r>
            <a:r>
              <a:rPr lang="en-US" dirty="0" smtClean="0"/>
              <a:t> (Cornell), Mark Hogan (SLAC), </a:t>
            </a:r>
            <a:br>
              <a:rPr lang="en-US" dirty="0" smtClean="0"/>
            </a:br>
            <a:r>
              <a:rPr lang="en-US" dirty="0" smtClean="0"/>
              <a:t>&amp; Vladimir </a:t>
            </a:r>
            <a:r>
              <a:rPr lang="en-US" dirty="0" err="1" smtClean="0"/>
              <a:t>Shiltsev</a:t>
            </a:r>
            <a:r>
              <a:rPr lang="en-US" dirty="0" smtClean="0"/>
              <a:t> (FNAL)</a:t>
            </a:r>
          </a:p>
          <a:p>
            <a:pPr lvl="2"/>
            <a:r>
              <a:rPr lang="en-US" dirty="0" smtClean="0"/>
              <a:t>Sub-Group Meeting at Univ. of Chicago: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indico.fnal.gov</a:t>
            </a:r>
            <a:r>
              <a:rPr lang="en-US" dirty="0"/>
              <a:t>/</a:t>
            </a:r>
            <a:r>
              <a:rPr lang="en-US" dirty="0" err="1"/>
              <a:t>conferenceDisplay.py?ovw</a:t>
            </a:r>
            <a:r>
              <a:rPr lang="en-US" dirty="0"/>
              <a:t>=</a:t>
            </a:r>
            <a:r>
              <a:rPr lang="en-US" dirty="0" err="1"/>
              <a:t>True&amp;confId</a:t>
            </a:r>
            <a:r>
              <a:rPr lang="en-US" dirty="0"/>
              <a:t>=6326</a:t>
            </a:r>
            <a:endParaRPr lang="en-US" dirty="0" smtClean="0"/>
          </a:p>
          <a:p>
            <a:r>
              <a:rPr lang="en-US" dirty="0" smtClean="0"/>
              <a:t>Submissions covered a broad range of capabilities and possibilities </a:t>
            </a: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cs typeface="Wingdings 3" charset="2"/>
              </a:rPr>
              <a:t> many contributors to what follows</a:t>
            </a:r>
          </a:p>
          <a:p>
            <a:pPr lvl="1"/>
            <a:r>
              <a:rPr lang="en-US" dirty="0" smtClean="0">
                <a:cs typeface="Wingdings 3" charset="2"/>
              </a:rPr>
              <a:t>Particular thanks to E. </a:t>
            </a:r>
            <a:r>
              <a:rPr lang="en-US" dirty="0" err="1" smtClean="0">
                <a:cs typeface="Wingdings 3" charset="2"/>
              </a:rPr>
              <a:t>Prebys</a:t>
            </a:r>
            <a:r>
              <a:rPr lang="en-US" dirty="0" smtClean="0">
                <a:cs typeface="Wingdings 3" charset="2"/>
              </a:rPr>
              <a:t>, T. </a:t>
            </a:r>
            <a:r>
              <a:rPr lang="en-US" dirty="0" err="1" smtClean="0">
                <a:cs typeface="Wingdings 3" charset="2"/>
              </a:rPr>
              <a:t>Raubenheimer</a:t>
            </a:r>
            <a:r>
              <a:rPr lang="en-US" dirty="0" smtClean="0">
                <a:cs typeface="Wingdings 3" charset="2"/>
              </a:rPr>
              <a:t>, S. Henderson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38057"/>
              </p:ext>
            </p:extLst>
          </p:nvPr>
        </p:nvGraphicFramePr>
        <p:xfrm>
          <a:off x="165100" y="1050926"/>
          <a:ext cx="8921750" cy="536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101" y="520701"/>
            <a:ext cx="4394199" cy="2209799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Long-Term Perspective</a:t>
            </a:r>
          </a:p>
          <a:p>
            <a:endParaRPr lang="en-US" sz="2800" dirty="0"/>
          </a:p>
          <a:p>
            <a:r>
              <a:rPr lang="en-US" sz="2800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/>
          </a:bodyPr>
          <a:lstStyle/>
          <a:p>
            <a:r>
              <a:rPr lang="en-US" dirty="0" smtClean="0"/>
              <a:t>Some Connections…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theme that has arisen in the capabilities discussions has been that of upgrade paths</a:t>
            </a:r>
          </a:p>
          <a:p>
            <a:pPr lvl="1"/>
            <a:r>
              <a:rPr lang="en-US" dirty="0" smtClean="0"/>
              <a:t>Note that a number of “constrained” options didn’t even get mention in this presentation</a:t>
            </a:r>
          </a:p>
          <a:p>
            <a:r>
              <a:rPr lang="en-US" dirty="0" smtClean="0"/>
              <a:t>There are many special synergies that also come into play:</a:t>
            </a:r>
          </a:p>
          <a:p>
            <a:pPr lvl="1"/>
            <a:r>
              <a:rPr lang="en-US" dirty="0" smtClean="0"/>
              <a:t>TLEP &amp; VHE-LHC</a:t>
            </a:r>
          </a:p>
          <a:p>
            <a:pPr lvl="1"/>
            <a:r>
              <a:rPr lang="en-US" dirty="0" smtClean="0"/>
              <a:t>MC and the Neutrino Program</a:t>
            </a:r>
          </a:p>
          <a:p>
            <a:pPr lvl="1"/>
            <a:r>
              <a:rPr lang="en-US" dirty="0" smtClean="0"/>
              <a:t>Technology linkages (</a:t>
            </a:r>
            <a:r>
              <a:rPr lang="en-US" dirty="0" err="1" smtClean="0"/>
              <a:t>eg</a:t>
            </a:r>
            <a:r>
              <a:rPr lang="en-US" dirty="0" smtClean="0"/>
              <a:t>, MAP and HE LHC magnet development)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g-g</a:t>
            </a:r>
            <a:r>
              <a:rPr lang="en-US" dirty="0" smtClean="0">
                <a:cs typeface="Symbol" charset="2"/>
              </a:rPr>
              <a:t> as a companion capability to an LC</a:t>
            </a:r>
          </a:p>
          <a:p>
            <a:pPr lvl="1"/>
            <a:r>
              <a:rPr lang="en-US" dirty="0" smtClean="0">
                <a:cs typeface="Symbol" charset="2"/>
              </a:rPr>
              <a:t>A </a:t>
            </a:r>
            <a:r>
              <a:rPr lang="en-US" dirty="0" err="1" smtClean="0">
                <a:cs typeface="Symbol" charset="2"/>
              </a:rPr>
              <a:t>wakefield</a:t>
            </a:r>
            <a:r>
              <a:rPr lang="en-US" dirty="0" smtClean="0">
                <a:cs typeface="Symbol" charset="2"/>
              </a:rPr>
              <a:t> accelerator upgrade to a conventional LC</a:t>
            </a:r>
          </a:p>
          <a:p>
            <a:pPr lvl="1"/>
            <a:r>
              <a:rPr lang="en-US" dirty="0" smtClean="0">
                <a:cs typeface="Symbol" charset="2"/>
              </a:rPr>
              <a:t>And this is not an exhaustive list…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997200" y="215901"/>
            <a:ext cx="3251200" cy="2300762"/>
            <a:chOff x="2997200" y="228601"/>
            <a:chExt cx="3251200" cy="2300762"/>
          </a:xfrm>
        </p:grpSpPr>
        <p:sp>
          <p:nvSpPr>
            <p:cNvPr id="11" name="Isosceles Triangle 10"/>
            <p:cNvSpPr/>
            <p:nvPr/>
          </p:nvSpPr>
          <p:spPr>
            <a:xfrm>
              <a:off x="2997200" y="228601"/>
              <a:ext cx="3251200" cy="2298700"/>
            </a:xfrm>
            <a:prstGeom prst="triangle">
              <a:avLst>
                <a:gd name="adj" fmla="val 5033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b" anchorCtr="1"/>
            <a:lstStyle/>
            <a:p>
              <a:pPr algn="ctr"/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48262" y="1329035"/>
              <a:ext cx="27675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  <a:t>US-HEP </a:t>
              </a:r>
              <a:br>
                <a:rPr lang="en-US" sz="2400" dirty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</a:br>
              <a:r>
                <a:rPr lang="en-US" sz="2400" dirty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  <a:t>Energy 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  <a:t>Frontier</a:t>
              </a:r>
              <a:b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</a:b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660066"/>
                  </a:solidFill>
                </a:rPr>
                <a:t>Research Program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</a:endParaRPr>
            </a:p>
          </p:txBody>
        </p:sp>
      </p:grpSp>
      <p:sp>
        <p:nvSpPr>
          <p:cNvPr id="27" name="Curved Up Arrow 26"/>
          <p:cNvSpPr/>
          <p:nvPr/>
        </p:nvSpPr>
        <p:spPr>
          <a:xfrm rot="7760029">
            <a:off x="173709" y="2822315"/>
            <a:ext cx="2658340" cy="1343197"/>
          </a:xfrm>
          <a:prstGeom prst="curvedUpArrow">
            <a:avLst>
              <a:gd name="adj1" fmla="val 14003"/>
              <a:gd name="adj2" fmla="val 25041"/>
              <a:gd name="adj3" fmla="val 142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2849135">
            <a:off x="8077201" y="5041900"/>
            <a:ext cx="1155700" cy="609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4405774">
            <a:off x="7288234" y="4090258"/>
            <a:ext cx="1262397" cy="5767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4405774">
            <a:off x="6510996" y="3050633"/>
            <a:ext cx="2658340" cy="1343197"/>
          </a:xfrm>
          <a:prstGeom prst="curvedUpArrow">
            <a:avLst>
              <a:gd name="adj1" fmla="val 14003"/>
              <a:gd name="adj2" fmla="val 25041"/>
              <a:gd name="adj3" fmla="val 142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7707773">
            <a:off x="-483033" y="3802691"/>
            <a:ext cx="2504522" cy="1343197"/>
          </a:xfrm>
          <a:prstGeom prst="curvedUpArrow">
            <a:avLst>
              <a:gd name="adj1" fmla="val 14003"/>
              <a:gd name="adj2" fmla="val 25041"/>
              <a:gd name="adj3" fmla="val 142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7707773">
            <a:off x="-594651" y="3285719"/>
            <a:ext cx="3565482" cy="1343197"/>
          </a:xfrm>
          <a:prstGeom prst="curvedUpArrow">
            <a:avLst>
              <a:gd name="adj1" fmla="val 14003"/>
              <a:gd name="adj2" fmla="val 25041"/>
              <a:gd name="adj3" fmla="val 142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5100" y="84138"/>
            <a:ext cx="3695700" cy="168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</a:t>
            </a:r>
            <a:br>
              <a:rPr lang="en-US" dirty="0" smtClean="0"/>
            </a:br>
            <a:r>
              <a:rPr lang="en-US" dirty="0" smtClean="0"/>
              <a:t>A Long-Term</a:t>
            </a:r>
            <a:br>
              <a:rPr lang="en-US" dirty="0" smtClean="0"/>
            </a:b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43</a:t>
            </a:fld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876300" y="4483100"/>
            <a:ext cx="7493000" cy="952500"/>
          </a:xfrm>
          <a:prstGeom prst="trapezoid">
            <a:avLst>
              <a:gd name="adj" fmla="val 73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Nurture 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 Vibrant 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and Cutting Edge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/>
            </a:r>
            <a:b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Accelerator R&amp;D Program </a:t>
            </a:r>
          </a:p>
        </p:txBody>
      </p:sp>
      <p:sp>
        <p:nvSpPr>
          <p:cNvPr id="13" name="Trapezoid 12"/>
          <p:cNvSpPr/>
          <p:nvPr/>
        </p:nvSpPr>
        <p:spPr>
          <a:xfrm>
            <a:off x="1587500" y="3505200"/>
            <a:ext cx="6070600" cy="952500"/>
          </a:xfrm>
          <a:prstGeom prst="trapezoid">
            <a:avLst>
              <a:gd name="adj" fmla="val 73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Develop the Next 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Generation(s) 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of Accelerator Specialists</a:t>
            </a:r>
          </a:p>
        </p:txBody>
      </p:sp>
      <p:sp>
        <p:nvSpPr>
          <p:cNvPr id="14" name="Trapezoid 13"/>
          <p:cNvSpPr>
            <a:spLocks noChangeAspect="1"/>
          </p:cNvSpPr>
          <p:nvPr/>
        </p:nvSpPr>
        <p:spPr>
          <a:xfrm>
            <a:off x="2298700" y="2552701"/>
            <a:ext cx="4645152" cy="924855"/>
          </a:xfrm>
          <a:prstGeom prst="trapezoid">
            <a:avLst>
              <a:gd name="adj" fmla="val 73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Support Strong </a:t>
            </a:r>
            <a:b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Global Connections</a:t>
            </a:r>
          </a:p>
        </p:txBody>
      </p:sp>
      <p:sp>
        <p:nvSpPr>
          <p:cNvPr id="7" name="Trapezoid 6"/>
          <p:cNvSpPr/>
          <p:nvPr/>
        </p:nvSpPr>
        <p:spPr>
          <a:xfrm>
            <a:off x="165100" y="5461000"/>
            <a:ext cx="8921750" cy="952500"/>
          </a:xfrm>
          <a:prstGeom prst="trapezoid">
            <a:avLst>
              <a:gd name="adj" fmla="val 730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Maintain Investment in World Class Domestic </a:t>
            </a:r>
            <a:b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HEP Accelerator Capabilities 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and Infrastructure</a:t>
            </a:r>
          </a:p>
        </p:txBody>
      </p:sp>
      <p:sp>
        <p:nvSpPr>
          <p:cNvPr id="21" name="Up Arrow 20"/>
          <p:cNvSpPr/>
          <p:nvPr/>
        </p:nvSpPr>
        <p:spPr>
          <a:xfrm>
            <a:off x="7658100" y="5069562"/>
            <a:ext cx="616733" cy="909051"/>
          </a:xfrm>
          <a:prstGeom prst="upArrow">
            <a:avLst/>
          </a:prstGeom>
          <a:gradFill>
            <a:gsLst>
              <a:gs pos="0">
                <a:srgbClr val="6600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977900" y="5069563"/>
            <a:ext cx="616733" cy="909051"/>
          </a:xfrm>
          <a:prstGeom prst="upArrow">
            <a:avLst/>
          </a:prstGeom>
          <a:gradFill>
            <a:gsLst>
              <a:gs pos="0">
                <a:srgbClr val="6600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23"/>
          <p:cNvSpPr/>
          <p:nvPr/>
        </p:nvSpPr>
        <p:spPr>
          <a:xfrm>
            <a:off x="165100" y="2527301"/>
            <a:ext cx="8921750" cy="3873499"/>
          </a:xfrm>
          <a:prstGeom prst="trapezoid">
            <a:avLst>
              <a:gd name="adj" fmla="val 73000"/>
            </a:avLst>
          </a:pr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3898900" y="127001"/>
            <a:ext cx="1473200" cy="1092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9" grpId="0" animBg="1"/>
      <p:bldP spid="20" grpId="0" animBg="1"/>
      <p:bldP spid="16" grpId="0" animBg="1"/>
      <p:bldP spid="17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LHC program for the next 20 years is well-defined</a:t>
            </a:r>
          </a:p>
          <a:p>
            <a:pPr lvl="1"/>
            <a:r>
              <a:rPr lang="en-US" dirty="0" smtClean="0"/>
              <a:t>Questions arise as to what comes next</a:t>
            </a:r>
          </a:p>
          <a:p>
            <a:pPr lvl="2"/>
            <a:r>
              <a:rPr lang="en-US" dirty="0" smtClean="0"/>
              <a:t>For example:  Is an investment in a facility such as TLEP desirable on the 10 year timescale because it can lead to a VHE-LHC/VLHC capability in 30 years?</a:t>
            </a:r>
          </a:p>
          <a:p>
            <a:r>
              <a:rPr lang="en-US" dirty="0" smtClean="0"/>
              <a:t>There is little question that the ILC design is, at present, the most complete and well-studied design for a machine targeted at the Higgs</a:t>
            </a:r>
          </a:p>
          <a:p>
            <a:pPr lvl="1"/>
            <a:r>
              <a:rPr lang="en-US" dirty="0" smtClean="0"/>
              <a:t>But, what will we do if the next round of LHC data finally shows something at &gt; 1 </a:t>
            </a:r>
            <a:r>
              <a:rPr lang="en-US" dirty="0" err="1" smtClean="0"/>
              <a:t>TeV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On the relevant timescale (assuming advances in the R&amp;D program), we may want to consider comparisons such as the plot on the next page…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400" y="508574"/>
            <a:ext cx="8204200" cy="5981126"/>
            <a:chOff x="25400" y="508574"/>
            <a:chExt cx="8204200" cy="59811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0" y="508574"/>
              <a:ext cx="8204200" cy="59811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5100" y="762000"/>
              <a:ext cx="10668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" y="965200"/>
              <a:ext cx="6604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766560" y="266095"/>
            <a:ext cx="23774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Luminosity</a:t>
            </a: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dirty="0">
                <a:solidFill>
                  <a:srgbClr val="000090"/>
                </a:solidFill>
              </a:rPr>
              <a:t>Metric: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err="1">
                <a:solidFill>
                  <a:srgbClr val="000090"/>
                </a:solidFill>
              </a:rPr>
              <a:t>N</a:t>
            </a:r>
            <a:r>
              <a:rPr lang="en-US" sz="2400" baseline="-25000" dirty="0" err="1">
                <a:solidFill>
                  <a:srgbClr val="000090"/>
                </a:solidFill>
              </a:rPr>
              <a:t>det</a:t>
            </a:r>
            <a:r>
              <a:rPr lang="en-US" sz="2400" dirty="0">
                <a:solidFill>
                  <a:srgbClr val="000090"/>
                </a:solidFill>
              </a:rPr>
              <a:t> × </a:t>
            </a:r>
            <a:r>
              <a:rPr lang="en-US" sz="2400" dirty="0" err="1">
                <a:solidFill>
                  <a:srgbClr val="000090"/>
                </a:solidFill>
              </a:rPr>
              <a:t>L</a:t>
            </a:r>
            <a:r>
              <a:rPr lang="en-US" sz="2400" baseline="-25000" dirty="0" err="1">
                <a:solidFill>
                  <a:srgbClr val="000090"/>
                </a:solidFill>
              </a:rPr>
              <a:t>avg</a:t>
            </a:r>
            <a:r>
              <a:rPr lang="en-US" sz="2400" dirty="0">
                <a:solidFill>
                  <a:srgbClr val="000090"/>
                </a:solidFill>
              </a:rPr>
              <a:t> / </a:t>
            </a:r>
            <a:r>
              <a:rPr lang="en-US" sz="2400" dirty="0" err="1">
                <a:solidFill>
                  <a:srgbClr val="000090"/>
                </a:solidFill>
              </a:rPr>
              <a:t>P</a:t>
            </a:r>
            <a:r>
              <a:rPr lang="en-US" sz="2400" baseline="-25000" dirty="0" err="1">
                <a:solidFill>
                  <a:srgbClr val="000090"/>
                </a:solidFill>
              </a:rPr>
              <a:t>tot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600" y="38100"/>
            <a:ext cx="2120900" cy="495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J-P. </a:t>
            </a:r>
            <a:r>
              <a:rPr lang="en-US" dirty="0" err="1" smtClean="0"/>
              <a:t>Delahaye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necessity of US engagement in the ongoing LHC program is clear</a:t>
            </a:r>
          </a:p>
          <a:p>
            <a:r>
              <a:rPr lang="en-US" dirty="0" smtClean="0"/>
              <a:t>As is maintaining global connections if the next collider facility is off-shore</a:t>
            </a:r>
          </a:p>
          <a:p>
            <a:r>
              <a:rPr lang="en-US" dirty="0" smtClean="0"/>
              <a:t>At the same time we cannot ignore other elements of the US HEP program</a:t>
            </a:r>
          </a:p>
          <a:p>
            <a:pPr lvl="1"/>
            <a:r>
              <a:rPr lang="en-US" dirty="0" smtClean="0"/>
              <a:t>Investing in our domestic facilities which support non-collider portions of HEP</a:t>
            </a:r>
          </a:p>
          <a:p>
            <a:pPr lvl="1"/>
            <a:r>
              <a:rPr lang="en-US" dirty="0" smtClean="0"/>
              <a:t>Maintaining a robust R&amp;D program which benefits both our global connections and can open the door to additional world class capabilities in the US</a:t>
            </a:r>
          </a:p>
          <a:p>
            <a:pPr lvl="1"/>
            <a:r>
              <a:rPr lang="en-US" dirty="0" smtClean="0"/>
              <a:t>And continue to train the experts to support the next generation of facilities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goal of the aforementioned working groups has been to: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ummarize the capabilities that can support the physics needs of Energy Frontier</a:t>
            </a:r>
          </a:p>
          <a:p>
            <a:pPr lvl="1"/>
            <a:r>
              <a:rPr lang="en-US" dirty="0" smtClean="0"/>
              <a:t>Evaluate the major technical challenges and cost drivers</a:t>
            </a:r>
          </a:p>
          <a:p>
            <a:pPr lvl="1"/>
            <a:r>
              <a:rPr lang="en-US" dirty="0" smtClean="0"/>
              <a:t>Identify the R&amp;D path required to develop the necessary capabilities</a:t>
            </a:r>
          </a:p>
          <a:p>
            <a:pPr lvl="1"/>
            <a:endParaRPr lang="en-US" dirty="0"/>
          </a:p>
          <a:p>
            <a:r>
              <a:rPr lang="en-US" dirty="0" smtClean="0"/>
              <a:t>It should be noted that:</a:t>
            </a:r>
          </a:p>
          <a:p>
            <a:pPr lvl="1"/>
            <a:r>
              <a:rPr lang="en-US" dirty="0" smtClean="0"/>
              <a:t>All of the options have some technical challenges</a:t>
            </a:r>
          </a:p>
          <a:p>
            <a:pPr lvl="1"/>
            <a:r>
              <a:rPr lang="en-US" dirty="0" smtClean="0"/>
              <a:t>None of the options under consideration is cheap</a:t>
            </a:r>
          </a:p>
          <a:p>
            <a:pPr lvl="1"/>
            <a:r>
              <a:rPr lang="en-US" dirty="0" smtClean="0"/>
              <a:t>But, we do have real options with contrasting strengths and weaknesses (as well as varying states of readiness)</a:t>
            </a:r>
            <a:br>
              <a:rPr lang="en-US" dirty="0" smtClean="0"/>
            </a:b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/>
              <a:t> </a:t>
            </a:r>
            <a:r>
              <a:rPr lang="en-US" dirty="0" smtClean="0"/>
              <a:t>which makes the process of charting an optimal route forward challenging</a:t>
            </a:r>
            <a:r>
              <a:rPr lang="en-US" i="1" dirty="0" smtClean="0"/>
              <a:t> </a:t>
            </a:r>
            <a:r>
              <a:rPr lang="en-US" dirty="0" smtClean="0"/>
              <a:t>when we are discussing timescales of decades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What do you get for a Billion </a:t>
            </a:r>
            <a:r>
              <a:rPr lang="en-US" sz="3200" b="1" dirty="0"/>
              <a:t>D</a:t>
            </a:r>
            <a:r>
              <a:rPr lang="en-US" sz="3200" b="1" dirty="0" smtClean="0"/>
              <a:t>ollars?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Snowmass Energy Frontier Workshop - Univ.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" y="121473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NSLS-II: $0.9B, 0.8 km storage ring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571750"/>
            <a:ext cx="4231045" cy="2817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43449" y="1214735"/>
            <a:ext cx="423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4BCC6"/>
                </a:solidFill>
              </a:rPr>
              <a:t>SNS: $1.4B, 1 </a:t>
            </a:r>
            <a:r>
              <a:rPr lang="en-US" sz="2400" dirty="0" err="1" smtClean="0">
                <a:solidFill>
                  <a:srgbClr val="C4BCC6"/>
                </a:solidFill>
              </a:rPr>
              <a:t>GeV</a:t>
            </a:r>
            <a:r>
              <a:rPr lang="en-US" sz="2400" dirty="0" smtClean="0">
                <a:solidFill>
                  <a:srgbClr val="C4BCC6"/>
                </a:solidFill>
              </a:rPr>
              <a:t> </a:t>
            </a:r>
            <a:r>
              <a:rPr lang="en-US" sz="2400" dirty="0" err="1" smtClean="0">
                <a:solidFill>
                  <a:srgbClr val="C4BCC6"/>
                </a:solidFill>
              </a:rPr>
              <a:t>Linac</a:t>
            </a:r>
            <a:r>
              <a:rPr lang="en-US" sz="2400" dirty="0" smtClean="0">
                <a:solidFill>
                  <a:srgbClr val="C4BCC6"/>
                </a:solidFill>
              </a:rPr>
              <a:t>, Ring, high-power target, 1km</a:t>
            </a:r>
            <a:endParaRPr lang="en-US" sz="2400" dirty="0">
              <a:solidFill>
                <a:srgbClr val="C4BCC6"/>
              </a:solidFill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546604"/>
            <a:ext cx="39624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366000" y="5676900"/>
            <a:ext cx="1596148" cy="646331"/>
          </a:xfrm>
          <a:prstGeom prst="rect">
            <a:avLst/>
          </a:prstGeom>
          <a:solidFill>
            <a:srgbClr val="297FD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S. Henderson</a:t>
            </a:r>
            <a:br>
              <a:rPr lang="en-US" dirty="0" smtClean="0"/>
            </a:br>
            <a:r>
              <a:rPr lang="en-US" dirty="0" smtClean="0"/>
              <a:t>HF2012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0638"/>
            <a:ext cx="8927472" cy="839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Siegrist’s</a:t>
            </a:r>
            <a:r>
              <a:rPr lang="en-US" dirty="0" smtClean="0"/>
              <a:t> </a:t>
            </a:r>
            <a:r>
              <a:rPr lang="en-US" dirty="0"/>
              <a:t>“Boundary Conditions”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5022136"/>
            <a:ext cx="9086850" cy="14802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t’s imperative to make the case for the physics we need,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But we must also develop a coherent plan that is realistic if we want to preserve the health and vitality of the U.S. HEP program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challenges for </a:t>
            </a:r>
            <a:r>
              <a:rPr lang="en-US" b="1" u="sng" dirty="0" smtClean="0"/>
              <a:t>all</a:t>
            </a:r>
            <a:r>
              <a:rPr lang="en-US" dirty="0" smtClean="0"/>
              <a:t> of the options presented here go beyond the technical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 descr="Siegrist_CommunityQuestions_20121009.ppt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22465" r="9058" b="26525"/>
          <a:stretch/>
        </p:blipFill>
        <p:spPr>
          <a:xfrm>
            <a:off x="165100" y="835025"/>
            <a:ext cx="8509000" cy="4064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7204374" y="2582734"/>
            <a:ext cx="331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9D9D9"/>
                </a:solidFill>
              </a:rPr>
              <a:t>Jim </a:t>
            </a:r>
            <a:r>
              <a:rPr lang="en-US" sz="2400" dirty="0" err="1" smtClean="0">
                <a:solidFill>
                  <a:srgbClr val="D9D9D9"/>
                </a:solidFill>
              </a:rPr>
              <a:t>Siegrist</a:t>
            </a:r>
            <a:r>
              <a:rPr lang="en-US" sz="2400" dirty="0" smtClean="0">
                <a:solidFill>
                  <a:srgbClr val="D9D9D9"/>
                </a:solidFill>
              </a:rPr>
              <a:t>, CPM2012</a:t>
            </a:r>
            <a:endParaRPr lang="en-US" sz="2400" dirty="0">
              <a:solidFill>
                <a:srgbClr val="D9D9D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714360"/>
            <a:ext cx="869282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indico.fnal.gov</a:t>
            </a:r>
            <a:r>
              <a:rPr lang="en-US" sz="1400" dirty="0"/>
              <a:t>/</a:t>
            </a:r>
            <a:r>
              <a:rPr lang="en-US" sz="1400" dirty="0" err="1"/>
              <a:t>getFile.py</a:t>
            </a:r>
            <a:r>
              <a:rPr lang="en-US" sz="1400" dirty="0"/>
              <a:t>/</a:t>
            </a:r>
            <a:r>
              <a:rPr lang="en-US" sz="1400" dirty="0" err="1"/>
              <a:t>access?contribId</a:t>
            </a:r>
            <a:r>
              <a:rPr lang="en-US" sz="1400" dirty="0"/>
              <a:t>=4&amp;sessionId=2&amp;resId=3&amp;materialId=</a:t>
            </a:r>
            <a:r>
              <a:rPr lang="en-US" sz="1400" dirty="0" err="1"/>
              <a:t>slides&amp;confId</a:t>
            </a:r>
            <a:r>
              <a:rPr lang="en-US" sz="1400" dirty="0"/>
              <a:t>=5841</a:t>
            </a:r>
          </a:p>
        </p:txBody>
      </p:sp>
    </p:spTree>
    <p:extLst>
      <p:ext uri="{BB962C8B-B14F-4D97-AF65-F5344CB8AC3E}">
        <p14:creationId xmlns:p14="http://schemas.microsoft.com/office/powerpoint/2010/main" val="205732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</a:t>
            </a:r>
            <a:r>
              <a:rPr lang="en-US" dirty="0" smtClean="0"/>
              <a:t> Collider Capabilities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101" y="520701"/>
            <a:ext cx="3187699" cy="1485899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/>
              <a:t>LHC </a:t>
            </a:r>
            <a:r>
              <a:rPr lang="en-US" dirty="0" smtClean="0"/>
              <a:t>and Its Upgrade </a:t>
            </a:r>
            <a:r>
              <a:rPr lang="en-US" dirty="0"/>
              <a:t>Path</a:t>
            </a:r>
          </a:p>
          <a:p>
            <a:r>
              <a:rPr lang="en-US" dirty="0" smtClean="0"/>
              <a:t>Very High Energy Options:</a:t>
            </a:r>
          </a:p>
          <a:p>
            <a:r>
              <a:rPr lang="en-US" dirty="0"/>
              <a:t>	</a:t>
            </a:r>
            <a:r>
              <a:rPr lang="en-US" dirty="0" smtClean="0"/>
              <a:t>VHE-LHC</a:t>
            </a:r>
          </a:p>
          <a:p>
            <a:r>
              <a:rPr lang="en-US" dirty="0"/>
              <a:t>	</a:t>
            </a:r>
            <a:r>
              <a:rPr lang="en-US" dirty="0" smtClean="0"/>
              <a:t>VLHC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100" y="0"/>
            <a:ext cx="8064500" cy="85090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The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Snowmass Energy Frontier Workshop - Univ.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562018"/>
            <a:ext cx="9059338" cy="281846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37656"/>
              </p:ext>
            </p:extLst>
          </p:nvPr>
        </p:nvGraphicFramePr>
        <p:xfrm>
          <a:off x="12700" y="774700"/>
          <a:ext cx="4914899" cy="2270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60936"/>
                <a:gridCol w="1118664"/>
                <a:gridCol w="1574800"/>
                <a:gridCol w="1460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</a:t>
                      </a:r>
                      <a:endParaRPr lang="en-US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Facility</a:t>
                      </a:r>
                      <a:endParaRPr lang="en-US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CM</a:t>
                      </a:r>
                      <a:endParaRPr lang="en-US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Lumi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LHC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13-14 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pp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+mn-cs"/>
                          <a:sym typeface="Wingdings"/>
                        </a:rPr>
                        <a:t>1</a:t>
                      </a:r>
                      <a:r>
                        <a:rPr lang="en-US" sz="1600" dirty="0" smtClean="0">
                          <a:latin typeface="Wingdings 3" charset="2"/>
                          <a:cs typeface="Wingdings 3" charset="2"/>
                          <a:sym typeface="Wingdings"/>
                        </a:rPr>
                        <a:t>a</a:t>
                      </a:r>
                      <a:r>
                        <a:rPr lang="en-US" sz="1600" dirty="0" smtClean="0"/>
                        <a:t>2 Peak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2024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HL-LHC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14 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pp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r>
                        <a:rPr lang="en-US" sz="1600" baseline="0" dirty="0" smtClean="0"/>
                        <a:t> Leveled 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2024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LHeC</a:t>
                      </a:r>
                      <a:r>
                        <a:rPr lang="en-US" sz="1600" dirty="0" smtClean="0"/>
                        <a:t>?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7 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baseline="0" dirty="0" smtClean="0"/>
                        <a:t> p +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60-140 </a:t>
                      </a:r>
                      <a:r>
                        <a:rPr lang="en-US" sz="1600" baseline="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30000" dirty="0" smtClean="0"/>
                        <a:t>±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~.1-1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~2035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HE-LHC?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33 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pp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≥2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3124200"/>
            <a:ext cx="319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 &gt;3 decade hadron program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4886" y="5799017"/>
            <a:ext cx="1211014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~10 </a:t>
            </a:r>
            <a:r>
              <a:rPr lang="en-US" dirty="0" err="1" smtClean="0">
                <a:solidFill>
                  <a:srgbClr val="FF0000"/>
                </a:solidFill>
              </a:rPr>
              <a:t>yrs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physics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9" r="6382" b="6642"/>
          <a:stretch/>
        </p:blipFill>
        <p:spPr bwMode="auto">
          <a:xfrm>
            <a:off x="4739037" y="185739"/>
            <a:ext cx="4392263" cy="321786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99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ermilab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Fermilab_2013.potx</Template>
  <TotalTime>14587</TotalTime>
  <Words>3354</Words>
  <Application>Microsoft Macintosh PowerPoint</Application>
  <PresentationFormat>On-screen Show (4:3)</PresentationFormat>
  <Paragraphs>823</Paragraphs>
  <Slides>46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Fermilab_2013</vt:lpstr>
      <vt:lpstr>Blank</vt:lpstr>
      <vt:lpstr>Equation</vt:lpstr>
      <vt:lpstr>Accelerator Capabilities for the Energy Frontier</vt:lpstr>
      <vt:lpstr>Outline</vt:lpstr>
      <vt:lpstr>Introduction</vt:lpstr>
      <vt:lpstr>Frontier Capabilities Sub-Groups &amp; Inputs</vt:lpstr>
      <vt:lpstr>Working Group Assessments</vt:lpstr>
      <vt:lpstr>What do you get for a Billion Dollars?</vt:lpstr>
      <vt:lpstr>Jim Siegrist’s “Boundary Conditions”</vt:lpstr>
      <vt:lpstr>HADRon Collider Capabilities</vt:lpstr>
      <vt:lpstr>    The LHC</vt:lpstr>
      <vt:lpstr>The LHC Sequence of Parameters</vt:lpstr>
      <vt:lpstr>Luminosity “Constraints”*</vt:lpstr>
      <vt:lpstr>Issues for the HL-LHC</vt:lpstr>
      <vt:lpstr>Luminosity Leveling</vt:lpstr>
      <vt:lpstr>LHeC: Options Considered</vt:lpstr>
      <vt:lpstr>Going Beyond LHC: Limits to Energy</vt:lpstr>
      <vt:lpstr>Important R&amp;D and Questions for HE Hadron Colliders</vt:lpstr>
      <vt:lpstr>Lepton &amp; Photon Colliders</vt:lpstr>
      <vt:lpstr>e+e− Circular Colliders</vt:lpstr>
      <vt:lpstr>The TLEP Concept</vt:lpstr>
      <vt:lpstr>Electron-Positron Storage Rings:  Parameters for Selected Options</vt:lpstr>
      <vt:lpstr>e+e− Circular Colliders </vt:lpstr>
      <vt:lpstr>Linear Colliders</vt:lpstr>
      <vt:lpstr>Linear Collider Options</vt:lpstr>
      <vt:lpstr>Linear Collider Options</vt:lpstr>
      <vt:lpstr>ILC Parameters</vt:lpstr>
      <vt:lpstr>The ILC</vt:lpstr>
      <vt:lpstr>PowerPoint Presentation</vt:lpstr>
      <vt:lpstr>Potential Staged CLIC Parameters</vt:lpstr>
      <vt:lpstr>Linear Colliders with E &gt; 1 TeV</vt:lpstr>
      <vt:lpstr>Concept of Beam-Driven Plasma Linac</vt:lpstr>
      <vt:lpstr>PowerPoint Presentation</vt:lpstr>
      <vt:lpstr>Possible Linear Collider Parameters</vt:lpstr>
      <vt:lpstr>CLIC and Wakefield LCs</vt:lpstr>
      <vt:lpstr>g-g Collider Concepts</vt:lpstr>
      <vt:lpstr> g-g Colliders </vt:lpstr>
      <vt:lpstr>Muon Accelerator Concepts</vt:lpstr>
      <vt:lpstr>Muon Accelerators</vt:lpstr>
      <vt:lpstr>PowerPoint Presentation</vt:lpstr>
      <vt:lpstr>MAP Designs for a Muon-Based Higgs Factory and Energy Frontier Colliders</vt:lpstr>
      <vt:lpstr>Muon Colliders </vt:lpstr>
      <vt:lpstr>CLOSING Remarks</vt:lpstr>
      <vt:lpstr>Some Connections…</vt:lpstr>
      <vt:lpstr>Establishing A Long-Term Perspective</vt:lpstr>
      <vt:lpstr>Conclusions I</vt:lpstr>
      <vt:lpstr>PowerPoint Presentation</vt:lpstr>
      <vt:lpstr>Conclusions II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260</cp:revision>
  <cp:lastPrinted>2013-07-01T17:48:58Z</cp:lastPrinted>
  <dcterms:created xsi:type="dcterms:W3CDTF">2012-01-28T14:57:36Z</dcterms:created>
  <dcterms:modified xsi:type="dcterms:W3CDTF">2013-07-01T18:11:15Z</dcterms:modified>
</cp:coreProperties>
</file>