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20" r:id="rId2"/>
  </p:sldMasterIdLst>
  <p:notesMasterIdLst>
    <p:notesMasterId r:id="rId39"/>
  </p:notesMasterIdLst>
  <p:handoutMasterIdLst>
    <p:handoutMasterId r:id="rId40"/>
  </p:handoutMasterIdLst>
  <p:sldIdLst>
    <p:sldId id="334" r:id="rId3"/>
    <p:sldId id="1137" r:id="rId4"/>
    <p:sldId id="1134" r:id="rId5"/>
    <p:sldId id="1135" r:id="rId6"/>
    <p:sldId id="1136" r:id="rId7"/>
    <p:sldId id="1098" r:id="rId8"/>
    <p:sldId id="1099" r:id="rId9"/>
    <p:sldId id="1151" r:id="rId10"/>
    <p:sldId id="1112" r:id="rId11"/>
    <p:sldId id="1113" r:id="rId12"/>
    <p:sldId id="1133" r:id="rId13"/>
    <p:sldId id="1116" r:id="rId14"/>
    <p:sldId id="1118" r:id="rId15"/>
    <p:sldId id="1119" r:id="rId16"/>
    <p:sldId id="1120" r:id="rId17"/>
    <p:sldId id="1125" r:id="rId18"/>
    <p:sldId id="1162" r:id="rId19"/>
    <p:sldId id="1163" r:id="rId20"/>
    <p:sldId id="1164" r:id="rId21"/>
    <p:sldId id="1165" r:id="rId22"/>
    <p:sldId id="1161" r:id="rId23"/>
    <p:sldId id="1155" r:id="rId24"/>
    <p:sldId id="1127" r:id="rId25"/>
    <p:sldId id="1148" r:id="rId26"/>
    <p:sldId id="1158" r:id="rId27"/>
    <p:sldId id="1128" r:id="rId28"/>
    <p:sldId id="1129" r:id="rId29"/>
    <p:sldId id="1154" r:id="rId30"/>
    <p:sldId id="1149" r:id="rId31"/>
    <p:sldId id="1159" r:id="rId32"/>
    <p:sldId id="1166" r:id="rId33"/>
    <p:sldId id="1160" r:id="rId34"/>
    <p:sldId id="1167" r:id="rId35"/>
    <p:sldId id="1170" r:id="rId36"/>
    <p:sldId id="1169" r:id="rId37"/>
    <p:sldId id="1131" r:id="rId38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0D2"/>
    <a:srgbClr val="E5434B"/>
    <a:srgbClr val="D857DB"/>
    <a:srgbClr val="BA4091"/>
    <a:srgbClr val="00FF00"/>
    <a:srgbClr val="009900"/>
    <a:srgbClr val="990099"/>
    <a:srgbClr val="993366"/>
    <a:srgbClr val="56906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4" autoAdjust="0"/>
    <p:restoredTop sz="79239" autoAdjust="0"/>
  </p:normalViewPr>
  <p:slideViewPr>
    <p:cSldViewPr>
      <p:cViewPr>
        <p:scale>
          <a:sx n="73" d="100"/>
          <a:sy n="73" d="100"/>
        </p:scale>
        <p:origin x="-1253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1153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403" y="1"/>
            <a:ext cx="2999597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866"/>
            <a:ext cx="3001153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403" y="8853866"/>
            <a:ext cx="2999597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/>
            </a:lvl1pPr>
          </a:lstStyle>
          <a:p>
            <a:pPr>
              <a:defRPr/>
            </a:pPr>
            <a:fld id="{F773F9CA-AA54-46FE-BF81-BCC54216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2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9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2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2338D0-BA1D-4056-9BB5-D78336ACC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1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7/17/2013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77200" y="6575425"/>
            <a:ext cx="407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fld id="{0A9CC971-58DE-41FD-98F6-54CE5B19428D}" type="slidenum">
              <a:rPr lang="en-US" sz="1200">
                <a:solidFill>
                  <a:schemeClr val="bg2"/>
                </a:solidFill>
                <a:latin typeface="Textile" charset="0"/>
              </a:rPr>
              <a:pPr algn="l" eaLnBrk="0" hangingPunct="0"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AFC7-82A8-4779-BBD2-275D08A75471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w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9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png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59.png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2.wmf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6.png"/><Relationship Id="rId5" Type="http://schemas.openxmlformats.org/officeDocument/2006/relationships/image" Target="../media/image70.png"/><Relationship Id="rId10" Type="http://schemas.openxmlformats.org/officeDocument/2006/relationships/image" Target="../media/image69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59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71.wmf"/><Relationship Id="rId9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6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7.wmf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8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76.wmf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wmf"/><Relationship Id="rId11" Type="http://schemas.openxmlformats.org/officeDocument/2006/relationships/image" Target="../media/image86.wmf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84.wmf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2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image" Target="../media/image64.png"/><Relationship Id="rId15" Type="http://schemas.openxmlformats.org/officeDocument/2006/relationships/image" Target="../media/image93.wmf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100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9.png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7.wmf"/><Relationship Id="rId11" Type="http://schemas.openxmlformats.org/officeDocument/2006/relationships/image" Target="../media/image98.wmf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96.wmf"/><Relationship Id="rId9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0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7.png"/><Relationship Id="rId4" Type="http://schemas.openxmlformats.org/officeDocument/2006/relationships/image" Target="../media/image104.wmf"/><Relationship Id="rId9" Type="http://schemas.openxmlformats.org/officeDocument/2006/relationships/image" Target="../media/image10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0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11.wmf"/><Relationship Id="rId9" Type="http://schemas.openxmlformats.org/officeDocument/2006/relationships/image" Target="../media/image11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oleObject" Target="../embeddings/oleObject70.bin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1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8915400" cy="23653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Higgs Couplings at the ILC </a:t>
            </a:r>
            <a:r>
              <a:rPr lang="en-US" sz="4000" baseline="30000" dirty="0" smtClean="0">
                <a:solidFill>
                  <a:srgbClr val="009900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sz="4000" baseline="300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4000" dirty="0" smtClean="0">
                <a:solidFill>
                  <a:srgbClr val="009900"/>
                </a:solidFill>
                <a:sym typeface="Wingdings" pitchFamily="2" charset="2"/>
              </a:rPr>
              <a:t/>
            </a:r>
            <a:br>
              <a:rPr lang="en-US" sz="4000" dirty="0" smtClean="0">
                <a:solidFill>
                  <a:srgbClr val="009900"/>
                </a:solidFill>
                <a:sym typeface="Wingdings" pitchFamily="2" charset="2"/>
              </a:rPr>
            </a:br>
            <a:r>
              <a:rPr lang="en-US" sz="4000" dirty="0" smtClean="0">
                <a:solidFill>
                  <a:srgbClr val="009900"/>
                </a:solidFill>
                <a:sym typeface="Wingdings" pitchFamily="2" charset="2"/>
              </a:rPr>
              <a:t>  </a:t>
            </a:r>
            <a:endParaRPr lang="en-US" sz="4000" dirty="0" smtClean="0">
              <a:solidFill>
                <a:srgbClr val="0099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3733800"/>
            <a:ext cx="93726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 smtClean="0"/>
              <a:t>Tim </a:t>
            </a:r>
            <a:r>
              <a:rPr lang="en-US" sz="1800" dirty="0" err="1" smtClean="0"/>
              <a:t>Barklow</a:t>
            </a:r>
            <a:r>
              <a:rPr lang="en-US" sz="1800" dirty="0" smtClean="0"/>
              <a:t> (SLAC)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On behalf of the ILC Higgs White Paper Authors:</a:t>
            </a:r>
          </a:p>
          <a:p>
            <a:pPr eaLnBrk="1" hangingPunct="1"/>
            <a:r>
              <a:rPr lang="en-US" sz="1800" dirty="0" smtClean="0"/>
              <a:t> </a:t>
            </a:r>
          </a:p>
          <a:p>
            <a:pPr eaLnBrk="1" hangingPunct="1"/>
            <a:r>
              <a:rPr lang="en-US" sz="1800" dirty="0" smtClean="0"/>
              <a:t>D. </a:t>
            </a:r>
            <a:r>
              <a:rPr lang="en-US" sz="1800" dirty="0" err="1" smtClean="0"/>
              <a:t>Asner</a:t>
            </a:r>
            <a:r>
              <a:rPr lang="en-US" sz="1800" dirty="0" smtClean="0"/>
              <a:t>, T.B., K. </a:t>
            </a:r>
            <a:r>
              <a:rPr lang="en-US" sz="1800" dirty="0" err="1" smtClean="0"/>
              <a:t>Fujii</a:t>
            </a:r>
            <a:r>
              <a:rPr lang="en-US" sz="1800" dirty="0" smtClean="0"/>
              <a:t>, H.E. Haber, S. </a:t>
            </a:r>
            <a:r>
              <a:rPr lang="en-US" sz="1800" dirty="0" err="1" smtClean="0"/>
              <a:t>Kanemura</a:t>
            </a:r>
            <a:r>
              <a:rPr lang="en-US" sz="1800" dirty="0" smtClean="0"/>
              <a:t>, A. Miyamoto, G. </a:t>
            </a:r>
            <a:r>
              <a:rPr lang="en-US" sz="1800" dirty="0" err="1" smtClean="0"/>
              <a:t>Weiglein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  </a:t>
            </a:r>
          </a:p>
          <a:p>
            <a:pPr eaLnBrk="1" hangingPunct="1"/>
            <a:r>
              <a:rPr lang="en-US" sz="1800" dirty="0" smtClean="0"/>
              <a:t>July </a:t>
            </a:r>
            <a:r>
              <a:rPr lang="en-US" sz="1800" dirty="0"/>
              <a:t>2</a:t>
            </a:r>
            <a:r>
              <a:rPr lang="en-US" sz="1800" dirty="0" smtClean="0"/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02325"/>
              </p:ext>
            </p:extLst>
          </p:nvPr>
        </p:nvGraphicFramePr>
        <p:xfrm>
          <a:off x="3136605" y="304800"/>
          <a:ext cx="5486400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1" name="Acrobat Document" r:id="rId3" imgW="11137320" imgH="8606160" progId="AcroExch.Document.7">
                  <p:embed/>
                </p:oleObj>
              </mc:Choice>
              <mc:Fallback>
                <p:oleObj name="Acrobat Document" r:id="rId3" imgW="11137320" imgH="86061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728" b="15648"/>
                      <a:stretch>
                        <a:fillRect/>
                      </a:stretch>
                    </p:blipFill>
                    <p:spPr bwMode="auto">
                      <a:xfrm>
                        <a:off x="3136605" y="304800"/>
                        <a:ext cx="5486400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SiD Global Parameters </a:t>
            </a:r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68" y="3505200"/>
            <a:ext cx="6553200" cy="281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FEDA264-8707-4495-81E6-8250BEFC2B9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15920"/>
              </p:ext>
            </p:extLst>
          </p:nvPr>
        </p:nvGraphicFramePr>
        <p:xfrm>
          <a:off x="6646863" y="4154488"/>
          <a:ext cx="2452687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2" name="Equation" r:id="rId6" imgW="2031840" imgH="1346040" progId="Equation.DSMT4">
                  <p:embed/>
                </p:oleObj>
              </mc:Choice>
              <mc:Fallback>
                <p:oleObj name="Equation" r:id="rId6" imgW="203184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6863" y="4154488"/>
                        <a:ext cx="2452687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4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11</a:t>
            </a:fld>
            <a:endParaRPr kumimoji="0"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0875" y="1752600"/>
            <a:ext cx="8147050" cy="4540250"/>
            <a:chOff x="498475" y="1158875"/>
            <a:chExt cx="8147050" cy="4540250"/>
          </a:xfrm>
        </p:grpSpPr>
        <p:pic>
          <p:nvPicPr>
            <p:cNvPr id="6123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1158875"/>
              <a:ext cx="8147050" cy="454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55468" y="4738254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itchFamily="18" charset="2"/>
                </a:rPr>
                <a:t>mm</a:t>
              </a:r>
              <a:endParaRPr lang="en-US" sz="2000" dirty="0">
                <a:latin typeface="Symbol" pitchFamily="18" charset="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6861" y="0"/>
            <a:ext cx="617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 Higgs decay mode histogram  M</a:t>
            </a:r>
            <a:r>
              <a:rPr lang="en-US" baseline="-25000" dirty="0" smtClean="0"/>
              <a:t>H</a:t>
            </a:r>
            <a:r>
              <a:rPr lang="en-US" dirty="0" smtClean="0"/>
              <a:t>=125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89564"/>
              </p:ext>
            </p:extLst>
          </p:nvPr>
        </p:nvGraphicFramePr>
        <p:xfrm>
          <a:off x="628650" y="609600"/>
          <a:ext cx="80930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42" name="Equation" r:id="rId4" imgW="5257800" imgH="634680" progId="Equation.DSMT4">
                  <p:embed/>
                </p:oleObj>
              </mc:Choice>
              <mc:Fallback>
                <p:oleObj name="Equation" r:id="rId4" imgW="52578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609600"/>
                        <a:ext cx="80930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4088130" y="6060408"/>
            <a:ext cx="650875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30589" y="5994796"/>
            <a:ext cx="650875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00" y="6477000"/>
            <a:ext cx="650875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" y="6781800"/>
            <a:ext cx="650875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2362" name="Object 6123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1684"/>
              </p:ext>
            </p:extLst>
          </p:nvPr>
        </p:nvGraphicFramePr>
        <p:xfrm>
          <a:off x="914400" y="6377673"/>
          <a:ext cx="1754189" cy="23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43" name="Equation" r:id="rId6" imgW="1523880" imgH="203040" progId="Equation.DSMT4">
                  <p:embed/>
                </p:oleObj>
              </mc:Choice>
              <mc:Fallback>
                <p:oleObj name="Equation" r:id="rId6" imgW="15238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377673"/>
                        <a:ext cx="1754189" cy="23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63" name="Object 6123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45934"/>
              </p:ext>
            </p:extLst>
          </p:nvPr>
        </p:nvGraphicFramePr>
        <p:xfrm>
          <a:off x="885825" y="6629400"/>
          <a:ext cx="18573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44" name="Equation" r:id="rId8" imgW="1612800" imgH="228600" progId="Equation.DSMT4">
                  <p:embed/>
                </p:oleObj>
              </mc:Choice>
              <mc:Fallback>
                <p:oleObj name="Equation" r:id="rId8" imgW="1612800" imgH="228600" progId="Equation.DSMT4">
                  <p:embed/>
                  <p:pic>
                    <p:nvPicPr>
                      <p:cNvPr id="0" name="Object 612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6629400"/>
                        <a:ext cx="18573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2365" name="Straight Arrow Connector 612364"/>
          <p:cNvCxnSpPr/>
          <p:nvPr/>
        </p:nvCxnSpPr>
        <p:spPr>
          <a:xfrm flipH="1" flipV="1">
            <a:off x="5715000" y="6060408"/>
            <a:ext cx="76200" cy="416592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419600" y="6096000"/>
            <a:ext cx="1371600" cy="38100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657600" y="6019800"/>
            <a:ext cx="2133600" cy="45720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2373" name="Object 6123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42951"/>
              </p:ext>
            </p:extLst>
          </p:nvPr>
        </p:nvGraphicFramePr>
        <p:xfrm>
          <a:off x="5867400" y="6400800"/>
          <a:ext cx="26098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45" name="Equation" r:id="rId10" imgW="2158920" imgH="203040" progId="Equation.DSMT4">
                  <p:embed/>
                </p:oleObj>
              </mc:Choice>
              <mc:Fallback>
                <p:oleObj name="Equation" r:id="rId10" imgW="21589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400800"/>
                        <a:ext cx="260985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147495" y="1241461"/>
            <a:ext cx="816097" cy="4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5137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b="47503"/>
          <a:stretch/>
        </p:blipFill>
        <p:spPr bwMode="auto">
          <a:xfrm>
            <a:off x="733425" y="1468211"/>
            <a:ext cx="7677150" cy="287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05230"/>
              </p:ext>
            </p:extLst>
          </p:nvPr>
        </p:nvGraphicFramePr>
        <p:xfrm>
          <a:off x="2157413" y="508000"/>
          <a:ext cx="4543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41" name="Equation" r:id="rId4" imgW="2273040" imgH="253800" progId="Equation.DSMT4">
                  <p:embed/>
                </p:oleObj>
              </mc:Choice>
              <mc:Fallback>
                <p:oleObj name="Equation" r:id="rId4" imgW="227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08000"/>
                        <a:ext cx="4543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604341"/>
              </p:ext>
            </p:extLst>
          </p:nvPr>
        </p:nvGraphicFramePr>
        <p:xfrm>
          <a:off x="2971800" y="4625975"/>
          <a:ext cx="29035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42" name="Equation" r:id="rId6" imgW="1879560" imgH="457200" progId="Equation.DSMT4">
                  <p:embed/>
                </p:oleObj>
              </mc:Choice>
              <mc:Fallback>
                <p:oleObj name="Equation" r:id="rId6" imgW="18795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25975"/>
                        <a:ext cx="29035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8" cstate="print"/>
          <a:srcRect l="8020" t="84625" r="14002" b="4324"/>
          <a:stretch/>
        </p:blipFill>
        <p:spPr bwMode="auto">
          <a:xfrm>
            <a:off x="2190515" y="5715000"/>
            <a:ext cx="46674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76201" y="1241461"/>
            <a:ext cx="816097" cy="4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308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b="5792"/>
          <a:stretch/>
        </p:blipFill>
        <p:spPr bwMode="auto">
          <a:xfrm>
            <a:off x="914400" y="707571"/>
            <a:ext cx="7353300" cy="53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2151"/>
              </p:ext>
            </p:extLst>
          </p:nvPr>
        </p:nvGraphicFramePr>
        <p:xfrm>
          <a:off x="2133600" y="76200"/>
          <a:ext cx="4543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17" name="Equation" r:id="rId4" imgW="2273040" imgH="253800" progId="Equation.DSMT4">
                  <p:embed/>
                </p:oleObj>
              </mc:Choice>
              <mc:Fallback>
                <p:oleObj name="Equation" r:id="rId4" imgW="22730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76200"/>
                        <a:ext cx="4543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2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14</a:t>
            </a:fld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81200" y="762000"/>
            <a:ext cx="5427331" cy="4572000"/>
            <a:chOff x="1981200" y="762000"/>
            <a:chExt cx="5427331" cy="4572000"/>
          </a:xfrm>
        </p:grpSpPr>
        <p:pic>
          <p:nvPicPr>
            <p:cNvPr id="48333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38162"/>
            <a:stretch/>
          </p:blipFill>
          <p:spPr bwMode="auto">
            <a:xfrm>
              <a:off x="1981200" y="762000"/>
              <a:ext cx="54273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971800" y="1714500"/>
              <a:ext cx="19812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302625"/>
              </p:ext>
            </p:extLst>
          </p:nvPr>
        </p:nvGraphicFramePr>
        <p:xfrm>
          <a:off x="2209800" y="254000"/>
          <a:ext cx="4543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42" name="Equation" r:id="rId4" imgW="2273040" imgH="253800" progId="Equation.DSMT4">
                  <p:embed/>
                </p:oleObj>
              </mc:Choice>
              <mc:Fallback>
                <p:oleObj name="Equation" r:id="rId4" imgW="22730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4000"/>
                        <a:ext cx="4543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15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581025" y="304800"/>
            <a:ext cx="7981950" cy="5543550"/>
            <a:chOff x="581025" y="381000"/>
            <a:chExt cx="7981950" cy="5543550"/>
          </a:xfrm>
        </p:grpSpPr>
        <p:grpSp>
          <p:nvGrpSpPr>
            <p:cNvPr id="5" name="Group 4"/>
            <p:cNvGrpSpPr/>
            <p:nvPr/>
          </p:nvGrpSpPr>
          <p:grpSpPr>
            <a:xfrm>
              <a:off x="581025" y="381000"/>
              <a:ext cx="7981950" cy="5543550"/>
              <a:chOff x="581025" y="381000"/>
              <a:chExt cx="7981950" cy="5543550"/>
            </a:xfrm>
          </p:grpSpPr>
          <p:pic>
            <p:nvPicPr>
              <p:cNvPr id="48435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1025" y="381000"/>
                <a:ext cx="7981950" cy="554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038600" y="533400"/>
                <a:ext cx="3276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667000" y="3886200"/>
              <a:ext cx="4648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4191000"/>
              <a:ext cx="2438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802782"/>
              </p:ext>
            </p:extLst>
          </p:nvPr>
        </p:nvGraphicFramePr>
        <p:xfrm>
          <a:off x="2716212" y="3810000"/>
          <a:ext cx="61229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2" name="Equation" r:id="rId4" imgW="4190760" imgH="507960" progId="Equation.DSMT4">
                  <p:embed/>
                </p:oleObj>
              </mc:Choice>
              <mc:Fallback>
                <p:oleObj name="Equation" r:id="rId4" imgW="41907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2" y="3810000"/>
                        <a:ext cx="612298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505200" y="4724400"/>
            <a:ext cx="487680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56341"/>
              </p:ext>
            </p:extLst>
          </p:nvPr>
        </p:nvGraphicFramePr>
        <p:xfrm>
          <a:off x="3824288" y="4857750"/>
          <a:ext cx="47799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3" name="Equation" r:id="rId6" imgW="3429000" imgH="507960" progId="Equation.DSMT4">
                  <p:embed/>
                </p:oleObj>
              </mc:Choice>
              <mc:Fallback>
                <p:oleObj name="Equation" r:id="rId6" imgW="34290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4857750"/>
                        <a:ext cx="47799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38259"/>
              </p:ext>
            </p:extLst>
          </p:nvPr>
        </p:nvGraphicFramePr>
        <p:xfrm>
          <a:off x="1863725" y="5994400"/>
          <a:ext cx="62134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4" name="Equation" r:id="rId8" imgW="4457520" imgH="457200" progId="Equation.DSMT4">
                  <p:embed/>
                </p:oleObj>
              </mc:Choice>
              <mc:Fallback>
                <p:oleObj name="Equation" r:id="rId8" imgW="44575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994400"/>
                        <a:ext cx="62134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6467"/>
              </p:ext>
            </p:extLst>
          </p:nvPr>
        </p:nvGraphicFramePr>
        <p:xfrm>
          <a:off x="4295775" y="237919"/>
          <a:ext cx="3324225" cy="3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5" name="Equation" r:id="rId10" imgW="2273040" imgH="253800" progId="Equation.DSMT4">
                  <p:embed/>
                </p:oleObj>
              </mc:Choice>
              <mc:Fallback>
                <p:oleObj name="Equation" r:id="rId10" imgW="22730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237919"/>
                        <a:ext cx="3324225" cy="371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147495" y="1241461"/>
            <a:ext cx="816097" cy="4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35274"/>
              </p:ext>
            </p:extLst>
          </p:nvPr>
        </p:nvGraphicFramePr>
        <p:xfrm>
          <a:off x="2360613" y="177800"/>
          <a:ext cx="3887787" cy="85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43" name="Equation" r:id="rId3" imgW="2070000" imgH="457200" progId="Equation.DSMT4">
                  <p:embed/>
                </p:oleObj>
              </mc:Choice>
              <mc:Fallback>
                <p:oleObj name="Equation" r:id="rId3" imgW="207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177800"/>
                        <a:ext cx="3887787" cy="859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6758" t="7664" r="54821" b="47814"/>
          <a:stretch/>
        </p:blipFill>
        <p:spPr bwMode="auto">
          <a:xfrm>
            <a:off x="174543" y="1066800"/>
            <a:ext cx="29496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34779"/>
              </p:ext>
            </p:extLst>
          </p:nvPr>
        </p:nvGraphicFramePr>
        <p:xfrm>
          <a:off x="4460875" y="1920875"/>
          <a:ext cx="41624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44" name="Equation" r:id="rId6" imgW="3124080" imgH="431640" progId="Equation.DSMT4">
                  <p:embed/>
                </p:oleObj>
              </mc:Choice>
              <mc:Fallback>
                <p:oleObj name="Equation" r:id="rId6" imgW="31240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920875"/>
                        <a:ext cx="41624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396342"/>
            <a:ext cx="75184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3592" y="3429000"/>
            <a:ext cx="2236808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36980"/>
              </p:ext>
            </p:extLst>
          </p:nvPr>
        </p:nvGraphicFramePr>
        <p:xfrm>
          <a:off x="147495" y="3886200"/>
          <a:ext cx="33178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45" name="Equation" r:id="rId9" imgW="2489040" imgH="431640" progId="Equation.DSMT4">
                  <p:embed/>
                </p:oleObj>
              </mc:Choice>
              <mc:Fallback>
                <p:oleObj name="Equation" r:id="rId9" imgW="24890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95" y="3886200"/>
                        <a:ext cx="33178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Invisible Higgs Decay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5313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400" dirty="0" smtClean="0"/>
              <a:t>In the SM, </a:t>
            </a:r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invisible Higgs decay is             H </a:t>
            </a:r>
            <a:r>
              <a:rPr kumimoji="1" lang="en-US" altLang="ja-JP" sz="2400" dirty="0" smtClean="0">
                <a:sym typeface="Wingdings" pitchFamily="2" charset="2"/>
              </a:rPr>
              <a:t> ZZ* 4</a:t>
            </a:r>
            <a:r>
              <a:rPr kumimoji="1" lang="en-US" altLang="ja-JP" sz="24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dirty="0" smtClean="0"/>
              <a:t> process and its BF is small ~0.1%</a:t>
            </a:r>
            <a:endParaRPr kumimoji="1" lang="en-US" altLang="ja-JP" sz="2400" dirty="0" smtClean="0">
              <a:latin typeface="Symbol" pitchFamily="18" charset="2"/>
              <a:sym typeface="Wingdings" pitchFamily="2" charset="2"/>
            </a:endParaRPr>
          </a:p>
          <a:p>
            <a:r>
              <a:rPr lang="en-US" altLang="ja-JP" sz="2400" dirty="0" smtClean="0"/>
              <a:t>If we found sizable invisible Higgs decays, it is clear new physics signal.</a:t>
            </a:r>
          </a:p>
          <a:p>
            <a:pPr lvl="1"/>
            <a:r>
              <a:rPr lang="en-US" altLang="ja-JP" sz="2000" dirty="0" smtClean="0"/>
              <a:t>The decay products are dark matter candidates.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At the </a:t>
            </a:r>
            <a:r>
              <a:rPr kumimoji="1" lang="en-US" altLang="ja-JP" sz="2400" dirty="0" smtClean="0"/>
              <a:t>LHC, one can search for invisible Higgs decays by using recoil mass from Z or summing up BFs </a:t>
            </a:r>
            <a:r>
              <a:rPr lang="en-US" altLang="ja-JP" sz="2400" dirty="0" smtClean="0"/>
              <a:t>of </a:t>
            </a:r>
            <a:r>
              <a:rPr kumimoji="1" lang="en-US" altLang="ja-JP" sz="2400" dirty="0" smtClean="0"/>
              <a:t>observed decay modes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with some assumptions</a:t>
            </a:r>
            <a:r>
              <a:rPr kumimoji="1" lang="en-US" altLang="ja-JP" sz="2400" dirty="0" smtClean="0"/>
              <a:t>.</a:t>
            </a:r>
          </a:p>
          <a:p>
            <a:pPr lvl="1"/>
            <a:r>
              <a:rPr kumimoji="1" lang="en-US" altLang="ja-JP" sz="2000" dirty="0" smtClean="0"/>
              <a:t>The upper limit is O(10%).</a:t>
            </a:r>
          </a:p>
          <a:p>
            <a:r>
              <a:rPr kumimoji="1" lang="en-US" altLang="ja-JP" sz="2400" dirty="0" smtClean="0"/>
              <a:t>At the ILC, we can search for invisible Higgs decays using a recoil mass technique</a:t>
            </a:r>
            <a:r>
              <a:rPr lang="en-US" altLang="ja-JP" sz="2400" dirty="0" smtClean="0"/>
              <a:t> with </a:t>
            </a:r>
            <a:r>
              <a:rPr lang="en-US" altLang="ja-JP" sz="2400" dirty="0" smtClean="0">
                <a:solidFill>
                  <a:srgbClr val="FF0000"/>
                </a:solidFill>
              </a:rPr>
              <a:t>model </a:t>
            </a:r>
            <a:r>
              <a:rPr lang="en-US" altLang="ja-JP" sz="2400" dirty="0">
                <a:solidFill>
                  <a:srgbClr val="FF0000"/>
                </a:solidFill>
              </a:rPr>
              <a:t>independent </a:t>
            </a:r>
            <a:r>
              <a:rPr lang="en-US" altLang="ja-JP" sz="2400" dirty="0" smtClean="0">
                <a:solidFill>
                  <a:srgbClr val="FF0000"/>
                </a:solidFill>
              </a:rPr>
              <a:t>way!</a:t>
            </a:r>
          </a:p>
          <a:p>
            <a:pPr lvl="1"/>
            <a:r>
              <a:rPr kumimoji="1" lang="en-US" altLang="ja-JP" sz="2000" dirty="0" err="1" smtClean="0"/>
              <a:t>e+e</a:t>
            </a:r>
            <a:r>
              <a:rPr kumimoji="1" lang="en-US" altLang="ja-JP" sz="2000" dirty="0" smtClean="0"/>
              <a:t>- </a:t>
            </a:r>
            <a:r>
              <a:rPr kumimoji="1" lang="en-US" altLang="ja-JP" sz="2000" dirty="0" smtClean="0">
                <a:sym typeface="Wingdings" pitchFamily="2" charset="2"/>
              </a:rPr>
              <a:t> ZH </a:t>
            </a:r>
            <a:endParaRPr kumimoji="1" lang="en-US" altLang="ja-JP" sz="2000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12160" y="1196752"/>
            <a:ext cx="3000396" cy="2643206"/>
            <a:chOff x="5857884" y="3571876"/>
            <a:chExt cx="3000396" cy="264320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7884" y="3571876"/>
              <a:ext cx="300039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直線コネクタ 8"/>
            <p:cNvCxnSpPr/>
            <p:nvPr/>
          </p:nvCxnSpPr>
          <p:spPr>
            <a:xfrm rot="5400000">
              <a:off x="7465239" y="5750735"/>
              <a:ext cx="642942" cy="28575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7929586" y="5572140"/>
              <a:ext cx="714380" cy="285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カーブ矢印 12"/>
            <p:cNvSpPr/>
            <p:nvPr/>
          </p:nvSpPr>
          <p:spPr>
            <a:xfrm>
              <a:off x="7143768" y="4429132"/>
              <a:ext cx="214314" cy="64294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75046"/>
              </p:ext>
            </p:extLst>
          </p:nvPr>
        </p:nvGraphicFramePr>
        <p:xfrm>
          <a:off x="6529702" y="4437112"/>
          <a:ext cx="19113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27" name="数式" r:id="rId4" imgW="927000" imgH="228600" progId="Equation.3">
                  <p:embed/>
                </p:oleObj>
              </mc:Choice>
              <mc:Fallback>
                <p:oleObj name="数式" r:id="rId4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702" y="4437112"/>
                        <a:ext cx="19113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588224" y="5589240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known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98110" y="5589240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measured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6" idx="0"/>
          </p:cNvCxnSpPr>
          <p:nvPr/>
        </p:nvCxnSpPr>
        <p:spPr>
          <a:xfrm flipV="1">
            <a:off x="6997503" y="4941168"/>
            <a:ext cx="40927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7" idx="0"/>
          </p:cNvCxnSpPr>
          <p:nvPr/>
        </p:nvCxnSpPr>
        <p:spPr>
          <a:xfrm flipH="1" flipV="1">
            <a:off x="8200742" y="4809310"/>
            <a:ext cx="157875" cy="779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7136"/>
              </p:ext>
            </p:extLst>
          </p:nvPr>
        </p:nvGraphicFramePr>
        <p:xfrm>
          <a:off x="100185" y="115889"/>
          <a:ext cx="8967615" cy="34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28" name="Equation" r:id="rId6" imgW="5359320" imgH="203040" progId="Equation.DSMT4">
                  <p:embed/>
                </p:oleObj>
              </mc:Choice>
              <mc:Fallback>
                <p:oleObj name="Equation" r:id="rId6" imgW="53593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5" y="115889"/>
                        <a:ext cx="8967615" cy="341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8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</a:t>
            </a:r>
            <a:r>
              <a:rPr lang="en-US" altLang="ja-JP" dirty="0" smtClean="0"/>
              <a:t>l and Backgrounds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2800" dirty="0" smtClean="0"/>
              <a:t>Signal</a:t>
            </a:r>
          </a:p>
          <a:p>
            <a:pPr lvl="1"/>
            <a:r>
              <a:rPr lang="en-US" altLang="ja-JP" sz="2400" dirty="0" smtClean="0"/>
              <a:t>Pseudo signal : </a:t>
            </a:r>
            <a:r>
              <a:rPr lang="en-US" altLang="ja-JP" sz="2400" dirty="0" err="1" smtClean="0"/>
              <a:t>e</a:t>
            </a:r>
            <a:r>
              <a:rPr lang="en-US" altLang="ja-JP" sz="2400" baseline="30000" dirty="0" err="1" smtClean="0"/>
              <a:t>+</a:t>
            </a:r>
            <a:r>
              <a:rPr lang="en-US" altLang="ja-JP" sz="2400" dirty="0" err="1" smtClean="0"/>
              <a:t>e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dirty="0" smtClean="0"/>
              <a:t>ZH, </a:t>
            </a:r>
            <a:r>
              <a:rPr lang="en-US" altLang="ja-JP" sz="2400" dirty="0" err="1" smtClean="0"/>
              <a:t>Z</a:t>
            </a:r>
            <a:r>
              <a:rPr lang="en-US" altLang="ja-JP" sz="2400" dirty="0" err="1" smtClean="0">
                <a:sym typeface="Wingdings" pitchFamily="2" charset="2"/>
              </a:rPr>
              <a:t>qq</a:t>
            </a:r>
            <a:r>
              <a:rPr lang="en-US" altLang="ja-JP" sz="2400" dirty="0" smtClean="0">
                <a:sym typeface="Wingdings" pitchFamily="2" charset="2"/>
              </a:rPr>
              <a:t>, HZZ*4</a:t>
            </a:r>
            <a:r>
              <a:rPr lang="en-US" altLang="ja-JP" sz="2400" dirty="0" smtClean="0">
                <a:latin typeface="Symbol" pitchFamily="18" charset="2"/>
                <a:sym typeface="Wingdings" pitchFamily="2" charset="2"/>
              </a:rPr>
              <a:t>n</a:t>
            </a:r>
          </a:p>
          <a:p>
            <a:r>
              <a:rPr kumimoji="1" lang="en-US" altLang="ja-JP" sz="2800" dirty="0" smtClean="0"/>
              <a:t>Backgrounds</a:t>
            </a:r>
          </a:p>
          <a:p>
            <a:pPr lvl="1"/>
            <a:r>
              <a:rPr lang="en-US" altLang="ja-JP" sz="2400" dirty="0" smtClean="0"/>
              <a:t>found </a:t>
            </a:r>
            <a:r>
              <a:rPr lang="en-US" altLang="ja-JP" sz="2400" dirty="0" err="1" smtClean="0"/>
              <a:t>qqll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qql</a:t>
            </a:r>
            <a:r>
              <a:rPr lang="en-US" altLang="ja-JP" sz="2400" dirty="0" err="1" smtClean="0">
                <a:latin typeface="Symbol" pitchFamily="18" charset="2"/>
              </a:rPr>
              <a:t>n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qq</a:t>
            </a:r>
            <a:r>
              <a:rPr lang="en-US" altLang="ja-JP" sz="2400" dirty="0" err="1" smtClean="0">
                <a:latin typeface="Symbol" pitchFamily="18" charset="2"/>
              </a:rPr>
              <a:t>nn</a:t>
            </a:r>
            <a:r>
              <a:rPr lang="en-US" altLang="ja-JP" sz="2400" dirty="0" smtClean="0"/>
              <a:t> final states are the dominant backgrounds. </a:t>
            </a:r>
          </a:p>
          <a:p>
            <a:pPr lvl="2"/>
            <a:r>
              <a:rPr lang="en-US" altLang="ja-JP" sz="2000" dirty="0" smtClean="0"/>
              <a:t>other backgrounds also studied</a:t>
            </a:r>
            <a:endParaRPr lang="en-US" altLang="ja-JP" sz="2000" dirty="0"/>
          </a:p>
          <a:p>
            <a:pPr lvl="1"/>
            <a:endParaRPr kumimoji="1" lang="en-US" altLang="ja-JP" sz="2400" dirty="0" smtClean="0"/>
          </a:p>
          <a:p>
            <a:pPr lvl="1"/>
            <a:r>
              <a:rPr lang="en-US" altLang="ja-JP" sz="2400" dirty="0" smtClean="0">
                <a:sym typeface="Wingdings" pitchFamily="2" charset="2"/>
              </a:rPr>
              <a:t>ZZ </a:t>
            </a:r>
            <a:r>
              <a:rPr lang="en-US" altLang="ja-JP" sz="2400" dirty="0" err="1" smtClean="0">
                <a:sym typeface="Wingdings" pitchFamily="2" charset="2"/>
              </a:rPr>
              <a:t>semileptonic</a:t>
            </a:r>
            <a:r>
              <a:rPr lang="en-US" altLang="ja-JP" sz="2400" dirty="0" smtClean="0">
                <a:sym typeface="Wingdings" pitchFamily="2" charset="2"/>
              </a:rPr>
              <a:t> :    one </a:t>
            </a:r>
            <a:r>
              <a:rPr lang="en-US" altLang="ja-JP" sz="2400" dirty="0" err="1" smtClean="0">
                <a:sym typeface="Wingdings" pitchFamily="2" charset="2"/>
              </a:rPr>
              <a:t>Zqq</a:t>
            </a:r>
            <a:r>
              <a:rPr lang="en-US" altLang="ja-JP" sz="2400" dirty="0" smtClean="0">
                <a:sym typeface="Wingdings" pitchFamily="2" charset="2"/>
              </a:rPr>
              <a:t>, the other </a:t>
            </a:r>
            <a:r>
              <a:rPr lang="en-US" altLang="ja-JP" sz="2400" dirty="0" err="1" smtClean="0">
                <a:sym typeface="Wingdings" pitchFamily="2" charset="2"/>
              </a:rPr>
              <a:t>Zll</a:t>
            </a:r>
            <a:r>
              <a:rPr lang="en-US" altLang="ja-JP" sz="2400" dirty="0" smtClean="0">
                <a:sym typeface="Wingdings" pitchFamily="2" charset="2"/>
              </a:rPr>
              <a:t>, 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2400" dirty="0" smtClean="0">
                <a:sym typeface="Wingdings" pitchFamily="2" charset="2"/>
              </a:rPr>
              <a:t>,  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>
                <a:latin typeface="Symbol" pitchFamily="18" charset="2"/>
                <a:sym typeface="Wingdings" pitchFamily="2" charset="2"/>
              </a:rPr>
              <a:t>t</a:t>
            </a:r>
            <a:endParaRPr lang="en-US" altLang="ja-JP" sz="2400" dirty="0" smtClean="0">
              <a:sym typeface="Wingdings" pitchFamily="2" charset="2"/>
            </a:endParaRPr>
          </a:p>
          <a:p>
            <a:pPr lvl="1"/>
            <a:r>
              <a:rPr kumimoji="1" lang="en-US" altLang="ja-JP" sz="2400" dirty="0" smtClean="0">
                <a:sym typeface="Wingdings" pitchFamily="2" charset="2"/>
              </a:rPr>
              <a:t>WW </a:t>
            </a:r>
            <a:r>
              <a:rPr kumimoji="1" lang="en-US" altLang="ja-JP" sz="2400" dirty="0" err="1" smtClean="0">
                <a:sym typeface="Wingdings" pitchFamily="2" charset="2"/>
              </a:rPr>
              <a:t>semileptonic</a:t>
            </a:r>
            <a:r>
              <a:rPr kumimoji="1"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:    one </a:t>
            </a:r>
            <a:r>
              <a:rPr lang="en-US" altLang="ja-JP" sz="2400" dirty="0" err="1" smtClean="0">
                <a:sym typeface="Wingdings" pitchFamily="2" charset="2"/>
              </a:rPr>
              <a:t>Wqq</a:t>
            </a:r>
            <a:r>
              <a:rPr lang="en-US" altLang="ja-JP" sz="2400" dirty="0" smtClean="0">
                <a:sym typeface="Wingdings" pitchFamily="2" charset="2"/>
              </a:rPr>
              <a:t>, the other </a:t>
            </a:r>
            <a:r>
              <a:rPr lang="en-US" altLang="ja-JP" sz="2400" dirty="0" err="1" smtClean="0">
                <a:sym typeface="Wingdings" pitchFamily="2" charset="2"/>
              </a:rPr>
              <a:t>Wl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endParaRPr kumimoji="1" lang="en-US" altLang="ja-JP" sz="2400" dirty="0" smtClean="0">
              <a:latin typeface="Symbol" pitchFamily="18" charset="2"/>
              <a:sym typeface="Wingdings" pitchFamily="2" charset="2"/>
            </a:endParaRPr>
          </a:p>
          <a:p>
            <a:pPr lvl="1"/>
            <a:r>
              <a:rPr lang="en-US" altLang="ja-JP" sz="2400" dirty="0" err="1" smtClean="0">
                <a:sym typeface="Wingdings" pitchFamily="2" charset="2"/>
              </a:rPr>
              <a:t>Z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>
                <a:sym typeface="Wingdings" pitchFamily="2" charset="2"/>
              </a:rPr>
              <a:t>,   </a:t>
            </a:r>
            <a:r>
              <a:rPr lang="en-US" altLang="ja-JP" sz="2400" dirty="0" err="1" smtClean="0">
                <a:sym typeface="Wingdings" pitchFamily="2" charset="2"/>
              </a:rPr>
              <a:t>Zqq</a:t>
            </a:r>
            <a:endParaRPr lang="en-US" altLang="ja-JP" sz="2400" dirty="0" smtClean="0">
              <a:sym typeface="Wingdings" pitchFamily="2" charset="2"/>
            </a:endParaRPr>
          </a:p>
          <a:p>
            <a:pPr lvl="1"/>
            <a:r>
              <a:rPr kumimoji="1" lang="en-US" altLang="ja-JP" sz="2400" dirty="0" err="1" smtClean="0"/>
              <a:t>We</a:t>
            </a:r>
            <a:r>
              <a:rPr kumimoji="1" lang="en-US" altLang="ja-JP" sz="2400" dirty="0" err="1" smtClean="0">
                <a:latin typeface="Symbol" pitchFamily="18" charset="2"/>
              </a:rPr>
              <a:t>n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  </a:t>
            </a:r>
            <a:r>
              <a:rPr kumimoji="1" lang="en-US" altLang="ja-JP" sz="2400" dirty="0" err="1" smtClean="0"/>
              <a:t>W</a:t>
            </a:r>
            <a:r>
              <a:rPr kumimoji="1" lang="en-US" altLang="ja-JP" sz="2400" dirty="0" err="1" smtClean="0">
                <a:sym typeface="Wingdings" pitchFamily="2" charset="2"/>
              </a:rPr>
              <a:t>qq</a:t>
            </a:r>
            <a:endParaRPr kumimoji="1" lang="en-US" altLang="ja-JP" sz="2400" dirty="0" smtClean="0">
              <a:sym typeface="Wingdings" pitchFamily="2" charset="2"/>
            </a:endParaRPr>
          </a:p>
          <a:p>
            <a:pPr lvl="1"/>
            <a:r>
              <a:rPr kumimoji="1" lang="en-US" altLang="ja-JP" sz="2400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kumimoji="1" lang="en-US" altLang="ja-JP" sz="2400" dirty="0" err="1" smtClean="0">
                <a:sym typeface="Wingdings" pitchFamily="2" charset="2"/>
              </a:rPr>
              <a:t>H</a:t>
            </a:r>
            <a:r>
              <a:rPr kumimoji="1" lang="en-US" altLang="ja-JP" sz="2400" dirty="0" smtClean="0">
                <a:sym typeface="Wingdings" pitchFamily="2" charset="2"/>
              </a:rPr>
              <a:t>,    generic H decays</a:t>
            </a:r>
            <a:endParaRPr kumimoji="1" lang="ja-JP" altLang="en-US" sz="2400" dirty="0" smtClean="0"/>
          </a:p>
          <a:p>
            <a:pPr lvl="1"/>
            <a:r>
              <a:rPr lang="en-US" altLang="ja-JP" sz="2400" dirty="0" err="1" smtClean="0">
                <a:sym typeface="Wingdings" pitchFamily="2" charset="2"/>
              </a:rPr>
              <a:t>qqH</a:t>
            </a:r>
            <a:r>
              <a:rPr lang="en-US" altLang="ja-JP" sz="2400" dirty="0" smtClean="0">
                <a:sym typeface="Wingdings" pitchFamily="2" charset="2"/>
              </a:rPr>
              <a:t>,    generic H decays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17410"/>
              </p:ext>
            </p:extLst>
          </p:nvPr>
        </p:nvGraphicFramePr>
        <p:xfrm>
          <a:off x="1201738" y="68263"/>
          <a:ext cx="65341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985" name="Equation" r:id="rId3" imgW="3479760" imgH="253800" progId="Equation.DSMT4">
                  <p:embed/>
                </p:oleObj>
              </mc:Choice>
              <mc:Fallback>
                <p:oleObj name="Equation" r:id="rId3" imgW="3479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68263"/>
                        <a:ext cx="65341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867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altLang="ja-JP" sz="1800" dirty="0"/>
              <a:t>Polarizations of P(</a:t>
            </a:r>
            <a:r>
              <a:rPr lang="en-US" altLang="ja-JP" sz="1800" dirty="0" err="1"/>
              <a:t>e+,e</a:t>
            </a:r>
            <a:r>
              <a:rPr lang="en-US" altLang="ja-JP" sz="1800" dirty="0"/>
              <a:t>-)=(+30%,-80%), (-30%, +80%)</a:t>
            </a:r>
          </a:p>
          <a:p>
            <a:pPr lvl="2"/>
            <a:r>
              <a:rPr lang="en-US" altLang="ja-JP" sz="1800" dirty="0"/>
              <a:t>Throughout the slides, denoted as </a:t>
            </a:r>
            <a:r>
              <a:rPr lang="en-US" altLang="ja-JP" sz="1800" dirty="0">
                <a:solidFill>
                  <a:srgbClr val="FF0000"/>
                </a:solidFill>
              </a:rPr>
              <a:t>“Left” </a:t>
            </a:r>
            <a:r>
              <a:rPr lang="en-US" altLang="ja-JP" sz="1800" dirty="0"/>
              <a:t>and </a:t>
            </a:r>
            <a:r>
              <a:rPr lang="en-US" altLang="ja-JP" sz="1800" dirty="0">
                <a:solidFill>
                  <a:srgbClr val="FF0000"/>
                </a:solidFill>
              </a:rPr>
              <a:t>“Right” </a:t>
            </a:r>
            <a:r>
              <a:rPr lang="en-US" altLang="ja-JP" sz="1800" dirty="0"/>
              <a:t>polarizations </a:t>
            </a:r>
          </a:p>
        </p:txBody>
      </p:sp>
    </p:spTree>
    <p:extLst>
      <p:ext uri="{BB962C8B-B14F-4D97-AF65-F5344CB8AC3E}">
        <p14:creationId xmlns:p14="http://schemas.microsoft.com/office/powerpoint/2010/main" val="273879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akimasa\Documents\presentation\2013\20130629HiggsInvisibleDecaysAtSnowmass\Recoil_mass_Right_250GeV_250invfb_only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22" y="4159275"/>
            <a:ext cx="3693469" cy="26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kimasa\Documents\presentation\2013\20130629HiggsInvisibleDecaysAtSnowmass\Recoil_mass_Left_250GeV_250invfb_onlysig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8" y="4136545"/>
            <a:ext cx="3693467" cy="26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kimasa\Documents\presentation\2013\20130629HiggsInvisibleDecaysAtSnowmass\Recoil_mass_Right_250GeV_250inv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22" y="1450324"/>
            <a:ext cx="3693469" cy="26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941784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Final Recoil Mass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91269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Dominant backgrounds are ZZ, WW, </a:t>
            </a:r>
            <a:r>
              <a:rPr kumimoji="1" lang="en-US" altLang="ja-JP" sz="2400" dirty="0" err="1" smtClean="0">
                <a:latin typeface="Symbol" pitchFamily="18" charset="2"/>
              </a:rPr>
              <a:t>nn</a:t>
            </a:r>
            <a:r>
              <a:rPr kumimoji="1" lang="en-US" altLang="ja-JP" sz="2400" dirty="0" err="1" smtClean="0"/>
              <a:t>Z</a:t>
            </a:r>
            <a:endParaRPr kumimoji="1" lang="ja-JP" altLang="en-US" sz="2400" dirty="0"/>
          </a:p>
        </p:txBody>
      </p:sp>
      <p:pic>
        <p:nvPicPr>
          <p:cNvPr id="3078" name="Picture 6" descr="C:\Users\akimasa\Documents\presentation\2013\20130629HiggsInvisibleDecaysAtSnowmass\Recoil_mass_Left_250GeV_250inv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8" y="1365134"/>
            <a:ext cx="3693467" cy="26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432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“Left”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9000" y="265991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“Right”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15200" y="52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“Right”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5816" y="5316858"/>
            <a:ext cx="9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“Left”</a:t>
            </a:r>
            <a:endParaRPr kumimoji="1" lang="ja-JP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17410"/>
              </p:ext>
            </p:extLst>
          </p:nvPr>
        </p:nvGraphicFramePr>
        <p:xfrm>
          <a:off x="1201738" y="68263"/>
          <a:ext cx="65341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30" name="Equation" r:id="rId7" imgW="3479800" imgH="254000" progId="Equation.DSMT4">
                  <p:embed/>
                </p:oleObj>
              </mc:Choice>
              <mc:Fallback>
                <p:oleObj name="Equation" r:id="rId7" imgW="3479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68263"/>
                        <a:ext cx="65341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8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9" y="533400"/>
            <a:ext cx="646529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48744"/>
              </p:ext>
            </p:extLst>
          </p:nvPr>
        </p:nvGraphicFramePr>
        <p:xfrm>
          <a:off x="693738" y="200025"/>
          <a:ext cx="6545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0" name="Equation" r:id="rId4" imgW="3936960" imgH="253800" progId="Equation.DSMT4">
                  <p:embed/>
                </p:oleObj>
              </mc:Choice>
              <mc:Fallback>
                <p:oleObj name="Equation" r:id="rId4" imgW="3936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00025"/>
                        <a:ext cx="6545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124200" y="3571301"/>
            <a:ext cx="3810000" cy="3210499"/>
            <a:chOff x="681796" y="2514600"/>
            <a:chExt cx="3898860" cy="3352801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6" y="2514600"/>
              <a:ext cx="3898860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85651" y="2656902"/>
              <a:ext cx="674783" cy="25908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kimasa\Documents\presentation\2013\20130629HiggsInvisibleDecaysAtSnowmass\Recoil_mass_Right_250GeV_250invfb_with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75" y="2820243"/>
            <a:ext cx="4354394" cy="31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kimasa\Documents\presentation\2013\20130629HiggsInvisibleDecaysAtSnowmass\Recoil_mass_Left_250GeV_250invfb_withsig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6" y="2790468"/>
            <a:ext cx="4354394" cy="31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Signal Overlaid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If BF(</a:t>
            </a:r>
            <a:r>
              <a:rPr kumimoji="1" lang="en-US" altLang="ja-JP" sz="2400" dirty="0" err="1" smtClean="0"/>
              <a:t>H</a:t>
            </a:r>
            <a:r>
              <a:rPr kumimoji="1" lang="en-US" altLang="ja-JP" sz="2400" dirty="0" err="1" smtClean="0">
                <a:sym typeface="Wingdings" pitchFamily="2" charset="2"/>
              </a:rPr>
              <a:t>invisible</a:t>
            </a:r>
            <a:r>
              <a:rPr kumimoji="1" lang="en-US" altLang="ja-JP" sz="2400" dirty="0" smtClean="0">
                <a:sym typeface="Wingdings" pitchFamily="2" charset="2"/>
              </a:rPr>
              <a:t>) = 3%</a:t>
            </a:r>
          </a:p>
          <a:p>
            <a:pPr lvl="1"/>
            <a:r>
              <a:rPr lang="en-US" altLang="ja-JP" sz="2000" dirty="0" smtClean="0">
                <a:sym typeface="Wingdings" pitchFamily="2" charset="2"/>
              </a:rPr>
              <a:t>Signal is clearly seen for “Right” polarization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49792" y="4088772"/>
            <a:ext cx="108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“Left”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9560" y="4115351"/>
            <a:ext cx="117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“Right”</a:t>
            </a:r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94784"/>
              </p:ext>
            </p:extLst>
          </p:nvPr>
        </p:nvGraphicFramePr>
        <p:xfrm>
          <a:off x="1201738" y="68263"/>
          <a:ext cx="65341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054" name="Equation" r:id="rId5" imgW="3479760" imgH="253800" progId="Equation.DSMT4">
                  <p:embed/>
                </p:oleObj>
              </mc:Choice>
              <mc:Fallback>
                <p:oleObj name="Equation" r:id="rId5" imgW="3479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68263"/>
                        <a:ext cx="65341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74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Toy MC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Toy MC are performed to set upper limits on the BF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In the fitting to </a:t>
            </a:r>
            <a:r>
              <a:rPr lang="en-US" altLang="ja-JP" sz="2000" dirty="0" err="1" smtClean="0"/>
              <a:t>M</a:t>
            </a:r>
            <a:r>
              <a:rPr lang="en-US" altLang="ja-JP" sz="2000" baseline="-25000" dirty="0" err="1" smtClean="0"/>
              <a:t>recoil</a:t>
            </a:r>
            <a:r>
              <a:rPr lang="en-US" altLang="ja-JP" sz="2000" dirty="0" smtClean="0"/>
              <a:t>, Only yields for signal and backgrounds are floated.</a:t>
            </a:r>
          </a:p>
          <a:p>
            <a:pPr lvl="2"/>
            <a:r>
              <a:rPr lang="en-US" altLang="ja-JP" sz="1600" dirty="0" smtClean="0"/>
              <a:t>The backgrounds include a peaking ZH, H</a:t>
            </a:r>
            <a:r>
              <a:rPr lang="en-US" altLang="ja-JP" sz="1600" dirty="0" smtClean="0">
                <a:sym typeface="Wingdings" pitchFamily="2" charset="2"/>
              </a:rPr>
              <a:t>4</a:t>
            </a:r>
            <a:r>
              <a:rPr lang="en-US" altLang="ja-JP" sz="16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1600" dirty="0" smtClean="0">
                <a:sym typeface="Wingdings" pitchFamily="2" charset="2"/>
              </a:rPr>
              <a:t> component</a:t>
            </a:r>
            <a:endParaRPr lang="en-US" altLang="ja-JP" sz="1600" dirty="0" smtClean="0"/>
          </a:p>
          <a:p>
            <a:pPr lvl="1"/>
            <a:r>
              <a:rPr lang="en-US" altLang="ja-JP" sz="2000" dirty="0" smtClean="0"/>
              <a:t>10000 pseudo experiments for each polarization</a:t>
            </a:r>
            <a:endParaRPr kumimoji="1" lang="en-US" altLang="ja-JP" sz="2400" dirty="0"/>
          </a:p>
          <a:p>
            <a:r>
              <a:rPr lang="en-US" altLang="ja-JP" sz="2400" dirty="0" smtClean="0"/>
              <a:t>The results with 250fb</a:t>
            </a:r>
            <a:r>
              <a:rPr lang="en-US" altLang="ja-JP" sz="2400" baseline="30000" dirty="0" smtClean="0"/>
              <a:t>-1</a:t>
            </a:r>
          </a:p>
          <a:p>
            <a:pPr lvl="1"/>
            <a:r>
              <a:rPr kumimoji="1" lang="en-US" altLang="ja-JP" sz="2000" dirty="0" smtClean="0"/>
              <a:t>“Left” polarization    :  </a:t>
            </a:r>
            <a:r>
              <a:rPr lang="en-US" altLang="ja-JP" sz="2000" dirty="0" smtClean="0">
                <a:solidFill>
                  <a:srgbClr val="FF0000"/>
                </a:solidFill>
              </a:rPr>
              <a:t>BF (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H</a:t>
            </a:r>
            <a:r>
              <a:rPr lang="en-US" altLang="ja-JP" sz="2000" dirty="0" err="1" smtClean="0">
                <a:solidFill>
                  <a:srgbClr val="FF0000"/>
                </a:solidFill>
                <a:sym typeface="Wingdings" pitchFamily="2" charset="2"/>
              </a:rPr>
              <a:t>invisible</a:t>
            </a:r>
            <a:r>
              <a:rPr lang="en-US" altLang="ja-JP" sz="2000" dirty="0" smtClean="0">
                <a:solidFill>
                  <a:srgbClr val="FF0000"/>
                </a:solidFill>
              </a:rPr>
              <a:t>) &lt; 0.95% </a:t>
            </a:r>
            <a:r>
              <a:rPr lang="en-US" altLang="ja-JP" sz="2000" dirty="0" smtClean="0"/>
              <a:t>@ 95% CL</a:t>
            </a:r>
          </a:p>
          <a:p>
            <a:pPr lvl="1"/>
            <a:r>
              <a:rPr lang="en-US" altLang="ja-JP" sz="2000" dirty="0" smtClean="0"/>
              <a:t>“Right” polarization : 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BF (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H</a:t>
            </a:r>
            <a:r>
              <a:rPr kumimoji="1" lang="en-US" altLang="ja-JP" sz="2000" dirty="0" err="1" smtClean="0">
                <a:solidFill>
                  <a:srgbClr val="FF0000"/>
                </a:solidFill>
                <a:sym typeface="Wingdings" pitchFamily="2" charset="2"/>
              </a:rPr>
              <a:t>invisible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) &lt; 0.69%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@ 95% CL</a:t>
            </a:r>
            <a:endParaRPr kumimoji="1" lang="en-US" altLang="ja-JP" sz="2000" dirty="0" smtClean="0"/>
          </a:p>
          <a:p>
            <a:pPr lvl="2"/>
            <a:r>
              <a:rPr lang="en-US" altLang="ja-JP" sz="1600" dirty="0" smtClean="0"/>
              <a:t>The invisible does not include a H</a:t>
            </a:r>
            <a:r>
              <a:rPr lang="en-US" altLang="ja-JP" sz="1600" dirty="0" smtClean="0">
                <a:sym typeface="Wingdings" pitchFamily="2" charset="2"/>
              </a:rPr>
              <a:t>ZZ*4</a:t>
            </a:r>
            <a:r>
              <a:rPr lang="en-US" altLang="ja-JP" sz="16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altLang="ja-JP" sz="1600" dirty="0" smtClean="0">
                <a:sym typeface="Wingdings" pitchFamily="2" charset="2"/>
              </a:rPr>
              <a:t> final state.</a:t>
            </a:r>
            <a:endParaRPr lang="en-US" altLang="ja-JP" sz="1600" dirty="0" smtClean="0"/>
          </a:p>
          <a:p>
            <a:pPr lvl="1"/>
            <a:r>
              <a:rPr lang="en-US" altLang="ja-JP" sz="2000" dirty="0" smtClean="0"/>
              <a:t>If 1150fb</a:t>
            </a:r>
            <a:r>
              <a:rPr lang="en-US" altLang="ja-JP" sz="2000" baseline="30000" dirty="0" smtClean="0"/>
              <a:t>-1</a:t>
            </a:r>
            <a:r>
              <a:rPr lang="en-US" altLang="ja-JP" sz="2000" dirty="0" smtClean="0"/>
              <a:t> data is accumulated, 0.44% and 0.32% for “Left” and “Right”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The “Right” result is consistent with fast simulator results I presented at ECFA@DESY</a:t>
            </a:r>
          </a:p>
          <a:p>
            <a:pPr lvl="1"/>
            <a:r>
              <a:rPr lang="en-US" altLang="ja-JP" sz="2000" dirty="0" smtClean="0"/>
              <a:t>BF &lt; 0.7% @ 95% CL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From a crude toy MC scan, </a:t>
            </a:r>
            <a:r>
              <a:rPr lang="en-US" altLang="ja-JP" sz="2400" dirty="0" smtClean="0">
                <a:solidFill>
                  <a:srgbClr val="FF0000"/>
                </a:solidFill>
              </a:rPr>
              <a:t>5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 observation down to 2.8% and 2.0% </a:t>
            </a:r>
            <a:r>
              <a:rPr lang="en-US" altLang="ja-JP" sz="2400" dirty="0" smtClean="0"/>
              <a:t>for “Left” and “Right”, respectively.</a:t>
            </a:r>
          </a:p>
          <a:p>
            <a:pPr lvl="1"/>
            <a:r>
              <a:rPr lang="en-US" altLang="ja-JP" sz="2000" dirty="0" smtClean="0"/>
              <a:t>Need much more toy MC events.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94784"/>
              </p:ext>
            </p:extLst>
          </p:nvPr>
        </p:nvGraphicFramePr>
        <p:xfrm>
          <a:off x="1201738" y="68263"/>
          <a:ext cx="65341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61" name="Equation" r:id="rId3" imgW="3479760" imgH="253800" progId="Equation.DSMT4">
                  <p:embed/>
                </p:oleObj>
              </mc:Choice>
              <mc:Fallback>
                <p:oleObj name="Equation" r:id="rId3" imgW="34797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68263"/>
                        <a:ext cx="65341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74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22</a:t>
            </a:fld>
            <a:endParaRPr kumimoji="0"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32835"/>
              </p:ext>
            </p:extLst>
          </p:nvPr>
        </p:nvGraphicFramePr>
        <p:xfrm>
          <a:off x="2457450" y="568325"/>
          <a:ext cx="3959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0" name="Equation" r:id="rId3" imgW="2108160" imgH="241200" progId="Equation.DSMT4">
                  <p:embed/>
                </p:oleObj>
              </mc:Choice>
              <mc:Fallback>
                <p:oleObj name="Equation" r:id="rId3" imgW="2108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568325"/>
                        <a:ext cx="3959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18720"/>
              </p:ext>
            </p:extLst>
          </p:nvPr>
        </p:nvGraphicFramePr>
        <p:xfrm>
          <a:off x="3713163" y="1979612"/>
          <a:ext cx="13604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1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1979612"/>
                        <a:ext cx="13604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9335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7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66" y="2438400"/>
            <a:ext cx="30956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37780"/>
              </p:ext>
            </p:extLst>
          </p:nvPr>
        </p:nvGraphicFramePr>
        <p:xfrm>
          <a:off x="3168650" y="1271588"/>
          <a:ext cx="22415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2" name="Equation" r:id="rId9" imgW="1193760" imgH="203040" progId="Equation.DSMT4">
                  <p:embed/>
                </p:oleObj>
              </mc:Choice>
              <mc:Fallback>
                <p:oleObj name="Equation" r:id="rId9" imgW="11937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271588"/>
                        <a:ext cx="22415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421"/>
              </p:ext>
            </p:extLst>
          </p:nvPr>
        </p:nvGraphicFramePr>
        <p:xfrm>
          <a:off x="6397625" y="1981200"/>
          <a:ext cx="1527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73" name="Equation" r:id="rId11" imgW="812520" imgH="203040" progId="Equation.DSMT4">
                  <p:embed/>
                </p:oleObj>
              </mc:Choice>
              <mc:Fallback>
                <p:oleObj name="Equation" r:id="rId11" imgW="8125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1981200"/>
                        <a:ext cx="15271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4" y="2447278"/>
            <a:ext cx="3238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23</a:t>
            </a:fld>
            <a:endParaRPr kumimoji="0" lang="en-US"/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80609"/>
              </p:ext>
            </p:extLst>
          </p:nvPr>
        </p:nvGraphicFramePr>
        <p:xfrm>
          <a:off x="2019300" y="292100"/>
          <a:ext cx="4973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16" name="Equation" r:id="rId3" imgW="2489040" imgH="241200" progId="Equation.DSMT4">
                  <p:embed/>
                </p:oleObj>
              </mc:Choice>
              <mc:Fallback>
                <p:oleObj name="Equation" r:id="rId3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292100"/>
                        <a:ext cx="49736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51623"/>
              </p:ext>
            </p:extLst>
          </p:nvPr>
        </p:nvGraphicFramePr>
        <p:xfrm>
          <a:off x="193675" y="2754313"/>
          <a:ext cx="8805863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17" name="Equation" r:id="rId5" imgW="7264080" imgH="2438280" progId="Equation.DSMT4">
                  <p:embed/>
                </p:oleObj>
              </mc:Choice>
              <mc:Fallback>
                <p:oleObj name="Equation" r:id="rId5" imgW="7264080" imgH="243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754313"/>
                        <a:ext cx="8805863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6"/>
          <a:stretch/>
        </p:blipFill>
        <p:spPr bwMode="auto">
          <a:xfrm>
            <a:off x="152400" y="990600"/>
            <a:ext cx="312212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438400" cy="15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974"/>
          <a:stretch/>
        </p:blipFill>
        <p:spPr bwMode="auto">
          <a:xfrm>
            <a:off x="6324600" y="854916"/>
            <a:ext cx="2476500" cy="19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24</a:t>
            </a:fld>
            <a:endParaRPr kumimoji="0" lang="en-US"/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25806"/>
              </p:ext>
            </p:extLst>
          </p:nvPr>
        </p:nvGraphicFramePr>
        <p:xfrm>
          <a:off x="2601913" y="292100"/>
          <a:ext cx="3806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4" name="Equation" r:id="rId3" imgW="1904760" imgH="241200" progId="Equation.DSMT4">
                  <p:embed/>
                </p:oleObj>
              </mc:Choice>
              <mc:Fallback>
                <p:oleObj name="Equation" r:id="rId3" imgW="1904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292100"/>
                        <a:ext cx="3806825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2" y="2120900"/>
            <a:ext cx="88455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974"/>
          <a:stretch/>
        </p:blipFill>
        <p:spPr bwMode="auto">
          <a:xfrm>
            <a:off x="1295400" y="767290"/>
            <a:ext cx="1676400" cy="12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75289"/>
              </p:ext>
            </p:extLst>
          </p:nvPr>
        </p:nvGraphicFramePr>
        <p:xfrm>
          <a:off x="1319213" y="4495800"/>
          <a:ext cx="5332412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5" name="Equation" r:id="rId7" imgW="4178160" imgH="1638000" progId="Equation.DSMT4">
                  <p:embed/>
                </p:oleObj>
              </mc:Choice>
              <mc:Fallback>
                <p:oleObj name="Equation" r:id="rId7" imgW="4178160" imgH="163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495800"/>
                        <a:ext cx="5332412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702379"/>
              </p:ext>
            </p:extLst>
          </p:nvPr>
        </p:nvGraphicFramePr>
        <p:xfrm>
          <a:off x="3352800" y="990600"/>
          <a:ext cx="57546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6" name="Equation" r:id="rId9" imgW="4508280" imgH="457200" progId="Equation.DSMT4">
                  <p:embed/>
                </p:oleObj>
              </mc:Choice>
              <mc:Fallback>
                <p:oleObj name="Equation" r:id="rId9" imgW="45082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57546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25</a:t>
            </a:fld>
            <a:endParaRPr kumimoji="0"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51742"/>
              </p:ext>
            </p:extLst>
          </p:nvPr>
        </p:nvGraphicFramePr>
        <p:xfrm>
          <a:off x="733425" y="528638"/>
          <a:ext cx="75850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0" name="Equation" r:id="rId3" imgW="4038480" imgH="279360" progId="Equation.DSMT4">
                  <p:embed/>
                </p:oleObj>
              </mc:Choice>
              <mc:Fallback>
                <p:oleObj name="Equation" r:id="rId3" imgW="4038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8638"/>
                        <a:ext cx="75850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44615"/>
              </p:ext>
            </p:extLst>
          </p:nvPr>
        </p:nvGraphicFramePr>
        <p:xfrm>
          <a:off x="3713163" y="1979612"/>
          <a:ext cx="13604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1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1979612"/>
                        <a:ext cx="13604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9335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45472"/>
              </p:ext>
            </p:extLst>
          </p:nvPr>
        </p:nvGraphicFramePr>
        <p:xfrm>
          <a:off x="3168650" y="1271588"/>
          <a:ext cx="22415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2" name="Equation" r:id="rId8" imgW="1193760" imgH="203040" progId="Equation.DSMT4">
                  <p:embed/>
                </p:oleObj>
              </mc:Choice>
              <mc:Fallback>
                <p:oleObj name="Equation" r:id="rId8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271588"/>
                        <a:ext cx="22415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77281"/>
              </p:ext>
            </p:extLst>
          </p:nvPr>
        </p:nvGraphicFramePr>
        <p:xfrm>
          <a:off x="6397625" y="1981200"/>
          <a:ext cx="1527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63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1981200"/>
                        <a:ext cx="15271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17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438400"/>
            <a:ext cx="31051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75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449219"/>
            <a:ext cx="32480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26</a:t>
            </a:fld>
            <a:endParaRPr kumimoji="0" lang="en-US"/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05151"/>
              </p:ext>
            </p:extLst>
          </p:nvPr>
        </p:nvGraphicFramePr>
        <p:xfrm>
          <a:off x="1774825" y="152400"/>
          <a:ext cx="5332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19" name="Equation" r:id="rId3" imgW="2666880" imgH="241200" progId="Equation.DSMT4">
                  <p:embed/>
                </p:oleObj>
              </mc:Choice>
              <mc:Fallback>
                <p:oleObj name="Equation" r:id="rId3" imgW="266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52400"/>
                        <a:ext cx="5332413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6"/>
          <a:stretch/>
        </p:blipFill>
        <p:spPr bwMode="auto">
          <a:xfrm>
            <a:off x="304800" y="990600"/>
            <a:ext cx="20814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63539"/>
              </p:ext>
            </p:extLst>
          </p:nvPr>
        </p:nvGraphicFramePr>
        <p:xfrm>
          <a:off x="890588" y="2378075"/>
          <a:ext cx="75676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20" name="Equation" r:id="rId6" imgW="5930640" imgH="939600" progId="Equation.DSMT4">
                  <p:embed/>
                </p:oleObj>
              </mc:Choice>
              <mc:Fallback>
                <p:oleObj name="Equation" r:id="rId6" imgW="59306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378075"/>
                        <a:ext cx="75676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2266"/>
            <a:ext cx="3505200" cy="31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74460"/>
            <a:ext cx="3505200" cy="285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86979"/>
              </p:ext>
            </p:extLst>
          </p:nvPr>
        </p:nvGraphicFramePr>
        <p:xfrm>
          <a:off x="5243513" y="3714410"/>
          <a:ext cx="1157287" cy="2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21" name="Equation" r:id="rId10" imgW="1066680" imgH="228600" progId="Equation.DSMT4">
                  <p:embed/>
                </p:oleObj>
              </mc:Choice>
              <mc:Fallback>
                <p:oleObj name="Equation" r:id="rId10" imgW="10666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3714410"/>
                        <a:ext cx="1157287" cy="247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717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61" y="1066800"/>
            <a:ext cx="182763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57800" y="954808"/>
            <a:ext cx="2108174" cy="133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8"/>
          <a:stretch/>
        </p:blipFill>
        <p:spPr bwMode="auto">
          <a:xfrm>
            <a:off x="2590800" y="952456"/>
            <a:ext cx="6553200" cy="80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00200" y="1214768"/>
            <a:ext cx="762000" cy="13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049" y="0"/>
            <a:ext cx="767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Top Yukawa Coupling at </a:t>
            </a:r>
            <a:r>
              <a:rPr lang="en-US" dirty="0" err="1" smtClean="0">
                <a:latin typeface="Arial Black" pitchFamily="34" charset="0"/>
              </a:rPr>
              <a:t>Ecm</a:t>
            </a:r>
            <a:r>
              <a:rPr lang="en-US" dirty="0" smtClean="0">
                <a:latin typeface="Arial Black" pitchFamily="34" charset="0"/>
              </a:rPr>
              <a:t>=1000 </a:t>
            </a:r>
            <a:r>
              <a:rPr lang="en-US" dirty="0" err="1" smtClean="0">
                <a:latin typeface="Arial Black" pitchFamily="34" charset="0"/>
              </a:rPr>
              <a:t>GeV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7" b="29684"/>
          <a:stretch/>
        </p:blipFill>
        <p:spPr bwMode="auto">
          <a:xfrm>
            <a:off x="1180132" y="2362200"/>
            <a:ext cx="6820868" cy="258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9" r="52189"/>
          <a:stretch/>
        </p:blipFill>
        <p:spPr bwMode="auto">
          <a:xfrm>
            <a:off x="152400" y="478693"/>
            <a:ext cx="2302290" cy="165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04661"/>
              </p:ext>
            </p:extLst>
          </p:nvPr>
        </p:nvGraphicFramePr>
        <p:xfrm>
          <a:off x="1263650" y="5235575"/>
          <a:ext cx="678973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9" name="Equation" r:id="rId5" imgW="5321160" imgH="914400" progId="Equation.DSMT4">
                  <p:embed/>
                </p:oleObj>
              </mc:Choice>
              <mc:Fallback>
                <p:oleObj name="Equation" r:id="rId5" imgW="532116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235575"/>
                        <a:ext cx="678973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28</a:t>
            </a:fld>
            <a:endParaRPr kumimoji="0" lang="en-US"/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25994"/>
              </p:ext>
            </p:extLst>
          </p:nvPr>
        </p:nvGraphicFramePr>
        <p:xfrm>
          <a:off x="2362200" y="152400"/>
          <a:ext cx="4084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93" name="Equation" r:id="rId3" imgW="2044440" imgH="241200" progId="Equation.DSMT4">
                  <p:embed/>
                </p:oleObj>
              </mc:Choice>
              <mc:Fallback>
                <p:oleObj name="Equation" r:id="rId3" imgW="2044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"/>
                        <a:ext cx="40846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93184"/>
              </p:ext>
            </p:extLst>
          </p:nvPr>
        </p:nvGraphicFramePr>
        <p:xfrm>
          <a:off x="5183187" y="4495800"/>
          <a:ext cx="3579813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94" name="Equation" r:id="rId5" imgW="2806560" imgH="1638000" progId="Equation.DSMT4">
                  <p:embed/>
                </p:oleObj>
              </mc:Choice>
              <mc:Fallback>
                <p:oleObj name="Equation" r:id="rId5" imgW="280656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7" y="4495800"/>
                        <a:ext cx="3579813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28800" y="591540"/>
            <a:ext cx="2228850" cy="140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97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57400"/>
            <a:ext cx="87312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7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76519"/>
            <a:ext cx="2809875" cy="11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77441"/>
              </p:ext>
            </p:extLst>
          </p:nvPr>
        </p:nvGraphicFramePr>
        <p:xfrm>
          <a:off x="762000" y="4953000"/>
          <a:ext cx="31448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95" name="Equation" r:id="rId10" imgW="2463480" imgH="888840" progId="Equation.DSMT4">
                  <p:embed/>
                </p:oleObj>
              </mc:Choice>
              <mc:Fallback>
                <p:oleObj name="Equation" r:id="rId10" imgW="246348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314483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29</a:t>
            </a:fld>
            <a:endParaRPr kumimoji="0" lang="en-US"/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04844"/>
              </p:ext>
            </p:extLst>
          </p:nvPr>
        </p:nvGraphicFramePr>
        <p:xfrm>
          <a:off x="2651125" y="152400"/>
          <a:ext cx="3579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41" name="Equation" r:id="rId3" imgW="1790640" imgH="241200" progId="Equation.DSMT4">
                  <p:embed/>
                </p:oleObj>
              </mc:Choice>
              <mc:Fallback>
                <p:oleObj name="Equation" r:id="rId3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152400"/>
                        <a:ext cx="3579813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6"/>
          <a:stretch/>
        </p:blipFill>
        <p:spPr bwMode="auto">
          <a:xfrm>
            <a:off x="228600" y="1600200"/>
            <a:ext cx="20814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19400" y="1143000"/>
            <a:ext cx="5943600" cy="2362200"/>
            <a:chOff x="0" y="1730375"/>
            <a:chExt cx="8686800" cy="38322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1057"/>
              <a:ext cx="8686800" cy="341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831609"/>
                </p:ext>
              </p:extLst>
            </p:nvPr>
          </p:nvGraphicFramePr>
          <p:xfrm>
            <a:off x="11097" y="1730375"/>
            <a:ext cx="4357687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842" name="Equation" r:id="rId7" imgW="2641320" imgH="228600" progId="Equation.DSMT4">
                    <p:embed/>
                  </p:oleObj>
                </mc:Choice>
                <mc:Fallback>
                  <p:oleObj name="Equation" r:id="rId7" imgW="264132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7" y="1730375"/>
                          <a:ext cx="4357687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198105"/>
                </p:ext>
              </p:extLst>
            </p:nvPr>
          </p:nvGraphicFramePr>
          <p:xfrm>
            <a:off x="5257800" y="1752600"/>
            <a:ext cx="28225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843" name="Equation" r:id="rId9" imgW="1612800" imgH="203040" progId="Equation.DSMT4">
                    <p:embed/>
                  </p:oleObj>
                </mc:Choice>
                <mc:Fallback>
                  <p:oleObj name="Equation" r:id="rId9" imgW="1612800" imgH="2030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752600"/>
                          <a:ext cx="282257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22753" r="21850" b="4058"/>
          <a:stretch/>
        </p:blipFill>
        <p:spPr bwMode="auto">
          <a:xfrm>
            <a:off x="381000" y="3810000"/>
            <a:ext cx="28085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95755"/>
              </p:ext>
            </p:extLst>
          </p:nvPr>
        </p:nvGraphicFramePr>
        <p:xfrm>
          <a:off x="733425" y="3587750"/>
          <a:ext cx="188753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44" name="Equation" r:id="rId12" imgW="1765080" imgH="228600" progId="Equation.DSMT4">
                  <p:embed/>
                </p:oleObj>
              </mc:Choice>
              <mc:Fallback>
                <p:oleObj name="Equation" r:id="rId12" imgW="17650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3587750"/>
                        <a:ext cx="1887538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4693"/>
              </p:ext>
            </p:extLst>
          </p:nvPr>
        </p:nvGraphicFramePr>
        <p:xfrm>
          <a:off x="4191000" y="4014788"/>
          <a:ext cx="3579813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45" name="Equation" r:id="rId14" imgW="2806560" imgH="1701720" progId="Equation.DSMT4">
                  <p:embed/>
                </p:oleObj>
              </mc:Choice>
              <mc:Fallback>
                <p:oleObj name="Equation" r:id="rId14" imgW="2806560" imgH="1701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014788"/>
                        <a:ext cx="3579813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9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ILC Accelerator Parameters from TDR</a:t>
            </a:r>
            <a:endParaRPr lang="en-US" sz="3600" dirty="0"/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" y="1835150"/>
            <a:ext cx="9126199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2169112"/>
            <a:ext cx="457200" cy="4612688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2169112"/>
            <a:ext cx="457200" cy="4612688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2160234"/>
            <a:ext cx="457200" cy="4621566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169112"/>
            <a:ext cx="457200" cy="4612688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1034" y="2169112"/>
            <a:ext cx="457200" cy="45720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857250"/>
            <a:ext cx="457200" cy="28575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94594"/>
              </p:ext>
            </p:extLst>
          </p:nvPr>
        </p:nvGraphicFramePr>
        <p:xfrm>
          <a:off x="1371600" y="141599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18" name="Equation" r:id="rId4" imgW="1384200" imgH="203040" progId="Equation.DSMT4">
                  <p:embed/>
                </p:oleObj>
              </mc:Choice>
              <mc:Fallback>
                <p:oleObj name="Equation" r:id="rId4" imgW="1384200" imgH="203040" progId="Equation.DSMT4">
                  <p:embed/>
                  <p:pic>
                    <p:nvPicPr>
                      <p:cNvPr id="0" name="Object 612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1599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9600" y="1371600"/>
            <a:ext cx="457200" cy="304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37384"/>
              </p:ext>
            </p:extLst>
          </p:nvPr>
        </p:nvGraphicFramePr>
        <p:xfrm>
          <a:off x="1371600" y="91440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19" name="Equation" r:id="rId6" imgW="1384200" imgH="203040" progId="Equation.DSMT4">
                  <p:embed/>
                </p:oleObj>
              </mc:Choice>
              <mc:Fallback>
                <p:oleObj name="Equation" r:id="rId6" imgW="13842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30</a:t>
            </a:fld>
            <a:endParaRPr kumimoji="0"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589855"/>
              </p:ext>
            </p:extLst>
          </p:nvPr>
        </p:nvGraphicFramePr>
        <p:xfrm>
          <a:off x="777875" y="528638"/>
          <a:ext cx="70596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84" name="Equation" r:id="rId3" imgW="3759120" imgH="279360" progId="Equation.DSMT4">
                  <p:embed/>
                </p:oleObj>
              </mc:Choice>
              <mc:Fallback>
                <p:oleObj name="Equation" r:id="rId3" imgW="3759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28638"/>
                        <a:ext cx="70596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74025"/>
              </p:ext>
            </p:extLst>
          </p:nvPr>
        </p:nvGraphicFramePr>
        <p:xfrm>
          <a:off x="3630613" y="1979613"/>
          <a:ext cx="1527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85" name="Equation" r:id="rId5" imgW="812520" imgH="203040" progId="Equation.DSMT4">
                  <p:embed/>
                </p:oleObj>
              </mc:Choice>
              <mc:Fallback>
                <p:oleObj name="Equation" r:id="rId5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1979613"/>
                        <a:ext cx="1527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9335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45472"/>
              </p:ext>
            </p:extLst>
          </p:nvPr>
        </p:nvGraphicFramePr>
        <p:xfrm>
          <a:off x="3168650" y="1271588"/>
          <a:ext cx="22415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86" name="Equation" r:id="rId8" imgW="1193760" imgH="203040" progId="Equation.DSMT4">
                  <p:embed/>
                </p:oleObj>
              </mc:Choice>
              <mc:Fallback>
                <p:oleObj name="Equation" r:id="rId8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271588"/>
                        <a:ext cx="22415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84995"/>
              </p:ext>
            </p:extLst>
          </p:nvPr>
        </p:nvGraphicFramePr>
        <p:xfrm>
          <a:off x="6397625" y="1981200"/>
          <a:ext cx="1527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87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1981200"/>
                        <a:ext cx="15271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27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2514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277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743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31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85954"/>
              </p:ext>
            </p:extLst>
          </p:nvPr>
        </p:nvGraphicFramePr>
        <p:xfrm>
          <a:off x="1978025" y="228600"/>
          <a:ext cx="44289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2" name="Equation" r:id="rId3" imgW="2044440" imgH="203040" progId="Equation.DSMT4">
                  <p:embed/>
                </p:oleObj>
              </mc:Choice>
              <mc:Fallback>
                <p:oleObj name="Equation" r:id="rId3" imgW="2044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228600"/>
                        <a:ext cx="44289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73301"/>
              </p:ext>
            </p:extLst>
          </p:nvPr>
        </p:nvGraphicFramePr>
        <p:xfrm>
          <a:off x="933450" y="839788"/>
          <a:ext cx="666115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3" name="Equation" r:id="rId5" imgW="4965480" imgH="1892160" progId="Equation.DSMT4">
                  <p:embed/>
                </p:oleObj>
              </mc:Choice>
              <mc:Fallback>
                <p:oleObj name="Equation" r:id="rId5" imgW="4965480" imgH="1892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839788"/>
                        <a:ext cx="666115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0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57600"/>
            <a:ext cx="63912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1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32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011026"/>
              </p:ext>
            </p:extLst>
          </p:nvPr>
        </p:nvGraphicFramePr>
        <p:xfrm>
          <a:off x="2333780" y="304800"/>
          <a:ext cx="460042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0" name="Equation" r:id="rId3" imgW="2463480" imgH="672840" progId="Equation.DSMT4">
                  <p:embed/>
                </p:oleObj>
              </mc:Choice>
              <mc:Fallback>
                <p:oleObj name="Equation" r:id="rId3" imgW="2463480" imgH="6728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780" y="304800"/>
                        <a:ext cx="460042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047875"/>
            <a:ext cx="71056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004344"/>
              </p:ext>
            </p:extLst>
          </p:nvPr>
        </p:nvGraphicFramePr>
        <p:xfrm>
          <a:off x="786898" y="5410200"/>
          <a:ext cx="20370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1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98" y="5410200"/>
                        <a:ext cx="20370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63039"/>
              </p:ext>
            </p:extLst>
          </p:nvPr>
        </p:nvGraphicFramePr>
        <p:xfrm>
          <a:off x="1027112" y="6068422"/>
          <a:ext cx="1487488" cy="256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2" name="Equation" r:id="rId8" imgW="1066680" imgH="177480" progId="Equation.DSMT4">
                  <p:embed/>
                </p:oleObj>
              </mc:Choice>
              <mc:Fallback>
                <p:oleObj name="Equation" r:id="rId8" imgW="106668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6068422"/>
                        <a:ext cx="1487488" cy="256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70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33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046531"/>
              </p:ext>
            </p:extLst>
          </p:nvPr>
        </p:nvGraphicFramePr>
        <p:xfrm>
          <a:off x="2133600" y="76200"/>
          <a:ext cx="42370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5" name="Equation" r:id="rId3" imgW="1955520" imgH="203040" progId="Equation.DSMT4">
                  <p:embed/>
                </p:oleObj>
              </mc:Choice>
              <mc:Fallback>
                <p:oleObj name="Equation" r:id="rId3" imgW="1955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76200"/>
                        <a:ext cx="42370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148217"/>
              </p:ext>
            </p:extLst>
          </p:nvPr>
        </p:nvGraphicFramePr>
        <p:xfrm>
          <a:off x="381000" y="620713"/>
          <a:ext cx="86106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6" name="Equation" r:id="rId5" imgW="6806880" imgH="1625400" progId="Equation.DSMT4">
                  <p:embed/>
                </p:oleObj>
              </mc:Choice>
              <mc:Fallback>
                <p:oleObj name="Equation" r:id="rId5" imgW="680688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20713"/>
                        <a:ext cx="86106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924175"/>
            <a:ext cx="71247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7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34</a:t>
            </a:fld>
            <a:endParaRPr kumimoji="0"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91060"/>
              </p:ext>
            </p:extLst>
          </p:nvPr>
        </p:nvGraphicFramePr>
        <p:xfrm>
          <a:off x="2133600" y="26634"/>
          <a:ext cx="4038600" cy="43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5" name="Equation" r:id="rId3" imgW="1955520" imgH="203040" progId="Equation.DSMT4">
                  <p:embed/>
                </p:oleObj>
              </mc:Choice>
              <mc:Fallback>
                <p:oleObj name="Equation" r:id="rId3" imgW="1955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34"/>
                        <a:ext cx="4038600" cy="437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93190"/>
              </p:ext>
            </p:extLst>
          </p:nvPr>
        </p:nvGraphicFramePr>
        <p:xfrm>
          <a:off x="1931988" y="457200"/>
          <a:ext cx="39354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6" name="Equation" r:id="rId5" imgW="3111480" imgH="241200" progId="Equation.DSMT4">
                  <p:embed/>
                </p:oleObj>
              </mc:Choice>
              <mc:Fallback>
                <p:oleObj name="Equation" r:id="rId5" imgW="3111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457200"/>
                        <a:ext cx="39354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81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24862"/>
            <a:ext cx="6070600" cy="43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95224"/>
              </p:ext>
            </p:extLst>
          </p:nvPr>
        </p:nvGraphicFramePr>
        <p:xfrm>
          <a:off x="2197100" y="776288"/>
          <a:ext cx="4484688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7" name="Equation" r:id="rId8" imgW="3263760" imgH="1041120" progId="Equation.DSMT4">
                  <p:embed/>
                </p:oleObj>
              </mc:Choice>
              <mc:Fallback>
                <p:oleObj name="Equation" r:id="rId8" imgW="32637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776288"/>
                        <a:ext cx="4484688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66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35</a:t>
            </a:fld>
            <a:endParaRPr kumimoji="0"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93744"/>
              </p:ext>
            </p:extLst>
          </p:nvPr>
        </p:nvGraphicFramePr>
        <p:xfrm>
          <a:off x="2081213" y="26988"/>
          <a:ext cx="4143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6" name="Equation" r:id="rId3" imgW="2006280" imgH="203040" progId="Equation.DSMT4">
                  <p:embed/>
                </p:oleObj>
              </mc:Choice>
              <mc:Fallback>
                <p:oleObj name="Equation" r:id="rId3" imgW="2006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26988"/>
                        <a:ext cx="41433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80532"/>
              </p:ext>
            </p:extLst>
          </p:nvPr>
        </p:nvGraphicFramePr>
        <p:xfrm>
          <a:off x="735013" y="609600"/>
          <a:ext cx="72993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7" name="Equation" r:id="rId5" imgW="5524200" imgH="1371600" progId="Equation.DSMT4">
                  <p:embed/>
                </p:oleObj>
              </mc:Choice>
              <mc:Fallback>
                <p:oleObj name="Equation" r:id="rId5" imgW="55242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609600"/>
                        <a:ext cx="72993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91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039561"/>
            <a:ext cx="43032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9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65" y="3124200"/>
            <a:ext cx="4117235" cy="305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27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Summary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2997"/>
              </p:ext>
            </p:extLst>
          </p:nvPr>
        </p:nvGraphicFramePr>
        <p:xfrm>
          <a:off x="152400" y="733425"/>
          <a:ext cx="9028113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89" name="Equation" r:id="rId3" imgW="6832440" imgH="4762440" progId="Equation.DSMT4">
                  <p:embed/>
                </p:oleObj>
              </mc:Choice>
              <mc:Fallback>
                <p:oleObj name="Equation" r:id="rId3" imgW="6832440" imgH="4762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33425"/>
                        <a:ext cx="9028113" cy="635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57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Lumi</a:t>
            </a:r>
            <a:r>
              <a:rPr lang="en-US" sz="3600" dirty="0" smtClean="0"/>
              <a:t> Upgrade at </a:t>
            </a:r>
            <a:r>
              <a:rPr lang="en-US" sz="3600" dirty="0" err="1" smtClean="0"/>
              <a:t>Ecm</a:t>
            </a:r>
            <a:r>
              <a:rPr lang="en-US" sz="3600" dirty="0" smtClean="0"/>
              <a:t>=250 </a:t>
            </a:r>
            <a:r>
              <a:rPr lang="en-US" sz="3600" dirty="0" err="1" smtClean="0"/>
              <a:t>GeV</a:t>
            </a:r>
            <a:r>
              <a:rPr lang="en-US" sz="3600" dirty="0" smtClean="0"/>
              <a:t>*</a:t>
            </a:r>
            <a:br>
              <a:rPr lang="en-US" sz="3600" dirty="0" smtClean="0"/>
            </a:br>
            <a:r>
              <a:rPr lang="en-US" sz="2000" dirty="0" smtClean="0"/>
              <a:t>* not in TDR – private communication </a:t>
            </a:r>
            <a:r>
              <a:rPr lang="en-US" sz="2000" dirty="0"/>
              <a:t> </a:t>
            </a:r>
            <a:r>
              <a:rPr lang="en-US" sz="2000" dirty="0" smtClean="0"/>
              <a:t>from Marc Ross and Nick Walker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513696"/>
              </p:ext>
            </p:extLst>
          </p:nvPr>
        </p:nvGraphicFramePr>
        <p:xfrm>
          <a:off x="609600" y="5226051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41" name="Equation" r:id="rId3" imgW="1384200" imgH="203040" progId="Equation.DSMT4">
                  <p:embed/>
                </p:oleObj>
              </mc:Choice>
              <mc:Fallback>
                <p:oleObj name="Equation" r:id="rId3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26051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" y="5181600"/>
            <a:ext cx="457200" cy="304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30584"/>
            <a:ext cx="6934200" cy="27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4800600"/>
            <a:ext cx="457200" cy="28575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20340"/>
              </p:ext>
            </p:extLst>
          </p:nvPr>
        </p:nvGraphicFramePr>
        <p:xfrm>
          <a:off x="647762" y="485140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42" name="Equation" r:id="rId6" imgW="1384200" imgH="203040" progId="Equation.DSMT4">
                  <p:embed/>
                </p:oleObj>
              </mc:Choice>
              <mc:Fallback>
                <p:oleObj name="Equation" r:id="rId6" imgW="13842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62" y="485140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046434" y="4953000"/>
            <a:ext cx="381000" cy="182880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5800" y="4953000"/>
            <a:ext cx="381000" cy="1828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838200"/>
            <a:ext cx="5368925" cy="32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1"/>
          </a:xfrm>
        </p:spPr>
        <p:txBody>
          <a:bodyPr/>
          <a:lstStyle/>
          <a:p>
            <a:r>
              <a:rPr lang="en-US" sz="1800" dirty="0" smtClean="0"/>
              <a:t>Each scenario corresponds to accumulated luminosity at a certain point in time.</a:t>
            </a:r>
          </a:p>
          <a:p>
            <a:r>
              <a:rPr lang="en-US" sz="1800" dirty="0" smtClean="0"/>
              <a:t>Assumption: run for 3X10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s at baseline </a:t>
            </a:r>
            <a:r>
              <a:rPr lang="en-US" sz="1800" dirty="0" err="1" smtClean="0"/>
              <a:t>lumi</a:t>
            </a:r>
            <a:r>
              <a:rPr lang="en-US" sz="1800" dirty="0" smtClean="0"/>
              <a:t> at each of </a:t>
            </a:r>
            <a:r>
              <a:rPr lang="en-US" sz="1800" dirty="0" err="1" smtClean="0"/>
              <a:t>Ecm</a:t>
            </a:r>
            <a:r>
              <a:rPr lang="en-US" sz="1800" dirty="0" smtClean="0"/>
              <a:t>=250,500,1000 </a:t>
            </a:r>
            <a:r>
              <a:rPr lang="en-US" sz="1800" dirty="0" err="1" smtClean="0"/>
              <a:t>GeV</a:t>
            </a:r>
            <a:r>
              <a:rPr lang="en-US" sz="1800" dirty="0" smtClean="0"/>
              <a:t>, in that order.   Then go back and run for </a:t>
            </a:r>
            <a:r>
              <a:rPr lang="en-US" sz="1800" dirty="0"/>
              <a:t>3X10</a:t>
            </a:r>
            <a:r>
              <a:rPr lang="en-US" sz="1800" baseline="30000" dirty="0"/>
              <a:t>7</a:t>
            </a:r>
            <a:r>
              <a:rPr lang="en-US" sz="1800" dirty="0"/>
              <a:t> s at </a:t>
            </a:r>
            <a:r>
              <a:rPr lang="en-US" sz="1800" dirty="0" smtClean="0"/>
              <a:t>upgrade </a:t>
            </a:r>
            <a:r>
              <a:rPr lang="en-US" sz="1800" dirty="0" err="1" smtClean="0"/>
              <a:t>lumi</a:t>
            </a:r>
            <a:r>
              <a:rPr lang="en-US" sz="1800" dirty="0" smtClean="0"/>
              <a:t> at each of </a:t>
            </a:r>
            <a:r>
              <a:rPr lang="en-US" sz="1800" dirty="0" err="1"/>
              <a:t>Ecm</a:t>
            </a:r>
            <a:r>
              <a:rPr lang="en-US" sz="1800" dirty="0"/>
              <a:t>=250,500,1000 </a:t>
            </a:r>
            <a:r>
              <a:rPr lang="en-US" sz="1800" dirty="0" err="1" smtClean="0"/>
              <a:t>GeV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Energy/</a:t>
            </a:r>
            <a:r>
              <a:rPr lang="en-US" dirty="0" err="1" smtClean="0"/>
              <a:t>Lumi</a:t>
            </a:r>
            <a:r>
              <a:rPr lang="en-US" dirty="0" smtClean="0"/>
              <a:t> Scenarios</a:t>
            </a:r>
            <a:endParaRPr lang="en-US" dirty="0"/>
          </a:p>
        </p:txBody>
      </p:sp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" y="3648352"/>
            <a:ext cx="9067800" cy="1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76201" y="1241461"/>
            <a:ext cx="816097" cy="4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45610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06543"/>
            <a:ext cx="4419600" cy="26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77353" y="605135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Beamstrahlung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1447800"/>
            <a:ext cx="4572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126164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Guinea-Pig</a:t>
            </a:r>
            <a:endParaRPr lang="en-US" sz="16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00800" y="1828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4379" y="1642646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VEGAS MC Integration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587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76201" y="1241461"/>
            <a:ext cx="816097" cy="4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23975"/>
            <a:ext cx="82867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01531"/>
              </p:ext>
            </p:extLst>
          </p:nvPr>
        </p:nvGraphicFramePr>
        <p:xfrm>
          <a:off x="3124200" y="904911"/>
          <a:ext cx="17097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56" name="Equation" r:id="rId4" imgW="1028520" imgH="203040" progId="Equation.DSMT4">
                  <p:embed/>
                </p:oleObj>
              </mc:Choice>
              <mc:Fallback>
                <p:oleObj name="Equation" r:id="rId4" imgW="10285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4911"/>
                        <a:ext cx="17097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8</a:t>
            </a:fld>
            <a:endParaRPr kumimoji="0"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040" y="-55880"/>
            <a:ext cx="9001760" cy="6075680"/>
            <a:chOff x="121920" y="-457200"/>
            <a:chExt cx="9001760" cy="607568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69"/>
            <a:stretch/>
          </p:blipFill>
          <p:spPr bwMode="auto">
            <a:xfrm>
              <a:off x="294524" y="-457200"/>
              <a:ext cx="8829156" cy="5943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1920" y="5029200"/>
              <a:ext cx="1478280" cy="58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6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3" descr="crossview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3357"/>
            <a:ext cx="7543800" cy="586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114800" y="130558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Detector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FEDA264-8707-4495-81E6-8250BEFC2B9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639598"/>
              </p:ext>
            </p:extLst>
          </p:nvPr>
        </p:nvGraphicFramePr>
        <p:xfrm>
          <a:off x="885825" y="304800"/>
          <a:ext cx="6619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7" name="Equation" r:id="rId4" imgW="3543120" imgH="177480" progId="Equation.DSMT4">
                  <p:embed/>
                </p:oleObj>
              </mc:Choice>
              <mc:Fallback>
                <p:oleObj name="Equation" r:id="rId4" imgW="3543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04800"/>
                        <a:ext cx="66198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5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32266</TotalTime>
  <Words>622</Words>
  <Application>Microsoft Office PowerPoint</Application>
  <PresentationFormat>On-screen Show (4:3)</PresentationFormat>
  <Paragraphs>104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Concourse</vt:lpstr>
      <vt:lpstr>Custom Design</vt:lpstr>
      <vt:lpstr>Equation</vt:lpstr>
      <vt:lpstr>Acrobat Document</vt:lpstr>
      <vt:lpstr>数式</vt:lpstr>
      <vt:lpstr>Higgs Couplings at the ILC      </vt:lpstr>
      <vt:lpstr>PowerPoint Presentation</vt:lpstr>
      <vt:lpstr>ILC Accelerator Parameters from TDR</vt:lpstr>
      <vt:lpstr>Lumi Upgrade at Ecm=250 GeV* * not in TDR – private communication  from Marc Ross and Nick Walker</vt:lpstr>
      <vt:lpstr>Energy/Lumi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Invisible Higgs Decay</vt:lpstr>
      <vt:lpstr>Signal and Backgrounds</vt:lpstr>
      <vt:lpstr>Final Recoil Mass</vt:lpstr>
      <vt:lpstr>Signal Overlaid</vt:lpstr>
      <vt:lpstr>Toy 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SLAC</dc:creator>
  <cp:lastModifiedBy>Timothy Barklow</cp:lastModifiedBy>
  <cp:revision>1296</cp:revision>
  <dcterms:created xsi:type="dcterms:W3CDTF">2003-02-05T00:06:42Z</dcterms:created>
  <dcterms:modified xsi:type="dcterms:W3CDTF">2013-07-17T22:12:23Z</dcterms:modified>
</cp:coreProperties>
</file>