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7" r:id="rId3"/>
    <p:sldId id="273" r:id="rId4"/>
    <p:sldId id="275" r:id="rId5"/>
    <p:sldId id="276" r:id="rId6"/>
    <p:sldId id="282" r:id="rId7"/>
    <p:sldId id="283" r:id="rId8"/>
    <p:sldId id="260" r:id="rId9"/>
    <p:sldId id="261" r:id="rId10"/>
    <p:sldId id="262" r:id="rId11"/>
    <p:sldId id="277" r:id="rId12"/>
    <p:sldId id="280" r:id="rId13"/>
    <p:sldId id="288" r:id="rId14"/>
    <p:sldId id="284" r:id="rId15"/>
    <p:sldId id="285" r:id="rId16"/>
    <p:sldId id="286" r:id="rId17"/>
    <p:sldId id="281" r:id="rId18"/>
    <p:sldId id="287" r:id="rId19"/>
    <p:sldId id="289" r:id="rId20"/>
    <p:sldId id="295" r:id="rId21"/>
    <p:sldId id="278" r:id="rId22"/>
    <p:sldId id="279" r:id="rId23"/>
    <p:sldId id="290" r:id="rId24"/>
    <p:sldId id="291" r:id="rId25"/>
    <p:sldId id="298" r:id="rId26"/>
    <p:sldId id="292" r:id="rId27"/>
    <p:sldId id="297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48" autoAdjust="0"/>
    <p:restoredTop sz="94660"/>
  </p:normalViewPr>
  <p:slideViewPr>
    <p:cSldViewPr>
      <p:cViewPr>
        <p:scale>
          <a:sx n="80" d="100"/>
          <a:sy n="80" d="100"/>
        </p:scale>
        <p:origin x="-9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4" d="100"/>
          <a:sy n="64" d="100"/>
        </p:scale>
        <p:origin x="-14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energy_rea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beta_star_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m\mike\Documents\MyDocs\LEP3\circ_lumi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Energy reach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Sheet1!$F$54</c:f>
              <c:strCache>
                <c:ptCount val="1"/>
                <c:pt idx="0">
                  <c:v>5% RF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Sheet1!$F$55:$F$68</c:f>
              <c:numCache>
                <c:formatCode>General</c:formatCode>
                <c:ptCount val="14"/>
                <c:pt idx="0">
                  <c:v>94.247372358495895</c:v>
                </c:pt>
                <c:pt idx="1">
                  <c:v>133.28591220741205</c:v>
                </c:pt>
                <c:pt idx="2">
                  <c:v>163.24123740477759</c:v>
                </c:pt>
                <c:pt idx="3">
                  <c:v>188.49474471699182</c:v>
                </c:pt>
                <c:pt idx="4">
                  <c:v>210.7435312943316</c:v>
                </c:pt>
                <c:pt idx="5">
                  <c:v>230.85797187640267</c:v>
                </c:pt>
                <c:pt idx="6">
                  <c:v>249.35510898188321</c:v>
                </c:pt>
                <c:pt idx="7">
                  <c:v>266.57182441482416</c:v>
                </c:pt>
                <c:pt idx="8">
                  <c:v>282.74211707548778</c:v>
                </c:pt>
                <c:pt idx="9">
                  <c:v>298.03636013884255</c:v>
                </c:pt>
                <c:pt idx="10">
                  <c:v>312.58317159004378</c:v>
                </c:pt>
                <c:pt idx="11">
                  <c:v>326.48247480955524</c:v>
                </c:pt>
                <c:pt idx="12">
                  <c:v>339.81373361630466</c:v>
                </c:pt>
                <c:pt idx="13">
                  <c:v>352.64137696920039</c:v>
                </c:pt>
              </c:numCache>
            </c:numRef>
          </c:xVal>
          <c:yVal>
            <c:numRef>
              <c:f>Sheet1!$C$55:$C$68</c:f>
              <c:numCache>
                <c:formatCode>General</c:formatCode>
                <c:ptCount val="14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Sheet1!$G$54</c:f>
              <c:strCache>
                <c:ptCount val="1"/>
                <c:pt idx="0">
                  <c:v>2% RF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Sheet1!$G$55:$G$68</c:f>
              <c:numCache>
                <c:formatCode>General</c:formatCode>
                <c:ptCount val="14"/>
                <c:pt idx="0">
                  <c:v>74.952176499920668</c:v>
                </c:pt>
                <c:pt idx="1">
                  <c:v>105.9983845355698</c:v>
                </c:pt>
                <c:pt idx="2">
                  <c:v>129.82097783573258</c:v>
                </c:pt>
                <c:pt idx="3">
                  <c:v>149.90435299984122</c:v>
                </c:pt>
                <c:pt idx="4">
                  <c:v>167.5981617153848</c:v>
                </c:pt>
                <c:pt idx="5">
                  <c:v>183.59458753582999</c:v>
                </c:pt>
                <c:pt idx="6">
                  <c:v>198.30481924180955</c:v>
                </c:pt>
                <c:pt idx="7">
                  <c:v>211.99676907113943</c:v>
                </c:pt>
                <c:pt idx="8">
                  <c:v>224.85652949976188</c:v>
                </c:pt>
                <c:pt idx="9">
                  <c:v>237.01959332669645</c:v>
                </c:pt>
                <c:pt idx="10">
                  <c:v>248.58824667073011</c:v>
                </c:pt>
                <c:pt idx="11">
                  <c:v>259.64195567146521</c:v>
                </c:pt>
                <c:pt idx="12">
                  <c:v>270.24391557809093</c:v>
                </c:pt>
                <c:pt idx="13">
                  <c:v>280.44536485571217</c:v>
                </c:pt>
              </c:numCache>
            </c:numRef>
          </c:xVal>
          <c:yVal>
            <c:numRef>
              <c:f>Sheet1!$C$55:$C$68</c:f>
              <c:numCache>
                <c:formatCode>General</c:formatCode>
                <c:ptCount val="14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Sheet1!$H$54</c:f>
              <c:strCache>
                <c:ptCount val="1"/>
                <c:pt idx="0">
                  <c:v>1% RF</c:v>
                </c:pt>
              </c:strCache>
            </c:strRef>
          </c:tx>
          <c:spPr>
            <a:ln>
              <a:solidFill>
                <a:schemeClr val="tx1"/>
              </a:solidFill>
              <a:prstDash val="dashDot"/>
            </a:ln>
          </c:spPr>
          <c:marker>
            <c:symbol val="none"/>
          </c:marker>
          <c:xVal>
            <c:numRef>
              <c:f>Sheet1!$H$55:$H$68</c:f>
              <c:numCache>
                <c:formatCode>General</c:formatCode>
                <c:ptCount val="14"/>
                <c:pt idx="0">
                  <c:v>63.027016534246968</c:v>
                </c:pt>
                <c:pt idx="1">
                  <c:v>89.133661578645373</c:v>
                </c:pt>
                <c:pt idx="2">
                  <c:v>109.16599488679941</c:v>
                </c:pt>
                <c:pt idx="3">
                  <c:v>126.05403306849394</c:v>
                </c:pt>
                <c:pt idx="4">
                  <c:v>140.9326933895795</c:v>
                </c:pt>
                <c:pt idx="5">
                  <c:v>154.38403051886368</c:v>
                </c:pt>
                <c:pt idx="6">
                  <c:v>166.75381162797356</c:v>
                </c:pt>
                <c:pt idx="7">
                  <c:v>178.26732315729075</c:v>
                </c:pt>
                <c:pt idx="8">
                  <c:v>189.08104960274096</c:v>
                </c:pt>
                <c:pt idx="9">
                  <c:v>199.30892637331218</c:v>
                </c:pt>
                <c:pt idx="10">
                  <c:v>209.03696549962316</c:v>
                </c:pt>
                <c:pt idx="11">
                  <c:v>218.33198977359882</c:v>
                </c:pt>
                <c:pt idx="12">
                  <c:v>227.24713985374405</c:v>
                </c:pt>
                <c:pt idx="13">
                  <c:v>235.82550198168852</c:v>
                </c:pt>
              </c:numCache>
            </c:numRef>
          </c:xVal>
          <c:yVal>
            <c:numRef>
              <c:f>Sheet1!$C$55:$C$68</c:f>
              <c:numCache>
                <c:formatCode>General</c:formatCode>
                <c:ptCount val="14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597632"/>
        <c:axId val="108599552"/>
      </c:scatterChart>
      <c:valAx>
        <c:axId val="108597632"/>
        <c:scaling>
          <c:orientation val="minMax"/>
          <c:max val="350"/>
          <c:min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>
                    <a:latin typeface="Times New Roman" pitchFamily="18" charset="0"/>
                    <a:cs typeface="Times New Roman" pitchFamily="18" charset="0"/>
                  </a:rPr>
                  <a:t>beam energy (Gev)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8599552"/>
        <c:crosses val="autoZero"/>
        <c:crossBetween val="midCat"/>
      </c:valAx>
      <c:valAx>
        <c:axId val="108599552"/>
        <c:scaling>
          <c:orientation val="minMax"/>
          <c:max val="14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>
                    <a:latin typeface="Times New Roman" pitchFamily="18" charset="0"/>
                    <a:cs typeface="Times New Roman" pitchFamily="18" charset="0"/>
                  </a:rPr>
                  <a:t>bending radius</a:t>
                </a:r>
                <a:r>
                  <a:rPr lang="en-GB" sz="1200" baseline="0">
                    <a:latin typeface="Times New Roman" pitchFamily="18" charset="0"/>
                    <a:cs typeface="Times New Roman" pitchFamily="18" charset="0"/>
                  </a:rPr>
                  <a:t> (m)</a:t>
                </a:r>
                <a:endParaRPr lang="en-GB" sz="12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8597632"/>
        <c:crossesAt val="100"/>
        <c:crossBetween val="midCat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1"/>
          <c:tx>
            <c:v>Telnov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calculator!$F$13:$F$29</c:f>
              <c:numCache>
                <c:formatCode>General</c:formatCode>
                <c:ptCount val="17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</c:numCache>
            </c:numRef>
          </c:xVal>
          <c:yVal>
            <c:numRef>
              <c:f>calculator!$AQ$13:$AQ$29</c:f>
              <c:numCache>
                <c:formatCode>0.00E+00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13418546375.77788</c:v>
                </c:pt>
                <c:pt idx="7">
                  <c:v>142133842.31386539</c:v>
                </c:pt>
                <c:pt idx="8">
                  <c:v>4353015.2273460645</c:v>
                </c:pt>
                <c:pt idx="9">
                  <c:v>281778.1853146092</c:v>
                </c:pt>
                <c:pt idx="10">
                  <c:v>31431.228492707938</c:v>
                </c:pt>
                <c:pt idx="11">
                  <c:v>5258.953226666712</c:v>
                </c:pt>
                <c:pt idx="12">
                  <c:v>1197.8707075572722</c:v>
                </c:pt>
                <c:pt idx="13">
                  <c:v>346.52259339071384</c:v>
                </c:pt>
                <c:pt idx="14">
                  <c:v>121.00247697338092</c:v>
                </c:pt>
                <c:pt idx="15">
                  <c:v>49.106842745463339</c:v>
                </c:pt>
                <c:pt idx="16">
                  <c:v>22.505965421694526</c:v>
                </c:pt>
              </c:numCache>
            </c:numRef>
          </c:yVal>
          <c:smooth val="1"/>
        </c:ser>
        <c:ser>
          <c:idx val="0"/>
          <c:order val="0"/>
          <c:tx>
            <c:v>Telnov tuned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calculator!$F$13:$F$29</c:f>
              <c:numCache>
                <c:formatCode>General</c:formatCode>
                <c:ptCount val="17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</c:numCache>
            </c:numRef>
          </c:xVal>
          <c:yVal>
            <c:numRef>
              <c:f>calculator!$AX$13:$AX$29</c:f>
              <c:numCache>
                <c:formatCode>0.00E+00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171565700090.30447</c:v>
                </c:pt>
                <c:pt idx="8">
                  <c:v>1300443855.5842006</c:v>
                </c:pt>
                <c:pt idx="9">
                  <c:v>27891678.680533029</c:v>
                </c:pt>
                <c:pt idx="10">
                  <c:v>1295040.7239837314</c:v>
                </c:pt>
                <c:pt idx="11">
                  <c:v>106840.19354941875</c:v>
                </c:pt>
                <c:pt idx="12">
                  <c:v>13643.235935063145</c:v>
                </c:pt>
                <c:pt idx="13">
                  <c:v>2443.1191414132786</c:v>
                </c:pt>
                <c:pt idx="14">
                  <c:v>570.76167780802382</c:v>
                </c:pt>
                <c:pt idx="15">
                  <c:v>164.84622236922235</c:v>
                </c:pt>
                <c:pt idx="16">
                  <c:v>56.508137115406427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60320"/>
        <c:axId val="26762624"/>
      </c:scatterChart>
      <c:valAx>
        <c:axId val="26760320"/>
        <c:scaling>
          <c:orientation val="minMax"/>
          <c:max val="200"/>
          <c:min val="1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energy (GeV)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26762624"/>
        <c:crosses val="autoZero"/>
        <c:crossBetween val="midCat"/>
      </c:valAx>
      <c:valAx>
        <c:axId val="26762624"/>
        <c:scaling>
          <c:logBase val="10"/>
          <c:orientation val="minMax"/>
          <c:max val="100000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beam lifetime (sec)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267603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TLEP-t comparison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lifet_comp!$B$116</c:f>
              <c:strCache>
                <c:ptCount val="1"/>
                <c:pt idx="0">
                  <c:v>TLEP-t Telnov</c:v>
                </c:pt>
              </c:strCache>
            </c:strRef>
          </c:tx>
          <c:xVal>
            <c:numRef>
              <c:f>lifet_comp!$A$117:$A$120</c:f>
              <c:numCache>
                <c:formatCode>General</c:formatCode>
                <c:ptCount val="4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lifet_comp!$B$117:$B$120</c:f>
              <c:numCache>
                <c:formatCode>0.00</c:formatCode>
                <c:ptCount val="4"/>
                <c:pt idx="0">
                  <c:v>13.314930650294492</c:v>
                </c:pt>
                <c:pt idx="1">
                  <c:v>67.733225565550228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lifet_comp!$C$116</c:f>
              <c:strCache>
                <c:ptCount val="1"/>
                <c:pt idx="0">
                  <c:v>Telnov tuned</c:v>
                </c:pt>
              </c:strCache>
            </c:strRef>
          </c:tx>
          <c:xVal>
            <c:numRef>
              <c:f>lifet_comp!$A$117:$A$120</c:f>
              <c:numCache>
                <c:formatCode>General</c:formatCode>
                <c:ptCount val="4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lifet_comp!$C$117:$C$120</c:f>
              <c:numCache>
                <c:formatCode>0.00</c:formatCode>
                <c:ptCount val="4"/>
                <c:pt idx="0">
                  <c:v>30.528239180657373</c:v>
                </c:pt>
                <c:pt idx="1">
                  <c:v>297.27930457410957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lifet_comp!$D$116</c:f>
              <c:strCache>
                <c:ptCount val="1"/>
                <c:pt idx="0">
                  <c:v>TLEP-t GuineaPig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lifet_comp!$E$117:$E$118</c:f>
                <c:numCache>
                  <c:formatCode>General</c:formatCode>
                  <c:ptCount val="2"/>
                  <c:pt idx="0">
                    <c:v>1.7</c:v>
                  </c:pt>
                  <c:pt idx="1">
                    <c:v>52.7</c:v>
                  </c:pt>
                </c:numCache>
              </c:numRef>
            </c:plus>
            <c:minus>
              <c:numRef>
                <c:f>lifet_comp!$E$117:$E$118</c:f>
                <c:numCache>
                  <c:formatCode>General</c:formatCode>
                  <c:ptCount val="2"/>
                  <c:pt idx="0">
                    <c:v>1.7</c:v>
                  </c:pt>
                  <c:pt idx="1">
                    <c:v>52.7</c:v>
                  </c:pt>
                </c:numCache>
              </c:numRef>
            </c:minus>
            <c:spPr>
              <a:ln w="19050"/>
            </c:spPr>
          </c:errBars>
          <c:xVal>
            <c:numRef>
              <c:f>lifet_comp!$A$117:$A$118</c:f>
              <c:numCache>
                <c:formatCode>General</c:formatCode>
                <c:ptCount val="2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lifet_comp!$D$117:$D$118</c:f>
              <c:numCache>
                <c:formatCode>General</c:formatCode>
                <c:ptCount val="2"/>
                <c:pt idx="0">
                  <c:v>46.6</c:v>
                </c:pt>
                <c:pt idx="1">
                  <c:v>459.7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38592"/>
        <c:axId val="30250496"/>
      </c:scatterChart>
      <c:valAx>
        <c:axId val="30238592"/>
        <c:scaling>
          <c:orientation val="minMax"/>
          <c:max val="3.0000000000000006E-2"/>
          <c:min val="1.5000000000000003E-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momentum acceptance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30250496"/>
        <c:crosses val="autoZero"/>
        <c:crossBetween val="midCat"/>
      </c:valAx>
      <c:valAx>
        <c:axId val="3025049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lifetime (seconds)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302385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TLEP-H comparison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lifet_comp!$B$110</c:f>
              <c:strCache>
                <c:ptCount val="1"/>
                <c:pt idx="0">
                  <c:v>TLEP-H Telnov</c:v>
                </c:pt>
              </c:strCache>
            </c:strRef>
          </c:tx>
          <c:xVal>
            <c:numRef>
              <c:f>lifet_comp!$A$111:$A$114</c:f>
              <c:numCache>
                <c:formatCode>General</c:formatCode>
                <c:ptCount val="4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lifet_comp!$B$111:$B$114</c:f>
              <c:numCache>
                <c:formatCode>0.00</c:formatCode>
                <c:ptCount val="4"/>
                <c:pt idx="0">
                  <c:v>15.58799864290792</c:v>
                </c:pt>
                <c:pt idx="1">
                  <c:v>81.708481528401705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lifet_comp!$C$110</c:f>
              <c:strCache>
                <c:ptCount val="1"/>
                <c:pt idx="0">
                  <c:v>Telnov tuned</c:v>
                </c:pt>
              </c:strCache>
            </c:strRef>
          </c:tx>
          <c:xVal>
            <c:numRef>
              <c:f>lifet_comp!$A$111:$A$114</c:f>
              <c:numCache>
                <c:formatCode>General</c:formatCode>
                <c:ptCount val="4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lifet_comp!$C$111:$C$114</c:f>
              <c:numCache>
                <c:formatCode>0.00</c:formatCode>
                <c:ptCount val="4"/>
                <c:pt idx="0">
                  <c:v>37.623861110943473</c:v>
                </c:pt>
                <c:pt idx="1">
                  <c:v>382.40009925480177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lifet_comp!$D$110</c:f>
              <c:strCache>
                <c:ptCount val="1"/>
                <c:pt idx="0">
                  <c:v>TLEP-H GuineaPig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lifet_comp!$E$111:$E$112</c:f>
                <c:numCache>
                  <c:formatCode>General</c:formatCode>
                  <c:ptCount val="2"/>
                  <c:pt idx="0">
                    <c:v>1</c:v>
                  </c:pt>
                  <c:pt idx="1">
                    <c:v>21.6</c:v>
                  </c:pt>
                </c:numCache>
              </c:numRef>
            </c:plus>
            <c:minus>
              <c:numRef>
                <c:f>lifet_comp!$E$111:$E$112</c:f>
                <c:numCache>
                  <c:formatCode>General</c:formatCode>
                  <c:ptCount val="2"/>
                  <c:pt idx="0">
                    <c:v>1</c:v>
                  </c:pt>
                  <c:pt idx="1">
                    <c:v>21.6</c:v>
                  </c:pt>
                </c:numCache>
              </c:numRef>
            </c:minus>
            <c:spPr>
              <a:ln w="19050"/>
            </c:spPr>
          </c:errBars>
          <c:xVal>
            <c:numRef>
              <c:f>lifet_comp!$A$111:$A$114</c:f>
              <c:numCache>
                <c:formatCode>General</c:formatCode>
                <c:ptCount val="4"/>
                <c:pt idx="0">
                  <c:v>0.02</c:v>
                </c:pt>
                <c:pt idx="1">
                  <c:v>2.5000000000000001E-2</c:v>
                </c:pt>
              </c:numCache>
            </c:numRef>
          </c:xVal>
          <c:yVal>
            <c:numRef>
              <c:f>lifet_comp!$D$111:$D$114</c:f>
              <c:numCache>
                <c:formatCode>0.00</c:formatCode>
                <c:ptCount val="4"/>
                <c:pt idx="0">
                  <c:v>32.799999999999997</c:v>
                </c:pt>
                <c:pt idx="1">
                  <c:v>252.8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84896"/>
        <c:axId val="26786816"/>
      </c:scatterChart>
      <c:valAx>
        <c:axId val="26784896"/>
        <c:scaling>
          <c:orientation val="minMax"/>
          <c:max val="3.0000000000000006E-2"/>
          <c:min val="1.5000000000000003E-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momentum acceptance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26786816"/>
        <c:crosses val="autoZero"/>
        <c:crossBetween val="midCat"/>
      </c:valAx>
      <c:valAx>
        <c:axId val="2678681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lifetime (seconds)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67848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 for beta*_y of 1mm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hourglass!$F$1</c:f>
              <c:strCache>
                <c:ptCount val="1"/>
                <c:pt idx="0">
                  <c:v>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hourglass!$B$14:$B$52</c:f>
              <c:numCache>
                <c:formatCode>General</c:formatCode>
                <c:ptCount val="39"/>
                <c:pt idx="0">
                  <c:v>4.5</c:v>
                </c:pt>
                <c:pt idx="1">
                  <c:v>4.4000000000000004</c:v>
                </c:pt>
                <c:pt idx="2">
                  <c:v>4.3</c:v>
                </c:pt>
                <c:pt idx="3">
                  <c:v>4.2</c:v>
                </c:pt>
                <c:pt idx="4">
                  <c:v>4.0999999999999996</c:v>
                </c:pt>
                <c:pt idx="5">
                  <c:v>4</c:v>
                </c:pt>
                <c:pt idx="6">
                  <c:v>3.9</c:v>
                </c:pt>
                <c:pt idx="7">
                  <c:v>3.8</c:v>
                </c:pt>
                <c:pt idx="8">
                  <c:v>3.7</c:v>
                </c:pt>
                <c:pt idx="9">
                  <c:v>3.6</c:v>
                </c:pt>
                <c:pt idx="10">
                  <c:v>3.5</c:v>
                </c:pt>
                <c:pt idx="11">
                  <c:v>3.4</c:v>
                </c:pt>
                <c:pt idx="12">
                  <c:v>3.3</c:v>
                </c:pt>
                <c:pt idx="13">
                  <c:v>3.2</c:v>
                </c:pt>
                <c:pt idx="14">
                  <c:v>3.1</c:v>
                </c:pt>
                <c:pt idx="15">
                  <c:v>3.0000000000000102</c:v>
                </c:pt>
                <c:pt idx="16">
                  <c:v>2.9000000000000101</c:v>
                </c:pt>
                <c:pt idx="17">
                  <c:v>2.80000000000001</c:v>
                </c:pt>
                <c:pt idx="18">
                  <c:v>2.7000000000000099</c:v>
                </c:pt>
                <c:pt idx="19">
                  <c:v>2.6000000000000099</c:v>
                </c:pt>
                <c:pt idx="20">
                  <c:v>2.5000000000000102</c:v>
                </c:pt>
                <c:pt idx="21">
                  <c:v>2.4000000000000101</c:v>
                </c:pt>
                <c:pt idx="22">
                  <c:v>2.30000000000001</c:v>
                </c:pt>
                <c:pt idx="23">
                  <c:v>2.2000000000000099</c:v>
                </c:pt>
                <c:pt idx="24">
                  <c:v>2.1000000000000099</c:v>
                </c:pt>
                <c:pt idx="25">
                  <c:v>2.0000000000000102</c:v>
                </c:pt>
                <c:pt idx="26">
                  <c:v>1.9000000000000099</c:v>
                </c:pt>
                <c:pt idx="27">
                  <c:v>1.80000000000001</c:v>
                </c:pt>
                <c:pt idx="28">
                  <c:v>1.7000000000000099</c:v>
                </c:pt>
                <c:pt idx="29">
                  <c:v>1.6000000000000101</c:v>
                </c:pt>
                <c:pt idx="30">
                  <c:v>1.50000000000001</c:v>
                </c:pt>
                <c:pt idx="31">
                  <c:v>1.4000000000000099</c:v>
                </c:pt>
                <c:pt idx="32">
                  <c:v>1.30000000000001</c:v>
                </c:pt>
                <c:pt idx="33">
                  <c:v>1.2000000000000099</c:v>
                </c:pt>
                <c:pt idx="34">
                  <c:v>1.1000000000000101</c:v>
                </c:pt>
                <c:pt idx="35">
                  <c:v>1.00000000000001</c:v>
                </c:pt>
                <c:pt idx="36">
                  <c:v>0.90000000000001001</c:v>
                </c:pt>
                <c:pt idx="37">
                  <c:v>0.80000000000001004</c:v>
                </c:pt>
                <c:pt idx="38">
                  <c:v>0.70000000000000995</c:v>
                </c:pt>
              </c:numCache>
            </c:numRef>
          </c:xVal>
          <c:yVal>
            <c:numRef>
              <c:f>hourglass!$G$14:$G$52</c:f>
              <c:numCache>
                <c:formatCode>General</c:formatCode>
                <c:ptCount val="39"/>
                <c:pt idx="0">
                  <c:v>0.4906458496024988</c:v>
                </c:pt>
                <c:pt idx="1">
                  <c:v>0.49646095966644371</c:v>
                </c:pt>
                <c:pt idx="2">
                  <c:v>0.50243533988366429</c:v>
                </c:pt>
                <c:pt idx="3">
                  <c:v>0.50857578174085483</c:v>
                </c:pt>
                <c:pt idx="4">
                  <c:v>0.51488945791595797</c:v>
                </c:pt>
                <c:pt idx="5">
                  <c:v>0.52138394709425617</c:v>
                </c:pt>
                <c:pt idx="6">
                  <c:v>0.52806726031587081</c:v>
                </c:pt>
                <c:pt idx="7">
                  <c:v>0.53494786886802626</c:v>
                </c:pt>
                <c:pt idx="8">
                  <c:v>0.54203473370296895</c:v>
                </c:pt>
                <c:pt idx="9">
                  <c:v>0.54933733631692672</c:v>
                </c:pt>
                <c:pt idx="10">
                  <c:v>0.55686571096263937</c:v>
                </c:pt>
                <c:pt idx="11">
                  <c:v>0.56463047798200494</c:v>
                </c:pt>
                <c:pt idx="12">
                  <c:v>0.57264287792854696</c:v>
                </c:pt>
                <c:pt idx="13">
                  <c:v>0.58091480599142908</c:v>
                </c:pt>
                <c:pt idx="14">
                  <c:v>0.58945884601977894</c:v>
                </c:pt>
                <c:pt idx="15">
                  <c:v>0.59828830315951342</c:v>
                </c:pt>
                <c:pt idx="16">
                  <c:v>0.60741723372955203</c:v>
                </c:pt>
                <c:pt idx="17">
                  <c:v>0.61686047044611081</c:v>
                </c:pt>
                <c:pt idx="18">
                  <c:v>0.62663364040633052</c:v>
                </c:pt>
                <c:pt idx="19">
                  <c:v>0.63675317230221062</c:v>
                </c:pt>
                <c:pt idx="20">
                  <c:v>0.6472362880656557</c:v>
                </c:pt>
                <c:pt idx="21">
                  <c:v>0.65810097242507226</c:v>
                </c:pt>
                <c:pt idx="22">
                  <c:v>0.66936591151697578</c:v>
                </c:pt>
                <c:pt idx="23">
                  <c:v>0.68105038851083011</c:v>
                </c:pt>
                <c:pt idx="24">
                  <c:v>0.69317411984841337</c:v>
                </c:pt>
                <c:pt idx="25">
                  <c:v>0.70575700971699773</c:v>
                </c:pt>
                <c:pt idx="26">
                  <c:v>0.71881879213116806</c:v>
                </c:pt>
                <c:pt idx="27">
                  <c:v>0.73237851859360759</c:v>
                </c:pt>
                <c:pt idx="28">
                  <c:v>0.74645383347659933</c:v>
                </c:pt>
                <c:pt idx="29">
                  <c:v>0.76105995723819564</c:v>
                </c:pt>
                <c:pt idx="30">
                  <c:v>0.77620826688542244</c:v>
                </c:pt>
                <c:pt idx="31">
                  <c:v>0.79190432032309899</c:v>
                </c:pt>
                <c:pt idx="32">
                  <c:v>0.80814511184563975</c:v>
                </c:pt>
                <c:pt idx="33">
                  <c:v>0.82491526431863704</c:v>
                </c:pt>
                <c:pt idx="34">
                  <c:v>0.84218175317367583</c:v>
                </c:pt>
                <c:pt idx="35">
                  <c:v>0.85988661329622185</c:v>
                </c:pt>
                <c:pt idx="36">
                  <c:v>0.8779369050188538</c:v>
                </c:pt>
                <c:pt idx="37">
                  <c:v>0.89619103597557082</c:v>
                </c:pt>
                <c:pt idx="38">
                  <c:v>0.91444043542927633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86080"/>
        <c:axId val="122883456"/>
      </c:scatterChart>
      <c:valAx>
        <c:axId val="122686080"/>
        <c:scaling>
          <c:orientation val="minMax"/>
          <c:max val="4.5"/>
          <c:min val="0.5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sigma_z (mm)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883456"/>
        <c:crosses val="autoZero"/>
        <c:crossBetween val="midCat"/>
      </c:valAx>
      <c:valAx>
        <c:axId val="122883456"/>
        <c:scaling>
          <c:orientation val="minMax"/>
          <c:min val="0.3000000000000000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reduction factor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6860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TLEP</a:t>
            </a:r>
          </a:p>
        </c:rich>
      </c:tx>
      <c:layout/>
      <c:overlay val="1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max_lumi!$C$36:$C$52</c:f>
              <c:numCache>
                <c:formatCode>General</c:formatCode>
                <c:ptCount val="17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175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</c:numCache>
            </c:numRef>
          </c:xVal>
          <c:yVal>
            <c:numRef>
              <c:f>max_lumi!$K$36:$K$52</c:f>
              <c:numCache>
                <c:formatCode>General</c:formatCode>
                <c:ptCount val="17"/>
                <c:pt idx="0">
                  <c:v>2.9509280757639287E-2</c:v>
                </c:pt>
                <c:pt idx="1">
                  <c:v>3.3486334646620722E-2</c:v>
                </c:pt>
                <c:pt idx="2">
                  <c:v>4.1675911614259327E-2</c:v>
                </c:pt>
                <c:pt idx="3">
                  <c:v>5.0144263376238354E-2</c:v>
                </c:pt>
                <c:pt idx="4">
                  <c:v>5.8858825572355382E-2</c:v>
                </c:pt>
                <c:pt idx="5">
                  <c:v>6.7794524526891817E-2</c:v>
                </c:pt>
                <c:pt idx="6">
                  <c:v>7.6931395046906895E-2</c:v>
                </c:pt>
                <c:pt idx="7">
                  <c:v>8.6253123267190104E-2</c:v>
                </c:pt>
                <c:pt idx="8">
                  <c:v>9.5746102228603025E-2</c:v>
                </c:pt>
                <c:pt idx="9">
                  <c:v>0.1053987913364231</c:v>
                </c:pt>
                <c:pt idx="10">
                  <c:v>0.11520126570564614</c:v>
                </c:pt>
                <c:pt idx="11">
                  <c:v>0.12514488937084345</c:v>
                </c:pt>
                <c:pt idx="12">
                  <c:v>0.13522207222404412</c:v>
                </c:pt>
                <c:pt idx="13">
                  <c:v>0.15057374991300027</c:v>
                </c:pt>
                <c:pt idx="14">
                  <c:v>0.15575091760369358</c:v>
                </c:pt>
                <c:pt idx="15">
                  <c:v>0.16619116375812468</c:v>
                </c:pt>
                <c:pt idx="16">
                  <c:v>0.17674193387601803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92608"/>
        <c:axId val="94327552"/>
      </c:scatterChart>
      <c:valAx>
        <c:axId val="94292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energy (GeV)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4327552"/>
        <c:crosses val="autoZero"/>
        <c:crossBetween val="midCat"/>
      </c:valAx>
      <c:valAx>
        <c:axId val="9432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926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1"/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calculator!$F$13:$F$29</c:f>
              <c:numCache>
                <c:formatCode>General</c:formatCode>
                <c:ptCount val="17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</c:numCache>
            </c:numRef>
          </c:xVal>
          <c:yVal>
            <c:numRef>
              <c:f>calculator!$AE$13:$AE$29</c:f>
              <c:numCache>
                <c:formatCode>0.00E+00</c:formatCode>
                <c:ptCount val="17"/>
                <c:pt idx="0">
                  <c:v>9.1786294279248298E+35</c:v>
                </c:pt>
                <c:pt idx="1">
                  <c:v>6.6912208529572009E+35</c:v>
                </c:pt>
                <c:pt idx="2">
                  <c:v>3.8722342899057873E+35</c:v>
                </c:pt>
                <c:pt idx="3">
                  <c:v>2.438491564488775E+35</c:v>
                </c:pt>
                <c:pt idx="4">
                  <c:v>1.6335988410540046E+35</c:v>
                </c:pt>
                <c:pt idx="5">
                  <c:v>1.1473286784906037E+35</c:v>
                </c:pt>
                <c:pt idx="6">
                  <c:v>8.3640260661965011E+34</c:v>
                </c:pt>
                <c:pt idx="7">
                  <c:v>6.2840165786600316E+34</c:v>
                </c:pt>
                <c:pt idx="8">
                  <c:v>4.8402928623822341E+34</c:v>
                </c:pt>
                <c:pt idx="9">
                  <c:v>3.8070214229387817E+34</c:v>
                </c:pt>
                <c:pt idx="10">
                  <c:v>3.0481144556109688E+34</c:v>
                </c:pt>
                <c:pt idx="11">
                  <c:v>2.4782299455397041E+34</c:v>
                </c:pt>
                <c:pt idx="12">
                  <c:v>2.0419985513175057E+34</c:v>
                </c:pt>
                <c:pt idx="13">
                  <c:v>1.7024274508846943E+34</c:v>
                </c:pt>
                <c:pt idx="14">
                  <c:v>1.4341608481132547E+34</c:v>
                </c:pt>
                <c:pt idx="15">
                  <c:v>1.2194235407780289E+34</c:v>
                </c:pt>
                <c:pt idx="16">
                  <c:v>1.0455032582745626E+34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calculator!$F$13:$F$29</c:f>
              <c:numCache>
                <c:formatCode>General</c:formatCode>
                <c:ptCount val="17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</c:numCache>
            </c:numRef>
          </c:xVal>
          <c:yVal>
            <c:numRef>
              <c:f>calculator!$AE$37:$AE$53</c:f>
              <c:numCache>
                <c:formatCode>0.00E+00</c:formatCode>
                <c:ptCount val="17"/>
                <c:pt idx="0">
                  <c:v>4.5893147139624149E+35</c:v>
                </c:pt>
                <c:pt idx="1">
                  <c:v>3.3456104264786004E+35</c:v>
                </c:pt>
                <c:pt idx="2">
                  <c:v>1.9361171449528937E+35</c:v>
                </c:pt>
                <c:pt idx="3">
                  <c:v>1.2192457822443875E+35</c:v>
                </c:pt>
                <c:pt idx="4">
                  <c:v>8.1679942052700228E+34</c:v>
                </c:pt>
                <c:pt idx="5">
                  <c:v>5.7366433924530186E+34</c:v>
                </c:pt>
                <c:pt idx="6">
                  <c:v>4.1820130330982505E+34</c:v>
                </c:pt>
                <c:pt idx="7">
                  <c:v>3.1420082893300158E+34</c:v>
                </c:pt>
                <c:pt idx="8">
                  <c:v>2.4201464311911171E+34</c:v>
                </c:pt>
                <c:pt idx="9">
                  <c:v>1.9035107114693908E+34</c:v>
                </c:pt>
                <c:pt idx="10">
                  <c:v>1.5240572278054844E+34</c:v>
                </c:pt>
                <c:pt idx="11">
                  <c:v>1.239114972769852E+34</c:v>
                </c:pt>
                <c:pt idx="12">
                  <c:v>1.0209992756587529E+34</c:v>
                </c:pt>
                <c:pt idx="13">
                  <c:v>8.5121372544234717E+33</c:v>
                </c:pt>
                <c:pt idx="14">
                  <c:v>7.1708042405662733E+33</c:v>
                </c:pt>
                <c:pt idx="15">
                  <c:v>6.0971177038901443E+33</c:v>
                </c:pt>
                <c:pt idx="16">
                  <c:v>5.2275162913728132E+33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35520"/>
        <c:axId val="60060800"/>
      </c:scatterChart>
      <c:valAx>
        <c:axId val="3223552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energy [GeV]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060800"/>
        <c:crosses val="autoZero"/>
        <c:crossBetween val="midCat"/>
      </c:valAx>
      <c:valAx>
        <c:axId val="60060800"/>
        <c:scaling>
          <c:logBase val="10"/>
          <c:orientation val="minMax"/>
          <c:max val="1E+36"/>
          <c:min val="9.9999999999999995E+32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Luminosity</a:t>
                </a:r>
                <a:r>
                  <a:rPr lang="fr-CH" sz="1000" b="1" i="0" u="none" strike="noStrike" baseline="0" dirty="0" smtClean="0">
                    <a:effectLst/>
                  </a:rPr>
                  <a:t> (cm</a:t>
                </a:r>
                <a:r>
                  <a:rPr lang="fr-CH" sz="1000" b="1" i="1" u="none" strike="noStrike" baseline="30000" dirty="0" smtClean="0">
                    <a:effectLst/>
                  </a:rPr>
                  <a:t>−</a:t>
                </a:r>
                <a:r>
                  <a:rPr lang="fr-CH" sz="1000" b="1" i="0" u="none" strike="noStrike" baseline="30000" dirty="0" smtClean="0">
                    <a:effectLst/>
                  </a:rPr>
                  <a:t>2</a:t>
                </a:r>
                <a:r>
                  <a:rPr lang="fr-CH" sz="1000" b="1" i="0" u="none" strike="noStrike" baseline="0" dirty="0" smtClean="0">
                    <a:effectLst/>
                  </a:rPr>
                  <a:t>s</a:t>
                </a:r>
                <a:r>
                  <a:rPr lang="fr-CH" sz="1000" b="1" i="1" u="none" strike="noStrike" baseline="30000" dirty="0" smtClean="0">
                    <a:effectLst/>
                  </a:rPr>
                  <a:t>−</a:t>
                </a:r>
                <a:r>
                  <a:rPr lang="fr-CH" sz="1000" b="1" i="0" u="none" strike="noStrike" baseline="30000" dirty="0" smtClean="0">
                    <a:effectLst/>
                  </a:rPr>
                  <a:t>1</a:t>
                </a:r>
                <a:r>
                  <a:rPr lang="fr-CH" sz="1000" b="1" i="0" u="none" strike="noStrike" baseline="0" dirty="0" smtClean="0">
                    <a:effectLst/>
                  </a:rPr>
                  <a:t>)</a:t>
                </a:r>
                <a:endParaRPr lang="en-US" baseline="0" dirty="0"/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32235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1"/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calculator!$F$13:$F$34</c:f>
              <c:numCache>
                <c:formatCode>General</c:formatCode>
                <c:ptCount val="22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  <c:pt idx="17">
                  <c:v>210</c:v>
                </c:pt>
                <c:pt idx="18">
                  <c:v>220</c:v>
                </c:pt>
                <c:pt idx="19">
                  <c:v>230</c:v>
                </c:pt>
                <c:pt idx="20">
                  <c:v>240</c:v>
                </c:pt>
                <c:pt idx="21">
                  <c:v>250</c:v>
                </c:pt>
              </c:numCache>
            </c:numRef>
          </c:xVal>
          <c:yVal>
            <c:numRef>
              <c:f>calculator!$AE$13:$AE$34</c:f>
              <c:numCache>
                <c:formatCode>0.00E+00</c:formatCode>
                <c:ptCount val="22"/>
                <c:pt idx="0">
                  <c:v>9.1786294279248298E+35</c:v>
                </c:pt>
                <c:pt idx="1">
                  <c:v>6.6912208529572009E+35</c:v>
                </c:pt>
                <c:pt idx="2">
                  <c:v>3.8722342899057873E+35</c:v>
                </c:pt>
                <c:pt idx="3">
                  <c:v>2.438491564488775E+35</c:v>
                </c:pt>
                <c:pt idx="4">
                  <c:v>1.6335988410540046E+35</c:v>
                </c:pt>
                <c:pt idx="5">
                  <c:v>1.1473286784906037E+35</c:v>
                </c:pt>
                <c:pt idx="6">
                  <c:v>8.3640260661965011E+34</c:v>
                </c:pt>
                <c:pt idx="7">
                  <c:v>6.2840165786600316E+34</c:v>
                </c:pt>
                <c:pt idx="8">
                  <c:v>4.8402928623822341E+34</c:v>
                </c:pt>
                <c:pt idx="9">
                  <c:v>3.8070214229387817E+34</c:v>
                </c:pt>
                <c:pt idx="10">
                  <c:v>3.0481144556109688E+34</c:v>
                </c:pt>
                <c:pt idx="11">
                  <c:v>2.4782299455397041E+34</c:v>
                </c:pt>
                <c:pt idx="12">
                  <c:v>2.0419985513175057E+34</c:v>
                </c:pt>
                <c:pt idx="13">
                  <c:v>1.7024274508846943E+34</c:v>
                </c:pt>
                <c:pt idx="14">
                  <c:v>1.4341608481132547E+34</c:v>
                </c:pt>
                <c:pt idx="15">
                  <c:v>1.2194235407780289E+34</c:v>
                </c:pt>
                <c:pt idx="16">
                  <c:v>1.0455032582745626E+34</c:v>
                </c:pt>
                <c:pt idx="17">
                  <c:v>9.0314502388473202E+33</c:v>
                </c:pt>
                <c:pt idx="18">
                  <c:v>7.8550207233250395E+33</c:v>
                </c:pt>
                <c:pt idx="19">
                  <c:v>6.8743536337605834E+33</c:v>
                </c:pt>
                <c:pt idx="20">
                  <c:v>6.0503660779777927E+33</c:v>
                </c:pt>
                <c:pt idx="21">
                  <c:v>5.3529766823657611E+33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calculator!$F$37:$F$58</c:f>
              <c:numCache>
                <c:formatCode>General</c:formatCode>
                <c:ptCount val="22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  <c:pt idx="17">
                  <c:v>210</c:v>
                </c:pt>
                <c:pt idx="18">
                  <c:v>220</c:v>
                </c:pt>
                <c:pt idx="19">
                  <c:v>230</c:v>
                </c:pt>
                <c:pt idx="20">
                  <c:v>240</c:v>
                </c:pt>
                <c:pt idx="21">
                  <c:v>250</c:v>
                </c:pt>
              </c:numCache>
            </c:numRef>
          </c:xVal>
          <c:yVal>
            <c:numRef>
              <c:f>calculator!$AE$37:$AE$58</c:f>
              <c:numCache>
                <c:formatCode>0.00E+00</c:formatCode>
                <c:ptCount val="22"/>
                <c:pt idx="0">
                  <c:v>4.5893147139624149E+35</c:v>
                </c:pt>
                <c:pt idx="1">
                  <c:v>3.3456104264786004E+35</c:v>
                </c:pt>
                <c:pt idx="2">
                  <c:v>1.9361171449528937E+35</c:v>
                </c:pt>
                <c:pt idx="3">
                  <c:v>1.2192457822443875E+35</c:v>
                </c:pt>
                <c:pt idx="4">
                  <c:v>8.1679942052700228E+34</c:v>
                </c:pt>
                <c:pt idx="5">
                  <c:v>5.7366433924530186E+34</c:v>
                </c:pt>
                <c:pt idx="6">
                  <c:v>4.1820130330982505E+34</c:v>
                </c:pt>
                <c:pt idx="7">
                  <c:v>3.1420082893300158E+34</c:v>
                </c:pt>
                <c:pt idx="8">
                  <c:v>2.4201464311911171E+34</c:v>
                </c:pt>
                <c:pt idx="9">
                  <c:v>1.9035107114693908E+34</c:v>
                </c:pt>
                <c:pt idx="10">
                  <c:v>1.5240572278054844E+34</c:v>
                </c:pt>
                <c:pt idx="11">
                  <c:v>1.239114972769852E+34</c:v>
                </c:pt>
                <c:pt idx="12">
                  <c:v>1.0209992756587529E+34</c:v>
                </c:pt>
                <c:pt idx="13">
                  <c:v>8.5121372544234717E+33</c:v>
                </c:pt>
                <c:pt idx="14">
                  <c:v>7.1708042405662733E+33</c:v>
                </c:pt>
                <c:pt idx="15">
                  <c:v>6.0971177038901443E+33</c:v>
                </c:pt>
                <c:pt idx="16">
                  <c:v>5.2275162913728132E+33</c:v>
                </c:pt>
                <c:pt idx="17">
                  <c:v>4.5157251194236601E+33</c:v>
                </c:pt>
                <c:pt idx="18">
                  <c:v>3.9275103616625197E+33</c:v>
                </c:pt>
                <c:pt idx="19">
                  <c:v>3.4371768168802917E+33</c:v>
                </c:pt>
                <c:pt idx="20">
                  <c:v>3.0251830389888963E+33</c:v>
                </c:pt>
                <c:pt idx="21">
                  <c:v>2.6764883411828806E+33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02016"/>
        <c:axId val="32240000"/>
      </c:scatterChart>
      <c:valAx>
        <c:axId val="31702016"/>
        <c:scaling>
          <c:orientation val="minMax"/>
          <c:max val="25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beam energy [GeV]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240000"/>
        <c:crosses val="autoZero"/>
        <c:crossBetween val="midCat"/>
      </c:valAx>
      <c:valAx>
        <c:axId val="32240000"/>
        <c:scaling>
          <c:logBase val="10"/>
          <c:orientation val="minMax"/>
          <c:max val="1E+36"/>
          <c:min val="9.9999999999999995E+32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Luminosity  [</a:t>
                </a:r>
                <a:r>
                  <a:rPr lang="fr-CH" sz="1000" b="1" i="0" u="none" strike="noStrike" baseline="0">
                    <a:effectLst/>
                  </a:rPr>
                  <a:t>cm</a:t>
                </a:r>
                <a:r>
                  <a:rPr lang="fr-CH" sz="1000" b="1" i="1" u="none" strike="noStrike" baseline="30000">
                    <a:effectLst/>
                  </a:rPr>
                  <a:t>−</a:t>
                </a:r>
                <a:r>
                  <a:rPr lang="fr-CH" sz="1000" b="1" i="0" u="none" strike="noStrike" baseline="30000">
                    <a:effectLst/>
                  </a:rPr>
                  <a:t>2</a:t>
                </a:r>
                <a:r>
                  <a:rPr lang="fr-CH" sz="1000" b="1" i="0" u="none" strike="noStrike" baseline="0">
                    <a:effectLst/>
                  </a:rPr>
                  <a:t>s</a:t>
                </a:r>
                <a:r>
                  <a:rPr lang="fr-CH" sz="1000" b="1" i="1" u="none" strike="noStrike" baseline="30000">
                    <a:effectLst/>
                  </a:rPr>
                  <a:t>−</a:t>
                </a:r>
                <a:r>
                  <a:rPr lang="fr-CH" sz="1000" b="1" i="0" u="none" strike="noStrike" baseline="30000">
                    <a:effectLst/>
                  </a:rPr>
                  <a:t>1</a:t>
                </a:r>
                <a:r>
                  <a:rPr lang="fr-CH" sz="1000" b="1" i="0" u="none" strike="noStrike" baseline="0">
                    <a:effectLst/>
                  </a:rPr>
                  <a:t>]</a:t>
                </a:r>
                <a:endParaRPr lang="en-US" baseline="0"/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317020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calculator!$F$13:$F$34</c:f>
              <c:numCache>
                <c:formatCode>General</c:formatCode>
                <c:ptCount val="22"/>
                <c:pt idx="0">
                  <c:v>45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  <c:pt idx="5">
                  <c:v>90</c:v>
                </c:pt>
                <c:pt idx="6">
                  <c:v>100</c:v>
                </c:pt>
                <c:pt idx="7">
                  <c:v>110</c:v>
                </c:pt>
                <c:pt idx="8">
                  <c:v>120</c:v>
                </c:pt>
                <c:pt idx="9">
                  <c:v>130</c:v>
                </c:pt>
                <c:pt idx="10">
                  <c:v>140</c:v>
                </c:pt>
                <c:pt idx="11">
                  <c:v>150</c:v>
                </c:pt>
                <c:pt idx="12">
                  <c:v>160</c:v>
                </c:pt>
                <c:pt idx="13">
                  <c:v>170</c:v>
                </c:pt>
                <c:pt idx="14">
                  <c:v>180</c:v>
                </c:pt>
                <c:pt idx="15">
                  <c:v>190</c:v>
                </c:pt>
                <c:pt idx="16">
                  <c:v>200</c:v>
                </c:pt>
                <c:pt idx="17">
                  <c:v>210</c:v>
                </c:pt>
                <c:pt idx="18">
                  <c:v>220</c:v>
                </c:pt>
                <c:pt idx="19">
                  <c:v>230</c:v>
                </c:pt>
                <c:pt idx="20">
                  <c:v>240</c:v>
                </c:pt>
                <c:pt idx="21">
                  <c:v>250</c:v>
                </c:pt>
              </c:numCache>
            </c:numRef>
          </c:xVal>
          <c:yVal>
            <c:numRef>
              <c:f>calculator!$H$13:$H$34</c:f>
              <c:numCache>
                <c:formatCode>0</c:formatCode>
                <c:ptCount val="22"/>
                <c:pt idx="0">
                  <c:v>52010.994063917075</c:v>
                </c:pt>
                <c:pt idx="1">
                  <c:v>30711.971884802391</c:v>
                </c:pt>
                <c:pt idx="2">
                  <c:v>12342.452692902199</c:v>
                </c:pt>
                <c:pt idx="3">
                  <c:v>5710.4130505151115</c:v>
                </c:pt>
                <c:pt idx="4">
                  <c:v>2928.9218792726897</c:v>
                </c:pt>
                <c:pt idx="5">
                  <c:v>1625.3435644974086</c:v>
                </c:pt>
                <c:pt idx="6">
                  <c:v>959.74912140007473</c:v>
                </c:pt>
                <c:pt idx="7">
                  <c:v>595.9286942645964</c:v>
                </c:pt>
                <c:pt idx="8">
                  <c:v>385.70164665319373</c:v>
                </c:pt>
                <c:pt idx="9">
                  <c:v>258.48834246809798</c:v>
                </c:pt>
                <c:pt idx="10">
                  <c:v>178.45040782859724</c:v>
                </c:pt>
                <c:pt idx="11">
                  <c:v>126.38671557531852</c:v>
                </c:pt>
                <c:pt idx="12">
                  <c:v>91.528808727271553</c:v>
                </c:pt>
                <c:pt idx="13">
                  <c:v>67.594773375070517</c:v>
                </c:pt>
                <c:pt idx="14">
                  <c:v>50.791986390544018</c:v>
                </c:pt>
                <c:pt idx="15">
                  <c:v>38.760531036928434</c:v>
                </c:pt>
                <c:pt idx="16">
                  <c:v>29.992160043752335</c:v>
                </c:pt>
                <c:pt idx="17">
                  <c:v>23.49964218318976</c:v>
                </c:pt>
                <c:pt idx="18">
                  <c:v>18.622771695768638</c:v>
                </c:pt>
                <c:pt idx="19">
                  <c:v>14.911404215096601</c:v>
                </c:pt>
                <c:pt idx="20">
                  <c:v>12.053176457912304</c:v>
                </c:pt>
                <c:pt idx="21">
                  <c:v>9.8278310031367688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34016"/>
        <c:axId val="93749248"/>
      </c:scatterChart>
      <c:valAx>
        <c:axId val="70134016"/>
        <c:scaling>
          <c:orientation val="minMax"/>
          <c:max val="25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beam energy [GeV]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749248"/>
        <c:crosses val="autoZero"/>
        <c:crossBetween val="midCat"/>
      </c:valAx>
      <c:valAx>
        <c:axId val="93749248"/>
        <c:scaling>
          <c:logBase val="10"/>
          <c:orientation val="minMax"/>
          <c:min val="1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bunches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701340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15008-2EFC-4FC2-9B63-E1BF0DA8AC37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3E85B-89DC-4B8A-B006-9A25CFEB5D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3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BC88E-6300-4A06-AF08-147EB994CBDD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6C4B7-F7CE-474D-A7F0-92C6F97ABE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4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C4B7-F7CE-474D-A7F0-92C6F97ABED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C4B7-F7CE-474D-A7F0-92C6F97ABED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C4B7-F7CE-474D-A7F0-92C6F97ABED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C4B7-F7CE-474D-A7F0-92C6F97ABED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C4B7-F7CE-474D-A7F0-92C6F97ABED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44624"/>
            <a:ext cx="1804214" cy="18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6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6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7283152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0352" y="32098"/>
            <a:ext cx="1372166" cy="137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0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9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1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9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5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5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32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94FB-52B6-43F3-973F-74061783449B}" type="datetimeFigureOut">
              <a:rPr lang="en-GB" smtClean="0"/>
              <a:pPr/>
              <a:t>24/07/2013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D75D-6ACE-407C-8D8D-DA840D932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5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arXiv:1305.6498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TLEP luminosity optimization and other topics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Koratzinos,</a:t>
            </a:r>
          </a:p>
          <a:p>
            <a:r>
              <a:rPr lang="en-US" dirty="0" smtClean="0"/>
              <a:t>TLEP13 </a:t>
            </a:r>
            <a:r>
              <a:rPr lang="en-US" dirty="0" smtClean="0"/>
              <a:t>workshop</a:t>
            </a:r>
          </a:p>
          <a:p>
            <a:r>
              <a:rPr lang="en-US" dirty="0" err="1" smtClean="0"/>
              <a:t>Fermilab</a:t>
            </a:r>
            <a:r>
              <a:rPr lang="en-US" dirty="0" smtClean="0"/>
              <a:t>, 25 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2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Electrons are lost if they emit a gamma with </a:t>
                </a:r>
                <a:r>
                  <a:rPr lang="en-US" dirty="0"/>
                  <a:t>an energy larger than the momentum </a:t>
                </a:r>
                <a:r>
                  <a:rPr lang="en-US" dirty="0" smtClean="0"/>
                  <a:t>acceptance, </a:t>
                </a:r>
                <a:r>
                  <a:rPr lang="el-GR" dirty="0" smtClean="0"/>
                  <a:t>η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≥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𝜂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We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𝑢</m:t>
                    </m:r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l-GR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𝜂</m:t>
                    </m:r>
                    <m:f>
                      <m:fPr>
                        <m:ctrlPr>
                          <a:rPr lang="el-GR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or otherwise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𝜂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The number of photons </a:t>
                </a:r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𝛾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𝜂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 :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endParaRPr lang="en-US" sz="2000" dirty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So we see that </a:t>
                </a:r>
                <a:r>
                  <a:rPr lang="el-GR" dirty="0" smtClean="0"/>
                  <a:t>η</a:t>
                </a:r>
                <a:r>
                  <a:rPr lang="en-US" dirty="0" smtClean="0"/>
                  <a:t> can directly be traded off 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Going up in energy aggravates the effect</a:t>
                </a: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4"/>
                <a:stretch>
                  <a:fillRect l="-1185" t="-1859" r="-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Beamstrahlung</a:t>
            </a:r>
            <a:endParaRPr lang="en-GB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1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Beamstrahlung energy dependence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specific ring, power consumption, </a:t>
            </a:r>
            <a:r>
              <a:rPr lang="en-US" dirty="0" err="1" smtClean="0"/>
              <a:t>emittances</a:t>
            </a:r>
            <a:r>
              <a:rPr lang="en-US" dirty="0" smtClean="0"/>
              <a:t> and </a:t>
            </a:r>
            <a:r>
              <a:rPr lang="el-GR" dirty="0" smtClean="0"/>
              <a:t>ξ</a:t>
            </a:r>
            <a:r>
              <a:rPr lang="en-US" dirty="0" smtClean="0"/>
              <a:t>:</a:t>
            </a:r>
          </a:p>
          <a:p>
            <a:r>
              <a:rPr lang="en-US" dirty="0" smtClean="0"/>
              <a:t>Number of particles per bunch scales with gamma: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u scales with </a:t>
            </a:r>
            <a:r>
              <a:rPr lang="el-GR" dirty="0" smtClean="0">
                <a:solidFill>
                  <a:srgbClr val="0070C0"/>
                </a:solidFill>
              </a:rPr>
              <a:t>γ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. This produces a steep drop in lifetime with increased energy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7704" y="3717032"/>
                <a:ext cx="2901820" cy="1092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800" i="1">
                              <a:latin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  <m:r>
                            <a:rPr lang="el-GR" sz="2800" i="1">
                              <a:latin typeface="Cambria Math"/>
                            </a:rPr>
                            <m:t>𝜋𝛾</m:t>
                          </m:r>
                          <m:sSub>
                            <m:sSub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GB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sub>
                            <m:sup/>
                          </m:sSub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717032"/>
                <a:ext cx="2901820" cy="109267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6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Beamstrahlung limitation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92280" y="1582340"/>
            <a:ext cx="2172207" cy="28007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Plot on left is if we run with a value of the beam-beam parameter of 0.1</a:t>
            </a:r>
          </a:p>
          <a:p>
            <a:r>
              <a:rPr lang="en-US" sz="1600" dirty="0" smtClean="0"/>
              <a:t>Above </a:t>
            </a:r>
            <a:r>
              <a:rPr lang="en-US" sz="1600" dirty="0" smtClean="0"/>
              <a:t>~180 </a:t>
            </a:r>
            <a:r>
              <a:rPr lang="en-US" sz="1600" dirty="0" smtClean="0"/>
              <a:t>GeV is difficult to run without opting for a more modest beam-beam parameter value (which would reduce the luminosity)</a:t>
            </a:r>
            <a:endParaRPr lang="en-GB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419299"/>
              </p:ext>
            </p:extLst>
          </p:nvPr>
        </p:nvGraphicFramePr>
        <p:xfrm>
          <a:off x="107504" y="1268760"/>
          <a:ext cx="6552728" cy="415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87624" y="3429000"/>
            <a:ext cx="38884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87624" y="2780928"/>
            <a:ext cx="388843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5301208"/>
            <a:ext cx="49685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TLEP Latest parameter set, mom. acceptance 2.2%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384" y="4653136"/>
            <a:ext cx="3011103" cy="180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55576" y="6021288"/>
            <a:ext cx="453650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 even run at 250GeV with a beam-beam parameter of 0.05</a:t>
            </a:r>
            <a:endParaRPr lang="en-GB" dirty="0"/>
          </a:p>
        </p:txBody>
      </p:sp>
      <p:cxnSp>
        <p:nvCxnSpPr>
          <p:cNvPr id="18" name="Elbow Connector 17"/>
          <p:cNvCxnSpPr>
            <a:stCxn id="16" idx="3"/>
            <a:endCxn id="7170" idx="1"/>
          </p:cNvCxnSpPr>
          <p:nvPr/>
        </p:nvCxnSpPr>
        <p:spPr>
          <a:xfrm flipV="1">
            <a:off x="5292080" y="5558135"/>
            <a:ext cx="661304" cy="786319"/>
          </a:xfrm>
          <a:prstGeom prst="bentConnector3">
            <a:avLst>
              <a:gd name="adj1" fmla="val 33539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1152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Telnov formula was checked against a realistic simulation (</a:t>
            </a:r>
            <a:r>
              <a:rPr lang="en-US" dirty="0" err="1" smtClean="0"/>
              <a:t>Guineapig</a:t>
            </a:r>
            <a:r>
              <a:rPr lang="en-US" dirty="0" smtClean="0"/>
              <a:t> – courtesy the ILC) </a:t>
            </a:r>
            <a:r>
              <a:rPr lang="en-US" dirty="0"/>
              <a:t>at different energies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[work of M. Zanetti] and found to be pessimistic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976385"/>
              </p:ext>
            </p:extLst>
          </p:nvPr>
        </p:nvGraphicFramePr>
        <p:xfrm>
          <a:off x="0" y="2564904"/>
          <a:ext cx="449999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468228"/>
              </p:ext>
            </p:extLst>
          </p:nvPr>
        </p:nvGraphicFramePr>
        <p:xfrm>
          <a:off x="4211960" y="2636912"/>
          <a:ext cx="48245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661248"/>
            <a:ext cx="820891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‘tuned’ model corresponds to an </a:t>
            </a:r>
            <a:r>
              <a:rPr lang="en-US" i="1" dirty="0" smtClean="0"/>
              <a:t>ad hoc </a:t>
            </a:r>
            <a:r>
              <a:rPr lang="en-US" dirty="0" smtClean="0"/>
              <a:t>tuning of the Telnov formula to fit the data better: instead of 10% of the electrons seeing a 100% field, 100% of electrons see a 70%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6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Beta* and hourglass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1296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are opting for a realistic </a:t>
            </a:r>
            <a:r>
              <a:rPr lang="el-GR" dirty="0" smtClean="0"/>
              <a:t>β</a:t>
            </a:r>
            <a:r>
              <a:rPr lang="en-US" dirty="0" smtClean="0"/>
              <a:t>*</a:t>
            </a:r>
            <a:r>
              <a:rPr lang="en-US" baseline="-25000" dirty="0" smtClean="0"/>
              <a:t>y</a:t>
            </a:r>
            <a:r>
              <a:rPr lang="en-US" dirty="0" smtClean="0"/>
              <a:t> value of 1mm. </a:t>
            </a:r>
            <a:r>
              <a:rPr lang="el-GR" dirty="0" smtClean="0"/>
              <a:t>σ</a:t>
            </a:r>
            <a:r>
              <a:rPr lang="en-US" baseline="-25000" dirty="0" smtClean="0"/>
              <a:t>z</a:t>
            </a:r>
            <a:r>
              <a:rPr lang="en-US" dirty="0" smtClean="0"/>
              <a:t> beam sizes vary from 1mm to 3mm. In this range the hourglass effect is between 0.9 to 0.6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232533"/>
              </p:ext>
            </p:extLst>
          </p:nvPr>
        </p:nvGraphicFramePr>
        <p:xfrm>
          <a:off x="539552" y="2630324"/>
          <a:ext cx="5508104" cy="4201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-Point Star 5"/>
          <p:cNvSpPr/>
          <p:nvPr/>
        </p:nvSpPr>
        <p:spPr>
          <a:xfrm>
            <a:off x="3995936" y="4846300"/>
            <a:ext cx="144016" cy="144016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2843808" y="4391392"/>
            <a:ext cx="144016" cy="144016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074268" y="4486260"/>
            <a:ext cx="144016" cy="144016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1437556" y="3531106"/>
            <a:ext cx="144016" cy="144016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6793582" y="3376042"/>
            <a:ext cx="144016" cy="144016"/>
          </a:xfrm>
          <a:prstGeom prst="star5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948264" y="326307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Self-consistent </a:t>
            </a:r>
            <a:r>
              <a:rPr lang="en-US" dirty="0" err="1"/>
              <a:t>s</a:t>
            </a:r>
            <a:r>
              <a:rPr lang="en-US" dirty="0" err="1" smtClean="0"/>
              <a:t>igma_z</a:t>
            </a:r>
            <a:r>
              <a:rPr lang="en-US" dirty="0" smtClean="0"/>
              <a:t> at different energies (latest values)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9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Beam-beam parameter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maximum beam-beam parameter is a function of the </a:t>
                </a:r>
                <a:r>
                  <a:rPr lang="en-US" dirty="0"/>
                  <a:t>d</a:t>
                </a:r>
                <a:r>
                  <a:rPr lang="en-US" dirty="0" smtClean="0"/>
                  <a:t>amping decrement: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𝑚𝑎𝑥</m:t>
                        </m:r>
                      </m:sup>
                    </m:sSup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/>
                          </m:ctrlPr>
                        </m:sSubPr>
                        <m:e>
                          <m:r>
                            <a:rPr lang="en-US" i="1"/>
                            <m:t>𝜆</m:t>
                          </m:r>
                        </m:e>
                        <m:sub>
                          <m:r>
                            <a:rPr lang="en-US" i="1"/>
                            <m:t>𝑑</m:t>
                          </m:r>
                        </m:sub>
                      </m:sSub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𝑟𝑒𝑣</m:t>
                              </m:r>
                            </m:sub>
                          </m:sSub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𝜏</m:t>
                          </m:r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US" i="1"/>
                                <m:t> </m:t>
                              </m:r>
                              <m:r>
                                <a:rPr lang="en-US" i="1"/>
                                <m:t>𝑛</m:t>
                              </m:r>
                            </m:e>
                            <m:sub>
                              <m:r>
                                <a:rPr lang="en-US" i="1"/>
                                <m:t>𝐼𝑃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Or, more conveniently: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n-US" i="1"/>
                            <m:t>𝜆</m:t>
                          </m:r>
                        </m:e>
                        <m:sub>
                          <m:r>
                            <a:rPr lang="en-US" i="1"/>
                            <m:t>𝑑</m:t>
                          </m:r>
                        </m:sub>
                      </m:sSub>
                      <m:r>
                        <a:rPr lang="en-US" i="1"/>
                        <m:t>=</m:t>
                      </m:r>
                      <m:d>
                        <m:dPr>
                          <m:ctrlPr>
                            <a:rPr lang="en-GB" i="1"/>
                          </m:ctrlPr>
                        </m:dPr>
                        <m:e>
                          <m:f>
                            <m:fPr>
                              <m:ctrlPr>
                                <a:rPr lang="en-GB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𝑈</m:t>
                                  </m:r>
                                </m:e>
                                <m:sub>
                                  <m:r>
                                    <a:rPr lang="en-GB" i="1"/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/>
                                <m:t>𝐸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US" i="1"/>
                                <m:t> </m:t>
                              </m:r>
                              <m:r>
                                <a:rPr lang="en-US" i="1"/>
                                <m:t>𝑛</m:t>
                              </m:r>
                            </m:e>
                            <m:sub>
                              <m:r>
                                <a:rPr lang="en-US" i="1"/>
                                <m:t>𝐼𝑃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/>
                        <m:t>∝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sSup>
                            <m:sSupPr>
                              <m:ctrlPr>
                                <a:rPr lang="en-GB" i="1"/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𝐸</m:t>
                                  </m:r>
                                </m:e>
                                <m:sub>
                                  <m:r>
                                    <a:rPr lang="en-GB" i="1"/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/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𝜌</m:t>
                          </m:r>
                          <m:r>
                            <a:rPr lang="en-US" i="1"/>
                            <m:t> </m:t>
                          </m:r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US" i="1"/>
                                <m:t> </m:t>
                              </m:r>
                              <m:r>
                                <a:rPr lang="en-US" i="1"/>
                                <m:t>𝑛</m:t>
                              </m:r>
                            </m:e>
                            <m:sub>
                              <m:r>
                                <a:rPr lang="en-US" i="1"/>
                                <m:t>𝐼𝑃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5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beam-beam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435280" cy="427707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There is considerable debate as to the exact form of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. </a:t>
                </a:r>
              </a:p>
              <a:p>
                <a:r>
                  <a:rPr lang="en-US" dirty="0" smtClean="0"/>
                  <a:t>Assmann and </a:t>
                </a:r>
                <a:r>
                  <a:rPr lang="en-US" dirty="0" err="1" smtClean="0"/>
                  <a:t>Cornelis</a:t>
                </a:r>
                <a:r>
                  <a:rPr lang="en-US" dirty="0" smtClean="0"/>
                  <a:t> argue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𝑚𝑎𝑥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0.4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It is not the right time to debate what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𝑚𝑎𝑥</m:t>
                        </m:r>
                      </m:sup>
                    </m:sSup>
                  </m:oMath>
                </a14:m>
                <a:r>
                  <a:rPr lang="en-GB" dirty="0" smtClean="0"/>
                  <a:t> can be achieved in TLEP. However, we can use the above formulation since:</a:t>
                </a:r>
              </a:p>
              <a:p>
                <a:pPr lvl="1"/>
                <a:r>
                  <a:rPr lang="en-US" dirty="0" smtClean="0"/>
                  <a:t>It is conservative</a:t>
                </a:r>
              </a:p>
              <a:p>
                <a:pPr lvl="1"/>
                <a:r>
                  <a:rPr lang="en-US" dirty="0" smtClean="0"/>
                  <a:t>It fits well the LEP data it was derived from</a:t>
                </a:r>
              </a:p>
              <a:p>
                <a:pPr lvl="1"/>
                <a:r>
                  <a:rPr lang="en-US" dirty="0" smtClean="0"/>
                  <a:t>It has been tuned on 4 simultaneous IPs</a:t>
                </a:r>
              </a:p>
              <a:p>
                <a:pPr lvl="1"/>
                <a:r>
                  <a:rPr lang="en-US" dirty="0" smtClean="0"/>
                  <a:t>We end up with tune shifts that are not extremely large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435280" cy="4277072"/>
              </a:xfrm>
              <a:blipFill rotWithShape="1">
                <a:blip r:embed="rId2"/>
                <a:stretch>
                  <a:fillRect l="-1445" t="-3709" r="-289" b="-1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7544" y="6093296"/>
            <a:ext cx="741682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Reference: Assmann and </a:t>
            </a:r>
            <a:r>
              <a:rPr lang="en-US" dirty="0" err="1"/>
              <a:t>Cornelis</a:t>
            </a:r>
            <a:r>
              <a:rPr lang="en-US" dirty="0"/>
              <a:t>, THE BEAM-BEAM INTERACTION IN THE PRESENCE OF </a:t>
            </a:r>
            <a:r>
              <a:rPr lang="en-US" dirty="0" smtClean="0"/>
              <a:t>STRONG RADIATION DAMPING, </a:t>
            </a:r>
            <a:r>
              <a:rPr lang="en-GB" b="1" dirty="0"/>
              <a:t>CERN - SL-2000 - 046 OP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and tune shift</a:t>
                </a:r>
                <a:endParaRPr lang="en-GB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6" name="Group 645"/>
          <p:cNvGrpSpPr/>
          <p:nvPr/>
        </p:nvGrpSpPr>
        <p:grpSpPr>
          <a:xfrm>
            <a:off x="612703" y="1306695"/>
            <a:ext cx="4938672" cy="3685663"/>
            <a:chOff x="612702" y="1306695"/>
            <a:chExt cx="7128791" cy="499209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12702" y="1306695"/>
              <a:ext cx="7128791" cy="4992093"/>
              <a:chOff x="6325" y="8107"/>
              <a:chExt cx="4536" cy="2432"/>
            </a:xfrm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6326" y="8108"/>
                <a:ext cx="4534" cy="2430"/>
                <a:chOff x="6326" y="8108"/>
                <a:chExt cx="4534" cy="2430"/>
              </a:xfrm>
            </p:grpSpPr>
            <p:sp>
              <p:nvSpPr>
                <p:cNvPr id="642" name="Freeform 4"/>
                <p:cNvSpPr>
                  <a:spLocks/>
                </p:cNvSpPr>
                <p:nvPr/>
              </p:nvSpPr>
              <p:spPr bwMode="auto">
                <a:xfrm>
                  <a:off x="6326" y="8108"/>
                  <a:ext cx="4534" cy="2430"/>
                </a:xfrm>
                <a:custGeom>
                  <a:avLst/>
                  <a:gdLst>
                    <a:gd name="T0" fmla="+- 0 6326 6326"/>
                    <a:gd name="T1" fmla="*/ T0 w 4534"/>
                    <a:gd name="T2" fmla="+- 0 8108 8108"/>
                    <a:gd name="T3" fmla="*/ 8108 h 2430"/>
                    <a:gd name="T4" fmla="+- 0 10860 6326"/>
                    <a:gd name="T5" fmla="*/ T4 w 4534"/>
                    <a:gd name="T6" fmla="+- 0 8108 8108"/>
                    <a:gd name="T7" fmla="*/ 8108 h 2430"/>
                    <a:gd name="T8" fmla="+- 0 10860 6326"/>
                    <a:gd name="T9" fmla="*/ T8 w 4534"/>
                    <a:gd name="T10" fmla="+- 0 10538 8108"/>
                    <a:gd name="T11" fmla="*/ 10538 h 2430"/>
                    <a:gd name="T12" fmla="+- 0 6326 6326"/>
                    <a:gd name="T13" fmla="*/ T12 w 4534"/>
                    <a:gd name="T14" fmla="+- 0 10538 8108"/>
                    <a:gd name="T15" fmla="*/ 10538 h 2430"/>
                    <a:gd name="T16" fmla="+- 0 6326 6326"/>
                    <a:gd name="T17" fmla="*/ T16 w 4534"/>
                    <a:gd name="T18" fmla="+- 0 8108 8108"/>
                    <a:gd name="T19" fmla="*/ 8108 h 243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534" h="2430">
                      <a:moveTo>
                        <a:pt x="0" y="0"/>
                      </a:moveTo>
                      <a:lnTo>
                        <a:pt x="4534" y="0"/>
                      </a:lnTo>
                      <a:lnTo>
                        <a:pt x="4534" y="2430"/>
                      </a:lnTo>
                      <a:lnTo>
                        <a:pt x="0" y="24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6780" y="8351"/>
                <a:ext cx="3627" cy="1944"/>
                <a:chOff x="6780" y="8351"/>
                <a:chExt cx="3627" cy="1944"/>
              </a:xfrm>
            </p:grpSpPr>
            <p:sp>
              <p:nvSpPr>
                <p:cNvPr id="641" name="Freeform 6"/>
                <p:cNvSpPr>
                  <a:spLocks/>
                </p:cNvSpPr>
                <p:nvPr/>
              </p:nvSpPr>
              <p:spPr bwMode="auto">
                <a:xfrm>
                  <a:off x="6780" y="8351"/>
                  <a:ext cx="3627" cy="1944"/>
                </a:xfrm>
                <a:custGeom>
                  <a:avLst/>
                  <a:gdLst>
                    <a:gd name="T0" fmla="+- 0 6780 6780"/>
                    <a:gd name="T1" fmla="*/ T0 w 3627"/>
                    <a:gd name="T2" fmla="+- 0 8351 8351"/>
                    <a:gd name="T3" fmla="*/ 8351 h 1944"/>
                    <a:gd name="T4" fmla="+- 0 10406 6780"/>
                    <a:gd name="T5" fmla="*/ T4 w 3627"/>
                    <a:gd name="T6" fmla="+- 0 8351 8351"/>
                    <a:gd name="T7" fmla="*/ 8351 h 1944"/>
                    <a:gd name="T8" fmla="+- 0 10406 6780"/>
                    <a:gd name="T9" fmla="*/ T8 w 3627"/>
                    <a:gd name="T10" fmla="+- 0 10295 8351"/>
                    <a:gd name="T11" fmla="*/ 10295 h 1944"/>
                    <a:gd name="T12" fmla="+- 0 6780 6780"/>
                    <a:gd name="T13" fmla="*/ T12 w 3627"/>
                    <a:gd name="T14" fmla="+- 0 10295 8351"/>
                    <a:gd name="T15" fmla="*/ 10295 h 1944"/>
                    <a:gd name="T16" fmla="+- 0 6780 6780"/>
                    <a:gd name="T17" fmla="*/ T16 w 3627"/>
                    <a:gd name="T18" fmla="+- 0 8351 8351"/>
                    <a:gd name="T19" fmla="*/ 8351 h 194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627" h="1944">
                      <a:moveTo>
                        <a:pt x="0" y="0"/>
                      </a:moveTo>
                      <a:lnTo>
                        <a:pt x="3626" y="0"/>
                      </a:lnTo>
                      <a:lnTo>
                        <a:pt x="3626" y="1944"/>
                      </a:lnTo>
                      <a:lnTo>
                        <a:pt x="0" y="19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7313" y="8290"/>
                <a:ext cx="2" cy="34"/>
                <a:chOff x="7313" y="8290"/>
                <a:chExt cx="2" cy="34"/>
              </a:xfrm>
            </p:grpSpPr>
            <p:sp>
              <p:nvSpPr>
                <p:cNvPr id="640" name="Freeform 8"/>
                <p:cNvSpPr>
                  <a:spLocks/>
                </p:cNvSpPr>
                <p:nvPr/>
              </p:nvSpPr>
              <p:spPr bwMode="auto">
                <a:xfrm>
                  <a:off x="7313" y="8290"/>
                  <a:ext cx="2" cy="34"/>
                </a:xfrm>
                <a:custGeom>
                  <a:avLst/>
                  <a:gdLst>
                    <a:gd name="T0" fmla="+- 0 8290 8290"/>
                    <a:gd name="T1" fmla="*/ 8290 h 34"/>
                    <a:gd name="T2" fmla="+- 0 8324 8290"/>
                    <a:gd name="T3" fmla="*/ 832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7291" y="8290"/>
                <a:ext cx="42" cy="2"/>
                <a:chOff x="7291" y="8290"/>
                <a:chExt cx="42" cy="2"/>
              </a:xfrm>
            </p:grpSpPr>
            <p:sp>
              <p:nvSpPr>
                <p:cNvPr id="639" name="Freeform 10"/>
                <p:cNvSpPr>
                  <a:spLocks/>
                </p:cNvSpPr>
                <p:nvPr/>
              </p:nvSpPr>
              <p:spPr bwMode="auto">
                <a:xfrm>
                  <a:off x="7291" y="8290"/>
                  <a:ext cx="42" cy="2"/>
                </a:xfrm>
                <a:custGeom>
                  <a:avLst/>
                  <a:gdLst>
                    <a:gd name="T0" fmla="+- 0 7291 7291"/>
                    <a:gd name="T1" fmla="*/ T0 w 42"/>
                    <a:gd name="T2" fmla="+- 0 7333 7291"/>
                    <a:gd name="T3" fmla="*/ T2 w 4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2">
                      <a:moveTo>
                        <a:pt x="0" y="0"/>
                      </a:moveTo>
                      <a:lnTo>
                        <a:pt x="4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7349" y="8302"/>
                <a:ext cx="34" cy="23"/>
                <a:chOff x="7349" y="8302"/>
                <a:chExt cx="34" cy="23"/>
              </a:xfrm>
            </p:grpSpPr>
            <p:sp>
              <p:nvSpPr>
                <p:cNvPr id="638" name="Freeform 12"/>
                <p:cNvSpPr>
                  <a:spLocks/>
                </p:cNvSpPr>
                <p:nvPr/>
              </p:nvSpPr>
              <p:spPr bwMode="auto">
                <a:xfrm>
                  <a:off x="7349" y="8302"/>
                  <a:ext cx="34" cy="23"/>
                </a:xfrm>
                <a:custGeom>
                  <a:avLst/>
                  <a:gdLst>
                    <a:gd name="T0" fmla="+- 0 7349 7349"/>
                    <a:gd name="T1" fmla="*/ T0 w 34"/>
                    <a:gd name="T2" fmla="+- 0 8302 8302"/>
                    <a:gd name="T3" fmla="*/ 8302 h 23"/>
                    <a:gd name="T4" fmla="+- 0 7349 7349"/>
                    <a:gd name="T5" fmla="*/ T4 w 34"/>
                    <a:gd name="T6" fmla="+- 0 8318 8302"/>
                    <a:gd name="T7" fmla="*/ 8318 h 23"/>
                    <a:gd name="T8" fmla="+- 0 7351 7349"/>
                    <a:gd name="T9" fmla="*/ T8 w 34"/>
                    <a:gd name="T10" fmla="+- 0 8322 8302"/>
                    <a:gd name="T11" fmla="*/ 8322 h 23"/>
                    <a:gd name="T12" fmla="+- 0 7357 7349"/>
                    <a:gd name="T13" fmla="*/ T12 w 34"/>
                    <a:gd name="T14" fmla="+- 0 8324 8302"/>
                    <a:gd name="T15" fmla="*/ 8324 h 23"/>
                    <a:gd name="T16" fmla="+- 0 7367 7349"/>
                    <a:gd name="T17" fmla="*/ T16 w 34"/>
                    <a:gd name="T18" fmla="+- 0 8324 8302"/>
                    <a:gd name="T19" fmla="*/ 8324 h 23"/>
                    <a:gd name="T20" fmla="+- 0 7373 7349"/>
                    <a:gd name="T21" fmla="*/ T20 w 34"/>
                    <a:gd name="T22" fmla="+- 0 8322 8302"/>
                    <a:gd name="T23" fmla="*/ 8322 h 23"/>
                    <a:gd name="T24" fmla="+- 0 7383 7349"/>
                    <a:gd name="T25" fmla="*/ T24 w 34"/>
                    <a:gd name="T26" fmla="+- 0 8318 8302"/>
                    <a:gd name="T27" fmla="*/ 8318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2" y="20"/>
                      </a:lnTo>
                      <a:lnTo>
                        <a:pt x="8" y="22"/>
                      </a:lnTo>
                      <a:lnTo>
                        <a:pt x="18" y="22"/>
                      </a:lnTo>
                      <a:lnTo>
                        <a:pt x="24" y="20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7383" y="8302"/>
                <a:ext cx="2" cy="23"/>
                <a:chOff x="7383" y="8302"/>
                <a:chExt cx="2" cy="23"/>
              </a:xfrm>
            </p:grpSpPr>
            <p:sp>
              <p:nvSpPr>
                <p:cNvPr id="637" name="Freeform 14"/>
                <p:cNvSpPr>
                  <a:spLocks/>
                </p:cNvSpPr>
                <p:nvPr/>
              </p:nvSpPr>
              <p:spPr bwMode="auto">
                <a:xfrm>
                  <a:off x="7383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15"/>
              <p:cNvGrpSpPr>
                <a:grpSpLocks/>
              </p:cNvGrpSpPr>
              <p:nvPr/>
            </p:nvGrpSpPr>
            <p:grpSpPr bwMode="auto">
              <a:xfrm>
                <a:off x="7407" y="8302"/>
                <a:ext cx="2" cy="23"/>
                <a:chOff x="7407" y="8302"/>
                <a:chExt cx="2" cy="23"/>
              </a:xfrm>
            </p:grpSpPr>
            <p:sp>
              <p:nvSpPr>
                <p:cNvPr id="636" name="Freeform 16"/>
                <p:cNvSpPr>
                  <a:spLocks/>
                </p:cNvSpPr>
                <p:nvPr/>
              </p:nvSpPr>
              <p:spPr bwMode="auto">
                <a:xfrm>
                  <a:off x="740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17"/>
              <p:cNvGrpSpPr>
                <a:grpSpLocks/>
              </p:cNvGrpSpPr>
              <p:nvPr/>
            </p:nvGrpSpPr>
            <p:grpSpPr bwMode="auto">
              <a:xfrm>
                <a:off x="7407" y="8302"/>
                <a:ext cx="32" cy="23"/>
                <a:chOff x="7407" y="8302"/>
                <a:chExt cx="32" cy="23"/>
              </a:xfrm>
            </p:grpSpPr>
            <p:sp>
              <p:nvSpPr>
                <p:cNvPr id="635" name="Freeform 18"/>
                <p:cNvSpPr>
                  <a:spLocks/>
                </p:cNvSpPr>
                <p:nvPr/>
              </p:nvSpPr>
              <p:spPr bwMode="auto">
                <a:xfrm>
                  <a:off x="7407" y="8302"/>
                  <a:ext cx="32" cy="23"/>
                </a:xfrm>
                <a:custGeom>
                  <a:avLst/>
                  <a:gdLst>
                    <a:gd name="T0" fmla="+- 0 7407 7407"/>
                    <a:gd name="T1" fmla="*/ T0 w 32"/>
                    <a:gd name="T2" fmla="+- 0 8308 8302"/>
                    <a:gd name="T3" fmla="*/ 8308 h 23"/>
                    <a:gd name="T4" fmla="+- 0 7415 7407"/>
                    <a:gd name="T5" fmla="*/ T4 w 32"/>
                    <a:gd name="T6" fmla="+- 0 8303 8302"/>
                    <a:gd name="T7" fmla="*/ 8303 h 23"/>
                    <a:gd name="T8" fmla="+- 0 7421 7407"/>
                    <a:gd name="T9" fmla="*/ T8 w 32"/>
                    <a:gd name="T10" fmla="+- 0 8302 8302"/>
                    <a:gd name="T11" fmla="*/ 8302 h 23"/>
                    <a:gd name="T12" fmla="+- 0 7431 7407"/>
                    <a:gd name="T13" fmla="*/ T12 w 32"/>
                    <a:gd name="T14" fmla="+- 0 8302 8302"/>
                    <a:gd name="T15" fmla="*/ 8302 h 23"/>
                    <a:gd name="T16" fmla="+- 0 7437 7407"/>
                    <a:gd name="T17" fmla="*/ T16 w 32"/>
                    <a:gd name="T18" fmla="+- 0 8303 8302"/>
                    <a:gd name="T19" fmla="*/ 8303 h 23"/>
                    <a:gd name="T20" fmla="+- 0 7439 7407"/>
                    <a:gd name="T21" fmla="*/ T20 w 32"/>
                    <a:gd name="T22" fmla="+- 0 8308 8302"/>
                    <a:gd name="T23" fmla="*/ 8308 h 23"/>
                    <a:gd name="T24" fmla="+- 0 7439 7407"/>
                    <a:gd name="T25" fmla="*/ T24 w 32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2" h="23">
                      <a:moveTo>
                        <a:pt x="0" y="6"/>
                      </a:move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2" y="6"/>
                      </a:lnTo>
                      <a:lnTo>
                        <a:pt x="32" y="22"/>
                      </a:lnTo>
                    </a:path>
                  </a:pathLst>
                </a:custGeom>
                <a:noFill/>
                <a:ln w="87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7461" y="8302"/>
                <a:ext cx="36" cy="23"/>
                <a:chOff x="7461" y="8302"/>
                <a:chExt cx="36" cy="23"/>
              </a:xfrm>
            </p:grpSpPr>
            <p:sp>
              <p:nvSpPr>
                <p:cNvPr id="634" name="Freeform 20"/>
                <p:cNvSpPr>
                  <a:spLocks/>
                </p:cNvSpPr>
                <p:nvPr/>
              </p:nvSpPr>
              <p:spPr bwMode="auto">
                <a:xfrm>
                  <a:off x="7461" y="8302"/>
                  <a:ext cx="36" cy="23"/>
                </a:xfrm>
                <a:custGeom>
                  <a:avLst/>
                  <a:gdLst>
                    <a:gd name="T0" fmla="+- 0 7461 7461"/>
                    <a:gd name="T1" fmla="*/ T0 w 36"/>
                    <a:gd name="T2" fmla="+- 0 8312 8302"/>
                    <a:gd name="T3" fmla="*/ 8312 h 23"/>
                    <a:gd name="T4" fmla="+- 0 7497 7461"/>
                    <a:gd name="T5" fmla="*/ T4 w 36"/>
                    <a:gd name="T6" fmla="+- 0 8312 8302"/>
                    <a:gd name="T7" fmla="*/ 8312 h 23"/>
                    <a:gd name="T8" fmla="+- 0 7497 7461"/>
                    <a:gd name="T9" fmla="*/ T8 w 36"/>
                    <a:gd name="T10" fmla="+- 0 8308 8302"/>
                    <a:gd name="T11" fmla="*/ 8308 h 23"/>
                    <a:gd name="T12" fmla="+- 0 7493 7461"/>
                    <a:gd name="T13" fmla="*/ T12 w 36"/>
                    <a:gd name="T14" fmla="+- 0 8305 8302"/>
                    <a:gd name="T15" fmla="*/ 8305 h 23"/>
                    <a:gd name="T16" fmla="+- 0 7491 7461"/>
                    <a:gd name="T17" fmla="*/ T16 w 36"/>
                    <a:gd name="T18" fmla="+- 0 8303 8302"/>
                    <a:gd name="T19" fmla="*/ 8303 h 23"/>
                    <a:gd name="T20" fmla="+- 0 7485 7461"/>
                    <a:gd name="T21" fmla="*/ T20 w 36"/>
                    <a:gd name="T22" fmla="+- 0 8302 8302"/>
                    <a:gd name="T23" fmla="*/ 8302 h 23"/>
                    <a:gd name="T24" fmla="+- 0 7475 7461"/>
                    <a:gd name="T25" fmla="*/ T24 w 36"/>
                    <a:gd name="T26" fmla="+- 0 8302 8302"/>
                    <a:gd name="T27" fmla="*/ 8302 h 23"/>
                    <a:gd name="T28" fmla="+- 0 7469 7461"/>
                    <a:gd name="T29" fmla="*/ T28 w 36"/>
                    <a:gd name="T30" fmla="+- 0 8303 8302"/>
                    <a:gd name="T31" fmla="*/ 8303 h 23"/>
                    <a:gd name="T32" fmla="+- 0 7463 7461"/>
                    <a:gd name="T33" fmla="*/ T32 w 36"/>
                    <a:gd name="T34" fmla="+- 0 8306 8302"/>
                    <a:gd name="T35" fmla="*/ 8306 h 23"/>
                    <a:gd name="T36" fmla="+- 0 7461 7461"/>
                    <a:gd name="T37" fmla="*/ T36 w 36"/>
                    <a:gd name="T38" fmla="+- 0 8312 8302"/>
                    <a:gd name="T39" fmla="*/ 8312 h 23"/>
                    <a:gd name="T40" fmla="+- 0 7461 7461"/>
                    <a:gd name="T41" fmla="*/ T40 w 36"/>
                    <a:gd name="T42" fmla="+- 0 8315 8302"/>
                    <a:gd name="T43" fmla="*/ 8315 h 23"/>
                    <a:gd name="T44" fmla="+- 0 7463 7461"/>
                    <a:gd name="T45" fmla="*/ T44 w 36"/>
                    <a:gd name="T46" fmla="+- 0 8319 8302"/>
                    <a:gd name="T47" fmla="*/ 8319 h 23"/>
                    <a:gd name="T48" fmla="+- 0 7469 7461"/>
                    <a:gd name="T49" fmla="*/ T48 w 36"/>
                    <a:gd name="T50" fmla="+- 0 8322 8302"/>
                    <a:gd name="T51" fmla="*/ 8322 h 23"/>
                    <a:gd name="T52" fmla="+- 0 7475 7461"/>
                    <a:gd name="T53" fmla="*/ T52 w 36"/>
                    <a:gd name="T54" fmla="+- 0 8324 8302"/>
                    <a:gd name="T55" fmla="*/ 8324 h 23"/>
                    <a:gd name="T56" fmla="+- 0 7485 7461"/>
                    <a:gd name="T57" fmla="*/ T56 w 36"/>
                    <a:gd name="T58" fmla="+- 0 8324 8302"/>
                    <a:gd name="T59" fmla="*/ 8324 h 23"/>
                    <a:gd name="T60" fmla="+- 0 7491 7461"/>
                    <a:gd name="T61" fmla="*/ T60 w 36"/>
                    <a:gd name="T62" fmla="+- 0 8322 8302"/>
                    <a:gd name="T63" fmla="*/ 8322 h 23"/>
                    <a:gd name="T64" fmla="+- 0 7497 7461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2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7545" y="8302"/>
                <a:ext cx="34" cy="23"/>
                <a:chOff x="7545" y="8302"/>
                <a:chExt cx="34" cy="23"/>
              </a:xfrm>
            </p:grpSpPr>
            <p:sp>
              <p:nvSpPr>
                <p:cNvPr id="633" name="Freeform 22"/>
                <p:cNvSpPr>
                  <a:spLocks/>
                </p:cNvSpPr>
                <p:nvPr/>
              </p:nvSpPr>
              <p:spPr bwMode="auto">
                <a:xfrm>
                  <a:off x="7545" y="8302"/>
                  <a:ext cx="34" cy="23"/>
                </a:xfrm>
                <a:custGeom>
                  <a:avLst/>
                  <a:gdLst>
                    <a:gd name="T0" fmla="+- 0 7579 7545"/>
                    <a:gd name="T1" fmla="*/ T0 w 34"/>
                    <a:gd name="T2" fmla="+- 0 8306 8302"/>
                    <a:gd name="T3" fmla="*/ 8306 h 23"/>
                    <a:gd name="T4" fmla="+- 0 7575 7545"/>
                    <a:gd name="T5" fmla="*/ T4 w 34"/>
                    <a:gd name="T6" fmla="+- 0 8303 8302"/>
                    <a:gd name="T7" fmla="*/ 8303 h 23"/>
                    <a:gd name="T8" fmla="+- 0 7567 7545"/>
                    <a:gd name="T9" fmla="*/ T8 w 34"/>
                    <a:gd name="T10" fmla="+- 0 8302 8302"/>
                    <a:gd name="T11" fmla="*/ 8302 h 23"/>
                    <a:gd name="T12" fmla="+- 0 7557 7545"/>
                    <a:gd name="T13" fmla="*/ T12 w 34"/>
                    <a:gd name="T14" fmla="+- 0 8302 8302"/>
                    <a:gd name="T15" fmla="*/ 8302 h 23"/>
                    <a:gd name="T16" fmla="+- 0 7549 7545"/>
                    <a:gd name="T17" fmla="*/ T16 w 34"/>
                    <a:gd name="T18" fmla="+- 0 8303 8302"/>
                    <a:gd name="T19" fmla="*/ 8303 h 23"/>
                    <a:gd name="T20" fmla="+- 0 7545 7545"/>
                    <a:gd name="T21" fmla="*/ T20 w 34"/>
                    <a:gd name="T22" fmla="+- 0 8306 8302"/>
                    <a:gd name="T23" fmla="*/ 8306 h 23"/>
                    <a:gd name="T24" fmla="+- 0 7549 7545"/>
                    <a:gd name="T25" fmla="*/ T24 w 34"/>
                    <a:gd name="T26" fmla="+- 0 8309 8302"/>
                    <a:gd name="T27" fmla="*/ 8309 h 23"/>
                    <a:gd name="T28" fmla="+- 0 7555 7545"/>
                    <a:gd name="T29" fmla="*/ T28 w 34"/>
                    <a:gd name="T30" fmla="+- 0 8312 8302"/>
                    <a:gd name="T31" fmla="*/ 8312 h 23"/>
                    <a:gd name="T32" fmla="+- 0 7569 7545"/>
                    <a:gd name="T33" fmla="*/ T32 w 34"/>
                    <a:gd name="T34" fmla="+- 0 8313 8302"/>
                    <a:gd name="T35" fmla="*/ 8313 h 23"/>
                    <a:gd name="T36" fmla="+- 0 7575 7545"/>
                    <a:gd name="T37" fmla="*/ T36 w 34"/>
                    <a:gd name="T38" fmla="+- 0 8315 8302"/>
                    <a:gd name="T39" fmla="*/ 8315 h 23"/>
                    <a:gd name="T40" fmla="+- 0 7579 7545"/>
                    <a:gd name="T41" fmla="*/ T40 w 34"/>
                    <a:gd name="T42" fmla="+- 0 8318 8302"/>
                    <a:gd name="T43" fmla="*/ 8318 h 23"/>
                    <a:gd name="T44" fmla="+- 0 7579 7545"/>
                    <a:gd name="T45" fmla="*/ T44 w 34"/>
                    <a:gd name="T46" fmla="+- 0 8319 8302"/>
                    <a:gd name="T47" fmla="*/ 8319 h 23"/>
                    <a:gd name="T48" fmla="+- 0 7575 7545"/>
                    <a:gd name="T49" fmla="*/ T48 w 34"/>
                    <a:gd name="T50" fmla="+- 0 8322 8302"/>
                    <a:gd name="T51" fmla="*/ 8322 h 23"/>
                    <a:gd name="T52" fmla="+- 0 7567 7545"/>
                    <a:gd name="T53" fmla="*/ T52 w 34"/>
                    <a:gd name="T54" fmla="+- 0 8324 8302"/>
                    <a:gd name="T55" fmla="*/ 8324 h 23"/>
                    <a:gd name="T56" fmla="+- 0 7557 7545"/>
                    <a:gd name="T57" fmla="*/ T56 w 34"/>
                    <a:gd name="T58" fmla="+- 0 8324 8302"/>
                    <a:gd name="T59" fmla="*/ 8324 h 23"/>
                    <a:gd name="T60" fmla="+- 0 7549 7545"/>
                    <a:gd name="T61" fmla="*/ T60 w 34"/>
                    <a:gd name="T62" fmla="+- 0 8322 8302"/>
                    <a:gd name="T63" fmla="*/ 8322 h 23"/>
                    <a:gd name="T64" fmla="+- 0 7545 7545"/>
                    <a:gd name="T65" fmla="*/ T64 w 34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4" h="23">
                      <a:moveTo>
                        <a:pt x="34" y="4"/>
                      </a:moveTo>
                      <a:lnTo>
                        <a:pt x="30" y="1"/>
                      </a:lnTo>
                      <a:lnTo>
                        <a:pt x="22" y="0"/>
                      </a:lnTo>
                      <a:lnTo>
                        <a:pt x="12" y="0"/>
                      </a:lnTo>
                      <a:lnTo>
                        <a:pt x="4" y="1"/>
                      </a:lnTo>
                      <a:lnTo>
                        <a:pt x="0" y="4"/>
                      </a:lnTo>
                      <a:lnTo>
                        <a:pt x="4" y="7"/>
                      </a:lnTo>
                      <a:lnTo>
                        <a:pt x="10" y="10"/>
                      </a:lnTo>
                      <a:lnTo>
                        <a:pt x="24" y="11"/>
                      </a:lnTo>
                      <a:lnTo>
                        <a:pt x="30" y="13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0" y="20"/>
                      </a:lnTo>
                      <a:lnTo>
                        <a:pt x="22" y="22"/>
                      </a:lnTo>
                      <a:lnTo>
                        <a:pt x="12" y="22"/>
                      </a:lnTo>
                      <a:lnTo>
                        <a:pt x="4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23"/>
              <p:cNvGrpSpPr>
                <a:grpSpLocks/>
              </p:cNvGrpSpPr>
              <p:nvPr/>
            </p:nvGrpSpPr>
            <p:grpSpPr bwMode="auto">
              <a:xfrm>
                <a:off x="7599" y="8290"/>
                <a:ext cx="2" cy="34"/>
                <a:chOff x="7599" y="8290"/>
                <a:chExt cx="2" cy="34"/>
              </a:xfrm>
            </p:grpSpPr>
            <p:sp>
              <p:nvSpPr>
                <p:cNvPr id="632" name="Freeform 24"/>
                <p:cNvSpPr>
                  <a:spLocks/>
                </p:cNvSpPr>
                <p:nvPr/>
              </p:nvSpPr>
              <p:spPr bwMode="auto">
                <a:xfrm>
                  <a:off x="7599" y="8290"/>
                  <a:ext cx="2" cy="34"/>
                </a:xfrm>
                <a:custGeom>
                  <a:avLst/>
                  <a:gdLst>
                    <a:gd name="T0" fmla="+- 0 8290 8290"/>
                    <a:gd name="T1" fmla="*/ 8290 h 34"/>
                    <a:gd name="T2" fmla="+- 0 8324 8290"/>
                    <a:gd name="T3" fmla="*/ 832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7599" y="8302"/>
                <a:ext cx="34" cy="23"/>
                <a:chOff x="7599" y="8302"/>
                <a:chExt cx="34" cy="23"/>
              </a:xfrm>
            </p:grpSpPr>
            <p:sp>
              <p:nvSpPr>
                <p:cNvPr id="631" name="Freeform 26"/>
                <p:cNvSpPr>
                  <a:spLocks/>
                </p:cNvSpPr>
                <p:nvPr/>
              </p:nvSpPr>
              <p:spPr bwMode="auto">
                <a:xfrm>
                  <a:off x="7599" y="8302"/>
                  <a:ext cx="34" cy="23"/>
                </a:xfrm>
                <a:custGeom>
                  <a:avLst/>
                  <a:gdLst>
                    <a:gd name="T0" fmla="+- 0 7599 7599"/>
                    <a:gd name="T1" fmla="*/ T0 w 34"/>
                    <a:gd name="T2" fmla="+- 0 8308 8302"/>
                    <a:gd name="T3" fmla="*/ 8308 h 23"/>
                    <a:gd name="T4" fmla="+- 0 7609 7599"/>
                    <a:gd name="T5" fmla="*/ T4 w 34"/>
                    <a:gd name="T6" fmla="+- 0 8303 8302"/>
                    <a:gd name="T7" fmla="*/ 8303 h 23"/>
                    <a:gd name="T8" fmla="+- 0 7615 7599"/>
                    <a:gd name="T9" fmla="*/ T8 w 34"/>
                    <a:gd name="T10" fmla="+- 0 8302 8302"/>
                    <a:gd name="T11" fmla="*/ 8302 h 23"/>
                    <a:gd name="T12" fmla="+- 0 7623 7599"/>
                    <a:gd name="T13" fmla="*/ T12 w 34"/>
                    <a:gd name="T14" fmla="+- 0 8302 8302"/>
                    <a:gd name="T15" fmla="*/ 8302 h 23"/>
                    <a:gd name="T16" fmla="+- 0 7631 7599"/>
                    <a:gd name="T17" fmla="*/ T16 w 34"/>
                    <a:gd name="T18" fmla="+- 0 8303 8302"/>
                    <a:gd name="T19" fmla="*/ 8303 h 23"/>
                    <a:gd name="T20" fmla="+- 0 7633 7599"/>
                    <a:gd name="T21" fmla="*/ T20 w 34"/>
                    <a:gd name="T22" fmla="+- 0 8308 8302"/>
                    <a:gd name="T23" fmla="*/ 8308 h 23"/>
                    <a:gd name="T24" fmla="+- 0 7633 7599"/>
                    <a:gd name="T25" fmla="*/ T24 w 34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6"/>
                      </a:move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2" y="1"/>
                      </a:lnTo>
                      <a:lnTo>
                        <a:pt x="34" y="6"/>
                      </a:lnTo>
                      <a:lnTo>
                        <a:pt x="34" y="22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7655" y="8288"/>
                <a:ext cx="6" cy="3"/>
                <a:chOff x="7655" y="8288"/>
                <a:chExt cx="6" cy="3"/>
              </a:xfrm>
            </p:grpSpPr>
            <p:sp>
              <p:nvSpPr>
                <p:cNvPr id="630" name="Freeform 28"/>
                <p:cNvSpPr>
                  <a:spLocks/>
                </p:cNvSpPr>
                <p:nvPr/>
              </p:nvSpPr>
              <p:spPr bwMode="auto">
                <a:xfrm>
                  <a:off x="7655" y="8288"/>
                  <a:ext cx="6" cy="3"/>
                </a:xfrm>
                <a:custGeom>
                  <a:avLst/>
                  <a:gdLst>
                    <a:gd name="T0" fmla="+- 0 7655 7655"/>
                    <a:gd name="T1" fmla="*/ T0 w 6"/>
                    <a:gd name="T2" fmla="+- 0 8290 8288"/>
                    <a:gd name="T3" fmla="*/ 8290 h 3"/>
                    <a:gd name="T4" fmla="+- 0 7657 7655"/>
                    <a:gd name="T5" fmla="*/ T4 w 6"/>
                    <a:gd name="T6" fmla="+- 0 8291 8288"/>
                    <a:gd name="T7" fmla="*/ 8291 h 3"/>
                    <a:gd name="T8" fmla="+- 0 7661 7655"/>
                    <a:gd name="T9" fmla="*/ T8 w 6"/>
                    <a:gd name="T10" fmla="+- 0 8290 8288"/>
                    <a:gd name="T11" fmla="*/ 8290 h 3"/>
                    <a:gd name="T12" fmla="+- 0 7657 7655"/>
                    <a:gd name="T13" fmla="*/ T12 w 6"/>
                    <a:gd name="T14" fmla="+- 0 8288 8288"/>
                    <a:gd name="T15" fmla="*/ 8288 h 3"/>
                    <a:gd name="T16" fmla="+- 0 7655 7655"/>
                    <a:gd name="T17" fmla="*/ T16 w 6"/>
                    <a:gd name="T18" fmla="+- 0 8290 8288"/>
                    <a:gd name="T19" fmla="*/ 8290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0" y="2"/>
                      </a:move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29"/>
              <p:cNvGrpSpPr>
                <a:grpSpLocks/>
              </p:cNvGrpSpPr>
              <p:nvPr/>
            </p:nvGrpSpPr>
            <p:grpSpPr bwMode="auto">
              <a:xfrm>
                <a:off x="7657" y="8302"/>
                <a:ext cx="2" cy="23"/>
                <a:chOff x="7657" y="8302"/>
                <a:chExt cx="2" cy="23"/>
              </a:xfrm>
            </p:grpSpPr>
            <p:sp>
              <p:nvSpPr>
                <p:cNvPr id="629" name="Freeform 30"/>
                <p:cNvSpPr>
                  <a:spLocks/>
                </p:cNvSpPr>
                <p:nvPr/>
              </p:nvSpPr>
              <p:spPr bwMode="auto">
                <a:xfrm>
                  <a:off x="765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31"/>
              <p:cNvGrpSpPr>
                <a:grpSpLocks/>
              </p:cNvGrpSpPr>
              <p:nvPr/>
            </p:nvGrpSpPr>
            <p:grpSpPr bwMode="auto">
              <a:xfrm>
                <a:off x="7685" y="8290"/>
                <a:ext cx="14" cy="34"/>
                <a:chOff x="7685" y="8290"/>
                <a:chExt cx="14" cy="34"/>
              </a:xfrm>
            </p:grpSpPr>
            <p:sp>
              <p:nvSpPr>
                <p:cNvPr id="628" name="Freeform 32"/>
                <p:cNvSpPr>
                  <a:spLocks/>
                </p:cNvSpPr>
                <p:nvPr/>
              </p:nvSpPr>
              <p:spPr bwMode="auto">
                <a:xfrm>
                  <a:off x="7685" y="8290"/>
                  <a:ext cx="14" cy="34"/>
                </a:xfrm>
                <a:custGeom>
                  <a:avLst/>
                  <a:gdLst>
                    <a:gd name="T0" fmla="+- 0 7699 7685"/>
                    <a:gd name="T1" fmla="*/ T0 w 14"/>
                    <a:gd name="T2" fmla="+- 0 8290 8290"/>
                    <a:gd name="T3" fmla="*/ 8290 h 34"/>
                    <a:gd name="T4" fmla="+- 0 7693 7685"/>
                    <a:gd name="T5" fmla="*/ T4 w 14"/>
                    <a:gd name="T6" fmla="+- 0 8290 8290"/>
                    <a:gd name="T7" fmla="*/ 8290 h 34"/>
                    <a:gd name="T8" fmla="+- 0 7687 7685"/>
                    <a:gd name="T9" fmla="*/ T8 w 14"/>
                    <a:gd name="T10" fmla="+- 0 8291 8290"/>
                    <a:gd name="T11" fmla="*/ 8291 h 34"/>
                    <a:gd name="T12" fmla="+- 0 7685 7685"/>
                    <a:gd name="T13" fmla="*/ T12 w 14"/>
                    <a:gd name="T14" fmla="+- 0 8297 8290"/>
                    <a:gd name="T15" fmla="*/ 8297 h 34"/>
                    <a:gd name="T16" fmla="+- 0 7685 7685"/>
                    <a:gd name="T17" fmla="*/ T16 w 14"/>
                    <a:gd name="T18" fmla="+- 0 8324 8290"/>
                    <a:gd name="T19" fmla="*/ 832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4" h="34">
                      <a:moveTo>
                        <a:pt x="14" y="0"/>
                      </a:moveTo>
                      <a:lnTo>
                        <a:pt x="8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118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7675" y="8302"/>
                <a:ext cx="58" cy="2"/>
                <a:chOff x="7675" y="8302"/>
                <a:chExt cx="58" cy="2"/>
              </a:xfrm>
            </p:grpSpPr>
            <p:sp>
              <p:nvSpPr>
                <p:cNvPr id="627" name="Freeform 34"/>
                <p:cNvSpPr>
                  <a:spLocks/>
                </p:cNvSpPr>
                <p:nvPr/>
              </p:nvSpPr>
              <p:spPr bwMode="auto">
                <a:xfrm>
                  <a:off x="7675" y="8302"/>
                  <a:ext cx="58" cy="2"/>
                </a:xfrm>
                <a:custGeom>
                  <a:avLst/>
                  <a:gdLst>
                    <a:gd name="T0" fmla="+- 0 7675 7675"/>
                    <a:gd name="T1" fmla="*/ T0 w 58"/>
                    <a:gd name="T2" fmla="+- 0 7733 7675"/>
                    <a:gd name="T3" fmla="*/ T2 w 5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8">
                      <a:moveTo>
                        <a:pt x="0" y="0"/>
                      </a:moveTo>
                      <a:lnTo>
                        <a:pt x="58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35"/>
              <p:cNvGrpSpPr>
                <a:grpSpLocks/>
              </p:cNvGrpSpPr>
              <p:nvPr/>
            </p:nvGrpSpPr>
            <p:grpSpPr bwMode="auto">
              <a:xfrm>
                <a:off x="7721" y="8290"/>
                <a:ext cx="14" cy="34"/>
                <a:chOff x="7721" y="8290"/>
                <a:chExt cx="14" cy="34"/>
              </a:xfrm>
            </p:grpSpPr>
            <p:sp>
              <p:nvSpPr>
                <p:cNvPr id="626" name="Freeform 36"/>
                <p:cNvSpPr>
                  <a:spLocks/>
                </p:cNvSpPr>
                <p:nvPr/>
              </p:nvSpPr>
              <p:spPr bwMode="auto">
                <a:xfrm>
                  <a:off x="7721" y="8290"/>
                  <a:ext cx="14" cy="34"/>
                </a:xfrm>
                <a:custGeom>
                  <a:avLst/>
                  <a:gdLst>
                    <a:gd name="T0" fmla="+- 0 7721 7721"/>
                    <a:gd name="T1" fmla="*/ T0 w 14"/>
                    <a:gd name="T2" fmla="+- 0 8290 8290"/>
                    <a:gd name="T3" fmla="*/ 8290 h 34"/>
                    <a:gd name="T4" fmla="+- 0 7721 7721"/>
                    <a:gd name="T5" fmla="*/ T4 w 14"/>
                    <a:gd name="T6" fmla="+- 0 8318 8290"/>
                    <a:gd name="T7" fmla="*/ 8318 h 34"/>
                    <a:gd name="T8" fmla="+- 0 7723 7721"/>
                    <a:gd name="T9" fmla="*/ T8 w 14"/>
                    <a:gd name="T10" fmla="+- 0 8322 8290"/>
                    <a:gd name="T11" fmla="*/ 8322 h 34"/>
                    <a:gd name="T12" fmla="+- 0 7729 7721"/>
                    <a:gd name="T13" fmla="*/ T12 w 14"/>
                    <a:gd name="T14" fmla="+- 0 8324 8290"/>
                    <a:gd name="T15" fmla="*/ 8324 h 34"/>
                    <a:gd name="T16" fmla="+- 0 7735 7721"/>
                    <a:gd name="T17" fmla="*/ T16 w 14"/>
                    <a:gd name="T18" fmla="+- 0 8324 8290"/>
                    <a:gd name="T19" fmla="*/ 832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4" h="34">
                      <a:moveTo>
                        <a:pt x="0" y="0"/>
                      </a:moveTo>
                      <a:lnTo>
                        <a:pt x="0" y="28"/>
                      </a:lnTo>
                      <a:lnTo>
                        <a:pt x="2" y="32"/>
                      </a:lnTo>
                      <a:lnTo>
                        <a:pt x="8" y="34"/>
                      </a:lnTo>
                      <a:lnTo>
                        <a:pt x="14" y="34"/>
                      </a:lnTo>
                    </a:path>
                  </a:pathLst>
                </a:custGeom>
                <a:noFill/>
                <a:ln w="118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7779" y="8302"/>
                <a:ext cx="18" cy="23"/>
                <a:chOff x="7779" y="8302"/>
                <a:chExt cx="18" cy="23"/>
              </a:xfrm>
            </p:grpSpPr>
            <p:sp>
              <p:nvSpPr>
                <p:cNvPr id="625" name="Freeform 38"/>
                <p:cNvSpPr>
                  <a:spLocks/>
                </p:cNvSpPr>
                <p:nvPr/>
              </p:nvSpPr>
              <p:spPr bwMode="auto">
                <a:xfrm>
                  <a:off x="7779" y="8302"/>
                  <a:ext cx="18" cy="23"/>
                </a:xfrm>
                <a:custGeom>
                  <a:avLst/>
                  <a:gdLst>
                    <a:gd name="T0" fmla="+- 0 7779 7779"/>
                    <a:gd name="T1" fmla="*/ T0 w 18"/>
                    <a:gd name="T2" fmla="+- 0 8302 8302"/>
                    <a:gd name="T3" fmla="*/ 8302 h 23"/>
                    <a:gd name="T4" fmla="+- 0 7797 7779"/>
                    <a:gd name="T5" fmla="*/ T4 w 18"/>
                    <a:gd name="T6" fmla="+- 0 8324 8302"/>
                    <a:gd name="T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" h="23">
                      <a:moveTo>
                        <a:pt x="0" y="0"/>
                      </a:moveTo>
                      <a:lnTo>
                        <a:pt x="18" y="22"/>
                      </a:lnTo>
                    </a:path>
                  </a:pathLst>
                </a:custGeom>
                <a:noFill/>
                <a:ln w="10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" name="Group 39"/>
              <p:cNvGrpSpPr>
                <a:grpSpLocks/>
              </p:cNvGrpSpPr>
              <p:nvPr/>
            </p:nvGrpSpPr>
            <p:grpSpPr bwMode="auto">
              <a:xfrm>
                <a:off x="7797" y="8302"/>
                <a:ext cx="18" cy="23"/>
                <a:chOff x="7797" y="8302"/>
                <a:chExt cx="18" cy="23"/>
              </a:xfrm>
            </p:grpSpPr>
            <p:sp>
              <p:nvSpPr>
                <p:cNvPr id="624" name="Freeform 40"/>
                <p:cNvSpPr>
                  <a:spLocks/>
                </p:cNvSpPr>
                <p:nvPr/>
              </p:nvSpPr>
              <p:spPr bwMode="auto">
                <a:xfrm>
                  <a:off x="7797" y="8302"/>
                  <a:ext cx="18" cy="23"/>
                </a:xfrm>
                <a:custGeom>
                  <a:avLst/>
                  <a:gdLst>
                    <a:gd name="T0" fmla="+- 0 7815 7797"/>
                    <a:gd name="T1" fmla="*/ T0 w 18"/>
                    <a:gd name="T2" fmla="+- 0 8302 8302"/>
                    <a:gd name="T3" fmla="*/ 8302 h 23"/>
                    <a:gd name="T4" fmla="+- 0 7797 7797"/>
                    <a:gd name="T5" fmla="*/ T4 w 18"/>
                    <a:gd name="T6" fmla="+- 0 8324 8302"/>
                    <a:gd name="T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" h="23">
                      <a:moveTo>
                        <a:pt x="18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03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41"/>
              <p:cNvGrpSpPr>
                <a:grpSpLocks/>
              </p:cNvGrpSpPr>
              <p:nvPr/>
            </p:nvGrpSpPr>
            <p:grpSpPr bwMode="auto">
              <a:xfrm>
                <a:off x="7829" y="8302"/>
                <a:ext cx="36" cy="23"/>
                <a:chOff x="7829" y="8302"/>
                <a:chExt cx="36" cy="23"/>
              </a:xfrm>
            </p:grpSpPr>
            <p:sp>
              <p:nvSpPr>
                <p:cNvPr id="623" name="Freeform 42"/>
                <p:cNvSpPr>
                  <a:spLocks/>
                </p:cNvSpPr>
                <p:nvPr/>
              </p:nvSpPr>
              <p:spPr bwMode="auto">
                <a:xfrm>
                  <a:off x="7829" y="8302"/>
                  <a:ext cx="36" cy="23"/>
                </a:xfrm>
                <a:custGeom>
                  <a:avLst/>
                  <a:gdLst>
                    <a:gd name="T0" fmla="+- 0 7829 7829"/>
                    <a:gd name="T1" fmla="*/ T0 w 36"/>
                    <a:gd name="T2" fmla="+- 0 8312 8302"/>
                    <a:gd name="T3" fmla="*/ 8312 h 23"/>
                    <a:gd name="T4" fmla="+- 0 7865 7829"/>
                    <a:gd name="T5" fmla="*/ T4 w 36"/>
                    <a:gd name="T6" fmla="+- 0 8312 8302"/>
                    <a:gd name="T7" fmla="*/ 8312 h 23"/>
                    <a:gd name="T8" fmla="+- 0 7865 7829"/>
                    <a:gd name="T9" fmla="*/ T8 w 36"/>
                    <a:gd name="T10" fmla="+- 0 8308 8302"/>
                    <a:gd name="T11" fmla="*/ 8308 h 23"/>
                    <a:gd name="T12" fmla="+- 0 7863 7829"/>
                    <a:gd name="T13" fmla="*/ T12 w 36"/>
                    <a:gd name="T14" fmla="+- 0 8305 8302"/>
                    <a:gd name="T15" fmla="*/ 8305 h 23"/>
                    <a:gd name="T16" fmla="+- 0 7859 7829"/>
                    <a:gd name="T17" fmla="*/ T16 w 36"/>
                    <a:gd name="T18" fmla="+- 0 8303 8302"/>
                    <a:gd name="T19" fmla="*/ 8303 h 23"/>
                    <a:gd name="T20" fmla="+- 0 7853 7829"/>
                    <a:gd name="T21" fmla="*/ T20 w 36"/>
                    <a:gd name="T22" fmla="+- 0 8302 8302"/>
                    <a:gd name="T23" fmla="*/ 8302 h 23"/>
                    <a:gd name="T24" fmla="+- 0 7845 7829"/>
                    <a:gd name="T25" fmla="*/ T24 w 36"/>
                    <a:gd name="T26" fmla="+- 0 8302 8302"/>
                    <a:gd name="T27" fmla="*/ 8302 h 23"/>
                    <a:gd name="T28" fmla="+- 0 7839 7829"/>
                    <a:gd name="T29" fmla="*/ T28 w 36"/>
                    <a:gd name="T30" fmla="+- 0 8303 8302"/>
                    <a:gd name="T31" fmla="*/ 8303 h 23"/>
                    <a:gd name="T32" fmla="+- 0 7833 7829"/>
                    <a:gd name="T33" fmla="*/ T32 w 36"/>
                    <a:gd name="T34" fmla="+- 0 8306 8302"/>
                    <a:gd name="T35" fmla="*/ 8306 h 23"/>
                    <a:gd name="T36" fmla="+- 0 7829 7829"/>
                    <a:gd name="T37" fmla="*/ T36 w 36"/>
                    <a:gd name="T38" fmla="+- 0 8312 8302"/>
                    <a:gd name="T39" fmla="*/ 8312 h 23"/>
                    <a:gd name="T40" fmla="+- 0 7829 7829"/>
                    <a:gd name="T41" fmla="*/ T40 w 36"/>
                    <a:gd name="T42" fmla="+- 0 8315 8302"/>
                    <a:gd name="T43" fmla="*/ 8315 h 23"/>
                    <a:gd name="T44" fmla="+- 0 7833 7829"/>
                    <a:gd name="T45" fmla="*/ T44 w 36"/>
                    <a:gd name="T46" fmla="+- 0 8319 8302"/>
                    <a:gd name="T47" fmla="*/ 8319 h 23"/>
                    <a:gd name="T48" fmla="+- 0 7839 7829"/>
                    <a:gd name="T49" fmla="*/ T48 w 36"/>
                    <a:gd name="T50" fmla="+- 0 8322 8302"/>
                    <a:gd name="T51" fmla="*/ 8322 h 23"/>
                    <a:gd name="T52" fmla="+- 0 7845 7829"/>
                    <a:gd name="T53" fmla="*/ T52 w 36"/>
                    <a:gd name="T54" fmla="+- 0 8324 8302"/>
                    <a:gd name="T55" fmla="*/ 8324 h 23"/>
                    <a:gd name="T56" fmla="+- 0 7853 7829"/>
                    <a:gd name="T57" fmla="*/ T56 w 36"/>
                    <a:gd name="T58" fmla="+- 0 8324 8302"/>
                    <a:gd name="T59" fmla="*/ 8324 h 23"/>
                    <a:gd name="T60" fmla="+- 0 7859 7829"/>
                    <a:gd name="T61" fmla="*/ T60 w 36"/>
                    <a:gd name="T62" fmla="+- 0 8322 8302"/>
                    <a:gd name="T63" fmla="*/ 8322 h 23"/>
                    <a:gd name="T64" fmla="+- 0 7865 7829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4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7"/>
                      </a:lnTo>
                      <a:lnTo>
                        <a:pt x="10" y="20"/>
                      </a:lnTo>
                      <a:lnTo>
                        <a:pt x="16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" name="Group 43"/>
              <p:cNvGrpSpPr>
                <a:grpSpLocks/>
              </p:cNvGrpSpPr>
              <p:nvPr/>
            </p:nvGrpSpPr>
            <p:grpSpPr bwMode="auto">
              <a:xfrm>
                <a:off x="7887" y="8302"/>
                <a:ext cx="2" cy="23"/>
                <a:chOff x="7887" y="8302"/>
                <a:chExt cx="2" cy="23"/>
              </a:xfrm>
            </p:grpSpPr>
            <p:sp>
              <p:nvSpPr>
                <p:cNvPr id="622" name="Freeform 44"/>
                <p:cNvSpPr>
                  <a:spLocks/>
                </p:cNvSpPr>
                <p:nvPr/>
              </p:nvSpPr>
              <p:spPr bwMode="auto">
                <a:xfrm>
                  <a:off x="788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45"/>
              <p:cNvGrpSpPr>
                <a:grpSpLocks/>
              </p:cNvGrpSpPr>
              <p:nvPr/>
            </p:nvGrpSpPr>
            <p:grpSpPr bwMode="auto">
              <a:xfrm>
                <a:off x="7887" y="8302"/>
                <a:ext cx="24" cy="10"/>
                <a:chOff x="7887" y="8302"/>
                <a:chExt cx="24" cy="10"/>
              </a:xfrm>
            </p:grpSpPr>
            <p:sp>
              <p:nvSpPr>
                <p:cNvPr id="621" name="Freeform 46"/>
                <p:cNvSpPr>
                  <a:spLocks/>
                </p:cNvSpPr>
                <p:nvPr/>
              </p:nvSpPr>
              <p:spPr bwMode="auto">
                <a:xfrm>
                  <a:off x="7887" y="8302"/>
                  <a:ext cx="24" cy="10"/>
                </a:xfrm>
                <a:custGeom>
                  <a:avLst/>
                  <a:gdLst>
                    <a:gd name="T0" fmla="+- 0 7887 7887"/>
                    <a:gd name="T1" fmla="*/ T0 w 24"/>
                    <a:gd name="T2" fmla="+- 0 8312 8302"/>
                    <a:gd name="T3" fmla="*/ 8312 h 10"/>
                    <a:gd name="T4" fmla="+- 0 7891 7887"/>
                    <a:gd name="T5" fmla="*/ T4 w 24"/>
                    <a:gd name="T6" fmla="+- 0 8306 8302"/>
                    <a:gd name="T7" fmla="*/ 8306 h 10"/>
                    <a:gd name="T8" fmla="+- 0 7897 7887"/>
                    <a:gd name="T9" fmla="*/ T8 w 24"/>
                    <a:gd name="T10" fmla="+- 0 8303 8302"/>
                    <a:gd name="T11" fmla="*/ 8303 h 10"/>
                    <a:gd name="T12" fmla="+- 0 7903 7887"/>
                    <a:gd name="T13" fmla="*/ T12 w 24"/>
                    <a:gd name="T14" fmla="+- 0 8302 8302"/>
                    <a:gd name="T15" fmla="*/ 8302 h 10"/>
                    <a:gd name="T16" fmla="+- 0 7911 7887"/>
                    <a:gd name="T17" fmla="*/ T16 w 24"/>
                    <a:gd name="T18" fmla="+- 0 8302 8302"/>
                    <a:gd name="T19" fmla="*/ 8302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4" y="4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7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47"/>
              <p:cNvGrpSpPr>
                <a:grpSpLocks/>
              </p:cNvGrpSpPr>
              <p:nvPr/>
            </p:nvGrpSpPr>
            <p:grpSpPr bwMode="auto">
              <a:xfrm>
                <a:off x="7923" y="8302"/>
                <a:ext cx="34" cy="23"/>
                <a:chOff x="7923" y="8302"/>
                <a:chExt cx="34" cy="23"/>
              </a:xfrm>
            </p:grpSpPr>
            <p:sp>
              <p:nvSpPr>
                <p:cNvPr id="620" name="Freeform 48"/>
                <p:cNvSpPr>
                  <a:spLocks/>
                </p:cNvSpPr>
                <p:nvPr/>
              </p:nvSpPr>
              <p:spPr bwMode="auto">
                <a:xfrm>
                  <a:off x="7923" y="8302"/>
                  <a:ext cx="34" cy="23"/>
                </a:xfrm>
                <a:custGeom>
                  <a:avLst/>
                  <a:gdLst>
                    <a:gd name="T0" fmla="+- 0 7957 7923"/>
                    <a:gd name="T1" fmla="*/ T0 w 34"/>
                    <a:gd name="T2" fmla="+- 0 8306 8302"/>
                    <a:gd name="T3" fmla="*/ 8306 h 23"/>
                    <a:gd name="T4" fmla="+- 0 7953 7923"/>
                    <a:gd name="T5" fmla="*/ T4 w 34"/>
                    <a:gd name="T6" fmla="+- 0 8303 8302"/>
                    <a:gd name="T7" fmla="*/ 8303 h 23"/>
                    <a:gd name="T8" fmla="+- 0 7945 7923"/>
                    <a:gd name="T9" fmla="*/ T8 w 34"/>
                    <a:gd name="T10" fmla="+- 0 8302 8302"/>
                    <a:gd name="T11" fmla="*/ 8302 h 23"/>
                    <a:gd name="T12" fmla="+- 0 7935 7923"/>
                    <a:gd name="T13" fmla="*/ T12 w 34"/>
                    <a:gd name="T14" fmla="+- 0 8302 8302"/>
                    <a:gd name="T15" fmla="*/ 8302 h 23"/>
                    <a:gd name="T16" fmla="+- 0 7927 7923"/>
                    <a:gd name="T17" fmla="*/ T16 w 34"/>
                    <a:gd name="T18" fmla="+- 0 8303 8302"/>
                    <a:gd name="T19" fmla="*/ 8303 h 23"/>
                    <a:gd name="T20" fmla="+- 0 7923 7923"/>
                    <a:gd name="T21" fmla="*/ T20 w 34"/>
                    <a:gd name="T22" fmla="+- 0 8306 8302"/>
                    <a:gd name="T23" fmla="*/ 8306 h 23"/>
                    <a:gd name="T24" fmla="+- 0 7927 7923"/>
                    <a:gd name="T25" fmla="*/ T24 w 34"/>
                    <a:gd name="T26" fmla="+- 0 8309 8302"/>
                    <a:gd name="T27" fmla="*/ 8309 h 23"/>
                    <a:gd name="T28" fmla="+- 0 7933 7923"/>
                    <a:gd name="T29" fmla="*/ T28 w 34"/>
                    <a:gd name="T30" fmla="+- 0 8312 8302"/>
                    <a:gd name="T31" fmla="*/ 8312 h 23"/>
                    <a:gd name="T32" fmla="+- 0 7947 7923"/>
                    <a:gd name="T33" fmla="*/ T32 w 34"/>
                    <a:gd name="T34" fmla="+- 0 8313 8302"/>
                    <a:gd name="T35" fmla="*/ 8313 h 23"/>
                    <a:gd name="T36" fmla="+- 0 7953 7923"/>
                    <a:gd name="T37" fmla="*/ T36 w 34"/>
                    <a:gd name="T38" fmla="+- 0 8315 8302"/>
                    <a:gd name="T39" fmla="*/ 8315 h 23"/>
                    <a:gd name="T40" fmla="+- 0 7957 7923"/>
                    <a:gd name="T41" fmla="*/ T40 w 34"/>
                    <a:gd name="T42" fmla="+- 0 8318 8302"/>
                    <a:gd name="T43" fmla="*/ 8318 h 23"/>
                    <a:gd name="T44" fmla="+- 0 7957 7923"/>
                    <a:gd name="T45" fmla="*/ T44 w 34"/>
                    <a:gd name="T46" fmla="+- 0 8319 8302"/>
                    <a:gd name="T47" fmla="*/ 8319 h 23"/>
                    <a:gd name="T48" fmla="+- 0 7953 7923"/>
                    <a:gd name="T49" fmla="*/ T48 w 34"/>
                    <a:gd name="T50" fmla="+- 0 8322 8302"/>
                    <a:gd name="T51" fmla="*/ 8322 h 23"/>
                    <a:gd name="T52" fmla="+- 0 7945 7923"/>
                    <a:gd name="T53" fmla="*/ T52 w 34"/>
                    <a:gd name="T54" fmla="+- 0 8324 8302"/>
                    <a:gd name="T55" fmla="*/ 8324 h 23"/>
                    <a:gd name="T56" fmla="+- 0 7935 7923"/>
                    <a:gd name="T57" fmla="*/ T56 w 34"/>
                    <a:gd name="T58" fmla="+- 0 8324 8302"/>
                    <a:gd name="T59" fmla="*/ 8324 h 23"/>
                    <a:gd name="T60" fmla="+- 0 7927 7923"/>
                    <a:gd name="T61" fmla="*/ T60 w 34"/>
                    <a:gd name="T62" fmla="+- 0 8322 8302"/>
                    <a:gd name="T63" fmla="*/ 8322 h 23"/>
                    <a:gd name="T64" fmla="+- 0 7923 7923"/>
                    <a:gd name="T65" fmla="*/ T64 w 34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4" h="23">
                      <a:moveTo>
                        <a:pt x="34" y="4"/>
                      </a:moveTo>
                      <a:lnTo>
                        <a:pt x="30" y="1"/>
                      </a:lnTo>
                      <a:lnTo>
                        <a:pt x="22" y="0"/>
                      </a:lnTo>
                      <a:lnTo>
                        <a:pt x="12" y="0"/>
                      </a:lnTo>
                      <a:lnTo>
                        <a:pt x="4" y="1"/>
                      </a:lnTo>
                      <a:lnTo>
                        <a:pt x="0" y="4"/>
                      </a:lnTo>
                      <a:lnTo>
                        <a:pt x="4" y="7"/>
                      </a:lnTo>
                      <a:lnTo>
                        <a:pt x="10" y="10"/>
                      </a:lnTo>
                      <a:lnTo>
                        <a:pt x="24" y="11"/>
                      </a:lnTo>
                      <a:lnTo>
                        <a:pt x="30" y="13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0" y="20"/>
                      </a:lnTo>
                      <a:lnTo>
                        <a:pt x="22" y="22"/>
                      </a:lnTo>
                      <a:lnTo>
                        <a:pt x="12" y="22"/>
                      </a:lnTo>
                      <a:lnTo>
                        <a:pt x="4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" name="Group 49"/>
              <p:cNvGrpSpPr>
                <a:grpSpLocks/>
              </p:cNvGrpSpPr>
              <p:nvPr/>
            </p:nvGrpSpPr>
            <p:grpSpPr bwMode="auto">
              <a:xfrm>
                <a:off x="7977" y="8302"/>
                <a:ext cx="34" cy="23"/>
                <a:chOff x="7977" y="8302"/>
                <a:chExt cx="34" cy="23"/>
              </a:xfrm>
            </p:grpSpPr>
            <p:sp>
              <p:nvSpPr>
                <p:cNvPr id="619" name="Freeform 50"/>
                <p:cNvSpPr>
                  <a:spLocks/>
                </p:cNvSpPr>
                <p:nvPr/>
              </p:nvSpPr>
              <p:spPr bwMode="auto">
                <a:xfrm>
                  <a:off x="7977" y="8302"/>
                  <a:ext cx="34" cy="23"/>
                </a:xfrm>
                <a:custGeom>
                  <a:avLst/>
                  <a:gdLst>
                    <a:gd name="T0" fmla="+- 0 7977 7977"/>
                    <a:gd name="T1" fmla="*/ T0 w 34"/>
                    <a:gd name="T2" fmla="+- 0 8302 8302"/>
                    <a:gd name="T3" fmla="*/ 8302 h 23"/>
                    <a:gd name="T4" fmla="+- 0 7977 7977"/>
                    <a:gd name="T5" fmla="*/ T4 w 34"/>
                    <a:gd name="T6" fmla="+- 0 8318 8302"/>
                    <a:gd name="T7" fmla="*/ 8318 h 23"/>
                    <a:gd name="T8" fmla="+- 0 7981 7977"/>
                    <a:gd name="T9" fmla="*/ T8 w 34"/>
                    <a:gd name="T10" fmla="+- 0 8322 8302"/>
                    <a:gd name="T11" fmla="*/ 8322 h 23"/>
                    <a:gd name="T12" fmla="+- 0 7987 7977"/>
                    <a:gd name="T13" fmla="*/ T12 w 34"/>
                    <a:gd name="T14" fmla="+- 0 8324 8302"/>
                    <a:gd name="T15" fmla="*/ 8324 h 23"/>
                    <a:gd name="T16" fmla="+- 0 7995 7977"/>
                    <a:gd name="T17" fmla="*/ T16 w 34"/>
                    <a:gd name="T18" fmla="+- 0 8324 8302"/>
                    <a:gd name="T19" fmla="*/ 8324 h 23"/>
                    <a:gd name="T20" fmla="+- 0 8003 7977"/>
                    <a:gd name="T21" fmla="*/ T20 w 34"/>
                    <a:gd name="T22" fmla="+- 0 8322 8302"/>
                    <a:gd name="T23" fmla="*/ 8322 h 23"/>
                    <a:gd name="T24" fmla="+- 0 8011 7977"/>
                    <a:gd name="T25" fmla="*/ T24 w 34"/>
                    <a:gd name="T26" fmla="+- 0 8318 8302"/>
                    <a:gd name="T27" fmla="*/ 8318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4" y="20"/>
                      </a:lnTo>
                      <a:lnTo>
                        <a:pt x="10" y="22"/>
                      </a:lnTo>
                      <a:lnTo>
                        <a:pt x="18" y="22"/>
                      </a:lnTo>
                      <a:lnTo>
                        <a:pt x="26" y="20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51"/>
              <p:cNvGrpSpPr>
                <a:grpSpLocks/>
              </p:cNvGrpSpPr>
              <p:nvPr/>
            </p:nvGrpSpPr>
            <p:grpSpPr bwMode="auto">
              <a:xfrm>
                <a:off x="8011" y="8302"/>
                <a:ext cx="2" cy="23"/>
                <a:chOff x="8011" y="8302"/>
                <a:chExt cx="2" cy="23"/>
              </a:xfrm>
            </p:grpSpPr>
            <p:sp>
              <p:nvSpPr>
                <p:cNvPr id="618" name="Freeform 52"/>
                <p:cNvSpPr>
                  <a:spLocks/>
                </p:cNvSpPr>
                <p:nvPr/>
              </p:nvSpPr>
              <p:spPr bwMode="auto">
                <a:xfrm>
                  <a:off x="8011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53"/>
              <p:cNvGrpSpPr>
                <a:grpSpLocks/>
              </p:cNvGrpSpPr>
              <p:nvPr/>
            </p:nvGrpSpPr>
            <p:grpSpPr bwMode="auto">
              <a:xfrm>
                <a:off x="8033" y="8302"/>
                <a:ext cx="32" cy="23"/>
                <a:chOff x="8033" y="8302"/>
                <a:chExt cx="32" cy="23"/>
              </a:xfrm>
            </p:grpSpPr>
            <p:sp>
              <p:nvSpPr>
                <p:cNvPr id="617" name="Freeform 54"/>
                <p:cNvSpPr>
                  <a:spLocks/>
                </p:cNvSpPr>
                <p:nvPr/>
              </p:nvSpPr>
              <p:spPr bwMode="auto">
                <a:xfrm>
                  <a:off x="8033" y="8302"/>
                  <a:ext cx="32" cy="23"/>
                </a:xfrm>
                <a:custGeom>
                  <a:avLst/>
                  <a:gdLst>
                    <a:gd name="T0" fmla="+- 0 8065 8033"/>
                    <a:gd name="T1" fmla="*/ T0 w 32"/>
                    <a:gd name="T2" fmla="+- 0 8306 8302"/>
                    <a:gd name="T3" fmla="*/ 8306 h 23"/>
                    <a:gd name="T4" fmla="+- 0 8063 8033"/>
                    <a:gd name="T5" fmla="*/ T4 w 32"/>
                    <a:gd name="T6" fmla="+- 0 8303 8302"/>
                    <a:gd name="T7" fmla="*/ 8303 h 23"/>
                    <a:gd name="T8" fmla="+- 0 8053 8033"/>
                    <a:gd name="T9" fmla="*/ T8 w 32"/>
                    <a:gd name="T10" fmla="+- 0 8302 8302"/>
                    <a:gd name="T11" fmla="*/ 8302 h 23"/>
                    <a:gd name="T12" fmla="+- 0 8045 8033"/>
                    <a:gd name="T13" fmla="*/ T12 w 32"/>
                    <a:gd name="T14" fmla="+- 0 8302 8302"/>
                    <a:gd name="T15" fmla="*/ 8302 h 23"/>
                    <a:gd name="T16" fmla="+- 0 8035 8033"/>
                    <a:gd name="T17" fmla="*/ T16 w 32"/>
                    <a:gd name="T18" fmla="+- 0 8303 8302"/>
                    <a:gd name="T19" fmla="*/ 8303 h 23"/>
                    <a:gd name="T20" fmla="+- 0 8033 8033"/>
                    <a:gd name="T21" fmla="*/ T20 w 32"/>
                    <a:gd name="T22" fmla="+- 0 8306 8302"/>
                    <a:gd name="T23" fmla="*/ 8306 h 23"/>
                    <a:gd name="T24" fmla="+- 0 8035 8033"/>
                    <a:gd name="T25" fmla="*/ T24 w 32"/>
                    <a:gd name="T26" fmla="+- 0 8309 8302"/>
                    <a:gd name="T27" fmla="*/ 8309 h 23"/>
                    <a:gd name="T28" fmla="+- 0 8041 8033"/>
                    <a:gd name="T29" fmla="*/ T28 w 32"/>
                    <a:gd name="T30" fmla="+- 0 8312 8302"/>
                    <a:gd name="T31" fmla="*/ 8312 h 23"/>
                    <a:gd name="T32" fmla="+- 0 8057 8033"/>
                    <a:gd name="T33" fmla="*/ T32 w 32"/>
                    <a:gd name="T34" fmla="+- 0 8313 8302"/>
                    <a:gd name="T35" fmla="*/ 8313 h 23"/>
                    <a:gd name="T36" fmla="+- 0 8063 8033"/>
                    <a:gd name="T37" fmla="*/ T36 w 32"/>
                    <a:gd name="T38" fmla="+- 0 8315 8302"/>
                    <a:gd name="T39" fmla="*/ 8315 h 23"/>
                    <a:gd name="T40" fmla="+- 0 8065 8033"/>
                    <a:gd name="T41" fmla="*/ T40 w 32"/>
                    <a:gd name="T42" fmla="+- 0 8318 8302"/>
                    <a:gd name="T43" fmla="*/ 8318 h 23"/>
                    <a:gd name="T44" fmla="+- 0 8065 8033"/>
                    <a:gd name="T45" fmla="*/ T44 w 32"/>
                    <a:gd name="T46" fmla="+- 0 8319 8302"/>
                    <a:gd name="T47" fmla="*/ 8319 h 23"/>
                    <a:gd name="T48" fmla="+- 0 8063 8033"/>
                    <a:gd name="T49" fmla="*/ T48 w 32"/>
                    <a:gd name="T50" fmla="+- 0 8322 8302"/>
                    <a:gd name="T51" fmla="*/ 8322 h 23"/>
                    <a:gd name="T52" fmla="+- 0 8053 8033"/>
                    <a:gd name="T53" fmla="*/ T52 w 32"/>
                    <a:gd name="T54" fmla="+- 0 8324 8302"/>
                    <a:gd name="T55" fmla="*/ 8324 h 23"/>
                    <a:gd name="T56" fmla="+- 0 8045 8033"/>
                    <a:gd name="T57" fmla="*/ T56 w 32"/>
                    <a:gd name="T58" fmla="+- 0 8324 8302"/>
                    <a:gd name="T59" fmla="*/ 8324 h 23"/>
                    <a:gd name="T60" fmla="+- 0 8035 8033"/>
                    <a:gd name="T61" fmla="*/ T60 w 32"/>
                    <a:gd name="T62" fmla="+- 0 8322 8302"/>
                    <a:gd name="T63" fmla="*/ 8322 h 23"/>
                    <a:gd name="T64" fmla="+- 0 8033 8033"/>
                    <a:gd name="T65" fmla="*/ T64 w 32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2" h="23">
                      <a:moveTo>
                        <a:pt x="32" y="4"/>
                      </a:moveTo>
                      <a:lnTo>
                        <a:pt x="30" y="1"/>
                      </a:lnTo>
                      <a:lnTo>
                        <a:pt x="20" y="0"/>
                      </a:lnTo>
                      <a:lnTo>
                        <a:pt x="12" y="0"/>
                      </a:lnTo>
                      <a:lnTo>
                        <a:pt x="2" y="1"/>
                      </a:lnTo>
                      <a:lnTo>
                        <a:pt x="0" y="4"/>
                      </a:lnTo>
                      <a:lnTo>
                        <a:pt x="2" y="7"/>
                      </a:lnTo>
                      <a:lnTo>
                        <a:pt x="8" y="10"/>
                      </a:lnTo>
                      <a:lnTo>
                        <a:pt x="24" y="11"/>
                      </a:lnTo>
                      <a:lnTo>
                        <a:pt x="30" y="13"/>
                      </a:lnTo>
                      <a:lnTo>
                        <a:pt x="32" y="16"/>
                      </a:lnTo>
                      <a:lnTo>
                        <a:pt x="32" y="17"/>
                      </a:lnTo>
                      <a:lnTo>
                        <a:pt x="30" y="20"/>
                      </a:lnTo>
                      <a:lnTo>
                        <a:pt x="20" y="22"/>
                      </a:lnTo>
                      <a:lnTo>
                        <a:pt x="12" y="22"/>
                      </a:lnTo>
                      <a:lnTo>
                        <a:pt x="2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7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55"/>
              <p:cNvGrpSpPr>
                <a:grpSpLocks/>
              </p:cNvGrpSpPr>
              <p:nvPr/>
            </p:nvGrpSpPr>
            <p:grpSpPr bwMode="auto">
              <a:xfrm>
                <a:off x="8117" y="8290"/>
                <a:ext cx="2" cy="34"/>
                <a:chOff x="8117" y="8290"/>
                <a:chExt cx="2" cy="34"/>
              </a:xfrm>
            </p:grpSpPr>
            <p:sp>
              <p:nvSpPr>
                <p:cNvPr id="616" name="Freeform 56"/>
                <p:cNvSpPr>
                  <a:spLocks/>
                </p:cNvSpPr>
                <p:nvPr/>
              </p:nvSpPr>
              <p:spPr bwMode="auto">
                <a:xfrm>
                  <a:off x="8117" y="8290"/>
                  <a:ext cx="2" cy="34"/>
                </a:xfrm>
                <a:custGeom>
                  <a:avLst/>
                  <a:gdLst>
                    <a:gd name="T0" fmla="+- 0 8290 8290"/>
                    <a:gd name="T1" fmla="*/ 8290 h 34"/>
                    <a:gd name="T2" fmla="+- 0 8324 8290"/>
                    <a:gd name="T3" fmla="*/ 832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" name="Group 57"/>
              <p:cNvGrpSpPr>
                <a:grpSpLocks/>
              </p:cNvGrpSpPr>
              <p:nvPr/>
            </p:nvGrpSpPr>
            <p:grpSpPr bwMode="auto">
              <a:xfrm>
                <a:off x="8117" y="8302"/>
                <a:ext cx="36" cy="23"/>
                <a:chOff x="8117" y="8302"/>
                <a:chExt cx="36" cy="23"/>
              </a:xfrm>
            </p:grpSpPr>
            <p:sp>
              <p:nvSpPr>
                <p:cNvPr id="615" name="Freeform 58"/>
                <p:cNvSpPr>
                  <a:spLocks/>
                </p:cNvSpPr>
                <p:nvPr/>
              </p:nvSpPr>
              <p:spPr bwMode="auto">
                <a:xfrm>
                  <a:off x="8117" y="8302"/>
                  <a:ext cx="36" cy="23"/>
                </a:xfrm>
                <a:custGeom>
                  <a:avLst/>
                  <a:gdLst>
                    <a:gd name="T0" fmla="+- 0 8117 8117"/>
                    <a:gd name="T1" fmla="*/ T0 w 36"/>
                    <a:gd name="T2" fmla="+- 0 8306 8302"/>
                    <a:gd name="T3" fmla="*/ 8306 h 23"/>
                    <a:gd name="T4" fmla="+- 0 8123 8117"/>
                    <a:gd name="T5" fmla="*/ T4 w 36"/>
                    <a:gd name="T6" fmla="+- 0 8303 8302"/>
                    <a:gd name="T7" fmla="*/ 8303 h 23"/>
                    <a:gd name="T8" fmla="+- 0 8129 8117"/>
                    <a:gd name="T9" fmla="*/ T8 w 36"/>
                    <a:gd name="T10" fmla="+- 0 8302 8302"/>
                    <a:gd name="T11" fmla="*/ 8302 h 23"/>
                    <a:gd name="T12" fmla="+- 0 8139 8117"/>
                    <a:gd name="T13" fmla="*/ T12 w 36"/>
                    <a:gd name="T14" fmla="+- 0 8302 8302"/>
                    <a:gd name="T15" fmla="*/ 8302 h 23"/>
                    <a:gd name="T16" fmla="+- 0 8145 8117"/>
                    <a:gd name="T17" fmla="*/ T16 w 36"/>
                    <a:gd name="T18" fmla="+- 0 8303 8302"/>
                    <a:gd name="T19" fmla="*/ 8303 h 23"/>
                    <a:gd name="T20" fmla="+- 0 8151 8117"/>
                    <a:gd name="T21" fmla="*/ T20 w 36"/>
                    <a:gd name="T22" fmla="+- 0 8306 8302"/>
                    <a:gd name="T23" fmla="*/ 8306 h 23"/>
                    <a:gd name="T24" fmla="+- 0 8153 8117"/>
                    <a:gd name="T25" fmla="*/ T24 w 36"/>
                    <a:gd name="T26" fmla="+- 0 8312 8302"/>
                    <a:gd name="T27" fmla="*/ 8312 h 23"/>
                    <a:gd name="T28" fmla="+- 0 8153 8117"/>
                    <a:gd name="T29" fmla="*/ T28 w 36"/>
                    <a:gd name="T30" fmla="+- 0 8315 8302"/>
                    <a:gd name="T31" fmla="*/ 8315 h 23"/>
                    <a:gd name="T32" fmla="+- 0 8151 8117"/>
                    <a:gd name="T33" fmla="*/ T32 w 36"/>
                    <a:gd name="T34" fmla="+- 0 8319 8302"/>
                    <a:gd name="T35" fmla="*/ 8319 h 23"/>
                    <a:gd name="T36" fmla="+- 0 8145 8117"/>
                    <a:gd name="T37" fmla="*/ T36 w 36"/>
                    <a:gd name="T38" fmla="+- 0 8322 8302"/>
                    <a:gd name="T39" fmla="*/ 8322 h 23"/>
                    <a:gd name="T40" fmla="+- 0 8139 8117"/>
                    <a:gd name="T41" fmla="*/ T40 w 36"/>
                    <a:gd name="T42" fmla="+- 0 8324 8302"/>
                    <a:gd name="T43" fmla="*/ 8324 h 23"/>
                    <a:gd name="T44" fmla="+- 0 8129 8117"/>
                    <a:gd name="T45" fmla="*/ T44 w 36"/>
                    <a:gd name="T46" fmla="+- 0 8324 8302"/>
                    <a:gd name="T47" fmla="*/ 8324 h 23"/>
                    <a:gd name="T48" fmla="+- 0 8123 8117"/>
                    <a:gd name="T49" fmla="*/ T48 w 36"/>
                    <a:gd name="T50" fmla="+- 0 8322 8302"/>
                    <a:gd name="T51" fmla="*/ 8322 h 23"/>
                    <a:gd name="T52" fmla="+- 0 8117 8117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0" y="4"/>
                      </a:moveTo>
                      <a:lnTo>
                        <a:pt x="6" y="1"/>
                      </a:lnTo>
                      <a:lnTo>
                        <a:pt x="12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4" y="4"/>
                      </a:lnTo>
                      <a:lnTo>
                        <a:pt x="36" y="10"/>
                      </a:lnTo>
                      <a:lnTo>
                        <a:pt x="36" y="13"/>
                      </a:lnTo>
                      <a:lnTo>
                        <a:pt x="34" y="17"/>
                      </a:lnTo>
                      <a:lnTo>
                        <a:pt x="28" y="20"/>
                      </a:lnTo>
                      <a:lnTo>
                        <a:pt x="22" y="22"/>
                      </a:lnTo>
                      <a:lnTo>
                        <a:pt x="12" y="22"/>
                      </a:lnTo>
                      <a:lnTo>
                        <a:pt x="6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" name="Group 59"/>
              <p:cNvGrpSpPr>
                <a:grpSpLocks/>
              </p:cNvGrpSpPr>
              <p:nvPr/>
            </p:nvGrpSpPr>
            <p:grpSpPr bwMode="auto">
              <a:xfrm>
                <a:off x="8171" y="8302"/>
                <a:ext cx="36" cy="23"/>
                <a:chOff x="8171" y="8302"/>
                <a:chExt cx="36" cy="23"/>
              </a:xfrm>
            </p:grpSpPr>
            <p:sp>
              <p:nvSpPr>
                <p:cNvPr id="614" name="Freeform 60"/>
                <p:cNvSpPr>
                  <a:spLocks/>
                </p:cNvSpPr>
                <p:nvPr/>
              </p:nvSpPr>
              <p:spPr bwMode="auto">
                <a:xfrm>
                  <a:off x="8171" y="8302"/>
                  <a:ext cx="36" cy="23"/>
                </a:xfrm>
                <a:custGeom>
                  <a:avLst/>
                  <a:gdLst>
                    <a:gd name="T0" fmla="+- 0 8171 8171"/>
                    <a:gd name="T1" fmla="*/ T0 w 36"/>
                    <a:gd name="T2" fmla="+- 0 8312 8302"/>
                    <a:gd name="T3" fmla="*/ 8312 h 23"/>
                    <a:gd name="T4" fmla="+- 0 8207 8171"/>
                    <a:gd name="T5" fmla="*/ T4 w 36"/>
                    <a:gd name="T6" fmla="+- 0 8312 8302"/>
                    <a:gd name="T7" fmla="*/ 8312 h 23"/>
                    <a:gd name="T8" fmla="+- 0 8207 8171"/>
                    <a:gd name="T9" fmla="*/ T8 w 36"/>
                    <a:gd name="T10" fmla="+- 0 8308 8302"/>
                    <a:gd name="T11" fmla="*/ 8308 h 23"/>
                    <a:gd name="T12" fmla="+- 0 8205 8171"/>
                    <a:gd name="T13" fmla="*/ T12 w 36"/>
                    <a:gd name="T14" fmla="+- 0 8305 8302"/>
                    <a:gd name="T15" fmla="*/ 8305 h 23"/>
                    <a:gd name="T16" fmla="+- 0 8201 8171"/>
                    <a:gd name="T17" fmla="*/ T16 w 36"/>
                    <a:gd name="T18" fmla="+- 0 8303 8302"/>
                    <a:gd name="T19" fmla="*/ 8303 h 23"/>
                    <a:gd name="T20" fmla="+- 0 8195 8171"/>
                    <a:gd name="T21" fmla="*/ T20 w 36"/>
                    <a:gd name="T22" fmla="+- 0 8302 8302"/>
                    <a:gd name="T23" fmla="*/ 8302 h 23"/>
                    <a:gd name="T24" fmla="+- 0 8187 8171"/>
                    <a:gd name="T25" fmla="*/ T24 w 36"/>
                    <a:gd name="T26" fmla="+- 0 8302 8302"/>
                    <a:gd name="T27" fmla="*/ 8302 h 23"/>
                    <a:gd name="T28" fmla="+- 0 8181 8171"/>
                    <a:gd name="T29" fmla="*/ T28 w 36"/>
                    <a:gd name="T30" fmla="+- 0 8303 8302"/>
                    <a:gd name="T31" fmla="*/ 8303 h 23"/>
                    <a:gd name="T32" fmla="+- 0 8175 8171"/>
                    <a:gd name="T33" fmla="*/ T32 w 36"/>
                    <a:gd name="T34" fmla="+- 0 8306 8302"/>
                    <a:gd name="T35" fmla="*/ 8306 h 23"/>
                    <a:gd name="T36" fmla="+- 0 8171 8171"/>
                    <a:gd name="T37" fmla="*/ T36 w 36"/>
                    <a:gd name="T38" fmla="+- 0 8312 8302"/>
                    <a:gd name="T39" fmla="*/ 8312 h 23"/>
                    <a:gd name="T40" fmla="+- 0 8171 8171"/>
                    <a:gd name="T41" fmla="*/ T40 w 36"/>
                    <a:gd name="T42" fmla="+- 0 8315 8302"/>
                    <a:gd name="T43" fmla="*/ 8315 h 23"/>
                    <a:gd name="T44" fmla="+- 0 8175 8171"/>
                    <a:gd name="T45" fmla="*/ T44 w 36"/>
                    <a:gd name="T46" fmla="+- 0 8319 8302"/>
                    <a:gd name="T47" fmla="*/ 8319 h 23"/>
                    <a:gd name="T48" fmla="+- 0 8181 8171"/>
                    <a:gd name="T49" fmla="*/ T48 w 36"/>
                    <a:gd name="T50" fmla="+- 0 8322 8302"/>
                    <a:gd name="T51" fmla="*/ 8322 h 23"/>
                    <a:gd name="T52" fmla="+- 0 8187 8171"/>
                    <a:gd name="T53" fmla="*/ T52 w 36"/>
                    <a:gd name="T54" fmla="+- 0 8324 8302"/>
                    <a:gd name="T55" fmla="*/ 8324 h 23"/>
                    <a:gd name="T56" fmla="+- 0 8195 8171"/>
                    <a:gd name="T57" fmla="*/ T56 w 36"/>
                    <a:gd name="T58" fmla="+- 0 8324 8302"/>
                    <a:gd name="T59" fmla="*/ 8324 h 23"/>
                    <a:gd name="T60" fmla="+- 0 8201 8171"/>
                    <a:gd name="T61" fmla="*/ T60 w 36"/>
                    <a:gd name="T62" fmla="+- 0 8322 8302"/>
                    <a:gd name="T63" fmla="*/ 8322 h 23"/>
                    <a:gd name="T64" fmla="+- 0 8207 8171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4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7"/>
                      </a:lnTo>
                      <a:lnTo>
                        <a:pt x="10" y="20"/>
                      </a:lnTo>
                      <a:lnTo>
                        <a:pt x="16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" name="Group 61"/>
              <p:cNvGrpSpPr>
                <a:grpSpLocks/>
              </p:cNvGrpSpPr>
              <p:nvPr/>
            </p:nvGrpSpPr>
            <p:grpSpPr bwMode="auto">
              <a:xfrm>
                <a:off x="8263" y="8302"/>
                <a:ext cx="2" cy="23"/>
                <a:chOff x="8263" y="8302"/>
                <a:chExt cx="2" cy="23"/>
              </a:xfrm>
            </p:grpSpPr>
            <p:sp>
              <p:nvSpPr>
                <p:cNvPr id="613" name="Freeform 62"/>
                <p:cNvSpPr>
                  <a:spLocks/>
                </p:cNvSpPr>
                <p:nvPr/>
              </p:nvSpPr>
              <p:spPr bwMode="auto">
                <a:xfrm>
                  <a:off x="8263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" name="Group 63"/>
              <p:cNvGrpSpPr>
                <a:grpSpLocks/>
              </p:cNvGrpSpPr>
              <p:nvPr/>
            </p:nvGrpSpPr>
            <p:grpSpPr bwMode="auto">
              <a:xfrm>
                <a:off x="8225" y="8302"/>
                <a:ext cx="38" cy="23"/>
                <a:chOff x="8225" y="8302"/>
                <a:chExt cx="38" cy="23"/>
              </a:xfrm>
            </p:grpSpPr>
            <p:sp>
              <p:nvSpPr>
                <p:cNvPr id="612" name="Freeform 64"/>
                <p:cNvSpPr>
                  <a:spLocks/>
                </p:cNvSpPr>
                <p:nvPr/>
              </p:nvSpPr>
              <p:spPr bwMode="auto">
                <a:xfrm>
                  <a:off x="8225" y="8302"/>
                  <a:ext cx="38" cy="23"/>
                </a:xfrm>
                <a:custGeom>
                  <a:avLst/>
                  <a:gdLst>
                    <a:gd name="T0" fmla="+- 0 8263 8225"/>
                    <a:gd name="T1" fmla="*/ T0 w 38"/>
                    <a:gd name="T2" fmla="+- 0 8306 8302"/>
                    <a:gd name="T3" fmla="*/ 8306 h 23"/>
                    <a:gd name="T4" fmla="+- 0 8257 8225"/>
                    <a:gd name="T5" fmla="*/ T4 w 38"/>
                    <a:gd name="T6" fmla="+- 0 8303 8302"/>
                    <a:gd name="T7" fmla="*/ 8303 h 23"/>
                    <a:gd name="T8" fmla="+- 0 8251 8225"/>
                    <a:gd name="T9" fmla="*/ T8 w 38"/>
                    <a:gd name="T10" fmla="+- 0 8302 8302"/>
                    <a:gd name="T11" fmla="*/ 8302 h 23"/>
                    <a:gd name="T12" fmla="+- 0 8241 8225"/>
                    <a:gd name="T13" fmla="*/ T12 w 38"/>
                    <a:gd name="T14" fmla="+- 0 8302 8302"/>
                    <a:gd name="T15" fmla="*/ 8302 h 23"/>
                    <a:gd name="T16" fmla="+- 0 8235 8225"/>
                    <a:gd name="T17" fmla="*/ T16 w 38"/>
                    <a:gd name="T18" fmla="+- 0 8303 8302"/>
                    <a:gd name="T19" fmla="*/ 8303 h 23"/>
                    <a:gd name="T20" fmla="+- 0 8229 8225"/>
                    <a:gd name="T21" fmla="*/ T20 w 38"/>
                    <a:gd name="T22" fmla="+- 0 8306 8302"/>
                    <a:gd name="T23" fmla="*/ 8306 h 23"/>
                    <a:gd name="T24" fmla="+- 0 8225 8225"/>
                    <a:gd name="T25" fmla="*/ T24 w 38"/>
                    <a:gd name="T26" fmla="+- 0 8312 8302"/>
                    <a:gd name="T27" fmla="*/ 8312 h 23"/>
                    <a:gd name="T28" fmla="+- 0 8225 8225"/>
                    <a:gd name="T29" fmla="*/ T28 w 38"/>
                    <a:gd name="T30" fmla="+- 0 8315 8302"/>
                    <a:gd name="T31" fmla="*/ 8315 h 23"/>
                    <a:gd name="T32" fmla="+- 0 8229 8225"/>
                    <a:gd name="T33" fmla="*/ T32 w 38"/>
                    <a:gd name="T34" fmla="+- 0 8319 8302"/>
                    <a:gd name="T35" fmla="*/ 8319 h 23"/>
                    <a:gd name="T36" fmla="+- 0 8235 8225"/>
                    <a:gd name="T37" fmla="*/ T36 w 38"/>
                    <a:gd name="T38" fmla="+- 0 8322 8302"/>
                    <a:gd name="T39" fmla="*/ 8322 h 23"/>
                    <a:gd name="T40" fmla="+- 0 8241 8225"/>
                    <a:gd name="T41" fmla="*/ T40 w 38"/>
                    <a:gd name="T42" fmla="+- 0 8324 8302"/>
                    <a:gd name="T43" fmla="*/ 8324 h 23"/>
                    <a:gd name="T44" fmla="+- 0 8251 8225"/>
                    <a:gd name="T45" fmla="*/ T44 w 38"/>
                    <a:gd name="T46" fmla="+- 0 8324 8302"/>
                    <a:gd name="T47" fmla="*/ 8324 h 23"/>
                    <a:gd name="T48" fmla="+- 0 8257 8225"/>
                    <a:gd name="T49" fmla="*/ T48 w 38"/>
                    <a:gd name="T50" fmla="+- 0 8322 8302"/>
                    <a:gd name="T51" fmla="*/ 8322 h 23"/>
                    <a:gd name="T52" fmla="+- 0 8263 8225"/>
                    <a:gd name="T53" fmla="*/ T52 w 38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8" h="23">
                      <a:moveTo>
                        <a:pt x="38" y="4"/>
                      </a:moveTo>
                      <a:lnTo>
                        <a:pt x="32" y="1"/>
                      </a:lnTo>
                      <a:lnTo>
                        <a:pt x="26" y="0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7"/>
                      </a:lnTo>
                      <a:lnTo>
                        <a:pt x="10" y="20"/>
                      </a:lnTo>
                      <a:lnTo>
                        <a:pt x="16" y="22"/>
                      </a:lnTo>
                      <a:lnTo>
                        <a:pt x="26" y="22"/>
                      </a:lnTo>
                      <a:lnTo>
                        <a:pt x="32" y="20"/>
                      </a:lnTo>
                      <a:lnTo>
                        <a:pt x="38" y="17"/>
                      </a:lnTo>
                    </a:path>
                  </a:pathLst>
                </a:custGeom>
                <a:noFill/>
                <a:ln w="83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6" name="Group 65"/>
              <p:cNvGrpSpPr>
                <a:grpSpLocks/>
              </p:cNvGrpSpPr>
              <p:nvPr/>
            </p:nvGrpSpPr>
            <p:grpSpPr bwMode="auto">
              <a:xfrm>
                <a:off x="8287" y="8302"/>
                <a:ext cx="2" cy="23"/>
                <a:chOff x="8287" y="8302"/>
                <a:chExt cx="2" cy="23"/>
              </a:xfrm>
            </p:grpSpPr>
            <p:sp>
              <p:nvSpPr>
                <p:cNvPr id="611" name="Freeform 66"/>
                <p:cNvSpPr>
                  <a:spLocks/>
                </p:cNvSpPr>
                <p:nvPr/>
              </p:nvSpPr>
              <p:spPr bwMode="auto">
                <a:xfrm>
                  <a:off x="828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" name="Group 67"/>
              <p:cNvGrpSpPr>
                <a:grpSpLocks/>
              </p:cNvGrpSpPr>
              <p:nvPr/>
            </p:nvGrpSpPr>
            <p:grpSpPr bwMode="auto">
              <a:xfrm>
                <a:off x="8287" y="8302"/>
                <a:ext cx="32" cy="23"/>
                <a:chOff x="8287" y="8302"/>
                <a:chExt cx="32" cy="23"/>
              </a:xfrm>
            </p:grpSpPr>
            <p:sp>
              <p:nvSpPr>
                <p:cNvPr id="610" name="Freeform 68"/>
                <p:cNvSpPr>
                  <a:spLocks/>
                </p:cNvSpPr>
                <p:nvPr/>
              </p:nvSpPr>
              <p:spPr bwMode="auto">
                <a:xfrm>
                  <a:off x="8287" y="8302"/>
                  <a:ext cx="32" cy="23"/>
                </a:xfrm>
                <a:custGeom>
                  <a:avLst/>
                  <a:gdLst>
                    <a:gd name="T0" fmla="+- 0 8287 8287"/>
                    <a:gd name="T1" fmla="*/ T0 w 32"/>
                    <a:gd name="T2" fmla="+- 0 8308 8302"/>
                    <a:gd name="T3" fmla="*/ 8308 h 23"/>
                    <a:gd name="T4" fmla="+- 0 8295 8287"/>
                    <a:gd name="T5" fmla="*/ T4 w 32"/>
                    <a:gd name="T6" fmla="+- 0 8303 8302"/>
                    <a:gd name="T7" fmla="*/ 8303 h 23"/>
                    <a:gd name="T8" fmla="+- 0 8301 8287"/>
                    <a:gd name="T9" fmla="*/ T8 w 32"/>
                    <a:gd name="T10" fmla="+- 0 8302 8302"/>
                    <a:gd name="T11" fmla="*/ 8302 h 23"/>
                    <a:gd name="T12" fmla="+- 0 8311 8287"/>
                    <a:gd name="T13" fmla="*/ T12 w 32"/>
                    <a:gd name="T14" fmla="+- 0 8302 8302"/>
                    <a:gd name="T15" fmla="*/ 8302 h 23"/>
                    <a:gd name="T16" fmla="+- 0 8317 8287"/>
                    <a:gd name="T17" fmla="*/ T16 w 32"/>
                    <a:gd name="T18" fmla="+- 0 8303 8302"/>
                    <a:gd name="T19" fmla="*/ 8303 h 23"/>
                    <a:gd name="T20" fmla="+- 0 8319 8287"/>
                    <a:gd name="T21" fmla="*/ T20 w 32"/>
                    <a:gd name="T22" fmla="+- 0 8308 8302"/>
                    <a:gd name="T23" fmla="*/ 8308 h 23"/>
                    <a:gd name="T24" fmla="+- 0 8319 8287"/>
                    <a:gd name="T25" fmla="*/ T24 w 32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2" h="23">
                      <a:moveTo>
                        <a:pt x="0" y="6"/>
                      </a:move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2" y="6"/>
                      </a:lnTo>
                      <a:lnTo>
                        <a:pt x="32" y="22"/>
                      </a:lnTo>
                    </a:path>
                  </a:pathLst>
                </a:custGeom>
                <a:noFill/>
                <a:ln w="87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8" name="Group 69"/>
              <p:cNvGrpSpPr>
                <a:grpSpLocks/>
              </p:cNvGrpSpPr>
              <p:nvPr/>
            </p:nvGrpSpPr>
            <p:grpSpPr bwMode="auto">
              <a:xfrm>
                <a:off x="8319" y="8302"/>
                <a:ext cx="34" cy="23"/>
                <a:chOff x="8319" y="8302"/>
                <a:chExt cx="34" cy="23"/>
              </a:xfrm>
            </p:grpSpPr>
            <p:sp>
              <p:nvSpPr>
                <p:cNvPr id="609" name="Freeform 70"/>
                <p:cNvSpPr>
                  <a:spLocks/>
                </p:cNvSpPr>
                <p:nvPr/>
              </p:nvSpPr>
              <p:spPr bwMode="auto">
                <a:xfrm>
                  <a:off x="8319" y="8302"/>
                  <a:ext cx="34" cy="23"/>
                </a:xfrm>
                <a:custGeom>
                  <a:avLst/>
                  <a:gdLst>
                    <a:gd name="T0" fmla="+- 0 8319 8319"/>
                    <a:gd name="T1" fmla="*/ T0 w 34"/>
                    <a:gd name="T2" fmla="+- 0 8308 8302"/>
                    <a:gd name="T3" fmla="*/ 8308 h 23"/>
                    <a:gd name="T4" fmla="+- 0 8329 8319"/>
                    <a:gd name="T5" fmla="*/ T4 w 34"/>
                    <a:gd name="T6" fmla="+- 0 8303 8302"/>
                    <a:gd name="T7" fmla="*/ 8303 h 23"/>
                    <a:gd name="T8" fmla="+- 0 8335 8319"/>
                    <a:gd name="T9" fmla="*/ T8 w 34"/>
                    <a:gd name="T10" fmla="+- 0 8302 8302"/>
                    <a:gd name="T11" fmla="*/ 8302 h 23"/>
                    <a:gd name="T12" fmla="+- 0 8343 8319"/>
                    <a:gd name="T13" fmla="*/ T12 w 34"/>
                    <a:gd name="T14" fmla="+- 0 8302 8302"/>
                    <a:gd name="T15" fmla="*/ 8302 h 23"/>
                    <a:gd name="T16" fmla="+- 0 8349 8319"/>
                    <a:gd name="T17" fmla="*/ T16 w 34"/>
                    <a:gd name="T18" fmla="+- 0 8303 8302"/>
                    <a:gd name="T19" fmla="*/ 8303 h 23"/>
                    <a:gd name="T20" fmla="+- 0 8353 8319"/>
                    <a:gd name="T21" fmla="*/ T20 w 34"/>
                    <a:gd name="T22" fmla="+- 0 8308 8302"/>
                    <a:gd name="T23" fmla="*/ 8308 h 23"/>
                    <a:gd name="T24" fmla="+- 0 8353 8319"/>
                    <a:gd name="T25" fmla="*/ T24 w 34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6"/>
                      </a:move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4" y="6"/>
                      </a:lnTo>
                      <a:lnTo>
                        <a:pt x="34" y="22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9" name="Group 71"/>
              <p:cNvGrpSpPr>
                <a:grpSpLocks/>
              </p:cNvGrpSpPr>
              <p:nvPr/>
            </p:nvGrpSpPr>
            <p:grpSpPr bwMode="auto">
              <a:xfrm>
                <a:off x="8377" y="8309"/>
                <a:ext cx="54" cy="2"/>
                <a:chOff x="8377" y="8309"/>
                <a:chExt cx="54" cy="2"/>
              </a:xfrm>
            </p:grpSpPr>
            <p:sp>
              <p:nvSpPr>
                <p:cNvPr id="608" name="Freeform 72"/>
                <p:cNvSpPr>
                  <a:spLocks/>
                </p:cNvSpPr>
                <p:nvPr/>
              </p:nvSpPr>
              <p:spPr bwMode="auto">
                <a:xfrm>
                  <a:off x="8377" y="8309"/>
                  <a:ext cx="54" cy="2"/>
                </a:xfrm>
                <a:custGeom>
                  <a:avLst/>
                  <a:gdLst>
                    <a:gd name="T0" fmla="+- 0 8377 8377"/>
                    <a:gd name="T1" fmla="*/ T0 w 54"/>
                    <a:gd name="T2" fmla="+- 0 8431 8377"/>
                    <a:gd name="T3" fmla="*/ T2 w 5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4">
                      <a:moveTo>
                        <a:pt x="0" y="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0" name="Group 73"/>
              <p:cNvGrpSpPr>
                <a:grpSpLocks/>
              </p:cNvGrpSpPr>
              <p:nvPr/>
            </p:nvGrpSpPr>
            <p:grpSpPr bwMode="auto">
              <a:xfrm>
                <a:off x="8455" y="8290"/>
                <a:ext cx="2" cy="34"/>
                <a:chOff x="8455" y="8290"/>
                <a:chExt cx="2" cy="34"/>
              </a:xfrm>
            </p:grpSpPr>
            <p:sp>
              <p:nvSpPr>
                <p:cNvPr id="607" name="Freeform 74"/>
                <p:cNvSpPr>
                  <a:spLocks/>
                </p:cNvSpPr>
                <p:nvPr/>
              </p:nvSpPr>
              <p:spPr bwMode="auto">
                <a:xfrm>
                  <a:off x="8455" y="8290"/>
                  <a:ext cx="2" cy="34"/>
                </a:xfrm>
                <a:custGeom>
                  <a:avLst/>
                  <a:gdLst>
                    <a:gd name="T0" fmla="+- 0 8290 8290"/>
                    <a:gd name="T1" fmla="*/ 8290 h 34"/>
                    <a:gd name="T2" fmla="+- 0 8324 8290"/>
                    <a:gd name="T3" fmla="*/ 832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1" name="Group 75"/>
              <p:cNvGrpSpPr>
                <a:grpSpLocks/>
              </p:cNvGrpSpPr>
              <p:nvPr/>
            </p:nvGrpSpPr>
            <p:grpSpPr bwMode="auto">
              <a:xfrm>
                <a:off x="8455" y="8302"/>
                <a:ext cx="36" cy="23"/>
                <a:chOff x="8455" y="8302"/>
                <a:chExt cx="36" cy="23"/>
              </a:xfrm>
            </p:grpSpPr>
            <p:sp>
              <p:nvSpPr>
                <p:cNvPr id="606" name="Freeform 76"/>
                <p:cNvSpPr>
                  <a:spLocks/>
                </p:cNvSpPr>
                <p:nvPr/>
              </p:nvSpPr>
              <p:spPr bwMode="auto">
                <a:xfrm>
                  <a:off x="8455" y="8302"/>
                  <a:ext cx="36" cy="23"/>
                </a:xfrm>
                <a:custGeom>
                  <a:avLst/>
                  <a:gdLst>
                    <a:gd name="T0" fmla="+- 0 8455 8455"/>
                    <a:gd name="T1" fmla="*/ T0 w 36"/>
                    <a:gd name="T2" fmla="+- 0 8306 8302"/>
                    <a:gd name="T3" fmla="*/ 8306 h 23"/>
                    <a:gd name="T4" fmla="+- 0 8461 8455"/>
                    <a:gd name="T5" fmla="*/ T4 w 36"/>
                    <a:gd name="T6" fmla="+- 0 8303 8302"/>
                    <a:gd name="T7" fmla="*/ 8303 h 23"/>
                    <a:gd name="T8" fmla="+- 0 8467 8455"/>
                    <a:gd name="T9" fmla="*/ T8 w 36"/>
                    <a:gd name="T10" fmla="+- 0 8302 8302"/>
                    <a:gd name="T11" fmla="*/ 8302 h 23"/>
                    <a:gd name="T12" fmla="+- 0 8477 8455"/>
                    <a:gd name="T13" fmla="*/ T12 w 36"/>
                    <a:gd name="T14" fmla="+- 0 8302 8302"/>
                    <a:gd name="T15" fmla="*/ 8302 h 23"/>
                    <a:gd name="T16" fmla="+- 0 8483 8455"/>
                    <a:gd name="T17" fmla="*/ T16 w 36"/>
                    <a:gd name="T18" fmla="+- 0 8303 8302"/>
                    <a:gd name="T19" fmla="*/ 8303 h 23"/>
                    <a:gd name="T20" fmla="+- 0 8489 8455"/>
                    <a:gd name="T21" fmla="*/ T20 w 36"/>
                    <a:gd name="T22" fmla="+- 0 8306 8302"/>
                    <a:gd name="T23" fmla="*/ 8306 h 23"/>
                    <a:gd name="T24" fmla="+- 0 8491 8455"/>
                    <a:gd name="T25" fmla="*/ T24 w 36"/>
                    <a:gd name="T26" fmla="+- 0 8312 8302"/>
                    <a:gd name="T27" fmla="*/ 8312 h 23"/>
                    <a:gd name="T28" fmla="+- 0 8491 8455"/>
                    <a:gd name="T29" fmla="*/ T28 w 36"/>
                    <a:gd name="T30" fmla="+- 0 8315 8302"/>
                    <a:gd name="T31" fmla="*/ 8315 h 23"/>
                    <a:gd name="T32" fmla="+- 0 8489 8455"/>
                    <a:gd name="T33" fmla="*/ T32 w 36"/>
                    <a:gd name="T34" fmla="+- 0 8319 8302"/>
                    <a:gd name="T35" fmla="*/ 8319 h 23"/>
                    <a:gd name="T36" fmla="+- 0 8483 8455"/>
                    <a:gd name="T37" fmla="*/ T36 w 36"/>
                    <a:gd name="T38" fmla="+- 0 8322 8302"/>
                    <a:gd name="T39" fmla="*/ 8322 h 23"/>
                    <a:gd name="T40" fmla="+- 0 8477 8455"/>
                    <a:gd name="T41" fmla="*/ T40 w 36"/>
                    <a:gd name="T42" fmla="+- 0 8324 8302"/>
                    <a:gd name="T43" fmla="*/ 8324 h 23"/>
                    <a:gd name="T44" fmla="+- 0 8467 8455"/>
                    <a:gd name="T45" fmla="*/ T44 w 36"/>
                    <a:gd name="T46" fmla="+- 0 8324 8302"/>
                    <a:gd name="T47" fmla="*/ 8324 h 23"/>
                    <a:gd name="T48" fmla="+- 0 8461 8455"/>
                    <a:gd name="T49" fmla="*/ T48 w 36"/>
                    <a:gd name="T50" fmla="+- 0 8322 8302"/>
                    <a:gd name="T51" fmla="*/ 8322 h 23"/>
                    <a:gd name="T52" fmla="+- 0 8455 8455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0" y="4"/>
                      </a:moveTo>
                      <a:lnTo>
                        <a:pt x="6" y="1"/>
                      </a:lnTo>
                      <a:lnTo>
                        <a:pt x="12" y="0"/>
                      </a:lnTo>
                      <a:lnTo>
                        <a:pt x="22" y="0"/>
                      </a:lnTo>
                      <a:lnTo>
                        <a:pt x="28" y="1"/>
                      </a:lnTo>
                      <a:lnTo>
                        <a:pt x="34" y="4"/>
                      </a:lnTo>
                      <a:lnTo>
                        <a:pt x="36" y="10"/>
                      </a:lnTo>
                      <a:lnTo>
                        <a:pt x="36" y="13"/>
                      </a:lnTo>
                      <a:lnTo>
                        <a:pt x="34" y="17"/>
                      </a:lnTo>
                      <a:lnTo>
                        <a:pt x="28" y="20"/>
                      </a:lnTo>
                      <a:lnTo>
                        <a:pt x="22" y="22"/>
                      </a:lnTo>
                      <a:lnTo>
                        <a:pt x="12" y="22"/>
                      </a:lnTo>
                      <a:lnTo>
                        <a:pt x="6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2" name="Group 77"/>
              <p:cNvGrpSpPr>
                <a:grpSpLocks/>
              </p:cNvGrpSpPr>
              <p:nvPr/>
            </p:nvGrpSpPr>
            <p:grpSpPr bwMode="auto">
              <a:xfrm>
                <a:off x="8511" y="8302"/>
                <a:ext cx="36" cy="23"/>
                <a:chOff x="8511" y="8302"/>
                <a:chExt cx="36" cy="23"/>
              </a:xfrm>
            </p:grpSpPr>
            <p:sp>
              <p:nvSpPr>
                <p:cNvPr id="605" name="Freeform 78"/>
                <p:cNvSpPr>
                  <a:spLocks/>
                </p:cNvSpPr>
                <p:nvPr/>
              </p:nvSpPr>
              <p:spPr bwMode="auto">
                <a:xfrm>
                  <a:off x="8511" y="8302"/>
                  <a:ext cx="36" cy="23"/>
                </a:xfrm>
                <a:custGeom>
                  <a:avLst/>
                  <a:gdLst>
                    <a:gd name="T0" fmla="+- 0 8511 8511"/>
                    <a:gd name="T1" fmla="*/ T0 w 36"/>
                    <a:gd name="T2" fmla="+- 0 8312 8302"/>
                    <a:gd name="T3" fmla="*/ 8312 h 23"/>
                    <a:gd name="T4" fmla="+- 0 8547 8511"/>
                    <a:gd name="T5" fmla="*/ T4 w 36"/>
                    <a:gd name="T6" fmla="+- 0 8312 8302"/>
                    <a:gd name="T7" fmla="*/ 8312 h 23"/>
                    <a:gd name="T8" fmla="+- 0 8547 8511"/>
                    <a:gd name="T9" fmla="*/ T8 w 36"/>
                    <a:gd name="T10" fmla="+- 0 8308 8302"/>
                    <a:gd name="T11" fmla="*/ 8308 h 23"/>
                    <a:gd name="T12" fmla="+- 0 8543 8511"/>
                    <a:gd name="T13" fmla="*/ T12 w 36"/>
                    <a:gd name="T14" fmla="+- 0 8305 8302"/>
                    <a:gd name="T15" fmla="*/ 8305 h 23"/>
                    <a:gd name="T16" fmla="+- 0 8541 8511"/>
                    <a:gd name="T17" fmla="*/ T16 w 36"/>
                    <a:gd name="T18" fmla="+- 0 8303 8302"/>
                    <a:gd name="T19" fmla="*/ 8303 h 23"/>
                    <a:gd name="T20" fmla="+- 0 8535 8511"/>
                    <a:gd name="T21" fmla="*/ T20 w 36"/>
                    <a:gd name="T22" fmla="+- 0 8302 8302"/>
                    <a:gd name="T23" fmla="*/ 8302 h 23"/>
                    <a:gd name="T24" fmla="+- 0 8525 8511"/>
                    <a:gd name="T25" fmla="*/ T24 w 36"/>
                    <a:gd name="T26" fmla="+- 0 8302 8302"/>
                    <a:gd name="T27" fmla="*/ 8302 h 23"/>
                    <a:gd name="T28" fmla="+- 0 8519 8511"/>
                    <a:gd name="T29" fmla="*/ T28 w 36"/>
                    <a:gd name="T30" fmla="+- 0 8303 8302"/>
                    <a:gd name="T31" fmla="*/ 8303 h 23"/>
                    <a:gd name="T32" fmla="+- 0 8513 8511"/>
                    <a:gd name="T33" fmla="*/ T32 w 36"/>
                    <a:gd name="T34" fmla="+- 0 8306 8302"/>
                    <a:gd name="T35" fmla="*/ 8306 h 23"/>
                    <a:gd name="T36" fmla="+- 0 8511 8511"/>
                    <a:gd name="T37" fmla="*/ T36 w 36"/>
                    <a:gd name="T38" fmla="+- 0 8312 8302"/>
                    <a:gd name="T39" fmla="*/ 8312 h 23"/>
                    <a:gd name="T40" fmla="+- 0 8511 8511"/>
                    <a:gd name="T41" fmla="*/ T40 w 36"/>
                    <a:gd name="T42" fmla="+- 0 8315 8302"/>
                    <a:gd name="T43" fmla="*/ 8315 h 23"/>
                    <a:gd name="T44" fmla="+- 0 8513 8511"/>
                    <a:gd name="T45" fmla="*/ T44 w 36"/>
                    <a:gd name="T46" fmla="+- 0 8319 8302"/>
                    <a:gd name="T47" fmla="*/ 8319 h 23"/>
                    <a:gd name="T48" fmla="+- 0 8519 8511"/>
                    <a:gd name="T49" fmla="*/ T48 w 36"/>
                    <a:gd name="T50" fmla="+- 0 8322 8302"/>
                    <a:gd name="T51" fmla="*/ 8322 h 23"/>
                    <a:gd name="T52" fmla="+- 0 8525 8511"/>
                    <a:gd name="T53" fmla="*/ T52 w 36"/>
                    <a:gd name="T54" fmla="+- 0 8324 8302"/>
                    <a:gd name="T55" fmla="*/ 8324 h 23"/>
                    <a:gd name="T56" fmla="+- 0 8535 8511"/>
                    <a:gd name="T57" fmla="*/ T56 w 36"/>
                    <a:gd name="T58" fmla="+- 0 8324 8302"/>
                    <a:gd name="T59" fmla="*/ 8324 h 23"/>
                    <a:gd name="T60" fmla="+- 0 8541 8511"/>
                    <a:gd name="T61" fmla="*/ T60 w 36"/>
                    <a:gd name="T62" fmla="+- 0 8322 8302"/>
                    <a:gd name="T63" fmla="*/ 8322 h 23"/>
                    <a:gd name="T64" fmla="+- 0 8547 8511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2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3" name="Group 79"/>
              <p:cNvGrpSpPr>
                <a:grpSpLocks/>
              </p:cNvGrpSpPr>
              <p:nvPr/>
            </p:nvGrpSpPr>
            <p:grpSpPr bwMode="auto">
              <a:xfrm>
                <a:off x="8601" y="8302"/>
                <a:ext cx="2" cy="23"/>
                <a:chOff x="8601" y="8302"/>
                <a:chExt cx="2" cy="23"/>
              </a:xfrm>
            </p:grpSpPr>
            <p:sp>
              <p:nvSpPr>
                <p:cNvPr id="604" name="Freeform 80"/>
                <p:cNvSpPr>
                  <a:spLocks/>
                </p:cNvSpPr>
                <p:nvPr/>
              </p:nvSpPr>
              <p:spPr bwMode="auto">
                <a:xfrm>
                  <a:off x="8601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4" name="Group 81"/>
              <p:cNvGrpSpPr>
                <a:grpSpLocks/>
              </p:cNvGrpSpPr>
              <p:nvPr/>
            </p:nvGrpSpPr>
            <p:grpSpPr bwMode="auto">
              <a:xfrm>
                <a:off x="8565" y="8302"/>
                <a:ext cx="36" cy="23"/>
                <a:chOff x="8565" y="8302"/>
                <a:chExt cx="36" cy="23"/>
              </a:xfrm>
            </p:grpSpPr>
            <p:sp>
              <p:nvSpPr>
                <p:cNvPr id="603" name="Freeform 82"/>
                <p:cNvSpPr>
                  <a:spLocks/>
                </p:cNvSpPr>
                <p:nvPr/>
              </p:nvSpPr>
              <p:spPr bwMode="auto">
                <a:xfrm>
                  <a:off x="8565" y="8302"/>
                  <a:ext cx="36" cy="23"/>
                </a:xfrm>
                <a:custGeom>
                  <a:avLst/>
                  <a:gdLst>
                    <a:gd name="T0" fmla="+- 0 8601 8565"/>
                    <a:gd name="T1" fmla="*/ T0 w 36"/>
                    <a:gd name="T2" fmla="+- 0 8306 8302"/>
                    <a:gd name="T3" fmla="*/ 8306 h 23"/>
                    <a:gd name="T4" fmla="+- 0 8595 8565"/>
                    <a:gd name="T5" fmla="*/ T4 w 36"/>
                    <a:gd name="T6" fmla="+- 0 8303 8302"/>
                    <a:gd name="T7" fmla="*/ 8303 h 23"/>
                    <a:gd name="T8" fmla="+- 0 8589 8565"/>
                    <a:gd name="T9" fmla="*/ T8 w 36"/>
                    <a:gd name="T10" fmla="+- 0 8302 8302"/>
                    <a:gd name="T11" fmla="*/ 8302 h 23"/>
                    <a:gd name="T12" fmla="+- 0 8579 8565"/>
                    <a:gd name="T13" fmla="*/ T12 w 36"/>
                    <a:gd name="T14" fmla="+- 0 8302 8302"/>
                    <a:gd name="T15" fmla="*/ 8302 h 23"/>
                    <a:gd name="T16" fmla="+- 0 8573 8565"/>
                    <a:gd name="T17" fmla="*/ T16 w 36"/>
                    <a:gd name="T18" fmla="+- 0 8303 8302"/>
                    <a:gd name="T19" fmla="*/ 8303 h 23"/>
                    <a:gd name="T20" fmla="+- 0 8567 8565"/>
                    <a:gd name="T21" fmla="*/ T20 w 36"/>
                    <a:gd name="T22" fmla="+- 0 8306 8302"/>
                    <a:gd name="T23" fmla="*/ 8306 h 23"/>
                    <a:gd name="T24" fmla="+- 0 8565 8565"/>
                    <a:gd name="T25" fmla="*/ T24 w 36"/>
                    <a:gd name="T26" fmla="+- 0 8312 8302"/>
                    <a:gd name="T27" fmla="*/ 8312 h 23"/>
                    <a:gd name="T28" fmla="+- 0 8565 8565"/>
                    <a:gd name="T29" fmla="*/ T28 w 36"/>
                    <a:gd name="T30" fmla="+- 0 8315 8302"/>
                    <a:gd name="T31" fmla="*/ 8315 h 23"/>
                    <a:gd name="T32" fmla="+- 0 8567 8565"/>
                    <a:gd name="T33" fmla="*/ T32 w 36"/>
                    <a:gd name="T34" fmla="+- 0 8319 8302"/>
                    <a:gd name="T35" fmla="*/ 8319 h 23"/>
                    <a:gd name="T36" fmla="+- 0 8573 8565"/>
                    <a:gd name="T37" fmla="*/ T36 w 36"/>
                    <a:gd name="T38" fmla="+- 0 8322 8302"/>
                    <a:gd name="T39" fmla="*/ 8322 h 23"/>
                    <a:gd name="T40" fmla="+- 0 8579 8565"/>
                    <a:gd name="T41" fmla="*/ T40 w 36"/>
                    <a:gd name="T42" fmla="+- 0 8324 8302"/>
                    <a:gd name="T43" fmla="*/ 8324 h 23"/>
                    <a:gd name="T44" fmla="+- 0 8589 8565"/>
                    <a:gd name="T45" fmla="*/ T44 w 36"/>
                    <a:gd name="T46" fmla="+- 0 8324 8302"/>
                    <a:gd name="T47" fmla="*/ 8324 h 23"/>
                    <a:gd name="T48" fmla="+- 0 8595 8565"/>
                    <a:gd name="T49" fmla="*/ T48 w 36"/>
                    <a:gd name="T50" fmla="+- 0 8322 8302"/>
                    <a:gd name="T51" fmla="*/ 8322 h 23"/>
                    <a:gd name="T52" fmla="+- 0 8601 8565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36" y="4"/>
                      </a:move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5" name="Group 83"/>
              <p:cNvGrpSpPr>
                <a:grpSpLocks/>
              </p:cNvGrpSpPr>
              <p:nvPr/>
            </p:nvGrpSpPr>
            <p:grpSpPr bwMode="auto">
              <a:xfrm>
                <a:off x="8625" y="8302"/>
                <a:ext cx="2" cy="23"/>
                <a:chOff x="8625" y="8302"/>
                <a:chExt cx="2" cy="23"/>
              </a:xfrm>
            </p:grpSpPr>
            <p:sp>
              <p:nvSpPr>
                <p:cNvPr id="602" name="Freeform 84"/>
                <p:cNvSpPr>
                  <a:spLocks/>
                </p:cNvSpPr>
                <p:nvPr/>
              </p:nvSpPr>
              <p:spPr bwMode="auto">
                <a:xfrm>
                  <a:off x="8625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6" name="Group 85"/>
              <p:cNvGrpSpPr>
                <a:grpSpLocks/>
              </p:cNvGrpSpPr>
              <p:nvPr/>
            </p:nvGrpSpPr>
            <p:grpSpPr bwMode="auto">
              <a:xfrm>
                <a:off x="8625" y="8302"/>
                <a:ext cx="34" cy="23"/>
                <a:chOff x="8625" y="8302"/>
                <a:chExt cx="34" cy="23"/>
              </a:xfrm>
            </p:grpSpPr>
            <p:sp>
              <p:nvSpPr>
                <p:cNvPr id="601" name="Freeform 86"/>
                <p:cNvSpPr>
                  <a:spLocks/>
                </p:cNvSpPr>
                <p:nvPr/>
              </p:nvSpPr>
              <p:spPr bwMode="auto">
                <a:xfrm>
                  <a:off x="8625" y="8302"/>
                  <a:ext cx="34" cy="23"/>
                </a:xfrm>
                <a:custGeom>
                  <a:avLst/>
                  <a:gdLst>
                    <a:gd name="T0" fmla="+- 0 8625 8625"/>
                    <a:gd name="T1" fmla="*/ T0 w 34"/>
                    <a:gd name="T2" fmla="+- 0 8308 8302"/>
                    <a:gd name="T3" fmla="*/ 8308 h 23"/>
                    <a:gd name="T4" fmla="+- 0 8635 8625"/>
                    <a:gd name="T5" fmla="*/ T4 w 34"/>
                    <a:gd name="T6" fmla="+- 0 8303 8302"/>
                    <a:gd name="T7" fmla="*/ 8303 h 23"/>
                    <a:gd name="T8" fmla="+- 0 8641 8625"/>
                    <a:gd name="T9" fmla="*/ T8 w 34"/>
                    <a:gd name="T10" fmla="+- 0 8302 8302"/>
                    <a:gd name="T11" fmla="*/ 8302 h 23"/>
                    <a:gd name="T12" fmla="+- 0 8649 8625"/>
                    <a:gd name="T13" fmla="*/ T12 w 34"/>
                    <a:gd name="T14" fmla="+- 0 8302 8302"/>
                    <a:gd name="T15" fmla="*/ 8302 h 23"/>
                    <a:gd name="T16" fmla="+- 0 8655 8625"/>
                    <a:gd name="T17" fmla="*/ T16 w 34"/>
                    <a:gd name="T18" fmla="+- 0 8303 8302"/>
                    <a:gd name="T19" fmla="*/ 8303 h 23"/>
                    <a:gd name="T20" fmla="+- 0 8659 8625"/>
                    <a:gd name="T21" fmla="*/ T20 w 34"/>
                    <a:gd name="T22" fmla="+- 0 8308 8302"/>
                    <a:gd name="T23" fmla="*/ 8308 h 23"/>
                    <a:gd name="T24" fmla="+- 0 8659 8625"/>
                    <a:gd name="T25" fmla="*/ T24 w 34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6"/>
                      </a:move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4" y="6"/>
                      </a:lnTo>
                      <a:lnTo>
                        <a:pt x="34" y="22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7" name="Group 87"/>
              <p:cNvGrpSpPr>
                <a:grpSpLocks/>
              </p:cNvGrpSpPr>
              <p:nvPr/>
            </p:nvGrpSpPr>
            <p:grpSpPr bwMode="auto">
              <a:xfrm>
                <a:off x="8659" y="8302"/>
                <a:ext cx="32" cy="23"/>
                <a:chOff x="8659" y="8302"/>
                <a:chExt cx="32" cy="23"/>
              </a:xfrm>
            </p:grpSpPr>
            <p:sp>
              <p:nvSpPr>
                <p:cNvPr id="600" name="Freeform 88"/>
                <p:cNvSpPr>
                  <a:spLocks/>
                </p:cNvSpPr>
                <p:nvPr/>
              </p:nvSpPr>
              <p:spPr bwMode="auto">
                <a:xfrm>
                  <a:off x="8659" y="8302"/>
                  <a:ext cx="32" cy="23"/>
                </a:xfrm>
                <a:custGeom>
                  <a:avLst/>
                  <a:gdLst>
                    <a:gd name="T0" fmla="+- 0 8659 8659"/>
                    <a:gd name="T1" fmla="*/ T0 w 32"/>
                    <a:gd name="T2" fmla="+- 0 8308 8302"/>
                    <a:gd name="T3" fmla="*/ 8308 h 23"/>
                    <a:gd name="T4" fmla="+- 0 8667 8659"/>
                    <a:gd name="T5" fmla="*/ T4 w 32"/>
                    <a:gd name="T6" fmla="+- 0 8303 8302"/>
                    <a:gd name="T7" fmla="*/ 8303 h 23"/>
                    <a:gd name="T8" fmla="+- 0 8673 8659"/>
                    <a:gd name="T9" fmla="*/ T8 w 32"/>
                    <a:gd name="T10" fmla="+- 0 8302 8302"/>
                    <a:gd name="T11" fmla="*/ 8302 h 23"/>
                    <a:gd name="T12" fmla="+- 0 8683 8659"/>
                    <a:gd name="T13" fmla="*/ T12 w 32"/>
                    <a:gd name="T14" fmla="+- 0 8302 8302"/>
                    <a:gd name="T15" fmla="*/ 8302 h 23"/>
                    <a:gd name="T16" fmla="+- 0 8689 8659"/>
                    <a:gd name="T17" fmla="*/ T16 w 32"/>
                    <a:gd name="T18" fmla="+- 0 8303 8302"/>
                    <a:gd name="T19" fmla="*/ 8303 h 23"/>
                    <a:gd name="T20" fmla="+- 0 8691 8659"/>
                    <a:gd name="T21" fmla="*/ T20 w 32"/>
                    <a:gd name="T22" fmla="+- 0 8308 8302"/>
                    <a:gd name="T23" fmla="*/ 8308 h 23"/>
                    <a:gd name="T24" fmla="+- 0 8691 8659"/>
                    <a:gd name="T25" fmla="*/ T24 w 32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2" h="23">
                      <a:moveTo>
                        <a:pt x="0" y="6"/>
                      </a:move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2" y="6"/>
                      </a:lnTo>
                      <a:lnTo>
                        <a:pt x="32" y="22"/>
                      </a:lnTo>
                    </a:path>
                  </a:pathLst>
                </a:custGeom>
                <a:noFill/>
                <a:ln w="87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8" name="Group 89"/>
              <p:cNvGrpSpPr>
                <a:grpSpLocks/>
              </p:cNvGrpSpPr>
              <p:nvPr/>
            </p:nvGrpSpPr>
            <p:grpSpPr bwMode="auto">
              <a:xfrm>
                <a:off x="8747" y="8302"/>
                <a:ext cx="2" cy="33"/>
                <a:chOff x="8747" y="8302"/>
                <a:chExt cx="2" cy="33"/>
              </a:xfrm>
            </p:grpSpPr>
            <p:sp>
              <p:nvSpPr>
                <p:cNvPr id="599" name="Freeform 90"/>
                <p:cNvSpPr>
                  <a:spLocks/>
                </p:cNvSpPr>
                <p:nvPr/>
              </p:nvSpPr>
              <p:spPr bwMode="auto">
                <a:xfrm>
                  <a:off x="8747" y="8302"/>
                  <a:ext cx="2" cy="33"/>
                </a:xfrm>
                <a:custGeom>
                  <a:avLst/>
                  <a:gdLst>
                    <a:gd name="T0" fmla="+- 0 8302 8302"/>
                    <a:gd name="T1" fmla="*/ 8302 h 33"/>
                    <a:gd name="T2" fmla="+- 0 8335 8302"/>
                    <a:gd name="T3" fmla="*/ 8335 h 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3">
                      <a:moveTo>
                        <a:pt x="0" y="0"/>
                      </a:moveTo>
                      <a:lnTo>
                        <a:pt x="0" y="33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9" name="Group 91"/>
              <p:cNvGrpSpPr>
                <a:grpSpLocks/>
              </p:cNvGrpSpPr>
              <p:nvPr/>
            </p:nvGrpSpPr>
            <p:grpSpPr bwMode="auto">
              <a:xfrm>
                <a:off x="8747" y="8302"/>
                <a:ext cx="36" cy="23"/>
                <a:chOff x="8747" y="8302"/>
                <a:chExt cx="36" cy="23"/>
              </a:xfrm>
            </p:grpSpPr>
            <p:sp>
              <p:nvSpPr>
                <p:cNvPr id="598" name="Freeform 92"/>
                <p:cNvSpPr>
                  <a:spLocks/>
                </p:cNvSpPr>
                <p:nvPr/>
              </p:nvSpPr>
              <p:spPr bwMode="auto">
                <a:xfrm>
                  <a:off x="8747" y="8302"/>
                  <a:ext cx="36" cy="23"/>
                </a:xfrm>
                <a:custGeom>
                  <a:avLst/>
                  <a:gdLst>
                    <a:gd name="T0" fmla="+- 0 8747 8747"/>
                    <a:gd name="T1" fmla="*/ T0 w 36"/>
                    <a:gd name="T2" fmla="+- 0 8306 8302"/>
                    <a:gd name="T3" fmla="*/ 8306 h 23"/>
                    <a:gd name="T4" fmla="+- 0 8753 8747"/>
                    <a:gd name="T5" fmla="*/ T4 w 36"/>
                    <a:gd name="T6" fmla="+- 0 8303 8302"/>
                    <a:gd name="T7" fmla="*/ 8303 h 23"/>
                    <a:gd name="T8" fmla="+- 0 8759 8747"/>
                    <a:gd name="T9" fmla="*/ T8 w 36"/>
                    <a:gd name="T10" fmla="+- 0 8302 8302"/>
                    <a:gd name="T11" fmla="*/ 8302 h 23"/>
                    <a:gd name="T12" fmla="+- 0 8767 8747"/>
                    <a:gd name="T13" fmla="*/ T12 w 36"/>
                    <a:gd name="T14" fmla="+- 0 8302 8302"/>
                    <a:gd name="T15" fmla="*/ 8302 h 23"/>
                    <a:gd name="T16" fmla="+- 0 8773 8747"/>
                    <a:gd name="T17" fmla="*/ T16 w 36"/>
                    <a:gd name="T18" fmla="+- 0 8303 8302"/>
                    <a:gd name="T19" fmla="*/ 8303 h 23"/>
                    <a:gd name="T20" fmla="+- 0 8779 8747"/>
                    <a:gd name="T21" fmla="*/ T20 w 36"/>
                    <a:gd name="T22" fmla="+- 0 8306 8302"/>
                    <a:gd name="T23" fmla="*/ 8306 h 23"/>
                    <a:gd name="T24" fmla="+- 0 8783 8747"/>
                    <a:gd name="T25" fmla="*/ T24 w 36"/>
                    <a:gd name="T26" fmla="+- 0 8312 8302"/>
                    <a:gd name="T27" fmla="*/ 8312 h 23"/>
                    <a:gd name="T28" fmla="+- 0 8783 8747"/>
                    <a:gd name="T29" fmla="*/ T28 w 36"/>
                    <a:gd name="T30" fmla="+- 0 8315 8302"/>
                    <a:gd name="T31" fmla="*/ 8315 h 23"/>
                    <a:gd name="T32" fmla="+- 0 8779 8747"/>
                    <a:gd name="T33" fmla="*/ T32 w 36"/>
                    <a:gd name="T34" fmla="+- 0 8319 8302"/>
                    <a:gd name="T35" fmla="*/ 8319 h 23"/>
                    <a:gd name="T36" fmla="+- 0 8773 8747"/>
                    <a:gd name="T37" fmla="*/ T36 w 36"/>
                    <a:gd name="T38" fmla="+- 0 8322 8302"/>
                    <a:gd name="T39" fmla="*/ 8322 h 23"/>
                    <a:gd name="T40" fmla="+- 0 8767 8747"/>
                    <a:gd name="T41" fmla="*/ T40 w 36"/>
                    <a:gd name="T42" fmla="+- 0 8324 8302"/>
                    <a:gd name="T43" fmla="*/ 8324 h 23"/>
                    <a:gd name="T44" fmla="+- 0 8759 8747"/>
                    <a:gd name="T45" fmla="*/ T44 w 36"/>
                    <a:gd name="T46" fmla="+- 0 8324 8302"/>
                    <a:gd name="T47" fmla="*/ 8324 h 23"/>
                    <a:gd name="T48" fmla="+- 0 8753 8747"/>
                    <a:gd name="T49" fmla="*/ T48 w 36"/>
                    <a:gd name="T50" fmla="+- 0 8322 8302"/>
                    <a:gd name="T51" fmla="*/ 8322 h 23"/>
                    <a:gd name="T52" fmla="+- 0 8747 8747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0" y="4"/>
                      </a:moveTo>
                      <a:lnTo>
                        <a:pt x="6" y="1"/>
                      </a:lnTo>
                      <a:lnTo>
                        <a:pt x="12" y="0"/>
                      </a:lnTo>
                      <a:lnTo>
                        <a:pt x="20" y="0"/>
                      </a:lnTo>
                      <a:lnTo>
                        <a:pt x="26" y="1"/>
                      </a:lnTo>
                      <a:lnTo>
                        <a:pt x="32" y="4"/>
                      </a:lnTo>
                      <a:lnTo>
                        <a:pt x="36" y="10"/>
                      </a:lnTo>
                      <a:lnTo>
                        <a:pt x="36" y="13"/>
                      </a:lnTo>
                      <a:lnTo>
                        <a:pt x="32" y="17"/>
                      </a:lnTo>
                      <a:lnTo>
                        <a:pt x="26" y="20"/>
                      </a:lnTo>
                      <a:lnTo>
                        <a:pt x="20" y="22"/>
                      </a:lnTo>
                      <a:lnTo>
                        <a:pt x="12" y="22"/>
                      </a:lnTo>
                      <a:lnTo>
                        <a:pt x="6" y="20"/>
                      </a:lnTo>
                      <a:lnTo>
                        <a:pt x="0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0" name="Group 93"/>
              <p:cNvGrpSpPr>
                <a:grpSpLocks/>
              </p:cNvGrpSpPr>
              <p:nvPr/>
            </p:nvGrpSpPr>
            <p:grpSpPr bwMode="auto">
              <a:xfrm>
                <a:off x="8837" y="8302"/>
                <a:ext cx="2" cy="23"/>
                <a:chOff x="8837" y="8302"/>
                <a:chExt cx="2" cy="23"/>
              </a:xfrm>
            </p:grpSpPr>
            <p:sp>
              <p:nvSpPr>
                <p:cNvPr id="597" name="Freeform 94"/>
                <p:cNvSpPr>
                  <a:spLocks/>
                </p:cNvSpPr>
                <p:nvPr/>
              </p:nvSpPr>
              <p:spPr bwMode="auto">
                <a:xfrm>
                  <a:off x="883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1" name="Group 95"/>
              <p:cNvGrpSpPr>
                <a:grpSpLocks/>
              </p:cNvGrpSpPr>
              <p:nvPr/>
            </p:nvGrpSpPr>
            <p:grpSpPr bwMode="auto">
              <a:xfrm>
                <a:off x="8801" y="8302"/>
                <a:ext cx="36" cy="23"/>
                <a:chOff x="8801" y="8302"/>
                <a:chExt cx="36" cy="23"/>
              </a:xfrm>
            </p:grpSpPr>
            <p:sp>
              <p:nvSpPr>
                <p:cNvPr id="596" name="Freeform 96"/>
                <p:cNvSpPr>
                  <a:spLocks/>
                </p:cNvSpPr>
                <p:nvPr/>
              </p:nvSpPr>
              <p:spPr bwMode="auto">
                <a:xfrm>
                  <a:off x="8801" y="8302"/>
                  <a:ext cx="36" cy="23"/>
                </a:xfrm>
                <a:custGeom>
                  <a:avLst/>
                  <a:gdLst>
                    <a:gd name="T0" fmla="+- 0 8837 8801"/>
                    <a:gd name="T1" fmla="*/ T0 w 36"/>
                    <a:gd name="T2" fmla="+- 0 8306 8302"/>
                    <a:gd name="T3" fmla="*/ 8306 h 23"/>
                    <a:gd name="T4" fmla="+- 0 8831 8801"/>
                    <a:gd name="T5" fmla="*/ T4 w 36"/>
                    <a:gd name="T6" fmla="+- 0 8303 8302"/>
                    <a:gd name="T7" fmla="*/ 8303 h 23"/>
                    <a:gd name="T8" fmla="+- 0 8825 8801"/>
                    <a:gd name="T9" fmla="*/ T8 w 36"/>
                    <a:gd name="T10" fmla="+- 0 8302 8302"/>
                    <a:gd name="T11" fmla="*/ 8302 h 23"/>
                    <a:gd name="T12" fmla="+- 0 8815 8801"/>
                    <a:gd name="T13" fmla="*/ T12 w 36"/>
                    <a:gd name="T14" fmla="+- 0 8302 8302"/>
                    <a:gd name="T15" fmla="*/ 8302 h 23"/>
                    <a:gd name="T16" fmla="+- 0 8809 8801"/>
                    <a:gd name="T17" fmla="*/ T16 w 36"/>
                    <a:gd name="T18" fmla="+- 0 8303 8302"/>
                    <a:gd name="T19" fmla="*/ 8303 h 23"/>
                    <a:gd name="T20" fmla="+- 0 8803 8801"/>
                    <a:gd name="T21" fmla="*/ T20 w 36"/>
                    <a:gd name="T22" fmla="+- 0 8306 8302"/>
                    <a:gd name="T23" fmla="*/ 8306 h 23"/>
                    <a:gd name="T24" fmla="+- 0 8801 8801"/>
                    <a:gd name="T25" fmla="*/ T24 w 36"/>
                    <a:gd name="T26" fmla="+- 0 8312 8302"/>
                    <a:gd name="T27" fmla="*/ 8312 h 23"/>
                    <a:gd name="T28" fmla="+- 0 8801 8801"/>
                    <a:gd name="T29" fmla="*/ T28 w 36"/>
                    <a:gd name="T30" fmla="+- 0 8315 8302"/>
                    <a:gd name="T31" fmla="*/ 8315 h 23"/>
                    <a:gd name="T32" fmla="+- 0 8803 8801"/>
                    <a:gd name="T33" fmla="*/ T32 w 36"/>
                    <a:gd name="T34" fmla="+- 0 8319 8302"/>
                    <a:gd name="T35" fmla="*/ 8319 h 23"/>
                    <a:gd name="T36" fmla="+- 0 8809 8801"/>
                    <a:gd name="T37" fmla="*/ T36 w 36"/>
                    <a:gd name="T38" fmla="+- 0 8322 8302"/>
                    <a:gd name="T39" fmla="*/ 8322 h 23"/>
                    <a:gd name="T40" fmla="+- 0 8815 8801"/>
                    <a:gd name="T41" fmla="*/ T40 w 36"/>
                    <a:gd name="T42" fmla="+- 0 8324 8302"/>
                    <a:gd name="T43" fmla="*/ 8324 h 23"/>
                    <a:gd name="T44" fmla="+- 0 8825 8801"/>
                    <a:gd name="T45" fmla="*/ T44 w 36"/>
                    <a:gd name="T46" fmla="+- 0 8324 8302"/>
                    <a:gd name="T47" fmla="*/ 8324 h 23"/>
                    <a:gd name="T48" fmla="+- 0 8831 8801"/>
                    <a:gd name="T49" fmla="*/ T48 w 36"/>
                    <a:gd name="T50" fmla="+- 0 8322 8302"/>
                    <a:gd name="T51" fmla="*/ 8322 h 23"/>
                    <a:gd name="T52" fmla="+- 0 8837 8801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36" y="4"/>
                      </a:move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2" name="Group 97"/>
              <p:cNvGrpSpPr>
                <a:grpSpLocks/>
              </p:cNvGrpSpPr>
              <p:nvPr/>
            </p:nvGrpSpPr>
            <p:grpSpPr bwMode="auto">
              <a:xfrm>
                <a:off x="8861" y="8302"/>
                <a:ext cx="2" cy="23"/>
                <a:chOff x="8861" y="8302"/>
                <a:chExt cx="2" cy="23"/>
              </a:xfrm>
            </p:grpSpPr>
            <p:sp>
              <p:nvSpPr>
                <p:cNvPr id="595" name="Freeform 98"/>
                <p:cNvSpPr>
                  <a:spLocks/>
                </p:cNvSpPr>
                <p:nvPr/>
              </p:nvSpPr>
              <p:spPr bwMode="auto">
                <a:xfrm>
                  <a:off x="8861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3" name="Group 99"/>
              <p:cNvGrpSpPr>
                <a:grpSpLocks/>
              </p:cNvGrpSpPr>
              <p:nvPr/>
            </p:nvGrpSpPr>
            <p:grpSpPr bwMode="auto">
              <a:xfrm>
                <a:off x="8861" y="8302"/>
                <a:ext cx="24" cy="10"/>
                <a:chOff x="8861" y="8302"/>
                <a:chExt cx="24" cy="10"/>
              </a:xfrm>
            </p:grpSpPr>
            <p:sp>
              <p:nvSpPr>
                <p:cNvPr id="594" name="Freeform 100"/>
                <p:cNvSpPr>
                  <a:spLocks/>
                </p:cNvSpPr>
                <p:nvPr/>
              </p:nvSpPr>
              <p:spPr bwMode="auto">
                <a:xfrm>
                  <a:off x="8861" y="8302"/>
                  <a:ext cx="24" cy="10"/>
                </a:xfrm>
                <a:custGeom>
                  <a:avLst/>
                  <a:gdLst>
                    <a:gd name="T0" fmla="+- 0 8861 8861"/>
                    <a:gd name="T1" fmla="*/ T0 w 24"/>
                    <a:gd name="T2" fmla="+- 0 8312 8302"/>
                    <a:gd name="T3" fmla="*/ 8312 h 10"/>
                    <a:gd name="T4" fmla="+- 0 8863 8861"/>
                    <a:gd name="T5" fmla="*/ T4 w 24"/>
                    <a:gd name="T6" fmla="+- 0 8306 8302"/>
                    <a:gd name="T7" fmla="*/ 8306 h 10"/>
                    <a:gd name="T8" fmla="+- 0 8871 8861"/>
                    <a:gd name="T9" fmla="*/ T8 w 24"/>
                    <a:gd name="T10" fmla="+- 0 8303 8302"/>
                    <a:gd name="T11" fmla="*/ 8303 h 10"/>
                    <a:gd name="T12" fmla="+- 0 8877 8861"/>
                    <a:gd name="T13" fmla="*/ T12 w 24"/>
                    <a:gd name="T14" fmla="+- 0 8302 8302"/>
                    <a:gd name="T15" fmla="*/ 8302 h 10"/>
                    <a:gd name="T16" fmla="+- 0 8885 8861"/>
                    <a:gd name="T17" fmla="*/ T16 w 24"/>
                    <a:gd name="T18" fmla="+- 0 8302 8302"/>
                    <a:gd name="T19" fmla="*/ 8302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2" y="4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7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4" name="Group 101"/>
              <p:cNvGrpSpPr>
                <a:grpSpLocks/>
              </p:cNvGrpSpPr>
              <p:nvPr/>
            </p:nvGrpSpPr>
            <p:grpSpPr bwMode="auto">
              <a:xfrm>
                <a:off x="8933" y="8302"/>
                <a:ext cx="2" cy="23"/>
                <a:chOff x="8933" y="8302"/>
                <a:chExt cx="2" cy="23"/>
              </a:xfrm>
            </p:grpSpPr>
            <p:sp>
              <p:nvSpPr>
                <p:cNvPr id="593" name="Freeform 102"/>
                <p:cNvSpPr>
                  <a:spLocks/>
                </p:cNvSpPr>
                <p:nvPr/>
              </p:nvSpPr>
              <p:spPr bwMode="auto">
                <a:xfrm>
                  <a:off x="8933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5" name="Group 103"/>
              <p:cNvGrpSpPr>
                <a:grpSpLocks/>
              </p:cNvGrpSpPr>
              <p:nvPr/>
            </p:nvGrpSpPr>
            <p:grpSpPr bwMode="auto">
              <a:xfrm>
                <a:off x="8897" y="8302"/>
                <a:ext cx="36" cy="23"/>
                <a:chOff x="8897" y="8302"/>
                <a:chExt cx="36" cy="23"/>
              </a:xfrm>
            </p:grpSpPr>
            <p:sp>
              <p:nvSpPr>
                <p:cNvPr id="592" name="Freeform 104"/>
                <p:cNvSpPr>
                  <a:spLocks/>
                </p:cNvSpPr>
                <p:nvPr/>
              </p:nvSpPr>
              <p:spPr bwMode="auto">
                <a:xfrm>
                  <a:off x="8897" y="8302"/>
                  <a:ext cx="36" cy="23"/>
                </a:xfrm>
                <a:custGeom>
                  <a:avLst/>
                  <a:gdLst>
                    <a:gd name="T0" fmla="+- 0 8933 8897"/>
                    <a:gd name="T1" fmla="*/ T0 w 36"/>
                    <a:gd name="T2" fmla="+- 0 8306 8302"/>
                    <a:gd name="T3" fmla="*/ 8306 h 23"/>
                    <a:gd name="T4" fmla="+- 0 8927 8897"/>
                    <a:gd name="T5" fmla="*/ T4 w 36"/>
                    <a:gd name="T6" fmla="+- 0 8303 8302"/>
                    <a:gd name="T7" fmla="*/ 8303 h 23"/>
                    <a:gd name="T8" fmla="+- 0 8921 8897"/>
                    <a:gd name="T9" fmla="*/ T8 w 36"/>
                    <a:gd name="T10" fmla="+- 0 8302 8302"/>
                    <a:gd name="T11" fmla="*/ 8302 h 23"/>
                    <a:gd name="T12" fmla="+- 0 8913 8897"/>
                    <a:gd name="T13" fmla="*/ T12 w 36"/>
                    <a:gd name="T14" fmla="+- 0 8302 8302"/>
                    <a:gd name="T15" fmla="*/ 8302 h 23"/>
                    <a:gd name="T16" fmla="+- 0 8907 8897"/>
                    <a:gd name="T17" fmla="*/ T16 w 36"/>
                    <a:gd name="T18" fmla="+- 0 8303 8302"/>
                    <a:gd name="T19" fmla="*/ 8303 h 23"/>
                    <a:gd name="T20" fmla="+- 0 8901 8897"/>
                    <a:gd name="T21" fmla="*/ T20 w 36"/>
                    <a:gd name="T22" fmla="+- 0 8306 8302"/>
                    <a:gd name="T23" fmla="*/ 8306 h 23"/>
                    <a:gd name="T24" fmla="+- 0 8897 8897"/>
                    <a:gd name="T25" fmla="*/ T24 w 36"/>
                    <a:gd name="T26" fmla="+- 0 8312 8302"/>
                    <a:gd name="T27" fmla="*/ 8312 h 23"/>
                    <a:gd name="T28" fmla="+- 0 8897 8897"/>
                    <a:gd name="T29" fmla="*/ T28 w 36"/>
                    <a:gd name="T30" fmla="+- 0 8315 8302"/>
                    <a:gd name="T31" fmla="*/ 8315 h 23"/>
                    <a:gd name="T32" fmla="+- 0 8901 8897"/>
                    <a:gd name="T33" fmla="*/ T32 w 36"/>
                    <a:gd name="T34" fmla="+- 0 8319 8302"/>
                    <a:gd name="T35" fmla="*/ 8319 h 23"/>
                    <a:gd name="T36" fmla="+- 0 8907 8897"/>
                    <a:gd name="T37" fmla="*/ T36 w 36"/>
                    <a:gd name="T38" fmla="+- 0 8322 8302"/>
                    <a:gd name="T39" fmla="*/ 8322 h 23"/>
                    <a:gd name="T40" fmla="+- 0 8913 8897"/>
                    <a:gd name="T41" fmla="*/ T40 w 36"/>
                    <a:gd name="T42" fmla="+- 0 8324 8302"/>
                    <a:gd name="T43" fmla="*/ 8324 h 23"/>
                    <a:gd name="T44" fmla="+- 0 8921 8897"/>
                    <a:gd name="T45" fmla="*/ T44 w 36"/>
                    <a:gd name="T46" fmla="+- 0 8324 8302"/>
                    <a:gd name="T47" fmla="*/ 8324 h 23"/>
                    <a:gd name="T48" fmla="+- 0 8927 8897"/>
                    <a:gd name="T49" fmla="*/ T48 w 36"/>
                    <a:gd name="T50" fmla="+- 0 8322 8302"/>
                    <a:gd name="T51" fmla="*/ 8322 h 23"/>
                    <a:gd name="T52" fmla="+- 0 8933 8897"/>
                    <a:gd name="T53" fmla="*/ T52 w 36"/>
                    <a:gd name="T54" fmla="+- 0 8319 8302"/>
                    <a:gd name="T55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36" h="23">
                      <a:moveTo>
                        <a:pt x="36" y="4"/>
                      </a:move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7"/>
                      </a:lnTo>
                      <a:lnTo>
                        <a:pt x="10" y="20"/>
                      </a:lnTo>
                      <a:lnTo>
                        <a:pt x="16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6" name="Group 105"/>
              <p:cNvGrpSpPr>
                <a:grpSpLocks/>
              </p:cNvGrpSpPr>
              <p:nvPr/>
            </p:nvGrpSpPr>
            <p:grpSpPr bwMode="auto">
              <a:xfrm>
                <a:off x="8957" y="8302"/>
                <a:ext cx="2" cy="23"/>
                <a:chOff x="8957" y="8302"/>
                <a:chExt cx="2" cy="23"/>
              </a:xfrm>
            </p:grpSpPr>
            <p:sp>
              <p:nvSpPr>
                <p:cNvPr id="591" name="Freeform 106"/>
                <p:cNvSpPr>
                  <a:spLocks/>
                </p:cNvSpPr>
                <p:nvPr/>
              </p:nvSpPr>
              <p:spPr bwMode="auto">
                <a:xfrm>
                  <a:off x="8957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7" name="Group 107"/>
              <p:cNvGrpSpPr>
                <a:grpSpLocks/>
              </p:cNvGrpSpPr>
              <p:nvPr/>
            </p:nvGrpSpPr>
            <p:grpSpPr bwMode="auto">
              <a:xfrm>
                <a:off x="8957" y="8302"/>
                <a:ext cx="34" cy="23"/>
                <a:chOff x="8957" y="8302"/>
                <a:chExt cx="34" cy="23"/>
              </a:xfrm>
            </p:grpSpPr>
            <p:sp>
              <p:nvSpPr>
                <p:cNvPr id="590" name="Freeform 108"/>
                <p:cNvSpPr>
                  <a:spLocks/>
                </p:cNvSpPr>
                <p:nvPr/>
              </p:nvSpPr>
              <p:spPr bwMode="auto">
                <a:xfrm>
                  <a:off x="8957" y="8302"/>
                  <a:ext cx="34" cy="23"/>
                </a:xfrm>
                <a:custGeom>
                  <a:avLst/>
                  <a:gdLst>
                    <a:gd name="T0" fmla="+- 0 8957 8957"/>
                    <a:gd name="T1" fmla="*/ T0 w 34"/>
                    <a:gd name="T2" fmla="+- 0 8308 8302"/>
                    <a:gd name="T3" fmla="*/ 8308 h 23"/>
                    <a:gd name="T4" fmla="+- 0 8967 8957"/>
                    <a:gd name="T5" fmla="*/ T4 w 34"/>
                    <a:gd name="T6" fmla="+- 0 8303 8302"/>
                    <a:gd name="T7" fmla="*/ 8303 h 23"/>
                    <a:gd name="T8" fmla="+- 0 8973 8957"/>
                    <a:gd name="T9" fmla="*/ T8 w 34"/>
                    <a:gd name="T10" fmla="+- 0 8302 8302"/>
                    <a:gd name="T11" fmla="*/ 8302 h 23"/>
                    <a:gd name="T12" fmla="+- 0 8981 8957"/>
                    <a:gd name="T13" fmla="*/ T12 w 34"/>
                    <a:gd name="T14" fmla="+- 0 8302 8302"/>
                    <a:gd name="T15" fmla="*/ 8302 h 23"/>
                    <a:gd name="T16" fmla="+- 0 8987 8957"/>
                    <a:gd name="T17" fmla="*/ T16 w 34"/>
                    <a:gd name="T18" fmla="+- 0 8303 8302"/>
                    <a:gd name="T19" fmla="*/ 8303 h 23"/>
                    <a:gd name="T20" fmla="+- 0 8991 8957"/>
                    <a:gd name="T21" fmla="*/ T20 w 34"/>
                    <a:gd name="T22" fmla="+- 0 8308 8302"/>
                    <a:gd name="T23" fmla="*/ 8308 h 23"/>
                    <a:gd name="T24" fmla="+- 0 8991 8957"/>
                    <a:gd name="T25" fmla="*/ T24 w 34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6"/>
                      </a:move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4" y="6"/>
                      </a:lnTo>
                      <a:lnTo>
                        <a:pt x="34" y="22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8" name="Group 109"/>
              <p:cNvGrpSpPr>
                <a:grpSpLocks/>
              </p:cNvGrpSpPr>
              <p:nvPr/>
            </p:nvGrpSpPr>
            <p:grpSpPr bwMode="auto">
              <a:xfrm>
                <a:off x="8991" y="8302"/>
                <a:ext cx="34" cy="23"/>
                <a:chOff x="8991" y="8302"/>
                <a:chExt cx="34" cy="23"/>
              </a:xfrm>
            </p:grpSpPr>
            <p:sp>
              <p:nvSpPr>
                <p:cNvPr id="589" name="Freeform 110"/>
                <p:cNvSpPr>
                  <a:spLocks/>
                </p:cNvSpPr>
                <p:nvPr/>
              </p:nvSpPr>
              <p:spPr bwMode="auto">
                <a:xfrm>
                  <a:off x="8991" y="8302"/>
                  <a:ext cx="34" cy="23"/>
                </a:xfrm>
                <a:custGeom>
                  <a:avLst/>
                  <a:gdLst>
                    <a:gd name="T0" fmla="+- 0 8991 8991"/>
                    <a:gd name="T1" fmla="*/ T0 w 34"/>
                    <a:gd name="T2" fmla="+- 0 8308 8302"/>
                    <a:gd name="T3" fmla="*/ 8308 h 23"/>
                    <a:gd name="T4" fmla="+- 0 9001 8991"/>
                    <a:gd name="T5" fmla="*/ T4 w 34"/>
                    <a:gd name="T6" fmla="+- 0 8303 8302"/>
                    <a:gd name="T7" fmla="*/ 8303 h 23"/>
                    <a:gd name="T8" fmla="+- 0 9007 8991"/>
                    <a:gd name="T9" fmla="*/ T8 w 34"/>
                    <a:gd name="T10" fmla="+- 0 8302 8302"/>
                    <a:gd name="T11" fmla="*/ 8302 h 23"/>
                    <a:gd name="T12" fmla="+- 0 9015 8991"/>
                    <a:gd name="T13" fmla="*/ T12 w 34"/>
                    <a:gd name="T14" fmla="+- 0 8302 8302"/>
                    <a:gd name="T15" fmla="*/ 8302 h 23"/>
                    <a:gd name="T16" fmla="+- 0 9021 8991"/>
                    <a:gd name="T17" fmla="*/ T16 w 34"/>
                    <a:gd name="T18" fmla="+- 0 8303 8302"/>
                    <a:gd name="T19" fmla="*/ 8303 h 23"/>
                    <a:gd name="T20" fmla="+- 0 9025 8991"/>
                    <a:gd name="T21" fmla="*/ T20 w 34"/>
                    <a:gd name="T22" fmla="+- 0 8308 8302"/>
                    <a:gd name="T23" fmla="*/ 8308 h 23"/>
                    <a:gd name="T24" fmla="+- 0 9025 8991"/>
                    <a:gd name="T25" fmla="*/ T24 w 34"/>
                    <a:gd name="T26" fmla="+- 0 8324 8302"/>
                    <a:gd name="T27" fmla="*/ 8324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4" h="23">
                      <a:moveTo>
                        <a:pt x="0" y="6"/>
                      </a:move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1"/>
                      </a:lnTo>
                      <a:lnTo>
                        <a:pt x="34" y="6"/>
                      </a:lnTo>
                      <a:lnTo>
                        <a:pt x="34" y="22"/>
                      </a:lnTo>
                    </a:path>
                  </a:pathLst>
                </a:custGeom>
                <a:noFill/>
                <a:ln w="8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9" name="Group 111"/>
              <p:cNvGrpSpPr>
                <a:grpSpLocks/>
              </p:cNvGrpSpPr>
              <p:nvPr/>
            </p:nvGrpSpPr>
            <p:grpSpPr bwMode="auto">
              <a:xfrm>
                <a:off x="9045" y="8302"/>
                <a:ext cx="36" cy="23"/>
                <a:chOff x="9045" y="8302"/>
                <a:chExt cx="36" cy="23"/>
              </a:xfrm>
            </p:grpSpPr>
            <p:sp>
              <p:nvSpPr>
                <p:cNvPr id="588" name="Freeform 112"/>
                <p:cNvSpPr>
                  <a:spLocks/>
                </p:cNvSpPr>
                <p:nvPr/>
              </p:nvSpPr>
              <p:spPr bwMode="auto">
                <a:xfrm>
                  <a:off x="9045" y="8302"/>
                  <a:ext cx="36" cy="23"/>
                </a:xfrm>
                <a:custGeom>
                  <a:avLst/>
                  <a:gdLst>
                    <a:gd name="T0" fmla="+- 0 9045 9045"/>
                    <a:gd name="T1" fmla="*/ T0 w 36"/>
                    <a:gd name="T2" fmla="+- 0 8312 8302"/>
                    <a:gd name="T3" fmla="*/ 8312 h 23"/>
                    <a:gd name="T4" fmla="+- 0 9081 9045"/>
                    <a:gd name="T5" fmla="*/ T4 w 36"/>
                    <a:gd name="T6" fmla="+- 0 8312 8302"/>
                    <a:gd name="T7" fmla="*/ 8312 h 23"/>
                    <a:gd name="T8" fmla="+- 0 9081 9045"/>
                    <a:gd name="T9" fmla="*/ T8 w 36"/>
                    <a:gd name="T10" fmla="+- 0 8308 8302"/>
                    <a:gd name="T11" fmla="*/ 8308 h 23"/>
                    <a:gd name="T12" fmla="+- 0 9079 9045"/>
                    <a:gd name="T13" fmla="*/ T12 w 36"/>
                    <a:gd name="T14" fmla="+- 0 8305 8302"/>
                    <a:gd name="T15" fmla="*/ 8305 h 23"/>
                    <a:gd name="T16" fmla="+- 0 9075 9045"/>
                    <a:gd name="T17" fmla="*/ T16 w 36"/>
                    <a:gd name="T18" fmla="+- 0 8303 8302"/>
                    <a:gd name="T19" fmla="*/ 8303 h 23"/>
                    <a:gd name="T20" fmla="+- 0 9069 9045"/>
                    <a:gd name="T21" fmla="*/ T20 w 36"/>
                    <a:gd name="T22" fmla="+- 0 8302 8302"/>
                    <a:gd name="T23" fmla="*/ 8302 h 23"/>
                    <a:gd name="T24" fmla="+- 0 9061 9045"/>
                    <a:gd name="T25" fmla="*/ T24 w 36"/>
                    <a:gd name="T26" fmla="+- 0 8302 8302"/>
                    <a:gd name="T27" fmla="*/ 8302 h 23"/>
                    <a:gd name="T28" fmla="+- 0 9055 9045"/>
                    <a:gd name="T29" fmla="*/ T28 w 36"/>
                    <a:gd name="T30" fmla="+- 0 8303 8302"/>
                    <a:gd name="T31" fmla="*/ 8303 h 23"/>
                    <a:gd name="T32" fmla="+- 0 9049 9045"/>
                    <a:gd name="T33" fmla="*/ T32 w 36"/>
                    <a:gd name="T34" fmla="+- 0 8306 8302"/>
                    <a:gd name="T35" fmla="*/ 8306 h 23"/>
                    <a:gd name="T36" fmla="+- 0 9045 9045"/>
                    <a:gd name="T37" fmla="*/ T36 w 36"/>
                    <a:gd name="T38" fmla="+- 0 8312 8302"/>
                    <a:gd name="T39" fmla="*/ 8312 h 23"/>
                    <a:gd name="T40" fmla="+- 0 9045 9045"/>
                    <a:gd name="T41" fmla="*/ T40 w 36"/>
                    <a:gd name="T42" fmla="+- 0 8315 8302"/>
                    <a:gd name="T43" fmla="*/ 8315 h 23"/>
                    <a:gd name="T44" fmla="+- 0 9049 9045"/>
                    <a:gd name="T45" fmla="*/ T44 w 36"/>
                    <a:gd name="T46" fmla="+- 0 8319 8302"/>
                    <a:gd name="T47" fmla="*/ 8319 h 23"/>
                    <a:gd name="T48" fmla="+- 0 9055 9045"/>
                    <a:gd name="T49" fmla="*/ T48 w 36"/>
                    <a:gd name="T50" fmla="+- 0 8322 8302"/>
                    <a:gd name="T51" fmla="*/ 8322 h 23"/>
                    <a:gd name="T52" fmla="+- 0 9061 9045"/>
                    <a:gd name="T53" fmla="*/ T52 w 36"/>
                    <a:gd name="T54" fmla="+- 0 8324 8302"/>
                    <a:gd name="T55" fmla="*/ 8324 h 23"/>
                    <a:gd name="T56" fmla="+- 0 9069 9045"/>
                    <a:gd name="T57" fmla="*/ T56 w 36"/>
                    <a:gd name="T58" fmla="+- 0 8324 8302"/>
                    <a:gd name="T59" fmla="*/ 8324 h 23"/>
                    <a:gd name="T60" fmla="+- 0 9075 9045"/>
                    <a:gd name="T61" fmla="*/ T60 w 36"/>
                    <a:gd name="T62" fmla="+- 0 8322 8302"/>
                    <a:gd name="T63" fmla="*/ 8322 h 23"/>
                    <a:gd name="T64" fmla="+- 0 9081 9045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4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7"/>
                      </a:lnTo>
                      <a:lnTo>
                        <a:pt x="10" y="20"/>
                      </a:lnTo>
                      <a:lnTo>
                        <a:pt x="16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0" name="Group 113"/>
              <p:cNvGrpSpPr>
                <a:grpSpLocks/>
              </p:cNvGrpSpPr>
              <p:nvPr/>
            </p:nvGrpSpPr>
            <p:grpSpPr bwMode="auto">
              <a:xfrm>
                <a:off x="9105" y="8290"/>
                <a:ext cx="16" cy="34"/>
                <a:chOff x="9105" y="8290"/>
                <a:chExt cx="16" cy="34"/>
              </a:xfrm>
            </p:grpSpPr>
            <p:sp>
              <p:nvSpPr>
                <p:cNvPr id="587" name="Freeform 114"/>
                <p:cNvSpPr>
                  <a:spLocks/>
                </p:cNvSpPr>
                <p:nvPr/>
              </p:nvSpPr>
              <p:spPr bwMode="auto">
                <a:xfrm>
                  <a:off x="9105" y="8290"/>
                  <a:ext cx="16" cy="34"/>
                </a:xfrm>
                <a:custGeom>
                  <a:avLst/>
                  <a:gdLst>
                    <a:gd name="T0" fmla="+- 0 9105 9105"/>
                    <a:gd name="T1" fmla="*/ T0 w 16"/>
                    <a:gd name="T2" fmla="+- 0 8290 8290"/>
                    <a:gd name="T3" fmla="*/ 8290 h 34"/>
                    <a:gd name="T4" fmla="+- 0 9105 9105"/>
                    <a:gd name="T5" fmla="*/ T4 w 16"/>
                    <a:gd name="T6" fmla="+- 0 8318 8290"/>
                    <a:gd name="T7" fmla="*/ 8318 h 34"/>
                    <a:gd name="T8" fmla="+- 0 9109 9105"/>
                    <a:gd name="T9" fmla="*/ T8 w 16"/>
                    <a:gd name="T10" fmla="+- 0 8322 8290"/>
                    <a:gd name="T11" fmla="*/ 8322 h 34"/>
                    <a:gd name="T12" fmla="+- 0 9115 9105"/>
                    <a:gd name="T13" fmla="*/ T12 w 16"/>
                    <a:gd name="T14" fmla="+- 0 8324 8290"/>
                    <a:gd name="T15" fmla="*/ 8324 h 34"/>
                    <a:gd name="T16" fmla="+- 0 9121 9105"/>
                    <a:gd name="T17" fmla="*/ T16 w 16"/>
                    <a:gd name="T18" fmla="+- 0 8324 8290"/>
                    <a:gd name="T19" fmla="*/ 832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6" h="34">
                      <a:moveTo>
                        <a:pt x="0" y="0"/>
                      </a:moveTo>
                      <a:lnTo>
                        <a:pt x="0" y="28"/>
                      </a:lnTo>
                      <a:lnTo>
                        <a:pt x="4" y="32"/>
                      </a:lnTo>
                      <a:lnTo>
                        <a:pt x="10" y="34"/>
                      </a:lnTo>
                      <a:lnTo>
                        <a:pt x="16" y="34"/>
                      </a:lnTo>
                    </a:path>
                  </a:pathLst>
                </a:custGeom>
                <a:noFill/>
                <a:ln w="116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1" name="Group 115"/>
              <p:cNvGrpSpPr>
                <a:grpSpLocks/>
              </p:cNvGrpSpPr>
              <p:nvPr/>
            </p:nvGrpSpPr>
            <p:grpSpPr bwMode="auto">
              <a:xfrm>
                <a:off x="9097" y="8302"/>
                <a:ext cx="22" cy="2"/>
                <a:chOff x="9097" y="8302"/>
                <a:chExt cx="22" cy="2"/>
              </a:xfrm>
            </p:grpSpPr>
            <p:sp>
              <p:nvSpPr>
                <p:cNvPr id="586" name="Freeform 116"/>
                <p:cNvSpPr>
                  <a:spLocks/>
                </p:cNvSpPr>
                <p:nvPr/>
              </p:nvSpPr>
              <p:spPr bwMode="auto">
                <a:xfrm>
                  <a:off x="9097" y="8302"/>
                  <a:ext cx="22" cy="2"/>
                </a:xfrm>
                <a:custGeom>
                  <a:avLst/>
                  <a:gdLst>
                    <a:gd name="T0" fmla="+- 0 9097 9097"/>
                    <a:gd name="T1" fmla="*/ T0 w 22"/>
                    <a:gd name="T2" fmla="+- 0 9119 9097"/>
                    <a:gd name="T3" fmla="*/ T2 w 2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2">
                      <a:moveTo>
                        <a:pt x="0" y="0"/>
                      </a:moveTo>
                      <a:lnTo>
                        <a:pt x="2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2" name="Group 117"/>
              <p:cNvGrpSpPr>
                <a:grpSpLocks/>
              </p:cNvGrpSpPr>
              <p:nvPr/>
            </p:nvGrpSpPr>
            <p:grpSpPr bwMode="auto">
              <a:xfrm>
                <a:off x="9137" y="8302"/>
                <a:ext cx="36" cy="23"/>
                <a:chOff x="9137" y="8302"/>
                <a:chExt cx="36" cy="23"/>
              </a:xfrm>
            </p:grpSpPr>
            <p:sp>
              <p:nvSpPr>
                <p:cNvPr id="585" name="Freeform 118"/>
                <p:cNvSpPr>
                  <a:spLocks/>
                </p:cNvSpPr>
                <p:nvPr/>
              </p:nvSpPr>
              <p:spPr bwMode="auto">
                <a:xfrm>
                  <a:off x="9137" y="8302"/>
                  <a:ext cx="36" cy="23"/>
                </a:xfrm>
                <a:custGeom>
                  <a:avLst/>
                  <a:gdLst>
                    <a:gd name="T0" fmla="+- 0 9137 9137"/>
                    <a:gd name="T1" fmla="*/ T0 w 36"/>
                    <a:gd name="T2" fmla="+- 0 8312 8302"/>
                    <a:gd name="T3" fmla="*/ 8312 h 23"/>
                    <a:gd name="T4" fmla="+- 0 9173 9137"/>
                    <a:gd name="T5" fmla="*/ T4 w 36"/>
                    <a:gd name="T6" fmla="+- 0 8312 8302"/>
                    <a:gd name="T7" fmla="*/ 8312 h 23"/>
                    <a:gd name="T8" fmla="+- 0 9173 9137"/>
                    <a:gd name="T9" fmla="*/ T8 w 36"/>
                    <a:gd name="T10" fmla="+- 0 8308 8302"/>
                    <a:gd name="T11" fmla="*/ 8308 h 23"/>
                    <a:gd name="T12" fmla="+- 0 9169 9137"/>
                    <a:gd name="T13" fmla="*/ T12 w 36"/>
                    <a:gd name="T14" fmla="+- 0 8305 8302"/>
                    <a:gd name="T15" fmla="*/ 8305 h 23"/>
                    <a:gd name="T16" fmla="+- 0 9167 9137"/>
                    <a:gd name="T17" fmla="*/ T16 w 36"/>
                    <a:gd name="T18" fmla="+- 0 8303 8302"/>
                    <a:gd name="T19" fmla="*/ 8303 h 23"/>
                    <a:gd name="T20" fmla="+- 0 9161 9137"/>
                    <a:gd name="T21" fmla="*/ T20 w 36"/>
                    <a:gd name="T22" fmla="+- 0 8302 8302"/>
                    <a:gd name="T23" fmla="*/ 8302 h 23"/>
                    <a:gd name="T24" fmla="+- 0 9151 9137"/>
                    <a:gd name="T25" fmla="*/ T24 w 36"/>
                    <a:gd name="T26" fmla="+- 0 8302 8302"/>
                    <a:gd name="T27" fmla="*/ 8302 h 23"/>
                    <a:gd name="T28" fmla="+- 0 9145 9137"/>
                    <a:gd name="T29" fmla="*/ T28 w 36"/>
                    <a:gd name="T30" fmla="+- 0 8303 8302"/>
                    <a:gd name="T31" fmla="*/ 8303 h 23"/>
                    <a:gd name="T32" fmla="+- 0 9139 9137"/>
                    <a:gd name="T33" fmla="*/ T32 w 36"/>
                    <a:gd name="T34" fmla="+- 0 8306 8302"/>
                    <a:gd name="T35" fmla="*/ 8306 h 23"/>
                    <a:gd name="T36" fmla="+- 0 9137 9137"/>
                    <a:gd name="T37" fmla="*/ T36 w 36"/>
                    <a:gd name="T38" fmla="+- 0 8312 8302"/>
                    <a:gd name="T39" fmla="*/ 8312 h 23"/>
                    <a:gd name="T40" fmla="+- 0 9137 9137"/>
                    <a:gd name="T41" fmla="*/ T40 w 36"/>
                    <a:gd name="T42" fmla="+- 0 8315 8302"/>
                    <a:gd name="T43" fmla="*/ 8315 h 23"/>
                    <a:gd name="T44" fmla="+- 0 9139 9137"/>
                    <a:gd name="T45" fmla="*/ T44 w 36"/>
                    <a:gd name="T46" fmla="+- 0 8319 8302"/>
                    <a:gd name="T47" fmla="*/ 8319 h 23"/>
                    <a:gd name="T48" fmla="+- 0 9145 9137"/>
                    <a:gd name="T49" fmla="*/ T48 w 36"/>
                    <a:gd name="T50" fmla="+- 0 8322 8302"/>
                    <a:gd name="T51" fmla="*/ 8322 h 23"/>
                    <a:gd name="T52" fmla="+- 0 9151 9137"/>
                    <a:gd name="T53" fmla="*/ T52 w 36"/>
                    <a:gd name="T54" fmla="+- 0 8324 8302"/>
                    <a:gd name="T55" fmla="*/ 8324 h 23"/>
                    <a:gd name="T56" fmla="+- 0 9161 9137"/>
                    <a:gd name="T57" fmla="*/ T56 w 36"/>
                    <a:gd name="T58" fmla="+- 0 8324 8302"/>
                    <a:gd name="T59" fmla="*/ 8324 h 23"/>
                    <a:gd name="T60" fmla="+- 0 9167 9137"/>
                    <a:gd name="T61" fmla="*/ T60 w 36"/>
                    <a:gd name="T62" fmla="+- 0 8322 8302"/>
                    <a:gd name="T63" fmla="*/ 8322 h 23"/>
                    <a:gd name="T64" fmla="+- 0 9173 9137"/>
                    <a:gd name="T65" fmla="*/ T64 w 36"/>
                    <a:gd name="T66" fmla="+- 0 8319 8302"/>
                    <a:gd name="T67" fmla="*/ 8319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36" y="10"/>
                      </a:lnTo>
                      <a:lnTo>
                        <a:pt x="36" y="6"/>
                      </a:lnTo>
                      <a:lnTo>
                        <a:pt x="32" y="3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84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3" name="Group 119"/>
              <p:cNvGrpSpPr>
                <a:grpSpLocks/>
              </p:cNvGrpSpPr>
              <p:nvPr/>
            </p:nvGrpSpPr>
            <p:grpSpPr bwMode="auto">
              <a:xfrm>
                <a:off x="9193" y="8302"/>
                <a:ext cx="2" cy="23"/>
                <a:chOff x="9193" y="8302"/>
                <a:chExt cx="2" cy="23"/>
              </a:xfrm>
            </p:grpSpPr>
            <p:sp>
              <p:nvSpPr>
                <p:cNvPr id="584" name="Freeform 120"/>
                <p:cNvSpPr>
                  <a:spLocks/>
                </p:cNvSpPr>
                <p:nvPr/>
              </p:nvSpPr>
              <p:spPr bwMode="auto">
                <a:xfrm>
                  <a:off x="9193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4" name="Group 121"/>
              <p:cNvGrpSpPr>
                <a:grpSpLocks/>
              </p:cNvGrpSpPr>
              <p:nvPr/>
            </p:nvGrpSpPr>
            <p:grpSpPr bwMode="auto">
              <a:xfrm>
                <a:off x="9193" y="8302"/>
                <a:ext cx="24" cy="10"/>
                <a:chOff x="9193" y="8302"/>
                <a:chExt cx="24" cy="10"/>
              </a:xfrm>
            </p:grpSpPr>
            <p:sp>
              <p:nvSpPr>
                <p:cNvPr id="583" name="Freeform 122"/>
                <p:cNvSpPr>
                  <a:spLocks/>
                </p:cNvSpPr>
                <p:nvPr/>
              </p:nvSpPr>
              <p:spPr bwMode="auto">
                <a:xfrm>
                  <a:off x="9193" y="8302"/>
                  <a:ext cx="24" cy="10"/>
                </a:xfrm>
                <a:custGeom>
                  <a:avLst/>
                  <a:gdLst>
                    <a:gd name="T0" fmla="+- 0 9193 9193"/>
                    <a:gd name="T1" fmla="*/ T0 w 24"/>
                    <a:gd name="T2" fmla="+- 0 8312 8302"/>
                    <a:gd name="T3" fmla="*/ 8312 h 10"/>
                    <a:gd name="T4" fmla="+- 0 9197 9193"/>
                    <a:gd name="T5" fmla="*/ T4 w 24"/>
                    <a:gd name="T6" fmla="+- 0 8306 8302"/>
                    <a:gd name="T7" fmla="*/ 8306 h 10"/>
                    <a:gd name="T8" fmla="+- 0 9203 9193"/>
                    <a:gd name="T9" fmla="*/ T8 w 24"/>
                    <a:gd name="T10" fmla="+- 0 8303 8302"/>
                    <a:gd name="T11" fmla="*/ 8303 h 10"/>
                    <a:gd name="T12" fmla="+- 0 9209 9193"/>
                    <a:gd name="T13" fmla="*/ T12 w 24"/>
                    <a:gd name="T14" fmla="+- 0 8302 8302"/>
                    <a:gd name="T15" fmla="*/ 8302 h 10"/>
                    <a:gd name="T16" fmla="+- 0 9217 9193"/>
                    <a:gd name="T17" fmla="*/ T16 w 24"/>
                    <a:gd name="T18" fmla="+- 0 8302 8302"/>
                    <a:gd name="T19" fmla="*/ 8302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4" y="4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7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123"/>
              <p:cNvGrpSpPr>
                <a:grpSpLocks/>
              </p:cNvGrpSpPr>
              <p:nvPr/>
            </p:nvGrpSpPr>
            <p:grpSpPr bwMode="auto">
              <a:xfrm>
                <a:off x="9267" y="8290"/>
                <a:ext cx="14" cy="34"/>
                <a:chOff x="9267" y="8290"/>
                <a:chExt cx="14" cy="34"/>
              </a:xfrm>
            </p:grpSpPr>
            <p:sp>
              <p:nvSpPr>
                <p:cNvPr id="582" name="Freeform 124"/>
                <p:cNvSpPr>
                  <a:spLocks/>
                </p:cNvSpPr>
                <p:nvPr/>
              </p:nvSpPr>
              <p:spPr bwMode="auto">
                <a:xfrm>
                  <a:off x="9267" y="8290"/>
                  <a:ext cx="14" cy="34"/>
                </a:xfrm>
                <a:custGeom>
                  <a:avLst/>
                  <a:gdLst>
                    <a:gd name="T0" fmla="+- 0 9281 9267"/>
                    <a:gd name="T1" fmla="*/ T0 w 14"/>
                    <a:gd name="T2" fmla="+- 0 8290 8290"/>
                    <a:gd name="T3" fmla="*/ 8290 h 34"/>
                    <a:gd name="T4" fmla="+- 0 9275 9267"/>
                    <a:gd name="T5" fmla="*/ T4 w 14"/>
                    <a:gd name="T6" fmla="+- 0 8290 8290"/>
                    <a:gd name="T7" fmla="*/ 8290 h 34"/>
                    <a:gd name="T8" fmla="+- 0 9269 9267"/>
                    <a:gd name="T9" fmla="*/ T8 w 14"/>
                    <a:gd name="T10" fmla="+- 0 8291 8290"/>
                    <a:gd name="T11" fmla="*/ 8291 h 34"/>
                    <a:gd name="T12" fmla="+- 0 9267 9267"/>
                    <a:gd name="T13" fmla="*/ T12 w 14"/>
                    <a:gd name="T14" fmla="+- 0 8297 8290"/>
                    <a:gd name="T15" fmla="*/ 8297 h 34"/>
                    <a:gd name="T16" fmla="+- 0 9267 9267"/>
                    <a:gd name="T17" fmla="*/ T16 w 14"/>
                    <a:gd name="T18" fmla="+- 0 8324 8290"/>
                    <a:gd name="T19" fmla="*/ 832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4" h="34">
                      <a:moveTo>
                        <a:pt x="14" y="0"/>
                      </a:moveTo>
                      <a:lnTo>
                        <a:pt x="8" y="0"/>
                      </a:ln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118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125"/>
              <p:cNvGrpSpPr>
                <a:grpSpLocks/>
              </p:cNvGrpSpPr>
              <p:nvPr/>
            </p:nvGrpSpPr>
            <p:grpSpPr bwMode="auto">
              <a:xfrm>
                <a:off x="9257" y="8302"/>
                <a:ext cx="22" cy="2"/>
                <a:chOff x="9257" y="8302"/>
                <a:chExt cx="22" cy="2"/>
              </a:xfrm>
            </p:grpSpPr>
            <p:sp>
              <p:nvSpPr>
                <p:cNvPr id="581" name="Freeform 126"/>
                <p:cNvSpPr>
                  <a:spLocks/>
                </p:cNvSpPr>
                <p:nvPr/>
              </p:nvSpPr>
              <p:spPr bwMode="auto">
                <a:xfrm>
                  <a:off x="9257" y="8302"/>
                  <a:ext cx="22" cy="2"/>
                </a:xfrm>
                <a:custGeom>
                  <a:avLst/>
                  <a:gdLst>
                    <a:gd name="T0" fmla="+- 0 9257 9257"/>
                    <a:gd name="T1" fmla="*/ T0 w 22"/>
                    <a:gd name="T2" fmla="+- 0 9279 9257"/>
                    <a:gd name="T3" fmla="*/ T2 w 2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2">
                      <a:moveTo>
                        <a:pt x="0" y="0"/>
                      </a:moveTo>
                      <a:lnTo>
                        <a:pt x="2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127"/>
              <p:cNvGrpSpPr>
                <a:grpSpLocks/>
              </p:cNvGrpSpPr>
              <p:nvPr/>
            </p:nvGrpSpPr>
            <p:grpSpPr bwMode="auto">
              <a:xfrm>
                <a:off x="9297" y="8302"/>
                <a:ext cx="38" cy="23"/>
                <a:chOff x="9297" y="8302"/>
                <a:chExt cx="38" cy="23"/>
              </a:xfrm>
            </p:grpSpPr>
            <p:sp>
              <p:nvSpPr>
                <p:cNvPr id="580" name="Freeform 128"/>
                <p:cNvSpPr>
                  <a:spLocks/>
                </p:cNvSpPr>
                <p:nvPr/>
              </p:nvSpPr>
              <p:spPr bwMode="auto">
                <a:xfrm>
                  <a:off x="9297" y="8302"/>
                  <a:ext cx="38" cy="23"/>
                </a:xfrm>
                <a:custGeom>
                  <a:avLst/>
                  <a:gdLst>
                    <a:gd name="T0" fmla="+- 0 9311 9297"/>
                    <a:gd name="T1" fmla="*/ T0 w 38"/>
                    <a:gd name="T2" fmla="+- 0 8302 8302"/>
                    <a:gd name="T3" fmla="*/ 8302 h 23"/>
                    <a:gd name="T4" fmla="+- 0 9305 9297"/>
                    <a:gd name="T5" fmla="*/ T4 w 38"/>
                    <a:gd name="T6" fmla="+- 0 8303 8302"/>
                    <a:gd name="T7" fmla="*/ 8303 h 23"/>
                    <a:gd name="T8" fmla="+- 0 9299 9297"/>
                    <a:gd name="T9" fmla="*/ T8 w 38"/>
                    <a:gd name="T10" fmla="+- 0 8306 8302"/>
                    <a:gd name="T11" fmla="*/ 8306 h 23"/>
                    <a:gd name="T12" fmla="+- 0 9297 9297"/>
                    <a:gd name="T13" fmla="*/ T12 w 38"/>
                    <a:gd name="T14" fmla="+- 0 8312 8302"/>
                    <a:gd name="T15" fmla="*/ 8312 h 23"/>
                    <a:gd name="T16" fmla="+- 0 9297 9297"/>
                    <a:gd name="T17" fmla="*/ T16 w 38"/>
                    <a:gd name="T18" fmla="+- 0 8315 8302"/>
                    <a:gd name="T19" fmla="*/ 8315 h 23"/>
                    <a:gd name="T20" fmla="+- 0 9299 9297"/>
                    <a:gd name="T21" fmla="*/ T20 w 38"/>
                    <a:gd name="T22" fmla="+- 0 8319 8302"/>
                    <a:gd name="T23" fmla="*/ 8319 h 23"/>
                    <a:gd name="T24" fmla="+- 0 9305 9297"/>
                    <a:gd name="T25" fmla="*/ T24 w 38"/>
                    <a:gd name="T26" fmla="+- 0 8322 8302"/>
                    <a:gd name="T27" fmla="*/ 8322 h 23"/>
                    <a:gd name="T28" fmla="+- 0 9311 9297"/>
                    <a:gd name="T29" fmla="*/ T28 w 38"/>
                    <a:gd name="T30" fmla="+- 0 8324 8302"/>
                    <a:gd name="T31" fmla="*/ 8324 h 23"/>
                    <a:gd name="T32" fmla="+- 0 9321 9297"/>
                    <a:gd name="T33" fmla="*/ T32 w 38"/>
                    <a:gd name="T34" fmla="+- 0 8324 8302"/>
                    <a:gd name="T35" fmla="*/ 8324 h 23"/>
                    <a:gd name="T36" fmla="+- 0 9327 9297"/>
                    <a:gd name="T37" fmla="*/ T36 w 38"/>
                    <a:gd name="T38" fmla="+- 0 8322 8302"/>
                    <a:gd name="T39" fmla="*/ 8322 h 23"/>
                    <a:gd name="T40" fmla="+- 0 9333 9297"/>
                    <a:gd name="T41" fmla="*/ T40 w 38"/>
                    <a:gd name="T42" fmla="+- 0 8319 8302"/>
                    <a:gd name="T43" fmla="*/ 8319 h 23"/>
                    <a:gd name="T44" fmla="+- 0 9335 9297"/>
                    <a:gd name="T45" fmla="*/ T44 w 38"/>
                    <a:gd name="T46" fmla="+- 0 8315 8302"/>
                    <a:gd name="T47" fmla="*/ 8315 h 23"/>
                    <a:gd name="T48" fmla="+- 0 9335 9297"/>
                    <a:gd name="T49" fmla="*/ T48 w 38"/>
                    <a:gd name="T50" fmla="+- 0 8312 8302"/>
                    <a:gd name="T51" fmla="*/ 8312 h 23"/>
                    <a:gd name="T52" fmla="+- 0 9333 9297"/>
                    <a:gd name="T53" fmla="*/ T52 w 38"/>
                    <a:gd name="T54" fmla="+- 0 8306 8302"/>
                    <a:gd name="T55" fmla="*/ 8306 h 23"/>
                    <a:gd name="T56" fmla="+- 0 9327 9297"/>
                    <a:gd name="T57" fmla="*/ T56 w 38"/>
                    <a:gd name="T58" fmla="+- 0 8303 8302"/>
                    <a:gd name="T59" fmla="*/ 8303 h 23"/>
                    <a:gd name="T60" fmla="+- 0 9321 9297"/>
                    <a:gd name="T61" fmla="*/ T60 w 38"/>
                    <a:gd name="T62" fmla="+- 0 8302 8302"/>
                    <a:gd name="T63" fmla="*/ 8302 h 23"/>
                    <a:gd name="T64" fmla="+- 0 9311 9297"/>
                    <a:gd name="T65" fmla="*/ T64 w 38"/>
                    <a:gd name="T66" fmla="+- 0 8302 8302"/>
                    <a:gd name="T67" fmla="*/ 8302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8" h="23">
                      <a:moveTo>
                        <a:pt x="14" y="0"/>
                      </a:moveTo>
                      <a:lnTo>
                        <a:pt x="8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7"/>
                      </a:lnTo>
                      <a:lnTo>
                        <a:pt x="8" y="20"/>
                      </a:lnTo>
                      <a:lnTo>
                        <a:pt x="14" y="22"/>
                      </a:lnTo>
                      <a:lnTo>
                        <a:pt x="24" y="22"/>
                      </a:lnTo>
                      <a:lnTo>
                        <a:pt x="30" y="20"/>
                      </a:lnTo>
                      <a:lnTo>
                        <a:pt x="36" y="17"/>
                      </a:lnTo>
                      <a:lnTo>
                        <a:pt x="38" y="13"/>
                      </a:lnTo>
                      <a:lnTo>
                        <a:pt x="38" y="10"/>
                      </a:lnTo>
                      <a:lnTo>
                        <a:pt x="36" y="4"/>
                      </a:lnTo>
                      <a:lnTo>
                        <a:pt x="30" y="1"/>
                      </a:lnTo>
                      <a:lnTo>
                        <a:pt x="2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noFill/>
                <a:ln w="83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8" name="Group 129"/>
              <p:cNvGrpSpPr>
                <a:grpSpLocks/>
              </p:cNvGrpSpPr>
              <p:nvPr/>
            </p:nvGrpSpPr>
            <p:grpSpPr bwMode="auto">
              <a:xfrm>
                <a:off x="9356" y="8302"/>
                <a:ext cx="2" cy="23"/>
                <a:chOff x="9356" y="8302"/>
                <a:chExt cx="2" cy="23"/>
              </a:xfrm>
            </p:grpSpPr>
            <p:sp>
              <p:nvSpPr>
                <p:cNvPr id="579" name="Freeform 130"/>
                <p:cNvSpPr>
                  <a:spLocks/>
                </p:cNvSpPr>
                <p:nvPr/>
              </p:nvSpPr>
              <p:spPr bwMode="auto">
                <a:xfrm>
                  <a:off x="9356" y="8302"/>
                  <a:ext cx="2" cy="23"/>
                </a:xfrm>
                <a:custGeom>
                  <a:avLst/>
                  <a:gdLst>
                    <a:gd name="T0" fmla="+- 0 8302 8302"/>
                    <a:gd name="T1" fmla="*/ 8302 h 23"/>
                    <a:gd name="T2" fmla="+- 0 8324 8302"/>
                    <a:gd name="T3" fmla="*/ 8324 h 2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3">
                      <a:moveTo>
                        <a:pt x="0" y="0"/>
                      </a:moveTo>
                      <a:lnTo>
                        <a:pt x="0" y="2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9" name="Group 131"/>
              <p:cNvGrpSpPr>
                <a:grpSpLocks/>
              </p:cNvGrpSpPr>
              <p:nvPr/>
            </p:nvGrpSpPr>
            <p:grpSpPr bwMode="auto">
              <a:xfrm>
                <a:off x="9356" y="8302"/>
                <a:ext cx="24" cy="10"/>
                <a:chOff x="9356" y="8302"/>
                <a:chExt cx="24" cy="10"/>
              </a:xfrm>
            </p:grpSpPr>
            <p:sp>
              <p:nvSpPr>
                <p:cNvPr id="578" name="Freeform 132"/>
                <p:cNvSpPr>
                  <a:spLocks/>
                </p:cNvSpPr>
                <p:nvPr/>
              </p:nvSpPr>
              <p:spPr bwMode="auto">
                <a:xfrm>
                  <a:off x="9356" y="8302"/>
                  <a:ext cx="24" cy="10"/>
                </a:xfrm>
                <a:custGeom>
                  <a:avLst/>
                  <a:gdLst>
                    <a:gd name="T0" fmla="+- 0 9356 9356"/>
                    <a:gd name="T1" fmla="*/ T0 w 24"/>
                    <a:gd name="T2" fmla="+- 0 8312 8302"/>
                    <a:gd name="T3" fmla="*/ 8312 h 10"/>
                    <a:gd name="T4" fmla="+- 0 9358 9356"/>
                    <a:gd name="T5" fmla="*/ T4 w 24"/>
                    <a:gd name="T6" fmla="+- 0 8306 8302"/>
                    <a:gd name="T7" fmla="*/ 8306 h 10"/>
                    <a:gd name="T8" fmla="+- 0 9366 9356"/>
                    <a:gd name="T9" fmla="*/ T8 w 24"/>
                    <a:gd name="T10" fmla="+- 0 8303 8302"/>
                    <a:gd name="T11" fmla="*/ 8303 h 10"/>
                    <a:gd name="T12" fmla="+- 0 9372 9356"/>
                    <a:gd name="T13" fmla="*/ T12 w 24"/>
                    <a:gd name="T14" fmla="+- 0 8302 8302"/>
                    <a:gd name="T15" fmla="*/ 8302 h 10"/>
                    <a:gd name="T16" fmla="+- 0 9380 9356"/>
                    <a:gd name="T17" fmla="*/ T16 w 24"/>
                    <a:gd name="T18" fmla="+- 0 8302 8302"/>
                    <a:gd name="T19" fmla="*/ 8302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2" y="4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7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0" name="Group 133"/>
              <p:cNvGrpSpPr>
                <a:grpSpLocks/>
              </p:cNvGrpSpPr>
              <p:nvPr/>
            </p:nvGrpSpPr>
            <p:grpSpPr bwMode="auto">
              <a:xfrm>
                <a:off x="9422" y="8290"/>
                <a:ext cx="48" cy="34"/>
                <a:chOff x="9422" y="8290"/>
                <a:chExt cx="48" cy="34"/>
              </a:xfrm>
            </p:grpSpPr>
            <p:sp>
              <p:nvSpPr>
                <p:cNvPr id="577" name="Freeform 134"/>
                <p:cNvSpPr>
                  <a:spLocks/>
                </p:cNvSpPr>
                <p:nvPr/>
              </p:nvSpPr>
              <p:spPr bwMode="auto">
                <a:xfrm>
                  <a:off x="9422" y="8290"/>
                  <a:ext cx="48" cy="34"/>
                </a:xfrm>
                <a:custGeom>
                  <a:avLst/>
                  <a:gdLst>
                    <a:gd name="T0" fmla="+- 0 9440 9422"/>
                    <a:gd name="T1" fmla="*/ T0 w 48"/>
                    <a:gd name="T2" fmla="+- 0 8290 8290"/>
                    <a:gd name="T3" fmla="*/ 8290 h 34"/>
                    <a:gd name="T4" fmla="+- 0 9434 9422"/>
                    <a:gd name="T5" fmla="*/ T4 w 48"/>
                    <a:gd name="T6" fmla="+- 0 8291 8290"/>
                    <a:gd name="T7" fmla="*/ 8291 h 34"/>
                    <a:gd name="T8" fmla="+- 0 9428 9422"/>
                    <a:gd name="T9" fmla="*/ T8 w 48"/>
                    <a:gd name="T10" fmla="+- 0 8296 8290"/>
                    <a:gd name="T11" fmla="*/ 8296 h 34"/>
                    <a:gd name="T12" fmla="+- 0 9426 9422"/>
                    <a:gd name="T13" fmla="*/ T12 w 48"/>
                    <a:gd name="T14" fmla="+- 0 8299 8290"/>
                    <a:gd name="T15" fmla="*/ 8299 h 34"/>
                    <a:gd name="T16" fmla="+- 0 9422 9422"/>
                    <a:gd name="T17" fmla="*/ T16 w 48"/>
                    <a:gd name="T18" fmla="+- 0 8303 8290"/>
                    <a:gd name="T19" fmla="*/ 8303 h 34"/>
                    <a:gd name="T20" fmla="+- 0 9422 9422"/>
                    <a:gd name="T21" fmla="*/ T20 w 48"/>
                    <a:gd name="T22" fmla="+- 0 8312 8290"/>
                    <a:gd name="T23" fmla="*/ 8312 h 34"/>
                    <a:gd name="T24" fmla="+- 0 9426 9422"/>
                    <a:gd name="T25" fmla="*/ T24 w 48"/>
                    <a:gd name="T26" fmla="+- 0 8316 8290"/>
                    <a:gd name="T27" fmla="*/ 8316 h 34"/>
                    <a:gd name="T28" fmla="+- 0 9428 9422"/>
                    <a:gd name="T29" fmla="*/ T28 w 48"/>
                    <a:gd name="T30" fmla="+- 0 8319 8290"/>
                    <a:gd name="T31" fmla="*/ 8319 h 34"/>
                    <a:gd name="T32" fmla="+- 0 9434 9422"/>
                    <a:gd name="T33" fmla="*/ T32 w 48"/>
                    <a:gd name="T34" fmla="+- 0 8322 8290"/>
                    <a:gd name="T35" fmla="*/ 8322 h 34"/>
                    <a:gd name="T36" fmla="+- 0 9440 9422"/>
                    <a:gd name="T37" fmla="*/ T36 w 48"/>
                    <a:gd name="T38" fmla="+- 0 8324 8290"/>
                    <a:gd name="T39" fmla="*/ 8324 h 34"/>
                    <a:gd name="T40" fmla="+- 0 9452 9422"/>
                    <a:gd name="T41" fmla="*/ T40 w 48"/>
                    <a:gd name="T42" fmla="+- 0 8324 8290"/>
                    <a:gd name="T43" fmla="*/ 8324 h 34"/>
                    <a:gd name="T44" fmla="+- 0 9458 9422"/>
                    <a:gd name="T45" fmla="*/ T44 w 48"/>
                    <a:gd name="T46" fmla="+- 0 8322 8290"/>
                    <a:gd name="T47" fmla="*/ 8322 h 34"/>
                    <a:gd name="T48" fmla="+- 0 9464 9422"/>
                    <a:gd name="T49" fmla="*/ T48 w 48"/>
                    <a:gd name="T50" fmla="+- 0 8319 8290"/>
                    <a:gd name="T51" fmla="*/ 8319 h 34"/>
                    <a:gd name="T52" fmla="+- 0 9468 9422"/>
                    <a:gd name="T53" fmla="*/ T52 w 48"/>
                    <a:gd name="T54" fmla="+- 0 8316 8290"/>
                    <a:gd name="T55" fmla="*/ 8316 h 34"/>
                    <a:gd name="T56" fmla="+- 0 9470 9422"/>
                    <a:gd name="T57" fmla="*/ T56 w 48"/>
                    <a:gd name="T58" fmla="+- 0 8312 8290"/>
                    <a:gd name="T59" fmla="*/ 8312 h 34"/>
                    <a:gd name="T60" fmla="+- 0 9470 9422"/>
                    <a:gd name="T61" fmla="*/ T60 w 48"/>
                    <a:gd name="T62" fmla="+- 0 8303 8290"/>
                    <a:gd name="T63" fmla="*/ 8303 h 34"/>
                    <a:gd name="T64" fmla="+- 0 9468 9422"/>
                    <a:gd name="T65" fmla="*/ T64 w 48"/>
                    <a:gd name="T66" fmla="+- 0 8299 8290"/>
                    <a:gd name="T67" fmla="*/ 8299 h 34"/>
                    <a:gd name="T68" fmla="+- 0 9464 9422"/>
                    <a:gd name="T69" fmla="*/ T68 w 48"/>
                    <a:gd name="T70" fmla="+- 0 8296 8290"/>
                    <a:gd name="T71" fmla="*/ 8296 h 34"/>
                    <a:gd name="T72" fmla="+- 0 9458 9422"/>
                    <a:gd name="T73" fmla="*/ T72 w 48"/>
                    <a:gd name="T74" fmla="+- 0 8291 8290"/>
                    <a:gd name="T75" fmla="*/ 8291 h 34"/>
                    <a:gd name="T76" fmla="+- 0 9452 9422"/>
                    <a:gd name="T77" fmla="*/ T76 w 48"/>
                    <a:gd name="T78" fmla="+- 0 8290 8290"/>
                    <a:gd name="T79" fmla="*/ 8290 h 34"/>
                    <a:gd name="T80" fmla="+- 0 9440 9422"/>
                    <a:gd name="T81" fmla="*/ T80 w 48"/>
                    <a:gd name="T82" fmla="+- 0 8290 8290"/>
                    <a:gd name="T83" fmla="*/ 8290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</a:cxnLst>
                  <a:rect l="0" t="0" r="r" b="b"/>
                  <a:pathLst>
                    <a:path w="48" h="34">
                      <a:moveTo>
                        <a:pt x="18" y="0"/>
                      </a:moveTo>
                      <a:lnTo>
                        <a:pt x="12" y="1"/>
                      </a:lnTo>
                      <a:lnTo>
                        <a:pt x="6" y="6"/>
                      </a:lnTo>
                      <a:lnTo>
                        <a:pt x="4" y="9"/>
                      </a:lnTo>
                      <a:lnTo>
                        <a:pt x="0" y="13"/>
                      </a:lnTo>
                      <a:lnTo>
                        <a:pt x="0" y="22"/>
                      </a:lnTo>
                      <a:lnTo>
                        <a:pt x="4" y="26"/>
                      </a:lnTo>
                      <a:lnTo>
                        <a:pt x="6" y="29"/>
                      </a:lnTo>
                      <a:lnTo>
                        <a:pt x="12" y="32"/>
                      </a:lnTo>
                      <a:lnTo>
                        <a:pt x="18" y="34"/>
                      </a:lnTo>
                      <a:lnTo>
                        <a:pt x="30" y="34"/>
                      </a:lnTo>
                      <a:lnTo>
                        <a:pt x="36" y="32"/>
                      </a:lnTo>
                      <a:lnTo>
                        <a:pt x="42" y="29"/>
                      </a:lnTo>
                      <a:lnTo>
                        <a:pt x="46" y="26"/>
                      </a:lnTo>
                      <a:lnTo>
                        <a:pt x="48" y="22"/>
                      </a:lnTo>
                      <a:lnTo>
                        <a:pt x="48" y="13"/>
                      </a:lnTo>
                      <a:lnTo>
                        <a:pt x="46" y="9"/>
                      </a:lnTo>
                      <a:lnTo>
                        <a:pt x="42" y="6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87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1" name="Group 135"/>
              <p:cNvGrpSpPr>
                <a:grpSpLocks/>
              </p:cNvGrpSpPr>
              <p:nvPr/>
            </p:nvGrpSpPr>
            <p:grpSpPr bwMode="auto">
              <a:xfrm>
                <a:off x="9450" y="8318"/>
                <a:ext cx="18" cy="10"/>
                <a:chOff x="9450" y="8318"/>
                <a:chExt cx="18" cy="10"/>
              </a:xfrm>
            </p:grpSpPr>
            <p:sp>
              <p:nvSpPr>
                <p:cNvPr id="576" name="Freeform 136"/>
                <p:cNvSpPr>
                  <a:spLocks/>
                </p:cNvSpPr>
                <p:nvPr/>
              </p:nvSpPr>
              <p:spPr bwMode="auto">
                <a:xfrm>
                  <a:off x="9450" y="8318"/>
                  <a:ext cx="18" cy="10"/>
                </a:xfrm>
                <a:custGeom>
                  <a:avLst/>
                  <a:gdLst>
                    <a:gd name="T0" fmla="+- 0 9450 9450"/>
                    <a:gd name="T1" fmla="*/ T0 w 18"/>
                    <a:gd name="T2" fmla="+- 0 8318 8318"/>
                    <a:gd name="T3" fmla="*/ 8318 h 10"/>
                    <a:gd name="T4" fmla="+- 0 9468 9450"/>
                    <a:gd name="T5" fmla="*/ T4 w 18"/>
                    <a:gd name="T6" fmla="+- 0 8328 8318"/>
                    <a:gd name="T7" fmla="*/ 8328 h 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" h="10">
                      <a:moveTo>
                        <a:pt x="0" y="0"/>
                      </a:moveTo>
                      <a:lnTo>
                        <a:pt x="18" y="10"/>
                      </a:lnTo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2" name="Group 137"/>
              <p:cNvGrpSpPr>
                <a:grpSpLocks/>
              </p:cNvGrpSpPr>
              <p:nvPr/>
            </p:nvGrpSpPr>
            <p:grpSpPr bwMode="auto">
              <a:xfrm>
                <a:off x="9492" y="8310"/>
                <a:ext cx="54" cy="2"/>
                <a:chOff x="9492" y="8310"/>
                <a:chExt cx="54" cy="2"/>
              </a:xfrm>
            </p:grpSpPr>
            <p:sp>
              <p:nvSpPr>
                <p:cNvPr id="575" name="Freeform 138"/>
                <p:cNvSpPr>
                  <a:spLocks/>
                </p:cNvSpPr>
                <p:nvPr/>
              </p:nvSpPr>
              <p:spPr bwMode="auto">
                <a:xfrm>
                  <a:off x="9492" y="8310"/>
                  <a:ext cx="54" cy="2"/>
                </a:xfrm>
                <a:custGeom>
                  <a:avLst/>
                  <a:gdLst>
                    <a:gd name="T0" fmla="+- 0 9492 9492"/>
                    <a:gd name="T1" fmla="*/ T0 w 54"/>
                    <a:gd name="T2" fmla="+- 0 9546 9492"/>
                    <a:gd name="T3" fmla="*/ T2 w 5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4">
                      <a:moveTo>
                        <a:pt x="0" y="0"/>
                      </a:moveTo>
                      <a:lnTo>
                        <a:pt x="54" y="0"/>
                      </a:lnTo>
                    </a:path>
                  </a:pathLst>
                </a:custGeom>
                <a:noFill/>
                <a:ln w="679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3" name="Group 139"/>
              <p:cNvGrpSpPr>
                <a:grpSpLocks/>
              </p:cNvGrpSpPr>
              <p:nvPr/>
            </p:nvGrpSpPr>
            <p:grpSpPr bwMode="auto">
              <a:xfrm>
                <a:off x="9568" y="8290"/>
                <a:ext cx="42" cy="34"/>
                <a:chOff x="9568" y="8290"/>
                <a:chExt cx="42" cy="34"/>
              </a:xfrm>
            </p:grpSpPr>
            <p:sp>
              <p:nvSpPr>
                <p:cNvPr id="574" name="Freeform 140"/>
                <p:cNvSpPr>
                  <a:spLocks/>
                </p:cNvSpPr>
                <p:nvPr/>
              </p:nvSpPr>
              <p:spPr bwMode="auto">
                <a:xfrm>
                  <a:off x="9568" y="8290"/>
                  <a:ext cx="42" cy="34"/>
                </a:xfrm>
                <a:custGeom>
                  <a:avLst/>
                  <a:gdLst>
                    <a:gd name="T0" fmla="+- 0 9586 9568"/>
                    <a:gd name="T1" fmla="*/ T0 w 42"/>
                    <a:gd name="T2" fmla="+- 0 8290 8290"/>
                    <a:gd name="T3" fmla="*/ 8290 h 34"/>
                    <a:gd name="T4" fmla="+- 0 9576 9568"/>
                    <a:gd name="T5" fmla="*/ T4 w 42"/>
                    <a:gd name="T6" fmla="+- 0 8291 8290"/>
                    <a:gd name="T7" fmla="*/ 8291 h 34"/>
                    <a:gd name="T8" fmla="+- 0 9570 9568"/>
                    <a:gd name="T9" fmla="*/ T8 w 42"/>
                    <a:gd name="T10" fmla="+- 0 8297 8290"/>
                    <a:gd name="T11" fmla="*/ 8297 h 34"/>
                    <a:gd name="T12" fmla="+- 0 9568 9568"/>
                    <a:gd name="T13" fmla="*/ T12 w 42"/>
                    <a:gd name="T14" fmla="+- 0 8305 8290"/>
                    <a:gd name="T15" fmla="*/ 8305 h 34"/>
                    <a:gd name="T16" fmla="+- 0 9568 9568"/>
                    <a:gd name="T17" fmla="*/ T16 w 42"/>
                    <a:gd name="T18" fmla="+- 0 8309 8290"/>
                    <a:gd name="T19" fmla="*/ 8309 h 34"/>
                    <a:gd name="T20" fmla="+- 0 9570 9568"/>
                    <a:gd name="T21" fmla="*/ T20 w 42"/>
                    <a:gd name="T22" fmla="+- 0 8318 8290"/>
                    <a:gd name="T23" fmla="*/ 8318 h 34"/>
                    <a:gd name="T24" fmla="+- 0 9576 9568"/>
                    <a:gd name="T25" fmla="*/ T24 w 42"/>
                    <a:gd name="T26" fmla="+- 0 8322 8290"/>
                    <a:gd name="T27" fmla="*/ 8322 h 34"/>
                    <a:gd name="T28" fmla="+- 0 9586 9568"/>
                    <a:gd name="T29" fmla="*/ T28 w 42"/>
                    <a:gd name="T30" fmla="+- 0 8324 8290"/>
                    <a:gd name="T31" fmla="*/ 8324 h 34"/>
                    <a:gd name="T32" fmla="+- 0 9592 9568"/>
                    <a:gd name="T33" fmla="*/ T32 w 42"/>
                    <a:gd name="T34" fmla="+- 0 8324 8290"/>
                    <a:gd name="T35" fmla="*/ 8324 h 34"/>
                    <a:gd name="T36" fmla="+- 0 9600 9568"/>
                    <a:gd name="T37" fmla="*/ T36 w 42"/>
                    <a:gd name="T38" fmla="+- 0 8322 8290"/>
                    <a:gd name="T39" fmla="*/ 8322 h 34"/>
                    <a:gd name="T40" fmla="+- 0 9606 9568"/>
                    <a:gd name="T41" fmla="*/ T40 w 42"/>
                    <a:gd name="T42" fmla="+- 0 8318 8290"/>
                    <a:gd name="T43" fmla="*/ 8318 h 34"/>
                    <a:gd name="T44" fmla="+- 0 9610 9568"/>
                    <a:gd name="T45" fmla="*/ T44 w 42"/>
                    <a:gd name="T46" fmla="+- 0 8309 8290"/>
                    <a:gd name="T47" fmla="*/ 8309 h 34"/>
                    <a:gd name="T48" fmla="+- 0 9610 9568"/>
                    <a:gd name="T49" fmla="*/ T48 w 42"/>
                    <a:gd name="T50" fmla="+- 0 8305 8290"/>
                    <a:gd name="T51" fmla="*/ 8305 h 34"/>
                    <a:gd name="T52" fmla="+- 0 9606 9568"/>
                    <a:gd name="T53" fmla="*/ T52 w 42"/>
                    <a:gd name="T54" fmla="+- 0 8297 8290"/>
                    <a:gd name="T55" fmla="*/ 8297 h 34"/>
                    <a:gd name="T56" fmla="+- 0 9600 9568"/>
                    <a:gd name="T57" fmla="*/ T56 w 42"/>
                    <a:gd name="T58" fmla="+- 0 8291 8290"/>
                    <a:gd name="T59" fmla="*/ 8291 h 34"/>
                    <a:gd name="T60" fmla="+- 0 9592 9568"/>
                    <a:gd name="T61" fmla="*/ T60 w 42"/>
                    <a:gd name="T62" fmla="+- 0 8290 8290"/>
                    <a:gd name="T63" fmla="*/ 8290 h 34"/>
                    <a:gd name="T64" fmla="+- 0 9586 9568"/>
                    <a:gd name="T65" fmla="*/ T64 w 42"/>
                    <a:gd name="T66" fmla="+- 0 8290 8290"/>
                    <a:gd name="T67" fmla="*/ 8290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2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4" name="Group 141"/>
              <p:cNvGrpSpPr>
                <a:grpSpLocks/>
              </p:cNvGrpSpPr>
              <p:nvPr/>
            </p:nvGrpSpPr>
            <p:grpSpPr bwMode="auto">
              <a:xfrm>
                <a:off x="9632" y="8321"/>
                <a:ext cx="6" cy="3"/>
                <a:chOff x="9632" y="8321"/>
                <a:chExt cx="6" cy="3"/>
              </a:xfrm>
            </p:grpSpPr>
            <p:sp>
              <p:nvSpPr>
                <p:cNvPr id="573" name="Freeform 142"/>
                <p:cNvSpPr>
                  <a:spLocks/>
                </p:cNvSpPr>
                <p:nvPr/>
              </p:nvSpPr>
              <p:spPr bwMode="auto">
                <a:xfrm>
                  <a:off x="9632" y="8321"/>
                  <a:ext cx="6" cy="3"/>
                </a:xfrm>
                <a:custGeom>
                  <a:avLst/>
                  <a:gdLst>
                    <a:gd name="T0" fmla="+- 0 9634 9632"/>
                    <a:gd name="T1" fmla="*/ T0 w 6"/>
                    <a:gd name="T2" fmla="+- 0 8321 8321"/>
                    <a:gd name="T3" fmla="*/ 8321 h 3"/>
                    <a:gd name="T4" fmla="+- 0 9632 9632"/>
                    <a:gd name="T5" fmla="*/ T4 w 6"/>
                    <a:gd name="T6" fmla="+- 0 8322 8321"/>
                    <a:gd name="T7" fmla="*/ 8322 h 3"/>
                    <a:gd name="T8" fmla="+- 0 9634 9632"/>
                    <a:gd name="T9" fmla="*/ T8 w 6"/>
                    <a:gd name="T10" fmla="+- 0 8324 8321"/>
                    <a:gd name="T11" fmla="*/ 8324 h 3"/>
                    <a:gd name="T12" fmla="+- 0 9638 9632"/>
                    <a:gd name="T13" fmla="*/ T12 w 6"/>
                    <a:gd name="T14" fmla="+- 0 8322 8321"/>
                    <a:gd name="T15" fmla="*/ 8322 h 3"/>
                    <a:gd name="T16" fmla="+- 0 9634 9632"/>
                    <a:gd name="T17" fmla="*/ T16 w 6"/>
                    <a:gd name="T18" fmla="+- 0 8321 8321"/>
                    <a:gd name="T19" fmla="*/ 832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5" name="Group 143"/>
              <p:cNvGrpSpPr>
                <a:grpSpLocks/>
              </p:cNvGrpSpPr>
              <p:nvPr/>
            </p:nvGrpSpPr>
            <p:grpSpPr bwMode="auto">
              <a:xfrm>
                <a:off x="9668" y="8290"/>
                <a:ext cx="14" cy="34"/>
                <a:chOff x="9668" y="8290"/>
                <a:chExt cx="14" cy="34"/>
              </a:xfrm>
            </p:grpSpPr>
            <p:sp>
              <p:nvSpPr>
                <p:cNvPr id="572" name="Freeform 144"/>
                <p:cNvSpPr>
                  <a:spLocks/>
                </p:cNvSpPr>
                <p:nvPr/>
              </p:nvSpPr>
              <p:spPr bwMode="auto">
                <a:xfrm>
                  <a:off x="9668" y="8290"/>
                  <a:ext cx="14" cy="34"/>
                </a:xfrm>
                <a:custGeom>
                  <a:avLst/>
                  <a:gdLst>
                    <a:gd name="T0" fmla="+- 0 9668 9668"/>
                    <a:gd name="T1" fmla="*/ T0 w 14"/>
                    <a:gd name="T2" fmla="+- 0 8297 8290"/>
                    <a:gd name="T3" fmla="*/ 8297 h 34"/>
                    <a:gd name="T4" fmla="+- 0 9674 9668"/>
                    <a:gd name="T5" fmla="*/ T4 w 14"/>
                    <a:gd name="T6" fmla="+- 0 8296 8290"/>
                    <a:gd name="T7" fmla="*/ 8296 h 34"/>
                    <a:gd name="T8" fmla="+- 0 9682 9668"/>
                    <a:gd name="T9" fmla="*/ T8 w 14"/>
                    <a:gd name="T10" fmla="+- 0 8290 8290"/>
                    <a:gd name="T11" fmla="*/ 8290 h 34"/>
                    <a:gd name="T12" fmla="+- 0 9682 9668"/>
                    <a:gd name="T13" fmla="*/ T12 w 14"/>
                    <a:gd name="T14" fmla="+- 0 8324 8290"/>
                    <a:gd name="T15" fmla="*/ 832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4" h="34">
                      <a:moveTo>
                        <a:pt x="0" y="7"/>
                      </a:moveTo>
                      <a:lnTo>
                        <a:pt x="6" y="6"/>
                      </a:lnTo>
                      <a:lnTo>
                        <a:pt x="14" y="0"/>
                      </a:lnTo>
                      <a:lnTo>
                        <a:pt x="14" y="34"/>
                      </a:lnTo>
                    </a:path>
                  </a:pathLst>
                </a:custGeom>
                <a:noFill/>
                <a:ln w="118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6" name="Group 145"/>
              <p:cNvGrpSpPr>
                <a:grpSpLocks/>
              </p:cNvGrpSpPr>
              <p:nvPr/>
            </p:nvGrpSpPr>
            <p:grpSpPr bwMode="auto">
              <a:xfrm>
                <a:off x="9718" y="8290"/>
                <a:ext cx="40" cy="34"/>
                <a:chOff x="9718" y="8290"/>
                <a:chExt cx="40" cy="34"/>
              </a:xfrm>
            </p:grpSpPr>
            <p:sp>
              <p:nvSpPr>
                <p:cNvPr id="571" name="Freeform 146"/>
                <p:cNvSpPr>
                  <a:spLocks/>
                </p:cNvSpPr>
                <p:nvPr/>
              </p:nvSpPr>
              <p:spPr bwMode="auto">
                <a:xfrm>
                  <a:off x="9718" y="8290"/>
                  <a:ext cx="40" cy="34"/>
                </a:xfrm>
                <a:custGeom>
                  <a:avLst/>
                  <a:gdLst>
                    <a:gd name="T0" fmla="+- 0 9758 9718"/>
                    <a:gd name="T1" fmla="*/ T0 w 40"/>
                    <a:gd name="T2" fmla="+- 0 8302 8290"/>
                    <a:gd name="T3" fmla="*/ 8302 h 34"/>
                    <a:gd name="T4" fmla="+- 0 9718 9718"/>
                    <a:gd name="T5" fmla="*/ T4 w 40"/>
                    <a:gd name="T6" fmla="+- 0 8302 8290"/>
                    <a:gd name="T7" fmla="*/ 8302 h 34"/>
                    <a:gd name="T8" fmla="+- 0 9718 9718"/>
                    <a:gd name="T9" fmla="*/ T8 w 40"/>
                    <a:gd name="T10" fmla="+- 0 8300 8290"/>
                    <a:gd name="T11" fmla="*/ 8300 h 34"/>
                    <a:gd name="T12" fmla="+- 0 9722 9718"/>
                    <a:gd name="T13" fmla="*/ T12 w 40"/>
                    <a:gd name="T14" fmla="+- 0 8296 8290"/>
                    <a:gd name="T15" fmla="*/ 8296 h 34"/>
                    <a:gd name="T16" fmla="+- 0 9728 9718"/>
                    <a:gd name="T17" fmla="*/ T16 w 40"/>
                    <a:gd name="T18" fmla="+- 0 8291 8290"/>
                    <a:gd name="T19" fmla="*/ 8291 h 34"/>
                    <a:gd name="T20" fmla="+- 0 9736 9718"/>
                    <a:gd name="T21" fmla="*/ T20 w 40"/>
                    <a:gd name="T22" fmla="+- 0 8290 8290"/>
                    <a:gd name="T23" fmla="*/ 8290 h 34"/>
                    <a:gd name="T24" fmla="+- 0 9740 9718"/>
                    <a:gd name="T25" fmla="*/ T24 w 40"/>
                    <a:gd name="T26" fmla="+- 0 8290 8290"/>
                    <a:gd name="T27" fmla="*/ 8290 h 34"/>
                    <a:gd name="T28" fmla="+- 0 9750 9718"/>
                    <a:gd name="T29" fmla="*/ T28 w 40"/>
                    <a:gd name="T30" fmla="+- 0 8291 8290"/>
                    <a:gd name="T31" fmla="*/ 8291 h 34"/>
                    <a:gd name="T32" fmla="+- 0 9756 9718"/>
                    <a:gd name="T33" fmla="*/ T32 w 40"/>
                    <a:gd name="T34" fmla="+- 0 8296 8290"/>
                    <a:gd name="T35" fmla="*/ 8296 h 34"/>
                    <a:gd name="T36" fmla="+- 0 9758 9718"/>
                    <a:gd name="T37" fmla="*/ T36 w 40"/>
                    <a:gd name="T38" fmla="+- 0 8302 8290"/>
                    <a:gd name="T39" fmla="*/ 8302 h 34"/>
                    <a:gd name="T40" fmla="+- 0 9758 9718"/>
                    <a:gd name="T41" fmla="*/ T40 w 40"/>
                    <a:gd name="T42" fmla="+- 0 8309 8290"/>
                    <a:gd name="T43" fmla="*/ 8309 h 34"/>
                    <a:gd name="T44" fmla="+- 0 9756 9718"/>
                    <a:gd name="T45" fmla="*/ T44 w 40"/>
                    <a:gd name="T46" fmla="+- 0 8318 8290"/>
                    <a:gd name="T47" fmla="*/ 8318 h 34"/>
                    <a:gd name="T48" fmla="+- 0 9750 9718"/>
                    <a:gd name="T49" fmla="*/ T48 w 40"/>
                    <a:gd name="T50" fmla="+- 0 8322 8290"/>
                    <a:gd name="T51" fmla="*/ 8322 h 34"/>
                    <a:gd name="T52" fmla="+- 0 9740 9718"/>
                    <a:gd name="T53" fmla="*/ T52 w 40"/>
                    <a:gd name="T54" fmla="+- 0 8324 8290"/>
                    <a:gd name="T55" fmla="*/ 8324 h 34"/>
                    <a:gd name="T56" fmla="+- 0 9734 9718"/>
                    <a:gd name="T57" fmla="*/ T56 w 40"/>
                    <a:gd name="T58" fmla="+- 0 8324 8290"/>
                    <a:gd name="T59" fmla="*/ 8324 h 34"/>
                    <a:gd name="T60" fmla="+- 0 9724 9718"/>
                    <a:gd name="T61" fmla="*/ T60 w 40"/>
                    <a:gd name="T62" fmla="+- 0 8322 8290"/>
                    <a:gd name="T63" fmla="*/ 8322 h 34"/>
                    <a:gd name="T64" fmla="+- 0 9722 9718"/>
                    <a:gd name="T65" fmla="*/ T64 w 40"/>
                    <a:gd name="T66" fmla="+- 0 8319 8290"/>
                    <a:gd name="T67" fmla="*/ 8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0" h="34">
                      <a:moveTo>
                        <a:pt x="40" y="12"/>
                      </a:move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10" y="1"/>
                      </a:lnTo>
                      <a:lnTo>
                        <a:pt x="18" y="0"/>
                      </a:lnTo>
                      <a:lnTo>
                        <a:pt x="22" y="0"/>
                      </a:lnTo>
                      <a:lnTo>
                        <a:pt x="32" y="1"/>
                      </a:lnTo>
                      <a:lnTo>
                        <a:pt x="38" y="6"/>
                      </a:lnTo>
                      <a:lnTo>
                        <a:pt x="40" y="12"/>
                      </a:lnTo>
                      <a:lnTo>
                        <a:pt x="40" y="19"/>
                      </a:lnTo>
                      <a:lnTo>
                        <a:pt x="38" y="28"/>
                      </a:lnTo>
                      <a:lnTo>
                        <a:pt x="32" y="32"/>
                      </a:lnTo>
                      <a:lnTo>
                        <a:pt x="22" y="34"/>
                      </a:lnTo>
                      <a:lnTo>
                        <a:pt x="16" y="34"/>
                      </a:lnTo>
                      <a:lnTo>
                        <a:pt x="6" y="32"/>
                      </a:lnTo>
                      <a:lnTo>
                        <a:pt x="4" y="29"/>
                      </a:lnTo>
                    </a:path>
                  </a:pathLst>
                </a:custGeom>
                <a:noFill/>
                <a:ln w="92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7" name="Group 147"/>
              <p:cNvGrpSpPr>
                <a:grpSpLocks/>
              </p:cNvGrpSpPr>
              <p:nvPr/>
            </p:nvGrpSpPr>
            <p:grpSpPr bwMode="auto">
              <a:xfrm>
                <a:off x="9776" y="8284"/>
                <a:ext cx="54" cy="51"/>
                <a:chOff x="9776" y="8284"/>
                <a:chExt cx="54" cy="51"/>
              </a:xfrm>
            </p:grpSpPr>
            <p:sp>
              <p:nvSpPr>
                <p:cNvPr id="570" name="Freeform 148"/>
                <p:cNvSpPr>
                  <a:spLocks/>
                </p:cNvSpPr>
                <p:nvPr/>
              </p:nvSpPr>
              <p:spPr bwMode="auto">
                <a:xfrm>
                  <a:off x="9776" y="8284"/>
                  <a:ext cx="54" cy="51"/>
                </a:xfrm>
                <a:custGeom>
                  <a:avLst/>
                  <a:gdLst>
                    <a:gd name="T0" fmla="+- 0 9830 9776"/>
                    <a:gd name="T1" fmla="*/ T0 w 54"/>
                    <a:gd name="T2" fmla="+- 0 8284 8284"/>
                    <a:gd name="T3" fmla="*/ 8284 h 51"/>
                    <a:gd name="T4" fmla="+- 0 9776 9776"/>
                    <a:gd name="T5" fmla="*/ T4 w 54"/>
                    <a:gd name="T6" fmla="+- 0 8335 8284"/>
                    <a:gd name="T7" fmla="*/ 8335 h 5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54" h="51">
                      <a:moveTo>
                        <a:pt x="54" y="0"/>
                      </a:moveTo>
                      <a:lnTo>
                        <a:pt x="0" y="51"/>
                      </a:lnTo>
                    </a:path>
                  </a:pathLst>
                </a:custGeom>
                <a:noFill/>
                <a:ln w="9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8" name="Group 149"/>
              <p:cNvGrpSpPr>
                <a:grpSpLocks/>
              </p:cNvGrpSpPr>
              <p:nvPr/>
            </p:nvGrpSpPr>
            <p:grpSpPr bwMode="auto">
              <a:xfrm>
                <a:off x="9846" y="8290"/>
                <a:ext cx="46" cy="23"/>
                <a:chOff x="9846" y="8290"/>
                <a:chExt cx="46" cy="23"/>
              </a:xfrm>
            </p:grpSpPr>
            <p:sp>
              <p:nvSpPr>
                <p:cNvPr id="569" name="Freeform 150"/>
                <p:cNvSpPr>
                  <a:spLocks/>
                </p:cNvSpPr>
                <p:nvPr/>
              </p:nvSpPr>
              <p:spPr bwMode="auto">
                <a:xfrm>
                  <a:off x="9846" y="8290"/>
                  <a:ext cx="46" cy="23"/>
                </a:xfrm>
                <a:custGeom>
                  <a:avLst/>
                  <a:gdLst>
                    <a:gd name="T0" fmla="+- 0 9876 9846"/>
                    <a:gd name="T1" fmla="*/ T0 w 46"/>
                    <a:gd name="T2" fmla="+- 0 8290 8290"/>
                    <a:gd name="T3" fmla="*/ 8290 h 23"/>
                    <a:gd name="T4" fmla="+- 0 9846 9846"/>
                    <a:gd name="T5" fmla="*/ T4 w 46"/>
                    <a:gd name="T6" fmla="+- 0 8313 8290"/>
                    <a:gd name="T7" fmla="*/ 8313 h 23"/>
                    <a:gd name="T8" fmla="+- 0 9892 9846"/>
                    <a:gd name="T9" fmla="*/ T8 w 46"/>
                    <a:gd name="T10" fmla="+- 0 8313 8290"/>
                    <a:gd name="T11" fmla="*/ 8313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46" h="23">
                      <a:moveTo>
                        <a:pt x="30" y="0"/>
                      </a:moveTo>
                      <a:lnTo>
                        <a:pt x="0" y="23"/>
                      </a:lnTo>
                      <a:lnTo>
                        <a:pt x="46" y="23"/>
                      </a:lnTo>
                    </a:path>
                  </a:pathLst>
                </a:custGeom>
                <a:noFill/>
                <a:ln w="79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9" name="Group 151"/>
              <p:cNvGrpSpPr>
                <a:grpSpLocks/>
              </p:cNvGrpSpPr>
              <p:nvPr/>
            </p:nvGrpSpPr>
            <p:grpSpPr bwMode="auto">
              <a:xfrm>
                <a:off x="9876" y="8290"/>
                <a:ext cx="2" cy="34"/>
                <a:chOff x="9876" y="8290"/>
                <a:chExt cx="2" cy="34"/>
              </a:xfrm>
            </p:grpSpPr>
            <p:sp>
              <p:nvSpPr>
                <p:cNvPr id="568" name="Freeform 152"/>
                <p:cNvSpPr>
                  <a:spLocks/>
                </p:cNvSpPr>
                <p:nvPr/>
              </p:nvSpPr>
              <p:spPr bwMode="auto">
                <a:xfrm>
                  <a:off x="9876" y="8290"/>
                  <a:ext cx="2" cy="34"/>
                </a:xfrm>
                <a:custGeom>
                  <a:avLst/>
                  <a:gdLst>
                    <a:gd name="T0" fmla="+- 0 8290 8290"/>
                    <a:gd name="T1" fmla="*/ 8290 h 34"/>
                    <a:gd name="T2" fmla="+- 0 8324 8290"/>
                    <a:gd name="T3" fmla="*/ 832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0" name="Group 153"/>
              <p:cNvGrpSpPr>
                <a:grpSpLocks/>
              </p:cNvGrpSpPr>
              <p:nvPr/>
            </p:nvGrpSpPr>
            <p:grpSpPr bwMode="auto">
              <a:xfrm>
                <a:off x="6780" y="8351"/>
                <a:ext cx="2" cy="1944"/>
                <a:chOff x="6780" y="8351"/>
                <a:chExt cx="2" cy="1944"/>
              </a:xfrm>
            </p:grpSpPr>
            <p:sp>
              <p:nvSpPr>
                <p:cNvPr id="567" name="Freeform 154"/>
                <p:cNvSpPr>
                  <a:spLocks/>
                </p:cNvSpPr>
                <p:nvPr/>
              </p:nvSpPr>
              <p:spPr bwMode="auto">
                <a:xfrm>
                  <a:off x="6780" y="8351"/>
                  <a:ext cx="2" cy="1944"/>
                </a:xfrm>
                <a:custGeom>
                  <a:avLst/>
                  <a:gdLst>
                    <a:gd name="T0" fmla="+- 0 8351 8351"/>
                    <a:gd name="T1" fmla="*/ 8351 h 1944"/>
                    <a:gd name="T2" fmla="+- 0 10295 8351"/>
                    <a:gd name="T3" fmla="*/ 10295 h 194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944">
                      <a:moveTo>
                        <a:pt x="0" y="0"/>
                      </a:moveTo>
                      <a:lnTo>
                        <a:pt x="0" y="194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1" name="Group 155"/>
              <p:cNvGrpSpPr>
                <a:grpSpLocks/>
              </p:cNvGrpSpPr>
              <p:nvPr/>
            </p:nvGrpSpPr>
            <p:grpSpPr bwMode="auto">
              <a:xfrm>
                <a:off x="6780" y="10295"/>
                <a:ext cx="3626" cy="2"/>
                <a:chOff x="6780" y="10295"/>
                <a:chExt cx="3626" cy="2"/>
              </a:xfrm>
            </p:grpSpPr>
            <p:sp>
              <p:nvSpPr>
                <p:cNvPr id="566" name="Freeform 156"/>
                <p:cNvSpPr>
                  <a:spLocks/>
                </p:cNvSpPr>
                <p:nvPr/>
              </p:nvSpPr>
              <p:spPr bwMode="auto">
                <a:xfrm>
                  <a:off x="6780" y="10295"/>
                  <a:ext cx="3626" cy="2"/>
                </a:xfrm>
                <a:custGeom>
                  <a:avLst/>
                  <a:gdLst>
                    <a:gd name="T0" fmla="+- 0 6780 6780"/>
                    <a:gd name="T1" fmla="*/ T0 w 3626"/>
                    <a:gd name="T2" fmla="+- 0 10406 6780"/>
                    <a:gd name="T3" fmla="*/ T2 w 362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626">
                      <a:moveTo>
                        <a:pt x="0" y="0"/>
                      </a:moveTo>
                      <a:lnTo>
                        <a:pt x="3626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2" name="Group 157"/>
              <p:cNvGrpSpPr>
                <a:grpSpLocks/>
              </p:cNvGrpSpPr>
              <p:nvPr/>
            </p:nvGrpSpPr>
            <p:grpSpPr bwMode="auto">
              <a:xfrm>
                <a:off x="6780" y="10256"/>
                <a:ext cx="34" cy="2"/>
                <a:chOff x="6780" y="10256"/>
                <a:chExt cx="34" cy="2"/>
              </a:xfrm>
            </p:grpSpPr>
            <p:sp>
              <p:nvSpPr>
                <p:cNvPr id="565" name="Freeform 158"/>
                <p:cNvSpPr>
                  <a:spLocks/>
                </p:cNvSpPr>
                <p:nvPr/>
              </p:nvSpPr>
              <p:spPr bwMode="auto">
                <a:xfrm>
                  <a:off x="6780" y="10256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3" name="Group 159"/>
              <p:cNvGrpSpPr>
                <a:grpSpLocks/>
              </p:cNvGrpSpPr>
              <p:nvPr/>
            </p:nvGrpSpPr>
            <p:grpSpPr bwMode="auto">
              <a:xfrm>
                <a:off x="6780" y="10218"/>
                <a:ext cx="34" cy="2"/>
                <a:chOff x="6780" y="10218"/>
                <a:chExt cx="34" cy="2"/>
              </a:xfrm>
            </p:grpSpPr>
            <p:sp>
              <p:nvSpPr>
                <p:cNvPr id="564" name="Freeform 160"/>
                <p:cNvSpPr>
                  <a:spLocks/>
                </p:cNvSpPr>
                <p:nvPr/>
              </p:nvSpPr>
              <p:spPr bwMode="auto">
                <a:xfrm>
                  <a:off x="6780" y="1021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4" name="Group 161"/>
              <p:cNvGrpSpPr>
                <a:grpSpLocks/>
              </p:cNvGrpSpPr>
              <p:nvPr/>
            </p:nvGrpSpPr>
            <p:grpSpPr bwMode="auto">
              <a:xfrm>
                <a:off x="6780" y="10178"/>
                <a:ext cx="34" cy="2"/>
                <a:chOff x="6780" y="10178"/>
                <a:chExt cx="34" cy="2"/>
              </a:xfrm>
            </p:grpSpPr>
            <p:sp>
              <p:nvSpPr>
                <p:cNvPr id="563" name="Freeform 162"/>
                <p:cNvSpPr>
                  <a:spLocks/>
                </p:cNvSpPr>
                <p:nvPr/>
              </p:nvSpPr>
              <p:spPr bwMode="auto">
                <a:xfrm>
                  <a:off x="6780" y="1017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5" name="Group 163"/>
              <p:cNvGrpSpPr>
                <a:grpSpLocks/>
              </p:cNvGrpSpPr>
              <p:nvPr/>
            </p:nvGrpSpPr>
            <p:grpSpPr bwMode="auto">
              <a:xfrm>
                <a:off x="6780" y="10139"/>
                <a:ext cx="34" cy="2"/>
                <a:chOff x="6780" y="10139"/>
                <a:chExt cx="34" cy="2"/>
              </a:xfrm>
            </p:grpSpPr>
            <p:sp>
              <p:nvSpPr>
                <p:cNvPr id="562" name="Freeform 164"/>
                <p:cNvSpPr>
                  <a:spLocks/>
                </p:cNvSpPr>
                <p:nvPr/>
              </p:nvSpPr>
              <p:spPr bwMode="auto">
                <a:xfrm>
                  <a:off x="6780" y="10139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6" name="Group 165"/>
              <p:cNvGrpSpPr>
                <a:grpSpLocks/>
              </p:cNvGrpSpPr>
              <p:nvPr/>
            </p:nvGrpSpPr>
            <p:grpSpPr bwMode="auto">
              <a:xfrm>
                <a:off x="6780" y="10101"/>
                <a:ext cx="68" cy="2"/>
                <a:chOff x="6780" y="10101"/>
                <a:chExt cx="68" cy="2"/>
              </a:xfrm>
            </p:grpSpPr>
            <p:sp>
              <p:nvSpPr>
                <p:cNvPr id="561" name="Freeform 166"/>
                <p:cNvSpPr>
                  <a:spLocks/>
                </p:cNvSpPr>
                <p:nvPr/>
              </p:nvSpPr>
              <p:spPr bwMode="auto">
                <a:xfrm>
                  <a:off x="6780" y="10101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7" name="Group 167"/>
              <p:cNvGrpSpPr>
                <a:grpSpLocks/>
              </p:cNvGrpSpPr>
              <p:nvPr/>
            </p:nvGrpSpPr>
            <p:grpSpPr bwMode="auto">
              <a:xfrm>
                <a:off x="6780" y="10062"/>
                <a:ext cx="34" cy="2"/>
                <a:chOff x="6780" y="10062"/>
                <a:chExt cx="34" cy="2"/>
              </a:xfrm>
            </p:grpSpPr>
            <p:sp>
              <p:nvSpPr>
                <p:cNvPr id="560" name="Freeform 168"/>
                <p:cNvSpPr>
                  <a:spLocks/>
                </p:cNvSpPr>
                <p:nvPr/>
              </p:nvSpPr>
              <p:spPr bwMode="auto">
                <a:xfrm>
                  <a:off x="6780" y="10062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8" name="Group 169"/>
              <p:cNvGrpSpPr>
                <a:grpSpLocks/>
              </p:cNvGrpSpPr>
              <p:nvPr/>
            </p:nvGrpSpPr>
            <p:grpSpPr bwMode="auto">
              <a:xfrm>
                <a:off x="6780" y="10023"/>
                <a:ext cx="34" cy="2"/>
                <a:chOff x="6780" y="10023"/>
                <a:chExt cx="34" cy="2"/>
              </a:xfrm>
            </p:grpSpPr>
            <p:sp>
              <p:nvSpPr>
                <p:cNvPr id="559" name="Freeform 170"/>
                <p:cNvSpPr>
                  <a:spLocks/>
                </p:cNvSpPr>
                <p:nvPr/>
              </p:nvSpPr>
              <p:spPr bwMode="auto">
                <a:xfrm>
                  <a:off x="6780" y="10023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9" name="Group 171"/>
              <p:cNvGrpSpPr>
                <a:grpSpLocks/>
              </p:cNvGrpSpPr>
              <p:nvPr/>
            </p:nvGrpSpPr>
            <p:grpSpPr bwMode="auto">
              <a:xfrm>
                <a:off x="6780" y="9984"/>
                <a:ext cx="34" cy="2"/>
                <a:chOff x="6780" y="9984"/>
                <a:chExt cx="34" cy="2"/>
              </a:xfrm>
            </p:grpSpPr>
            <p:sp>
              <p:nvSpPr>
                <p:cNvPr id="558" name="Freeform 172"/>
                <p:cNvSpPr>
                  <a:spLocks/>
                </p:cNvSpPr>
                <p:nvPr/>
              </p:nvSpPr>
              <p:spPr bwMode="auto">
                <a:xfrm>
                  <a:off x="6780" y="9984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0" name="Group 173"/>
              <p:cNvGrpSpPr>
                <a:grpSpLocks/>
              </p:cNvGrpSpPr>
              <p:nvPr/>
            </p:nvGrpSpPr>
            <p:grpSpPr bwMode="auto">
              <a:xfrm>
                <a:off x="6780" y="9946"/>
                <a:ext cx="34" cy="2"/>
                <a:chOff x="6780" y="9946"/>
                <a:chExt cx="34" cy="2"/>
              </a:xfrm>
            </p:grpSpPr>
            <p:sp>
              <p:nvSpPr>
                <p:cNvPr id="557" name="Freeform 174"/>
                <p:cNvSpPr>
                  <a:spLocks/>
                </p:cNvSpPr>
                <p:nvPr/>
              </p:nvSpPr>
              <p:spPr bwMode="auto">
                <a:xfrm>
                  <a:off x="6780" y="9946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1" name="Group 175"/>
              <p:cNvGrpSpPr>
                <a:grpSpLocks/>
              </p:cNvGrpSpPr>
              <p:nvPr/>
            </p:nvGrpSpPr>
            <p:grpSpPr bwMode="auto">
              <a:xfrm>
                <a:off x="6780" y="9906"/>
                <a:ext cx="68" cy="2"/>
                <a:chOff x="6780" y="9906"/>
                <a:chExt cx="68" cy="2"/>
              </a:xfrm>
            </p:grpSpPr>
            <p:sp>
              <p:nvSpPr>
                <p:cNvPr id="556" name="Freeform 176"/>
                <p:cNvSpPr>
                  <a:spLocks/>
                </p:cNvSpPr>
                <p:nvPr/>
              </p:nvSpPr>
              <p:spPr bwMode="auto">
                <a:xfrm>
                  <a:off x="6780" y="9906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2" name="Group 177"/>
              <p:cNvGrpSpPr>
                <a:grpSpLocks/>
              </p:cNvGrpSpPr>
              <p:nvPr/>
            </p:nvGrpSpPr>
            <p:grpSpPr bwMode="auto">
              <a:xfrm>
                <a:off x="6780" y="9867"/>
                <a:ext cx="34" cy="2"/>
                <a:chOff x="6780" y="9867"/>
                <a:chExt cx="34" cy="2"/>
              </a:xfrm>
            </p:grpSpPr>
            <p:sp>
              <p:nvSpPr>
                <p:cNvPr id="555" name="Freeform 178"/>
                <p:cNvSpPr>
                  <a:spLocks/>
                </p:cNvSpPr>
                <p:nvPr/>
              </p:nvSpPr>
              <p:spPr bwMode="auto">
                <a:xfrm>
                  <a:off x="6780" y="9867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3" name="Group 179"/>
              <p:cNvGrpSpPr>
                <a:grpSpLocks/>
              </p:cNvGrpSpPr>
              <p:nvPr/>
            </p:nvGrpSpPr>
            <p:grpSpPr bwMode="auto">
              <a:xfrm>
                <a:off x="6780" y="9829"/>
                <a:ext cx="34" cy="2"/>
                <a:chOff x="6780" y="9829"/>
                <a:chExt cx="34" cy="2"/>
              </a:xfrm>
            </p:grpSpPr>
            <p:sp>
              <p:nvSpPr>
                <p:cNvPr id="554" name="Freeform 180"/>
                <p:cNvSpPr>
                  <a:spLocks/>
                </p:cNvSpPr>
                <p:nvPr/>
              </p:nvSpPr>
              <p:spPr bwMode="auto">
                <a:xfrm>
                  <a:off x="6780" y="9829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4" name="Group 181"/>
              <p:cNvGrpSpPr>
                <a:grpSpLocks/>
              </p:cNvGrpSpPr>
              <p:nvPr/>
            </p:nvGrpSpPr>
            <p:grpSpPr bwMode="auto">
              <a:xfrm>
                <a:off x="6780" y="9790"/>
                <a:ext cx="34" cy="2"/>
                <a:chOff x="6780" y="9790"/>
                <a:chExt cx="34" cy="2"/>
              </a:xfrm>
            </p:grpSpPr>
            <p:sp>
              <p:nvSpPr>
                <p:cNvPr id="553" name="Freeform 182"/>
                <p:cNvSpPr>
                  <a:spLocks/>
                </p:cNvSpPr>
                <p:nvPr/>
              </p:nvSpPr>
              <p:spPr bwMode="auto">
                <a:xfrm>
                  <a:off x="6780" y="9790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5" name="Group 183"/>
              <p:cNvGrpSpPr>
                <a:grpSpLocks/>
              </p:cNvGrpSpPr>
              <p:nvPr/>
            </p:nvGrpSpPr>
            <p:grpSpPr bwMode="auto">
              <a:xfrm>
                <a:off x="6780" y="9751"/>
                <a:ext cx="34" cy="2"/>
                <a:chOff x="6780" y="9751"/>
                <a:chExt cx="34" cy="2"/>
              </a:xfrm>
            </p:grpSpPr>
            <p:sp>
              <p:nvSpPr>
                <p:cNvPr id="552" name="Freeform 184"/>
                <p:cNvSpPr>
                  <a:spLocks/>
                </p:cNvSpPr>
                <p:nvPr/>
              </p:nvSpPr>
              <p:spPr bwMode="auto">
                <a:xfrm>
                  <a:off x="6780" y="9751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6" name="Group 185"/>
              <p:cNvGrpSpPr>
                <a:grpSpLocks/>
              </p:cNvGrpSpPr>
              <p:nvPr/>
            </p:nvGrpSpPr>
            <p:grpSpPr bwMode="auto">
              <a:xfrm>
                <a:off x="6780" y="9712"/>
                <a:ext cx="68" cy="2"/>
                <a:chOff x="6780" y="9712"/>
                <a:chExt cx="68" cy="2"/>
              </a:xfrm>
            </p:grpSpPr>
            <p:sp>
              <p:nvSpPr>
                <p:cNvPr id="551" name="Freeform 186"/>
                <p:cNvSpPr>
                  <a:spLocks/>
                </p:cNvSpPr>
                <p:nvPr/>
              </p:nvSpPr>
              <p:spPr bwMode="auto">
                <a:xfrm>
                  <a:off x="6780" y="9712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7" name="Group 187"/>
              <p:cNvGrpSpPr>
                <a:grpSpLocks/>
              </p:cNvGrpSpPr>
              <p:nvPr/>
            </p:nvGrpSpPr>
            <p:grpSpPr bwMode="auto">
              <a:xfrm>
                <a:off x="6780" y="9673"/>
                <a:ext cx="34" cy="2"/>
                <a:chOff x="6780" y="9673"/>
                <a:chExt cx="34" cy="2"/>
              </a:xfrm>
            </p:grpSpPr>
            <p:sp>
              <p:nvSpPr>
                <p:cNvPr id="550" name="Freeform 188"/>
                <p:cNvSpPr>
                  <a:spLocks/>
                </p:cNvSpPr>
                <p:nvPr/>
              </p:nvSpPr>
              <p:spPr bwMode="auto">
                <a:xfrm>
                  <a:off x="6780" y="9673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8" name="Group 189"/>
              <p:cNvGrpSpPr>
                <a:grpSpLocks/>
              </p:cNvGrpSpPr>
              <p:nvPr/>
            </p:nvGrpSpPr>
            <p:grpSpPr bwMode="auto">
              <a:xfrm>
                <a:off x="6780" y="9634"/>
                <a:ext cx="34" cy="2"/>
                <a:chOff x="6780" y="9634"/>
                <a:chExt cx="34" cy="2"/>
              </a:xfrm>
            </p:grpSpPr>
            <p:sp>
              <p:nvSpPr>
                <p:cNvPr id="549" name="Freeform 190"/>
                <p:cNvSpPr>
                  <a:spLocks/>
                </p:cNvSpPr>
                <p:nvPr/>
              </p:nvSpPr>
              <p:spPr bwMode="auto">
                <a:xfrm>
                  <a:off x="6780" y="9634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9" name="Group 191"/>
              <p:cNvGrpSpPr>
                <a:grpSpLocks/>
              </p:cNvGrpSpPr>
              <p:nvPr/>
            </p:nvGrpSpPr>
            <p:grpSpPr bwMode="auto">
              <a:xfrm>
                <a:off x="6780" y="9595"/>
                <a:ext cx="34" cy="2"/>
                <a:chOff x="6780" y="9595"/>
                <a:chExt cx="34" cy="2"/>
              </a:xfrm>
            </p:grpSpPr>
            <p:sp>
              <p:nvSpPr>
                <p:cNvPr id="548" name="Freeform 192"/>
                <p:cNvSpPr>
                  <a:spLocks/>
                </p:cNvSpPr>
                <p:nvPr/>
              </p:nvSpPr>
              <p:spPr bwMode="auto">
                <a:xfrm>
                  <a:off x="6780" y="9595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0" name="Group 193"/>
              <p:cNvGrpSpPr>
                <a:grpSpLocks/>
              </p:cNvGrpSpPr>
              <p:nvPr/>
            </p:nvGrpSpPr>
            <p:grpSpPr bwMode="auto">
              <a:xfrm>
                <a:off x="6780" y="9557"/>
                <a:ext cx="34" cy="2"/>
                <a:chOff x="6780" y="9557"/>
                <a:chExt cx="34" cy="2"/>
              </a:xfrm>
            </p:grpSpPr>
            <p:sp>
              <p:nvSpPr>
                <p:cNvPr id="547" name="Freeform 194"/>
                <p:cNvSpPr>
                  <a:spLocks/>
                </p:cNvSpPr>
                <p:nvPr/>
              </p:nvSpPr>
              <p:spPr bwMode="auto">
                <a:xfrm>
                  <a:off x="6780" y="9557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1" name="Group 195"/>
              <p:cNvGrpSpPr>
                <a:grpSpLocks/>
              </p:cNvGrpSpPr>
              <p:nvPr/>
            </p:nvGrpSpPr>
            <p:grpSpPr bwMode="auto">
              <a:xfrm>
                <a:off x="6780" y="9517"/>
                <a:ext cx="68" cy="2"/>
                <a:chOff x="6780" y="9517"/>
                <a:chExt cx="68" cy="2"/>
              </a:xfrm>
            </p:grpSpPr>
            <p:sp>
              <p:nvSpPr>
                <p:cNvPr id="546" name="Freeform 196"/>
                <p:cNvSpPr>
                  <a:spLocks/>
                </p:cNvSpPr>
                <p:nvPr/>
              </p:nvSpPr>
              <p:spPr bwMode="auto">
                <a:xfrm>
                  <a:off x="6780" y="9517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2" name="Group 197"/>
              <p:cNvGrpSpPr>
                <a:grpSpLocks/>
              </p:cNvGrpSpPr>
              <p:nvPr/>
            </p:nvGrpSpPr>
            <p:grpSpPr bwMode="auto">
              <a:xfrm>
                <a:off x="6780" y="9478"/>
                <a:ext cx="34" cy="2"/>
                <a:chOff x="6780" y="9478"/>
                <a:chExt cx="34" cy="2"/>
              </a:xfrm>
            </p:grpSpPr>
            <p:sp>
              <p:nvSpPr>
                <p:cNvPr id="545" name="Freeform 198"/>
                <p:cNvSpPr>
                  <a:spLocks/>
                </p:cNvSpPr>
                <p:nvPr/>
              </p:nvSpPr>
              <p:spPr bwMode="auto">
                <a:xfrm>
                  <a:off x="6780" y="947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3" name="Group 199"/>
              <p:cNvGrpSpPr>
                <a:grpSpLocks/>
              </p:cNvGrpSpPr>
              <p:nvPr/>
            </p:nvGrpSpPr>
            <p:grpSpPr bwMode="auto">
              <a:xfrm>
                <a:off x="6780" y="9440"/>
                <a:ext cx="34" cy="2"/>
                <a:chOff x="6780" y="9440"/>
                <a:chExt cx="34" cy="2"/>
              </a:xfrm>
            </p:grpSpPr>
            <p:sp>
              <p:nvSpPr>
                <p:cNvPr id="544" name="Freeform 200"/>
                <p:cNvSpPr>
                  <a:spLocks/>
                </p:cNvSpPr>
                <p:nvPr/>
              </p:nvSpPr>
              <p:spPr bwMode="auto">
                <a:xfrm>
                  <a:off x="6780" y="9440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4" name="Group 201"/>
              <p:cNvGrpSpPr>
                <a:grpSpLocks/>
              </p:cNvGrpSpPr>
              <p:nvPr/>
            </p:nvGrpSpPr>
            <p:grpSpPr bwMode="auto">
              <a:xfrm>
                <a:off x="6780" y="9401"/>
                <a:ext cx="34" cy="2"/>
                <a:chOff x="6780" y="9401"/>
                <a:chExt cx="34" cy="2"/>
              </a:xfrm>
            </p:grpSpPr>
            <p:sp>
              <p:nvSpPr>
                <p:cNvPr id="543" name="Freeform 202"/>
                <p:cNvSpPr>
                  <a:spLocks/>
                </p:cNvSpPr>
                <p:nvPr/>
              </p:nvSpPr>
              <p:spPr bwMode="auto">
                <a:xfrm>
                  <a:off x="6780" y="9401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5" name="Group 203"/>
              <p:cNvGrpSpPr>
                <a:grpSpLocks/>
              </p:cNvGrpSpPr>
              <p:nvPr/>
            </p:nvGrpSpPr>
            <p:grpSpPr bwMode="auto">
              <a:xfrm>
                <a:off x="6780" y="9362"/>
                <a:ext cx="34" cy="2"/>
                <a:chOff x="6780" y="9362"/>
                <a:chExt cx="34" cy="2"/>
              </a:xfrm>
            </p:grpSpPr>
            <p:sp>
              <p:nvSpPr>
                <p:cNvPr id="542" name="Freeform 204"/>
                <p:cNvSpPr>
                  <a:spLocks/>
                </p:cNvSpPr>
                <p:nvPr/>
              </p:nvSpPr>
              <p:spPr bwMode="auto">
                <a:xfrm>
                  <a:off x="6780" y="9362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6" name="Group 205"/>
              <p:cNvGrpSpPr>
                <a:grpSpLocks/>
              </p:cNvGrpSpPr>
              <p:nvPr/>
            </p:nvGrpSpPr>
            <p:grpSpPr bwMode="auto">
              <a:xfrm>
                <a:off x="6780" y="9323"/>
                <a:ext cx="68" cy="2"/>
                <a:chOff x="6780" y="9323"/>
                <a:chExt cx="68" cy="2"/>
              </a:xfrm>
            </p:grpSpPr>
            <p:sp>
              <p:nvSpPr>
                <p:cNvPr id="541" name="Freeform 206"/>
                <p:cNvSpPr>
                  <a:spLocks/>
                </p:cNvSpPr>
                <p:nvPr/>
              </p:nvSpPr>
              <p:spPr bwMode="auto">
                <a:xfrm>
                  <a:off x="6780" y="9323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7" name="Group 207"/>
              <p:cNvGrpSpPr>
                <a:grpSpLocks/>
              </p:cNvGrpSpPr>
              <p:nvPr/>
            </p:nvGrpSpPr>
            <p:grpSpPr bwMode="auto">
              <a:xfrm>
                <a:off x="6780" y="9284"/>
                <a:ext cx="34" cy="2"/>
                <a:chOff x="6780" y="9284"/>
                <a:chExt cx="34" cy="2"/>
              </a:xfrm>
            </p:grpSpPr>
            <p:sp>
              <p:nvSpPr>
                <p:cNvPr id="540" name="Freeform 208"/>
                <p:cNvSpPr>
                  <a:spLocks/>
                </p:cNvSpPr>
                <p:nvPr/>
              </p:nvSpPr>
              <p:spPr bwMode="auto">
                <a:xfrm>
                  <a:off x="6780" y="9284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8" name="Group 209"/>
              <p:cNvGrpSpPr>
                <a:grpSpLocks/>
              </p:cNvGrpSpPr>
              <p:nvPr/>
            </p:nvGrpSpPr>
            <p:grpSpPr bwMode="auto">
              <a:xfrm>
                <a:off x="6780" y="9245"/>
                <a:ext cx="34" cy="2"/>
                <a:chOff x="6780" y="9245"/>
                <a:chExt cx="34" cy="2"/>
              </a:xfrm>
            </p:grpSpPr>
            <p:sp>
              <p:nvSpPr>
                <p:cNvPr id="539" name="Freeform 210"/>
                <p:cNvSpPr>
                  <a:spLocks/>
                </p:cNvSpPr>
                <p:nvPr/>
              </p:nvSpPr>
              <p:spPr bwMode="auto">
                <a:xfrm>
                  <a:off x="6780" y="9245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9" name="Group 211"/>
              <p:cNvGrpSpPr>
                <a:grpSpLocks/>
              </p:cNvGrpSpPr>
              <p:nvPr/>
            </p:nvGrpSpPr>
            <p:grpSpPr bwMode="auto">
              <a:xfrm>
                <a:off x="6780" y="9206"/>
                <a:ext cx="34" cy="2"/>
                <a:chOff x="6780" y="9206"/>
                <a:chExt cx="34" cy="2"/>
              </a:xfrm>
            </p:grpSpPr>
            <p:sp>
              <p:nvSpPr>
                <p:cNvPr id="538" name="Freeform 212"/>
                <p:cNvSpPr>
                  <a:spLocks/>
                </p:cNvSpPr>
                <p:nvPr/>
              </p:nvSpPr>
              <p:spPr bwMode="auto">
                <a:xfrm>
                  <a:off x="6780" y="9206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0" name="Group 213"/>
              <p:cNvGrpSpPr>
                <a:grpSpLocks/>
              </p:cNvGrpSpPr>
              <p:nvPr/>
            </p:nvGrpSpPr>
            <p:grpSpPr bwMode="auto">
              <a:xfrm>
                <a:off x="6780" y="9168"/>
                <a:ext cx="34" cy="2"/>
                <a:chOff x="6780" y="9168"/>
                <a:chExt cx="34" cy="2"/>
              </a:xfrm>
            </p:grpSpPr>
            <p:sp>
              <p:nvSpPr>
                <p:cNvPr id="537" name="Freeform 214"/>
                <p:cNvSpPr>
                  <a:spLocks/>
                </p:cNvSpPr>
                <p:nvPr/>
              </p:nvSpPr>
              <p:spPr bwMode="auto">
                <a:xfrm>
                  <a:off x="6780" y="916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1" name="Group 215"/>
              <p:cNvGrpSpPr>
                <a:grpSpLocks/>
              </p:cNvGrpSpPr>
              <p:nvPr/>
            </p:nvGrpSpPr>
            <p:grpSpPr bwMode="auto">
              <a:xfrm>
                <a:off x="6780" y="9129"/>
                <a:ext cx="68" cy="2"/>
                <a:chOff x="6780" y="9129"/>
                <a:chExt cx="68" cy="2"/>
              </a:xfrm>
            </p:grpSpPr>
            <p:sp>
              <p:nvSpPr>
                <p:cNvPr id="536" name="Freeform 216"/>
                <p:cNvSpPr>
                  <a:spLocks/>
                </p:cNvSpPr>
                <p:nvPr/>
              </p:nvSpPr>
              <p:spPr bwMode="auto">
                <a:xfrm>
                  <a:off x="6780" y="9129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2" name="Group 217"/>
              <p:cNvGrpSpPr>
                <a:grpSpLocks/>
              </p:cNvGrpSpPr>
              <p:nvPr/>
            </p:nvGrpSpPr>
            <p:grpSpPr bwMode="auto">
              <a:xfrm>
                <a:off x="6780" y="9089"/>
                <a:ext cx="34" cy="2"/>
                <a:chOff x="6780" y="9089"/>
                <a:chExt cx="34" cy="2"/>
              </a:xfrm>
            </p:grpSpPr>
            <p:sp>
              <p:nvSpPr>
                <p:cNvPr id="535" name="Freeform 218"/>
                <p:cNvSpPr>
                  <a:spLocks/>
                </p:cNvSpPr>
                <p:nvPr/>
              </p:nvSpPr>
              <p:spPr bwMode="auto">
                <a:xfrm>
                  <a:off x="6780" y="9089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3" name="Group 219"/>
              <p:cNvGrpSpPr>
                <a:grpSpLocks/>
              </p:cNvGrpSpPr>
              <p:nvPr/>
            </p:nvGrpSpPr>
            <p:grpSpPr bwMode="auto">
              <a:xfrm>
                <a:off x="6780" y="9051"/>
                <a:ext cx="34" cy="2"/>
                <a:chOff x="6780" y="9051"/>
                <a:chExt cx="34" cy="2"/>
              </a:xfrm>
            </p:grpSpPr>
            <p:sp>
              <p:nvSpPr>
                <p:cNvPr id="534" name="Freeform 220"/>
                <p:cNvSpPr>
                  <a:spLocks/>
                </p:cNvSpPr>
                <p:nvPr/>
              </p:nvSpPr>
              <p:spPr bwMode="auto">
                <a:xfrm>
                  <a:off x="6780" y="9051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4" name="Group 221"/>
              <p:cNvGrpSpPr>
                <a:grpSpLocks/>
              </p:cNvGrpSpPr>
              <p:nvPr/>
            </p:nvGrpSpPr>
            <p:grpSpPr bwMode="auto">
              <a:xfrm>
                <a:off x="6780" y="9012"/>
                <a:ext cx="34" cy="2"/>
                <a:chOff x="6780" y="9012"/>
                <a:chExt cx="34" cy="2"/>
              </a:xfrm>
            </p:grpSpPr>
            <p:sp>
              <p:nvSpPr>
                <p:cNvPr id="533" name="Freeform 222"/>
                <p:cNvSpPr>
                  <a:spLocks/>
                </p:cNvSpPr>
                <p:nvPr/>
              </p:nvSpPr>
              <p:spPr bwMode="auto">
                <a:xfrm>
                  <a:off x="6780" y="9012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5" name="Group 223"/>
              <p:cNvGrpSpPr>
                <a:grpSpLocks/>
              </p:cNvGrpSpPr>
              <p:nvPr/>
            </p:nvGrpSpPr>
            <p:grpSpPr bwMode="auto">
              <a:xfrm>
                <a:off x="6780" y="8973"/>
                <a:ext cx="34" cy="2"/>
                <a:chOff x="6780" y="8973"/>
                <a:chExt cx="34" cy="2"/>
              </a:xfrm>
            </p:grpSpPr>
            <p:sp>
              <p:nvSpPr>
                <p:cNvPr id="532" name="Freeform 224"/>
                <p:cNvSpPr>
                  <a:spLocks/>
                </p:cNvSpPr>
                <p:nvPr/>
              </p:nvSpPr>
              <p:spPr bwMode="auto">
                <a:xfrm>
                  <a:off x="6780" y="8973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6" name="Group 225"/>
              <p:cNvGrpSpPr>
                <a:grpSpLocks/>
              </p:cNvGrpSpPr>
              <p:nvPr/>
            </p:nvGrpSpPr>
            <p:grpSpPr bwMode="auto">
              <a:xfrm>
                <a:off x="6780" y="8934"/>
                <a:ext cx="68" cy="2"/>
                <a:chOff x="6780" y="8934"/>
                <a:chExt cx="68" cy="2"/>
              </a:xfrm>
            </p:grpSpPr>
            <p:sp>
              <p:nvSpPr>
                <p:cNvPr id="531" name="Freeform 226"/>
                <p:cNvSpPr>
                  <a:spLocks/>
                </p:cNvSpPr>
                <p:nvPr/>
              </p:nvSpPr>
              <p:spPr bwMode="auto">
                <a:xfrm>
                  <a:off x="6780" y="8934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7" name="Group 227"/>
              <p:cNvGrpSpPr>
                <a:grpSpLocks/>
              </p:cNvGrpSpPr>
              <p:nvPr/>
            </p:nvGrpSpPr>
            <p:grpSpPr bwMode="auto">
              <a:xfrm>
                <a:off x="6780" y="8896"/>
                <a:ext cx="34" cy="2"/>
                <a:chOff x="6780" y="8896"/>
                <a:chExt cx="34" cy="2"/>
              </a:xfrm>
            </p:grpSpPr>
            <p:sp>
              <p:nvSpPr>
                <p:cNvPr id="530" name="Freeform 228"/>
                <p:cNvSpPr>
                  <a:spLocks/>
                </p:cNvSpPr>
                <p:nvPr/>
              </p:nvSpPr>
              <p:spPr bwMode="auto">
                <a:xfrm>
                  <a:off x="6780" y="8896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8" name="Group 229"/>
              <p:cNvGrpSpPr>
                <a:grpSpLocks/>
              </p:cNvGrpSpPr>
              <p:nvPr/>
            </p:nvGrpSpPr>
            <p:grpSpPr bwMode="auto">
              <a:xfrm>
                <a:off x="6780" y="8856"/>
                <a:ext cx="34" cy="2"/>
                <a:chOff x="6780" y="8856"/>
                <a:chExt cx="34" cy="2"/>
              </a:xfrm>
            </p:grpSpPr>
            <p:sp>
              <p:nvSpPr>
                <p:cNvPr id="529" name="Freeform 230"/>
                <p:cNvSpPr>
                  <a:spLocks/>
                </p:cNvSpPr>
                <p:nvPr/>
              </p:nvSpPr>
              <p:spPr bwMode="auto">
                <a:xfrm>
                  <a:off x="6780" y="8856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9" name="Group 231"/>
              <p:cNvGrpSpPr>
                <a:grpSpLocks/>
              </p:cNvGrpSpPr>
              <p:nvPr/>
            </p:nvGrpSpPr>
            <p:grpSpPr bwMode="auto">
              <a:xfrm>
                <a:off x="6780" y="8817"/>
                <a:ext cx="34" cy="2"/>
                <a:chOff x="6780" y="8817"/>
                <a:chExt cx="34" cy="2"/>
              </a:xfrm>
            </p:grpSpPr>
            <p:sp>
              <p:nvSpPr>
                <p:cNvPr id="528" name="Freeform 232"/>
                <p:cNvSpPr>
                  <a:spLocks/>
                </p:cNvSpPr>
                <p:nvPr/>
              </p:nvSpPr>
              <p:spPr bwMode="auto">
                <a:xfrm>
                  <a:off x="6780" y="8817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0" name="Group 233"/>
              <p:cNvGrpSpPr>
                <a:grpSpLocks/>
              </p:cNvGrpSpPr>
              <p:nvPr/>
            </p:nvGrpSpPr>
            <p:grpSpPr bwMode="auto">
              <a:xfrm>
                <a:off x="6780" y="8779"/>
                <a:ext cx="34" cy="2"/>
                <a:chOff x="6780" y="8779"/>
                <a:chExt cx="34" cy="2"/>
              </a:xfrm>
            </p:grpSpPr>
            <p:sp>
              <p:nvSpPr>
                <p:cNvPr id="527" name="Freeform 234"/>
                <p:cNvSpPr>
                  <a:spLocks/>
                </p:cNvSpPr>
                <p:nvPr/>
              </p:nvSpPr>
              <p:spPr bwMode="auto">
                <a:xfrm>
                  <a:off x="6780" y="8779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1" name="Group 235"/>
              <p:cNvGrpSpPr>
                <a:grpSpLocks/>
              </p:cNvGrpSpPr>
              <p:nvPr/>
            </p:nvGrpSpPr>
            <p:grpSpPr bwMode="auto">
              <a:xfrm>
                <a:off x="6780" y="8740"/>
                <a:ext cx="68" cy="2"/>
                <a:chOff x="6780" y="8740"/>
                <a:chExt cx="68" cy="2"/>
              </a:xfrm>
            </p:grpSpPr>
            <p:sp>
              <p:nvSpPr>
                <p:cNvPr id="526" name="Freeform 236"/>
                <p:cNvSpPr>
                  <a:spLocks/>
                </p:cNvSpPr>
                <p:nvPr/>
              </p:nvSpPr>
              <p:spPr bwMode="auto">
                <a:xfrm>
                  <a:off x="6780" y="8740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2" name="Group 237"/>
              <p:cNvGrpSpPr>
                <a:grpSpLocks/>
              </p:cNvGrpSpPr>
              <p:nvPr/>
            </p:nvGrpSpPr>
            <p:grpSpPr bwMode="auto">
              <a:xfrm>
                <a:off x="6780" y="8701"/>
                <a:ext cx="34" cy="2"/>
                <a:chOff x="6780" y="8701"/>
                <a:chExt cx="34" cy="2"/>
              </a:xfrm>
            </p:grpSpPr>
            <p:sp>
              <p:nvSpPr>
                <p:cNvPr id="525" name="Freeform 238"/>
                <p:cNvSpPr>
                  <a:spLocks/>
                </p:cNvSpPr>
                <p:nvPr/>
              </p:nvSpPr>
              <p:spPr bwMode="auto">
                <a:xfrm>
                  <a:off x="6780" y="8701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3" name="Group 239"/>
              <p:cNvGrpSpPr>
                <a:grpSpLocks/>
              </p:cNvGrpSpPr>
              <p:nvPr/>
            </p:nvGrpSpPr>
            <p:grpSpPr bwMode="auto">
              <a:xfrm>
                <a:off x="6780" y="8662"/>
                <a:ext cx="34" cy="2"/>
                <a:chOff x="6780" y="8662"/>
                <a:chExt cx="34" cy="2"/>
              </a:xfrm>
            </p:grpSpPr>
            <p:sp>
              <p:nvSpPr>
                <p:cNvPr id="524" name="Freeform 240"/>
                <p:cNvSpPr>
                  <a:spLocks/>
                </p:cNvSpPr>
                <p:nvPr/>
              </p:nvSpPr>
              <p:spPr bwMode="auto">
                <a:xfrm>
                  <a:off x="6780" y="8662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4" name="Group 241"/>
              <p:cNvGrpSpPr>
                <a:grpSpLocks/>
              </p:cNvGrpSpPr>
              <p:nvPr/>
            </p:nvGrpSpPr>
            <p:grpSpPr bwMode="auto">
              <a:xfrm>
                <a:off x="6780" y="8623"/>
                <a:ext cx="34" cy="2"/>
                <a:chOff x="6780" y="8623"/>
                <a:chExt cx="34" cy="2"/>
              </a:xfrm>
            </p:grpSpPr>
            <p:sp>
              <p:nvSpPr>
                <p:cNvPr id="523" name="Freeform 242"/>
                <p:cNvSpPr>
                  <a:spLocks/>
                </p:cNvSpPr>
                <p:nvPr/>
              </p:nvSpPr>
              <p:spPr bwMode="auto">
                <a:xfrm>
                  <a:off x="6780" y="8623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5" name="Group 243"/>
              <p:cNvGrpSpPr>
                <a:grpSpLocks/>
              </p:cNvGrpSpPr>
              <p:nvPr/>
            </p:nvGrpSpPr>
            <p:grpSpPr bwMode="auto">
              <a:xfrm>
                <a:off x="6780" y="8584"/>
                <a:ext cx="34" cy="2"/>
                <a:chOff x="6780" y="8584"/>
                <a:chExt cx="34" cy="2"/>
              </a:xfrm>
            </p:grpSpPr>
            <p:sp>
              <p:nvSpPr>
                <p:cNvPr id="522" name="Freeform 244"/>
                <p:cNvSpPr>
                  <a:spLocks/>
                </p:cNvSpPr>
                <p:nvPr/>
              </p:nvSpPr>
              <p:spPr bwMode="auto">
                <a:xfrm>
                  <a:off x="6780" y="8584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6" name="Group 245"/>
              <p:cNvGrpSpPr>
                <a:grpSpLocks/>
              </p:cNvGrpSpPr>
              <p:nvPr/>
            </p:nvGrpSpPr>
            <p:grpSpPr bwMode="auto">
              <a:xfrm>
                <a:off x="6780" y="8545"/>
                <a:ext cx="68" cy="2"/>
                <a:chOff x="6780" y="8545"/>
                <a:chExt cx="68" cy="2"/>
              </a:xfrm>
            </p:grpSpPr>
            <p:sp>
              <p:nvSpPr>
                <p:cNvPr id="521" name="Freeform 246"/>
                <p:cNvSpPr>
                  <a:spLocks/>
                </p:cNvSpPr>
                <p:nvPr/>
              </p:nvSpPr>
              <p:spPr bwMode="auto">
                <a:xfrm>
                  <a:off x="6780" y="8545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7" name="Group 247"/>
              <p:cNvGrpSpPr>
                <a:grpSpLocks/>
              </p:cNvGrpSpPr>
              <p:nvPr/>
            </p:nvGrpSpPr>
            <p:grpSpPr bwMode="auto">
              <a:xfrm>
                <a:off x="6780" y="8507"/>
                <a:ext cx="34" cy="2"/>
                <a:chOff x="6780" y="8507"/>
                <a:chExt cx="34" cy="2"/>
              </a:xfrm>
            </p:grpSpPr>
            <p:sp>
              <p:nvSpPr>
                <p:cNvPr id="520" name="Freeform 248"/>
                <p:cNvSpPr>
                  <a:spLocks/>
                </p:cNvSpPr>
                <p:nvPr/>
              </p:nvSpPr>
              <p:spPr bwMode="auto">
                <a:xfrm>
                  <a:off x="6780" y="8507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8" name="Group 249"/>
              <p:cNvGrpSpPr>
                <a:grpSpLocks/>
              </p:cNvGrpSpPr>
              <p:nvPr/>
            </p:nvGrpSpPr>
            <p:grpSpPr bwMode="auto">
              <a:xfrm>
                <a:off x="6780" y="8468"/>
                <a:ext cx="34" cy="2"/>
                <a:chOff x="6780" y="8468"/>
                <a:chExt cx="34" cy="2"/>
              </a:xfrm>
            </p:grpSpPr>
            <p:sp>
              <p:nvSpPr>
                <p:cNvPr id="519" name="Freeform 250"/>
                <p:cNvSpPr>
                  <a:spLocks/>
                </p:cNvSpPr>
                <p:nvPr/>
              </p:nvSpPr>
              <p:spPr bwMode="auto">
                <a:xfrm>
                  <a:off x="6780" y="846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9" name="Group 251"/>
              <p:cNvGrpSpPr>
                <a:grpSpLocks/>
              </p:cNvGrpSpPr>
              <p:nvPr/>
            </p:nvGrpSpPr>
            <p:grpSpPr bwMode="auto">
              <a:xfrm>
                <a:off x="6780" y="8428"/>
                <a:ext cx="34" cy="2"/>
                <a:chOff x="6780" y="8428"/>
                <a:chExt cx="34" cy="2"/>
              </a:xfrm>
            </p:grpSpPr>
            <p:sp>
              <p:nvSpPr>
                <p:cNvPr id="518" name="Freeform 252"/>
                <p:cNvSpPr>
                  <a:spLocks/>
                </p:cNvSpPr>
                <p:nvPr/>
              </p:nvSpPr>
              <p:spPr bwMode="auto">
                <a:xfrm>
                  <a:off x="6780" y="8428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0" name="Group 253"/>
              <p:cNvGrpSpPr>
                <a:grpSpLocks/>
              </p:cNvGrpSpPr>
              <p:nvPr/>
            </p:nvGrpSpPr>
            <p:grpSpPr bwMode="auto">
              <a:xfrm>
                <a:off x="6780" y="8390"/>
                <a:ext cx="34" cy="2"/>
                <a:chOff x="6780" y="8390"/>
                <a:chExt cx="34" cy="2"/>
              </a:xfrm>
            </p:grpSpPr>
            <p:sp>
              <p:nvSpPr>
                <p:cNvPr id="517" name="Freeform 254"/>
                <p:cNvSpPr>
                  <a:spLocks/>
                </p:cNvSpPr>
                <p:nvPr/>
              </p:nvSpPr>
              <p:spPr bwMode="auto">
                <a:xfrm>
                  <a:off x="6780" y="8390"/>
                  <a:ext cx="34" cy="2"/>
                </a:xfrm>
                <a:custGeom>
                  <a:avLst/>
                  <a:gdLst>
                    <a:gd name="T0" fmla="+- 0 6814 6780"/>
                    <a:gd name="T1" fmla="*/ T0 w 34"/>
                    <a:gd name="T2" fmla="+- 0 6780 6780"/>
                    <a:gd name="T3" fmla="*/ T2 w 3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4">
                      <a:moveTo>
                        <a:pt x="34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1" name="Group 255"/>
              <p:cNvGrpSpPr>
                <a:grpSpLocks/>
              </p:cNvGrpSpPr>
              <p:nvPr/>
            </p:nvGrpSpPr>
            <p:grpSpPr bwMode="auto">
              <a:xfrm>
                <a:off x="6780" y="8351"/>
                <a:ext cx="68" cy="2"/>
                <a:chOff x="6780" y="8351"/>
                <a:chExt cx="68" cy="2"/>
              </a:xfrm>
            </p:grpSpPr>
            <p:sp>
              <p:nvSpPr>
                <p:cNvPr id="516" name="Freeform 256"/>
                <p:cNvSpPr>
                  <a:spLocks/>
                </p:cNvSpPr>
                <p:nvPr/>
              </p:nvSpPr>
              <p:spPr bwMode="auto">
                <a:xfrm>
                  <a:off x="6780" y="8351"/>
                  <a:ext cx="68" cy="2"/>
                </a:xfrm>
                <a:custGeom>
                  <a:avLst/>
                  <a:gdLst>
                    <a:gd name="T0" fmla="+- 0 6848 6780"/>
                    <a:gd name="T1" fmla="*/ T0 w 68"/>
                    <a:gd name="T2" fmla="+- 0 6780 6780"/>
                    <a:gd name="T3" fmla="*/ T2 w 6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">
                      <a:moveTo>
                        <a:pt x="6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2" name="Group 257"/>
              <p:cNvGrpSpPr>
                <a:grpSpLocks/>
              </p:cNvGrpSpPr>
              <p:nvPr/>
            </p:nvGrpSpPr>
            <p:grpSpPr bwMode="auto">
              <a:xfrm>
                <a:off x="6638" y="10278"/>
                <a:ext cx="42" cy="34"/>
                <a:chOff x="6638" y="10278"/>
                <a:chExt cx="42" cy="34"/>
              </a:xfrm>
            </p:grpSpPr>
            <p:sp>
              <p:nvSpPr>
                <p:cNvPr id="515" name="Freeform 258"/>
                <p:cNvSpPr>
                  <a:spLocks/>
                </p:cNvSpPr>
                <p:nvPr/>
              </p:nvSpPr>
              <p:spPr bwMode="auto">
                <a:xfrm>
                  <a:off x="6638" y="10278"/>
                  <a:ext cx="42" cy="34"/>
                </a:xfrm>
                <a:custGeom>
                  <a:avLst/>
                  <a:gdLst>
                    <a:gd name="T0" fmla="+- 0 6656 6638"/>
                    <a:gd name="T1" fmla="*/ T0 w 42"/>
                    <a:gd name="T2" fmla="+- 0 10278 10278"/>
                    <a:gd name="T3" fmla="*/ 10278 h 34"/>
                    <a:gd name="T4" fmla="+- 0 6646 6638"/>
                    <a:gd name="T5" fmla="*/ T4 w 42"/>
                    <a:gd name="T6" fmla="+- 0 10280 10278"/>
                    <a:gd name="T7" fmla="*/ 10280 h 34"/>
                    <a:gd name="T8" fmla="+- 0 6640 6638"/>
                    <a:gd name="T9" fmla="*/ T8 w 42"/>
                    <a:gd name="T10" fmla="+- 0 10284 10278"/>
                    <a:gd name="T11" fmla="*/ 10284 h 34"/>
                    <a:gd name="T12" fmla="+- 0 6638 6638"/>
                    <a:gd name="T13" fmla="*/ T12 w 42"/>
                    <a:gd name="T14" fmla="+- 0 10293 10278"/>
                    <a:gd name="T15" fmla="*/ 10293 h 34"/>
                    <a:gd name="T16" fmla="+- 0 6638 6638"/>
                    <a:gd name="T17" fmla="*/ T16 w 42"/>
                    <a:gd name="T18" fmla="+- 0 10298 10278"/>
                    <a:gd name="T19" fmla="*/ 10298 h 34"/>
                    <a:gd name="T20" fmla="+- 0 6640 6638"/>
                    <a:gd name="T21" fmla="*/ T20 w 42"/>
                    <a:gd name="T22" fmla="+- 0 10306 10278"/>
                    <a:gd name="T23" fmla="*/ 10306 h 34"/>
                    <a:gd name="T24" fmla="+- 0 6646 6638"/>
                    <a:gd name="T25" fmla="*/ T24 w 42"/>
                    <a:gd name="T26" fmla="+- 0 10311 10278"/>
                    <a:gd name="T27" fmla="*/ 10311 h 34"/>
                    <a:gd name="T28" fmla="+- 0 6656 6638"/>
                    <a:gd name="T29" fmla="*/ T28 w 42"/>
                    <a:gd name="T30" fmla="+- 0 10312 10278"/>
                    <a:gd name="T31" fmla="*/ 10312 h 34"/>
                    <a:gd name="T32" fmla="+- 0 6662 6638"/>
                    <a:gd name="T33" fmla="*/ T32 w 42"/>
                    <a:gd name="T34" fmla="+- 0 10312 10278"/>
                    <a:gd name="T35" fmla="*/ 10312 h 34"/>
                    <a:gd name="T36" fmla="+- 0 6670 6638"/>
                    <a:gd name="T37" fmla="*/ T36 w 42"/>
                    <a:gd name="T38" fmla="+- 0 10311 10278"/>
                    <a:gd name="T39" fmla="*/ 10311 h 34"/>
                    <a:gd name="T40" fmla="+- 0 6676 6638"/>
                    <a:gd name="T41" fmla="*/ T40 w 42"/>
                    <a:gd name="T42" fmla="+- 0 10306 10278"/>
                    <a:gd name="T43" fmla="*/ 10306 h 34"/>
                    <a:gd name="T44" fmla="+- 0 6680 6638"/>
                    <a:gd name="T45" fmla="*/ T44 w 42"/>
                    <a:gd name="T46" fmla="+- 0 10298 10278"/>
                    <a:gd name="T47" fmla="*/ 10298 h 34"/>
                    <a:gd name="T48" fmla="+- 0 6680 6638"/>
                    <a:gd name="T49" fmla="*/ T48 w 42"/>
                    <a:gd name="T50" fmla="+- 0 10293 10278"/>
                    <a:gd name="T51" fmla="*/ 10293 h 34"/>
                    <a:gd name="T52" fmla="+- 0 6676 6638"/>
                    <a:gd name="T53" fmla="*/ T52 w 42"/>
                    <a:gd name="T54" fmla="+- 0 10284 10278"/>
                    <a:gd name="T55" fmla="*/ 10284 h 34"/>
                    <a:gd name="T56" fmla="+- 0 6670 6638"/>
                    <a:gd name="T57" fmla="*/ T56 w 42"/>
                    <a:gd name="T58" fmla="+- 0 10280 10278"/>
                    <a:gd name="T59" fmla="*/ 10280 h 34"/>
                    <a:gd name="T60" fmla="+- 0 6662 6638"/>
                    <a:gd name="T61" fmla="*/ T60 w 42"/>
                    <a:gd name="T62" fmla="+- 0 10278 10278"/>
                    <a:gd name="T63" fmla="*/ 10278 h 34"/>
                    <a:gd name="T64" fmla="+- 0 6656 6638"/>
                    <a:gd name="T65" fmla="*/ T64 w 42"/>
                    <a:gd name="T66" fmla="+- 0 10278 10278"/>
                    <a:gd name="T67" fmla="*/ 1027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3" name="Group 259"/>
              <p:cNvGrpSpPr>
                <a:grpSpLocks/>
              </p:cNvGrpSpPr>
              <p:nvPr/>
            </p:nvGrpSpPr>
            <p:grpSpPr bwMode="auto">
              <a:xfrm>
                <a:off x="6486" y="10084"/>
                <a:ext cx="42" cy="34"/>
                <a:chOff x="6486" y="10084"/>
                <a:chExt cx="42" cy="34"/>
              </a:xfrm>
            </p:grpSpPr>
            <p:sp>
              <p:nvSpPr>
                <p:cNvPr id="514" name="Freeform 260"/>
                <p:cNvSpPr>
                  <a:spLocks/>
                </p:cNvSpPr>
                <p:nvPr/>
              </p:nvSpPr>
              <p:spPr bwMode="auto">
                <a:xfrm>
                  <a:off x="6486" y="10084"/>
                  <a:ext cx="42" cy="34"/>
                </a:xfrm>
                <a:custGeom>
                  <a:avLst/>
                  <a:gdLst>
                    <a:gd name="T0" fmla="+- 0 6504 6486"/>
                    <a:gd name="T1" fmla="*/ T0 w 42"/>
                    <a:gd name="T2" fmla="+- 0 10084 10084"/>
                    <a:gd name="T3" fmla="*/ 10084 h 34"/>
                    <a:gd name="T4" fmla="+- 0 6496 6486"/>
                    <a:gd name="T5" fmla="*/ T4 w 42"/>
                    <a:gd name="T6" fmla="+- 0 10085 10084"/>
                    <a:gd name="T7" fmla="*/ 10085 h 34"/>
                    <a:gd name="T8" fmla="+- 0 6490 6486"/>
                    <a:gd name="T9" fmla="*/ T8 w 42"/>
                    <a:gd name="T10" fmla="+- 0 10090 10084"/>
                    <a:gd name="T11" fmla="*/ 10090 h 34"/>
                    <a:gd name="T12" fmla="+- 0 6486 6486"/>
                    <a:gd name="T13" fmla="*/ T12 w 42"/>
                    <a:gd name="T14" fmla="+- 0 10099 10084"/>
                    <a:gd name="T15" fmla="*/ 10099 h 34"/>
                    <a:gd name="T16" fmla="+- 0 6486 6486"/>
                    <a:gd name="T17" fmla="*/ T16 w 42"/>
                    <a:gd name="T18" fmla="+- 0 10103 10084"/>
                    <a:gd name="T19" fmla="*/ 10103 h 34"/>
                    <a:gd name="T20" fmla="+- 0 6490 6486"/>
                    <a:gd name="T21" fmla="*/ T20 w 42"/>
                    <a:gd name="T22" fmla="+- 0 10112 10084"/>
                    <a:gd name="T23" fmla="*/ 10112 h 34"/>
                    <a:gd name="T24" fmla="+- 0 6496 6486"/>
                    <a:gd name="T25" fmla="*/ T24 w 42"/>
                    <a:gd name="T26" fmla="+- 0 10116 10084"/>
                    <a:gd name="T27" fmla="*/ 10116 h 34"/>
                    <a:gd name="T28" fmla="+- 0 6504 6486"/>
                    <a:gd name="T29" fmla="*/ T28 w 42"/>
                    <a:gd name="T30" fmla="+- 0 10118 10084"/>
                    <a:gd name="T31" fmla="*/ 10118 h 34"/>
                    <a:gd name="T32" fmla="+- 0 6510 6486"/>
                    <a:gd name="T33" fmla="*/ T32 w 42"/>
                    <a:gd name="T34" fmla="+- 0 10118 10084"/>
                    <a:gd name="T35" fmla="*/ 10118 h 34"/>
                    <a:gd name="T36" fmla="+- 0 6520 6486"/>
                    <a:gd name="T37" fmla="*/ T36 w 42"/>
                    <a:gd name="T38" fmla="+- 0 10116 10084"/>
                    <a:gd name="T39" fmla="*/ 10116 h 34"/>
                    <a:gd name="T40" fmla="+- 0 6526 6486"/>
                    <a:gd name="T41" fmla="*/ T40 w 42"/>
                    <a:gd name="T42" fmla="+- 0 10112 10084"/>
                    <a:gd name="T43" fmla="*/ 10112 h 34"/>
                    <a:gd name="T44" fmla="+- 0 6528 6486"/>
                    <a:gd name="T45" fmla="*/ T44 w 42"/>
                    <a:gd name="T46" fmla="+- 0 10103 10084"/>
                    <a:gd name="T47" fmla="*/ 10103 h 34"/>
                    <a:gd name="T48" fmla="+- 0 6528 6486"/>
                    <a:gd name="T49" fmla="*/ T48 w 42"/>
                    <a:gd name="T50" fmla="+- 0 10099 10084"/>
                    <a:gd name="T51" fmla="*/ 10099 h 34"/>
                    <a:gd name="T52" fmla="+- 0 6526 6486"/>
                    <a:gd name="T53" fmla="*/ T52 w 42"/>
                    <a:gd name="T54" fmla="+- 0 10090 10084"/>
                    <a:gd name="T55" fmla="*/ 10090 h 34"/>
                    <a:gd name="T56" fmla="+- 0 6520 6486"/>
                    <a:gd name="T57" fmla="*/ T56 w 42"/>
                    <a:gd name="T58" fmla="+- 0 10085 10084"/>
                    <a:gd name="T59" fmla="*/ 10085 h 34"/>
                    <a:gd name="T60" fmla="+- 0 6510 6486"/>
                    <a:gd name="T61" fmla="*/ T60 w 42"/>
                    <a:gd name="T62" fmla="+- 0 10084 10084"/>
                    <a:gd name="T63" fmla="*/ 10084 h 34"/>
                    <a:gd name="T64" fmla="+- 0 6504 6486"/>
                    <a:gd name="T65" fmla="*/ T64 w 42"/>
                    <a:gd name="T66" fmla="+- 0 10084 10084"/>
                    <a:gd name="T67" fmla="*/ 1008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2"/>
                      </a:lnTo>
                      <a:lnTo>
                        <a:pt x="40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40" y="6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4" name="Group 261"/>
              <p:cNvGrpSpPr>
                <a:grpSpLocks/>
              </p:cNvGrpSpPr>
              <p:nvPr/>
            </p:nvGrpSpPr>
            <p:grpSpPr bwMode="auto">
              <a:xfrm>
                <a:off x="6550" y="10115"/>
                <a:ext cx="6" cy="3"/>
                <a:chOff x="6550" y="10115"/>
                <a:chExt cx="6" cy="3"/>
              </a:xfrm>
            </p:grpSpPr>
            <p:sp>
              <p:nvSpPr>
                <p:cNvPr id="513" name="Freeform 262"/>
                <p:cNvSpPr>
                  <a:spLocks/>
                </p:cNvSpPr>
                <p:nvPr/>
              </p:nvSpPr>
              <p:spPr bwMode="auto">
                <a:xfrm>
                  <a:off x="6550" y="10115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10115 10115"/>
                    <a:gd name="T3" fmla="*/ 10115 h 3"/>
                    <a:gd name="T4" fmla="+- 0 6550 6550"/>
                    <a:gd name="T5" fmla="*/ T4 w 6"/>
                    <a:gd name="T6" fmla="+- 0 10116 10115"/>
                    <a:gd name="T7" fmla="*/ 10116 h 3"/>
                    <a:gd name="T8" fmla="+- 0 6552 6550"/>
                    <a:gd name="T9" fmla="*/ T8 w 6"/>
                    <a:gd name="T10" fmla="+- 0 10118 10115"/>
                    <a:gd name="T11" fmla="*/ 10118 h 3"/>
                    <a:gd name="T12" fmla="+- 0 6556 6550"/>
                    <a:gd name="T13" fmla="*/ T12 w 6"/>
                    <a:gd name="T14" fmla="+- 0 10116 10115"/>
                    <a:gd name="T15" fmla="*/ 10116 h 3"/>
                    <a:gd name="T16" fmla="+- 0 6552 6550"/>
                    <a:gd name="T17" fmla="*/ T16 w 6"/>
                    <a:gd name="T18" fmla="+- 0 10115 10115"/>
                    <a:gd name="T19" fmla="*/ 10115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5" name="Group 263"/>
              <p:cNvGrpSpPr>
                <a:grpSpLocks/>
              </p:cNvGrpSpPr>
              <p:nvPr/>
            </p:nvGrpSpPr>
            <p:grpSpPr bwMode="auto">
              <a:xfrm>
                <a:off x="6578" y="10084"/>
                <a:ext cx="42" cy="34"/>
                <a:chOff x="6578" y="10084"/>
                <a:chExt cx="42" cy="34"/>
              </a:xfrm>
            </p:grpSpPr>
            <p:sp>
              <p:nvSpPr>
                <p:cNvPr id="512" name="Freeform 264"/>
                <p:cNvSpPr>
                  <a:spLocks/>
                </p:cNvSpPr>
                <p:nvPr/>
              </p:nvSpPr>
              <p:spPr bwMode="auto">
                <a:xfrm>
                  <a:off x="6578" y="10084"/>
                  <a:ext cx="42" cy="34"/>
                </a:xfrm>
                <a:custGeom>
                  <a:avLst/>
                  <a:gdLst>
                    <a:gd name="T0" fmla="+- 0 6596 6578"/>
                    <a:gd name="T1" fmla="*/ T0 w 42"/>
                    <a:gd name="T2" fmla="+- 0 10084 10084"/>
                    <a:gd name="T3" fmla="*/ 10084 h 34"/>
                    <a:gd name="T4" fmla="+- 0 6586 6578"/>
                    <a:gd name="T5" fmla="*/ T4 w 42"/>
                    <a:gd name="T6" fmla="+- 0 10085 10084"/>
                    <a:gd name="T7" fmla="*/ 10085 h 34"/>
                    <a:gd name="T8" fmla="+- 0 6580 6578"/>
                    <a:gd name="T9" fmla="*/ T8 w 42"/>
                    <a:gd name="T10" fmla="+- 0 10090 10084"/>
                    <a:gd name="T11" fmla="*/ 10090 h 34"/>
                    <a:gd name="T12" fmla="+- 0 6578 6578"/>
                    <a:gd name="T13" fmla="*/ T12 w 42"/>
                    <a:gd name="T14" fmla="+- 0 10099 10084"/>
                    <a:gd name="T15" fmla="*/ 10099 h 34"/>
                    <a:gd name="T16" fmla="+- 0 6578 6578"/>
                    <a:gd name="T17" fmla="*/ T16 w 42"/>
                    <a:gd name="T18" fmla="+- 0 10103 10084"/>
                    <a:gd name="T19" fmla="*/ 10103 h 34"/>
                    <a:gd name="T20" fmla="+- 0 6580 6578"/>
                    <a:gd name="T21" fmla="*/ T20 w 42"/>
                    <a:gd name="T22" fmla="+- 0 10112 10084"/>
                    <a:gd name="T23" fmla="*/ 10112 h 34"/>
                    <a:gd name="T24" fmla="+- 0 6586 6578"/>
                    <a:gd name="T25" fmla="*/ T24 w 42"/>
                    <a:gd name="T26" fmla="+- 0 10116 10084"/>
                    <a:gd name="T27" fmla="*/ 10116 h 34"/>
                    <a:gd name="T28" fmla="+- 0 6596 6578"/>
                    <a:gd name="T29" fmla="*/ T28 w 42"/>
                    <a:gd name="T30" fmla="+- 0 10118 10084"/>
                    <a:gd name="T31" fmla="*/ 10118 h 34"/>
                    <a:gd name="T32" fmla="+- 0 6602 6578"/>
                    <a:gd name="T33" fmla="*/ T32 w 42"/>
                    <a:gd name="T34" fmla="+- 0 10118 10084"/>
                    <a:gd name="T35" fmla="*/ 10118 h 34"/>
                    <a:gd name="T36" fmla="+- 0 6610 6578"/>
                    <a:gd name="T37" fmla="*/ T36 w 42"/>
                    <a:gd name="T38" fmla="+- 0 10116 10084"/>
                    <a:gd name="T39" fmla="*/ 10116 h 34"/>
                    <a:gd name="T40" fmla="+- 0 6616 6578"/>
                    <a:gd name="T41" fmla="*/ T40 w 42"/>
                    <a:gd name="T42" fmla="+- 0 10112 10084"/>
                    <a:gd name="T43" fmla="*/ 10112 h 34"/>
                    <a:gd name="T44" fmla="+- 0 6620 6578"/>
                    <a:gd name="T45" fmla="*/ T44 w 42"/>
                    <a:gd name="T46" fmla="+- 0 10103 10084"/>
                    <a:gd name="T47" fmla="*/ 10103 h 34"/>
                    <a:gd name="T48" fmla="+- 0 6620 6578"/>
                    <a:gd name="T49" fmla="*/ T48 w 42"/>
                    <a:gd name="T50" fmla="+- 0 10099 10084"/>
                    <a:gd name="T51" fmla="*/ 10099 h 34"/>
                    <a:gd name="T52" fmla="+- 0 6616 6578"/>
                    <a:gd name="T53" fmla="*/ T52 w 42"/>
                    <a:gd name="T54" fmla="+- 0 10090 10084"/>
                    <a:gd name="T55" fmla="*/ 10090 h 34"/>
                    <a:gd name="T56" fmla="+- 0 6610 6578"/>
                    <a:gd name="T57" fmla="*/ T56 w 42"/>
                    <a:gd name="T58" fmla="+- 0 10085 10084"/>
                    <a:gd name="T59" fmla="*/ 10085 h 34"/>
                    <a:gd name="T60" fmla="+- 0 6602 6578"/>
                    <a:gd name="T61" fmla="*/ T60 w 42"/>
                    <a:gd name="T62" fmla="+- 0 10084 10084"/>
                    <a:gd name="T63" fmla="*/ 10084 h 34"/>
                    <a:gd name="T64" fmla="+- 0 6596 6578"/>
                    <a:gd name="T65" fmla="*/ T64 w 42"/>
                    <a:gd name="T66" fmla="+- 0 10084 10084"/>
                    <a:gd name="T67" fmla="*/ 1008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2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6" name="Group 265"/>
              <p:cNvGrpSpPr>
                <a:grpSpLocks/>
              </p:cNvGrpSpPr>
              <p:nvPr/>
            </p:nvGrpSpPr>
            <p:grpSpPr bwMode="auto">
              <a:xfrm>
                <a:off x="6646" y="10084"/>
                <a:ext cx="16" cy="34"/>
                <a:chOff x="6646" y="10084"/>
                <a:chExt cx="16" cy="34"/>
              </a:xfrm>
            </p:grpSpPr>
            <p:sp>
              <p:nvSpPr>
                <p:cNvPr id="511" name="Freeform 266"/>
                <p:cNvSpPr>
                  <a:spLocks/>
                </p:cNvSpPr>
                <p:nvPr/>
              </p:nvSpPr>
              <p:spPr bwMode="auto">
                <a:xfrm>
                  <a:off x="6646" y="10084"/>
                  <a:ext cx="16" cy="34"/>
                </a:xfrm>
                <a:custGeom>
                  <a:avLst/>
                  <a:gdLst>
                    <a:gd name="T0" fmla="+- 0 6646 6646"/>
                    <a:gd name="T1" fmla="*/ T0 w 16"/>
                    <a:gd name="T2" fmla="+- 0 10090 10084"/>
                    <a:gd name="T3" fmla="*/ 10090 h 34"/>
                    <a:gd name="T4" fmla="+- 0 6652 6646"/>
                    <a:gd name="T5" fmla="*/ T4 w 16"/>
                    <a:gd name="T6" fmla="+- 0 10089 10084"/>
                    <a:gd name="T7" fmla="*/ 10089 h 34"/>
                    <a:gd name="T8" fmla="+- 0 6662 6646"/>
                    <a:gd name="T9" fmla="*/ T8 w 16"/>
                    <a:gd name="T10" fmla="+- 0 10084 10084"/>
                    <a:gd name="T11" fmla="*/ 10084 h 34"/>
                    <a:gd name="T12" fmla="+- 0 6662 6646"/>
                    <a:gd name="T13" fmla="*/ T12 w 16"/>
                    <a:gd name="T14" fmla="+- 0 10118 10084"/>
                    <a:gd name="T15" fmla="*/ 1011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" h="34">
                      <a:moveTo>
                        <a:pt x="0" y="6"/>
                      </a:moveTo>
                      <a:lnTo>
                        <a:pt x="6" y="5"/>
                      </a:lnTo>
                      <a:lnTo>
                        <a:pt x="16" y="0"/>
                      </a:lnTo>
                      <a:lnTo>
                        <a:pt x="16" y="34"/>
                      </a:lnTo>
                    </a:path>
                  </a:pathLst>
                </a:custGeom>
                <a:noFill/>
                <a:ln w="116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7" name="Group 267"/>
              <p:cNvGrpSpPr>
                <a:grpSpLocks/>
              </p:cNvGrpSpPr>
              <p:nvPr/>
            </p:nvGrpSpPr>
            <p:grpSpPr bwMode="auto">
              <a:xfrm>
                <a:off x="6486" y="9890"/>
                <a:ext cx="42" cy="33"/>
                <a:chOff x="6486" y="9890"/>
                <a:chExt cx="42" cy="33"/>
              </a:xfrm>
            </p:grpSpPr>
            <p:sp>
              <p:nvSpPr>
                <p:cNvPr id="510" name="Freeform 268"/>
                <p:cNvSpPr>
                  <a:spLocks/>
                </p:cNvSpPr>
                <p:nvPr/>
              </p:nvSpPr>
              <p:spPr bwMode="auto">
                <a:xfrm>
                  <a:off x="6486" y="9890"/>
                  <a:ext cx="42" cy="33"/>
                </a:xfrm>
                <a:custGeom>
                  <a:avLst/>
                  <a:gdLst>
                    <a:gd name="T0" fmla="+- 0 6504 6486"/>
                    <a:gd name="T1" fmla="*/ T0 w 42"/>
                    <a:gd name="T2" fmla="+- 0 9890 9890"/>
                    <a:gd name="T3" fmla="*/ 9890 h 33"/>
                    <a:gd name="T4" fmla="+- 0 6496 6486"/>
                    <a:gd name="T5" fmla="*/ T4 w 42"/>
                    <a:gd name="T6" fmla="+- 0 9891 9890"/>
                    <a:gd name="T7" fmla="*/ 9891 h 33"/>
                    <a:gd name="T8" fmla="+- 0 6490 6486"/>
                    <a:gd name="T9" fmla="*/ T8 w 42"/>
                    <a:gd name="T10" fmla="+- 0 9896 9890"/>
                    <a:gd name="T11" fmla="*/ 9896 h 33"/>
                    <a:gd name="T12" fmla="+- 0 6486 6486"/>
                    <a:gd name="T13" fmla="*/ T12 w 42"/>
                    <a:gd name="T14" fmla="+- 0 9904 9890"/>
                    <a:gd name="T15" fmla="*/ 9904 h 33"/>
                    <a:gd name="T16" fmla="+- 0 6486 6486"/>
                    <a:gd name="T17" fmla="*/ T16 w 42"/>
                    <a:gd name="T18" fmla="+- 0 9909 9890"/>
                    <a:gd name="T19" fmla="*/ 9909 h 33"/>
                    <a:gd name="T20" fmla="+- 0 6490 6486"/>
                    <a:gd name="T21" fmla="*/ T20 w 42"/>
                    <a:gd name="T22" fmla="+- 0 9917 9890"/>
                    <a:gd name="T23" fmla="*/ 9917 h 33"/>
                    <a:gd name="T24" fmla="+- 0 6496 6486"/>
                    <a:gd name="T25" fmla="*/ T24 w 42"/>
                    <a:gd name="T26" fmla="+- 0 9922 9890"/>
                    <a:gd name="T27" fmla="*/ 9922 h 33"/>
                    <a:gd name="T28" fmla="+- 0 6504 6486"/>
                    <a:gd name="T29" fmla="*/ T28 w 42"/>
                    <a:gd name="T30" fmla="+- 0 9923 9890"/>
                    <a:gd name="T31" fmla="*/ 9923 h 33"/>
                    <a:gd name="T32" fmla="+- 0 6510 6486"/>
                    <a:gd name="T33" fmla="*/ T32 w 42"/>
                    <a:gd name="T34" fmla="+- 0 9923 9890"/>
                    <a:gd name="T35" fmla="*/ 9923 h 33"/>
                    <a:gd name="T36" fmla="+- 0 6520 6486"/>
                    <a:gd name="T37" fmla="*/ T36 w 42"/>
                    <a:gd name="T38" fmla="+- 0 9922 9890"/>
                    <a:gd name="T39" fmla="*/ 9922 h 33"/>
                    <a:gd name="T40" fmla="+- 0 6526 6486"/>
                    <a:gd name="T41" fmla="*/ T40 w 42"/>
                    <a:gd name="T42" fmla="+- 0 9917 9890"/>
                    <a:gd name="T43" fmla="*/ 9917 h 33"/>
                    <a:gd name="T44" fmla="+- 0 6528 6486"/>
                    <a:gd name="T45" fmla="*/ T44 w 42"/>
                    <a:gd name="T46" fmla="+- 0 9909 9890"/>
                    <a:gd name="T47" fmla="*/ 9909 h 33"/>
                    <a:gd name="T48" fmla="+- 0 6528 6486"/>
                    <a:gd name="T49" fmla="*/ T48 w 42"/>
                    <a:gd name="T50" fmla="+- 0 9904 9890"/>
                    <a:gd name="T51" fmla="*/ 9904 h 33"/>
                    <a:gd name="T52" fmla="+- 0 6526 6486"/>
                    <a:gd name="T53" fmla="*/ T52 w 42"/>
                    <a:gd name="T54" fmla="+- 0 9896 9890"/>
                    <a:gd name="T55" fmla="*/ 9896 h 33"/>
                    <a:gd name="T56" fmla="+- 0 6520 6486"/>
                    <a:gd name="T57" fmla="*/ T56 w 42"/>
                    <a:gd name="T58" fmla="+- 0 9891 9890"/>
                    <a:gd name="T59" fmla="*/ 9891 h 33"/>
                    <a:gd name="T60" fmla="+- 0 6510 6486"/>
                    <a:gd name="T61" fmla="*/ T60 w 42"/>
                    <a:gd name="T62" fmla="+- 0 9890 9890"/>
                    <a:gd name="T63" fmla="*/ 9890 h 33"/>
                    <a:gd name="T64" fmla="+- 0 6504 6486"/>
                    <a:gd name="T65" fmla="*/ T64 w 42"/>
                    <a:gd name="T66" fmla="+- 0 9890 9890"/>
                    <a:gd name="T67" fmla="*/ 9890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27"/>
                      </a:lnTo>
                      <a:lnTo>
                        <a:pt x="10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4" y="32"/>
                      </a:lnTo>
                      <a:lnTo>
                        <a:pt x="40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40" y="6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8" name="Group 269"/>
              <p:cNvGrpSpPr>
                <a:grpSpLocks/>
              </p:cNvGrpSpPr>
              <p:nvPr/>
            </p:nvGrpSpPr>
            <p:grpSpPr bwMode="auto">
              <a:xfrm>
                <a:off x="6550" y="9920"/>
                <a:ext cx="6" cy="3"/>
                <a:chOff x="6550" y="9920"/>
                <a:chExt cx="6" cy="3"/>
              </a:xfrm>
            </p:grpSpPr>
            <p:sp>
              <p:nvSpPr>
                <p:cNvPr id="509" name="Freeform 270"/>
                <p:cNvSpPr>
                  <a:spLocks/>
                </p:cNvSpPr>
                <p:nvPr/>
              </p:nvSpPr>
              <p:spPr bwMode="auto">
                <a:xfrm>
                  <a:off x="6550" y="9920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9920 9920"/>
                    <a:gd name="T3" fmla="*/ 9920 h 3"/>
                    <a:gd name="T4" fmla="+- 0 6550 6550"/>
                    <a:gd name="T5" fmla="*/ T4 w 6"/>
                    <a:gd name="T6" fmla="+- 0 9922 9920"/>
                    <a:gd name="T7" fmla="*/ 9922 h 3"/>
                    <a:gd name="T8" fmla="+- 0 6552 6550"/>
                    <a:gd name="T9" fmla="*/ T8 w 6"/>
                    <a:gd name="T10" fmla="+- 0 9923 9920"/>
                    <a:gd name="T11" fmla="*/ 9923 h 3"/>
                    <a:gd name="T12" fmla="+- 0 6556 6550"/>
                    <a:gd name="T13" fmla="*/ T12 w 6"/>
                    <a:gd name="T14" fmla="+- 0 9922 9920"/>
                    <a:gd name="T15" fmla="*/ 9922 h 3"/>
                    <a:gd name="T16" fmla="+- 0 6552 6550"/>
                    <a:gd name="T17" fmla="*/ T16 w 6"/>
                    <a:gd name="T18" fmla="+- 0 9920 9920"/>
                    <a:gd name="T19" fmla="*/ 9920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9" name="Group 271"/>
              <p:cNvGrpSpPr>
                <a:grpSpLocks/>
              </p:cNvGrpSpPr>
              <p:nvPr/>
            </p:nvGrpSpPr>
            <p:grpSpPr bwMode="auto">
              <a:xfrm>
                <a:off x="6578" y="9890"/>
                <a:ext cx="42" cy="33"/>
                <a:chOff x="6578" y="9890"/>
                <a:chExt cx="42" cy="33"/>
              </a:xfrm>
            </p:grpSpPr>
            <p:sp>
              <p:nvSpPr>
                <p:cNvPr id="508" name="Freeform 272"/>
                <p:cNvSpPr>
                  <a:spLocks/>
                </p:cNvSpPr>
                <p:nvPr/>
              </p:nvSpPr>
              <p:spPr bwMode="auto">
                <a:xfrm>
                  <a:off x="6578" y="9890"/>
                  <a:ext cx="42" cy="33"/>
                </a:xfrm>
                <a:custGeom>
                  <a:avLst/>
                  <a:gdLst>
                    <a:gd name="T0" fmla="+- 0 6596 6578"/>
                    <a:gd name="T1" fmla="*/ T0 w 42"/>
                    <a:gd name="T2" fmla="+- 0 9890 9890"/>
                    <a:gd name="T3" fmla="*/ 9890 h 33"/>
                    <a:gd name="T4" fmla="+- 0 6586 6578"/>
                    <a:gd name="T5" fmla="*/ T4 w 42"/>
                    <a:gd name="T6" fmla="+- 0 9891 9890"/>
                    <a:gd name="T7" fmla="*/ 9891 h 33"/>
                    <a:gd name="T8" fmla="+- 0 6580 6578"/>
                    <a:gd name="T9" fmla="*/ T8 w 42"/>
                    <a:gd name="T10" fmla="+- 0 9896 9890"/>
                    <a:gd name="T11" fmla="*/ 9896 h 33"/>
                    <a:gd name="T12" fmla="+- 0 6578 6578"/>
                    <a:gd name="T13" fmla="*/ T12 w 42"/>
                    <a:gd name="T14" fmla="+- 0 9904 9890"/>
                    <a:gd name="T15" fmla="*/ 9904 h 33"/>
                    <a:gd name="T16" fmla="+- 0 6578 6578"/>
                    <a:gd name="T17" fmla="*/ T16 w 42"/>
                    <a:gd name="T18" fmla="+- 0 9909 9890"/>
                    <a:gd name="T19" fmla="*/ 9909 h 33"/>
                    <a:gd name="T20" fmla="+- 0 6580 6578"/>
                    <a:gd name="T21" fmla="*/ T20 w 42"/>
                    <a:gd name="T22" fmla="+- 0 9917 9890"/>
                    <a:gd name="T23" fmla="*/ 9917 h 33"/>
                    <a:gd name="T24" fmla="+- 0 6586 6578"/>
                    <a:gd name="T25" fmla="*/ T24 w 42"/>
                    <a:gd name="T26" fmla="+- 0 9922 9890"/>
                    <a:gd name="T27" fmla="*/ 9922 h 33"/>
                    <a:gd name="T28" fmla="+- 0 6596 6578"/>
                    <a:gd name="T29" fmla="*/ T28 w 42"/>
                    <a:gd name="T30" fmla="+- 0 9923 9890"/>
                    <a:gd name="T31" fmla="*/ 9923 h 33"/>
                    <a:gd name="T32" fmla="+- 0 6602 6578"/>
                    <a:gd name="T33" fmla="*/ T32 w 42"/>
                    <a:gd name="T34" fmla="+- 0 9923 9890"/>
                    <a:gd name="T35" fmla="*/ 9923 h 33"/>
                    <a:gd name="T36" fmla="+- 0 6610 6578"/>
                    <a:gd name="T37" fmla="*/ T36 w 42"/>
                    <a:gd name="T38" fmla="+- 0 9922 9890"/>
                    <a:gd name="T39" fmla="*/ 9922 h 33"/>
                    <a:gd name="T40" fmla="+- 0 6616 6578"/>
                    <a:gd name="T41" fmla="*/ T40 w 42"/>
                    <a:gd name="T42" fmla="+- 0 9917 9890"/>
                    <a:gd name="T43" fmla="*/ 9917 h 33"/>
                    <a:gd name="T44" fmla="+- 0 6620 6578"/>
                    <a:gd name="T45" fmla="*/ T44 w 42"/>
                    <a:gd name="T46" fmla="+- 0 9909 9890"/>
                    <a:gd name="T47" fmla="*/ 9909 h 33"/>
                    <a:gd name="T48" fmla="+- 0 6620 6578"/>
                    <a:gd name="T49" fmla="*/ T48 w 42"/>
                    <a:gd name="T50" fmla="+- 0 9904 9890"/>
                    <a:gd name="T51" fmla="*/ 9904 h 33"/>
                    <a:gd name="T52" fmla="+- 0 6616 6578"/>
                    <a:gd name="T53" fmla="*/ T52 w 42"/>
                    <a:gd name="T54" fmla="+- 0 9896 9890"/>
                    <a:gd name="T55" fmla="*/ 9896 h 33"/>
                    <a:gd name="T56" fmla="+- 0 6610 6578"/>
                    <a:gd name="T57" fmla="*/ T56 w 42"/>
                    <a:gd name="T58" fmla="+- 0 9891 9890"/>
                    <a:gd name="T59" fmla="*/ 9891 h 33"/>
                    <a:gd name="T60" fmla="+- 0 6602 6578"/>
                    <a:gd name="T61" fmla="*/ T60 w 42"/>
                    <a:gd name="T62" fmla="+- 0 9890 9890"/>
                    <a:gd name="T63" fmla="*/ 9890 h 33"/>
                    <a:gd name="T64" fmla="+- 0 6596 6578"/>
                    <a:gd name="T65" fmla="*/ T64 w 42"/>
                    <a:gd name="T66" fmla="+- 0 9890 9890"/>
                    <a:gd name="T67" fmla="*/ 9890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2" y="32"/>
                      </a:lnTo>
                      <a:lnTo>
                        <a:pt x="38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38" y="6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0" name="Group 273"/>
              <p:cNvGrpSpPr>
                <a:grpSpLocks/>
              </p:cNvGrpSpPr>
              <p:nvPr/>
            </p:nvGrpSpPr>
            <p:grpSpPr bwMode="auto">
              <a:xfrm>
                <a:off x="6638" y="9890"/>
                <a:ext cx="42" cy="33"/>
                <a:chOff x="6638" y="9890"/>
                <a:chExt cx="42" cy="33"/>
              </a:xfrm>
            </p:grpSpPr>
            <p:sp>
              <p:nvSpPr>
                <p:cNvPr id="507" name="Freeform 274"/>
                <p:cNvSpPr>
                  <a:spLocks/>
                </p:cNvSpPr>
                <p:nvPr/>
              </p:nvSpPr>
              <p:spPr bwMode="auto">
                <a:xfrm>
                  <a:off x="6638" y="9890"/>
                  <a:ext cx="42" cy="33"/>
                </a:xfrm>
                <a:custGeom>
                  <a:avLst/>
                  <a:gdLst>
                    <a:gd name="T0" fmla="+- 0 6640 6638"/>
                    <a:gd name="T1" fmla="*/ T0 w 42"/>
                    <a:gd name="T2" fmla="+- 0 9897 9890"/>
                    <a:gd name="T3" fmla="*/ 9897 h 33"/>
                    <a:gd name="T4" fmla="+- 0 6640 6638"/>
                    <a:gd name="T5" fmla="*/ T4 w 42"/>
                    <a:gd name="T6" fmla="+- 0 9896 9890"/>
                    <a:gd name="T7" fmla="*/ 9896 h 33"/>
                    <a:gd name="T8" fmla="+- 0 6644 6638"/>
                    <a:gd name="T9" fmla="*/ T8 w 42"/>
                    <a:gd name="T10" fmla="+- 0 9893 9890"/>
                    <a:gd name="T11" fmla="*/ 9893 h 33"/>
                    <a:gd name="T12" fmla="+- 0 6646 6638"/>
                    <a:gd name="T13" fmla="*/ T12 w 42"/>
                    <a:gd name="T14" fmla="+- 0 9891 9890"/>
                    <a:gd name="T15" fmla="*/ 9891 h 33"/>
                    <a:gd name="T16" fmla="+- 0 6652 6638"/>
                    <a:gd name="T17" fmla="*/ T16 w 42"/>
                    <a:gd name="T18" fmla="+- 0 9890 9890"/>
                    <a:gd name="T19" fmla="*/ 9890 h 33"/>
                    <a:gd name="T20" fmla="+- 0 6664 6638"/>
                    <a:gd name="T21" fmla="*/ T20 w 42"/>
                    <a:gd name="T22" fmla="+- 0 9890 9890"/>
                    <a:gd name="T23" fmla="*/ 9890 h 33"/>
                    <a:gd name="T24" fmla="+- 0 6670 6638"/>
                    <a:gd name="T25" fmla="*/ T24 w 42"/>
                    <a:gd name="T26" fmla="+- 0 9891 9890"/>
                    <a:gd name="T27" fmla="*/ 9891 h 33"/>
                    <a:gd name="T28" fmla="+- 0 6674 6638"/>
                    <a:gd name="T29" fmla="*/ T28 w 42"/>
                    <a:gd name="T30" fmla="+- 0 9893 9890"/>
                    <a:gd name="T31" fmla="*/ 9893 h 33"/>
                    <a:gd name="T32" fmla="+- 0 6676 6638"/>
                    <a:gd name="T33" fmla="*/ T32 w 42"/>
                    <a:gd name="T34" fmla="+- 0 9896 9890"/>
                    <a:gd name="T35" fmla="*/ 9896 h 33"/>
                    <a:gd name="T36" fmla="+- 0 6676 6638"/>
                    <a:gd name="T37" fmla="*/ T36 w 42"/>
                    <a:gd name="T38" fmla="+- 0 9899 9890"/>
                    <a:gd name="T39" fmla="*/ 9899 h 33"/>
                    <a:gd name="T40" fmla="+- 0 6674 6638"/>
                    <a:gd name="T41" fmla="*/ T40 w 42"/>
                    <a:gd name="T42" fmla="+- 0 9903 9890"/>
                    <a:gd name="T43" fmla="*/ 9903 h 33"/>
                    <a:gd name="T44" fmla="+- 0 6668 6638"/>
                    <a:gd name="T45" fmla="*/ T44 w 42"/>
                    <a:gd name="T46" fmla="+- 0 9907 9890"/>
                    <a:gd name="T47" fmla="*/ 9907 h 33"/>
                    <a:gd name="T48" fmla="+- 0 6638 6638"/>
                    <a:gd name="T49" fmla="*/ T48 w 42"/>
                    <a:gd name="T50" fmla="+- 0 9923 9890"/>
                    <a:gd name="T51" fmla="*/ 9923 h 33"/>
                    <a:gd name="T52" fmla="+- 0 6680 6638"/>
                    <a:gd name="T53" fmla="*/ T52 w 42"/>
                    <a:gd name="T54" fmla="+- 0 9923 9890"/>
                    <a:gd name="T55" fmla="*/ 9923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42" h="33">
                      <a:moveTo>
                        <a:pt x="2" y="7"/>
                      </a:moveTo>
                      <a:lnTo>
                        <a:pt x="2" y="6"/>
                      </a:lnTo>
                      <a:lnTo>
                        <a:pt x="6" y="3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26" y="0"/>
                      </a:lnTo>
                      <a:lnTo>
                        <a:pt x="32" y="1"/>
                      </a:lnTo>
                      <a:lnTo>
                        <a:pt x="36" y="3"/>
                      </a:lnTo>
                      <a:lnTo>
                        <a:pt x="38" y="6"/>
                      </a:lnTo>
                      <a:lnTo>
                        <a:pt x="38" y="9"/>
                      </a:lnTo>
                      <a:lnTo>
                        <a:pt x="36" y="13"/>
                      </a:lnTo>
                      <a:lnTo>
                        <a:pt x="30" y="17"/>
                      </a:lnTo>
                      <a:lnTo>
                        <a:pt x="0" y="33"/>
                      </a:lnTo>
                      <a:lnTo>
                        <a:pt x="42" y="33"/>
                      </a:lnTo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1" name="Group 275"/>
              <p:cNvGrpSpPr>
                <a:grpSpLocks/>
              </p:cNvGrpSpPr>
              <p:nvPr/>
            </p:nvGrpSpPr>
            <p:grpSpPr bwMode="auto">
              <a:xfrm>
                <a:off x="6486" y="9695"/>
                <a:ext cx="42" cy="34"/>
                <a:chOff x="6486" y="9695"/>
                <a:chExt cx="42" cy="34"/>
              </a:xfrm>
            </p:grpSpPr>
            <p:sp>
              <p:nvSpPr>
                <p:cNvPr id="506" name="Freeform 276"/>
                <p:cNvSpPr>
                  <a:spLocks/>
                </p:cNvSpPr>
                <p:nvPr/>
              </p:nvSpPr>
              <p:spPr bwMode="auto">
                <a:xfrm>
                  <a:off x="6486" y="9695"/>
                  <a:ext cx="42" cy="34"/>
                </a:xfrm>
                <a:custGeom>
                  <a:avLst/>
                  <a:gdLst>
                    <a:gd name="T0" fmla="+- 0 6504 6486"/>
                    <a:gd name="T1" fmla="*/ T0 w 42"/>
                    <a:gd name="T2" fmla="+- 0 9695 9695"/>
                    <a:gd name="T3" fmla="*/ 9695 h 34"/>
                    <a:gd name="T4" fmla="+- 0 6496 6486"/>
                    <a:gd name="T5" fmla="*/ T4 w 42"/>
                    <a:gd name="T6" fmla="+- 0 9697 9695"/>
                    <a:gd name="T7" fmla="*/ 9697 h 34"/>
                    <a:gd name="T8" fmla="+- 0 6490 6486"/>
                    <a:gd name="T9" fmla="*/ T8 w 42"/>
                    <a:gd name="T10" fmla="+- 0 9701 9695"/>
                    <a:gd name="T11" fmla="*/ 9701 h 34"/>
                    <a:gd name="T12" fmla="+- 0 6486 6486"/>
                    <a:gd name="T13" fmla="*/ T12 w 42"/>
                    <a:gd name="T14" fmla="+- 0 9710 9695"/>
                    <a:gd name="T15" fmla="*/ 9710 h 34"/>
                    <a:gd name="T16" fmla="+- 0 6486 6486"/>
                    <a:gd name="T17" fmla="*/ T16 w 42"/>
                    <a:gd name="T18" fmla="+- 0 9714 9695"/>
                    <a:gd name="T19" fmla="*/ 9714 h 34"/>
                    <a:gd name="T20" fmla="+- 0 6490 6486"/>
                    <a:gd name="T21" fmla="*/ T20 w 42"/>
                    <a:gd name="T22" fmla="+- 0 9723 9695"/>
                    <a:gd name="T23" fmla="*/ 9723 h 34"/>
                    <a:gd name="T24" fmla="+- 0 6496 6486"/>
                    <a:gd name="T25" fmla="*/ T24 w 42"/>
                    <a:gd name="T26" fmla="+- 0 9727 9695"/>
                    <a:gd name="T27" fmla="*/ 9727 h 34"/>
                    <a:gd name="T28" fmla="+- 0 6504 6486"/>
                    <a:gd name="T29" fmla="*/ T28 w 42"/>
                    <a:gd name="T30" fmla="+- 0 9729 9695"/>
                    <a:gd name="T31" fmla="*/ 9729 h 34"/>
                    <a:gd name="T32" fmla="+- 0 6510 6486"/>
                    <a:gd name="T33" fmla="*/ T32 w 42"/>
                    <a:gd name="T34" fmla="+- 0 9729 9695"/>
                    <a:gd name="T35" fmla="*/ 9729 h 34"/>
                    <a:gd name="T36" fmla="+- 0 6520 6486"/>
                    <a:gd name="T37" fmla="*/ T36 w 42"/>
                    <a:gd name="T38" fmla="+- 0 9727 9695"/>
                    <a:gd name="T39" fmla="*/ 9727 h 34"/>
                    <a:gd name="T40" fmla="+- 0 6526 6486"/>
                    <a:gd name="T41" fmla="*/ T40 w 42"/>
                    <a:gd name="T42" fmla="+- 0 9723 9695"/>
                    <a:gd name="T43" fmla="*/ 9723 h 34"/>
                    <a:gd name="T44" fmla="+- 0 6528 6486"/>
                    <a:gd name="T45" fmla="*/ T44 w 42"/>
                    <a:gd name="T46" fmla="+- 0 9714 9695"/>
                    <a:gd name="T47" fmla="*/ 9714 h 34"/>
                    <a:gd name="T48" fmla="+- 0 6528 6486"/>
                    <a:gd name="T49" fmla="*/ T48 w 42"/>
                    <a:gd name="T50" fmla="+- 0 9710 9695"/>
                    <a:gd name="T51" fmla="*/ 9710 h 34"/>
                    <a:gd name="T52" fmla="+- 0 6526 6486"/>
                    <a:gd name="T53" fmla="*/ T52 w 42"/>
                    <a:gd name="T54" fmla="+- 0 9701 9695"/>
                    <a:gd name="T55" fmla="*/ 9701 h 34"/>
                    <a:gd name="T56" fmla="+- 0 6520 6486"/>
                    <a:gd name="T57" fmla="*/ T56 w 42"/>
                    <a:gd name="T58" fmla="+- 0 9697 9695"/>
                    <a:gd name="T59" fmla="*/ 9697 h 34"/>
                    <a:gd name="T60" fmla="+- 0 6510 6486"/>
                    <a:gd name="T61" fmla="*/ T60 w 42"/>
                    <a:gd name="T62" fmla="+- 0 9695 9695"/>
                    <a:gd name="T63" fmla="*/ 9695 h 34"/>
                    <a:gd name="T64" fmla="+- 0 6504 6486"/>
                    <a:gd name="T65" fmla="*/ T64 w 42"/>
                    <a:gd name="T66" fmla="+- 0 9695 9695"/>
                    <a:gd name="T67" fmla="*/ 9695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2"/>
                      </a:ln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2"/>
                      </a:lnTo>
                      <a:lnTo>
                        <a:pt x="40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40" y="6"/>
                      </a:lnTo>
                      <a:lnTo>
                        <a:pt x="34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2" name="Group 277"/>
              <p:cNvGrpSpPr>
                <a:grpSpLocks/>
              </p:cNvGrpSpPr>
              <p:nvPr/>
            </p:nvGrpSpPr>
            <p:grpSpPr bwMode="auto">
              <a:xfrm>
                <a:off x="6550" y="9726"/>
                <a:ext cx="6" cy="3"/>
                <a:chOff x="6550" y="9726"/>
                <a:chExt cx="6" cy="3"/>
              </a:xfrm>
            </p:grpSpPr>
            <p:sp>
              <p:nvSpPr>
                <p:cNvPr id="505" name="Freeform 278"/>
                <p:cNvSpPr>
                  <a:spLocks/>
                </p:cNvSpPr>
                <p:nvPr/>
              </p:nvSpPr>
              <p:spPr bwMode="auto">
                <a:xfrm>
                  <a:off x="6550" y="9726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9726 9726"/>
                    <a:gd name="T3" fmla="*/ 9726 h 3"/>
                    <a:gd name="T4" fmla="+- 0 6550 6550"/>
                    <a:gd name="T5" fmla="*/ T4 w 6"/>
                    <a:gd name="T6" fmla="+- 0 9727 9726"/>
                    <a:gd name="T7" fmla="*/ 9727 h 3"/>
                    <a:gd name="T8" fmla="+- 0 6552 6550"/>
                    <a:gd name="T9" fmla="*/ T8 w 6"/>
                    <a:gd name="T10" fmla="+- 0 9729 9726"/>
                    <a:gd name="T11" fmla="*/ 9729 h 3"/>
                    <a:gd name="T12" fmla="+- 0 6556 6550"/>
                    <a:gd name="T13" fmla="*/ T12 w 6"/>
                    <a:gd name="T14" fmla="+- 0 9727 9726"/>
                    <a:gd name="T15" fmla="*/ 9727 h 3"/>
                    <a:gd name="T16" fmla="+- 0 6552 6550"/>
                    <a:gd name="T17" fmla="*/ T16 w 6"/>
                    <a:gd name="T18" fmla="+- 0 9726 9726"/>
                    <a:gd name="T19" fmla="*/ 9726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0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3" name="Group 279"/>
              <p:cNvGrpSpPr>
                <a:grpSpLocks/>
              </p:cNvGrpSpPr>
              <p:nvPr/>
            </p:nvGrpSpPr>
            <p:grpSpPr bwMode="auto">
              <a:xfrm>
                <a:off x="6578" y="9695"/>
                <a:ext cx="42" cy="34"/>
                <a:chOff x="6578" y="9695"/>
                <a:chExt cx="42" cy="34"/>
              </a:xfrm>
            </p:grpSpPr>
            <p:sp>
              <p:nvSpPr>
                <p:cNvPr id="504" name="Freeform 280"/>
                <p:cNvSpPr>
                  <a:spLocks/>
                </p:cNvSpPr>
                <p:nvPr/>
              </p:nvSpPr>
              <p:spPr bwMode="auto">
                <a:xfrm>
                  <a:off x="6578" y="9695"/>
                  <a:ext cx="42" cy="34"/>
                </a:xfrm>
                <a:custGeom>
                  <a:avLst/>
                  <a:gdLst>
                    <a:gd name="T0" fmla="+- 0 6596 6578"/>
                    <a:gd name="T1" fmla="*/ T0 w 42"/>
                    <a:gd name="T2" fmla="+- 0 9695 9695"/>
                    <a:gd name="T3" fmla="*/ 9695 h 34"/>
                    <a:gd name="T4" fmla="+- 0 6586 6578"/>
                    <a:gd name="T5" fmla="*/ T4 w 42"/>
                    <a:gd name="T6" fmla="+- 0 9697 9695"/>
                    <a:gd name="T7" fmla="*/ 9697 h 34"/>
                    <a:gd name="T8" fmla="+- 0 6580 6578"/>
                    <a:gd name="T9" fmla="*/ T8 w 42"/>
                    <a:gd name="T10" fmla="+- 0 9701 9695"/>
                    <a:gd name="T11" fmla="*/ 9701 h 34"/>
                    <a:gd name="T12" fmla="+- 0 6578 6578"/>
                    <a:gd name="T13" fmla="*/ T12 w 42"/>
                    <a:gd name="T14" fmla="+- 0 9710 9695"/>
                    <a:gd name="T15" fmla="*/ 9710 h 34"/>
                    <a:gd name="T16" fmla="+- 0 6578 6578"/>
                    <a:gd name="T17" fmla="*/ T16 w 42"/>
                    <a:gd name="T18" fmla="+- 0 9714 9695"/>
                    <a:gd name="T19" fmla="*/ 9714 h 34"/>
                    <a:gd name="T20" fmla="+- 0 6580 6578"/>
                    <a:gd name="T21" fmla="*/ T20 w 42"/>
                    <a:gd name="T22" fmla="+- 0 9723 9695"/>
                    <a:gd name="T23" fmla="*/ 9723 h 34"/>
                    <a:gd name="T24" fmla="+- 0 6586 6578"/>
                    <a:gd name="T25" fmla="*/ T24 w 42"/>
                    <a:gd name="T26" fmla="+- 0 9727 9695"/>
                    <a:gd name="T27" fmla="*/ 9727 h 34"/>
                    <a:gd name="T28" fmla="+- 0 6596 6578"/>
                    <a:gd name="T29" fmla="*/ T28 w 42"/>
                    <a:gd name="T30" fmla="+- 0 9729 9695"/>
                    <a:gd name="T31" fmla="*/ 9729 h 34"/>
                    <a:gd name="T32" fmla="+- 0 6602 6578"/>
                    <a:gd name="T33" fmla="*/ T32 w 42"/>
                    <a:gd name="T34" fmla="+- 0 9729 9695"/>
                    <a:gd name="T35" fmla="*/ 9729 h 34"/>
                    <a:gd name="T36" fmla="+- 0 6610 6578"/>
                    <a:gd name="T37" fmla="*/ T36 w 42"/>
                    <a:gd name="T38" fmla="+- 0 9727 9695"/>
                    <a:gd name="T39" fmla="*/ 9727 h 34"/>
                    <a:gd name="T40" fmla="+- 0 6616 6578"/>
                    <a:gd name="T41" fmla="*/ T40 w 42"/>
                    <a:gd name="T42" fmla="+- 0 9723 9695"/>
                    <a:gd name="T43" fmla="*/ 9723 h 34"/>
                    <a:gd name="T44" fmla="+- 0 6620 6578"/>
                    <a:gd name="T45" fmla="*/ T44 w 42"/>
                    <a:gd name="T46" fmla="+- 0 9714 9695"/>
                    <a:gd name="T47" fmla="*/ 9714 h 34"/>
                    <a:gd name="T48" fmla="+- 0 6620 6578"/>
                    <a:gd name="T49" fmla="*/ T48 w 42"/>
                    <a:gd name="T50" fmla="+- 0 9710 9695"/>
                    <a:gd name="T51" fmla="*/ 9710 h 34"/>
                    <a:gd name="T52" fmla="+- 0 6616 6578"/>
                    <a:gd name="T53" fmla="*/ T52 w 42"/>
                    <a:gd name="T54" fmla="+- 0 9701 9695"/>
                    <a:gd name="T55" fmla="*/ 9701 h 34"/>
                    <a:gd name="T56" fmla="+- 0 6610 6578"/>
                    <a:gd name="T57" fmla="*/ T56 w 42"/>
                    <a:gd name="T58" fmla="+- 0 9697 9695"/>
                    <a:gd name="T59" fmla="*/ 9697 h 34"/>
                    <a:gd name="T60" fmla="+- 0 6602 6578"/>
                    <a:gd name="T61" fmla="*/ T60 w 42"/>
                    <a:gd name="T62" fmla="+- 0 9695 9695"/>
                    <a:gd name="T63" fmla="*/ 9695 h 34"/>
                    <a:gd name="T64" fmla="+- 0 6596 6578"/>
                    <a:gd name="T65" fmla="*/ T64 w 42"/>
                    <a:gd name="T66" fmla="+- 0 9695 9695"/>
                    <a:gd name="T67" fmla="*/ 9695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2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4" name="Group 281"/>
              <p:cNvGrpSpPr>
                <a:grpSpLocks/>
              </p:cNvGrpSpPr>
              <p:nvPr/>
            </p:nvGrpSpPr>
            <p:grpSpPr bwMode="auto">
              <a:xfrm>
                <a:off x="6638" y="9695"/>
                <a:ext cx="42" cy="34"/>
                <a:chOff x="6638" y="9695"/>
                <a:chExt cx="42" cy="34"/>
              </a:xfrm>
            </p:grpSpPr>
            <p:sp>
              <p:nvSpPr>
                <p:cNvPr id="503" name="Freeform 282"/>
                <p:cNvSpPr>
                  <a:spLocks/>
                </p:cNvSpPr>
                <p:nvPr/>
              </p:nvSpPr>
              <p:spPr bwMode="auto">
                <a:xfrm>
                  <a:off x="6638" y="9695"/>
                  <a:ext cx="42" cy="34"/>
                </a:xfrm>
                <a:custGeom>
                  <a:avLst/>
                  <a:gdLst>
                    <a:gd name="T0" fmla="+- 0 6644 6638"/>
                    <a:gd name="T1" fmla="*/ T0 w 42"/>
                    <a:gd name="T2" fmla="+- 0 9695 9695"/>
                    <a:gd name="T3" fmla="*/ 9695 h 34"/>
                    <a:gd name="T4" fmla="+- 0 6676 6638"/>
                    <a:gd name="T5" fmla="*/ T4 w 42"/>
                    <a:gd name="T6" fmla="+- 0 9695 9695"/>
                    <a:gd name="T7" fmla="*/ 9695 h 34"/>
                    <a:gd name="T8" fmla="+- 0 6658 6638"/>
                    <a:gd name="T9" fmla="*/ T8 w 42"/>
                    <a:gd name="T10" fmla="+- 0 9708 9695"/>
                    <a:gd name="T11" fmla="*/ 9708 h 34"/>
                    <a:gd name="T12" fmla="+- 0 6668 6638"/>
                    <a:gd name="T13" fmla="*/ T12 w 42"/>
                    <a:gd name="T14" fmla="+- 0 9708 9695"/>
                    <a:gd name="T15" fmla="*/ 9708 h 34"/>
                    <a:gd name="T16" fmla="+- 0 6674 6638"/>
                    <a:gd name="T17" fmla="*/ T16 w 42"/>
                    <a:gd name="T18" fmla="+- 0 9710 9695"/>
                    <a:gd name="T19" fmla="*/ 9710 h 34"/>
                    <a:gd name="T20" fmla="+- 0 6676 6638"/>
                    <a:gd name="T21" fmla="*/ T20 w 42"/>
                    <a:gd name="T22" fmla="+- 0 9711 9695"/>
                    <a:gd name="T23" fmla="*/ 9711 h 34"/>
                    <a:gd name="T24" fmla="+- 0 6680 6638"/>
                    <a:gd name="T25" fmla="*/ T24 w 42"/>
                    <a:gd name="T26" fmla="+- 0 9716 9695"/>
                    <a:gd name="T27" fmla="*/ 9716 h 34"/>
                    <a:gd name="T28" fmla="+- 0 6680 6638"/>
                    <a:gd name="T29" fmla="*/ T28 w 42"/>
                    <a:gd name="T30" fmla="+- 0 9719 9695"/>
                    <a:gd name="T31" fmla="*/ 9719 h 34"/>
                    <a:gd name="T32" fmla="+- 0 6676 6638"/>
                    <a:gd name="T33" fmla="*/ T32 w 42"/>
                    <a:gd name="T34" fmla="+- 0 9724 9695"/>
                    <a:gd name="T35" fmla="*/ 9724 h 34"/>
                    <a:gd name="T36" fmla="+- 0 6670 6638"/>
                    <a:gd name="T37" fmla="*/ T36 w 42"/>
                    <a:gd name="T38" fmla="+- 0 9727 9695"/>
                    <a:gd name="T39" fmla="*/ 9727 h 34"/>
                    <a:gd name="T40" fmla="+- 0 6662 6638"/>
                    <a:gd name="T41" fmla="*/ T40 w 42"/>
                    <a:gd name="T42" fmla="+- 0 9729 9695"/>
                    <a:gd name="T43" fmla="*/ 9729 h 34"/>
                    <a:gd name="T44" fmla="+- 0 6652 6638"/>
                    <a:gd name="T45" fmla="*/ T44 w 42"/>
                    <a:gd name="T46" fmla="+- 0 9729 9695"/>
                    <a:gd name="T47" fmla="*/ 9729 h 34"/>
                    <a:gd name="T48" fmla="+- 0 6640 6638"/>
                    <a:gd name="T49" fmla="*/ T48 w 42"/>
                    <a:gd name="T50" fmla="+- 0 9726 9695"/>
                    <a:gd name="T51" fmla="*/ 9726 h 34"/>
                    <a:gd name="T52" fmla="+- 0 6638 6638"/>
                    <a:gd name="T53" fmla="*/ T52 w 42"/>
                    <a:gd name="T54" fmla="+- 0 9723 9695"/>
                    <a:gd name="T55" fmla="*/ 9723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42" h="34">
                      <a:moveTo>
                        <a:pt x="6" y="0"/>
                      </a:moveTo>
                      <a:lnTo>
                        <a:pt x="38" y="0"/>
                      </a:lnTo>
                      <a:lnTo>
                        <a:pt x="20" y="13"/>
                      </a:lnTo>
                      <a:lnTo>
                        <a:pt x="30" y="13"/>
                      </a:lnTo>
                      <a:lnTo>
                        <a:pt x="36" y="15"/>
                      </a:lnTo>
                      <a:lnTo>
                        <a:pt x="38" y="16"/>
                      </a:lnTo>
                      <a:lnTo>
                        <a:pt x="42" y="21"/>
                      </a:lnTo>
                      <a:lnTo>
                        <a:pt x="42" y="24"/>
                      </a:lnTo>
                      <a:lnTo>
                        <a:pt x="38" y="29"/>
                      </a:lnTo>
                      <a:lnTo>
                        <a:pt x="32" y="32"/>
                      </a:lnTo>
                      <a:lnTo>
                        <a:pt x="24" y="34"/>
                      </a:lnTo>
                      <a:lnTo>
                        <a:pt x="14" y="34"/>
                      </a:lnTo>
                      <a:lnTo>
                        <a:pt x="2" y="31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5" name="Group 283"/>
              <p:cNvGrpSpPr>
                <a:grpSpLocks/>
              </p:cNvGrpSpPr>
              <p:nvPr/>
            </p:nvGrpSpPr>
            <p:grpSpPr bwMode="auto">
              <a:xfrm>
                <a:off x="6486" y="9501"/>
                <a:ext cx="42" cy="33"/>
                <a:chOff x="6486" y="9501"/>
                <a:chExt cx="42" cy="33"/>
              </a:xfrm>
            </p:grpSpPr>
            <p:sp>
              <p:nvSpPr>
                <p:cNvPr id="502" name="Freeform 284"/>
                <p:cNvSpPr>
                  <a:spLocks/>
                </p:cNvSpPr>
                <p:nvPr/>
              </p:nvSpPr>
              <p:spPr bwMode="auto">
                <a:xfrm>
                  <a:off x="6486" y="9501"/>
                  <a:ext cx="42" cy="33"/>
                </a:xfrm>
                <a:custGeom>
                  <a:avLst/>
                  <a:gdLst>
                    <a:gd name="T0" fmla="+- 0 6504 6486"/>
                    <a:gd name="T1" fmla="*/ T0 w 42"/>
                    <a:gd name="T2" fmla="+- 0 9501 9501"/>
                    <a:gd name="T3" fmla="*/ 9501 h 33"/>
                    <a:gd name="T4" fmla="+- 0 6496 6486"/>
                    <a:gd name="T5" fmla="*/ T4 w 42"/>
                    <a:gd name="T6" fmla="+- 0 9502 9501"/>
                    <a:gd name="T7" fmla="*/ 9502 h 33"/>
                    <a:gd name="T8" fmla="+- 0 6490 6486"/>
                    <a:gd name="T9" fmla="*/ T8 w 42"/>
                    <a:gd name="T10" fmla="+- 0 9507 9501"/>
                    <a:gd name="T11" fmla="*/ 9507 h 33"/>
                    <a:gd name="T12" fmla="+- 0 6486 6486"/>
                    <a:gd name="T13" fmla="*/ T12 w 42"/>
                    <a:gd name="T14" fmla="+- 0 9515 9501"/>
                    <a:gd name="T15" fmla="*/ 9515 h 33"/>
                    <a:gd name="T16" fmla="+- 0 6486 6486"/>
                    <a:gd name="T17" fmla="*/ T16 w 42"/>
                    <a:gd name="T18" fmla="+- 0 9520 9501"/>
                    <a:gd name="T19" fmla="*/ 9520 h 33"/>
                    <a:gd name="T20" fmla="+- 0 6490 6486"/>
                    <a:gd name="T21" fmla="*/ T20 w 42"/>
                    <a:gd name="T22" fmla="+- 0 9528 9501"/>
                    <a:gd name="T23" fmla="*/ 9528 h 33"/>
                    <a:gd name="T24" fmla="+- 0 6496 6486"/>
                    <a:gd name="T25" fmla="*/ T24 w 42"/>
                    <a:gd name="T26" fmla="+- 0 9533 9501"/>
                    <a:gd name="T27" fmla="*/ 9533 h 33"/>
                    <a:gd name="T28" fmla="+- 0 6504 6486"/>
                    <a:gd name="T29" fmla="*/ T28 w 42"/>
                    <a:gd name="T30" fmla="+- 0 9534 9501"/>
                    <a:gd name="T31" fmla="*/ 9534 h 33"/>
                    <a:gd name="T32" fmla="+- 0 6510 6486"/>
                    <a:gd name="T33" fmla="*/ T32 w 42"/>
                    <a:gd name="T34" fmla="+- 0 9534 9501"/>
                    <a:gd name="T35" fmla="*/ 9534 h 33"/>
                    <a:gd name="T36" fmla="+- 0 6520 6486"/>
                    <a:gd name="T37" fmla="*/ T36 w 42"/>
                    <a:gd name="T38" fmla="+- 0 9533 9501"/>
                    <a:gd name="T39" fmla="*/ 9533 h 33"/>
                    <a:gd name="T40" fmla="+- 0 6526 6486"/>
                    <a:gd name="T41" fmla="*/ T40 w 42"/>
                    <a:gd name="T42" fmla="+- 0 9528 9501"/>
                    <a:gd name="T43" fmla="*/ 9528 h 33"/>
                    <a:gd name="T44" fmla="+- 0 6528 6486"/>
                    <a:gd name="T45" fmla="*/ T44 w 42"/>
                    <a:gd name="T46" fmla="+- 0 9520 9501"/>
                    <a:gd name="T47" fmla="*/ 9520 h 33"/>
                    <a:gd name="T48" fmla="+- 0 6528 6486"/>
                    <a:gd name="T49" fmla="*/ T48 w 42"/>
                    <a:gd name="T50" fmla="+- 0 9515 9501"/>
                    <a:gd name="T51" fmla="*/ 9515 h 33"/>
                    <a:gd name="T52" fmla="+- 0 6526 6486"/>
                    <a:gd name="T53" fmla="*/ T52 w 42"/>
                    <a:gd name="T54" fmla="+- 0 9507 9501"/>
                    <a:gd name="T55" fmla="*/ 9507 h 33"/>
                    <a:gd name="T56" fmla="+- 0 6520 6486"/>
                    <a:gd name="T57" fmla="*/ T56 w 42"/>
                    <a:gd name="T58" fmla="+- 0 9502 9501"/>
                    <a:gd name="T59" fmla="*/ 9502 h 33"/>
                    <a:gd name="T60" fmla="+- 0 6510 6486"/>
                    <a:gd name="T61" fmla="*/ T60 w 42"/>
                    <a:gd name="T62" fmla="+- 0 9501 9501"/>
                    <a:gd name="T63" fmla="*/ 9501 h 33"/>
                    <a:gd name="T64" fmla="+- 0 6504 6486"/>
                    <a:gd name="T65" fmla="*/ T64 w 42"/>
                    <a:gd name="T66" fmla="+- 0 9501 9501"/>
                    <a:gd name="T67" fmla="*/ 9501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27"/>
                      </a:lnTo>
                      <a:lnTo>
                        <a:pt x="10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4" y="32"/>
                      </a:lnTo>
                      <a:lnTo>
                        <a:pt x="40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40" y="6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6" name="Group 285"/>
              <p:cNvGrpSpPr>
                <a:grpSpLocks/>
              </p:cNvGrpSpPr>
              <p:nvPr/>
            </p:nvGrpSpPr>
            <p:grpSpPr bwMode="auto">
              <a:xfrm>
                <a:off x="6550" y="9531"/>
                <a:ext cx="6" cy="3"/>
                <a:chOff x="6550" y="9531"/>
                <a:chExt cx="6" cy="3"/>
              </a:xfrm>
            </p:grpSpPr>
            <p:sp>
              <p:nvSpPr>
                <p:cNvPr id="501" name="Freeform 286"/>
                <p:cNvSpPr>
                  <a:spLocks/>
                </p:cNvSpPr>
                <p:nvPr/>
              </p:nvSpPr>
              <p:spPr bwMode="auto">
                <a:xfrm>
                  <a:off x="6550" y="9531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9531 9531"/>
                    <a:gd name="T3" fmla="*/ 9531 h 3"/>
                    <a:gd name="T4" fmla="+- 0 6550 6550"/>
                    <a:gd name="T5" fmla="*/ T4 w 6"/>
                    <a:gd name="T6" fmla="+- 0 9533 9531"/>
                    <a:gd name="T7" fmla="*/ 9533 h 3"/>
                    <a:gd name="T8" fmla="+- 0 6552 6550"/>
                    <a:gd name="T9" fmla="*/ T8 w 6"/>
                    <a:gd name="T10" fmla="+- 0 9534 9531"/>
                    <a:gd name="T11" fmla="*/ 9534 h 3"/>
                    <a:gd name="T12" fmla="+- 0 6556 6550"/>
                    <a:gd name="T13" fmla="*/ T12 w 6"/>
                    <a:gd name="T14" fmla="+- 0 9533 9531"/>
                    <a:gd name="T15" fmla="*/ 9533 h 3"/>
                    <a:gd name="T16" fmla="+- 0 6552 6550"/>
                    <a:gd name="T17" fmla="*/ T16 w 6"/>
                    <a:gd name="T18" fmla="+- 0 9531 9531"/>
                    <a:gd name="T19" fmla="*/ 953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7" name="Group 287"/>
              <p:cNvGrpSpPr>
                <a:grpSpLocks/>
              </p:cNvGrpSpPr>
              <p:nvPr/>
            </p:nvGrpSpPr>
            <p:grpSpPr bwMode="auto">
              <a:xfrm>
                <a:off x="6578" y="9501"/>
                <a:ext cx="42" cy="33"/>
                <a:chOff x="6578" y="9501"/>
                <a:chExt cx="42" cy="33"/>
              </a:xfrm>
            </p:grpSpPr>
            <p:sp>
              <p:nvSpPr>
                <p:cNvPr id="500" name="Freeform 288"/>
                <p:cNvSpPr>
                  <a:spLocks/>
                </p:cNvSpPr>
                <p:nvPr/>
              </p:nvSpPr>
              <p:spPr bwMode="auto">
                <a:xfrm>
                  <a:off x="6578" y="9501"/>
                  <a:ext cx="42" cy="33"/>
                </a:xfrm>
                <a:custGeom>
                  <a:avLst/>
                  <a:gdLst>
                    <a:gd name="T0" fmla="+- 0 6596 6578"/>
                    <a:gd name="T1" fmla="*/ T0 w 42"/>
                    <a:gd name="T2" fmla="+- 0 9501 9501"/>
                    <a:gd name="T3" fmla="*/ 9501 h 33"/>
                    <a:gd name="T4" fmla="+- 0 6586 6578"/>
                    <a:gd name="T5" fmla="*/ T4 w 42"/>
                    <a:gd name="T6" fmla="+- 0 9502 9501"/>
                    <a:gd name="T7" fmla="*/ 9502 h 33"/>
                    <a:gd name="T8" fmla="+- 0 6580 6578"/>
                    <a:gd name="T9" fmla="*/ T8 w 42"/>
                    <a:gd name="T10" fmla="+- 0 9507 9501"/>
                    <a:gd name="T11" fmla="*/ 9507 h 33"/>
                    <a:gd name="T12" fmla="+- 0 6578 6578"/>
                    <a:gd name="T13" fmla="*/ T12 w 42"/>
                    <a:gd name="T14" fmla="+- 0 9515 9501"/>
                    <a:gd name="T15" fmla="*/ 9515 h 33"/>
                    <a:gd name="T16" fmla="+- 0 6578 6578"/>
                    <a:gd name="T17" fmla="*/ T16 w 42"/>
                    <a:gd name="T18" fmla="+- 0 9520 9501"/>
                    <a:gd name="T19" fmla="*/ 9520 h 33"/>
                    <a:gd name="T20" fmla="+- 0 6580 6578"/>
                    <a:gd name="T21" fmla="*/ T20 w 42"/>
                    <a:gd name="T22" fmla="+- 0 9528 9501"/>
                    <a:gd name="T23" fmla="*/ 9528 h 33"/>
                    <a:gd name="T24" fmla="+- 0 6586 6578"/>
                    <a:gd name="T25" fmla="*/ T24 w 42"/>
                    <a:gd name="T26" fmla="+- 0 9533 9501"/>
                    <a:gd name="T27" fmla="*/ 9533 h 33"/>
                    <a:gd name="T28" fmla="+- 0 6596 6578"/>
                    <a:gd name="T29" fmla="*/ T28 w 42"/>
                    <a:gd name="T30" fmla="+- 0 9534 9501"/>
                    <a:gd name="T31" fmla="*/ 9534 h 33"/>
                    <a:gd name="T32" fmla="+- 0 6602 6578"/>
                    <a:gd name="T33" fmla="*/ T32 w 42"/>
                    <a:gd name="T34" fmla="+- 0 9534 9501"/>
                    <a:gd name="T35" fmla="*/ 9534 h 33"/>
                    <a:gd name="T36" fmla="+- 0 6610 6578"/>
                    <a:gd name="T37" fmla="*/ T36 w 42"/>
                    <a:gd name="T38" fmla="+- 0 9533 9501"/>
                    <a:gd name="T39" fmla="*/ 9533 h 33"/>
                    <a:gd name="T40" fmla="+- 0 6616 6578"/>
                    <a:gd name="T41" fmla="*/ T40 w 42"/>
                    <a:gd name="T42" fmla="+- 0 9528 9501"/>
                    <a:gd name="T43" fmla="*/ 9528 h 33"/>
                    <a:gd name="T44" fmla="+- 0 6620 6578"/>
                    <a:gd name="T45" fmla="*/ T44 w 42"/>
                    <a:gd name="T46" fmla="+- 0 9520 9501"/>
                    <a:gd name="T47" fmla="*/ 9520 h 33"/>
                    <a:gd name="T48" fmla="+- 0 6620 6578"/>
                    <a:gd name="T49" fmla="*/ T48 w 42"/>
                    <a:gd name="T50" fmla="+- 0 9515 9501"/>
                    <a:gd name="T51" fmla="*/ 9515 h 33"/>
                    <a:gd name="T52" fmla="+- 0 6616 6578"/>
                    <a:gd name="T53" fmla="*/ T52 w 42"/>
                    <a:gd name="T54" fmla="+- 0 9507 9501"/>
                    <a:gd name="T55" fmla="*/ 9507 h 33"/>
                    <a:gd name="T56" fmla="+- 0 6610 6578"/>
                    <a:gd name="T57" fmla="*/ T56 w 42"/>
                    <a:gd name="T58" fmla="+- 0 9502 9501"/>
                    <a:gd name="T59" fmla="*/ 9502 h 33"/>
                    <a:gd name="T60" fmla="+- 0 6602 6578"/>
                    <a:gd name="T61" fmla="*/ T60 w 42"/>
                    <a:gd name="T62" fmla="+- 0 9501 9501"/>
                    <a:gd name="T63" fmla="*/ 9501 h 33"/>
                    <a:gd name="T64" fmla="+- 0 6596 6578"/>
                    <a:gd name="T65" fmla="*/ T64 w 42"/>
                    <a:gd name="T66" fmla="+- 0 9501 9501"/>
                    <a:gd name="T67" fmla="*/ 9501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2" y="32"/>
                      </a:lnTo>
                      <a:lnTo>
                        <a:pt x="38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38" y="6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8" name="Group 289"/>
              <p:cNvGrpSpPr>
                <a:grpSpLocks/>
              </p:cNvGrpSpPr>
              <p:nvPr/>
            </p:nvGrpSpPr>
            <p:grpSpPr bwMode="auto">
              <a:xfrm>
                <a:off x="6638" y="9501"/>
                <a:ext cx="44" cy="22"/>
                <a:chOff x="6638" y="9501"/>
                <a:chExt cx="44" cy="22"/>
              </a:xfrm>
            </p:grpSpPr>
            <p:sp>
              <p:nvSpPr>
                <p:cNvPr id="499" name="Freeform 290"/>
                <p:cNvSpPr>
                  <a:spLocks/>
                </p:cNvSpPr>
                <p:nvPr/>
              </p:nvSpPr>
              <p:spPr bwMode="auto">
                <a:xfrm>
                  <a:off x="6638" y="9501"/>
                  <a:ext cx="44" cy="22"/>
                </a:xfrm>
                <a:custGeom>
                  <a:avLst/>
                  <a:gdLst>
                    <a:gd name="T0" fmla="+- 0 6668 6638"/>
                    <a:gd name="T1" fmla="*/ T0 w 44"/>
                    <a:gd name="T2" fmla="+- 0 9501 9501"/>
                    <a:gd name="T3" fmla="*/ 9501 h 22"/>
                    <a:gd name="T4" fmla="+- 0 6638 6638"/>
                    <a:gd name="T5" fmla="*/ T4 w 44"/>
                    <a:gd name="T6" fmla="+- 0 9523 9501"/>
                    <a:gd name="T7" fmla="*/ 9523 h 22"/>
                    <a:gd name="T8" fmla="+- 0 6682 6638"/>
                    <a:gd name="T9" fmla="*/ T8 w 44"/>
                    <a:gd name="T10" fmla="+- 0 9523 9501"/>
                    <a:gd name="T11" fmla="*/ 9523 h 2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44" h="22">
                      <a:moveTo>
                        <a:pt x="30" y="0"/>
                      </a:moveTo>
                      <a:lnTo>
                        <a:pt x="0" y="22"/>
                      </a:lnTo>
                      <a:lnTo>
                        <a:pt x="44" y="22"/>
                      </a:lnTo>
                    </a:path>
                  </a:pathLst>
                </a:custGeom>
                <a:noFill/>
                <a:ln w="8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9" name="Group 291"/>
              <p:cNvGrpSpPr>
                <a:grpSpLocks/>
              </p:cNvGrpSpPr>
              <p:nvPr/>
            </p:nvGrpSpPr>
            <p:grpSpPr bwMode="auto">
              <a:xfrm>
                <a:off x="6668" y="9501"/>
                <a:ext cx="2" cy="33"/>
                <a:chOff x="6668" y="9501"/>
                <a:chExt cx="2" cy="33"/>
              </a:xfrm>
            </p:grpSpPr>
            <p:sp>
              <p:nvSpPr>
                <p:cNvPr id="498" name="Freeform 292"/>
                <p:cNvSpPr>
                  <a:spLocks/>
                </p:cNvSpPr>
                <p:nvPr/>
              </p:nvSpPr>
              <p:spPr bwMode="auto">
                <a:xfrm>
                  <a:off x="6668" y="9501"/>
                  <a:ext cx="2" cy="33"/>
                </a:xfrm>
                <a:custGeom>
                  <a:avLst/>
                  <a:gdLst>
                    <a:gd name="T0" fmla="+- 0 9501 9501"/>
                    <a:gd name="T1" fmla="*/ 9501 h 33"/>
                    <a:gd name="T2" fmla="+- 0 9534 9501"/>
                    <a:gd name="T3" fmla="*/ 9534 h 3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3">
                      <a:moveTo>
                        <a:pt x="0" y="0"/>
                      </a:moveTo>
                      <a:lnTo>
                        <a:pt x="0" y="33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0" name="Group 293"/>
              <p:cNvGrpSpPr>
                <a:grpSpLocks/>
              </p:cNvGrpSpPr>
              <p:nvPr/>
            </p:nvGrpSpPr>
            <p:grpSpPr bwMode="auto">
              <a:xfrm>
                <a:off x="6486" y="9306"/>
                <a:ext cx="42" cy="34"/>
                <a:chOff x="6486" y="9306"/>
                <a:chExt cx="42" cy="34"/>
              </a:xfrm>
            </p:grpSpPr>
            <p:sp>
              <p:nvSpPr>
                <p:cNvPr id="497" name="Freeform 294"/>
                <p:cNvSpPr>
                  <a:spLocks/>
                </p:cNvSpPr>
                <p:nvPr/>
              </p:nvSpPr>
              <p:spPr bwMode="auto">
                <a:xfrm>
                  <a:off x="6486" y="9306"/>
                  <a:ext cx="42" cy="34"/>
                </a:xfrm>
                <a:custGeom>
                  <a:avLst/>
                  <a:gdLst>
                    <a:gd name="T0" fmla="+- 0 6504 6486"/>
                    <a:gd name="T1" fmla="*/ T0 w 42"/>
                    <a:gd name="T2" fmla="+- 0 9306 9306"/>
                    <a:gd name="T3" fmla="*/ 9306 h 34"/>
                    <a:gd name="T4" fmla="+- 0 6496 6486"/>
                    <a:gd name="T5" fmla="*/ T4 w 42"/>
                    <a:gd name="T6" fmla="+- 0 9308 9306"/>
                    <a:gd name="T7" fmla="*/ 9308 h 34"/>
                    <a:gd name="T8" fmla="+- 0 6490 6486"/>
                    <a:gd name="T9" fmla="*/ T8 w 42"/>
                    <a:gd name="T10" fmla="+- 0 9312 9306"/>
                    <a:gd name="T11" fmla="*/ 9312 h 34"/>
                    <a:gd name="T12" fmla="+- 0 6486 6486"/>
                    <a:gd name="T13" fmla="*/ T12 w 42"/>
                    <a:gd name="T14" fmla="+- 0 9321 9306"/>
                    <a:gd name="T15" fmla="*/ 9321 h 34"/>
                    <a:gd name="T16" fmla="+- 0 6486 6486"/>
                    <a:gd name="T17" fmla="*/ T16 w 42"/>
                    <a:gd name="T18" fmla="+- 0 9325 9306"/>
                    <a:gd name="T19" fmla="*/ 9325 h 34"/>
                    <a:gd name="T20" fmla="+- 0 6490 6486"/>
                    <a:gd name="T21" fmla="*/ T20 w 42"/>
                    <a:gd name="T22" fmla="+- 0 9334 9306"/>
                    <a:gd name="T23" fmla="*/ 9334 h 34"/>
                    <a:gd name="T24" fmla="+- 0 6496 6486"/>
                    <a:gd name="T25" fmla="*/ T24 w 42"/>
                    <a:gd name="T26" fmla="+- 0 9338 9306"/>
                    <a:gd name="T27" fmla="*/ 9338 h 34"/>
                    <a:gd name="T28" fmla="+- 0 6504 6486"/>
                    <a:gd name="T29" fmla="*/ T28 w 42"/>
                    <a:gd name="T30" fmla="+- 0 9340 9306"/>
                    <a:gd name="T31" fmla="*/ 9340 h 34"/>
                    <a:gd name="T32" fmla="+- 0 6510 6486"/>
                    <a:gd name="T33" fmla="*/ T32 w 42"/>
                    <a:gd name="T34" fmla="+- 0 9340 9306"/>
                    <a:gd name="T35" fmla="*/ 9340 h 34"/>
                    <a:gd name="T36" fmla="+- 0 6520 6486"/>
                    <a:gd name="T37" fmla="*/ T36 w 42"/>
                    <a:gd name="T38" fmla="+- 0 9338 9306"/>
                    <a:gd name="T39" fmla="*/ 9338 h 34"/>
                    <a:gd name="T40" fmla="+- 0 6526 6486"/>
                    <a:gd name="T41" fmla="*/ T40 w 42"/>
                    <a:gd name="T42" fmla="+- 0 9334 9306"/>
                    <a:gd name="T43" fmla="*/ 9334 h 34"/>
                    <a:gd name="T44" fmla="+- 0 6528 6486"/>
                    <a:gd name="T45" fmla="*/ T44 w 42"/>
                    <a:gd name="T46" fmla="+- 0 9325 9306"/>
                    <a:gd name="T47" fmla="*/ 9325 h 34"/>
                    <a:gd name="T48" fmla="+- 0 6528 6486"/>
                    <a:gd name="T49" fmla="*/ T48 w 42"/>
                    <a:gd name="T50" fmla="+- 0 9321 9306"/>
                    <a:gd name="T51" fmla="*/ 9321 h 34"/>
                    <a:gd name="T52" fmla="+- 0 6526 6486"/>
                    <a:gd name="T53" fmla="*/ T52 w 42"/>
                    <a:gd name="T54" fmla="+- 0 9312 9306"/>
                    <a:gd name="T55" fmla="*/ 9312 h 34"/>
                    <a:gd name="T56" fmla="+- 0 6520 6486"/>
                    <a:gd name="T57" fmla="*/ T56 w 42"/>
                    <a:gd name="T58" fmla="+- 0 9308 9306"/>
                    <a:gd name="T59" fmla="*/ 9308 h 34"/>
                    <a:gd name="T60" fmla="+- 0 6510 6486"/>
                    <a:gd name="T61" fmla="*/ T60 w 42"/>
                    <a:gd name="T62" fmla="+- 0 9306 9306"/>
                    <a:gd name="T63" fmla="*/ 9306 h 34"/>
                    <a:gd name="T64" fmla="+- 0 6504 6486"/>
                    <a:gd name="T65" fmla="*/ T64 w 42"/>
                    <a:gd name="T66" fmla="+- 0 9306 9306"/>
                    <a:gd name="T67" fmla="*/ 9306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2"/>
                      </a:ln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2"/>
                      </a:lnTo>
                      <a:lnTo>
                        <a:pt x="40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40" y="6"/>
                      </a:lnTo>
                      <a:lnTo>
                        <a:pt x="34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1" name="Group 295"/>
              <p:cNvGrpSpPr>
                <a:grpSpLocks/>
              </p:cNvGrpSpPr>
              <p:nvPr/>
            </p:nvGrpSpPr>
            <p:grpSpPr bwMode="auto">
              <a:xfrm>
                <a:off x="6550" y="9337"/>
                <a:ext cx="6" cy="3"/>
                <a:chOff x="6550" y="9337"/>
                <a:chExt cx="6" cy="3"/>
              </a:xfrm>
            </p:grpSpPr>
            <p:sp>
              <p:nvSpPr>
                <p:cNvPr id="496" name="Freeform 296"/>
                <p:cNvSpPr>
                  <a:spLocks/>
                </p:cNvSpPr>
                <p:nvPr/>
              </p:nvSpPr>
              <p:spPr bwMode="auto">
                <a:xfrm>
                  <a:off x="6550" y="9337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9337 9337"/>
                    <a:gd name="T3" fmla="*/ 9337 h 3"/>
                    <a:gd name="T4" fmla="+- 0 6550 6550"/>
                    <a:gd name="T5" fmla="*/ T4 w 6"/>
                    <a:gd name="T6" fmla="+- 0 9338 9337"/>
                    <a:gd name="T7" fmla="*/ 9338 h 3"/>
                    <a:gd name="T8" fmla="+- 0 6552 6550"/>
                    <a:gd name="T9" fmla="*/ T8 w 6"/>
                    <a:gd name="T10" fmla="+- 0 9340 9337"/>
                    <a:gd name="T11" fmla="*/ 9340 h 3"/>
                    <a:gd name="T12" fmla="+- 0 6556 6550"/>
                    <a:gd name="T13" fmla="*/ T12 w 6"/>
                    <a:gd name="T14" fmla="+- 0 9338 9337"/>
                    <a:gd name="T15" fmla="*/ 9338 h 3"/>
                    <a:gd name="T16" fmla="+- 0 6552 6550"/>
                    <a:gd name="T17" fmla="*/ T16 w 6"/>
                    <a:gd name="T18" fmla="+- 0 9337 9337"/>
                    <a:gd name="T19" fmla="*/ 9337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0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2" name="Group 297"/>
              <p:cNvGrpSpPr>
                <a:grpSpLocks/>
              </p:cNvGrpSpPr>
              <p:nvPr/>
            </p:nvGrpSpPr>
            <p:grpSpPr bwMode="auto">
              <a:xfrm>
                <a:off x="6578" y="9306"/>
                <a:ext cx="42" cy="34"/>
                <a:chOff x="6578" y="9306"/>
                <a:chExt cx="42" cy="34"/>
              </a:xfrm>
            </p:grpSpPr>
            <p:sp>
              <p:nvSpPr>
                <p:cNvPr id="495" name="Freeform 298"/>
                <p:cNvSpPr>
                  <a:spLocks/>
                </p:cNvSpPr>
                <p:nvPr/>
              </p:nvSpPr>
              <p:spPr bwMode="auto">
                <a:xfrm>
                  <a:off x="6578" y="9306"/>
                  <a:ext cx="42" cy="34"/>
                </a:xfrm>
                <a:custGeom>
                  <a:avLst/>
                  <a:gdLst>
                    <a:gd name="T0" fmla="+- 0 6596 6578"/>
                    <a:gd name="T1" fmla="*/ T0 w 42"/>
                    <a:gd name="T2" fmla="+- 0 9306 9306"/>
                    <a:gd name="T3" fmla="*/ 9306 h 34"/>
                    <a:gd name="T4" fmla="+- 0 6586 6578"/>
                    <a:gd name="T5" fmla="*/ T4 w 42"/>
                    <a:gd name="T6" fmla="+- 0 9308 9306"/>
                    <a:gd name="T7" fmla="*/ 9308 h 34"/>
                    <a:gd name="T8" fmla="+- 0 6580 6578"/>
                    <a:gd name="T9" fmla="*/ T8 w 42"/>
                    <a:gd name="T10" fmla="+- 0 9312 9306"/>
                    <a:gd name="T11" fmla="*/ 9312 h 34"/>
                    <a:gd name="T12" fmla="+- 0 6578 6578"/>
                    <a:gd name="T13" fmla="*/ T12 w 42"/>
                    <a:gd name="T14" fmla="+- 0 9321 9306"/>
                    <a:gd name="T15" fmla="*/ 9321 h 34"/>
                    <a:gd name="T16" fmla="+- 0 6578 6578"/>
                    <a:gd name="T17" fmla="*/ T16 w 42"/>
                    <a:gd name="T18" fmla="+- 0 9325 9306"/>
                    <a:gd name="T19" fmla="*/ 9325 h 34"/>
                    <a:gd name="T20" fmla="+- 0 6580 6578"/>
                    <a:gd name="T21" fmla="*/ T20 w 42"/>
                    <a:gd name="T22" fmla="+- 0 9334 9306"/>
                    <a:gd name="T23" fmla="*/ 9334 h 34"/>
                    <a:gd name="T24" fmla="+- 0 6586 6578"/>
                    <a:gd name="T25" fmla="*/ T24 w 42"/>
                    <a:gd name="T26" fmla="+- 0 9338 9306"/>
                    <a:gd name="T27" fmla="*/ 9338 h 34"/>
                    <a:gd name="T28" fmla="+- 0 6596 6578"/>
                    <a:gd name="T29" fmla="*/ T28 w 42"/>
                    <a:gd name="T30" fmla="+- 0 9340 9306"/>
                    <a:gd name="T31" fmla="*/ 9340 h 34"/>
                    <a:gd name="T32" fmla="+- 0 6602 6578"/>
                    <a:gd name="T33" fmla="*/ T32 w 42"/>
                    <a:gd name="T34" fmla="+- 0 9340 9306"/>
                    <a:gd name="T35" fmla="*/ 9340 h 34"/>
                    <a:gd name="T36" fmla="+- 0 6610 6578"/>
                    <a:gd name="T37" fmla="*/ T36 w 42"/>
                    <a:gd name="T38" fmla="+- 0 9338 9306"/>
                    <a:gd name="T39" fmla="*/ 9338 h 34"/>
                    <a:gd name="T40" fmla="+- 0 6616 6578"/>
                    <a:gd name="T41" fmla="*/ T40 w 42"/>
                    <a:gd name="T42" fmla="+- 0 9334 9306"/>
                    <a:gd name="T43" fmla="*/ 9334 h 34"/>
                    <a:gd name="T44" fmla="+- 0 6620 6578"/>
                    <a:gd name="T45" fmla="*/ T44 w 42"/>
                    <a:gd name="T46" fmla="+- 0 9325 9306"/>
                    <a:gd name="T47" fmla="*/ 9325 h 34"/>
                    <a:gd name="T48" fmla="+- 0 6620 6578"/>
                    <a:gd name="T49" fmla="*/ T48 w 42"/>
                    <a:gd name="T50" fmla="+- 0 9321 9306"/>
                    <a:gd name="T51" fmla="*/ 9321 h 34"/>
                    <a:gd name="T52" fmla="+- 0 6616 6578"/>
                    <a:gd name="T53" fmla="*/ T52 w 42"/>
                    <a:gd name="T54" fmla="+- 0 9312 9306"/>
                    <a:gd name="T55" fmla="*/ 9312 h 34"/>
                    <a:gd name="T56" fmla="+- 0 6610 6578"/>
                    <a:gd name="T57" fmla="*/ T56 w 42"/>
                    <a:gd name="T58" fmla="+- 0 9308 9306"/>
                    <a:gd name="T59" fmla="*/ 9308 h 34"/>
                    <a:gd name="T60" fmla="+- 0 6602 6578"/>
                    <a:gd name="T61" fmla="*/ T60 w 42"/>
                    <a:gd name="T62" fmla="+- 0 9306 9306"/>
                    <a:gd name="T63" fmla="*/ 9306 h 34"/>
                    <a:gd name="T64" fmla="+- 0 6596 6578"/>
                    <a:gd name="T65" fmla="*/ T64 w 42"/>
                    <a:gd name="T66" fmla="+- 0 9306 9306"/>
                    <a:gd name="T67" fmla="*/ 9306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2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3" name="Group 299"/>
              <p:cNvGrpSpPr>
                <a:grpSpLocks/>
              </p:cNvGrpSpPr>
              <p:nvPr/>
            </p:nvGrpSpPr>
            <p:grpSpPr bwMode="auto">
              <a:xfrm>
                <a:off x="6638" y="9306"/>
                <a:ext cx="42" cy="34"/>
                <a:chOff x="6638" y="9306"/>
                <a:chExt cx="42" cy="34"/>
              </a:xfrm>
            </p:grpSpPr>
            <p:sp>
              <p:nvSpPr>
                <p:cNvPr id="494" name="Freeform 300"/>
                <p:cNvSpPr>
                  <a:spLocks/>
                </p:cNvSpPr>
                <p:nvPr/>
              </p:nvSpPr>
              <p:spPr bwMode="auto">
                <a:xfrm>
                  <a:off x="6638" y="9306"/>
                  <a:ext cx="42" cy="34"/>
                </a:xfrm>
                <a:custGeom>
                  <a:avLst/>
                  <a:gdLst>
                    <a:gd name="T0" fmla="+- 0 6674 6638"/>
                    <a:gd name="T1" fmla="*/ T0 w 42"/>
                    <a:gd name="T2" fmla="+- 0 9306 9306"/>
                    <a:gd name="T3" fmla="*/ 9306 h 34"/>
                    <a:gd name="T4" fmla="+- 0 6644 6638"/>
                    <a:gd name="T5" fmla="*/ T4 w 42"/>
                    <a:gd name="T6" fmla="+- 0 9306 9306"/>
                    <a:gd name="T7" fmla="*/ 9306 h 34"/>
                    <a:gd name="T8" fmla="+- 0 6640 6638"/>
                    <a:gd name="T9" fmla="*/ T8 w 42"/>
                    <a:gd name="T10" fmla="+- 0 9321 9306"/>
                    <a:gd name="T11" fmla="*/ 9321 h 34"/>
                    <a:gd name="T12" fmla="+- 0 6644 6638"/>
                    <a:gd name="T13" fmla="*/ T12 w 42"/>
                    <a:gd name="T14" fmla="+- 0 9319 9306"/>
                    <a:gd name="T15" fmla="*/ 9319 h 34"/>
                    <a:gd name="T16" fmla="+- 0 6652 6638"/>
                    <a:gd name="T17" fmla="*/ T16 w 42"/>
                    <a:gd name="T18" fmla="+- 0 9318 9306"/>
                    <a:gd name="T19" fmla="*/ 9318 h 34"/>
                    <a:gd name="T20" fmla="+- 0 6662 6638"/>
                    <a:gd name="T21" fmla="*/ T20 w 42"/>
                    <a:gd name="T22" fmla="+- 0 9318 9306"/>
                    <a:gd name="T23" fmla="*/ 9318 h 34"/>
                    <a:gd name="T24" fmla="+- 0 6670 6638"/>
                    <a:gd name="T25" fmla="*/ T24 w 42"/>
                    <a:gd name="T26" fmla="+- 0 9319 9306"/>
                    <a:gd name="T27" fmla="*/ 9319 h 34"/>
                    <a:gd name="T28" fmla="+- 0 6676 6638"/>
                    <a:gd name="T29" fmla="*/ T28 w 42"/>
                    <a:gd name="T30" fmla="+- 0 9322 9306"/>
                    <a:gd name="T31" fmla="*/ 9322 h 34"/>
                    <a:gd name="T32" fmla="+- 0 6680 6638"/>
                    <a:gd name="T33" fmla="*/ T32 w 42"/>
                    <a:gd name="T34" fmla="+- 0 9327 9306"/>
                    <a:gd name="T35" fmla="*/ 9327 h 34"/>
                    <a:gd name="T36" fmla="+- 0 6680 6638"/>
                    <a:gd name="T37" fmla="*/ T36 w 42"/>
                    <a:gd name="T38" fmla="+- 0 9331 9306"/>
                    <a:gd name="T39" fmla="*/ 9331 h 34"/>
                    <a:gd name="T40" fmla="+- 0 6676 6638"/>
                    <a:gd name="T41" fmla="*/ T40 w 42"/>
                    <a:gd name="T42" fmla="+- 0 9335 9306"/>
                    <a:gd name="T43" fmla="*/ 9335 h 34"/>
                    <a:gd name="T44" fmla="+- 0 6670 6638"/>
                    <a:gd name="T45" fmla="*/ T44 w 42"/>
                    <a:gd name="T46" fmla="+- 0 9338 9306"/>
                    <a:gd name="T47" fmla="*/ 9338 h 34"/>
                    <a:gd name="T48" fmla="+- 0 6662 6638"/>
                    <a:gd name="T49" fmla="*/ T48 w 42"/>
                    <a:gd name="T50" fmla="+- 0 9340 9306"/>
                    <a:gd name="T51" fmla="*/ 9340 h 34"/>
                    <a:gd name="T52" fmla="+- 0 6652 6638"/>
                    <a:gd name="T53" fmla="*/ T52 w 42"/>
                    <a:gd name="T54" fmla="+- 0 9340 9306"/>
                    <a:gd name="T55" fmla="*/ 9340 h 34"/>
                    <a:gd name="T56" fmla="+- 0 6640 6638"/>
                    <a:gd name="T57" fmla="*/ T56 w 42"/>
                    <a:gd name="T58" fmla="+- 0 9337 9306"/>
                    <a:gd name="T59" fmla="*/ 9337 h 34"/>
                    <a:gd name="T60" fmla="+- 0 6638 6638"/>
                    <a:gd name="T61" fmla="*/ T60 w 42"/>
                    <a:gd name="T62" fmla="+- 0 9334 9306"/>
                    <a:gd name="T63" fmla="*/ 933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42" h="34">
                      <a:moveTo>
                        <a:pt x="36" y="0"/>
                      </a:moveTo>
                      <a:lnTo>
                        <a:pt x="6" y="0"/>
                      </a:lnTo>
                      <a:lnTo>
                        <a:pt x="2" y="15"/>
                      </a:lnTo>
                      <a:lnTo>
                        <a:pt x="6" y="13"/>
                      </a:lnTo>
                      <a:lnTo>
                        <a:pt x="14" y="12"/>
                      </a:lnTo>
                      <a:lnTo>
                        <a:pt x="24" y="12"/>
                      </a:lnTo>
                      <a:lnTo>
                        <a:pt x="32" y="13"/>
                      </a:lnTo>
                      <a:lnTo>
                        <a:pt x="38" y="16"/>
                      </a:lnTo>
                      <a:lnTo>
                        <a:pt x="42" y="21"/>
                      </a:lnTo>
                      <a:lnTo>
                        <a:pt x="42" y="25"/>
                      </a:lnTo>
                      <a:lnTo>
                        <a:pt x="38" y="29"/>
                      </a:lnTo>
                      <a:lnTo>
                        <a:pt x="32" y="32"/>
                      </a:lnTo>
                      <a:lnTo>
                        <a:pt x="24" y="34"/>
                      </a:lnTo>
                      <a:lnTo>
                        <a:pt x="14" y="34"/>
                      </a:lnTo>
                      <a:lnTo>
                        <a:pt x="2" y="31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4" name="Group 301"/>
              <p:cNvGrpSpPr>
                <a:grpSpLocks/>
              </p:cNvGrpSpPr>
              <p:nvPr/>
            </p:nvGrpSpPr>
            <p:grpSpPr bwMode="auto">
              <a:xfrm>
                <a:off x="6486" y="9112"/>
                <a:ext cx="42" cy="33"/>
                <a:chOff x="6486" y="9112"/>
                <a:chExt cx="42" cy="33"/>
              </a:xfrm>
            </p:grpSpPr>
            <p:sp>
              <p:nvSpPr>
                <p:cNvPr id="493" name="Freeform 302"/>
                <p:cNvSpPr>
                  <a:spLocks/>
                </p:cNvSpPr>
                <p:nvPr/>
              </p:nvSpPr>
              <p:spPr bwMode="auto">
                <a:xfrm>
                  <a:off x="6486" y="9112"/>
                  <a:ext cx="42" cy="33"/>
                </a:xfrm>
                <a:custGeom>
                  <a:avLst/>
                  <a:gdLst>
                    <a:gd name="T0" fmla="+- 0 6504 6486"/>
                    <a:gd name="T1" fmla="*/ T0 w 42"/>
                    <a:gd name="T2" fmla="+- 0 9112 9112"/>
                    <a:gd name="T3" fmla="*/ 9112 h 33"/>
                    <a:gd name="T4" fmla="+- 0 6496 6486"/>
                    <a:gd name="T5" fmla="*/ T4 w 42"/>
                    <a:gd name="T6" fmla="+- 0 9113 9112"/>
                    <a:gd name="T7" fmla="*/ 9113 h 33"/>
                    <a:gd name="T8" fmla="+- 0 6490 6486"/>
                    <a:gd name="T9" fmla="*/ T8 w 42"/>
                    <a:gd name="T10" fmla="+- 0 9118 9112"/>
                    <a:gd name="T11" fmla="*/ 9118 h 33"/>
                    <a:gd name="T12" fmla="+- 0 6486 6486"/>
                    <a:gd name="T13" fmla="*/ T12 w 42"/>
                    <a:gd name="T14" fmla="+- 0 9126 9112"/>
                    <a:gd name="T15" fmla="*/ 9126 h 33"/>
                    <a:gd name="T16" fmla="+- 0 6486 6486"/>
                    <a:gd name="T17" fmla="*/ T16 w 42"/>
                    <a:gd name="T18" fmla="+- 0 9131 9112"/>
                    <a:gd name="T19" fmla="*/ 9131 h 33"/>
                    <a:gd name="T20" fmla="+- 0 6490 6486"/>
                    <a:gd name="T21" fmla="*/ T20 w 42"/>
                    <a:gd name="T22" fmla="+- 0 9139 9112"/>
                    <a:gd name="T23" fmla="*/ 9139 h 33"/>
                    <a:gd name="T24" fmla="+- 0 6496 6486"/>
                    <a:gd name="T25" fmla="*/ T24 w 42"/>
                    <a:gd name="T26" fmla="+- 0 9144 9112"/>
                    <a:gd name="T27" fmla="*/ 9144 h 33"/>
                    <a:gd name="T28" fmla="+- 0 6504 6486"/>
                    <a:gd name="T29" fmla="*/ T28 w 42"/>
                    <a:gd name="T30" fmla="+- 0 9145 9112"/>
                    <a:gd name="T31" fmla="*/ 9145 h 33"/>
                    <a:gd name="T32" fmla="+- 0 6510 6486"/>
                    <a:gd name="T33" fmla="*/ T32 w 42"/>
                    <a:gd name="T34" fmla="+- 0 9145 9112"/>
                    <a:gd name="T35" fmla="*/ 9145 h 33"/>
                    <a:gd name="T36" fmla="+- 0 6520 6486"/>
                    <a:gd name="T37" fmla="*/ T36 w 42"/>
                    <a:gd name="T38" fmla="+- 0 9144 9112"/>
                    <a:gd name="T39" fmla="*/ 9144 h 33"/>
                    <a:gd name="T40" fmla="+- 0 6526 6486"/>
                    <a:gd name="T41" fmla="*/ T40 w 42"/>
                    <a:gd name="T42" fmla="+- 0 9139 9112"/>
                    <a:gd name="T43" fmla="*/ 9139 h 33"/>
                    <a:gd name="T44" fmla="+- 0 6528 6486"/>
                    <a:gd name="T45" fmla="*/ T44 w 42"/>
                    <a:gd name="T46" fmla="+- 0 9131 9112"/>
                    <a:gd name="T47" fmla="*/ 9131 h 33"/>
                    <a:gd name="T48" fmla="+- 0 6528 6486"/>
                    <a:gd name="T49" fmla="*/ T48 w 42"/>
                    <a:gd name="T50" fmla="+- 0 9126 9112"/>
                    <a:gd name="T51" fmla="*/ 9126 h 33"/>
                    <a:gd name="T52" fmla="+- 0 6526 6486"/>
                    <a:gd name="T53" fmla="*/ T52 w 42"/>
                    <a:gd name="T54" fmla="+- 0 9118 9112"/>
                    <a:gd name="T55" fmla="*/ 9118 h 33"/>
                    <a:gd name="T56" fmla="+- 0 6520 6486"/>
                    <a:gd name="T57" fmla="*/ T56 w 42"/>
                    <a:gd name="T58" fmla="+- 0 9113 9112"/>
                    <a:gd name="T59" fmla="*/ 9113 h 33"/>
                    <a:gd name="T60" fmla="+- 0 6510 6486"/>
                    <a:gd name="T61" fmla="*/ T60 w 42"/>
                    <a:gd name="T62" fmla="+- 0 9112 9112"/>
                    <a:gd name="T63" fmla="*/ 9112 h 33"/>
                    <a:gd name="T64" fmla="+- 0 6504 6486"/>
                    <a:gd name="T65" fmla="*/ T64 w 42"/>
                    <a:gd name="T66" fmla="+- 0 9112 9112"/>
                    <a:gd name="T67" fmla="*/ 9112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27"/>
                      </a:lnTo>
                      <a:lnTo>
                        <a:pt x="10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4" y="32"/>
                      </a:lnTo>
                      <a:lnTo>
                        <a:pt x="40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40" y="6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5" name="Group 303"/>
              <p:cNvGrpSpPr>
                <a:grpSpLocks/>
              </p:cNvGrpSpPr>
              <p:nvPr/>
            </p:nvGrpSpPr>
            <p:grpSpPr bwMode="auto">
              <a:xfrm>
                <a:off x="6550" y="9142"/>
                <a:ext cx="6" cy="3"/>
                <a:chOff x="6550" y="9142"/>
                <a:chExt cx="6" cy="3"/>
              </a:xfrm>
            </p:grpSpPr>
            <p:sp>
              <p:nvSpPr>
                <p:cNvPr id="492" name="Freeform 304"/>
                <p:cNvSpPr>
                  <a:spLocks/>
                </p:cNvSpPr>
                <p:nvPr/>
              </p:nvSpPr>
              <p:spPr bwMode="auto">
                <a:xfrm>
                  <a:off x="6550" y="9142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9142 9142"/>
                    <a:gd name="T3" fmla="*/ 9142 h 3"/>
                    <a:gd name="T4" fmla="+- 0 6550 6550"/>
                    <a:gd name="T5" fmla="*/ T4 w 6"/>
                    <a:gd name="T6" fmla="+- 0 9144 9142"/>
                    <a:gd name="T7" fmla="*/ 9144 h 3"/>
                    <a:gd name="T8" fmla="+- 0 6552 6550"/>
                    <a:gd name="T9" fmla="*/ T8 w 6"/>
                    <a:gd name="T10" fmla="+- 0 9145 9142"/>
                    <a:gd name="T11" fmla="*/ 9145 h 3"/>
                    <a:gd name="T12" fmla="+- 0 6556 6550"/>
                    <a:gd name="T13" fmla="*/ T12 w 6"/>
                    <a:gd name="T14" fmla="+- 0 9144 9142"/>
                    <a:gd name="T15" fmla="*/ 9144 h 3"/>
                    <a:gd name="T16" fmla="+- 0 6552 6550"/>
                    <a:gd name="T17" fmla="*/ T16 w 6"/>
                    <a:gd name="T18" fmla="+- 0 9142 9142"/>
                    <a:gd name="T19" fmla="*/ 9142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6" name="Group 305"/>
              <p:cNvGrpSpPr>
                <a:grpSpLocks/>
              </p:cNvGrpSpPr>
              <p:nvPr/>
            </p:nvGrpSpPr>
            <p:grpSpPr bwMode="auto">
              <a:xfrm>
                <a:off x="6578" y="9112"/>
                <a:ext cx="42" cy="33"/>
                <a:chOff x="6578" y="9112"/>
                <a:chExt cx="42" cy="33"/>
              </a:xfrm>
            </p:grpSpPr>
            <p:sp>
              <p:nvSpPr>
                <p:cNvPr id="491" name="Freeform 306"/>
                <p:cNvSpPr>
                  <a:spLocks/>
                </p:cNvSpPr>
                <p:nvPr/>
              </p:nvSpPr>
              <p:spPr bwMode="auto">
                <a:xfrm>
                  <a:off x="6578" y="9112"/>
                  <a:ext cx="42" cy="33"/>
                </a:xfrm>
                <a:custGeom>
                  <a:avLst/>
                  <a:gdLst>
                    <a:gd name="T0" fmla="+- 0 6596 6578"/>
                    <a:gd name="T1" fmla="*/ T0 w 42"/>
                    <a:gd name="T2" fmla="+- 0 9112 9112"/>
                    <a:gd name="T3" fmla="*/ 9112 h 33"/>
                    <a:gd name="T4" fmla="+- 0 6586 6578"/>
                    <a:gd name="T5" fmla="*/ T4 w 42"/>
                    <a:gd name="T6" fmla="+- 0 9113 9112"/>
                    <a:gd name="T7" fmla="*/ 9113 h 33"/>
                    <a:gd name="T8" fmla="+- 0 6580 6578"/>
                    <a:gd name="T9" fmla="*/ T8 w 42"/>
                    <a:gd name="T10" fmla="+- 0 9118 9112"/>
                    <a:gd name="T11" fmla="*/ 9118 h 33"/>
                    <a:gd name="T12" fmla="+- 0 6578 6578"/>
                    <a:gd name="T13" fmla="*/ T12 w 42"/>
                    <a:gd name="T14" fmla="+- 0 9126 9112"/>
                    <a:gd name="T15" fmla="*/ 9126 h 33"/>
                    <a:gd name="T16" fmla="+- 0 6578 6578"/>
                    <a:gd name="T17" fmla="*/ T16 w 42"/>
                    <a:gd name="T18" fmla="+- 0 9131 9112"/>
                    <a:gd name="T19" fmla="*/ 9131 h 33"/>
                    <a:gd name="T20" fmla="+- 0 6580 6578"/>
                    <a:gd name="T21" fmla="*/ T20 w 42"/>
                    <a:gd name="T22" fmla="+- 0 9139 9112"/>
                    <a:gd name="T23" fmla="*/ 9139 h 33"/>
                    <a:gd name="T24" fmla="+- 0 6586 6578"/>
                    <a:gd name="T25" fmla="*/ T24 w 42"/>
                    <a:gd name="T26" fmla="+- 0 9144 9112"/>
                    <a:gd name="T27" fmla="*/ 9144 h 33"/>
                    <a:gd name="T28" fmla="+- 0 6596 6578"/>
                    <a:gd name="T29" fmla="*/ T28 w 42"/>
                    <a:gd name="T30" fmla="+- 0 9145 9112"/>
                    <a:gd name="T31" fmla="*/ 9145 h 33"/>
                    <a:gd name="T32" fmla="+- 0 6602 6578"/>
                    <a:gd name="T33" fmla="*/ T32 w 42"/>
                    <a:gd name="T34" fmla="+- 0 9145 9112"/>
                    <a:gd name="T35" fmla="*/ 9145 h 33"/>
                    <a:gd name="T36" fmla="+- 0 6610 6578"/>
                    <a:gd name="T37" fmla="*/ T36 w 42"/>
                    <a:gd name="T38" fmla="+- 0 9144 9112"/>
                    <a:gd name="T39" fmla="*/ 9144 h 33"/>
                    <a:gd name="T40" fmla="+- 0 6616 6578"/>
                    <a:gd name="T41" fmla="*/ T40 w 42"/>
                    <a:gd name="T42" fmla="+- 0 9139 9112"/>
                    <a:gd name="T43" fmla="*/ 9139 h 33"/>
                    <a:gd name="T44" fmla="+- 0 6620 6578"/>
                    <a:gd name="T45" fmla="*/ T44 w 42"/>
                    <a:gd name="T46" fmla="+- 0 9131 9112"/>
                    <a:gd name="T47" fmla="*/ 9131 h 33"/>
                    <a:gd name="T48" fmla="+- 0 6620 6578"/>
                    <a:gd name="T49" fmla="*/ T48 w 42"/>
                    <a:gd name="T50" fmla="+- 0 9126 9112"/>
                    <a:gd name="T51" fmla="*/ 9126 h 33"/>
                    <a:gd name="T52" fmla="+- 0 6616 6578"/>
                    <a:gd name="T53" fmla="*/ T52 w 42"/>
                    <a:gd name="T54" fmla="+- 0 9118 9112"/>
                    <a:gd name="T55" fmla="*/ 9118 h 33"/>
                    <a:gd name="T56" fmla="+- 0 6610 6578"/>
                    <a:gd name="T57" fmla="*/ T56 w 42"/>
                    <a:gd name="T58" fmla="+- 0 9113 9112"/>
                    <a:gd name="T59" fmla="*/ 9113 h 33"/>
                    <a:gd name="T60" fmla="+- 0 6602 6578"/>
                    <a:gd name="T61" fmla="*/ T60 w 42"/>
                    <a:gd name="T62" fmla="+- 0 9112 9112"/>
                    <a:gd name="T63" fmla="*/ 9112 h 33"/>
                    <a:gd name="T64" fmla="+- 0 6596 6578"/>
                    <a:gd name="T65" fmla="*/ T64 w 42"/>
                    <a:gd name="T66" fmla="+- 0 9112 9112"/>
                    <a:gd name="T67" fmla="*/ 9112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2" y="32"/>
                      </a:lnTo>
                      <a:lnTo>
                        <a:pt x="38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38" y="6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7" name="Group 307"/>
              <p:cNvGrpSpPr>
                <a:grpSpLocks/>
              </p:cNvGrpSpPr>
              <p:nvPr/>
            </p:nvGrpSpPr>
            <p:grpSpPr bwMode="auto">
              <a:xfrm>
                <a:off x="6640" y="9112"/>
                <a:ext cx="40" cy="33"/>
                <a:chOff x="6640" y="9112"/>
                <a:chExt cx="40" cy="33"/>
              </a:xfrm>
            </p:grpSpPr>
            <p:sp>
              <p:nvSpPr>
                <p:cNvPr id="490" name="Freeform 308"/>
                <p:cNvSpPr>
                  <a:spLocks/>
                </p:cNvSpPr>
                <p:nvPr/>
              </p:nvSpPr>
              <p:spPr bwMode="auto">
                <a:xfrm>
                  <a:off x="6640" y="9112"/>
                  <a:ext cx="40" cy="33"/>
                </a:xfrm>
                <a:custGeom>
                  <a:avLst/>
                  <a:gdLst>
                    <a:gd name="T0" fmla="+- 0 6676 6640"/>
                    <a:gd name="T1" fmla="*/ T0 w 40"/>
                    <a:gd name="T2" fmla="+- 0 9116 9112"/>
                    <a:gd name="T3" fmla="*/ 9116 h 33"/>
                    <a:gd name="T4" fmla="+- 0 6674 6640"/>
                    <a:gd name="T5" fmla="*/ T4 w 40"/>
                    <a:gd name="T6" fmla="+- 0 9113 9112"/>
                    <a:gd name="T7" fmla="*/ 9113 h 33"/>
                    <a:gd name="T8" fmla="+- 0 6664 6640"/>
                    <a:gd name="T9" fmla="*/ T8 w 40"/>
                    <a:gd name="T10" fmla="+- 0 9112 9112"/>
                    <a:gd name="T11" fmla="*/ 9112 h 33"/>
                    <a:gd name="T12" fmla="+- 0 6658 6640"/>
                    <a:gd name="T13" fmla="*/ T12 w 40"/>
                    <a:gd name="T14" fmla="+- 0 9112 9112"/>
                    <a:gd name="T15" fmla="*/ 9112 h 33"/>
                    <a:gd name="T16" fmla="+- 0 6650 6640"/>
                    <a:gd name="T17" fmla="*/ T16 w 40"/>
                    <a:gd name="T18" fmla="+- 0 9113 9112"/>
                    <a:gd name="T19" fmla="*/ 9113 h 33"/>
                    <a:gd name="T20" fmla="+- 0 6644 6640"/>
                    <a:gd name="T21" fmla="*/ T20 w 40"/>
                    <a:gd name="T22" fmla="+- 0 9118 9112"/>
                    <a:gd name="T23" fmla="*/ 9118 h 33"/>
                    <a:gd name="T24" fmla="+- 0 6640 6640"/>
                    <a:gd name="T25" fmla="*/ T24 w 40"/>
                    <a:gd name="T26" fmla="+- 0 9126 9112"/>
                    <a:gd name="T27" fmla="*/ 9126 h 33"/>
                    <a:gd name="T28" fmla="+- 0 6640 6640"/>
                    <a:gd name="T29" fmla="*/ T28 w 40"/>
                    <a:gd name="T30" fmla="+- 0 9134 9112"/>
                    <a:gd name="T31" fmla="*/ 9134 h 33"/>
                    <a:gd name="T32" fmla="+- 0 6644 6640"/>
                    <a:gd name="T33" fmla="*/ T32 w 40"/>
                    <a:gd name="T34" fmla="+- 0 9141 9112"/>
                    <a:gd name="T35" fmla="*/ 9141 h 33"/>
                    <a:gd name="T36" fmla="+- 0 6650 6640"/>
                    <a:gd name="T37" fmla="*/ T36 w 40"/>
                    <a:gd name="T38" fmla="+- 0 9144 9112"/>
                    <a:gd name="T39" fmla="*/ 9144 h 33"/>
                    <a:gd name="T40" fmla="+- 0 6658 6640"/>
                    <a:gd name="T41" fmla="*/ T40 w 40"/>
                    <a:gd name="T42" fmla="+- 0 9145 9112"/>
                    <a:gd name="T43" fmla="*/ 9145 h 33"/>
                    <a:gd name="T44" fmla="+- 0 6662 6640"/>
                    <a:gd name="T45" fmla="*/ T44 w 40"/>
                    <a:gd name="T46" fmla="+- 0 9145 9112"/>
                    <a:gd name="T47" fmla="*/ 9145 h 33"/>
                    <a:gd name="T48" fmla="+- 0 6670 6640"/>
                    <a:gd name="T49" fmla="*/ T48 w 40"/>
                    <a:gd name="T50" fmla="+- 0 9144 9112"/>
                    <a:gd name="T51" fmla="*/ 9144 h 33"/>
                    <a:gd name="T52" fmla="+- 0 6676 6640"/>
                    <a:gd name="T53" fmla="*/ T52 w 40"/>
                    <a:gd name="T54" fmla="+- 0 9141 9112"/>
                    <a:gd name="T55" fmla="*/ 9141 h 33"/>
                    <a:gd name="T56" fmla="+- 0 6680 6640"/>
                    <a:gd name="T57" fmla="*/ T56 w 40"/>
                    <a:gd name="T58" fmla="+- 0 9136 9112"/>
                    <a:gd name="T59" fmla="*/ 9136 h 33"/>
                    <a:gd name="T60" fmla="+- 0 6680 6640"/>
                    <a:gd name="T61" fmla="*/ T60 w 40"/>
                    <a:gd name="T62" fmla="+- 0 9134 9112"/>
                    <a:gd name="T63" fmla="*/ 9134 h 33"/>
                    <a:gd name="T64" fmla="+- 0 6640 6640"/>
                    <a:gd name="T65" fmla="*/ T64 w 40"/>
                    <a:gd name="T66" fmla="+- 0 9134 9112"/>
                    <a:gd name="T67" fmla="*/ 9134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0" h="33">
                      <a:moveTo>
                        <a:pt x="36" y="4"/>
                      </a:move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0" y="22"/>
                      </a:lnTo>
                      <a:lnTo>
                        <a:pt x="4" y="29"/>
                      </a:lnTo>
                      <a:lnTo>
                        <a:pt x="10" y="32"/>
                      </a:lnTo>
                      <a:lnTo>
                        <a:pt x="18" y="33"/>
                      </a:lnTo>
                      <a:lnTo>
                        <a:pt x="22" y="33"/>
                      </a:lnTo>
                      <a:lnTo>
                        <a:pt x="30" y="32"/>
                      </a:lnTo>
                      <a:lnTo>
                        <a:pt x="36" y="29"/>
                      </a:lnTo>
                      <a:lnTo>
                        <a:pt x="40" y="24"/>
                      </a:lnTo>
                      <a:lnTo>
                        <a:pt x="40" y="22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91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8" name="Group 309"/>
              <p:cNvGrpSpPr>
                <a:grpSpLocks/>
              </p:cNvGrpSpPr>
              <p:nvPr/>
            </p:nvGrpSpPr>
            <p:grpSpPr bwMode="auto">
              <a:xfrm>
                <a:off x="6486" y="8917"/>
                <a:ext cx="42" cy="34"/>
                <a:chOff x="6486" y="8917"/>
                <a:chExt cx="42" cy="34"/>
              </a:xfrm>
            </p:grpSpPr>
            <p:sp>
              <p:nvSpPr>
                <p:cNvPr id="489" name="Freeform 310"/>
                <p:cNvSpPr>
                  <a:spLocks/>
                </p:cNvSpPr>
                <p:nvPr/>
              </p:nvSpPr>
              <p:spPr bwMode="auto">
                <a:xfrm>
                  <a:off x="6486" y="8917"/>
                  <a:ext cx="42" cy="34"/>
                </a:xfrm>
                <a:custGeom>
                  <a:avLst/>
                  <a:gdLst>
                    <a:gd name="T0" fmla="+- 0 6504 6486"/>
                    <a:gd name="T1" fmla="*/ T0 w 42"/>
                    <a:gd name="T2" fmla="+- 0 8917 8917"/>
                    <a:gd name="T3" fmla="*/ 8917 h 34"/>
                    <a:gd name="T4" fmla="+- 0 6496 6486"/>
                    <a:gd name="T5" fmla="*/ T4 w 42"/>
                    <a:gd name="T6" fmla="+- 0 8919 8917"/>
                    <a:gd name="T7" fmla="*/ 8919 h 34"/>
                    <a:gd name="T8" fmla="+- 0 6490 6486"/>
                    <a:gd name="T9" fmla="*/ T8 w 42"/>
                    <a:gd name="T10" fmla="+- 0 8923 8917"/>
                    <a:gd name="T11" fmla="*/ 8923 h 34"/>
                    <a:gd name="T12" fmla="+- 0 6486 6486"/>
                    <a:gd name="T13" fmla="*/ T12 w 42"/>
                    <a:gd name="T14" fmla="+- 0 8932 8917"/>
                    <a:gd name="T15" fmla="*/ 8932 h 34"/>
                    <a:gd name="T16" fmla="+- 0 6486 6486"/>
                    <a:gd name="T17" fmla="*/ T16 w 42"/>
                    <a:gd name="T18" fmla="+- 0 8936 8917"/>
                    <a:gd name="T19" fmla="*/ 8936 h 34"/>
                    <a:gd name="T20" fmla="+- 0 6490 6486"/>
                    <a:gd name="T21" fmla="*/ T20 w 42"/>
                    <a:gd name="T22" fmla="+- 0 8945 8917"/>
                    <a:gd name="T23" fmla="*/ 8945 h 34"/>
                    <a:gd name="T24" fmla="+- 0 6496 6486"/>
                    <a:gd name="T25" fmla="*/ T24 w 42"/>
                    <a:gd name="T26" fmla="+- 0 8949 8917"/>
                    <a:gd name="T27" fmla="*/ 8949 h 34"/>
                    <a:gd name="T28" fmla="+- 0 6504 6486"/>
                    <a:gd name="T29" fmla="*/ T28 w 42"/>
                    <a:gd name="T30" fmla="+- 0 8951 8917"/>
                    <a:gd name="T31" fmla="*/ 8951 h 34"/>
                    <a:gd name="T32" fmla="+- 0 6510 6486"/>
                    <a:gd name="T33" fmla="*/ T32 w 42"/>
                    <a:gd name="T34" fmla="+- 0 8951 8917"/>
                    <a:gd name="T35" fmla="*/ 8951 h 34"/>
                    <a:gd name="T36" fmla="+- 0 6520 6486"/>
                    <a:gd name="T37" fmla="*/ T36 w 42"/>
                    <a:gd name="T38" fmla="+- 0 8949 8917"/>
                    <a:gd name="T39" fmla="*/ 8949 h 34"/>
                    <a:gd name="T40" fmla="+- 0 6526 6486"/>
                    <a:gd name="T41" fmla="*/ T40 w 42"/>
                    <a:gd name="T42" fmla="+- 0 8945 8917"/>
                    <a:gd name="T43" fmla="*/ 8945 h 34"/>
                    <a:gd name="T44" fmla="+- 0 6528 6486"/>
                    <a:gd name="T45" fmla="*/ T44 w 42"/>
                    <a:gd name="T46" fmla="+- 0 8936 8917"/>
                    <a:gd name="T47" fmla="*/ 8936 h 34"/>
                    <a:gd name="T48" fmla="+- 0 6528 6486"/>
                    <a:gd name="T49" fmla="*/ T48 w 42"/>
                    <a:gd name="T50" fmla="+- 0 8932 8917"/>
                    <a:gd name="T51" fmla="*/ 8932 h 34"/>
                    <a:gd name="T52" fmla="+- 0 6526 6486"/>
                    <a:gd name="T53" fmla="*/ T52 w 42"/>
                    <a:gd name="T54" fmla="+- 0 8923 8917"/>
                    <a:gd name="T55" fmla="*/ 8923 h 34"/>
                    <a:gd name="T56" fmla="+- 0 6520 6486"/>
                    <a:gd name="T57" fmla="*/ T56 w 42"/>
                    <a:gd name="T58" fmla="+- 0 8919 8917"/>
                    <a:gd name="T59" fmla="*/ 8919 h 34"/>
                    <a:gd name="T60" fmla="+- 0 6510 6486"/>
                    <a:gd name="T61" fmla="*/ T60 w 42"/>
                    <a:gd name="T62" fmla="+- 0 8917 8917"/>
                    <a:gd name="T63" fmla="*/ 8917 h 34"/>
                    <a:gd name="T64" fmla="+- 0 6504 6486"/>
                    <a:gd name="T65" fmla="*/ T64 w 42"/>
                    <a:gd name="T66" fmla="+- 0 8917 8917"/>
                    <a:gd name="T67" fmla="*/ 8917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2"/>
                      </a:ln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2"/>
                      </a:lnTo>
                      <a:lnTo>
                        <a:pt x="40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40" y="6"/>
                      </a:lnTo>
                      <a:lnTo>
                        <a:pt x="34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59" name="Group 311"/>
              <p:cNvGrpSpPr>
                <a:grpSpLocks/>
              </p:cNvGrpSpPr>
              <p:nvPr/>
            </p:nvGrpSpPr>
            <p:grpSpPr bwMode="auto">
              <a:xfrm>
                <a:off x="6550" y="8948"/>
                <a:ext cx="6" cy="3"/>
                <a:chOff x="6550" y="8948"/>
                <a:chExt cx="6" cy="3"/>
              </a:xfrm>
            </p:grpSpPr>
            <p:sp>
              <p:nvSpPr>
                <p:cNvPr id="488" name="Freeform 312"/>
                <p:cNvSpPr>
                  <a:spLocks/>
                </p:cNvSpPr>
                <p:nvPr/>
              </p:nvSpPr>
              <p:spPr bwMode="auto">
                <a:xfrm>
                  <a:off x="6550" y="8948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8948 8948"/>
                    <a:gd name="T3" fmla="*/ 8948 h 3"/>
                    <a:gd name="T4" fmla="+- 0 6550 6550"/>
                    <a:gd name="T5" fmla="*/ T4 w 6"/>
                    <a:gd name="T6" fmla="+- 0 8949 8948"/>
                    <a:gd name="T7" fmla="*/ 8949 h 3"/>
                    <a:gd name="T8" fmla="+- 0 6552 6550"/>
                    <a:gd name="T9" fmla="*/ T8 w 6"/>
                    <a:gd name="T10" fmla="+- 0 8951 8948"/>
                    <a:gd name="T11" fmla="*/ 8951 h 3"/>
                    <a:gd name="T12" fmla="+- 0 6556 6550"/>
                    <a:gd name="T13" fmla="*/ T12 w 6"/>
                    <a:gd name="T14" fmla="+- 0 8949 8948"/>
                    <a:gd name="T15" fmla="*/ 8949 h 3"/>
                    <a:gd name="T16" fmla="+- 0 6552 6550"/>
                    <a:gd name="T17" fmla="*/ T16 w 6"/>
                    <a:gd name="T18" fmla="+- 0 8948 8948"/>
                    <a:gd name="T19" fmla="*/ 8948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0" name="Group 313"/>
              <p:cNvGrpSpPr>
                <a:grpSpLocks/>
              </p:cNvGrpSpPr>
              <p:nvPr/>
            </p:nvGrpSpPr>
            <p:grpSpPr bwMode="auto">
              <a:xfrm>
                <a:off x="6578" y="8917"/>
                <a:ext cx="42" cy="34"/>
                <a:chOff x="6578" y="8917"/>
                <a:chExt cx="42" cy="34"/>
              </a:xfrm>
            </p:grpSpPr>
            <p:sp>
              <p:nvSpPr>
                <p:cNvPr id="487" name="Freeform 314"/>
                <p:cNvSpPr>
                  <a:spLocks/>
                </p:cNvSpPr>
                <p:nvPr/>
              </p:nvSpPr>
              <p:spPr bwMode="auto">
                <a:xfrm>
                  <a:off x="6578" y="8917"/>
                  <a:ext cx="42" cy="34"/>
                </a:xfrm>
                <a:custGeom>
                  <a:avLst/>
                  <a:gdLst>
                    <a:gd name="T0" fmla="+- 0 6596 6578"/>
                    <a:gd name="T1" fmla="*/ T0 w 42"/>
                    <a:gd name="T2" fmla="+- 0 8917 8917"/>
                    <a:gd name="T3" fmla="*/ 8917 h 34"/>
                    <a:gd name="T4" fmla="+- 0 6586 6578"/>
                    <a:gd name="T5" fmla="*/ T4 w 42"/>
                    <a:gd name="T6" fmla="+- 0 8919 8917"/>
                    <a:gd name="T7" fmla="*/ 8919 h 34"/>
                    <a:gd name="T8" fmla="+- 0 6580 6578"/>
                    <a:gd name="T9" fmla="*/ T8 w 42"/>
                    <a:gd name="T10" fmla="+- 0 8923 8917"/>
                    <a:gd name="T11" fmla="*/ 8923 h 34"/>
                    <a:gd name="T12" fmla="+- 0 6578 6578"/>
                    <a:gd name="T13" fmla="*/ T12 w 42"/>
                    <a:gd name="T14" fmla="+- 0 8932 8917"/>
                    <a:gd name="T15" fmla="*/ 8932 h 34"/>
                    <a:gd name="T16" fmla="+- 0 6578 6578"/>
                    <a:gd name="T17" fmla="*/ T16 w 42"/>
                    <a:gd name="T18" fmla="+- 0 8936 8917"/>
                    <a:gd name="T19" fmla="*/ 8936 h 34"/>
                    <a:gd name="T20" fmla="+- 0 6580 6578"/>
                    <a:gd name="T21" fmla="*/ T20 w 42"/>
                    <a:gd name="T22" fmla="+- 0 8945 8917"/>
                    <a:gd name="T23" fmla="*/ 8945 h 34"/>
                    <a:gd name="T24" fmla="+- 0 6586 6578"/>
                    <a:gd name="T25" fmla="*/ T24 w 42"/>
                    <a:gd name="T26" fmla="+- 0 8949 8917"/>
                    <a:gd name="T27" fmla="*/ 8949 h 34"/>
                    <a:gd name="T28" fmla="+- 0 6596 6578"/>
                    <a:gd name="T29" fmla="*/ T28 w 42"/>
                    <a:gd name="T30" fmla="+- 0 8951 8917"/>
                    <a:gd name="T31" fmla="*/ 8951 h 34"/>
                    <a:gd name="T32" fmla="+- 0 6602 6578"/>
                    <a:gd name="T33" fmla="*/ T32 w 42"/>
                    <a:gd name="T34" fmla="+- 0 8951 8917"/>
                    <a:gd name="T35" fmla="*/ 8951 h 34"/>
                    <a:gd name="T36" fmla="+- 0 6610 6578"/>
                    <a:gd name="T37" fmla="*/ T36 w 42"/>
                    <a:gd name="T38" fmla="+- 0 8949 8917"/>
                    <a:gd name="T39" fmla="*/ 8949 h 34"/>
                    <a:gd name="T40" fmla="+- 0 6616 6578"/>
                    <a:gd name="T41" fmla="*/ T40 w 42"/>
                    <a:gd name="T42" fmla="+- 0 8945 8917"/>
                    <a:gd name="T43" fmla="*/ 8945 h 34"/>
                    <a:gd name="T44" fmla="+- 0 6620 6578"/>
                    <a:gd name="T45" fmla="*/ T44 w 42"/>
                    <a:gd name="T46" fmla="+- 0 8936 8917"/>
                    <a:gd name="T47" fmla="*/ 8936 h 34"/>
                    <a:gd name="T48" fmla="+- 0 6620 6578"/>
                    <a:gd name="T49" fmla="*/ T48 w 42"/>
                    <a:gd name="T50" fmla="+- 0 8932 8917"/>
                    <a:gd name="T51" fmla="*/ 8932 h 34"/>
                    <a:gd name="T52" fmla="+- 0 6616 6578"/>
                    <a:gd name="T53" fmla="*/ T52 w 42"/>
                    <a:gd name="T54" fmla="+- 0 8923 8917"/>
                    <a:gd name="T55" fmla="*/ 8923 h 34"/>
                    <a:gd name="T56" fmla="+- 0 6610 6578"/>
                    <a:gd name="T57" fmla="*/ T56 w 42"/>
                    <a:gd name="T58" fmla="+- 0 8919 8917"/>
                    <a:gd name="T59" fmla="*/ 8919 h 34"/>
                    <a:gd name="T60" fmla="+- 0 6602 6578"/>
                    <a:gd name="T61" fmla="*/ T60 w 42"/>
                    <a:gd name="T62" fmla="+- 0 8917 8917"/>
                    <a:gd name="T63" fmla="*/ 8917 h 34"/>
                    <a:gd name="T64" fmla="+- 0 6596 6578"/>
                    <a:gd name="T65" fmla="*/ T64 w 42"/>
                    <a:gd name="T66" fmla="+- 0 8917 8917"/>
                    <a:gd name="T67" fmla="*/ 8917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2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1" name="Group 315"/>
              <p:cNvGrpSpPr>
                <a:grpSpLocks/>
              </p:cNvGrpSpPr>
              <p:nvPr/>
            </p:nvGrpSpPr>
            <p:grpSpPr bwMode="auto">
              <a:xfrm>
                <a:off x="6650" y="8917"/>
                <a:ext cx="30" cy="34"/>
                <a:chOff x="6650" y="8917"/>
                <a:chExt cx="30" cy="34"/>
              </a:xfrm>
            </p:grpSpPr>
            <p:sp>
              <p:nvSpPr>
                <p:cNvPr id="486" name="Freeform 316"/>
                <p:cNvSpPr>
                  <a:spLocks/>
                </p:cNvSpPr>
                <p:nvPr/>
              </p:nvSpPr>
              <p:spPr bwMode="auto">
                <a:xfrm>
                  <a:off x="6650" y="8917"/>
                  <a:ext cx="30" cy="34"/>
                </a:xfrm>
                <a:custGeom>
                  <a:avLst/>
                  <a:gdLst>
                    <a:gd name="T0" fmla="+- 0 6680 6650"/>
                    <a:gd name="T1" fmla="*/ T0 w 30"/>
                    <a:gd name="T2" fmla="+- 0 8917 8917"/>
                    <a:gd name="T3" fmla="*/ 8917 h 34"/>
                    <a:gd name="T4" fmla="+- 0 6650 6650"/>
                    <a:gd name="T5" fmla="*/ T4 w 30"/>
                    <a:gd name="T6" fmla="+- 0 8951 8917"/>
                    <a:gd name="T7" fmla="*/ 8951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0" h="34">
                      <a:moveTo>
                        <a:pt x="30" y="0"/>
                      </a:moveTo>
                      <a:lnTo>
                        <a:pt x="0" y="34"/>
                      </a:lnTo>
                    </a:path>
                  </a:pathLst>
                </a:custGeom>
                <a:noFill/>
                <a:ln w="101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2" name="Group 317"/>
              <p:cNvGrpSpPr>
                <a:grpSpLocks/>
              </p:cNvGrpSpPr>
              <p:nvPr/>
            </p:nvGrpSpPr>
            <p:grpSpPr bwMode="auto">
              <a:xfrm>
                <a:off x="6638" y="8917"/>
                <a:ext cx="42" cy="2"/>
                <a:chOff x="6638" y="8917"/>
                <a:chExt cx="42" cy="2"/>
              </a:xfrm>
            </p:grpSpPr>
            <p:sp>
              <p:nvSpPr>
                <p:cNvPr id="485" name="Freeform 318"/>
                <p:cNvSpPr>
                  <a:spLocks/>
                </p:cNvSpPr>
                <p:nvPr/>
              </p:nvSpPr>
              <p:spPr bwMode="auto">
                <a:xfrm>
                  <a:off x="6638" y="8917"/>
                  <a:ext cx="42" cy="2"/>
                </a:xfrm>
                <a:custGeom>
                  <a:avLst/>
                  <a:gdLst>
                    <a:gd name="T0" fmla="+- 0 6638 6638"/>
                    <a:gd name="T1" fmla="*/ T0 w 42"/>
                    <a:gd name="T2" fmla="+- 0 6680 6638"/>
                    <a:gd name="T3" fmla="*/ T2 w 4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2">
                      <a:moveTo>
                        <a:pt x="0" y="0"/>
                      </a:moveTo>
                      <a:lnTo>
                        <a:pt x="4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3" name="Group 319"/>
              <p:cNvGrpSpPr>
                <a:grpSpLocks/>
              </p:cNvGrpSpPr>
              <p:nvPr/>
            </p:nvGrpSpPr>
            <p:grpSpPr bwMode="auto">
              <a:xfrm>
                <a:off x="6486" y="8723"/>
                <a:ext cx="42" cy="33"/>
                <a:chOff x="6486" y="8723"/>
                <a:chExt cx="42" cy="33"/>
              </a:xfrm>
            </p:grpSpPr>
            <p:sp>
              <p:nvSpPr>
                <p:cNvPr id="484" name="Freeform 320"/>
                <p:cNvSpPr>
                  <a:spLocks/>
                </p:cNvSpPr>
                <p:nvPr/>
              </p:nvSpPr>
              <p:spPr bwMode="auto">
                <a:xfrm>
                  <a:off x="6486" y="8723"/>
                  <a:ext cx="42" cy="33"/>
                </a:xfrm>
                <a:custGeom>
                  <a:avLst/>
                  <a:gdLst>
                    <a:gd name="T0" fmla="+- 0 6504 6486"/>
                    <a:gd name="T1" fmla="*/ T0 w 42"/>
                    <a:gd name="T2" fmla="+- 0 8723 8723"/>
                    <a:gd name="T3" fmla="*/ 8723 h 33"/>
                    <a:gd name="T4" fmla="+- 0 6496 6486"/>
                    <a:gd name="T5" fmla="*/ T4 w 42"/>
                    <a:gd name="T6" fmla="+- 0 8724 8723"/>
                    <a:gd name="T7" fmla="*/ 8724 h 33"/>
                    <a:gd name="T8" fmla="+- 0 6490 6486"/>
                    <a:gd name="T9" fmla="*/ T8 w 42"/>
                    <a:gd name="T10" fmla="+- 0 8729 8723"/>
                    <a:gd name="T11" fmla="*/ 8729 h 33"/>
                    <a:gd name="T12" fmla="+- 0 6486 6486"/>
                    <a:gd name="T13" fmla="*/ T12 w 42"/>
                    <a:gd name="T14" fmla="+- 0 8737 8723"/>
                    <a:gd name="T15" fmla="*/ 8737 h 33"/>
                    <a:gd name="T16" fmla="+- 0 6486 6486"/>
                    <a:gd name="T17" fmla="*/ T16 w 42"/>
                    <a:gd name="T18" fmla="+- 0 8742 8723"/>
                    <a:gd name="T19" fmla="*/ 8742 h 33"/>
                    <a:gd name="T20" fmla="+- 0 6490 6486"/>
                    <a:gd name="T21" fmla="*/ T20 w 42"/>
                    <a:gd name="T22" fmla="+- 0 8750 8723"/>
                    <a:gd name="T23" fmla="*/ 8750 h 33"/>
                    <a:gd name="T24" fmla="+- 0 6496 6486"/>
                    <a:gd name="T25" fmla="*/ T24 w 42"/>
                    <a:gd name="T26" fmla="+- 0 8755 8723"/>
                    <a:gd name="T27" fmla="*/ 8755 h 33"/>
                    <a:gd name="T28" fmla="+- 0 6504 6486"/>
                    <a:gd name="T29" fmla="*/ T28 w 42"/>
                    <a:gd name="T30" fmla="+- 0 8756 8723"/>
                    <a:gd name="T31" fmla="*/ 8756 h 33"/>
                    <a:gd name="T32" fmla="+- 0 6510 6486"/>
                    <a:gd name="T33" fmla="*/ T32 w 42"/>
                    <a:gd name="T34" fmla="+- 0 8756 8723"/>
                    <a:gd name="T35" fmla="*/ 8756 h 33"/>
                    <a:gd name="T36" fmla="+- 0 6520 6486"/>
                    <a:gd name="T37" fmla="*/ T36 w 42"/>
                    <a:gd name="T38" fmla="+- 0 8755 8723"/>
                    <a:gd name="T39" fmla="*/ 8755 h 33"/>
                    <a:gd name="T40" fmla="+- 0 6526 6486"/>
                    <a:gd name="T41" fmla="*/ T40 w 42"/>
                    <a:gd name="T42" fmla="+- 0 8750 8723"/>
                    <a:gd name="T43" fmla="*/ 8750 h 33"/>
                    <a:gd name="T44" fmla="+- 0 6528 6486"/>
                    <a:gd name="T45" fmla="*/ T44 w 42"/>
                    <a:gd name="T46" fmla="+- 0 8742 8723"/>
                    <a:gd name="T47" fmla="*/ 8742 h 33"/>
                    <a:gd name="T48" fmla="+- 0 6528 6486"/>
                    <a:gd name="T49" fmla="*/ T48 w 42"/>
                    <a:gd name="T50" fmla="+- 0 8737 8723"/>
                    <a:gd name="T51" fmla="*/ 8737 h 33"/>
                    <a:gd name="T52" fmla="+- 0 6526 6486"/>
                    <a:gd name="T53" fmla="*/ T52 w 42"/>
                    <a:gd name="T54" fmla="+- 0 8729 8723"/>
                    <a:gd name="T55" fmla="*/ 8729 h 33"/>
                    <a:gd name="T56" fmla="+- 0 6520 6486"/>
                    <a:gd name="T57" fmla="*/ T56 w 42"/>
                    <a:gd name="T58" fmla="+- 0 8724 8723"/>
                    <a:gd name="T59" fmla="*/ 8724 h 33"/>
                    <a:gd name="T60" fmla="+- 0 6510 6486"/>
                    <a:gd name="T61" fmla="*/ T60 w 42"/>
                    <a:gd name="T62" fmla="+- 0 8723 8723"/>
                    <a:gd name="T63" fmla="*/ 8723 h 33"/>
                    <a:gd name="T64" fmla="+- 0 6504 6486"/>
                    <a:gd name="T65" fmla="*/ T64 w 42"/>
                    <a:gd name="T66" fmla="+- 0 8723 8723"/>
                    <a:gd name="T67" fmla="*/ 8723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27"/>
                      </a:lnTo>
                      <a:lnTo>
                        <a:pt x="10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4" y="32"/>
                      </a:lnTo>
                      <a:lnTo>
                        <a:pt x="40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40" y="6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4" name="Group 321"/>
              <p:cNvGrpSpPr>
                <a:grpSpLocks/>
              </p:cNvGrpSpPr>
              <p:nvPr/>
            </p:nvGrpSpPr>
            <p:grpSpPr bwMode="auto">
              <a:xfrm>
                <a:off x="6550" y="8753"/>
                <a:ext cx="6" cy="3"/>
                <a:chOff x="6550" y="8753"/>
                <a:chExt cx="6" cy="3"/>
              </a:xfrm>
            </p:grpSpPr>
            <p:sp>
              <p:nvSpPr>
                <p:cNvPr id="483" name="Freeform 322"/>
                <p:cNvSpPr>
                  <a:spLocks/>
                </p:cNvSpPr>
                <p:nvPr/>
              </p:nvSpPr>
              <p:spPr bwMode="auto">
                <a:xfrm>
                  <a:off x="6550" y="8753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8753 8753"/>
                    <a:gd name="T3" fmla="*/ 8753 h 3"/>
                    <a:gd name="T4" fmla="+- 0 6550 6550"/>
                    <a:gd name="T5" fmla="*/ T4 w 6"/>
                    <a:gd name="T6" fmla="+- 0 8755 8753"/>
                    <a:gd name="T7" fmla="*/ 8755 h 3"/>
                    <a:gd name="T8" fmla="+- 0 6552 6550"/>
                    <a:gd name="T9" fmla="*/ T8 w 6"/>
                    <a:gd name="T10" fmla="+- 0 8756 8753"/>
                    <a:gd name="T11" fmla="*/ 8756 h 3"/>
                    <a:gd name="T12" fmla="+- 0 6556 6550"/>
                    <a:gd name="T13" fmla="*/ T12 w 6"/>
                    <a:gd name="T14" fmla="+- 0 8755 8753"/>
                    <a:gd name="T15" fmla="*/ 8755 h 3"/>
                    <a:gd name="T16" fmla="+- 0 6552 6550"/>
                    <a:gd name="T17" fmla="*/ T16 w 6"/>
                    <a:gd name="T18" fmla="+- 0 8753 8753"/>
                    <a:gd name="T19" fmla="*/ 8753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5" name="Group 323"/>
              <p:cNvGrpSpPr>
                <a:grpSpLocks/>
              </p:cNvGrpSpPr>
              <p:nvPr/>
            </p:nvGrpSpPr>
            <p:grpSpPr bwMode="auto">
              <a:xfrm>
                <a:off x="6578" y="8723"/>
                <a:ext cx="42" cy="33"/>
                <a:chOff x="6578" y="8723"/>
                <a:chExt cx="42" cy="33"/>
              </a:xfrm>
            </p:grpSpPr>
            <p:sp>
              <p:nvSpPr>
                <p:cNvPr id="482" name="Freeform 324"/>
                <p:cNvSpPr>
                  <a:spLocks/>
                </p:cNvSpPr>
                <p:nvPr/>
              </p:nvSpPr>
              <p:spPr bwMode="auto">
                <a:xfrm>
                  <a:off x="6578" y="8723"/>
                  <a:ext cx="42" cy="33"/>
                </a:xfrm>
                <a:custGeom>
                  <a:avLst/>
                  <a:gdLst>
                    <a:gd name="T0" fmla="+- 0 6596 6578"/>
                    <a:gd name="T1" fmla="*/ T0 w 42"/>
                    <a:gd name="T2" fmla="+- 0 8723 8723"/>
                    <a:gd name="T3" fmla="*/ 8723 h 33"/>
                    <a:gd name="T4" fmla="+- 0 6586 6578"/>
                    <a:gd name="T5" fmla="*/ T4 w 42"/>
                    <a:gd name="T6" fmla="+- 0 8724 8723"/>
                    <a:gd name="T7" fmla="*/ 8724 h 33"/>
                    <a:gd name="T8" fmla="+- 0 6580 6578"/>
                    <a:gd name="T9" fmla="*/ T8 w 42"/>
                    <a:gd name="T10" fmla="+- 0 8729 8723"/>
                    <a:gd name="T11" fmla="*/ 8729 h 33"/>
                    <a:gd name="T12" fmla="+- 0 6578 6578"/>
                    <a:gd name="T13" fmla="*/ T12 w 42"/>
                    <a:gd name="T14" fmla="+- 0 8737 8723"/>
                    <a:gd name="T15" fmla="*/ 8737 h 33"/>
                    <a:gd name="T16" fmla="+- 0 6578 6578"/>
                    <a:gd name="T17" fmla="*/ T16 w 42"/>
                    <a:gd name="T18" fmla="+- 0 8742 8723"/>
                    <a:gd name="T19" fmla="*/ 8742 h 33"/>
                    <a:gd name="T20" fmla="+- 0 6580 6578"/>
                    <a:gd name="T21" fmla="*/ T20 w 42"/>
                    <a:gd name="T22" fmla="+- 0 8750 8723"/>
                    <a:gd name="T23" fmla="*/ 8750 h 33"/>
                    <a:gd name="T24" fmla="+- 0 6586 6578"/>
                    <a:gd name="T25" fmla="*/ T24 w 42"/>
                    <a:gd name="T26" fmla="+- 0 8755 8723"/>
                    <a:gd name="T27" fmla="*/ 8755 h 33"/>
                    <a:gd name="T28" fmla="+- 0 6596 6578"/>
                    <a:gd name="T29" fmla="*/ T28 w 42"/>
                    <a:gd name="T30" fmla="+- 0 8756 8723"/>
                    <a:gd name="T31" fmla="*/ 8756 h 33"/>
                    <a:gd name="T32" fmla="+- 0 6602 6578"/>
                    <a:gd name="T33" fmla="*/ T32 w 42"/>
                    <a:gd name="T34" fmla="+- 0 8756 8723"/>
                    <a:gd name="T35" fmla="*/ 8756 h 33"/>
                    <a:gd name="T36" fmla="+- 0 6610 6578"/>
                    <a:gd name="T37" fmla="*/ T36 w 42"/>
                    <a:gd name="T38" fmla="+- 0 8755 8723"/>
                    <a:gd name="T39" fmla="*/ 8755 h 33"/>
                    <a:gd name="T40" fmla="+- 0 6616 6578"/>
                    <a:gd name="T41" fmla="*/ T40 w 42"/>
                    <a:gd name="T42" fmla="+- 0 8750 8723"/>
                    <a:gd name="T43" fmla="*/ 8750 h 33"/>
                    <a:gd name="T44" fmla="+- 0 6620 6578"/>
                    <a:gd name="T45" fmla="*/ T44 w 42"/>
                    <a:gd name="T46" fmla="+- 0 8742 8723"/>
                    <a:gd name="T47" fmla="*/ 8742 h 33"/>
                    <a:gd name="T48" fmla="+- 0 6620 6578"/>
                    <a:gd name="T49" fmla="*/ T48 w 42"/>
                    <a:gd name="T50" fmla="+- 0 8737 8723"/>
                    <a:gd name="T51" fmla="*/ 8737 h 33"/>
                    <a:gd name="T52" fmla="+- 0 6616 6578"/>
                    <a:gd name="T53" fmla="*/ T52 w 42"/>
                    <a:gd name="T54" fmla="+- 0 8729 8723"/>
                    <a:gd name="T55" fmla="*/ 8729 h 33"/>
                    <a:gd name="T56" fmla="+- 0 6610 6578"/>
                    <a:gd name="T57" fmla="*/ T56 w 42"/>
                    <a:gd name="T58" fmla="+- 0 8724 8723"/>
                    <a:gd name="T59" fmla="*/ 8724 h 33"/>
                    <a:gd name="T60" fmla="+- 0 6602 6578"/>
                    <a:gd name="T61" fmla="*/ T60 w 42"/>
                    <a:gd name="T62" fmla="+- 0 8723 8723"/>
                    <a:gd name="T63" fmla="*/ 8723 h 33"/>
                    <a:gd name="T64" fmla="+- 0 6596 6578"/>
                    <a:gd name="T65" fmla="*/ T64 w 42"/>
                    <a:gd name="T66" fmla="+- 0 8723 8723"/>
                    <a:gd name="T67" fmla="*/ 8723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3">
                      <a:moveTo>
                        <a:pt x="18" y="0"/>
                      </a:moveTo>
                      <a:lnTo>
                        <a:pt x="8" y="1"/>
                      </a:lnTo>
                      <a:lnTo>
                        <a:pt x="2" y="6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2" y="27"/>
                      </a:lnTo>
                      <a:lnTo>
                        <a:pt x="8" y="32"/>
                      </a:lnTo>
                      <a:lnTo>
                        <a:pt x="18" y="33"/>
                      </a:lnTo>
                      <a:lnTo>
                        <a:pt x="24" y="33"/>
                      </a:lnTo>
                      <a:lnTo>
                        <a:pt x="32" y="32"/>
                      </a:lnTo>
                      <a:lnTo>
                        <a:pt x="38" y="27"/>
                      </a:lnTo>
                      <a:lnTo>
                        <a:pt x="42" y="19"/>
                      </a:lnTo>
                      <a:lnTo>
                        <a:pt x="42" y="14"/>
                      </a:lnTo>
                      <a:lnTo>
                        <a:pt x="38" y="6"/>
                      </a:lnTo>
                      <a:lnTo>
                        <a:pt x="32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6" name="Group 325"/>
              <p:cNvGrpSpPr>
                <a:grpSpLocks/>
              </p:cNvGrpSpPr>
              <p:nvPr/>
            </p:nvGrpSpPr>
            <p:grpSpPr bwMode="auto">
              <a:xfrm>
                <a:off x="6638" y="8723"/>
                <a:ext cx="42" cy="33"/>
                <a:chOff x="6638" y="8723"/>
                <a:chExt cx="42" cy="33"/>
              </a:xfrm>
            </p:grpSpPr>
            <p:sp>
              <p:nvSpPr>
                <p:cNvPr id="481" name="Freeform 326"/>
                <p:cNvSpPr>
                  <a:spLocks/>
                </p:cNvSpPr>
                <p:nvPr/>
              </p:nvSpPr>
              <p:spPr bwMode="auto">
                <a:xfrm>
                  <a:off x="6638" y="8723"/>
                  <a:ext cx="42" cy="33"/>
                </a:xfrm>
                <a:custGeom>
                  <a:avLst/>
                  <a:gdLst>
                    <a:gd name="T0" fmla="+- 0 6652 6638"/>
                    <a:gd name="T1" fmla="*/ T0 w 42"/>
                    <a:gd name="T2" fmla="+- 0 8723 8723"/>
                    <a:gd name="T3" fmla="*/ 8723 h 33"/>
                    <a:gd name="T4" fmla="+- 0 6644 6638"/>
                    <a:gd name="T5" fmla="*/ T4 w 42"/>
                    <a:gd name="T6" fmla="+- 0 8724 8723"/>
                    <a:gd name="T7" fmla="*/ 8724 h 33"/>
                    <a:gd name="T8" fmla="+- 0 6640 6638"/>
                    <a:gd name="T9" fmla="*/ T8 w 42"/>
                    <a:gd name="T10" fmla="+- 0 8727 8723"/>
                    <a:gd name="T11" fmla="*/ 8727 h 33"/>
                    <a:gd name="T12" fmla="+- 0 6640 6638"/>
                    <a:gd name="T13" fmla="*/ T12 w 42"/>
                    <a:gd name="T14" fmla="+- 0 8731 8723"/>
                    <a:gd name="T15" fmla="*/ 8731 h 33"/>
                    <a:gd name="T16" fmla="+- 0 6644 6638"/>
                    <a:gd name="T17" fmla="*/ T16 w 42"/>
                    <a:gd name="T18" fmla="+- 0 8734 8723"/>
                    <a:gd name="T19" fmla="*/ 8734 h 33"/>
                    <a:gd name="T20" fmla="+- 0 6650 6638"/>
                    <a:gd name="T21" fmla="*/ T20 w 42"/>
                    <a:gd name="T22" fmla="+- 0 8736 8723"/>
                    <a:gd name="T23" fmla="*/ 8736 h 33"/>
                    <a:gd name="T24" fmla="+- 0 6662 6638"/>
                    <a:gd name="T25" fmla="*/ T24 w 42"/>
                    <a:gd name="T26" fmla="+- 0 8737 8723"/>
                    <a:gd name="T27" fmla="*/ 8737 h 33"/>
                    <a:gd name="T28" fmla="+- 0 6670 6638"/>
                    <a:gd name="T29" fmla="*/ T28 w 42"/>
                    <a:gd name="T30" fmla="+- 0 8739 8723"/>
                    <a:gd name="T31" fmla="*/ 8739 h 33"/>
                    <a:gd name="T32" fmla="+- 0 6676 6638"/>
                    <a:gd name="T33" fmla="*/ T32 w 42"/>
                    <a:gd name="T34" fmla="+- 0 8742 8723"/>
                    <a:gd name="T35" fmla="*/ 8742 h 33"/>
                    <a:gd name="T36" fmla="+- 0 6680 6638"/>
                    <a:gd name="T37" fmla="*/ T36 w 42"/>
                    <a:gd name="T38" fmla="+- 0 8746 8723"/>
                    <a:gd name="T39" fmla="*/ 8746 h 33"/>
                    <a:gd name="T40" fmla="+- 0 6680 6638"/>
                    <a:gd name="T41" fmla="*/ T40 w 42"/>
                    <a:gd name="T42" fmla="+- 0 8750 8723"/>
                    <a:gd name="T43" fmla="*/ 8750 h 33"/>
                    <a:gd name="T44" fmla="+- 0 6676 6638"/>
                    <a:gd name="T45" fmla="*/ T44 w 42"/>
                    <a:gd name="T46" fmla="+- 0 8753 8723"/>
                    <a:gd name="T47" fmla="*/ 8753 h 33"/>
                    <a:gd name="T48" fmla="+- 0 6674 6638"/>
                    <a:gd name="T49" fmla="*/ T48 w 42"/>
                    <a:gd name="T50" fmla="+- 0 8755 8723"/>
                    <a:gd name="T51" fmla="*/ 8755 h 33"/>
                    <a:gd name="T52" fmla="+- 0 6664 6638"/>
                    <a:gd name="T53" fmla="*/ T52 w 42"/>
                    <a:gd name="T54" fmla="+- 0 8756 8723"/>
                    <a:gd name="T55" fmla="*/ 8756 h 33"/>
                    <a:gd name="T56" fmla="+- 0 6652 6638"/>
                    <a:gd name="T57" fmla="*/ T56 w 42"/>
                    <a:gd name="T58" fmla="+- 0 8756 8723"/>
                    <a:gd name="T59" fmla="*/ 8756 h 33"/>
                    <a:gd name="T60" fmla="+- 0 6644 6638"/>
                    <a:gd name="T61" fmla="*/ T60 w 42"/>
                    <a:gd name="T62" fmla="+- 0 8755 8723"/>
                    <a:gd name="T63" fmla="*/ 8755 h 33"/>
                    <a:gd name="T64" fmla="+- 0 6640 6638"/>
                    <a:gd name="T65" fmla="*/ T64 w 42"/>
                    <a:gd name="T66" fmla="+- 0 8753 8723"/>
                    <a:gd name="T67" fmla="*/ 8753 h 33"/>
                    <a:gd name="T68" fmla="+- 0 6638 6638"/>
                    <a:gd name="T69" fmla="*/ T68 w 42"/>
                    <a:gd name="T70" fmla="+- 0 8750 8723"/>
                    <a:gd name="T71" fmla="*/ 8750 h 33"/>
                    <a:gd name="T72" fmla="+- 0 6638 6638"/>
                    <a:gd name="T73" fmla="*/ T72 w 42"/>
                    <a:gd name="T74" fmla="+- 0 8746 8723"/>
                    <a:gd name="T75" fmla="*/ 8746 h 33"/>
                    <a:gd name="T76" fmla="+- 0 6640 6638"/>
                    <a:gd name="T77" fmla="*/ T76 w 42"/>
                    <a:gd name="T78" fmla="+- 0 8742 8723"/>
                    <a:gd name="T79" fmla="*/ 8742 h 33"/>
                    <a:gd name="T80" fmla="+- 0 6646 6638"/>
                    <a:gd name="T81" fmla="*/ T80 w 42"/>
                    <a:gd name="T82" fmla="+- 0 8739 8723"/>
                    <a:gd name="T83" fmla="*/ 8739 h 33"/>
                    <a:gd name="T84" fmla="+- 0 6656 6638"/>
                    <a:gd name="T85" fmla="*/ T84 w 42"/>
                    <a:gd name="T86" fmla="+- 0 8737 8723"/>
                    <a:gd name="T87" fmla="*/ 8737 h 33"/>
                    <a:gd name="T88" fmla="+- 0 6668 6638"/>
                    <a:gd name="T89" fmla="*/ T88 w 42"/>
                    <a:gd name="T90" fmla="+- 0 8736 8723"/>
                    <a:gd name="T91" fmla="*/ 8736 h 33"/>
                    <a:gd name="T92" fmla="+- 0 6674 6638"/>
                    <a:gd name="T93" fmla="*/ T92 w 42"/>
                    <a:gd name="T94" fmla="+- 0 8734 8723"/>
                    <a:gd name="T95" fmla="*/ 8734 h 33"/>
                    <a:gd name="T96" fmla="+- 0 6676 6638"/>
                    <a:gd name="T97" fmla="*/ T96 w 42"/>
                    <a:gd name="T98" fmla="+- 0 8731 8723"/>
                    <a:gd name="T99" fmla="*/ 8731 h 33"/>
                    <a:gd name="T100" fmla="+- 0 6676 6638"/>
                    <a:gd name="T101" fmla="*/ T100 w 42"/>
                    <a:gd name="T102" fmla="+- 0 8727 8723"/>
                    <a:gd name="T103" fmla="*/ 8727 h 33"/>
                    <a:gd name="T104" fmla="+- 0 6674 6638"/>
                    <a:gd name="T105" fmla="*/ T104 w 42"/>
                    <a:gd name="T106" fmla="+- 0 8724 8723"/>
                    <a:gd name="T107" fmla="*/ 8724 h 33"/>
                    <a:gd name="T108" fmla="+- 0 6664 6638"/>
                    <a:gd name="T109" fmla="*/ T108 w 42"/>
                    <a:gd name="T110" fmla="+- 0 8723 8723"/>
                    <a:gd name="T111" fmla="*/ 8723 h 33"/>
                    <a:gd name="T112" fmla="+- 0 6652 6638"/>
                    <a:gd name="T113" fmla="*/ T112 w 42"/>
                    <a:gd name="T114" fmla="+- 0 8723 8723"/>
                    <a:gd name="T115" fmla="*/ 8723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</a:cxnLst>
                  <a:rect l="0" t="0" r="r" b="b"/>
                  <a:pathLst>
                    <a:path w="42" h="33">
                      <a:moveTo>
                        <a:pt x="14" y="0"/>
                      </a:moveTo>
                      <a:lnTo>
                        <a:pt x="6" y="1"/>
                      </a:lnTo>
                      <a:lnTo>
                        <a:pt x="2" y="4"/>
                      </a:lnTo>
                      <a:lnTo>
                        <a:pt x="2" y="8"/>
                      </a:lnTo>
                      <a:lnTo>
                        <a:pt x="6" y="11"/>
                      </a:lnTo>
                      <a:lnTo>
                        <a:pt x="12" y="13"/>
                      </a:lnTo>
                      <a:lnTo>
                        <a:pt x="24" y="14"/>
                      </a:lnTo>
                      <a:lnTo>
                        <a:pt x="32" y="16"/>
                      </a:lnTo>
                      <a:lnTo>
                        <a:pt x="38" y="19"/>
                      </a:lnTo>
                      <a:lnTo>
                        <a:pt x="42" y="23"/>
                      </a:lnTo>
                      <a:lnTo>
                        <a:pt x="42" y="27"/>
                      </a:lnTo>
                      <a:lnTo>
                        <a:pt x="38" y="30"/>
                      </a:lnTo>
                      <a:lnTo>
                        <a:pt x="36" y="32"/>
                      </a:lnTo>
                      <a:lnTo>
                        <a:pt x="26" y="33"/>
                      </a:lnTo>
                      <a:lnTo>
                        <a:pt x="14" y="33"/>
                      </a:lnTo>
                      <a:lnTo>
                        <a:pt x="6" y="32"/>
                      </a:lnTo>
                      <a:lnTo>
                        <a:pt x="2" y="30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2" y="19"/>
                      </a:lnTo>
                      <a:lnTo>
                        <a:pt x="8" y="16"/>
                      </a:lnTo>
                      <a:lnTo>
                        <a:pt x="18" y="14"/>
                      </a:lnTo>
                      <a:lnTo>
                        <a:pt x="30" y="13"/>
                      </a:lnTo>
                      <a:lnTo>
                        <a:pt x="36" y="11"/>
                      </a:lnTo>
                      <a:lnTo>
                        <a:pt x="38" y="8"/>
                      </a:lnTo>
                      <a:lnTo>
                        <a:pt x="38" y="4"/>
                      </a:lnTo>
                      <a:lnTo>
                        <a:pt x="36" y="1"/>
                      </a:lnTo>
                      <a:lnTo>
                        <a:pt x="26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noFill/>
                <a:ln w="90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7" name="Group 327"/>
              <p:cNvGrpSpPr>
                <a:grpSpLocks/>
              </p:cNvGrpSpPr>
              <p:nvPr/>
            </p:nvGrpSpPr>
            <p:grpSpPr bwMode="auto">
              <a:xfrm>
                <a:off x="6486" y="8528"/>
                <a:ext cx="42" cy="34"/>
                <a:chOff x="6486" y="8528"/>
                <a:chExt cx="42" cy="34"/>
              </a:xfrm>
            </p:grpSpPr>
            <p:sp>
              <p:nvSpPr>
                <p:cNvPr id="480" name="Freeform 328"/>
                <p:cNvSpPr>
                  <a:spLocks/>
                </p:cNvSpPr>
                <p:nvPr/>
              </p:nvSpPr>
              <p:spPr bwMode="auto">
                <a:xfrm>
                  <a:off x="6486" y="8528"/>
                  <a:ext cx="42" cy="34"/>
                </a:xfrm>
                <a:custGeom>
                  <a:avLst/>
                  <a:gdLst>
                    <a:gd name="T0" fmla="+- 0 6504 6486"/>
                    <a:gd name="T1" fmla="*/ T0 w 42"/>
                    <a:gd name="T2" fmla="+- 0 8528 8528"/>
                    <a:gd name="T3" fmla="*/ 8528 h 34"/>
                    <a:gd name="T4" fmla="+- 0 6496 6486"/>
                    <a:gd name="T5" fmla="*/ T4 w 42"/>
                    <a:gd name="T6" fmla="+- 0 8530 8528"/>
                    <a:gd name="T7" fmla="*/ 8530 h 34"/>
                    <a:gd name="T8" fmla="+- 0 6490 6486"/>
                    <a:gd name="T9" fmla="*/ T8 w 42"/>
                    <a:gd name="T10" fmla="+- 0 8534 8528"/>
                    <a:gd name="T11" fmla="*/ 8534 h 34"/>
                    <a:gd name="T12" fmla="+- 0 6486 6486"/>
                    <a:gd name="T13" fmla="*/ T12 w 42"/>
                    <a:gd name="T14" fmla="+- 0 8543 8528"/>
                    <a:gd name="T15" fmla="*/ 8543 h 34"/>
                    <a:gd name="T16" fmla="+- 0 6486 6486"/>
                    <a:gd name="T17" fmla="*/ T16 w 42"/>
                    <a:gd name="T18" fmla="+- 0 8547 8528"/>
                    <a:gd name="T19" fmla="*/ 8547 h 34"/>
                    <a:gd name="T20" fmla="+- 0 6490 6486"/>
                    <a:gd name="T21" fmla="*/ T20 w 42"/>
                    <a:gd name="T22" fmla="+- 0 8556 8528"/>
                    <a:gd name="T23" fmla="*/ 8556 h 34"/>
                    <a:gd name="T24" fmla="+- 0 6496 6486"/>
                    <a:gd name="T25" fmla="*/ T24 w 42"/>
                    <a:gd name="T26" fmla="+- 0 8561 8528"/>
                    <a:gd name="T27" fmla="*/ 8561 h 34"/>
                    <a:gd name="T28" fmla="+- 0 6504 6486"/>
                    <a:gd name="T29" fmla="*/ T28 w 42"/>
                    <a:gd name="T30" fmla="+- 0 8562 8528"/>
                    <a:gd name="T31" fmla="*/ 8562 h 34"/>
                    <a:gd name="T32" fmla="+- 0 6510 6486"/>
                    <a:gd name="T33" fmla="*/ T32 w 42"/>
                    <a:gd name="T34" fmla="+- 0 8562 8528"/>
                    <a:gd name="T35" fmla="*/ 8562 h 34"/>
                    <a:gd name="T36" fmla="+- 0 6520 6486"/>
                    <a:gd name="T37" fmla="*/ T36 w 42"/>
                    <a:gd name="T38" fmla="+- 0 8561 8528"/>
                    <a:gd name="T39" fmla="*/ 8561 h 34"/>
                    <a:gd name="T40" fmla="+- 0 6526 6486"/>
                    <a:gd name="T41" fmla="*/ T40 w 42"/>
                    <a:gd name="T42" fmla="+- 0 8556 8528"/>
                    <a:gd name="T43" fmla="*/ 8556 h 34"/>
                    <a:gd name="T44" fmla="+- 0 6528 6486"/>
                    <a:gd name="T45" fmla="*/ T44 w 42"/>
                    <a:gd name="T46" fmla="+- 0 8547 8528"/>
                    <a:gd name="T47" fmla="*/ 8547 h 34"/>
                    <a:gd name="T48" fmla="+- 0 6528 6486"/>
                    <a:gd name="T49" fmla="*/ T48 w 42"/>
                    <a:gd name="T50" fmla="+- 0 8543 8528"/>
                    <a:gd name="T51" fmla="*/ 8543 h 34"/>
                    <a:gd name="T52" fmla="+- 0 6526 6486"/>
                    <a:gd name="T53" fmla="*/ T52 w 42"/>
                    <a:gd name="T54" fmla="+- 0 8534 8528"/>
                    <a:gd name="T55" fmla="*/ 8534 h 34"/>
                    <a:gd name="T56" fmla="+- 0 6520 6486"/>
                    <a:gd name="T57" fmla="*/ T56 w 42"/>
                    <a:gd name="T58" fmla="+- 0 8530 8528"/>
                    <a:gd name="T59" fmla="*/ 8530 h 34"/>
                    <a:gd name="T60" fmla="+- 0 6510 6486"/>
                    <a:gd name="T61" fmla="*/ T60 w 42"/>
                    <a:gd name="T62" fmla="+- 0 8528 8528"/>
                    <a:gd name="T63" fmla="*/ 8528 h 34"/>
                    <a:gd name="T64" fmla="+- 0 6504 6486"/>
                    <a:gd name="T65" fmla="*/ T64 w 42"/>
                    <a:gd name="T66" fmla="+- 0 8528 8528"/>
                    <a:gd name="T67" fmla="*/ 852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2"/>
                      </a:lnTo>
                      <a:lnTo>
                        <a:pt x="4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40" y="6"/>
                      </a:lnTo>
                      <a:lnTo>
                        <a:pt x="34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8" name="Group 329"/>
              <p:cNvGrpSpPr>
                <a:grpSpLocks/>
              </p:cNvGrpSpPr>
              <p:nvPr/>
            </p:nvGrpSpPr>
            <p:grpSpPr bwMode="auto">
              <a:xfrm>
                <a:off x="6550" y="8559"/>
                <a:ext cx="6" cy="3"/>
                <a:chOff x="6550" y="8559"/>
                <a:chExt cx="6" cy="3"/>
              </a:xfrm>
            </p:grpSpPr>
            <p:sp>
              <p:nvSpPr>
                <p:cNvPr id="479" name="Freeform 330"/>
                <p:cNvSpPr>
                  <a:spLocks/>
                </p:cNvSpPr>
                <p:nvPr/>
              </p:nvSpPr>
              <p:spPr bwMode="auto">
                <a:xfrm>
                  <a:off x="6550" y="8559"/>
                  <a:ext cx="6" cy="3"/>
                </a:xfrm>
                <a:custGeom>
                  <a:avLst/>
                  <a:gdLst>
                    <a:gd name="T0" fmla="+- 0 6552 6550"/>
                    <a:gd name="T1" fmla="*/ T0 w 6"/>
                    <a:gd name="T2" fmla="+- 0 8559 8559"/>
                    <a:gd name="T3" fmla="*/ 8559 h 3"/>
                    <a:gd name="T4" fmla="+- 0 6550 6550"/>
                    <a:gd name="T5" fmla="*/ T4 w 6"/>
                    <a:gd name="T6" fmla="+- 0 8561 8559"/>
                    <a:gd name="T7" fmla="*/ 8561 h 3"/>
                    <a:gd name="T8" fmla="+- 0 6552 6550"/>
                    <a:gd name="T9" fmla="*/ T8 w 6"/>
                    <a:gd name="T10" fmla="+- 0 8562 8559"/>
                    <a:gd name="T11" fmla="*/ 8562 h 3"/>
                    <a:gd name="T12" fmla="+- 0 6556 6550"/>
                    <a:gd name="T13" fmla="*/ T12 w 6"/>
                    <a:gd name="T14" fmla="+- 0 8561 8559"/>
                    <a:gd name="T15" fmla="*/ 8561 h 3"/>
                    <a:gd name="T16" fmla="+- 0 6552 6550"/>
                    <a:gd name="T17" fmla="*/ T16 w 6"/>
                    <a:gd name="T18" fmla="+- 0 8559 8559"/>
                    <a:gd name="T19" fmla="*/ 8559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9" name="Group 331"/>
              <p:cNvGrpSpPr>
                <a:grpSpLocks/>
              </p:cNvGrpSpPr>
              <p:nvPr/>
            </p:nvGrpSpPr>
            <p:grpSpPr bwMode="auto">
              <a:xfrm>
                <a:off x="6578" y="8528"/>
                <a:ext cx="42" cy="34"/>
                <a:chOff x="6578" y="8528"/>
                <a:chExt cx="42" cy="34"/>
              </a:xfrm>
            </p:grpSpPr>
            <p:sp>
              <p:nvSpPr>
                <p:cNvPr id="478" name="Freeform 332"/>
                <p:cNvSpPr>
                  <a:spLocks/>
                </p:cNvSpPr>
                <p:nvPr/>
              </p:nvSpPr>
              <p:spPr bwMode="auto">
                <a:xfrm>
                  <a:off x="6578" y="8528"/>
                  <a:ext cx="42" cy="34"/>
                </a:xfrm>
                <a:custGeom>
                  <a:avLst/>
                  <a:gdLst>
                    <a:gd name="T0" fmla="+- 0 6596 6578"/>
                    <a:gd name="T1" fmla="*/ T0 w 42"/>
                    <a:gd name="T2" fmla="+- 0 8528 8528"/>
                    <a:gd name="T3" fmla="*/ 8528 h 34"/>
                    <a:gd name="T4" fmla="+- 0 6586 6578"/>
                    <a:gd name="T5" fmla="*/ T4 w 42"/>
                    <a:gd name="T6" fmla="+- 0 8530 8528"/>
                    <a:gd name="T7" fmla="*/ 8530 h 34"/>
                    <a:gd name="T8" fmla="+- 0 6580 6578"/>
                    <a:gd name="T9" fmla="*/ T8 w 42"/>
                    <a:gd name="T10" fmla="+- 0 8534 8528"/>
                    <a:gd name="T11" fmla="*/ 8534 h 34"/>
                    <a:gd name="T12" fmla="+- 0 6578 6578"/>
                    <a:gd name="T13" fmla="*/ T12 w 42"/>
                    <a:gd name="T14" fmla="+- 0 8543 8528"/>
                    <a:gd name="T15" fmla="*/ 8543 h 34"/>
                    <a:gd name="T16" fmla="+- 0 6578 6578"/>
                    <a:gd name="T17" fmla="*/ T16 w 42"/>
                    <a:gd name="T18" fmla="+- 0 8547 8528"/>
                    <a:gd name="T19" fmla="*/ 8547 h 34"/>
                    <a:gd name="T20" fmla="+- 0 6580 6578"/>
                    <a:gd name="T21" fmla="*/ T20 w 42"/>
                    <a:gd name="T22" fmla="+- 0 8556 8528"/>
                    <a:gd name="T23" fmla="*/ 8556 h 34"/>
                    <a:gd name="T24" fmla="+- 0 6586 6578"/>
                    <a:gd name="T25" fmla="*/ T24 w 42"/>
                    <a:gd name="T26" fmla="+- 0 8561 8528"/>
                    <a:gd name="T27" fmla="*/ 8561 h 34"/>
                    <a:gd name="T28" fmla="+- 0 6596 6578"/>
                    <a:gd name="T29" fmla="*/ T28 w 42"/>
                    <a:gd name="T30" fmla="+- 0 8562 8528"/>
                    <a:gd name="T31" fmla="*/ 8562 h 34"/>
                    <a:gd name="T32" fmla="+- 0 6602 6578"/>
                    <a:gd name="T33" fmla="*/ T32 w 42"/>
                    <a:gd name="T34" fmla="+- 0 8562 8528"/>
                    <a:gd name="T35" fmla="*/ 8562 h 34"/>
                    <a:gd name="T36" fmla="+- 0 6610 6578"/>
                    <a:gd name="T37" fmla="*/ T36 w 42"/>
                    <a:gd name="T38" fmla="+- 0 8561 8528"/>
                    <a:gd name="T39" fmla="*/ 8561 h 34"/>
                    <a:gd name="T40" fmla="+- 0 6616 6578"/>
                    <a:gd name="T41" fmla="*/ T40 w 42"/>
                    <a:gd name="T42" fmla="+- 0 8556 8528"/>
                    <a:gd name="T43" fmla="*/ 8556 h 34"/>
                    <a:gd name="T44" fmla="+- 0 6620 6578"/>
                    <a:gd name="T45" fmla="*/ T44 w 42"/>
                    <a:gd name="T46" fmla="+- 0 8547 8528"/>
                    <a:gd name="T47" fmla="*/ 8547 h 34"/>
                    <a:gd name="T48" fmla="+- 0 6620 6578"/>
                    <a:gd name="T49" fmla="*/ T48 w 42"/>
                    <a:gd name="T50" fmla="+- 0 8543 8528"/>
                    <a:gd name="T51" fmla="*/ 8543 h 34"/>
                    <a:gd name="T52" fmla="+- 0 6616 6578"/>
                    <a:gd name="T53" fmla="*/ T52 w 42"/>
                    <a:gd name="T54" fmla="+- 0 8534 8528"/>
                    <a:gd name="T55" fmla="*/ 8534 h 34"/>
                    <a:gd name="T56" fmla="+- 0 6610 6578"/>
                    <a:gd name="T57" fmla="*/ T56 w 42"/>
                    <a:gd name="T58" fmla="+- 0 8530 8528"/>
                    <a:gd name="T59" fmla="*/ 8530 h 34"/>
                    <a:gd name="T60" fmla="+- 0 6602 6578"/>
                    <a:gd name="T61" fmla="*/ T60 w 42"/>
                    <a:gd name="T62" fmla="+- 0 8528 8528"/>
                    <a:gd name="T63" fmla="*/ 8528 h 34"/>
                    <a:gd name="T64" fmla="+- 0 6596 6578"/>
                    <a:gd name="T65" fmla="*/ T64 w 42"/>
                    <a:gd name="T66" fmla="+- 0 8528 8528"/>
                    <a:gd name="T67" fmla="*/ 852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19"/>
                      </a:lnTo>
                      <a:lnTo>
                        <a:pt x="42" y="15"/>
                      </a:lnTo>
                      <a:lnTo>
                        <a:pt x="38" y="6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0" name="Group 333"/>
              <p:cNvGrpSpPr>
                <a:grpSpLocks/>
              </p:cNvGrpSpPr>
              <p:nvPr/>
            </p:nvGrpSpPr>
            <p:grpSpPr bwMode="auto">
              <a:xfrm>
                <a:off x="6638" y="8528"/>
                <a:ext cx="38" cy="34"/>
                <a:chOff x="6638" y="8528"/>
                <a:chExt cx="38" cy="34"/>
              </a:xfrm>
            </p:grpSpPr>
            <p:sp>
              <p:nvSpPr>
                <p:cNvPr id="477" name="Freeform 334"/>
                <p:cNvSpPr>
                  <a:spLocks/>
                </p:cNvSpPr>
                <p:nvPr/>
              </p:nvSpPr>
              <p:spPr bwMode="auto">
                <a:xfrm>
                  <a:off x="6638" y="8528"/>
                  <a:ext cx="38" cy="34"/>
                </a:xfrm>
                <a:custGeom>
                  <a:avLst/>
                  <a:gdLst>
                    <a:gd name="T0" fmla="+- 0 6676 6638"/>
                    <a:gd name="T1" fmla="*/ T0 w 38"/>
                    <a:gd name="T2" fmla="+- 0 8540 8528"/>
                    <a:gd name="T3" fmla="*/ 8540 h 34"/>
                    <a:gd name="T4" fmla="+- 0 6638 6638"/>
                    <a:gd name="T5" fmla="*/ T4 w 38"/>
                    <a:gd name="T6" fmla="+- 0 8540 8528"/>
                    <a:gd name="T7" fmla="*/ 8540 h 34"/>
                    <a:gd name="T8" fmla="+- 0 6638 6638"/>
                    <a:gd name="T9" fmla="*/ T8 w 38"/>
                    <a:gd name="T10" fmla="+- 0 8538 8528"/>
                    <a:gd name="T11" fmla="*/ 8538 h 34"/>
                    <a:gd name="T12" fmla="+- 0 6640 6638"/>
                    <a:gd name="T13" fmla="*/ T12 w 38"/>
                    <a:gd name="T14" fmla="+- 0 8533 8528"/>
                    <a:gd name="T15" fmla="*/ 8533 h 34"/>
                    <a:gd name="T16" fmla="+- 0 6646 6638"/>
                    <a:gd name="T17" fmla="*/ T16 w 38"/>
                    <a:gd name="T18" fmla="+- 0 8530 8528"/>
                    <a:gd name="T19" fmla="*/ 8530 h 34"/>
                    <a:gd name="T20" fmla="+- 0 6656 6638"/>
                    <a:gd name="T21" fmla="*/ T20 w 38"/>
                    <a:gd name="T22" fmla="+- 0 8528 8528"/>
                    <a:gd name="T23" fmla="*/ 8528 h 34"/>
                    <a:gd name="T24" fmla="+- 0 6658 6638"/>
                    <a:gd name="T25" fmla="*/ T24 w 38"/>
                    <a:gd name="T26" fmla="+- 0 8528 8528"/>
                    <a:gd name="T27" fmla="*/ 8528 h 34"/>
                    <a:gd name="T28" fmla="+- 0 6668 6638"/>
                    <a:gd name="T29" fmla="*/ T28 w 38"/>
                    <a:gd name="T30" fmla="+- 0 8530 8528"/>
                    <a:gd name="T31" fmla="*/ 8530 h 34"/>
                    <a:gd name="T32" fmla="+- 0 6674 6638"/>
                    <a:gd name="T33" fmla="*/ T32 w 38"/>
                    <a:gd name="T34" fmla="+- 0 8533 8528"/>
                    <a:gd name="T35" fmla="*/ 8533 h 34"/>
                    <a:gd name="T36" fmla="+- 0 6676 6638"/>
                    <a:gd name="T37" fmla="*/ T36 w 38"/>
                    <a:gd name="T38" fmla="+- 0 8540 8528"/>
                    <a:gd name="T39" fmla="*/ 8540 h 34"/>
                    <a:gd name="T40" fmla="+- 0 6676 6638"/>
                    <a:gd name="T41" fmla="*/ T40 w 38"/>
                    <a:gd name="T42" fmla="+- 0 8547 8528"/>
                    <a:gd name="T43" fmla="*/ 8547 h 34"/>
                    <a:gd name="T44" fmla="+- 0 6674 6638"/>
                    <a:gd name="T45" fmla="*/ T44 w 38"/>
                    <a:gd name="T46" fmla="+- 0 8556 8528"/>
                    <a:gd name="T47" fmla="*/ 8556 h 34"/>
                    <a:gd name="T48" fmla="+- 0 6668 6638"/>
                    <a:gd name="T49" fmla="*/ T48 w 38"/>
                    <a:gd name="T50" fmla="+- 0 8561 8528"/>
                    <a:gd name="T51" fmla="*/ 8561 h 34"/>
                    <a:gd name="T52" fmla="+- 0 6658 6638"/>
                    <a:gd name="T53" fmla="*/ T52 w 38"/>
                    <a:gd name="T54" fmla="+- 0 8562 8528"/>
                    <a:gd name="T55" fmla="*/ 8562 h 34"/>
                    <a:gd name="T56" fmla="+- 0 6652 6638"/>
                    <a:gd name="T57" fmla="*/ T56 w 38"/>
                    <a:gd name="T58" fmla="+- 0 8562 8528"/>
                    <a:gd name="T59" fmla="*/ 8562 h 34"/>
                    <a:gd name="T60" fmla="+- 0 6644 6638"/>
                    <a:gd name="T61" fmla="*/ T60 w 38"/>
                    <a:gd name="T62" fmla="+- 0 8561 8528"/>
                    <a:gd name="T63" fmla="*/ 8561 h 34"/>
                    <a:gd name="T64" fmla="+- 0 6640 6638"/>
                    <a:gd name="T65" fmla="*/ T64 w 38"/>
                    <a:gd name="T66" fmla="+- 0 8557 8528"/>
                    <a:gd name="T67" fmla="*/ 8557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38" h="34">
                      <a:moveTo>
                        <a:pt x="38" y="12"/>
                      </a:move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5"/>
                      </a:ln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30" y="2"/>
                      </a:lnTo>
                      <a:lnTo>
                        <a:pt x="36" y="5"/>
                      </a:lnTo>
                      <a:lnTo>
                        <a:pt x="38" y="12"/>
                      </a:lnTo>
                      <a:lnTo>
                        <a:pt x="38" y="19"/>
                      </a:lnTo>
                      <a:lnTo>
                        <a:pt x="36" y="28"/>
                      </a:lnTo>
                      <a:lnTo>
                        <a:pt x="30" y="33"/>
                      </a:lnTo>
                      <a:lnTo>
                        <a:pt x="20" y="34"/>
                      </a:lnTo>
                      <a:lnTo>
                        <a:pt x="14" y="34"/>
                      </a:lnTo>
                      <a:lnTo>
                        <a:pt x="6" y="33"/>
                      </a:lnTo>
                      <a:lnTo>
                        <a:pt x="2" y="29"/>
                      </a:lnTo>
                    </a:path>
                  </a:pathLst>
                </a:custGeom>
                <a:noFill/>
                <a:ln w="94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1" name="Group 335"/>
              <p:cNvGrpSpPr>
                <a:grpSpLocks/>
              </p:cNvGrpSpPr>
              <p:nvPr/>
            </p:nvGrpSpPr>
            <p:grpSpPr bwMode="auto">
              <a:xfrm>
                <a:off x="6546" y="8334"/>
                <a:ext cx="44" cy="34"/>
                <a:chOff x="6546" y="8334"/>
                <a:chExt cx="44" cy="34"/>
              </a:xfrm>
            </p:grpSpPr>
            <p:sp>
              <p:nvSpPr>
                <p:cNvPr id="476" name="Freeform 336"/>
                <p:cNvSpPr>
                  <a:spLocks/>
                </p:cNvSpPr>
                <p:nvPr/>
              </p:nvSpPr>
              <p:spPr bwMode="auto">
                <a:xfrm>
                  <a:off x="6546" y="8334"/>
                  <a:ext cx="44" cy="34"/>
                </a:xfrm>
                <a:custGeom>
                  <a:avLst/>
                  <a:gdLst>
                    <a:gd name="T0" fmla="+- 0 6564 6546"/>
                    <a:gd name="T1" fmla="*/ T0 w 44"/>
                    <a:gd name="T2" fmla="+- 0 8334 8334"/>
                    <a:gd name="T3" fmla="*/ 8334 h 34"/>
                    <a:gd name="T4" fmla="+- 0 6556 6546"/>
                    <a:gd name="T5" fmla="*/ T4 w 44"/>
                    <a:gd name="T6" fmla="+- 0 8335 8334"/>
                    <a:gd name="T7" fmla="*/ 8335 h 34"/>
                    <a:gd name="T8" fmla="+- 0 6550 6546"/>
                    <a:gd name="T9" fmla="*/ T8 w 44"/>
                    <a:gd name="T10" fmla="+- 0 8341 8334"/>
                    <a:gd name="T11" fmla="*/ 8341 h 34"/>
                    <a:gd name="T12" fmla="+- 0 6546 6546"/>
                    <a:gd name="T13" fmla="*/ T12 w 44"/>
                    <a:gd name="T14" fmla="+- 0 8348 8334"/>
                    <a:gd name="T15" fmla="*/ 8348 h 34"/>
                    <a:gd name="T16" fmla="+- 0 6546 6546"/>
                    <a:gd name="T17" fmla="*/ T16 w 44"/>
                    <a:gd name="T18" fmla="+- 0 8353 8334"/>
                    <a:gd name="T19" fmla="*/ 8353 h 34"/>
                    <a:gd name="T20" fmla="+- 0 6550 6546"/>
                    <a:gd name="T21" fmla="*/ T20 w 44"/>
                    <a:gd name="T22" fmla="+- 0 8362 8334"/>
                    <a:gd name="T23" fmla="*/ 8362 h 34"/>
                    <a:gd name="T24" fmla="+- 0 6556 6546"/>
                    <a:gd name="T25" fmla="*/ T24 w 44"/>
                    <a:gd name="T26" fmla="+- 0 8366 8334"/>
                    <a:gd name="T27" fmla="*/ 8366 h 34"/>
                    <a:gd name="T28" fmla="+- 0 6564 6546"/>
                    <a:gd name="T29" fmla="*/ T28 w 44"/>
                    <a:gd name="T30" fmla="+- 0 8368 8334"/>
                    <a:gd name="T31" fmla="*/ 8368 h 34"/>
                    <a:gd name="T32" fmla="+- 0 6570 6546"/>
                    <a:gd name="T33" fmla="*/ T32 w 44"/>
                    <a:gd name="T34" fmla="+- 0 8368 8334"/>
                    <a:gd name="T35" fmla="*/ 8368 h 34"/>
                    <a:gd name="T36" fmla="+- 0 6580 6546"/>
                    <a:gd name="T37" fmla="*/ T36 w 44"/>
                    <a:gd name="T38" fmla="+- 0 8366 8334"/>
                    <a:gd name="T39" fmla="*/ 8366 h 34"/>
                    <a:gd name="T40" fmla="+- 0 6586 6546"/>
                    <a:gd name="T41" fmla="*/ T40 w 44"/>
                    <a:gd name="T42" fmla="+- 0 8362 8334"/>
                    <a:gd name="T43" fmla="*/ 8362 h 34"/>
                    <a:gd name="T44" fmla="+- 0 6590 6546"/>
                    <a:gd name="T45" fmla="*/ T44 w 44"/>
                    <a:gd name="T46" fmla="+- 0 8353 8334"/>
                    <a:gd name="T47" fmla="*/ 8353 h 34"/>
                    <a:gd name="T48" fmla="+- 0 6590 6546"/>
                    <a:gd name="T49" fmla="*/ T48 w 44"/>
                    <a:gd name="T50" fmla="+- 0 8348 8334"/>
                    <a:gd name="T51" fmla="*/ 8348 h 34"/>
                    <a:gd name="T52" fmla="+- 0 6586 6546"/>
                    <a:gd name="T53" fmla="*/ T52 w 44"/>
                    <a:gd name="T54" fmla="+- 0 8341 8334"/>
                    <a:gd name="T55" fmla="*/ 8341 h 34"/>
                    <a:gd name="T56" fmla="+- 0 6580 6546"/>
                    <a:gd name="T57" fmla="*/ T56 w 44"/>
                    <a:gd name="T58" fmla="+- 0 8335 8334"/>
                    <a:gd name="T59" fmla="*/ 8335 h 34"/>
                    <a:gd name="T60" fmla="+- 0 6570 6546"/>
                    <a:gd name="T61" fmla="*/ T60 w 44"/>
                    <a:gd name="T62" fmla="+- 0 8334 8334"/>
                    <a:gd name="T63" fmla="*/ 8334 h 34"/>
                    <a:gd name="T64" fmla="+- 0 6564 6546"/>
                    <a:gd name="T65" fmla="*/ T64 w 44"/>
                    <a:gd name="T66" fmla="+- 0 8334 8334"/>
                    <a:gd name="T67" fmla="*/ 833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4" h="34">
                      <a:moveTo>
                        <a:pt x="18" y="0"/>
                      </a:moveTo>
                      <a:lnTo>
                        <a:pt x="10" y="1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28"/>
                      </a:lnTo>
                      <a:lnTo>
                        <a:pt x="10" y="32"/>
                      </a:lnTo>
                      <a:lnTo>
                        <a:pt x="18" y="34"/>
                      </a:lnTo>
                      <a:lnTo>
                        <a:pt x="24" y="34"/>
                      </a:lnTo>
                      <a:lnTo>
                        <a:pt x="34" y="32"/>
                      </a:lnTo>
                      <a:lnTo>
                        <a:pt x="40" y="28"/>
                      </a:lnTo>
                      <a:lnTo>
                        <a:pt x="44" y="19"/>
                      </a:lnTo>
                      <a:lnTo>
                        <a:pt x="44" y="14"/>
                      </a:lnTo>
                      <a:lnTo>
                        <a:pt x="40" y="7"/>
                      </a:lnTo>
                      <a:lnTo>
                        <a:pt x="34" y="1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2" name="Group 337"/>
              <p:cNvGrpSpPr>
                <a:grpSpLocks/>
              </p:cNvGrpSpPr>
              <p:nvPr/>
            </p:nvGrpSpPr>
            <p:grpSpPr bwMode="auto">
              <a:xfrm>
                <a:off x="6610" y="8365"/>
                <a:ext cx="6" cy="3"/>
                <a:chOff x="6610" y="8365"/>
                <a:chExt cx="6" cy="3"/>
              </a:xfrm>
            </p:grpSpPr>
            <p:sp>
              <p:nvSpPr>
                <p:cNvPr id="475" name="Freeform 338"/>
                <p:cNvSpPr>
                  <a:spLocks/>
                </p:cNvSpPr>
                <p:nvPr/>
              </p:nvSpPr>
              <p:spPr bwMode="auto">
                <a:xfrm>
                  <a:off x="6610" y="8365"/>
                  <a:ext cx="6" cy="3"/>
                </a:xfrm>
                <a:custGeom>
                  <a:avLst/>
                  <a:gdLst>
                    <a:gd name="T0" fmla="+- 0 6614 6610"/>
                    <a:gd name="T1" fmla="*/ T0 w 6"/>
                    <a:gd name="T2" fmla="+- 0 8365 8365"/>
                    <a:gd name="T3" fmla="*/ 8365 h 3"/>
                    <a:gd name="T4" fmla="+- 0 6610 6610"/>
                    <a:gd name="T5" fmla="*/ T4 w 6"/>
                    <a:gd name="T6" fmla="+- 0 8366 8365"/>
                    <a:gd name="T7" fmla="*/ 8366 h 3"/>
                    <a:gd name="T8" fmla="+- 0 6614 6610"/>
                    <a:gd name="T9" fmla="*/ T8 w 6"/>
                    <a:gd name="T10" fmla="+- 0 8368 8365"/>
                    <a:gd name="T11" fmla="*/ 8368 h 3"/>
                    <a:gd name="T12" fmla="+- 0 6616 6610"/>
                    <a:gd name="T13" fmla="*/ T12 w 6"/>
                    <a:gd name="T14" fmla="+- 0 8366 8365"/>
                    <a:gd name="T15" fmla="*/ 8366 h 3"/>
                    <a:gd name="T16" fmla="+- 0 6614 6610"/>
                    <a:gd name="T17" fmla="*/ T16 w 6"/>
                    <a:gd name="T18" fmla="+- 0 8365 8365"/>
                    <a:gd name="T19" fmla="*/ 8365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3" name="Group 339"/>
              <p:cNvGrpSpPr>
                <a:grpSpLocks/>
              </p:cNvGrpSpPr>
              <p:nvPr/>
            </p:nvGrpSpPr>
            <p:grpSpPr bwMode="auto">
              <a:xfrm>
                <a:off x="6646" y="8334"/>
                <a:ext cx="16" cy="34"/>
                <a:chOff x="6646" y="8334"/>
                <a:chExt cx="16" cy="34"/>
              </a:xfrm>
            </p:grpSpPr>
            <p:sp>
              <p:nvSpPr>
                <p:cNvPr id="474" name="Freeform 340"/>
                <p:cNvSpPr>
                  <a:spLocks/>
                </p:cNvSpPr>
                <p:nvPr/>
              </p:nvSpPr>
              <p:spPr bwMode="auto">
                <a:xfrm>
                  <a:off x="6646" y="8334"/>
                  <a:ext cx="16" cy="34"/>
                </a:xfrm>
                <a:custGeom>
                  <a:avLst/>
                  <a:gdLst>
                    <a:gd name="T0" fmla="+- 0 6646 6646"/>
                    <a:gd name="T1" fmla="*/ T0 w 16"/>
                    <a:gd name="T2" fmla="+- 0 8341 8334"/>
                    <a:gd name="T3" fmla="*/ 8341 h 34"/>
                    <a:gd name="T4" fmla="+- 0 6652 6646"/>
                    <a:gd name="T5" fmla="*/ T4 w 16"/>
                    <a:gd name="T6" fmla="+- 0 8338 8334"/>
                    <a:gd name="T7" fmla="*/ 8338 h 34"/>
                    <a:gd name="T8" fmla="+- 0 6662 6646"/>
                    <a:gd name="T9" fmla="*/ T8 w 16"/>
                    <a:gd name="T10" fmla="+- 0 8334 8334"/>
                    <a:gd name="T11" fmla="*/ 8334 h 34"/>
                    <a:gd name="T12" fmla="+- 0 6662 6646"/>
                    <a:gd name="T13" fmla="*/ T12 w 16"/>
                    <a:gd name="T14" fmla="+- 0 8368 8334"/>
                    <a:gd name="T15" fmla="*/ 836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" h="34">
                      <a:moveTo>
                        <a:pt x="0" y="7"/>
                      </a:moveTo>
                      <a:lnTo>
                        <a:pt x="6" y="4"/>
                      </a:lnTo>
                      <a:lnTo>
                        <a:pt x="16" y="0"/>
                      </a:lnTo>
                      <a:lnTo>
                        <a:pt x="16" y="34"/>
                      </a:lnTo>
                    </a:path>
                  </a:pathLst>
                </a:custGeom>
                <a:noFill/>
                <a:ln w="116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4" name="Group 341"/>
              <p:cNvGrpSpPr>
                <a:grpSpLocks/>
              </p:cNvGrpSpPr>
              <p:nvPr/>
            </p:nvGrpSpPr>
            <p:grpSpPr bwMode="auto">
              <a:xfrm>
                <a:off x="6852" y="10277"/>
                <a:ext cx="2" cy="18"/>
                <a:chOff x="6852" y="10277"/>
                <a:chExt cx="2" cy="18"/>
              </a:xfrm>
            </p:grpSpPr>
            <p:sp>
              <p:nvSpPr>
                <p:cNvPr id="473" name="Freeform 342"/>
                <p:cNvSpPr>
                  <a:spLocks/>
                </p:cNvSpPr>
                <p:nvPr/>
              </p:nvSpPr>
              <p:spPr bwMode="auto">
                <a:xfrm>
                  <a:off x="6852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5" name="Group 343"/>
              <p:cNvGrpSpPr>
                <a:grpSpLocks/>
              </p:cNvGrpSpPr>
              <p:nvPr/>
            </p:nvGrpSpPr>
            <p:grpSpPr bwMode="auto">
              <a:xfrm>
                <a:off x="6924" y="10277"/>
                <a:ext cx="2" cy="18"/>
                <a:chOff x="6924" y="10277"/>
                <a:chExt cx="2" cy="18"/>
              </a:xfrm>
            </p:grpSpPr>
            <p:sp>
              <p:nvSpPr>
                <p:cNvPr id="472" name="Freeform 344"/>
                <p:cNvSpPr>
                  <a:spLocks/>
                </p:cNvSpPr>
                <p:nvPr/>
              </p:nvSpPr>
              <p:spPr bwMode="auto">
                <a:xfrm>
                  <a:off x="6924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6" name="Group 345"/>
              <p:cNvGrpSpPr>
                <a:grpSpLocks/>
              </p:cNvGrpSpPr>
              <p:nvPr/>
            </p:nvGrpSpPr>
            <p:grpSpPr bwMode="auto">
              <a:xfrm>
                <a:off x="6997" y="10277"/>
                <a:ext cx="2" cy="18"/>
                <a:chOff x="6997" y="10277"/>
                <a:chExt cx="2" cy="18"/>
              </a:xfrm>
            </p:grpSpPr>
            <p:sp>
              <p:nvSpPr>
                <p:cNvPr id="471" name="Freeform 346"/>
                <p:cNvSpPr>
                  <a:spLocks/>
                </p:cNvSpPr>
                <p:nvPr/>
              </p:nvSpPr>
              <p:spPr bwMode="auto">
                <a:xfrm>
                  <a:off x="6997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7" name="Group 347"/>
              <p:cNvGrpSpPr>
                <a:grpSpLocks/>
              </p:cNvGrpSpPr>
              <p:nvPr/>
            </p:nvGrpSpPr>
            <p:grpSpPr bwMode="auto">
              <a:xfrm>
                <a:off x="7069" y="10277"/>
                <a:ext cx="2" cy="18"/>
                <a:chOff x="7069" y="10277"/>
                <a:chExt cx="2" cy="18"/>
              </a:xfrm>
            </p:grpSpPr>
            <p:sp>
              <p:nvSpPr>
                <p:cNvPr id="470" name="Freeform 348"/>
                <p:cNvSpPr>
                  <a:spLocks/>
                </p:cNvSpPr>
                <p:nvPr/>
              </p:nvSpPr>
              <p:spPr bwMode="auto">
                <a:xfrm>
                  <a:off x="706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8" name="Group 349"/>
              <p:cNvGrpSpPr>
                <a:grpSpLocks/>
              </p:cNvGrpSpPr>
              <p:nvPr/>
            </p:nvGrpSpPr>
            <p:grpSpPr bwMode="auto">
              <a:xfrm>
                <a:off x="7141" y="10258"/>
                <a:ext cx="2" cy="36"/>
                <a:chOff x="7141" y="10258"/>
                <a:chExt cx="2" cy="36"/>
              </a:xfrm>
            </p:grpSpPr>
            <p:sp>
              <p:nvSpPr>
                <p:cNvPr id="469" name="Freeform 350"/>
                <p:cNvSpPr>
                  <a:spLocks/>
                </p:cNvSpPr>
                <p:nvPr/>
              </p:nvSpPr>
              <p:spPr bwMode="auto">
                <a:xfrm>
                  <a:off x="7141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9" name="Group 351"/>
              <p:cNvGrpSpPr>
                <a:grpSpLocks/>
              </p:cNvGrpSpPr>
              <p:nvPr/>
            </p:nvGrpSpPr>
            <p:grpSpPr bwMode="auto">
              <a:xfrm>
                <a:off x="7215" y="10277"/>
                <a:ext cx="2" cy="18"/>
                <a:chOff x="7215" y="10277"/>
                <a:chExt cx="2" cy="18"/>
              </a:xfrm>
            </p:grpSpPr>
            <p:sp>
              <p:nvSpPr>
                <p:cNvPr id="468" name="Freeform 352"/>
                <p:cNvSpPr>
                  <a:spLocks/>
                </p:cNvSpPr>
                <p:nvPr/>
              </p:nvSpPr>
              <p:spPr bwMode="auto">
                <a:xfrm>
                  <a:off x="7215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0" name="Group 353"/>
              <p:cNvGrpSpPr>
                <a:grpSpLocks/>
              </p:cNvGrpSpPr>
              <p:nvPr/>
            </p:nvGrpSpPr>
            <p:grpSpPr bwMode="auto">
              <a:xfrm>
                <a:off x="7287" y="10277"/>
                <a:ext cx="2" cy="18"/>
                <a:chOff x="7287" y="10277"/>
                <a:chExt cx="2" cy="18"/>
              </a:xfrm>
            </p:grpSpPr>
            <p:sp>
              <p:nvSpPr>
                <p:cNvPr id="467" name="Freeform 354"/>
                <p:cNvSpPr>
                  <a:spLocks/>
                </p:cNvSpPr>
                <p:nvPr/>
              </p:nvSpPr>
              <p:spPr bwMode="auto">
                <a:xfrm>
                  <a:off x="7287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1" name="Group 355"/>
              <p:cNvGrpSpPr>
                <a:grpSpLocks/>
              </p:cNvGrpSpPr>
              <p:nvPr/>
            </p:nvGrpSpPr>
            <p:grpSpPr bwMode="auto">
              <a:xfrm>
                <a:off x="7359" y="10277"/>
                <a:ext cx="2" cy="18"/>
                <a:chOff x="7359" y="10277"/>
                <a:chExt cx="2" cy="18"/>
              </a:xfrm>
            </p:grpSpPr>
            <p:sp>
              <p:nvSpPr>
                <p:cNvPr id="466" name="Freeform 356"/>
                <p:cNvSpPr>
                  <a:spLocks/>
                </p:cNvSpPr>
                <p:nvPr/>
              </p:nvSpPr>
              <p:spPr bwMode="auto">
                <a:xfrm>
                  <a:off x="735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2" name="Group 357"/>
              <p:cNvGrpSpPr>
                <a:grpSpLocks/>
              </p:cNvGrpSpPr>
              <p:nvPr/>
            </p:nvGrpSpPr>
            <p:grpSpPr bwMode="auto">
              <a:xfrm>
                <a:off x="7431" y="10277"/>
                <a:ext cx="2" cy="18"/>
                <a:chOff x="7431" y="10277"/>
                <a:chExt cx="2" cy="18"/>
              </a:xfrm>
            </p:grpSpPr>
            <p:sp>
              <p:nvSpPr>
                <p:cNvPr id="465" name="Freeform 358"/>
                <p:cNvSpPr>
                  <a:spLocks/>
                </p:cNvSpPr>
                <p:nvPr/>
              </p:nvSpPr>
              <p:spPr bwMode="auto">
                <a:xfrm>
                  <a:off x="7431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3" name="Group 359"/>
              <p:cNvGrpSpPr>
                <a:grpSpLocks/>
              </p:cNvGrpSpPr>
              <p:nvPr/>
            </p:nvGrpSpPr>
            <p:grpSpPr bwMode="auto">
              <a:xfrm>
                <a:off x="7505" y="10258"/>
                <a:ext cx="2" cy="36"/>
                <a:chOff x="7505" y="10258"/>
                <a:chExt cx="2" cy="36"/>
              </a:xfrm>
            </p:grpSpPr>
            <p:sp>
              <p:nvSpPr>
                <p:cNvPr id="464" name="Freeform 360"/>
                <p:cNvSpPr>
                  <a:spLocks/>
                </p:cNvSpPr>
                <p:nvPr/>
              </p:nvSpPr>
              <p:spPr bwMode="auto">
                <a:xfrm>
                  <a:off x="7505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4" name="Group 361"/>
              <p:cNvGrpSpPr>
                <a:grpSpLocks/>
              </p:cNvGrpSpPr>
              <p:nvPr/>
            </p:nvGrpSpPr>
            <p:grpSpPr bwMode="auto">
              <a:xfrm>
                <a:off x="7577" y="10277"/>
                <a:ext cx="2" cy="18"/>
                <a:chOff x="7577" y="10277"/>
                <a:chExt cx="2" cy="18"/>
              </a:xfrm>
            </p:grpSpPr>
            <p:sp>
              <p:nvSpPr>
                <p:cNvPr id="463" name="Freeform 362"/>
                <p:cNvSpPr>
                  <a:spLocks/>
                </p:cNvSpPr>
                <p:nvPr/>
              </p:nvSpPr>
              <p:spPr bwMode="auto">
                <a:xfrm>
                  <a:off x="7577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5" name="Group 363"/>
              <p:cNvGrpSpPr>
                <a:grpSpLocks/>
              </p:cNvGrpSpPr>
              <p:nvPr/>
            </p:nvGrpSpPr>
            <p:grpSpPr bwMode="auto">
              <a:xfrm>
                <a:off x="7649" y="10277"/>
                <a:ext cx="2" cy="18"/>
                <a:chOff x="7649" y="10277"/>
                <a:chExt cx="2" cy="18"/>
              </a:xfrm>
            </p:grpSpPr>
            <p:sp>
              <p:nvSpPr>
                <p:cNvPr id="462" name="Freeform 364"/>
                <p:cNvSpPr>
                  <a:spLocks/>
                </p:cNvSpPr>
                <p:nvPr/>
              </p:nvSpPr>
              <p:spPr bwMode="auto">
                <a:xfrm>
                  <a:off x="764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6" name="Group 365"/>
              <p:cNvGrpSpPr>
                <a:grpSpLocks/>
              </p:cNvGrpSpPr>
              <p:nvPr/>
            </p:nvGrpSpPr>
            <p:grpSpPr bwMode="auto">
              <a:xfrm>
                <a:off x="7723" y="10277"/>
                <a:ext cx="2" cy="18"/>
                <a:chOff x="7723" y="10277"/>
                <a:chExt cx="2" cy="18"/>
              </a:xfrm>
            </p:grpSpPr>
            <p:sp>
              <p:nvSpPr>
                <p:cNvPr id="461" name="Freeform 366"/>
                <p:cNvSpPr>
                  <a:spLocks/>
                </p:cNvSpPr>
                <p:nvPr/>
              </p:nvSpPr>
              <p:spPr bwMode="auto">
                <a:xfrm>
                  <a:off x="7723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7" name="Group 367"/>
              <p:cNvGrpSpPr>
                <a:grpSpLocks/>
              </p:cNvGrpSpPr>
              <p:nvPr/>
            </p:nvGrpSpPr>
            <p:grpSpPr bwMode="auto">
              <a:xfrm>
                <a:off x="7795" y="10277"/>
                <a:ext cx="2" cy="18"/>
                <a:chOff x="7795" y="10277"/>
                <a:chExt cx="2" cy="18"/>
              </a:xfrm>
            </p:grpSpPr>
            <p:sp>
              <p:nvSpPr>
                <p:cNvPr id="460" name="Freeform 368"/>
                <p:cNvSpPr>
                  <a:spLocks/>
                </p:cNvSpPr>
                <p:nvPr/>
              </p:nvSpPr>
              <p:spPr bwMode="auto">
                <a:xfrm>
                  <a:off x="7795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8" name="Group 369"/>
              <p:cNvGrpSpPr>
                <a:grpSpLocks/>
              </p:cNvGrpSpPr>
              <p:nvPr/>
            </p:nvGrpSpPr>
            <p:grpSpPr bwMode="auto">
              <a:xfrm>
                <a:off x="7867" y="10258"/>
                <a:ext cx="2" cy="36"/>
                <a:chOff x="7867" y="10258"/>
                <a:chExt cx="2" cy="36"/>
              </a:xfrm>
            </p:grpSpPr>
            <p:sp>
              <p:nvSpPr>
                <p:cNvPr id="459" name="Freeform 370"/>
                <p:cNvSpPr>
                  <a:spLocks/>
                </p:cNvSpPr>
                <p:nvPr/>
              </p:nvSpPr>
              <p:spPr bwMode="auto">
                <a:xfrm>
                  <a:off x="7867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9" name="Group 371"/>
              <p:cNvGrpSpPr>
                <a:grpSpLocks/>
              </p:cNvGrpSpPr>
              <p:nvPr/>
            </p:nvGrpSpPr>
            <p:grpSpPr bwMode="auto">
              <a:xfrm>
                <a:off x="7941" y="10277"/>
                <a:ext cx="2" cy="18"/>
                <a:chOff x="7941" y="10277"/>
                <a:chExt cx="2" cy="18"/>
              </a:xfrm>
            </p:grpSpPr>
            <p:sp>
              <p:nvSpPr>
                <p:cNvPr id="458" name="Freeform 372"/>
                <p:cNvSpPr>
                  <a:spLocks/>
                </p:cNvSpPr>
                <p:nvPr/>
              </p:nvSpPr>
              <p:spPr bwMode="auto">
                <a:xfrm>
                  <a:off x="7941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0" name="Group 373"/>
              <p:cNvGrpSpPr>
                <a:grpSpLocks/>
              </p:cNvGrpSpPr>
              <p:nvPr/>
            </p:nvGrpSpPr>
            <p:grpSpPr bwMode="auto">
              <a:xfrm>
                <a:off x="8013" y="10277"/>
                <a:ext cx="2" cy="18"/>
                <a:chOff x="8013" y="10277"/>
                <a:chExt cx="2" cy="18"/>
              </a:xfrm>
            </p:grpSpPr>
            <p:sp>
              <p:nvSpPr>
                <p:cNvPr id="457" name="Freeform 374"/>
                <p:cNvSpPr>
                  <a:spLocks/>
                </p:cNvSpPr>
                <p:nvPr/>
              </p:nvSpPr>
              <p:spPr bwMode="auto">
                <a:xfrm>
                  <a:off x="8013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1" name="Group 375"/>
              <p:cNvGrpSpPr>
                <a:grpSpLocks/>
              </p:cNvGrpSpPr>
              <p:nvPr/>
            </p:nvGrpSpPr>
            <p:grpSpPr bwMode="auto">
              <a:xfrm>
                <a:off x="8085" y="10277"/>
                <a:ext cx="2" cy="18"/>
                <a:chOff x="8085" y="10277"/>
                <a:chExt cx="2" cy="18"/>
              </a:xfrm>
            </p:grpSpPr>
            <p:sp>
              <p:nvSpPr>
                <p:cNvPr id="456" name="Freeform 376"/>
                <p:cNvSpPr>
                  <a:spLocks/>
                </p:cNvSpPr>
                <p:nvPr/>
              </p:nvSpPr>
              <p:spPr bwMode="auto">
                <a:xfrm>
                  <a:off x="8085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2" name="Group 377"/>
              <p:cNvGrpSpPr>
                <a:grpSpLocks/>
              </p:cNvGrpSpPr>
              <p:nvPr/>
            </p:nvGrpSpPr>
            <p:grpSpPr bwMode="auto">
              <a:xfrm>
                <a:off x="8157" y="10277"/>
                <a:ext cx="2" cy="18"/>
                <a:chOff x="8157" y="10277"/>
                <a:chExt cx="2" cy="18"/>
              </a:xfrm>
            </p:grpSpPr>
            <p:sp>
              <p:nvSpPr>
                <p:cNvPr id="455" name="Freeform 378"/>
                <p:cNvSpPr>
                  <a:spLocks/>
                </p:cNvSpPr>
                <p:nvPr/>
              </p:nvSpPr>
              <p:spPr bwMode="auto">
                <a:xfrm>
                  <a:off x="8157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3" name="Group 379"/>
              <p:cNvGrpSpPr>
                <a:grpSpLocks/>
              </p:cNvGrpSpPr>
              <p:nvPr/>
            </p:nvGrpSpPr>
            <p:grpSpPr bwMode="auto">
              <a:xfrm>
                <a:off x="8231" y="10258"/>
                <a:ext cx="2" cy="36"/>
                <a:chOff x="8231" y="10258"/>
                <a:chExt cx="2" cy="36"/>
              </a:xfrm>
            </p:grpSpPr>
            <p:sp>
              <p:nvSpPr>
                <p:cNvPr id="454" name="Freeform 380"/>
                <p:cNvSpPr>
                  <a:spLocks/>
                </p:cNvSpPr>
                <p:nvPr/>
              </p:nvSpPr>
              <p:spPr bwMode="auto">
                <a:xfrm>
                  <a:off x="8231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4" name="Group 381"/>
              <p:cNvGrpSpPr>
                <a:grpSpLocks/>
              </p:cNvGrpSpPr>
              <p:nvPr/>
            </p:nvGrpSpPr>
            <p:grpSpPr bwMode="auto">
              <a:xfrm>
                <a:off x="8303" y="10277"/>
                <a:ext cx="2" cy="18"/>
                <a:chOff x="8303" y="10277"/>
                <a:chExt cx="2" cy="18"/>
              </a:xfrm>
            </p:grpSpPr>
            <p:sp>
              <p:nvSpPr>
                <p:cNvPr id="453" name="Freeform 382"/>
                <p:cNvSpPr>
                  <a:spLocks/>
                </p:cNvSpPr>
                <p:nvPr/>
              </p:nvSpPr>
              <p:spPr bwMode="auto">
                <a:xfrm>
                  <a:off x="8303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5" name="Group 383"/>
              <p:cNvGrpSpPr>
                <a:grpSpLocks/>
              </p:cNvGrpSpPr>
              <p:nvPr/>
            </p:nvGrpSpPr>
            <p:grpSpPr bwMode="auto">
              <a:xfrm>
                <a:off x="8375" y="10277"/>
                <a:ext cx="2" cy="18"/>
                <a:chOff x="8375" y="10277"/>
                <a:chExt cx="2" cy="18"/>
              </a:xfrm>
            </p:grpSpPr>
            <p:sp>
              <p:nvSpPr>
                <p:cNvPr id="452" name="Freeform 384"/>
                <p:cNvSpPr>
                  <a:spLocks/>
                </p:cNvSpPr>
                <p:nvPr/>
              </p:nvSpPr>
              <p:spPr bwMode="auto">
                <a:xfrm>
                  <a:off x="8375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6" name="Group 385"/>
              <p:cNvGrpSpPr>
                <a:grpSpLocks/>
              </p:cNvGrpSpPr>
              <p:nvPr/>
            </p:nvGrpSpPr>
            <p:grpSpPr bwMode="auto">
              <a:xfrm>
                <a:off x="8449" y="10277"/>
                <a:ext cx="2" cy="18"/>
                <a:chOff x="8449" y="10277"/>
                <a:chExt cx="2" cy="18"/>
              </a:xfrm>
            </p:grpSpPr>
            <p:sp>
              <p:nvSpPr>
                <p:cNvPr id="451" name="Freeform 386"/>
                <p:cNvSpPr>
                  <a:spLocks/>
                </p:cNvSpPr>
                <p:nvPr/>
              </p:nvSpPr>
              <p:spPr bwMode="auto">
                <a:xfrm>
                  <a:off x="844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7" name="Group 387"/>
              <p:cNvGrpSpPr>
                <a:grpSpLocks/>
              </p:cNvGrpSpPr>
              <p:nvPr/>
            </p:nvGrpSpPr>
            <p:grpSpPr bwMode="auto">
              <a:xfrm>
                <a:off x="8521" y="10277"/>
                <a:ext cx="2" cy="18"/>
                <a:chOff x="8521" y="10277"/>
                <a:chExt cx="2" cy="18"/>
              </a:xfrm>
            </p:grpSpPr>
            <p:sp>
              <p:nvSpPr>
                <p:cNvPr id="450" name="Freeform 388"/>
                <p:cNvSpPr>
                  <a:spLocks/>
                </p:cNvSpPr>
                <p:nvPr/>
              </p:nvSpPr>
              <p:spPr bwMode="auto">
                <a:xfrm>
                  <a:off x="8521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8" name="Group 389"/>
              <p:cNvGrpSpPr>
                <a:grpSpLocks/>
              </p:cNvGrpSpPr>
              <p:nvPr/>
            </p:nvGrpSpPr>
            <p:grpSpPr bwMode="auto">
              <a:xfrm>
                <a:off x="8593" y="10258"/>
                <a:ext cx="2" cy="36"/>
                <a:chOff x="8593" y="10258"/>
                <a:chExt cx="2" cy="36"/>
              </a:xfrm>
            </p:grpSpPr>
            <p:sp>
              <p:nvSpPr>
                <p:cNvPr id="449" name="Freeform 390"/>
                <p:cNvSpPr>
                  <a:spLocks/>
                </p:cNvSpPr>
                <p:nvPr/>
              </p:nvSpPr>
              <p:spPr bwMode="auto">
                <a:xfrm>
                  <a:off x="8593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99" name="Group 391"/>
              <p:cNvGrpSpPr>
                <a:grpSpLocks/>
              </p:cNvGrpSpPr>
              <p:nvPr/>
            </p:nvGrpSpPr>
            <p:grpSpPr bwMode="auto">
              <a:xfrm>
                <a:off x="8665" y="10277"/>
                <a:ext cx="2" cy="18"/>
                <a:chOff x="8665" y="10277"/>
                <a:chExt cx="2" cy="18"/>
              </a:xfrm>
            </p:grpSpPr>
            <p:sp>
              <p:nvSpPr>
                <p:cNvPr id="448" name="Freeform 392"/>
                <p:cNvSpPr>
                  <a:spLocks/>
                </p:cNvSpPr>
                <p:nvPr/>
              </p:nvSpPr>
              <p:spPr bwMode="auto">
                <a:xfrm>
                  <a:off x="8665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0" name="Group 393"/>
              <p:cNvGrpSpPr>
                <a:grpSpLocks/>
              </p:cNvGrpSpPr>
              <p:nvPr/>
            </p:nvGrpSpPr>
            <p:grpSpPr bwMode="auto">
              <a:xfrm>
                <a:off x="8739" y="10277"/>
                <a:ext cx="2" cy="18"/>
                <a:chOff x="8739" y="10277"/>
                <a:chExt cx="2" cy="18"/>
              </a:xfrm>
            </p:grpSpPr>
            <p:sp>
              <p:nvSpPr>
                <p:cNvPr id="447" name="Freeform 394"/>
                <p:cNvSpPr>
                  <a:spLocks/>
                </p:cNvSpPr>
                <p:nvPr/>
              </p:nvSpPr>
              <p:spPr bwMode="auto">
                <a:xfrm>
                  <a:off x="873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1" name="Group 395"/>
              <p:cNvGrpSpPr>
                <a:grpSpLocks/>
              </p:cNvGrpSpPr>
              <p:nvPr/>
            </p:nvGrpSpPr>
            <p:grpSpPr bwMode="auto">
              <a:xfrm>
                <a:off x="8811" y="10277"/>
                <a:ext cx="2" cy="18"/>
                <a:chOff x="8811" y="10277"/>
                <a:chExt cx="2" cy="18"/>
              </a:xfrm>
            </p:grpSpPr>
            <p:sp>
              <p:nvSpPr>
                <p:cNvPr id="446" name="Freeform 396"/>
                <p:cNvSpPr>
                  <a:spLocks/>
                </p:cNvSpPr>
                <p:nvPr/>
              </p:nvSpPr>
              <p:spPr bwMode="auto">
                <a:xfrm>
                  <a:off x="8811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2" name="Group 397"/>
              <p:cNvGrpSpPr>
                <a:grpSpLocks/>
              </p:cNvGrpSpPr>
              <p:nvPr/>
            </p:nvGrpSpPr>
            <p:grpSpPr bwMode="auto">
              <a:xfrm>
                <a:off x="8883" y="10277"/>
                <a:ext cx="2" cy="18"/>
                <a:chOff x="8883" y="10277"/>
                <a:chExt cx="2" cy="18"/>
              </a:xfrm>
            </p:grpSpPr>
            <p:sp>
              <p:nvSpPr>
                <p:cNvPr id="445" name="Freeform 398"/>
                <p:cNvSpPr>
                  <a:spLocks/>
                </p:cNvSpPr>
                <p:nvPr/>
              </p:nvSpPr>
              <p:spPr bwMode="auto">
                <a:xfrm>
                  <a:off x="8883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3" name="Group 399"/>
              <p:cNvGrpSpPr>
                <a:grpSpLocks/>
              </p:cNvGrpSpPr>
              <p:nvPr/>
            </p:nvGrpSpPr>
            <p:grpSpPr bwMode="auto">
              <a:xfrm>
                <a:off x="8957" y="10258"/>
                <a:ext cx="2" cy="36"/>
                <a:chOff x="8957" y="10258"/>
                <a:chExt cx="2" cy="36"/>
              </a:xfrm>
            </p:grpSpPr>
            <p:sp>
              <p:nvSpPr>
                <p:cNvPr id="444" name="Freeform 400"/>
                <p:cNvSpPr>
                  <a:spLocks/>
                </p:cNvSpPr>
                <p:nvPr/>
              </p:nvSpPr>
              <p:spPr bwMode="auto">
                <a:xfrm>
                  <a:off x="8957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4" name="Group 401"/>
              <p:cNvGrpSpPr>
                <a:grpSpLocks/>
              </p:cNvGrpSpPr>
              <p:nvPr/>
            </p:nvGrpSpPr>
            <p:grpSpPr bwMode="auto">
              <a:xfrm>
                <a:off x="9029" y="10277"/>
                <a:ext cx="2" cy="18"/>
                <a:chOff x="9029" y="10277"/>
                <a:chExt cx="2" cy="18"/>
              </a:xfrm>
            </p:grpSpPr>
            <p:sp>
              <p:nvSpPr>
                <p:cNvPr id="443" name="Freeform 402"/>
                <p:cNvSpPr>
                  <a:spLocks/>
                </p:cNvSpPr>
                <p:nvPr/>
              </p:nvSpPr>
              <p:spPr bwMode="auto">
                <a:xfrm>
                  <a:off x="9029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5" name="Group 403"/>
              <p:cNvGrpSpPr>
                <a:grpSpLocks/>
              </p:cNvGrpSpPr>
              <p:nvPr/>
            </p:nvGrpSpPr>
            <p:grpSpPr bwMode="auto">
              <a:xfrm>
                <a:off x="9101" y="10277"/>
                <a:ext cx="2" cy="18"/>
                <a:chOff x="9101" y="10277"/>
                <a:chExt cx="2" cy="18"/>
              </a:xfrm>
            </p:grpSpPr>
            <p:sp>
              <p:nvSpPr>
                <p:cNvPr id="442" name="Freeform 404"/>
                <p:cNvSpPr>
                  <a:spLocks/>
                </p:cNvSpPr>
                <p:nvPr/>
              </p:nvSpPr>
              <p:spPr bwMode="auto">
                <a:xfrm>
                  <a:off x="9101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6" name="Group 405"/>
              <p:cNvGrpSpPr>
                <a:grpSpLocks/>
              </p:cNvGrpSpPr>
              <p:nvPr/>
            </p:nvGrpSpPr>
            <p:grpSpPr bwMode="auto">
              <a:xfrm>
                <a:off x="9173" y="10277"/>
                <a:ext cx="2" cy="18"/>
                <a:chOff x="9173" y="10277"/>
                <a:chExt cx="2" cy="18"/>
              </a:xfrm>
            </p:grpSpPr>
            <p:sp>
              <p:nvSpPr>
                <p:cNvPr id="441" name="Freeform 406"/>
                <p:cNvSpPr>
                  <a:spLocks/>
                </p:cNvSpPr>
                <p:nvPr/>
              </p:nvSpPr>
              <p:spPr bwMode="auto">
                <a:xfrm>
                  <a:off x="9173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7" name="Group 407"/>
              <p:cNvGrpSpPr>
                <a:grpSpLocks/>
              </p:cNvGrpSpPr>
              <p:nvPr/>
            </p:nvGrpSpPr>
            <p:grpSpPr bwMode="auto">
              <a:xfrm>
                <a:off x="9247" y="10277"/>
                <a:ext cx="2" cy="18"/>
                <a:chOff x="9247" y="10277"/>
                <a:chExt cx="2" cy="18"/>
              </a:xfrm>
            </p:grpSpPr>
            <p:sp>
              <p:nvSpPr>
                <p:cNvPr id="440" name="Freeform 408"/>
                <p:cNvSpPr>
                  <a:spLocks/>
                </p:cNvSpPr>
                <p:nvPr/>
              </p:nvSpPr>
              <p:spPr bwMode="auto">
                <a:xfrm>
                  <a:off x="9247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8" name="Group 409"/>
              <p:cNvGrpSpPr>
                <a:grpSpLocks/>
              </p:cNvGrpSpPr>
              <p:nvPr/>
            </p:nvGrpSpPr>
            <p:grpSpPr bwMode="auto">
              <a:xfrm>
                <a:off x="9319" y="10258"/>
                <a:ext cx="2" cy="36"/>
                <a:chOff x="9319" y="10258"/>
                <a:chExt cx="2" cy="36"/>
              </a:xfrm>
            </p:grpSpPr>
            <p:sp>
              <p:nvSpPr>
                <p:cNvPr id="439" name="Freeform 410"/>
                <p:cNvSpPr>
                  <a:spLocks/>
                </p:cNvSpPr>
                <p:nvPr/>
              </p:nvSpPr>
              <p:spPr bwMode="auto">
                <a:xfrm>
                  <a:off x="9319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09" name="Group 411"/>
              <p:cNvGrpSpPr>
                <a:grpSpLocks/>
              </p:cNvGrpSpPr>
              <p:nvPr/>
            </p:nvGrpSpPr>
            <p:grpSpPr bwMode="auto">
              <a:xfrm>
                <a:off x="9390" y="10277"/>
                <a:ext cx="2" cy="18"/>
                <a:chOff x="9390" y="10277"/>
                <a:chExt cx="2" cy="18"/>
              </a:xfrm>
            </p:grpSpPr>
            <p:sp>
              <p:nvSpPr>
                <p:cNvPr id="438" name="Freeform 412"/>
                <p:cNvSpPr>
                  <a:spLocks/>
                </p:cNvSpPr>
                <p:nvPr/>
              </p:nvSpPr>
              <p:spPr bwMode="auto">
                <a:xfrm>
                  <a:off x="9390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0" name="Group 413"/>
              <p:cNvGrpSpPr>
                <a:grpSpLocks/>
              </p:cNvGrpSpPr>
              <p:nvPr/>
            </p:nvGrpSpPr>
            <p:grpSpPr bwMode="auto">
              <a:xfrm>
                <a:off x="9464" y="10277"/>
                <a:ext cx="2" cy="18"/>
                <a:chOff x="9464" y="10277"/>
                <a:chExt cx="2" cy="18"/>
              </a:xfrm>
            </p:grpSpPr>
            <p:sp>
              <p:nvSpPr>
                <p:cNvPr id="437" name="Freeform 414"/>
                <p:cNvSpPr>
                  <a:spLocks/>
                </p:cNvSpPr>
                <p:nvPr/>
              </p:nvSpPr>
              <p:spPr bwMode="auto">
                <a:xfrm>
                  <a:off x="9464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1" name="Group 415"/>
              <p:cNvGrpSpPr>
                <a:grpSpLocks/>
              </p:cNvGrpSpPr>
              <p:nvPr/>
            </p:nvGrpSpPr>
            <p:grpSpPr bwMode="auto">
              <a:xfrm>
                <a:off x="9536" y="10277"/>
                <a:ext cx="2" cy="18"/>
                <a:chOff x="9536" y="10277"/>
                <a:chExt cx="2" cy="18"/>
              </a:xfrm>
            </p:grpSpPr>
            <p:sp>
              <p:nvSpPr>
                <p:cNvPr id="436" name="Freeform 416"/>
                <p:cNvSpPr>
                  <a:spLocks/>
                </p:cNvSpPr>
                <p:nvPr/>
              </p:nvSpPr>
              <p:spPr bwMode="auto">
                <a:xfrm>
                  <a:off x="9536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2" name="Group 417"/>
              <p:cNvGrpSpPr>
                <a:grpSpLocks/>
              </p:cNvGrpSpPr>
              <p:nvPr/>
            </p:nvGrpSpPr>
            <p:grpSpPr bwMode="auto">
              <a:xfrm>
                <a:off x="9608" y="10277"/>
                <a:ext cx="2" cy="18"/>
                <a:chOff x="9608" y="10277"/>
                <a:chExt cx="2" cy="18"/>
              </a:xfrm>
            </p:grpSpPr>
            <p:sp>
              <p:nvSpPr>
                <p:cNvPr id="435" name="Freeform 418"/>
                <p:cNvSpPr>
                  <a:spLocks/>
                </p:cNvSpPr>
                <p:nvPr/>
              </p:nvSpPr>
              <p:spPr bwMode="auto">
                <a:xfrm>
                  <a:off x="9608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3" name="Group 419"/>
              <p:cNvGrpSpPr>
                <a:grpSpLocks/>
              </p:cNvGrpSpPr>
              <p:nvPr/>
            </p:nvGrpSpPr>
            <p:grpSpPr bwMode="auto">
              <a:xfrm>
                <a:off x="9682" y="10258"/>
                <a:ext cx="2" cy="36"/>
                <a:chOff x="9682" y="10258"/>
                <a:chExt cx="2" cy="36"/>
              </a:xfrm>
            </p:grpSpPr>
            <p:sp>
              <p:nvSpPr>
                <p:cNvPr id="434" name="Freeform 420"/>
                <p:cNvSpPr>
                  <a:spLocks/>
                </p:cNvSpPr>
                <p:nvPr/>
              </p:nvSpPr>
              <p:spPr bwMode="auto">
                <a:xfrm>
                  <a:off x="9682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4" name="Group 421"/>
              <p:cNvGrpSpPr>
                <a:grpSpLocks/>
              </p:cNvGrpSpPr>
              <p:nvPr/>
            </p:nvGrpSpPr>
            <p:grpSpPr bwMode="auto">
              <a:xfrm>
                <a:off x="9754" y="10277"/>
                <a:ext cx="2" cy="18"/>
                <a:chOff x="9754" y="10277"/>
                <a:chExt cx="2" cy="18"/>
              </a:xfrm>
            </p:grpSpPr>
            <p:sp>
              <p:nvSpPr>
                <p:cNvPr id="433" name="Freeform 422"/>
                <p:cNvSpPr>
                  <a:spLocks/>
                </p:cNvSpPr>
                <p:nvPr/>
              </p:nvSpPr>
              <p:spPr bwMode="auto">
                <a:xfrm>
                  <a:off x="9754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5" name="Group 423"/>
              <p:cNvGrpSpPr>
                <a:grpSpLocks/>
              </p:cNvGrpSpPr>
              <p:nvPr/>
            </p:nvGrpSpPr>
            <p:grpSpPr bwMode="auto">
              <a:xfrm>
                <a:off x="9826" y="10277"/>
                <a:ext cx="2" cy="18"/>
                <a:chOff x="9826" y="10277"/>
                <a:chExt cx="2" cy="18"/>
              </a:xfrm>
            </p:grpSpPr>
            <p:sp>
              <p:nvSpPr>
                <p:cNvPr id="432" name="Freeform 424"/>
                <p:cNvSpPr>
                  <a:spLocks/>
                </p:cNvSpPr>
                <p:nvPr/>
              </p:nvSpPr>
              <p:spPr bwMode="auto">
                <a:xfrm>
                  <a:off x="9826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6" name="Group 425"/>
              <p:cNvGrpSpPr>
                <a:grpSpLocks/>
              </p:cNvGrpSpPr>
              <p:nvPr/>
            </p:nvGrpSpPr>
            <p:grpSpPr bwMode="auto">
              <a:xfrm>
                <a:off x="9898" y="10277"/>
                <a:ext cx="2" cy="18"/>
                <a:chOff x="9898" y="10277"/>
                <a:chExt cx="2" cy="18"/>
              </a:xfrm>
            </p:grpSpPr>
            <p:sp>
              <p:nvSpPr>
                <p:cNvPr id="431" name="Freeform 426"/>
                <p:cNvSpPr>
                  <a:spLocks/>
                </p:cNvSpPr>
                <p:nvPr/>
              </p:nvSpPr>
              <p:spPr bwMode="auto">
                <a:xfrm>
                  <a:off x="9898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7" name="Group 427"/>
              <p:cNvGrpSpPr>
                <a:grpSpLocks/>
              </p:cNvGrpSpPr>
              <p:nvPr/>
            </p:nvGrpSpPr>
            <p:grpSpPr bwMode="auto">
              <a:xfrm>
                <a:off x="9972" y="10277"/>
                <a:ext cx="2" cy="18"/>
                <a:chOff x="9972" y="10277"/>
                <a:chExt cx="2" cy="18"/>
              </a:xfrm>
            </p:grpSpPr>
            <p:sp>
              <p:nvSpPr>
                <p:cNvPr id="430" name="Freeform 428"/>
                <p:cNvSpPr>
                  <a:spLocks/>
                </p:cNvSpPr>
                <p:nvPr/>
              </p:nvSpPr>
              <p:spPr bwMode="auto">
                <a:xfrm>
                  <a:off x="9972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8" name="Group 429"/>
              <p:cNvGrpSpPr>
                <a:grpSpLocks/>
              </p:cNvGrpSpPr>
              <p:nvPr/>
            </p:nvGrpSpPr>
            <p:grpSpPr bwMode="auto">
              <a:xfrm>
                <a:off x="10044" y="10258"/>
                <a:ext cx="2" cy="36"/>
                <a:chOff x="10044" y="10258"/>
                <a:chExt cx="2" cy="36"/>
              </a:xfrm>
            </p:grpSpPr>
            <p:sp>
              <p:nvSpPr>
                <p:cNvPr id="429" name="Freeform 430"/>
                <p:cNvSpPr>
                  <a:spLocks/>
                </p:cNvSpPr>
                <p:nvPr/>
              </p:nvSpPr>
              <p:spPr bwMode="auto">
                <a:xfrm>
                  <a:off x="10044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9" name="Group 431"/>
              <p:cNvGrpSpPr>
                <a:grpSpLocks/>
              </p:cNvGrpSpPr>
              <p:nvPr/>
            </p:nvGrpSpPr>
            <p:grpSpPr bwMode="auto">
              <a:xfrm>
                <a:off x="10116" y="10277"/>
                <a:ext cx="2" cy="18"/>
                <a:chOff x="10116" y="10277"/>
                <a:chExt cx="2" cy="18"/>
              </a:xfrm>
            </p:grpSpPr>
            <p:sp>
              <p:nvSpPr>
                <p:cNvPr id="428" name="Freeform 432"/>
                <p:cNvSpPr>
                  <a:spLocks/>
                </p:cNvSpPr>
                <p:nvPr/>
              </p:nvSpPr>
              <p:spPr bwMode="auto">
                <a:xfrm>
                  <a:off x="10116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0" name="Group 433"/>
              <p:cNvGrpSpPr>
                <a:grpSpLocks/>
              </p:cNvGrpSpPr>
              <p:nvPr/>
            </p:nvGrpSpPr>
            <p:grpSpPr bwMode="auto">
              <a:xfrm>
                <a:off x="10190" y="10277"/>
                <a:ext cx="2" cy="18"/>
                <a:chOff x="10190" y="10277"/>
                <a:chExt cx="2" cy="18"/>
              </a:xfrm>
            </p:grpSpPr>
            <p:sp>
              <p:nvSpPr>
                <p:cNvPr id="427" name="Freeform 434"/>
                <p:cNvSpPr>
                  <a:spLocks/>
                </p:cNvSpPr>
                <p:nvPr/>
              </p:nvSpPr>
              <p:spPr bwMode="auto">
                <a:xfrm>
                  <a:off x="10190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1" name="Group 435"/>
              <p:cNvGrpSpPr>
                <a:grpSpLocks/>
              </p:cNvGrpSpPr>
              <p:nvPr/>
            </p:nvGrpSpPr>
            <p:grpSpPr bwMode="auto">
              <a:xfrm>
                <a:off x="10262" y="10277"/>
                <a:ext cx="2" cy="18"/>
                <a:chOff x="10262" y="10277"/>
                <a:chExt cx="2" cy="18"/>
              </a:xfrm>
            </p:grpSpPr>
            <p:sp>
              <p:nvSpPr>
                <p:cNvPr id="426" name="Freeform 436"/>
                <p:cNvSpPr>
                  <a:spLocks/>
                </p:cNvSpPr>
                <p:nvPr/>
              </p:nvSpPr>
              <p:spPr bwMode="auto">
                <a:xfrm>
                  <a:off x="10262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2" name="Group 437"/>
              <p:cNvGrpSpPr>
                <a:grpSpLocks/>
              </p:cNvGrpSpPr>
              <p:nvPr/>
            </p:nvGrpSpPr>
            <p:grpSpPr bwMode="auto">
              <a:xfrm>
                <a:off x="10334" y="10277"/>
                <a:ext cx="2" cy="18"/>
                <a:chOff x="10334" y="10277"/>
                <a:chExt cx="2" cy="18"/>
              </a:xfrm>
            </p:grpSpPr>
            <p:sp>
              <p:nvSpPr>
                <p:cNvPr id="425" name="Freeform 438"/>
                <p:cNvSpPr>
                  <a:spLocks/>
                </p:cNvSpPr>
                <p:nvPr/>
              </p:nvSpPr>
              <p:spPr bwMode="auto">
                <a:xfrm>
                  <a:off x="10334" y="10277"/>
                  <a:ext cx="2" cy="18"/>
                </a:xfrm>
                <a:custGeom>
                  <a:avLst/>
                  <a:gdLst>
                    <a:gd name="T0" fmla="+- 0 10277 10277"/>
                    <a:gd name="T1" fmla="*/ 10277 h 18"/>
                    <a:gd name="T2" fmla="+- 0 10295 10277"/>
                    <a:gd name="T3" fmla="*/ 10295 h 1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8">
                      <a:moveTo>
                        <a:pt x="0" y="0"/>
                      </a:moveTo>
                      <a:lnTo>
                        <a:pt x="0" y="1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3" name="Group 439"/>
              <p:cNvGrpSpPr>
                <a:grpSpLocks/>
              </p:cNvGrpSpPr>
              <p:nvPr/>
            </p:nvGrpSpPr>
            <p:grpSpPr bwMode="auto">
              <a:xfrm>
                <a:off x="10406" y="10258"/>
                <a:ext cx="2" cy="36"/>
                <a:chOff x="10406" y="10258"/>
                <a:chExt cx="2" cy="36"/>
              </a:xfrm>
            </p:grpSpPr>
            <p:sp>
              <p:nvSpPr>
                <p:cNvPr id="424" name="Freeform 440"/>
                <p:cNvSpPr>
                  <a:spLocks/>
                </p:cNvSpPr>
                <p:nvPr/>
              </p:nvSpPr>
              <p:spPr bwMode="auto">
                <a:xfrm>
                  <a:off x="10406" y="10258"/>
                  <a:ext cx="2" cy="36"/>
                </a:xfrm>
                <a:custGeom>
                  <a:avLst/>
                  <a:gdLst>
                    <a:gd name="T0" fmla="+- 0 10258 10258"/>
                    <a:gd name="T1" fmla="*/ 10258 h 36"/>
                    <a:gd name="T2" fmla="+- 0 10295 10258"/>
                    <a:gd name="T3" fmla="*/ 1029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0"/>
                      </a:moveTo>
                      <a:lnTo>
                        <a:pt x="0" y="37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4" name="Group 441"/>
              <p:cNvGrpSpPr>
                <a:grpSpLocks/>
              </p:cNvGrpSpPr>
              <p:nvPr/>
            </p:nvGrpSpPr>
            <p:grpSpPr bwMode="auto">
              <a:xfrm>
                <a:off x="6758" y="10319"/>
                <a:ext cx="42" cy="34"/>
                <a:chOff x="6758" y="10319"/>
                <a:chExt cx="42" cy="34"/>
              </a:xfrm>
            </p:grpSpPr>
            <p:sp>
              <p:nvSpPr>
                <p:cNvPr id="423" name="Freeform 442"/>
                <p:cNvSpPr>
                  <a:spLocks/>
                </p:cNvSpPr>
                <p:nvPr/>
              </p:nvSpPr>
              <p:spPr bwMode="auto">
                <a:xfrm>
                  <a:off x="6758" y="10319"/>
                  <a:ext cx="42" cy="34"/>
                </a:xfrm>
                <a:custGeom>
                  <a:avLst/>
                  <a:gdLst>
                    <a:gd name="T0" fmla="+- 0 6776 6758"/>
                    <a:gd name="T1" fmla="*/ T0 w 42"/>
                    <a:gd name="T2" fmla="+- 0 10319 10319"/>
                    <a:gd name="T3" fmla="*/ 10319 h 34"/>
                    <a:gd name="T4" fmla="+- 0 6768 6758"/>
                    <a:gd name="T5" fmla="*/ T4 w 42"/>
                    <a:gd name="T6" fmla="+- 0 10322 10319"/>
                    <a:gd name="T7" fmla="*/ 10322 h 34"/>
                    <a:gd name="T8" fmla="+- 0 6762 6758"/>
                    <a:gd name="T9" fmla="*/ T8 w 42"/>
                    <a:gd name="T10" fmla="+- 0 10326 10319"/>
                    <a:gd name="T11" fmla="*/ 10326 h 34"/>
                    <a:gd name="T12" fmla="+- 0 6758 6758"/>
                    <a:gd name="T13" fmla="*/ T12 w 42"/>
                    <a:gd name="T14" fmla="+- 0 10334 10319"/>
                    <a:gd name="T15" fmla="*/ 10334 h 34"/>
                    <a:gd name="T16" fmla="+- 0 6758 6758"/>
                    <a:gd name="T17" fmla="*/ T16 w 42"/>
                    <a:gd name="T18" fmla="+- 0 10339 10319"/>
                    <a:gd name="T19" fmla="*/ 10339 h 34"/>
                    <a:gd name="T20" fmla="+- 0 6762 6758"/>
                    <a:gd name="T21" fmla="*/ T20 w 42"/>
                    <a:gd name="T22" fmla="+- 0 10347 10319"/>
                    <a:gd name="T23" fmla="*/ 10347 h 34"/>
                    <a:gd name="T24" fmla="+- 0 6768 6758"/>
                    <a:gd name="T25" fmla="*/ T24 w 42"/>
                    <a:gd name="T26" fmla="+- 0 10352 10319"/>
                    <a:gd name="T27" fmla="*/ 10352 h 34"/>
                    <a:gd name="T28" fmla="+- 0 6776 6758"/>
                    <a:gd name="T29" fmla="*/ T28 w 42"/>
                    <a:gd name="T30" fmla="+- 0 10354 10319"/>
                    <a:gd name="T31" fmla="*/ 10354 h 34"/>
                    <a:gd name="T32" fmla="+- 0 6782 6758"/>
                    <a:gd name="T33" fmla="*/ T32 w 42"/>
                    <a:gd name="T34" fmla="+- 0 10354 10319"/>
                    <a:gd name="T35" fmla="*/ 10354 h 34"/>
                    <a:gd name="T36" fmla="+- 0 6792 6758"/>
                    <a:gd name="T37" fmla="*/ T36 w 42"/>
                    <a:gd name="T38" fmla="+- 0 10352 10319"/>
                    <a:gd name="T39" fmla="*/ 10352 h 34"/>
                    <a:gd name="T40" fmla="+- 0 6798 6758"/>
                    <a:gd name="T41" fmla="*/ T40 w 42"/>
                    <a:gd name="T42" fmla="+- 0 10347 10319"/>
                    <a:gd name="T43" fmla="*/ 10347 h 34"/>
                    <a:gd name="T44" fmla="+- 0 6800 6758"/>
                    <a:gd name="T45" fmla="*/ T44 w 42"/>
                    <a:gd name="T46" fmla="+- 0 10339 10319"/>
                    <a:gd name="T47" fmla="*/ 10339 h 34"/>
                    <a:gd name="T48" fmla="+- 0 6800 6758"/>
                    <a:gd name="T49" fmla="*/ T48 w 42"/>
                    <a:gd name="T50" fmla="+- 0 10334 10319"/>
                    <a:gd name="T51" fmla="*/ 10334 h 34"/>
                    <a:gd name="T52" fmla="+- 0 6798 6758"/>
                    <a:gd name="T53" fmla="*/ T52 w 42"/>
                    <a:gd name="T54" fmla="+- 0 10326 10319"/>
                    <a:gd name="T55" fmla="*/ 10326 h 34"/>
                    <a:gd name="T56" fmla="+- 0 6792 6758"/>
                    <a:gd name="T57" fmla="*/ T56 w 42"/>
                    <a:gd name="T58" fmla="+- 0 10322 10319"/>
                    <a:gd name="T59" fmla="*/ 10322 h 34"/>
                    <a:gd name="T60" fmla="+- 0 6782 6758"/>
                    <a:gd name="T61" fmla="*/ T60 w 42"/>
                    <a:gd name="T62" fmla="+- 0 10319 10319"/>
                    <a:gd name="T63" fmla="*/ 10319 h 34"/>
                    <a:gd name="T64" fmla="+- 0 6776 6758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5" name="Group 443"/>
              <p:cNvGrpSpPr>
                <a:grpSpLocks/>
              </p:cNvGrpSpPr>
              <p:nvPr/>
            </p:nvGrpSpPr>
            <p:grpSpPr bwMode="auto">
              <a:xfrm>
                <a:off x="7045" y="10319"/>
                <a:ext cx="42" cy="34"/>
                <a:chOff x="7045" y="10319"/>
                <a:chExt cx="42" cy="34"/>
              </a:xfrm>
            </p:grpSpPr>
            <p:sp>
              <p:nvSpPr>
                <p:cNvPr id="422" name="Freeform 444"/>
                <p:cNvSpPr>
                  <a:spLocks/>
                </p:cNvSpPr>
                <p:nvPr/>
              </p:nvSpPr>
              <p:spPr bwMode="auto">
                <a:xfrm>
                  <a:off x="7045" y="10319"/>
                  <a:ext cx="42" cy="34"/>
                </a:xfrm>
                <a:custGeom>
                  <a:avLst/>
                  <a:gdLst>
                    <a:gd name="T0" fmla="+- 0 7063 7045"/>
                    <a:gd name="T1" fmla="*/ T0 w 42"/>
                    <a:gd name="T2" fmla="+- 0 10319 10319"/>
                    <a:gd name="T3" fmla="*/ 10319 h 34"/>
                    <a:gd name="T4" fmla="+- 0 7053 7045"/>
                    <a:gd name="T5" fmla="*/ T4 w 42"/>
                    <a:gd name="T6" fmla="+- 0 10322 10319"/>
                    <a:gd name="T7" fmla="*/ 10322 h 34"/>
                    <a:gd name="T8" fmla="+- 0 7047 7045"/>
                    <a:gd name="T9" fmla="*/ T8 w 42"/>
                    <a:gd name="T10" fmla="+- 0 10326 10319"/>
                    <a:gd name="T11" fmla="*/ 10326 h 34"/>
                    <a:gd name="T12" fmla="+- 0 7045 7045"/>
                    <a:gd name="T13" fmla="*/ T12 w 42"/>
                    <a:gd name="T14" fmla="+- 0 10334 10319"/>
                    <a:gd name="T15" fmla="*/ 10334 h 34"/>
                    <a:gd name="T16" fmla="+- 0 7045 7045"/>
                    <a:gd name="T17" fmla="*/ T16 w 42"/>
                    <a:gd name="T18" fmla="+- 0 10339 10319"/>
                    <a:gd name="T19" fmla="*/ 10339 h 34"/>
                    <a:gd name="T20" fmla="+- 0 7047 7045"/>
                    <a:gd name="T21" fmla="*/ T20 w 42"/>
                    <a:gd name="T22" fmla="+- 0 10347 10319"/>
                    <a:gd name="T23" fmla="*/ 10347 h 34"/>
                    <a:gd name="T24" fmla="+- 0 7053 7045"/>
                    <a:gd name="T25" fmla="*/ T24 w 42"/>
                    <a:gd name="T26" fmla="+- 0 10352 10319"/>
                    <a:gd name="T27" fmla="*/ 10352 h 34"/>
                    <a:gd name="T28" fmla="+- 0 7063 7045"/>
                    <a:gd name="T29" fmla="*/ T28 w 42"/>
                    <a:gd name="T30" fmla="+- 0 10354 10319"/>
                    <a:gd name="T31" fmla="*/ 10354 h 34"/>
                    <a:gd name="T32" fmla="+- 0 7069 7045"/>
                    <a:gd name="T33" fmla="*/ T32 w 42"/>
                    <a:gd name="T34" fmla="+- 0 10354 10319"/>
                    <a:gd name="T35" fmla="*/ 10354 h 34"/>
                    <a:gd name="T36" fmla="+- 0 7079 7045"/>
                    <a:gd name="T37" fmla="*/ T36 w 42"/>
                    <a:gd name="T38" fmla="+- 0 10352 10319"/>
                    <a:gd name="T39" fmla="*/ 10352 h 34"/>
                    <a:gd name="T40" fmla="+- 0 7085 7045"/>
                    <a:gd name="T41" fmla="*/ T40 w 42"/>
                    <a:gd name="T42" fmla="+- 0 10347 10319"/>
                    <a:gd name="T43" fmla="*/ 10347 h 34"/>
                    <a:gd name="T44" fmla="+- 0 7087 7045"/>
                    <a:gd name="T45" fmla="*/ T44 w 42"/>
                    <a:gd name="T46" fmla="+- 0 10339 10319"/>
                    <a:gd name="T47" fmla="*/ 10339 h 34"/>
                    <a:gd name="T48" fmla="+- 0 7087 7045"/>
                    <a:gd name="T49" fmla="*/ T48 w 42"/>
                    <a:gd name="T50" fmla="+- 0 10334 10319"/>
                    <a:gd name="T51" fmla="*/ 10334 h 34"/>
                    <a:gd name="T52" fmla="+- 0 7085 7045"/>
                    <a:gd name="T53" fmla="*/ T52 w 42"/>
                    <a:gd name="T54" fmla="+- 0 10326 10319"/>
                    <a:gd name="T55" fmla="*/ 10326 h 34"/>
                    <a:gd name="T56" fmla="+- 0 7079 7045"/>
                    <a:gd name="T57" fmla="*/ T56 w 42"/>
                    <a:gd name="T58" fmla="+- 0 10322 10319"/>
                    <a:gd name="T59" fmla="*/ 10322 h 34"/>
                    <a:gd name="T60" fmla="+- 0 7069 7045"/>
                    <a:gd name="T61" fmla="*/ T60 w 42"/>
                    <a:gd name="T62" fmla="+- 0 10319 10319"/>
                    <a:gd name="T63" fmla="*/ 10319 h 34"/>
                    <a:gd name="T64" fmla="+- 0 7063 7045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6" name="Group 445"/>
              <p:cNvGrpSpPr>
                <a:grpSpLocks/>
              </p:cNvGrpSpPr>
              <p:nvPr/>
            </p:nvGrpSpPr>
            <p:grpSpPr bwMode="auto">
              <a:xfrm>
                <a:off x="7109" y="10351"/>
                <a:ext cx="6" cy="3"/>
                <a:chOff x="7109" y="10351"/>
                <a:chExt cx="6" cy="3"/>
              </a:xfrm>
            </p:grpSpPr>
            <p:sp>
              <p:nvSpPr>
                <p:cNvPr id="421" name="Freeform 446"/>
                <p:cNvSpPr>
                  <a:spLocks/>
                </p:cNvSpPr>
                <p:nvPr/>
              </p:nvSpPr>
              <p:spPr bwMode="auto">
                <a:xfrm>
                  <a:off x="7109" y="10351"/>
                  <a:ext cx="6" cy="3"/>
                </a:xfrm>
                <a:custGeom>
                  <a:avLst/>
                  <a:gdLst>
                    <a:gd name="T0" fmla="+- 0 7111 7109"/>
                    <a:gd name="T1" fmla="*/ T0 w 6"/>
                    <a:gd name="T2" fmla="+- 0 10351 10351"/>
                    <a:gd name="T3" fmla="*/ 10351 h 3"/>
                    <a:gd name="T4" fmla="+- 0 7109 7109"/>
                    <a:gd name="T5" fmla="*/ T4 w 6"/>
                    <a:gd name="T6" fmla="+- 0 10352 10351"/>
                    <a:gd name="T7" fmla="*/ 10352 h 3"/>
                    <a:gd name="T8" fmla="+- 0 7111 7109"/>
                    <a:gd name="T9" fmla="*/ T8 w 6"/>
                    <a:gd name="T10" fmla="+- 0 10354 10351"/>
                    <a:gd name="T11" fmla="*/ 10354 h 3"/>
                    <a:gd name="T12" fmla="+- 0 7115 7109"/>
                    <a:gd name="T13" fmla="*/ T12 w 6"/>
                    <a:gd name="T14" fmla="+- 0 10352 10351"/>
                    <a:gd name="T15" fmla="*/ 10352 h 3"/>
                    <a:gd name="T16" fmla="+- 0 7111 7109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7" name="Group 447"/>
              <p:cNvGrpSpPr>
                <a:grpSpLocks/>
              </p:cNvGrpSpPr>
              <p:nvPr/>
            </p:nvGrpSpPr>
            <p:grpSpPr bwMode="auto">
              <a:xfrm>
                <a:off x="7135" y="10319"/>
                <a:ext cx="42" cy="34"/>
                <a:chOff x="7135" y="10319"/>
                <a:chExt cx="42" cy="34"/>
              </a:xfrm>
            </p:grpSpPr>
            <p:sp>
              <p:nvSpPr>
                <p:cNvPr id="420" name="Freeform 448"/>
                <p:cNvSpPr>
                  <a:spLocks/>
                </p:cNvSpPr>
                <p:nvPr/>
              </p:nvSpPr>
              <p:spPr bwMode="auto">
                <a:xfrm>
                  <a:off x="7135" y="10319"/>
                  <a:ext cx="42" cy="34"/>
                </a:xfrm>
                <a:custGeom>
                  <a:avLst/>
                  <a:gdLst>
                    <a:gd name="T0" fmla="+- 0 7153 7135"/>
                    <a:gd name="T1" fmla="*/ T0 w 42"/>
                    <a:gd name="T2" fmla="+- 0 10319 10319"/>
                    <a:gd name="T3" fmla="*/ 10319 h 34"/>
                    <a:gd name="T4" fmla="+- 0 7145 7135"/>
                    <a:gd name="T5" fmla="*/ T4 w 42"/>
                    <a:gd name="T6" fmla="+- 0 10322 10319"/>
                    <a:gd name="T7" fmla="*/ 10322 h 34"/>
                    <a:gd name="T8" fmla="+- 0 7139 7135"/>
                    <a:gd name="T9" fmla="*/ T8 w 42"/>
                    <a:gd name="T10" fmla="+- 0 10326 10319"/>
                    <a:gd name="T11" fmla="*/ 10326 h 34"/>
                    <a:gd name="T12" fmla="+- 0 7135 7135"/>
                    <a:gd name="T13" fmla="*/ T12 w 42"/>
                    <a:gd name="T14" fmla="+- 0 10334 10319"/>
                    <a:gd name="T15" fmla="*/ 10334 h 34"/>
                    <a:gd name="T16" fmla="+- 0 7135 7135"/>
                    <a:gd name="T17" fmla="*/ T16 w 42"/>
                    <a:gd name="T18" fmla="+- 0 10339 10319"/>
                    <a:gd name="T19" fmla="*/ 10339 h 34"/>
                    <a:gd name="T20" fmla="+- 0 7139 7135"/>
                    <a:gd name="T21" fmla="*/ T20 w 42"/>
                    <a:gd name="T22" fmla="+- 0 10347 10319"/>
                    <a:gd name="T23" fmla="*/ 10347 h 34"/>
                    <a:gd name="T24" fmla="+- 0 7145 7135"/>
                    <a:gd name="T25" fmla="*/ T24 w 42"/>
                    <a:gd name="T26" fmla="+- 0 10352 10319"/>
                    <a:gd name="T27" fmla="*/ 10352 h 34"/>
                    <a:gd name="T28" fmla="+- 0 7153 7135"/>
                    <a:gd name="T29" fmla="*/ T28 w 42"/>
                    <a:gd name="T30" fmla="+- 0 10354 10319"/>
                    <a:gd name="T31" fmla="*/ 10354 h 34"/>
                    <a:gd name="T32" fmla="+- 0 7159 7135"/>
                    <a:gd name="T33" fmla="*/ T32 w 42"/>
                    <a:gd name="T34" fmla="+- 0 10354 10319"/>
                    <a:gd name="T35" fmla="*/ 10354 h 34"/>
                    <a:gd name="T36" fmla="+- 0 7169 7135"/>
                    <a:gd name="T37" fmla="*/ T36 w 42"/>
                    <a:gd name="T38" fmla="+- 0 10352 10319"/>
                    <a:gd name="T39" fmla="*/ 10352 h 34"/>
                    <a:gd name="T40" fmla="+- 0 7175 7135"/>
                    <a:gd name="T41" fmla="*/ T40 w 42"/>
                    <a:gd name="T42" fmla="+- 0 10347 10319"/>
                    <a:gd name="T43" fmla="*/ 10347 h 34"/>
                    <a:gd name="T44" fmla="+- 0 7177 7135"/>
                    <a:gd name="T45" fmla="*/ T44 w 42"/>
                    <a:gd name="T46" fmla="+- 0 10339 10319"/>
                    <a:gd name="T47" fmla="*/ 10339 h 34"/>
                    <a:gd name="T48" fmla="+- 0 7177 7135"/>
                    <a:gd name="T49" fmla="*/ T48 w 42"/>
                    <a:gd name="T50" fmla="+- 0 10334 10319"/>
                    <a:gd name="T51" fmla="*/ 10334 h 34"/>
                    <a:gd name="T52" fmla="+- 0 7175 7135"/>
                    <a:gd name="T53" fmla="*/ T52 w 42"/>
                    <a:gd name="T54" fmla="+- 0 10326 10319"/>
                    <a:gd name="T55" fmla="*/ 10326 h 34"/>
                    <a:gd name="T56" fmla="+- 0 7169 7135"/>
                    <a:gd name="T57" fmla="*/ T56 w 42"/>
                    <a:gd name="T58" fmla="+- 0 10322 10319"/>
                    <a:gd name="T59" fmla="*/ 10322 h 34"/>
                    <a:gd name="T60" fmla="+- 0 7159 7135"/>
                    <a:gd name="T61" fmla="*/ T60 w 42"/>
                    <a:gd name="T62" fmla="+- 0 10319 10319"/>
                    <a:gd name="T63" fmla="*/ 10319 h 34"/>
                    <a:gd name="T64" fmla="+- 0 7153 7135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8" name="Group 449"/>
              <p:cNvGrpSpPr>
                <a:grpSpLocks/>
              </p:cNvGrpSpPr>
              <p:nvPr/>
            </p:nvGrpSpPr>
            <p:grpSpPr bwMode="auto">
              <a:xfrm>
                <a:off x="7205" y="10319"/>
                <a:ext cx="16" cy="34"/>
                <a:chOff x="7205" y="10319"/>
                <a:chExt cx="16" cy="34"/>
              </a:xfrm>
            </p:grpSpPr>
            <p:sp>
              <p:nvSpPr>
                <p:cNvPr id="419" name="Freeform 450"/>
                <p:cNvSpPr>
                  <a:spLocks/>
                </p:cNvSpPr>
                <p:nvPr/>
              </p:nvSpPr>
              <p:spPr bwMode="auto">
                <a:xfrm>
                  <a:off x="7205" y="10319"/>
                  <a:ext cx="16" cy="34"/>
                </a:xfrm>
                <a:custGeom>
                  <a:avLst/>
                  <a:gdLst>
                    <a:gd name="T0" fmla="+- 0 7205 7205"/>
                    <a:gd name="T1" fmla="*/ T0 w 16"/>
                    <a:gd name="T2" fmla="+- 0 10326 10319"/>
                    <a:gd name="T3" fmla="*/ 10326 h 34"/>
                    <a:gd name="T4" fmla="+- 0 7211 7205"/>
                    <a:gd name="T5" fmla="*/ T4 w 16"/>
                    <a:gd name="T6" fmla="+- 0 10325 10319"/>
                    <a:gd name="T7" fmla="*/ 10325 h 34"/>
                    <a:gd name="T8" fmla="+- 0 7221 7205"/>
                    <a:gd name="T9" fmla="*/ T8 w 16"/>
                    <a:gd name="T10" fmla="+- 0 10319 10319"/>
                    <a:gd name="T11" fmla="*/ 10319 h 34"/>
                    <a:gd name="T12" fmla="+- 0 7221 7205"/>
                    <a:gd name="T13" fmla="*/ T12 w 16"/>
                    <a:gd name="T14" fmla="+- 0 10354 10319"/>
                    <a:gd name="T15" fmla="*/ 1035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" h="34">
                      <a:moveTo>
                        <a:pt x="0" y="7"/>
                      </a:moveTo>
                      <a:lnTo>
                        <a:pt x="6" y="6"/>
                      </a:lnTo>
                      <a:lnTo>
                        <a:pt x="16" y="0"/>
                      </a:lnTo>
                      <a:lnTo>
                        <a:pt x="16" y="35"/>
                      </a:lnTo>
                    </a:path>
                  </a:pathLst>
                </a:custGeom>
                <a:noFill/>
                <a:ln w="11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29" name="Group 451"/>
              <p:cNvGrpSpPr>
                <a:grpSpLocks/>
              </p:cNvGrpSpPr>
              <p:nvPr/>
            </p:nvGrpSpPr>
            <p:grpSpPr bwMode="auto">
              <a:xfrm>
                <a:off x="7407" y="10319"/>
                <a:ext cx="44" cy="34"/>
                <a:chOff x="7407" y="10319"/>
                <a:chExt cx="44" cy="34"/>
              </a:xfrm>
            </p:grpSpPr>
            <p:sp>
              <p:nvSpPr>
                <p:cNvPr id="418" name="Freeform 452"/>
                <p:cNvSpPr>
                  <a:spLocks/>
                </p:cNvSpPr>
                <p:nvPr/>
              </p:nvSpPr>
              <p:spPr bwMode="auto">
                <a:xfrm>
                  <a:off x="7407" y="10319"/>
                  <a:ext cx="44" cy="34"/>
                </a:xfrm>
                <a:custGeom>
                  <a:avLst/>
                  <a:gdLst>
                    <a:gd name="T0" fmla="+- 0 7425 7407"/>
                    <a:gd name="T1" fmla="*/ T0 w 44"/>
                    <a:gd name="T2" fmla="+- 0 10319 10319"/>
                    <a:gd name="T3" fmla="*/ 10319 h 34"/>
                    <a:gd name="T4" fmla="+- 0 7417 7407"/>
                    <a:gd name="T5" fmla="*/ T4 w 44"/>
                    <a:gd name="T6" fmla="+- 0 10322 10319"/>
                    <a:gd name="T7" fmla="*/ 10322 h 34"/>
                    <a:gd name="T8" fmla="+- 0 7411 7407"/>
                    <a:gd name="T9" fmla="*/ T8 w 44"/>
                    <a:gd name="T10" fmla="+- 0 10326 10319"/>
                    <a:gd name="T11" fmla="*/ 10326 h 34"/>
                    <a:gd name="T12" fmla="+- 0 7407 7407"/>
                    <a:gd name="T13" fmla="*/ T12 w 44"/>
                    <a:gd name="T14" fmla="+- 0 10334 10319"/>
                    <a:gd name="T15" fmla="*/ 10334 h 34"/>
                    <a:gd name="T16" fmla="+- 0 7407 7407"/>
                    <a:gd name="T17" fmla="*/ T16 w 44"/>
                    <a:gd name="T18" fmla="+- 0 10339 10319"/>
                    <a:gd name="T19" fmla="*/ 10339 h 34"/>
                    <a:gd name="T20" fmla="+- 0 7411 7407"/>
                    <a:gd name="T21" fmla="*/ T20 w 44"/>
                    <a:gd name="T22" fmla="+- 0 10347 10319"/>
                    <a:gd name="T23" fmla="*/ 10347 h 34"/>
                    <a:gd name="T24" fmla="+- 0 7417 7407"/>
                    <a:gd name="T25" fmla="*/ T24 w 44"/>
                    <a:gd name="T26" fmla="+- 0 10352 10319"/>
                    <a:gd name="T27" fmla="*/ 10352 h 34"/>
                    <a:gd name="T28" fmla="+- 0 7425 7407"/>
                    <a:gd name="T29" fmla="*/ T28 w 44"/>
                    <a:gd name="T30" fmla="+- 0 10354 10319"/>
                    <a:gd name="T31" fmla="*/ 10354 h 34"/>
                    <a:gd name="T32" fmla="+- 0 7431 7407"/>
                    <a:gd name="T33" fmla="*/ T32 w 44"/>
                    <a:gd name="T34" fmla="+- 0 10354 10319"/>
                    <a:gd name="T35" fmla="*/ 10354 h 34"/>
                    <a:gd name="T36" fmla="+- 0 7441 7407"/>
                    <a:gd name="T37" fmla="*/ T36 w 44"/>
                    <a:gd name="T38" fmla="+- 0 10352 10319"/>
                    <a:gd name="T39" fmla="*/ 10352 h 34"/>
                    <a:gd name="T40" fmla="+- 0 7447 7407"/>
                    <a:gd name="T41" fmla="*/ T40 w 44"/>
                    <a:gd name="T42" fmla="+- 0 10347 10319"/>
                    <a:gd name="T43" fmla="*/ 10347 h 34"/>
                    <a:gd name="T44" fmla="+- 0 7451 7407"/>
                    <a:gd name="T45" fmla="*/ T44 w 44"/>
                    <a:gd name="T46" fmla="+- 0 10339 10319"/>
                    <a:gd name="T47" fmla="*/ 10339 h 34"/>
                    <a:gd name="T48" fmla="+- 0 7451 7407"/>
                    <a:gd name="T49" fmla="*/ T48 w 44"/>
                    <a:gd name="T50" fmla="+- 0 10334 10319"/>
                    <a:gd name="T51" fmla="*/ 10334 h 34"/>
                    <a:gd name="T52" fmla="+- 0 7447 7407"/>
                    <a:gd name="T53" fmla="*/ T52 w 44"/>
                    <a:gd name="T54" fmla="+- 0 10326 10319"/>
                    <a:gd name="T55" fmla="*/ 10326 h 34"/>
                    <a:gd name="T56" fmla="+- 0 7441 7407"/>
                    <a:gd name="T57" fmla="*/ T56 w 44"/>
                    <a:gd name="T58" fmla="+- 0 10322 10319"/>
                    <a:gd name="T59" fmla="*/ 10322 h 34"/>
                    <a:gd name="T60" fmla="+- 0 7431 7407"/>
                    <a:gd name="T61" fmla="*/ T60 w 44"/>
                    <a:gd name="T62" fmla="+- 0 10319 10319"/>
                    <a:gd name="T63" fmla="*/ 10319 h 34"/>
                    <a:gd name="T64" fmla="+- 0 7425 7407"/>
                    <a:gd name="T65" fmla="*/ T64 w 44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4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4" y="20"/>
                      </a:lnTo>
                      <a:lnTo>
                        <a:pt x="44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0" name="Group 453"/>
              <p:cNvGrpSpPr>
                <a:grpSpLocks/>
              </p:cNvGrpSpPr>
              <p:nvPr/>
            </p:nvGrpSpPr>
            <p:grpSpPr bwMode="auto">
              <a:xfrm>
                <a:off x="7471" y="10351"/>
                <a:ext cx="6" cy="3"/>
                <a:chOff x="7471" y="10351"/>
                <a:chExt cx="6" cy="3"/>
              </a:xfrm>
            </p:grpSpPr>
            <p:sp>
              <p:nvSpPr>
                <p:cNvPr id="417" name="Freeform 454"/>
                <p:cNvSpPr>
                  <a:spLocks/>
                </p:cNvSpPr>
                <p:nvPr/>
              </p:nvSpPr>
              <p:spPr bwMode="auto">
                <a:xfrm>
                  <a:off x="7471" y="10351"/>
                  <a:ext cx="6" cy="3"/>
                </a:xfrm>
                <a:custGeom>
                  <a:avLst/>
                  <a:gdLst>
                    <a:gd name="T0" fmla="+- 0 7475 7471"/>
                    <a:gd name="T1" fmla="*/ T0 w 6"/>
                    <a:gd name="T2" fmla="+- 0 10351 10351"/>
                    <a:gd name="T3" fmla="*/ 10351 h 3"/>
                    <a:gd name="T4" fmla="+- 0 7471 7471"/>
                    <a:gd name="T5" fmla="*/ T4 w 6"/>
                    <a:gd name="T6" fmla="+- 0 10352 10351"/>
                    <a:gd name="T7" fmla="*/ 10352 h 3"/>
                    <a:gd name="T8" fmla="+- 0 7475 7471"/>
                    <a:gd name="T9" fmla="*/ T8 w 6"/>
                    <a:gd name="T10" fmla="+- 0 10354 10351"/>
                    <a:gd name="T11" fmla="*/ 10354 h 3"/>
                    <a:gd name="T12" fmla="+- 0 7477 7471"/>
                    <a:gd name="T13" fmla="*/ T12 w 6"/>
                    <a:gd name="T14" fmla="+- 0 10352 10351"/>
                    <a:gd name="T15" fmla="*/ 10352 h 3"/>
                    <a:gd name="T16" fmla="+- 0 7475 7471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1" name="Group 455"/>
              <p:cNvGrpSpPr>
                <a:grpSpLocks/>
              </p:cNvGrpSpPr>
              <p:nvPr/>
            </p:nvGrpSpPr>
            <p:grpSpPr bwMode="auto">
              <a:xfrm>
                <a:off x="7499" y="10319"/>
                <a:ext cx="42" cy="34"/>
                <a:chOff x="7499" y="10319"/>
                <a:chExt cx="42" cy="34"/>
              </a:xfrm>
            </p:grpSpPr>
            <p:sp>
              <p:nvSpPr>
                <p:cNvPr id="416" name="Freeform 456"/>
                <p:cNvSpPr>
                  <a:spLocks/>
                </p:cNvSpPr>
                <p:nvPr/>
              </p:nvSpPr>
              <p:spPr bwMode="auto">
                <a:xfrm>
                  <a:off x="7499" y="10319"/>
                  <a:ext cx="42" cy="34"/>
                </a:xfrm>
                <a:custGeom>
                  <a:avLst/>
                  <a:gdLst>
                    <a:gd name="T0" fmla="+- 0 7517 7499"/>
                    <a:gd name="T1" fmla="*/ T0 w 42"/>
                    <a:gd name="T2" fmla="+- 0 10319 10319"/>
                    <a:gd name="T3" fmla="*/ 10319 h 34"/>
                    <a:gd name="T4" fmla="+- 0 7507 7499"/>
                    <a:gd name="T5" fmla="*/ T4 w 42"/>
                    <a:gd name="T6" fmla="+- 0 10322 10319"/>
                    <a:gd name="T7" fmla="*/ 10322 h 34"/>
                    <a:gd name="T8" fmla="+- 0 7501 7499"/>
                    <a:gd name="T9" fmla="*/ T8 w 42"/>
                    <a:gd name="T10" fmla="+- 0 10326 10319"/>
                    <a:gd name="T11" fmla="*/ 10326 h 34"/>
                    <a:gd name="T12" fmla="+- 0 7499 7499"/>
                    <a:gd name="T13" fmla="*/ T12 w 42"/>
                    <a:gd name="T14" fmla="+- 0 10334 10319"/>
                    <a:gd name="T15" fmla="*/ 10334 h 34"/>
                    <a:gd name="T16" fmla="+- 0 7499 7499"/>
                    <a:gd name="T17" fmla="*/ T16 w 42"/>
                    <a:gd name="T18" fmla="+- 0 10339 10319"/>
                    <a:gd name="T19" fmla="*/ 10339 h 34"/>
                    <a:gd name="T20" fmla="+- 0 7501 7499"/>
                    <a:gd name="T21" fmla="*/ T20 w 42"/>
                    <a:gd name="T22" fmla="+- 0 10347 10319"/>
                    <a:gd name="T23" fmla="*/ 10347 h 34"/>
                    <a:gd name="T24" fmla="+- 0 7507 7499"/>
                    <a:gd name="T25" fmla="*/ T24 w 42"/>
                    <a:gd name="T26" fmla="+- 0 10352 10319"/>
                    <a:gd name="T27" fmla="*/ 10352 h 34"/>
                    <a:gd name="T28" fmla="+- 0 7517 7499"/>
                    <a:gd name="T29" fmla="*/ T28 w 42"/>
                    <a:gd name="T30" fmla="+- 0 10354 10319"/>
                    <a:gd name="T31" fmla="*/ 10354 h 34"/>
                    <a:gd name="T32" fmla="+- 0 7523 7499"/>
                    <a:gd name="T33" fmla="*/ T32 w 42"/>
                    <a:gd name="T34" fmla="+- 0 10354 10319"/>
                    <a:gd name="T35" fmla="*/ 10354 h 34"/>
                    <a:gd name="T36" fmla="+- 0 7531 7499"/>
                    <a:gd name="T37" fmla="*/ T36 w 42"/>
                    <a:gd name="T38" fmla="+- 0 10352 10319"/>
                    <a:gd name="T39" fmla="*/ 10352 h 34"/>
                    <a:gd name="T40" fmla="+- 0 7537 7499"/>
                    <a:gd name="T41" fmla="*/ T40 w 42"/>
                    <a:gd name="T42" fmla="+- 0 10347 10319"/>
                    <a:gd name="T43" fmla="*/ 10347 h 34"/>
                    <a:gd name="T44" fmla="+- 0 7541 7499"/>
                    <a:gd name="T45" fmla="*/ T44 w 42"/>
                    <a:gd name="T46" fmla="+- 0 10339 10319"/>
                    <a:gd name="T47" fmla="*/ 10339 h 34"/>
                    <a:gd name="T48" fmla="+- 0 7541 7499"/>
                    <a:gd name="T49" fmla="*/ T48 w 42"/>
                    <a:gd name="T50" fmla="+- 0 10334 10319"/>
                    <a:gd name="T51" fmla="*/ 10334 h 34"/>
                    <a:gd name="T52" fmla="+- 0 7537 7499"/>
                    <a:gd name="T53" fmla="*/ T52 w 42"/>
                    <a:gd name="T54" fmla="+- 0 10326 10319"/>
                    <a:gd name="T55" fmla="*/ 10326 h 34"/>
                    <a:gd name="T56" fmla="+- 0 7531 7499"/>
                    <a:gd name="T57" fmla="*/ T56 w 42"/>
                    <a:gd name="T58" fmla="+- 0 10322 10319"/>
                    <a:gd name="T59" fmla="*/ 10322 h 34"/>
                    <a:gd name="T60" fmla="+- 0 7523 7499"/>
                    <a:gd name="T61" fmla="*/ T60 w 42"/>
                    <a:gd name="T62" fmla="+- 0 10319 10319"/>
                    <a:gd name="T63" fmla="*/ 10319 h 34"/>
                    <a:gd name="T64" fmla="+- 0 7517 7499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2" name="Group 457"/>
              <p:cNvGrpSpPr>
                <a:grpSpLocks/>
              </p:cNvGrpSpPr>
              <p:nvPr/>
            </p:nvGrpSpPr>
            <p:grpSpPr bwMode="auto">
              <a:xfrm>
                <a:off x="7559" y="10319"/>
                <a:ext cx="42" cy="34"/>
                <a:chOff x="7559" y="10319"/>
                <a:chExt cx="42" cy="34"/>
              </a:xfrm>
            </p:grpSpPr>
            <p:sp>
              <p:nvSpPr>
                <p:cNvPr id="415" name="Freeform 458"/>
                <p:cNvSpPr>
                  <a:spLocks/>
                </p:cNvSpPr>
                <p:nvPr/>
              </p:nvSpPr>
              <p:spPr bwMode="auto">
                <a:xfrm>
                  <a:off x="7559" y="10319"/>
                  <a:ext cx="42" cy="34"/>
                </a:xfrm>
                <a:custGeom>
                  <a:avLst/>
                  <a:gdLst>
                    <a:gd name="T0" fmla="+- 0 7561 7559"/>
                    <a:gd name="T1" fmla="*/ T0 w 42"/>
                    <a:gd name="T2" fmla="+- 0 10328 10319"/>
                    <a:gd name="T3" fmla="*/ 10328 h 34"/>
                    <a:gd name="T4" fmla="+- 0 7561 7559"/>
                    <a:gd name="T5" fmla="*/ T4 w 42"/>
                    <a:gd name="T6" fmla="+- 0 10326 10319"/>
                    <a:gd name="T7" fmla="*/ 10326 h 34"/>
                    <a:gd name="T8" fmla="+- 0 7565 7559"/>
                    <a:gd name="T9" fmla="*/ T8 w 42"/>
                    <a:gd name="T10" fmla="+- 0 10323 10319"/>
                    <a:gd name="T11" fmla="*/ 10323 h 34"/>
                    <a:gd name="T12" fmla="+- 0 7569 7559"/>
                    <a:gd name="T13" fmla="*/ T12 w 42"/>
                    <a:gd name="T14" fmla="+- 0 10322 10319"/>
                    <a:gd name="T15" fmla="*/ 10322 h 34"/>
                    <a:gd name="T16" fmla="+- 0 7575 7559"/>
                    <a:gd name="T17" fmla="*/ T16 w 42"/>
                    <a:gd name="T18" fmla="+- 0 10319 10319"/>
                    <a:gd name="T19" fmla="*/ 10319 h 34"/>
                    <a:gd name="T20" fmla="+- 0 7587 7559"/>
                    <a:gd name="T21" fmla="*/ T20 w 42"/>
                    <a:gd name="T22" fmla="+- 0 10319 10319"/>
                    <a:gd name="T23" fmla="*/ 10319 h 34"/>
                    <a:gd name="T24" fmla="+- 0 7593 7559"/>
                    <a:gd name="T25" fmla="*/ T24 w 42"/>
                    <a:gd name="T26" fmla="+- 0 10322 10319"/>
                    <a:gd name="T27" fmla="*/ 10322 h 34"/>
                    <a:gd name="T28" fmla="+- 0 7595 7559"/>
                    <a:gd name="T29" fmla="*/ T28 w 42"/>
                    <a:gd name="T30" fmla="+- 0 10323 10319"/>
                    <a:gd name="T31" fmla="*/ 10323 h 34"/>
                    <a:gd name="T32" fmla="+- 0 7599 7559"/>
                    <a:gd name="T33" fmla="*/ T32 w 42"/>
                    <a:gd name="T34" fmla="+- 0 10326 10319"/>
                    <a:gd name="T35" fmla="*/ 10326 h 34"/>
                    <a:gd name="T36" fmla="+- 0 7599 7559"/>
                    <a:gd name="T37" fmla="*/ T36 w 42"/>
                    <a:gd name="T38" fmla="+- 0 10329 10319"/>
                    <a:gd name="T39" fmla="*/ 10329 h 34"/>
                    <a:gd name="T40" fmla="+- 0 7595 7559"/>
                    <a:gd name="T41" fmla="*/ T40 w 42"/>
                    <a:gd name="T42" fmla="+- 0 10332 10319"/>
                    <a:gd name="T43" fmla="*/ 10332 h 34"/>
                    <a:gd name="T44" fmla="+- 0 7589 7559"/>
                    <a:gd name="T45" fmla="*/ T44 w 42"/>
                    <a:gd name="T46" fmla="+- 0 10338 10319"/>
                    <a:gd name="T47" fmla="*/ 10338 h 34"/>
                    <a:gd name="T48" fmla="+- 0 7559 7559"/>
                    <a:gd name="T49" fmla="*/ T48 w 42"/>
                    <a:gd name="T50" fmla="+- 0 10354 10319"/>
                    <a:gd name="T51" fmla="*/ 10354 h 34"/>
                    <a:gd name="T52" fmla="+- 0 7601 7559"/>
                    <a:gd name="T53" fmla="*/ T52 w 42"/>
                    <a:gd name="T54" fmla="+- 0 10354 10319"/>
                    <a:gd name="T55" fmla="*/ 1035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42" h="34">
                      <a:moveTo>
                        <a:pt x="2" y="9"/>
                      </a:moveTo>
                      <a:lnTo>
                        <a:pt x="2" y="7"/>
                      </a:lnTo>
                      <a:lnTo>
                        <a:pt x="6" y="4"/>
                      </a:lnTo>
                      <a:lnTo>
                        <a:pt x="10" y="3"/>
                      </a:lnTo>
                      <a:lnTo>
                        <a:pt x="16" y="0"/>
                      </a:lnTo>
                      <a:lnTo>
                        <a:pt x="28" y="0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40" y="7"/>
                      </a:lnTo>
                      <a:lnTo>
                        <a:pt x="40" y="10"/>
                      </a:lnTo>
                      <a:lnTo>
                        <a:pt x="36" y="13"/>
                      </a:lnTo>
                      <a:lnTo>
                        <a:pt x="30" y="19"/>
                      </a:lnTo>
                      <a:lnTo>
                        <a:pt x="0" y="35"/>
                      </a:lnTo>
                      <a:lnTo>
                        <a:pt x="42" y="35"/>
                      </a:lnTo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3" name="Group 459"/>
              <p:cNvGrpSpPr>
                <a:grpSpLocks/>
              </p:cNvGrpSpPr>
              <p:nvPr/>
            </p:nvGrpSpPr>
            <p:grpSpPr bwMode="auto">
              <a:xfrm>
                <a:off x="7771" y="10319"/>
                <a:ext cx="42" cy="34"/>
                <a:chOff x="7771" y="10319"/>
                <a:chExt cx="42" cy="34"/>
              </a:xfrm>
            </p:grpSpPr>
            <p:sp>
              <p:nvSpPr>
                <p:cNvPr id="414" name="Freeform 460"/>
                <p:cNvSpPr>
                  <a:spLocks/>
                </p:cNvSpPr>
                <p:nvPr/>
              </p:nvSpPr>
              <p:spPr bwMode="auto">
                <a:xfrm>
                  <a:off x="7771" y="10319"/>
                  <a:ext cx="42" cy="34"/>
                </a:xfrm>
                <a:custGeom>
                  <a:avLst/>
                  <a:gdLst>
                    <a:gd name="T0" fmla="+- 0 7789 7771"/>
                    <a:gd name="T1" fmla="*/ T0 w 42"/>
                    <a:gd name="T2" fmla="+- 0 10319 10319"/>
                    <a:gd name="T3" fmla="*/ 10319 h 34"/>
                    <a:gd name="T4" fmla="+- 0 7779 7771"/>
                    <a:gd name="T5" fmla="*/ T4 w 42"/>
                    <a:gd name="T6" fmla="+- 0 10322 10319"/>
                    <a:gd name="T7" fmla="*/ 10322 h 34"/>
                    <a:gd name="T8" fmla="+- 0 7773 7771"/>
                    <a:gd name="T9" fmla="*/ T8 w 42"/>
                    <a:gd name="T10" fmla="+- 0 10326 10319"/>
                    <a:gd name="T11" fmla="*/ 10326 h 34"/>
                    <a:gd name="T12" fmla="+- 0 7771 7771"/>
                    <a:gd name="T13" fmla="*/ T12 w 42"/>
                    <a:gd name="T14" fmla="+- 0 10334 10319"/>
                    <a:gd name="T15" fmla="*/ 10334 h 34"/>
                    <a:gd name="T16" fmla="+- 0 7771 7771"/>
                    <a:gd name="T17" fmla="*/ T16 w 42"/>
                    <a:gd name="T18" fmla="+- 0 10339 10319"/>
                    <a:gd name="T19" fmla="*/ 10339 h 34"/>
                    <a:gd name="T20" fmla="+- 0 7773 7771"/>
                    <a:gd name="T21" fmla="*/ T20 w 42"/>
                    <a:gd name="T22" fmla="+- 0 10347 10319"/>
                    <a:gd name="T23" fmla="*/ 10347 h 34"/>
                    <a:gd name="T24" fmla="+- 0 7779 7771"/>
                    <a:gd name="T25" fmla="*/ T24 w 42"/>
                    <a:gd name="T26" fmla="+- 0 10352 10319"/>
                    <a:gd name="T27" fmla="*/ 10352 h 34"/>
                    <a:gd name="T28" fmla="+- 0 7789 7771"/>
                    <a:gd name="T29" fmla="*/ T28 w 42"/>
                    <a:gd name="T30" fmla="+- 0 10354 10319"/>
                    <a:gd name="T31" fmla="*/ 10354 h 34"/>
                    <a:gd name="T32" fmla="+- 0 7795 7771"/>
                    <a:gd name="T33" fmla="*/ T32 w 42"/>
                    <a:gd name="T34" fmla="+- 0 10354 10319"/>
                    <a:gd name="T35" fmla="*/ 10354 h 34"/>
                    <a:gd name="T36" fmla="+- 0 7803 7771"/>
                    <a:gd name="T37" fmla="*/ T36 w 42"/>
                    <a:gd name="T38" fmla="+- 0 10352 10319"/>
                    <a:gd name="T39" fmla="*/ 10352 h 34"/>
                    <a:gd name="T40" fmla="+- 0 7809 7771"/>
                    <a:gd name="T41" fmla="*/ T40 w 42"/>
                    <a:gd name="T42" fmla="+- 0 10347 10319"/>
                    <a:gd name="T43" fmla="*/ 10347 h 34"/>
                    <a:gd name="T44" fmla="+- 0 7813 7771"/>
                    <a:gd name="T45" fmla="*/ T44 w 42"/>
                    <a:gd name="T46" fmla="+- 0 10339 10319"/>
                    <a:gd name="T47" fmla="*/ 10339 h 34"/>
                    <a:gd name="T48" fmla="+- 0 7813 7771"/>
                    <a:gd name="T49" fmla="*/ T48 w 42"/>
                    <a:gd name="T50" fmla="+- 0 10334 10319"/>
                    <a:gd name="T51" fmla="*/ 10334 h 34"/>
                    <a:gd name="T52" fmla="+- 0 7809 7771"/>
                    <a:gd name="T53" fmla="*/ T52 w 42"/>
                    <a:gd name="T54" fmla="+- 0 10326 10319"/>
                    <a:gd name="T55" fmla="*/ 10326 h 34"/>
                    <a:gd name="T56" fmla="+- 0 7803 7771"/>
                    <a:gd name="T57" fmla="*/ T56 w 42"/>
                    <a:gd name="T58" fmla="+- 0 10322 10319"/>
                    <a:gd name="T59" fmla="*/ 10322 h 34"/>
                    <a:gd name="T60" fmla="+- 0 7795 7771"/>
                    <a:gd name="T61" fmla="*/ T60 w 42"/>
                    <a:gd name="T62" fmla="+- 0 10319 10319"/>
                    <a:gd name="T63" fmla="*/ 10319 h 34"/>
                    <a:gd name="T64" fmla="+- 0 7789 7771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4" name="Group 461"/>
              <p:cNvGrpSpPr>
                <a:grpSpLocks/>
              </p:cNvGrpSpPr>
              <p:nvPr/>
            </p:nvGrpSpPr>
            <p:grpSpPr bwMode="auto">
              <a:xfrm>
                <a:off x="7835" y="10351"/>
                <a:ext cx="6" cy="3"/>
                <a:chOff x="7835" y="10351"/>
                <a:chExt cx="6" cy="3"/>
              </a:xfrm>
            </p:grpSpPr>
            <p:sp>
              <p:nvSpPr>
                <p:cNvPr id="413" name="Freeform 462"/>
                <p:cNvSpPr>
                  <a:spLocks/>
                </p:cNvSpPr>
                <p:nvPr/>
              </p:nvSpPr>
              <p:spPr bwMode="auto">
                <a:xfrm>
                  <a:off x="7835" y="10351"/>
                  <a:ext cx="6" cy="3"/>
                </a:xfrm>
                <a:custGeom>
                  <a:avLst/>
                  <a:gdLst>
                    <a:gd name="T0" fmla="+- 0 7837 7835"/>
                    <a:gd name="T1" fmla="*/ T0 w 6"/>
                    <a:gd name="T2" fmla="+- 0 10351 10351"/>
                    <a:gd name="T3" fmla="*/ 10351 h 3"/>
                    <a:gd name="T4" fmla="+- 0 7835 7835"/>
                    <a:gd name="T5" fmla="*/ T4 w 6"/>
                    <a:gd name="T6" fmla="+- 0 10352 10351"/>
                    <a:gd name="T7" fmla="*/ 10352 h 3"/>
                    <a:gd name="T8" fmla="+- 0 7837 7835"/>
                    <a:gd name="T9" fmla="*/ T8 w 6"/>
                    <a:gd name="T10" fmla="+- 0 10354 10351"/>
                    <a:gd name="T11" fmla="*/ 10354 h 3"/>
                    <a:gd name="T12" fmla="+- 0 7841 7835"/>
                    <a:gd name="T13" fmla="*/ T12 w 6"/>
                    <a:gd name="T14" fmla="+- 0 10352 10351"/>
                    <a:gd name="T15" fmla="*/ 10352 h 3"/>
                    <a:gd name="T16" fmla="+- 0 7837 7835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5" name="Group 463"/>
              <p:cNvGrpSpPr>
                <a:grpSpLocks/>
              </p:cNvGrpSpPr>
              <p:nvPr/>
            </p:nvGrpSpPr>
            <p:grpSpPr bwMode="auto">
              <a:xfrm>
                <a:off x="7861" y="10319"/>
                <a:ext cx="42" cy="34"/>
                <a:chOff x="7861" y="10319"/>
                <a:chExt cx="42" cy="34"/>
              </a:xfrm>
            </p:grpSpPr>
            <p:sp>
              <p:nvSpPr>
                <p:cNvPr id="412" name="Freeform 464"/>
                <p:cNvSpPr>
                  <a:spLocks/>
                </p:cNvSpPr>
                <p:nvPr/>
              </p:nvSpPr>
              <p:spPr bwMode="auto">
                <a:xfrm>
                  <a:off x="7861" y="10319"/>
                  <a:ext cx="42" cy="34"/>
                </a:xfrm>
                <a:custGeom>
                  <a:avLst/>
                  <a:gdLst>
                    <a:gd name="T0" fmla="+- 0 7879 7861"/>
                    <a:gd name="T1" fmla="*/ T0 w 42"/>
                    <a:gd name="T2" fmla="+- 0 10319 10319"/>
                    <a:gd name="T3" fmla="*/ 10319 h 34"/>
                    <a:gd name="T4" fmla="+- 0 7871 7861"/>
                    <a:gd name="T5" fmla="*/ T4 w 42"/>
                    <a:gd name="T6" fmla="+- 0 10322 10319"/>
                    <a:gd name="T7" fmla="*/ 10322 h 34"/>
                    <a:gd name="T8" fmla="+- 0 7865 7861"/>
                    <a:gd name="T9" fmla="*/ T8 w 42"/>
                    <a:gd name="T10" fmla="+- 0 10326 10319"/>
                    <a:gd name="T11" fmla="*/ 10326 h 34"/>
                    <a:gd name="T12" fmla="+- 0 7861 7861"/>
                    <a:gd name="T13" fmla="*/ T12 w 42"/>
                    <a:gd name="T14" fmla="+- 0 10334 10319"/>
                    <a:gd name="T15" fmla="*/ 10334 h 34"/>
                    <a:gd name="T16" fmla="+- 0 7861 7861"/>
                    <a:gd name="T17" fmla="*/ T16 w 42"/>
                    <a:gd name="T18" fmla="+- 0 10339 10319"/>
                    <a:gd name="T19" fmla="*/ 10339 h 34"/>
                    <a:gd name="T20" fmla="+- 0 7865 7861"/>
                    <a:gd name="T21" fmla="*/ T20 w 42"/>
                    <a:gd name="T22" fmla="+- 0 10347 10319"/>
                    <a:gd name="T23" fmla="*/ 10347 h 34"/>
                    <a:gd name="T24" fmla="+- 0 7871 7861"/>
                    <a:gd name="T25" fmla="*/ T24 w 42"/>
                    <a:gd name="T26" fmla="+- 0 10352 10319"/>
                    <a:gd name="T27" fmla="*/ 10352 h 34"/>
                    <a:gd name="T28" fmla="+- 0 7879 7861"/>
                    <a:gd name="T29" fmla="*/ T28 w 42"/>
                    <a:gd name="T30" fmla="+- 0 10354 10319"/>
                    <a:gd name="T31" fmla="*/ 10354 h 34"/>
                    <a:gd name="T32" fmla="+- 0 7885 7861"/>
                    <a:gd name="T33" fmla="*/ T32 w 42"/>
                    <a:gd name="T34" fmla="+- 0 10354 10319"/>
                    <a:gd name="T35" fmla="*/ 10354 h 34"/>
                    <a:gd name="T36" fmla="+- 0 7895 7861"/>
                    <a:gd name="T37" fmla="*/ T36 w 42"/>
                    <a:gd name="T38" fmla="+- 0 10352 10319"/>
                    <a:gd name="T39" fmla="*/ 10352 h 34"/>
                    <a:gd name="T40" fmla="+- 0 7901 7861"/>
                    <a:gd name="T41" fmla="*/ T40 w 42"/>
                    <a:gd name="T42" fmla="+- 0 10347 10319"/>
                    <a:gd name="T43" fmla="*/ 10347 h 34"/>
                    <a:gd name="T44" fmla="+- 0 7903 7861"/>
                    <a:gd name="T45" fmla="*/ T44 w 42"/>
                    <a:gd name="T46" fmla="+- 0 10339 10319"/>
                    <a:gd name="T47" fmla="*/ 10339 h 34"/>
                    <a:gd name="T48" fmla="+- 0 7903 7861"/>
                    <a:gd name="T49" fmla="*/ T48 w 42"/>
                    <a:gd name="T50" fmla="+- 0 10334 10319"/>
                    <a:gd name="T51" fmla="*/ 10334 h 34"/>
                    <a:gd name="T52" fmla="+- 0 7901 7861"/>
                    <a:gd name="T53" fmla="*/ T52 w 42"/>
                    <a:gd name="T54" fmla="+- 0 10326 10319"/>
                    <a:gd name="T55" fmla="*/ 10326 h 34"/>
                    <a:gd name="T56" fmla="+- 0 7895 7861"/>
                    <a:gd name="T57" fmla="*/ T56 w 42"/>
                    <a:gd name="T58" fmla="+- 0 10322 10319"/>
                    <a:gd name="T59" fmla="*/ 10322 h 34"/>
                    <a:gd name="T60" fmla="+- 0 7885 7861"/>
                    <a:gd name="T61" fmla="*/ T60 w 42"/>
                    <a:gd name="T62" fmla="+- 0 10319 10319"/>
                    <a:gd name="T63" fmla="*/ 10319 h 34"/>
                    <a:gd name="T64" fmla="+- 0 7879 7861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6" name="Group 465"/>
              <p:cNvGrpSpPr>
                <a:grpSpLocks/>
              </p:cNvGrpSpPr>
              <p:nvPr/>
            </p:nvGrpSpPr>
            <p:grpSpPr bwMode="auto">
              <a:xfrm>
                <a:off x="7921" y="10319"/>
                <a:ext cx="44" cy="34"/>
                <a:chOff x="7921" y="10319"/>
                <a:chExt cx="44" cy="34"/>
              </a:xfrm>
            </p:grpSpPr>
            <p:sp>
              <p:nvSpPr>
                <p:cNvPr id="411" name="Freeform 466"/>
                <p:cNvSpPr>
                  <a:spLocks/>
                </p:cNvSpPr>
                <p:nvPr/>
              </p:nvSpPr>
              <p:spPr bwMode="auto">
                <a:xfrm>
                  <a:off x="7921" y="10319"/>
                  <a:ext cx="44" cy="34"/>
                </a:xfrm>
                <a:custGeom>
                  <a:avLst/>
                  <a:gdLst>
                    <a:gd name="T0" fmla="+- 0 7927 7921"/>
                    <a:gd name="T1" fmla="*/ T0 w 44"/>
                    <a:gd name="T2" fmla="+- 0 10319 10319"/>
                    <a:gd name="T3" fmla="*/ 10319 h 34"/>
                    <a:gd name="T4" fmla="+- 0 7961 7921"/>
                    <a:gd name="T5" fmla="*/ T4 w 44"/>
                    <a:gd name="T6" fmla="+- 0 10319 10319"/>
                    <a:gd name="T7" fmla="*/ 10319 h 34"/>
                    <a:gd name="T8" fmla="+- 0 7943 7921"/>
                    <a:gd name="T9" fmla="*/ T8 w 44"/>
                    <a:gd name="T10" fmla="+- 0 10332 10319"/>
                    <a:gd name="T11" fmla="*/ 10332 h 34"/>
                    <a:gd name="T12" fmla="+- 0 7953 7921"/>
                    <a:gd name="T13" fmla="*/ T12 w 44"/>
                    <a:gd name="T14" fmla="+- 0 10332 10319"/>
                    <a:gd name="T15" fmla="*/ 10332 h 34"/>
                    <a:gd name="T16" fmla="+- 0 7959 7921"/>
                    <a:gd name="T17" fmla="*/ T16 w 44"/>
                    <a:gd name="T18" fmla="+- 0 10334 10319"/>
                    <a:gd name="T19" fmla="*/ 10334 h 34"/>
                    <a:gd name="T20" fmla="+- 0 7961 7921"/>
                    <a:gd name="T21" fmla="*/ T20 w 44"/>
                    <a:gd name="T22" fmla="+- 0 10336 10319"/>
                    <a:gd name="T23" fmla="*/ 10336 h 34"/>
                    <a:gd name="T24" fmla="+- 0 7965 7921"/>
                    <a:gd name="T25" fmla="*/ T24 w 44"/>
                    <a:gd name="T26" fmla="+- 0 10341 10319"/>
                    <a:gd name="T27" fmla="*/ 10341 h 34"/>
                    <a:gd name="T28" fmla="+- 0 7965 7921"/>
                    <a:gd name="T29" fmla="*/ T28 w 44"/>
                    <a:gd name="T30" fmla="+- 0 10344 10319"/>
                    <a:gd name="T31" fmla="*/ 10344 h 34"/>
                    <a:gd name="T32" fmla="+- 0 7961 7921"/>
                    <a:gd name="T33" fmla="*/ T32 w 44"/>
                    <a:gd name="T34" fmla="+- 0 10348 10319"/>
                    <a:gd name="T35" fmla="*/ 10348 h 34"/>
                    <a:gd name="T36" fmla="+- 0 7955 7921"/>
                    <a:gd name="T37" fmla="*/ T36 w 44"/>
                    <a:gd name="T38" fmla="+- 0 10352 10319"/>
                    <a:gd name="T39" fmla="*/ 10352 h 34"/>
                    <a:gd name="T40" fmla="+- 0 7947 7921"/>
                    <a:gd name="T41" fmla="*/ T40 w 44"/>
                    <a:gd name="T42" fmla="+- 0 10354 10319"/>
                    <a:gd name="T43" fmla="*/ 10354 h 34"/>
                    <a:gd name="T44" fmla="+- 0 7937 7921"/>
                    <a:gd name="T45" fmla="*/ T44 w 44"/>
                    <a:gd name="T46" fmla="+- 0 10354 10319"/>
                    <a:gd name="T47" fmla="*/ 10354 h 34"/>
                    <a:gd name="T48" fmla="+- 0 7927 7921"/>
                    <a:gd name="T49" fmla="*/ T48 w 44"/>
                    <a:gd name="T50" fmla="+- 0 10352 10319"/>
                    <a:gd name="T51" fmla="*/ 10352 h 34"/>
                    <a:gd name="T52" fmla="+- 0 7925 7921"/>
                    <a:gd name="T53" fmla="*/ T52 w 44"/>
                    <a:gd name="T54" fmla="+- 0 10351 10319"/>
                    <a:gd name="T55" fmla="*/ 10351 h 34"/>
                    <a:gd name="T56" fmla="+- 0 7921 7921"/>
                    <a:gd name="T57" fmla="*/ T56 w 44"/>
                    <a:gd name="T58" fmla="+- 0 10347 10319"/>
                    <a:gd name="T59" fmla="*/ 10347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44" h="34">
                      <a:moveTo>
                        <a:pt x="6" y="0"/>
                      </a:moveTo>
                      <a:lnTo>
                        <a:pt x="40" y="0"/>
                      </a:lnTo>
                      <a:lnTo>
                        <a:pt x="22" y="13"/>
                      </a:lnTo>
                      <a:lnTo>
                        <a:pt x="32" y="13"/>
                      </a:lnTo>
                      <a:lnTo>
                        <a:pt x="38" y="15"/>
                      </a:lnTo>
                      <a:lnTo>
                        <a:pt x="40" y="17"/>
                      </a:lnTo>
                      <a:lnTo>
                        <a:pt x="44" y="22"/>
                      </a:lnTo>
                      <a:lnTo>
                        <a:pt x="44" y="25"/>
                      </a:lnTo>
                      <a:lnTo>
                        <a:pt x="40" y="29"/>
                      </a:lnTo>
                      <a:lnTo>
                        <a:pt x="34" y="33"/>
                      </a:lnTo>
                      <a:lnTo>
                        <a:pt x="26" y="35"/>
                      </a:lnTo>
                      <a:lnTo>
                        <a:pt x="16" y="35"/>
                      </a:lnTo>
                      <a:lnTo>
                        <a:pt x="6" y="33"/>
                      </a:lnTo>
                      <a:lnTo>
                        <a:pt x="4" y="32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9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7" name="Group 467"/>
              <p:cNvGrpSpPr>
                <a:grpSpLocks/>
              </p:cNvGrpSpPr>
              <p:nvPr/>
            </p:nvGrpSpPr>
            <p:grpSpPr bwMode="auto">
              <a:xfrm>
                <a:off x="8133" y="10319"/>
                <a:ext cx="42" cy="34"/>
                <a:chOff x="8133" y="10319"/>
                <a:chExt cx="42" cy="34"/>
              </a:xfrm>
            </p:grpSpPr>
            <p:sp>
              <p:nvSpPr>
                <p:cNvPr id="410" name="Freeform 468"/>
                <p:cNvSpPr>
                  <a:spLocks/>
                </p:cNvSpPr>
                <p:nvPr/>
              </p:nvSpPr>
              <p:spPr bwMode="auto">
                <a:xfrm>
                  <a:off x="8133" y="10319"/>
                  <a:ext cx="42" cy="34"/>
                </a:xfrm>
                <a:custGeom>
                  <a:avLst/>
                  <a:gdLst>
                    <a:gd name="T0" fmla="+- 0 8151 8133"/>
                    <a:gd name="T1" fmla="*/ T0 w 42"/>
                    <a:gd name="T2" fmla="+- 0 10319 10319"/>
                    <a:gd name="T3" fmla="*/ 10319 h 34"/>
                    <a:gd name="T4" fmla="+- 0 8143 8133"/>
                    <a:gd name="T5" fmla="*/ T4 w 42"/>
                    <a:gd name="T6" fmla="+- 0 10322 10319"/>
                    <a:gd name="T7" fmla="*/ 10322 h 34"/>
                    <a:gd name="T8" fmla="+- 0 8137 8133"/>
                    <a:gd name="T9" fmla="*/ T8 w 42"/>
                    <a:gd name="T10" fmla="+- 0 10326 10319"/>
                    <a:gd name="T11" fmla="*/ 10326 h 34"/>
                    <a:gd name="T12" fmla="+- 0 8133 8133"/>
                    <a:gd name="T13" fmla="*/ T12 w 42"/>
                    <a:gd name="T14" fmla="+- 0 10334 10319"/>
                    <a:gd name="T15" fmla="*/ 10334 h 34"/>
                    <a:gd name="T16" fmla="+- 0 8133 8133"/>
                    <a:gd name="T17" fmla="*/ T16 w 42"/>
                    <a:gd name="T18" fmla="+- 0 10339 10319"/>
                    <a:gd name="T19" fmla="*/ 10339 h 34"/>
                    <a:gd name="T20" fmla="+- 0 8137 8133"/>
                    <a:gd name="T21" fmla="*/ T20 w 42"/>
                    <a:gd name="T22" fmla="+- 0 10347 10319"/>
                    <a:gd name="T23" fmla="*/ 10347 h 34"/>
                    <a:gd name="T24" fmla="+- 0 8143 8133"/>
                    <a:gd name="T25" fmla="*/ T24 w 42"/>
                    <a:gd name="T26" fmla="+- 0 10352 10319"/>
                    <a:gd name="T27" fmla="*/ 10352 h 34"/>
                    <a:gd name="T28" fmla="+- 0 8151 8133"/>
                    <a:gd name="T29" fmla="*/ T28 w 42"/>
                    <a:gd name="T30" fmla="+- 0 10354 10319"/>
                    <a:gd name="T31" fmla="*/ 10354 h 34"/>
                    <a:gd name="T32" fmla="+- 0 8157 8133"/>
                    <a:gd name="T33" fmla="*/ T32 w 42"/>
                    <a:gd name="T34" fmla="+- 0 10354 10319"/>
                    <a:gd name="T35" fmla="*/ 10354 h 34"/>
                    <a:gd name="T36" fmla="+- 0 8167 8133"/>
                    <a:gd name="T37" fmla="*/ T36 w 42"/>
                    <a:gd name="T38" fmla="+- 0 10352 10319"/>
                    <a:gd name="T39" fmla="*/ 10352 h 34"/>
                    <a:gd name="T40" fmla="+- 0 8173 8133"/>
                    <a:gd name="T41" fmla="*/ T40 w 42"/>
                    <a:gd name="T42" fmla="+- 0 10347 10319"/>
                    <a:gd name="T43" fmla="*/ 10347 h 34"/>
                    <a:gd name="T44" fmla="+- 0 8175 8133"/>
                    <a:gd name="T45" fmla="*/ T44 w 42"/>
                    <a:gd name="T46" fmla="+- 0 10339 10319"/>
                    <a:gd name="T47" fmla="*/ 10339 h 34"/>
                    <a:gd name="T48" fmla="+- 0 8175 8133"/>
                    <a:gd name="T49" fmla="*/ T48 w 42"/>
                    <a:gd name="T50" fmla="+- 0 10334 10319"/>
                    <a:gd name="T51" fmla="*/ 10334 h 34"/>
                    <a:gd name="T52" fmla="+- 0 8173 8133"/>
                    <a:gd name="T53" fmla="*/ T52 w 42"/>
                    <a:gd name="T54" fmla="+- 0 10326 10319"/>
                    <a:gd name="T55" fmla="*/ 10326 h 34"/>
                    <a:gd name="T56" fmla="+- 0 8167 8133"/>
                    <a:gd name="T57" fmla="*/ T56 w 42"/>
                    <a:gd name="T58" fmla="+- 0 10322 10319"/>
                    <a:gd name="T59" fmla="*/ 10322 h 34"/>
                    <a:gd name="T60" fmla="+- 0 8157 8133"/>
                    <a:gd name="T61" fmla="*/ T60 w 42"/>
                    <a:gd name="T62" fmla="+- 0 10319 10319"/>
                    <a:gd name="T63" fmla="*/ 10319 h 34"/>
                    <a:gd name="T64" fmla="+- 0 8151 8133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8" name="Group 469"/>
              <p:cNvGrpSpPr>
                <a:grpSpLocks/>
              </p:cNvGrpSpPr>
              <p:nvPr/>
            </p:nvGrpSpPr>
            <p:grpSpPr bwMode="auto">
              <a:xfrm>
                <a:off x="8197" y="10351"/>
                <a:ext cx="6" cy="3"/>
                <a:chOff x="8197" y="10351"/>
                <a:chExt cx="6" cy="3"/>
              </a:xfrm>
            </p:grpSpPr>
            <p:sp>
              <p:nvSpPr>
                <p:cNvPr id="409" name="Freeform 470"/>
                <p:cNvSpPr>
                  <a:spLocks/>
                </p:cNvSpPr>
                <p:nvPr/>
              </p:nvSpPr>
              <p:spPr bwMode="auto">
                <a:xfrm>
                  <a:off x="8197" y="10351"/>
                  <a:ext cx="6" cy="3"/>
                </a:xfrm>
                <a:custGeom>
                  <a:avLst/>
                  <a:gdLst>
                    <a:gd name="T0" fmla="+- 0 8201 8197"/>
                    <a:gd name="T1" fmla="*/ T0 w 6"/>
                    <a:gd name="T2" fmla="+- 0 10351 10351"/>
                    <a:gd name="T3" fmla="*/ 10351 h 3"/>
                    <a:gd name="T4" fmla="+- 0 8197 8197"/>
                    <a:gd name="T5" fmla="*/ T4 w 6"/>
                    <a:gd name="T6" fmla="+- 0 10352 10351"/>
                    <a:gd name="T7" fmla="*/ 10352 h 3"/>
                    <a:gd name="T8" fmla="+- 0 8201 8197"/>
                    <a:gd name="T9" fmla="*/ T8 w 6"/>
                    <a:gd name="T10" fmla="+- 0 10354 10351"/>
                    <a:gd name="T11" fmla="*/ 10354 h 3"/>
                    <a:gd name="T12" fmla="+- 0 8203 8197"/>
                    <a:gd name="T13" fmla="*/ T12 w 6"/>
                    <a:gd name="T14" fmla="+- 0 10352 10351"/>
                    <a:gd name="T15" fmla="*/ 10352 h 3"/>
                    <a:gd name="T16" fmla="+- 0 8201 8197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9" name="Group 471"/>
              <p:cNvGrpSpPr>
                <a:grpSpLocks/>
              </p:cNvGrpSpPr>
              <p:nvPr/>
            </p:nvGrpSpPr>
            <p:grpSpPr bwMode="auto">
              <a:xfrm>
                <a:off x="8225" y="10319"/>
                <a:ext cx="42" cy="34"/>
                <a:chOff x="8225" y="10319"/>
                <a:chExt cx="42" cy="34"/>
              </a:xfrm>
            </p:grpSpPr>
            <p:sp>
              <p:nvSpPr>
                <p:cNvPr id="408" name="Freeform 472"/>
                <p:cNvSpPr>
                  <a:spLocks/>
                </p:cNvSpPr>
                <p:nvPr/>
              </p:nvSpPr>
              <p:spPr bwMode="auto">
                <a:xfrm>
                  <a:off x="8225" y="10319"/>
                  <a:ext cx="42" cy="34"/>
                </a:xfrm>
                <a:custGeom>
                  <a:avLst/>
                  <a:gdLst>
                    <a:gd name="T0" fmla="+- 0 8243 8225"/>
                    <a:gd name="T1" fmla="*/ T0 w 42"/>
                    <a:gd name="T2" fmla="+- 0 10319 10319"/>
                    <a:gd name="T3" fmla="*/ 10319 h 34"/>
                    <a:gd name="T4" fmla="+- 0 8233 8225"/>
                    <a:gd name="T5" fmla="*/ T4 w 42"/>
                    <a:gd name="T6" fmla="+- 0 10322 10319"/>
                    <a:gd name="T7" fmla="*/ 10322 h 34"/>
                    <a:gd name="T8" fmla="+- 0 8227 8225"/>
                    <a:gd name="T9" fmla="*/ T8 w 42"/>
                    <a:gd name="T10" fmla="+- 0 10326 10319"/>
                    <a:gd name="T11" fmla="*/ 10326 h 34"/>
                    <a:gd name="T12" fmla="+- 0 8225 8225"/>
                    <a:gd name="T13" fmla="*/ T12 w 42"/>
                    <a:gd name="T14" fmla="+- 0 10334 10319"/>
                    <a:gd name="T15" fmla="*/ 10334 h 34"/>
                    <a:gd name="T16" fmla="+- 0 8225 8225"/>
                    <a:gd name="T17" fmla="*/ T16 w 42"/>
                    <a:gd name="T18" fmla="+- 0 10339 10319"/>
                    <a:gd name="T19" fmla="*/ 10339 h 34"/>
                    <a:gd name="T20" fmla="+- 0 8227 8225"/>
                    <a:gd name="T21" fmla="*/ T20 w 42"/>
                    <a:gd name="T22" fmla="+- 0 10347 10319"/>
                    <a:gd name="T23" fmla="*/ 10347 h 34"/>
                    <a:gd name="T24" fmla="+- 0 8233 8225"/>
                    <a:gd name="T25" fmla="*/ T24 w 42"/>
                    <a:gd name="T26" fmla="+- 0 10352 10319"/>
                    <a:gd name="T27" fmla="*/ 10352 h 34"/>
                    <a:gd name="T28" fmla="+- 0 8243 8225"/>
                    <a:gd name="T29" fmla="*/ T28 w 42"/>
                    <a:gd name="T30" fmla="+- 0 10354 10319"/>
                    <a:gd name="T31" fmla="*/ 10354 h 34"/>
                    <a:gd name="T32" fmla="+- 0 8249 8225"/>
                    <a:gd name="T33" fmla="*/ T32 w 42"/>
                    <a:gd name="T34" fmla="+- 0 10354 10319"/>
                    <a:gd name="T35" fmla="*/ 10354 h 34"/>
                    <a:gd name="T36" fmla="+- 0 8257 8225"/>
                    <a:gd name="T37" fmla="*/ T36 w 42"/>
                    <a:gd name="T38" fmla="+- 0 10352 10319"/>
                    <a:gd name="T39" fmla="*/ 10352 h 34"/>
                    <a:gd name="T40" fmla="+- 0 8263 8225"/>
                    <a:gd name="T41" fmla="*/ T40 w 42"/>
                    <a:gd name="T42" fmla="+- 0 10347 10319"/>
                    <a:gd name="T43" fmla="*/ 10347 h 34"/>
                    <a:gd name="T44" fmla="+- 0 8267 8225"/>
                    <a:gd name="T45" fmla="*/ T44 w 42"/>
                    <a:gd name="T46" fmla="+- 0 10339 10319"/>
                    <a:gd name="T47" fmla="*/ 10339 h 34"/>
                    <a:gd name="T48" fmla="+- 0 8267 8225"/>
                    <a:gd name="T49" fmla="*/ T48 w 42"/>
                    <a:gd name="T50" fmla="+- 0 10334 10319"/>
                    <a:gd name="T51" fmla="*/ 10334 h 34"/>
                    <a:gd name="T52" fmla="+- 0 8263 8225"/>
                    <a:gd name="T53" fmla="*/ T52 w 42"/>
                    <a:gd name="T54" fmla="+- 0 10326 10319"/>
                    <a:gd name="T55" fmla="*/ 10326 h 34"/>
                    <a:gd name="T56" fmla="+- 0 8257 8225"/>
                    <a:gd name="T57" fmla="*/ T56 w 42"/>
                    <a:gd name="T58" fmla="+- 0 10322 10319"/>
                    <a:gd name="T59" fmla="*/ 10322 h 34"/>
                    <a:gd name="T60" fmla="+- 0 8249 8225"/>
                    <a:gd name="T61" fmla="*/ T60 w 42"/>
                    <a:gd name="T62" fmla="+- 0 10319 10319"/>
                    <a:gd name="T63" fmla="*/ 10319 h 34"/>
                    <a:gd name="T64" fmla="+- 0 8243 8225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0" name="Group 473"/>
              <p:cNvGrpSpPr>
                <a:grpSpLocks/>
              </p:cNvGrpSpPr>
              <p:nvPr/>
            </p:nvGrpSpPr>
            <p:grpSpPr bwMode="auto">
              <a:xfrm>
                <a:off x="8285" y="10319"/>
                <a:ext cx="46" cy="23"/>
                <a:chOff x="8285" y="10319"/>
                <a:chExt cx="46" cy="23"/>
              </a:xfrm>
            </p:grpSpPr>
            <p:sp>
              <p:nvSpPr>
                <p:cNvPr id="407" name="Freeform 474"/>
                <p:cNvSpPr>
                  <a:spLocks/>
                </p:cNvSpPr>
                <p:nvPr/>
              </p:nvSpPr>
              <p:spPr bwMode="auto">
                <a:xfrm>
                  <a:off x="8285" y="10319"/>
                  <a:ext cx="46" cy="23"/>
                </a:xfrm>
                <a:custGeom>
                  <a:avLst/>
                  <a:gdLst>
                    <a:gd name="T0" fmla="+- 0 8315 8285"/>
                    <a:gd name="T1" fmla="*/ T0 w 46"/>
                    <a:gd name="T2" fmla="+- 0 10319 10319"/>
                    <a:gd name="T3" fmla="*/ 10319 h 23"/>
                    <a:gd name="T4" fmla="+- 0 8285 8285"/>
                    <a:gd name="T5" fmla="*/ T4 w 46"/>
                    <a:gd name="T6" fmla="+- 0 10342 10319"/>
                    <a:gd name="T7" fmla="*/ 10342 h 23"/>
                    <a:gd name="T8" fmla="+- 0 8331 8285"/>
                    <a:gd name="T9" fmla="*/ T8 w 46"/>
                    <a:gd name="T10" fmla="+- 0 10342 10319"/>
                    <a:gd name="T11" fmla="*/ 10342 h 2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46" h="23">
                      <a:moveTo>
                        <a:pt x="30" y="0"/>
                      </a:moveTo>
                      <a:lnTo>
                        <a:pt x="0" y="23"/>
                      </a:lnTo>
                      <a:lnTo>
                        <a:pt x="46" y="23"/>
                      </a:lnTo>
                    </a:path>
                  </a:pathLst>
                </a:custGeom>
                <a:noFill/>
                <a:ln w="79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1" name="Group 475"/>
              <p:cNvGrpSpPr>
                <a:grpSpLocks/>
              </p:cNvGrpSpPr>
              <p:nvPr/>
            </p:nvGrpSpPr>
            <p:grpSpPr bwMode="auto">
              <a:xfrm>
                <a:off x="8315" y="10319"/>
                <a:ext cx="2" cy="34"/>
                <a:chOff x="8315" y="10319"/>
                <a:chExt cx="2" cy="34"/>
              </a:xfrm>
            </p:grpSpPr>
            <p:sp>
              <p:nvSpPr>
                <p:cNvPr id="406" name="Freeform 476"/>
                <p:cNvSpPr>
                  <a:spLocks/>
                </p:cNvSpPr>
                <p:nvPr/>
              </p:nvSpPr>
              <p:spPr bwMode="auto">
                <a:xfrm>
                  <a:off x="8315" y="10319"/>
                  <a:ext cx="2" cy="34"/>
                </a:xfrm>
                <a:custGeom>
                  <a:avLst/>
                  <a:gdLst>
                    <a:gd name="T0" fmla="+- 0 10319 10319"/>
                    <a:gd name="T1" fmla="*/ 10319 h 34"/>
                    <a:gd name="T2" fmla="+- 0 10354 10319"/>
                    <a:gd name="T3" fmla="*/ 10354 h 3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4">
                      <a:moveTo>
                        <a:pt x="0" y="0"/>
                      </a:moveTo>
                      <a:lnTo>
                        <a:pt x="0" y="35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2" name="Group 477"/>
              <p:cNvGrpSpPr>
                <a:grpSpLocks/>
              </p:cNvGrpSpPr>
              <p:nvPr/>
            </p:nvGrpSpPr>
            <p:grpSpPr bwMode="auto">
              <a:xfrm>
                <a:off x="8497" y="10319"/>
                <a:ext cx="42" cy="34"/>
                <a:chOff x="8497" y="10319"/>
                <a:chExt cx="42" cy="34"/>
              </a:xfrm>
            </p:grpSpPr>
            <p:sp>
              <p:nvSpPr>
                <p:cNvPr id="405" name="Freeform 478"/>
                <p:cNvSpPr>
                  <a:spLocks/>
                </p:cNvSpPr>
                <p:nvPr/>
              </p:nvSpPr>
              <p:spPr bwMode="auto">
                <a:xfrm>
                  <a:off x="8497" y="10319"/>
                  <a:ext cx="42" cy="34"/>
                </a:xfrm>
                <a:custGeom>
                  <a:avLst/>
                  <a:gdLst>
                    <a:gd name="T0" fmla="+- 0 8515 8497"/>
                    <a:gd name="T1" fmla="*/ T0 w 42"/>
                    <a:gd name="T2" fmla="+- 0 10319 10319"/>
                    <a:gd name="T3" fmla="*/ 10319 h 34"/>
                    <a:gd name="T4" fmla="+- 0 8505 8497"/>
                    <a:gd name="T5" fmla="*/ T4 w 42"/>
                    <a:gd name="T6" fmla="+- 0 10322 10319"/>
                    <a:gd name="T7" fmla="*/ 10322 h 34"/>
                    <a:gd name="T8" fmla="+- 0 8499 8497"/>
                    <a:gd name="T9" fmla="*/ T8 w 42"/>
                    <a:gd name="T10" fmla="+- 0 10326 10319"/>
                    <a:gd name="T11" fmla="*/ 10326 h 34"/>
                    <a:gd name="T12" fmla="+- 0 8497 8497"/>
                    <a:gd name="T13" fmla="*/ T12 w 42"/>
                    <a:gd name="T14" fmla="+- 0 10334 10319"/>
                    <a:gd name="T15" fmla="*/ 10334 h 34"/>
                    <a:gd name="T16" fmla="+- 0 8497 8497"/>
                    <a:gd name="T17" fmla="*/ T16 w 42"/>
                    <a:gd name="T18" fmla="+- 0 10339 10319"/>
                    <a:gd name="T19" fmla="*/ 10339 h 34"/>
                    <a:gd name="T20" fmla="+- 0 8499 8497"/>
                    <a:gd name="T21" fmla="*/ T20 w 42"/>
                    <a:gd name="T22" fmla="+- 0 10347 10319"/>
                    <a:gd name="T23" fmla="*/ 10347 h 34"/>
                    <a:gd name="T24" fmla="+- 0 8505 8497"/>
                    <a:gd name="T25" fmla="*/ T24 w 42"/>
                    <a:gd name="T26" fmla="+- 0 10352 10319"/>
                    <a:gd name="T27" fmla="*/ 10352 h 34"/>
                    <a:gd name="T28" fmla="+- 0 8515 8497"/>
                    <a:gd name="T29" fmla="*/ T28 w 42"/>
                    <a:gd name="T30" fmla="+- 0 10354 10319"/>
                    <a:gd name="T31" fmla="*/ 10354 h 34"/>
                    <a:gd name="T32" fmla="+- 0 8521 8497"/>
                    <a:gd name="T33" fmla="*/ T32 w 42"/>
                    <a:gd name="T34" fmla="+- 0 10354 10319"/>
                    <a:gd name="T35" fmla="*/ 10354 h 34"/>
                    <a:gd name="T36" fmla="+- 0 8529 8497"/>
                    <a:gd name="T37" fmla="*/ T36 w 42"/>
                    <a:gd name="T38" fmla="+- 0 10352 10319"/>
                    <a:gd name="T39" fmla="*/ 10352 h 34"/>
                    <a:gd name="T40" fmla="+- 0 8535 8497"/>
                    <a:gd name="T41" fmla="*/ T40 w 42"/>
                    <a:gd name="T42" fmla="+- 0 10347 10319"/>
                    <a:gd name="T43" fmla="*/ 10347 h 34"/>
                    <a:gd name="T44" fmla="+- 0 8539 8497"/>
                    <a:gd name="T45" fmla="*/ T44 w 42"/>
                    <a:gd name="T46" fmla="+- 0 10339 10319"/>
                    <a:gd name="T47" fmla="*/ 10339 h 34"/>
                    <a:gd name="T48" fmla="+- 0 8539 8497"/>
                    <a:gd name="T49" fmla="*/ T48 w 42"/>
                    <a:gd name="T50" fmla="+- 0 10334 10319"/>
                    <a:gd name="T51" fmla="*/ 10334 h 34"/>
                    <a:gd name="T52" fmla="+- 0 8535 8497"/>
                    <a:gd name="T53" fmla="*/ T52 w 42"/>
                    <a:gd name="T54" fmla="+- 0 10326 10319"/>
                    <a:gd name="T55" fmla="*/ 10326 h 34"/>
                    <a:gd name="T56" fmla="+- 0 8529 8497"/>
                    <a:gd name="T57" fmla="*/ T56 w 42"/>
                    <a:gd name="T58" fmla="+- 0 10322 10319"/>
                    <a:gd name="T59" fmla="*/ 10322 h 34"/>
                    <a:gd name="T60" fmla="+- 0 8521 8497"/>
                    <a:gd name="T61" fmla="*/ T60 w 42"/>
                    <a:gd name="T62" fmla="+- 0 10319 10319"/>
                    <a:gd name="T63" fmla="*/ 10319 h 34"/>
                    <a:gd name="T64" fmla="+- 0 8515 8497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3" name="Group 479"/>
              <p:cNvGrpSpPr>
                <a:grpSpLocks/>
              </p:cNvGrpSpPr>
              <p:nvPr/>
            </p:nvGrpSpPr>
            <p:grpSpPr bwMode="auto">
              <a:xfrm>
                <a:off x="8561" y="10351"/>
                <a:ext cx="6" cy="3"/>
                <a:chOff x="8561" y="10351"/>
                <a:chExt cx="6" cy="3"/>
              </a:xfrm>
            </p:grpSpPr>
            <p:sp>
              <p:nvSpPr>
                <p:cNvPr id="404" name="Freeform 480"/>
                <p:cNvSpPr>
                  <a:spLocks/>
                </p:cNvSpPr>
                <p:nvPr/>
              </p:nvSpPr>
              <p:spPr bwMode="auto">
                <a:xfrm>
                  <a:off x="8561" y="10351"/>
                  <a:ext cx="6" cy="3"/>
                </a:xfrm>
                <a:custGeom>
                  <a:avLst/>
                  <a:gdLst>
                    <a:gd name="T0" fmla="+- 0 8563 8561"/>
                    <a:gd name="T1" fmla="*/ T0 w 6"/>
                    <a:gd name="T2" fmla="+- 0 10351 10351"/>
                    <a:gd name="T3" fmla="*/ 10351 h 3"/>
                    <a:gd name="T4" fmla="+- 0 8561 8561"/>
                    <a:gd name="T5" fmla="*/ T4 w 6"/>
                    <a:gd name="T6" fmla="+- 0 10352 10351"/>
                    <a:gd name="T7" fmla="*/ 10352 h 3"/>
                    <a:gd name="T8" fmla="+- 0 8563 8561"/>
                    <a:gd name="T9" fmla="*/ T8 w 6"/>
                    <a:gd name="T10" fmla="+- 0 10354 10351"/>
                    <a:gd name="T11" fmla="*/ 10354 h 3"/>
                    <a:gd name="T12" fmla="+- 0 8567 8561"/>
                    <a:gd name="T13" fmla="*/ T12 w 6"/>
                    <a:gd name="T14" fmla="+- 0 10352 10351"/>
                    <a:gd name="T15" fmla="*/ 10352 h 3"/>
                    <a:gd name="T16" fmla="+- 0 8563 8561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4" name="Group 481"/>
              <p:cNvGrpSpPr>
                <a:grpSpLocks/>
              </p:cNvGrpSpPr>
              <p:nvPr/>
            </p:nvGrpSpPr>
            <p:grpSpPr bwMode="auto">
              <a:xfrm>
                <a:off x="8587" y="10319"/>
                <a:ext cx="42" cy="34"/>
                <a:chOff x="8587" y="10319"/>
                <a:chExt cx="42" cy="34"/>
              </a:xfrm>
            </p:grpSpPr>
            <p:sp>
              <p:nvSpPr>
                <p:cNvPr id="403" name="Freeform 482"/>
                <p:cNvSpPr>
                  <a:spLocks/>
                </p:cNvSpPr>
                <p:nvPr/>
              </p:nvSpPr>
              <p:spPr bwMode="auto">
                <a:xfrm>
                  <a:off x="8587" y="10319"/>
                  <a:ext cx="42" cy="34"/>
                </a:xfrm>
                <a:custGeom>
                  <a:avLst/>
                  <a:gdLst>
                    <a:gd name="T0" fmla="+- 0 8605 8587"/>
                    <a:gd name="T1" fmla="*/ T0 w 42"/>
                    <a:gd name="T2" fmla="+- 0 10319 10319"/>
                    <a:gd name="T3" fmla="*/ 10319 h 34"/>
                    <a:gd name="T4" fmla="+- 0 8597 8587"/>
                    <a:gd name="T5" fmla="*/ T4 w 42"/>
                    <a:gd name="T6" fmla="+- 0 10322 10319"/>
                    <a:gd name="T7" fmla="*/ 10322 h 34"/>
                    <a:gd name="T8" fmla="+- 0 8591 8587"/>
                    <a:gd name="T9" fmla="*/ T8 w 42"/>
                    <a:gd name="T10" fmla="+- 0 10326 10319"/>
                    <a:gd name="T11" fmla="*/ 10326 h 34"/>
                    <a:gd name="T12" fmla="+- 0 8587 8587"/>
                    <a:gd name="T13" fmla="*/ T12 w 42"/>
                    <a:gd name="T14" fmla="+- 0 10334 10319"/>
                    <a:gd name="T15" fmla="*/ 10334 h 34"/>
                    <a:gd name="T16" fmla="+- 0 8587 8587"/>
                    <a:gd name="T17" fmla="*/ T16 w 42"/>
                    <a:gd name="T18" fmla="+- 0 10339 10319"/>
                    <a:gd name="T19" fmla="*/ 10339 h 34"/>
                    <a:gd name="T20" fmla="+- 0 8591 8587"/>
                    <a:gd name="T21" fmla="*/ T20 w 42"/>
                    <a:gd name="T22" fmla="+- 0 10347 10319"/>
                    <a:gd name="T23" fmla="*/ 10347 h 34"/>
                    <a:gd name="T24" fmla="+- 0 8597 8587"/>
                    <a:gd name="T25" fmla="*/ T24 w 42"/>
                    <a:gd name="T26" fmla="+- 0 10352 10319"/>
                    <a:gd name="T27" fmla="*/ 10352 h 34"/>
                    <a:gd name="T28" fmla="+- 0 8605 8587"/>
                    <a:gd name="T29" fmla="*/ T28 w 42"/>
                    <a:gd name="T30" fmla="+- 0 10354 10319"/>
                    <a:gd name="T31" fmla="*/ 10354 h 34"/>
                    <a:gd name="T32" fmla="+- 0 8611 8587"/>
                    <a:gd name="T33" fmla="*/ T32 w 42"/>
                    <a:gd name="T34" fmla="+- 0 10354 10319"/>
                    <a:gd name="T35" fmla="*/ 10354 h 34"/>
                    <a:gd name="T36" fmla="+- 0 8621 8587"/>
                    <a:gd name="T37" fmla="*/ T36 w 42"/>
                    <a:gd name="T38" fmla="+- 0 10352 10319"/>
                    <a:gd name="T39" fmla="*/ 10352 h 34"/>
                    <a:gd name="T40" fmla="+- 0 8627 8587"/>
                    <a:gd name="T41" fmla="*/ T40 w 42"/>
                    <a:gd name="T42" fmla="+- 0 10347 10319"/>
                    <a:gd name="T43" fmla="*/ 10347 h 34"/>
                    <a:gd name="T44" fmla="+- 0 8629 8587"/>
                    <a:gd name="T45" fmla="*/ T44 w 42"/>
                    <a:gd name="T46" fmla="+- 0 10339 10319"/>
                    <a:gd name="T47" fmla="*/ 10339 h 34"/>
                    <a:gd name="T48" fmla="+- 0 8629 8587"/>
                    <a:gd name="T49" fmla="*/ T48 w 42"/>
                    <a:gd name="T50" fmla="+- 0 10334 10319"/>
                    <a:gd name="T51" fmla="*/ 10334 h 34"/>
                    <a:gd name="T52" fmla="+- 0 8627 8587"/>
                    <a:gd name="T53" fmla="*/ T52 w 42"/>
                    <a:gd name="T54" fmla="+- 0 10326 10319"/>
                    <a:gd name="T55" fmla="*/ 10326 h 34"/>
                    <a:gd name="T56" fmla="+- 0 8621 8587"/>
                    <a:gd name="T57" fmla="*/ T56 w 42"/>
                    <a:gd name="T58" fmla="+- 0 10322 10319"/>
                    <a:gd name="T59" fmla="*/ 10322 h 34"/>
                    <a:gd name="T60" fmla="+- 0 8611 8587"/>
                    <a:gd name="T61" fmla="*/ T60 w 42"/>
                    <a:gd name="T62" fmla="+- 0 10319 10319"/>
                    <a:gd name="T63" fmla="*/ 10319 h 34"/>
                    <a:gd name="T64" fmla="+- 0 8605 8587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5" name="Group 483"/>
              <p:cNvGrpSpPr>
                <a:grpSpLocks/>
              </p:cNvGrpSpPr>
              <p:nvPr/>
            </p:nvGrpSpPr>
            <p:grpSpPr bwMode="auto">
              <a:xfrm>
                <a:off x="8647" y="10319"/>
                <a:ext cx="44" cy="34"/>
                <a:chOff x="8647" y="10319"/>
                <a:chExt cx="44" cy="34"/>
              </a:xfrm>
            </p:grpSpPr>
            <p:sp>
              <p:nvSpPr>
                <p:cNvPr id="402" name="Freeform 484"/>
                <p:cNvSpPr>
                  <a:spLocks/>
                </p:cNvSpPr>
                <p:nvPr/>
              </p:nvSpPr>
              <p:spPr bwMode="auto">
                <a:xfrm>
                  <a:off x="8647" y="10319"/>
                  <a:ext cx="44" cy="34"/>
                </a:xfrm>
                <a:custGeom>
                  <a:avLst/>
                  <a:gdLst>
                    <a:gd name="T0" fmla="+- 0 8685 8647"/>
                    <a:gd name="T1" fmla="*/ T0 w 44"/>
                    <a:gd name="T2" fmla="+- 0 10319 10319"/>
                    <a:gd name="T3" fmla="*/ 10319 h 34"/>
                    <a:gd name="T4" fmla="+- 0 8653 8647"/>
                    <a:gd name="T5" fmla="*/ T4 w 44"/>
                    <a:gd name="T6" fmla="+- 0 10319 10319"/>
                    <a:gd name="T7" fmla="*/ 10319 h 34"/>
                    <a:gd name="T8" fmla="+- 0 8651 8647"/>
                    <a:gd name="T9" fmla="*/ T8 w 44"/>
                    <a:gd name="T10" fmla="+- 0 10334 10319"/>
                    <a:gd name="T11" fmla="*/ 10334 h 34"/>
                    <a:gd name="T12" fmla="+- 0 8653 8647"/>
                    <a:gd name="T13" fmla="*/ T12 w 44"/>
                    <a:gd name="T14" fmla="+- 0 10332 10319"/>
                    <a:gd name="T15" fmla="*/ 10332 h 34"/>
                    <a:gd name="T16" fmla="+- 0 8663 8647"/>
                    <a:gd name="T17" fmla="*/ T16 w 44"/>
                    <a:gd name="T18" fmla="+- 0 10331 10319"/>
                    <a:gd name="T19" fmla="*/ 10331 h 34"/>
                    <a:gd name="T20" fmla="+- 0 8671 8647"/>
                    <a:gd name="T21" fmla="*/ T20 w 44"/>
                    <a:gd name="T22" fmla="+- 0 10331 10319"/>
                    <a:gd name="T23" fmla="*/ 10331 h 34"/>
                    <a:gd name="T24" fmla="+- 0 8681 8647"/>
                    <a:gd name="T25" fmla="*/ T24 w 44"/>
                    <a:gd name="T26" fmla="+- 0 10332 10319"/>
                    <a:gd name="T27" fmla="*/ 10332 h 34"/>
                    <a:gd name="T28" fmla="+- 0 8687 8647"/>
                    <a:gd name="T29" fmla="*/ T28 w 44"/>
                    <a:gd name="T30" fmla="+- 0 10336 10319"/>
                    <a:gd name="T31" fmla="*/ 10336 h 34"/>
                    <a:gd name="T32" fmla="+- 0 8691 8647"/>
                    <a:gd name="T33" fmla="*/ T32 w 44"/>
                    <a:gd name="T34" fmla="+- 0 10341 10319"/>
                    <a:gd name="T35" fmla="*/ 10341 h 34"/>
                    <a:gd name="T36" fmla="+- 0 8691 8647"/>
                    <a:gd name="T37" fmla="*/ T36 w 44"/>
                    <a:gd name="T38" fmla="+- 0 10344 10319"/>
                    <a:gd name="T39" fmla="*/ 10344 h 34"/>
                    <a:gd name="T40" fmla="+- 0 8687 8647"/>
                    <a:gd name="T41" fmla="*/ T40 w 44"/>
                    <a:gd name="T42" fmla="+- 0 10348 10319"/>
                    <a:gd name="T43" fmla="*/ 10348 h 34"/>
                    <a:gd name="T44" fmla="+- 0 8681 8647"/>
                    <a:gd name="T45" fmla="*/ T44 w 44"/>
                    <a:gd name="T46" fmla="+- 0 10352 10319"/>
                    <a:gd name="T47" fmla="*/ 10352 h 34"/>
                    <a:gd name="T48" fmla="+- 0 8671 8647"/>
                    <a:gd name="T49" fmla="*/ T48 w 44"/>
                    <a:gd name="T50" fmla="+- 0 10354 10319"/>
                    <a:gd name="T51" fmla="*/ 10354 h 34"/>
                    <a:gd name="T52" fmla="+- 0 8663 8647"/>
                    <a:gd name="T53" fmla="*/ T52 w 44"/>
                    <a:gd name="T54" fmla="+- 0 10354 10319"/>
                    <a:gd name="T55" fmla="*/ 10354 h 34"/>
                    <a:gd name="T56" fmla="+- 0 8653 8647"/>
                    <a:gd name="T57" fmla="*/ T56 w 44"/>
                    <a:gd name="T58" fmla="+- 0 10352 10319"/>
                    <a:gd name="T59" fmla="*/ 10352 h 34"/>
                    <a:gd name="T60" fmla="+- 0 8651 8647"/>
                    <a:gd name="T61" fmla="*/ T60 w 44"/>
                    <a:gd name="T62" fmla="+- 0 10351 10319"/>
                    <a:gd name="T63" fmla="*/ 10351 h 34"/>
                    <a:gd name="T64" fmla="+- 0 8647 8647"/>
                    <a:gd name="T65" fmla="*/ T64 w 44"/>
                    <a:gd name="T66" fmla="+- 0 10347 10319"/>
                    <a:gd name="T67" fmla="*/ 10347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4" h="34">
                      <a:moveTo>
                        <a:pt x="38" y="0"/>
                      </a:moveTo>
                      <a:lnTo>
                        <a:pt x="6" y="0"/>
                      </a:lnTo>
                      <a:lnTo>
                        <a:pt x="4" y="15"/>
                      </a:lnTo>
                      <a:lnTo>
                        <a:pt x="6" y="13"/>
                      </a:lnTo>
                      <a:lnTo>
                        <a:pt x="16" y="12"/>
                      </a:lnTo>
                      <a:lnTo>
                        <a:pt x="24" y="12"/>
                      </a:lnTo>
                      <a:lnTo>
                        <a:pt x="34" y="13"/>
                      </a:lnTo>
                      <a:lnTo>
                        <a:pt x="40" y="17"/>
                      </a:lnTo>
                      <a:lnTo>
                        <a:pt x="44" y="22"/>
                      </a:lnTo>
                      <a:lnTo>
                        <a:pt x="44" y="25"/>
                      </a:lnTo>
                      <a:lnTo>
                        <a:pt x="40" y="29"/>
                      </a:lnTo>
                      <a:lnTo>
                        <a:pt x="34" y="33"/>
                      </a:lnTo>
                      <a:lnTo>
                        <a:pt x="24" y="35"/>
                      </a:lnTo>
                      <a:lnTo>
                        <a:pt x="16" y="35"/>
                      </a:lnTo>
                      <a:lnTo>
                        <a:pt x="6" y="33"/>
                      </a:lnTo>
                      <a:lnTo>
                        <a:pt x="4" y="32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9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6" name="Group 485"/>
              <p:cNvGrpSpPr>
                <a:grpSpLocks/>
              </p:cNvGrpSpPr>
              <p:nvPr/>
            </p:nvGrpSpPr>
            <p:grpSpPr bwMode="auto">
              <a:xfrm>
                <a:off x="8859" y="10319"/>
                <a:ext cx="42" cy="34"/>
                <a:chOff x="8859" y="10319"/>
                <a:chExt cx="42" cy="34"/>
              </a:xfrm>
            </p:grpSpPr>
            <p:sp>
              <p:nvSpPr>
                <p:cNvPr id="401" name="Freeform 486"/>
                <p:cNvSpPr>
                  <a:spLocks/>
                </p:cNvSpPr>
                <p:nvPr/>
              </p:nvSpPr>
              <p:spPr bwMode="auto">
                <a:xfrm>
                  <a:off x="8859" y="10319"/>
                  <a:ext cx="42" cy="34"/>
                </a:xfrm>
                <a:custGeom>
                  <a:avLst/>
                  <a:gdLst>
                    <a:gd name="T0" fmla="+- 0 8877 8859"/>
                    <a:gd name="T1" fmla="*/ T0 w 42"/>
                    <a:gd name="T2" fmla="+- 0 10319 10319"/>
                    <a:gd name="T3" fmla="*/ 10319 h 34"/>
                    <a:gd name="T4" fmla="+- 0 8869 8859"/>
                    <a:gd name="T5" fmla="*/ T4 w 42"/>
                    <a:gd name="T6" fmla="+- 0 10322 10319"/>
                    <a:gd name="T7" fmla="*/ 10322 h 34"/>
                    <a:gd name="T8" fmla="+- 0 8863 8859"/>
                    <a:gd name="T9" fmla="*/ T8 w 42"/>
                    <a:gd name="T10" fmla="+- 0 10326 10319"/>
                    <a:gd name="T11" fmla="*/ 10326 h 34"/>
                    <a:gd name="T12" fmla="+- 0 8859 8859"/>
                    <a:gd name="T13" fmla="*/ T12 w 42"/>
                    <a:gd name="T14" fmla="+- 0 10334 10319"/>
                    <a:gd name="T15" fmla="*/ 10334 h 34"/>
                    <a:gd name="T16" fmla="+- 0 8859 8859"/>
                    <a:gd name="T17" fmla="*/ T16 w 42"/>
                    <a:gd name="T18" fmla="+- 0 10339 10319"/>
                    <a:gd name="T19" fmla="*/ 10339 h 34"/>
                    <a:gd name="T20" fmla="+- 0 8863 8859"/>
                    <a:gd name="T21" fmla="*/ T20 w 42"/>
                    <a:gd name="T22" fmla="+- 0 10347 10319"/>
                    <a:gd name="T23" fmla="*/ 10347 h 34"/>
                    <a:gd name="T24" fmla="+- 0 8869 8859"/>
                    <a:gd name="T25" fmla="*/ T24 w 42"/>
                    <a:gd name="T26" fmla="+- 0 10352 10319"/>
                    <a:gd name="T27" fmla="*/ 10352 h 34"/>
                    <a:gd name="T28" fmla="+- 0 8877 8859"/>
                    <a:gd name="T29" fmla="*/ T28 w 42"/>
                    <a:gd name="T30" fmla="+- 0 10354 10319"/>
                    <a:gd name="T31" fmla="*/ 10354 h 34"/>
                    <a:gd name="T32" fmla="+- 0 8883 8859"/>
                    <a:gd name="T33" fmla="*/ T32 w 42"/>
                    <a:gd name="T34" fmla="+- 0 10354 10319"/>
                    <a:gd name="T35" fmla="*/ 10354 h 34"/>
                    <a:gd name="T36" fmla="+- 0 8893 8859"/>
                    <a:gd name="T37" fmla="*/ T36 w 42"/>
                    <a:gd name="T38" fmla="+- 0 10352 10319"/>
                    <a:gd name="T39" fmla="*/ 10352 h 34"/>
                    <a:gd name="T40" fmla="+- 0 8899 8859"/>
                    <a:gd name="T41" fmla="*/ T40 w 42"/>
                    <a:gd name="T42" fmla="+- 0 10347 10319"/>
                    <a:gd name="T43" fmla="*/ 10347 h 34"/>
                    <a:gd name="T44" fmla="+- 0 8901 8859"/>
                    <a:gd name="T45" fmla="*/ T44 w 42"/>
                    <a:gd name="T46" fmla="+- 0 10339 10319"/>
                    <a:gd name="T47" fmla="*/ 10339 h 34"/>
                    <a:gd name="T48" fmla="+- 0 8901 8859"/>
                    <a:gd name="T49" fmla="*/ T48 w 42"/>
                    <a:gd name="T50" fmla="+- 0 10334 10319"/>
                    <a:gd name="T51" fmla="*/ 10334 h 34"/>
                    <a:gd name="T52" fmla="+- 0 8899 8859"/>
                    <a:gd name="T53" fmla="*/ T52 w 42"/>
                    <a:gd name="T54" fmla="+- 0 10326 10319"/>
                    <a:gd name="T55" fmla="*/ 10326 h 34"/>
                    <a:gd name="T56" fmla="+- 0 8893 8859"/>
                    <a:gd name="T57" fmla="*/ T56 w 42"/>
                    <a:gd name="T58" fmla="+- 0 10322 10319"/>
                    <a:gd name="T59" fmla="*/ 10322 h 34"/>
                    <a:gd name="T60" fmla="+- 0 8883 8859"/>
                    <a:gd name="T61" fmla="*/ T60 w 42"/>
                    <a:gd name="T62" fmla="+- 0 10319 10319"/>
                    <a:gd name="T63" fmla="*/ 10319 h 34"/>
                    <a:gd name="T64" fmla="+- 0 8877 8859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7" name="Group 487"/>
              <p:cNvGrpSpPr>
                <a:grpSpLocks/>
              </p:cNvGrpSpPr>
              <p:nvPr/>
            </p:nvGrpSpPr>
            <p:grpSpPr bwMode="auto">
              <a:xfrm>
                <a:off x="8923" y="10351"/>
                <a:ext cx="6" cy="3"/>
                <a:chOff x="8923" y="10351"/>
                <a:chExt cx="6" cy="3"/>
              </a:xfrm>
            </p:grpSpPr>
            <p:sp>
              <p:nvSpPr>
                <p:cNvPr id="400" name="Freeform 488"/>
                <p:cNvSpPr>
                  <a:spLocks/>
                </p:cNvSpPr>
                <p:nvPr/>
              </p:nvSpPr>
              <p:spPr bwMode="auto">
                <a:xfrm>
                  <a:off x="8923" y="10351"/>
                  <a:ext cx="6" cy="3"/>
                </a:xfrm>
                <a:custGeom>
                  <a:avLst/>
                  <a:gdLst>
                    <a:gd name="T0" fmla="+- 0 8925 8923"/>
                    <a:gd name="T1" fmla="*/ T0 w 6"/>
                    <a:gd name="T2" fmla="+- 0 10351 10351"/>
                    <a:gd name="T3" fmla="*/ 10351 h 3"/>
                    <a:gd name="T4" fmla="+- 0 8923 8923"/>
                    <a:gd name="T5" fmla="*/ T4 w 6"/>
                    <a:gd name="T6" fmla="+- 0 10352 10351"/>
                    <a:gd name="T7" fmla="*/ 10352 h 3"/>
                    <a:gd name="T8" fmla="+- 0 8925 8923"/>
                    <a:gd name="T9" fmla="*/ T8 w 6"/>
                    <a:gd name="T10" fmla="+- 0 10354 10351"/>
                    <a:gd name="T11" fmla="*/ 10354 h 3"/>
                    <a:gd name="T12" fmla="+- 0 8929 8923"/>
                    <a:gd name="T13" fmla="*/ T12 w 6"/>
                    <a:gd name="T14" fmla="+- 0 10352 10351"/>
                    <a:gd name="T15" fmla="*/ 10352 h 3"/>
                    <a:gd name="T16" fmla="+- 0 8925 8923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8" name="Group 489"/>
              <p:cNvGrpSpPr>
                <a:grpSpLocks/>
              </p:cNvGrpSpPr>
              <p:nvPr/>
            </p:nvGrpSpPr>
            <p:grpSpPr bwMode="auto">
              <a:xfrm>
                <a:off x="8951" y="10319"/>
                <a:ext cx="42" cy="34"/>
                <a:chOff x="8951" y="10319"/>
                <a:chExt cx="42" cy="34"/>
              </a:xfrm>
            </p:grpSpPr>
            <p:sp>
              <p:nvSpPr>
                <p:cNvPr id="399" name="Freeform 490"/>
                <p:cNvSpPr>
                  <a:spLocks/>
                </p:cNvSpPr>
                <p:nvPr/>
              </p:nvSpPr>
              <p:spPr bwMode="auto">
                <a:xfrm>
                  <a:off x="8951" y="10319"/>
                  <a:ext cx="42" cy="34"/>
                </a:xfrm>
                <a:custGeom>
                  <a:avLst/>
                  <a:gdLst>
                    <a:gd name="T0" fmla="+- 0 8969 8951"/>
                    <a:gd name="T1" fmla="*/ T0 w 42"/>
                    <a:gd name="T2" fmla="+- 0 10319 10319"/>
                    <a:gd name="T3" fmla="*/ 10319 h 34"/>
                    <a:gd name="T4" fmla="+- 0 8959 8951"/>
                    <a:gd name="T5" fmla="*/ T4 w 42"/>
                    <a:gd name="T6" fmla="+- 0 10322 10319"/>
                    <a:gd name="T7" fmla="*/ 10322 h 34"/>
                    <a:gd name="T8" fmla="+- 0 8953 8951"/>
                    <a:gd name="T9" fmla="*/ T8 w 42"/>
                    <a:gd name="T10" fmla="+- 0 10326 10319"/>
                    <a:gd name="T11" fmla="*/ 10326 h 34"/>
                    <a:gd name="T12" fmla="+- 0 8951 8951"/>
                    <a:gd name="T13" fmla="*/ T12 w 42"/>
                    <a:gd name="T14" fmla="+- 0 10334 10319"/>
                    <a:gd name="T15" fmla="*/ 10334 h 34"/>
                    <a:gd name="T16" fmla="+- 0 8951 8951"/>
                    <a:gd name="T17" fmla="*/ T16 w 42"/>
                    <a:gd name="T18" fmla="+- 0 10339 10319"/>
                    <a:gd name="T19" fmla="*/ 10339 h 34"/>
                    <a:gd name="T20" fmla="+- 0 8953 8951"/>
                    <a:gd name="T21" fmla="*/ T20 w 42"/>
                    <a:gd name="T22" fmla="+- 0 10347 10319"/>
                    <a:gd name="T23" fmla="*/ 10347 h 34"/>
                    <a:gd name="T24" fmla="+- 0 8959 8951"/>
                    <a:gd name="T25" fmla="*/ T24 w 42"/>
                    <a:gd name="T26" fmla="+- 0 10352 10319"/>
                    <a:gd name="T27" fmla="*/ 10352 h 34"/>
                    <a:gd name="T28" fmla="+- 0 8969 8951"/>
                    <a:gd name="T29" fmla="*/ T28 w 42"/>
                    <a:gd name="T30" fmla="+- 0 10354 10319"/>
                    <a:gd name="T31" fmla="*/ 10354 h 34"/>
                    <a:gd name="T32" fmla="+- 0 8975 8951"/>
                    <a:gd name="T33" fmla="*/ T32 w 42"/>
                    <a:gd name="T34" fmla="+- 0 10354 10319"/>
                    <a:gd name="T35" fmla="*/ 10354 h 34"/>
                    <a:gd name="T36" fmla="+- 0 8983 8951"/>
                    <a:gd name="T37" fmla="*/ T36 w 42"/>
                    <a:gd name="T38" fmla="+- 0 10352 10319"/>
                    <a:gd name="T39" fmla="*/ 10352 h 34"/>
                    <a:gd name="T40" fmla="+- 0 8989 8951"/>
                    <a:gd name="T41" fmla="*/ T40 w 42"/>
                    <a:gd name="T42" fmla="+- 0 10347 10319"/>
                    <a:gd name="T43" fmla="*/ 10347 h 34"/>
                    <a:gd name="T44" fmla="+- 0 8993 8951"/>
                    <a:gd name="T45" fmla="*/ T44 w 42"/>
                    <a:gd name="T46" fmla="+- 0 10339 10319"/>
                    <a:gd name="T47" fmla="*/ 10339 h 34"/>
                    <a:gd name="T48" fmla="+- 0 8993 8951"/>
                    <a:gd name="T49" fmla="*/ T48 w 42"/>
                    <a:gd name="T50" fmla="+- 0 10334 10319"/>
                    <a:gd name="T51" fmla="*/ 10334 h 34"/>
                    <a:gd name="T52" fmla="+- 0 8989 8951"/>
                    <a:gd name="T53" fmla="*/ T52 w 42"/>
                    <a:gd name="T54" fmla="+- 0 10326 10319"/>
                    <a:gd name="T55" fmla="*/ 10326 h 34"/>
                    <a:gd name="T56" fmla="+- 0 8983 8951"/>
                    <a:gd name="T57" fmla="*/ T56 w 42"/>
                    <a:gd name="T58" fmla="+- 0 10322 10319"/>
                    <a:gd name="T59" fmla="*/ 10322 h 34"/>
                    <a:gd name="T60" fmla="+- 0 8975 8951"/>
                    <a:gd name="T61" fmla="*/ T60 w 42"/>
                    <a:gd name="T62" fmla="+- 0 10319 10319"/>
                    <a:gd name="T63" fmla="*/ 10319 h 34"/>
                    <a:gd name="T64" fmla="+- 0 8969 8951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49" name="Group 491"/>
              <p:cNvGrpSpPr>
                <a:grpSpLocks/>
              </p:cNvGrpSpPr>
              <p:nvPr/>
            </p:nvGrpSpPr>
            <p:grpSpPr bwMode="auto">
              <a:xfrm>
                <a:off x="9013" y="10319"/>
                <a:ext cx="40" cy="34"/>
                <a:chOff x="9013" y="10319"/>
                <a:chExt cx="40" cy="34"/>
              </a:xfrm>
            </p:grpSpPr>
            <p:sp>
              <p:nvSpPr>
                <p:cNvPr id="398" name="Freeform 492"/>
                <p:cNvSpPr>
                  <a:spLocks/>
                </p:cNvSpPr>
                <p:nvPr/>
              </p:nvSpPr>
              <p:spPr bwMode="auto">
                <a:xfrm>
                  <a:off x="9013" y="10319"/>
                  <a:ext cx="40" cy="34"/>
                </a:xfrm>
                <a:custGeom>
                  <a:avLst/>
                  <a:gdLst>
                    <a:gd name="T0" fmla="+- 0 9049 9013"/>
                    <a:gd name="T1" fmla="*/ T0 w 40"/>
                    <a:gd name="T2" fmla="+- 0 10325 10319"/>
                    <a:gd name="T3" fmla="*/ 10325 h 34"/>
                    <a:gd name="T4" fmla="+- 0 9047 9013"/>
                    <a:gd name="T5" fmla="*/ T4 w 40"/>
                    <a:gd name="T6" fmla="+- 0 10322 10319"/>
                    <a:gd name="T7" fmla="*/ 10322 h 34"/>
                    <a:gd name="T8" fmla="+- 0 9037 9013"/>
                    <a:gd name="T9" fmla="*/ T8 w 40"/>
                    <a:gd name="T10" fmla="+- 0 10319 10319"/>
                    <a:gd name="T11" fmla="*/ 10319 h 34"/>
                    <a:gd name="T12" fmla="+- 0 9031 9013"/>
                    <a:gd name="T13" fmla="*/ T12 w 40"/>
                    <a:gd name="T14" fmla="+- 0 10319 10319"/>
                    <a:gd name="T15" fmla="*/ 10319 h 34"/>
                    <a:gd name="T16" fmla="+- 0 9023 9013"/>
                    <a:gd name="T17" fmla="*/ T16 w 40"/>
                    <a:gd name="T18" fmla="+- 0 10322 10319"/>
                    <a:gd name="T19" fmla="*/ 10322 h 34"/>
                    <a:gd name="T20" fmla="+- 0 9017 9013"/>
                    <a:gd name="T21" fmla="*/ T20 w 40"/>
                    <a:gd name="T22" fmla="+- 0 10326 10319"/>
                    <a:gd name="T23" fmla="*/ 10326 h 34"/>
                    <a:gd name="T24" fmla="+- 0 9013 9013"/>
                    <a:gd name="T25" fmla="*/ T24 w 40"/>
                    <a:gd name="T26" fmla="+- 0 10334 10319"/>
                    <a:gd name="T27" fmla="*/ 10334 h 34"/>
                    <a:gd name="T28" fmla="+- 0 9013 9013"/>
                    <a:gd name="T29" fmla="*/ T28 w 40"/>
                    <a:gd name="T30" fmla="+- 0 10342 10319"/>
                    <a:gd name="T31" fmla="*/ 10342 h 34"/>
                    <a:gd name="T32" fmla="+- 0 9017 9013"/>
                    <a:gd name="T33" fmla="*/ T32 w 40"/>
                    <a:gd name="T34" fmla="+- 0 10348 10319"/>
                    <a:gd name="T35" fmla="*/ 10348 h 34"/>
                    <a:gd name="T36" fmla="+- 0 9023 9013"/>
                    <a:gd name="T37" fmla="*/ T36 w 40"/>
                    <a:gd name="T38" fmla="+- 0 10352 10319"/>
                    <a:gd name="T39" fmla="*/ 10352 h 34"/>
                    <a:gd name="T40" fmla="+- 0 9031 9013"/>
                    <a:gd name="T41" fmla="*/ T40 w 40"/>
                    <a:gd name="T42" fmla="+- 0 10354 10319"/>
                    <a:gd name="T43" fmla="*/ 10354 h 34"/>
                    <a:gd name="T44" fmla="+- 0 9035 9013"/>
                    <a:gd name="T45" fmla="*/ T44 w 40"/>
                    <a:gd name="T46" fmla="+- 0 10354 10319"/>
                    <a:gd name="T47" fmla="*/ 10354 h 34"/>
                    <a:gd name="T48" fmla="+- 0 9043 9013"/>
                    <a:gd name="T49" fmla="*/ T48 w 40"/>
                    <a:gd name="T50" fmla="+- 0 10352 10319"/>
                    <a:gd name="T51" fmla="*/ 10352 h 34"/>
                    <a:gd name="T52" fmla="+- 0 9049 9013"/>
                    <a:gd name="T53" fmla="*/ T52 w 40"/>
                    <a:gd name="T54" fmla="+- 0 10348 10319"/>
                    <a:gd name="T55" fmla="*/ 10348 h 34"/>
                    <a:gd name="T56" fmla="+- 0 9053 9013"/>
                    <a:gd name="T57" fmla="*/ T56 w 40"/>
                    <a:gd name="T58" fmla="+- 0 10344 10319"/>
                    <a:gd name="T59" fmla="*/ 10344 h 34"/>
                    <a:gd name="T60" fmla="+- 0 9053 9013"/>
                    <a:gd name="T61" fmla="*/ T60 w 40"/>
                    <a:gd name="T62" fmla="+- 0 10342 10319"/>
                    <a:gd name="T63" fmla="*/ 10342 h 34"/>
                    <a:gd name="T64" fmla="+- 0 9013 9013"/>
                    <a:gd name="T65" fmla="*/ T64 w 40"/>
                    <a:gd name="T66" fmla="+- 0 10342 10319"/>
                    <a:gd name="T67" fmla="*/ 10342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0" h="34">
                      <a:moveTo>
                        <a:pt x="36" y="6"/>
                      </a:move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4" y="29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2" y="35"/>
                      </a:lnTo>
                      <a:lnTo>
                        <a:pt x="30" y="33"/>
                      </a:lnTo>
                      <a:lnTo>
                        <a:pt x="36" y="29"/>
                      </a:lnTo>
                      <a:lnTo>
                        <a:pt x="40" y="25"/>
                      </a:lnTo>
                      <a:lnTo>
                        <a:pt x="40" y="23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92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0" name="Group 493"/>
              <p:cNvGrpSpPr>
                <a:grpSpLocks/>
              </p:cNvGrpSpPr>
              <p:nvPr/>
            </p:nvGrpSpPr>
            <p:grpSpPr bwMode="auto">
              <a:xfrm>
                <a:off x="9223" y="10319"/>
                <a:ext cx="42" cy="34"/>
                <a:chOff x="9223" y="10319"/>
                <a:chExt cx="42" cy="34"/>
              </a:xfrm>
            </p:grpSpPr>
            <p:sp>
              <p:nvSpPr>
                <p:cNvPr id="397" name="Freeform 494"/>
                <p:cNvSpPr>
                  <a:spLocks/>
                </p:cNvSpPr>
                <p:nvPr/>
              </p:nvSpPr>
              <p:spPr bwMode="auto">
                <a:xfrm>
                  <a:off x="9223" y="10319"/>
                  <a:ext cx="42" cy="34"/>
                </a:xfrm>
                <a:custGeom>
                  <a:avLst/>
                  <a:gdLst>
                    <a:gd name="T0" fmla="+- 0 9241 9223"/>
                    <a:gd name="T1" fmla="*/ T0 w 42"/>
                    <a:gd name="T2" fmla="+- 0 10319 10319"/>
                    <a:gd name="T3" fmla="*/ 10319 h 34"/>
                    <a:gd name="T4" fmla="+- 0 9231 9223"/>
                    <a:gd name="T5" fmla="*/ T4 w 42"/>
                    <a:gd name="T6" fmla="+- 0 10322 10319"/>
                    <a:gd name="T7" fmla="*/ 10322 h 34"/>
                    <a:gd name="T8" fmla="+- 0 9225 9223"/>
                    <a:gd name="T9" fmla="*/ T8 w 42"/>
                    <a:gd name="T10" fmla="+- 0 10326 10319"/>
                    <a:gd name="T11" fmla="*/ 10326 h 34"/>
                    <a:gd name="T12" fmla="+- 0 9223 9223"/>
                    <a:gd name="T13" fmla="*/ T12 w 42"/>
                    <a:gd name="T14" fmla="+- 0 10334 10319"/>
                    <a:gd name="T15" fmla="*/ 10334 h 34"/>
                    <a:gd name="T16" fmla="+- 0 9223 9223"/>
                    <a:gd name="T17" fmla="*/ T16 w 42"/>
                    <a:gd name="T18" fmla="+- 0 10339 10319"/>
                    <a:gd name="T19" fmla="*/ 10339 h 34"/>
                    <a:gd name="T20" fmla="+- 0 9225 9223"/>
                    <a:gd name="T21" fmla="*/ T20 w 42"/>
                    <a:gd name="T22" fmla="+- 0 10347 10319"/>
                    <a:gd name="T23" fmla="*/ 10347 h 34"/>
                    <a:gd name="T24" fmla="+- 0 9231 9223"/>
                    <a:gd name="T25" fmla="*/ T24 w 42"/>
                    <a:gd name="T26" fmla="+- 0 10352 10319"/>
                    <a:gd name="T27" fmla="*/ 10352 h 34"/>
                    <a:gd name="T28" fmla="+- 0 9241 9223"/>
                    <a:gd name="T29" fmla="*/ T28 w 42"/>
                    <a:gd name="T30" fmla="+- 0 10354 10319"/>
                    <a:gd name="T31" fmla="*/ 10354 h 34"/>
                    <a:gd name="T32" fmla="+- 0 9247 9223"/>
                    <a:gd name="T33" fmla="*/ T32 w 42"/>
                    <a:gd name="T34" fmla="+- 0 10354 10319"/>
                    <a:gd name="T35" fmla="*/ 10354 h 34"/>
                    <a:gd name="T36" fmla="+- 0 9255 9223"/>
                    <a:gd name="T37" fmla="*/ T36 w 42"/>
                    <a:gd name="T38" fmla="+- 0 10352 10319"/>
                    <a:gd name="T39" fmla="*/ 10352 h 34"/>
                    <a:gd name="T40" fmla="+- 0 9261 9223"/>
                    <a:gd name="T41" fmla="*/ T40 w 42"/>
                    <a:gd name="T42" fmla="+- 0 10347 10319"/>
                    <a:gd name="T43" fmla="*/ 10347 h 34"/>
                    <a:gd name="T44" fmla="+- 0 9265 9223"/>
                    <a:gd name="T45" fmla="*/ T44 w 42"/>
                    <a:gd name="T46" fmla="+- 0 10339 10319"/>
                    <a:gd name="T47" fmla="*/ 10339 h 34"/>
                    <a:gd name="T48" fmla="+- 0 9265 9223"/>
                    <a:gd name="T49" fmla="*/ T48 w 42"/>
                    <a:gd name="T50" fmla="+- 0 10334 10319"/>
                    <a:gd name="T51" fmla="*/ 10334 h 34"/>
                    <a:gd name="T52" fmla="+- 0 9261 9223"/>
                    <a:gd name="T53" fmla="*/ T52 w 42"/>
                    <a:gd name="T54" fmla="+- 0 10326 10319"/>
                    <a:gd name="T55" fmla="*/ 10326 h 34"/>
                    <a:gd name="T56" fmla="+- 0 9255 9223"/>
                    <a:gd name="T57" fmla="*/ T56 w 42"/>
                    <a:gd name="T58" fmla="+- 0 10322 10319"/>
                    <a:gd name="T59" fmla="*/ 10322 h 34"/>
                    <a:gd name="T60" fmla="+- 0 9247 9223"/>
                    <a:gd name="T61" fmla="*/ T60 w 42"/>
                    <a:gd name="T62" fmla="+- 0 10319 10319"/>
                    <a:gd name="T63" fmla="*/ 10319 h 34"/>
                    <a:gd name="T64" fmla="+- 0 9241 9223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1" name="Group 495"/>
              <p:cNvGrpSpPr>
                <a:grpSpLocks/>
              </p:cNvGrpSpPr>
              <p:nvPr/>
            </p:nvGrpSpPr>
            <p:grpSpPr bwMode="auto">
              <a:xfrm>
                <a:off x="9285" y="10351"/>
                <a:ext cx="6" cy="3"/>
                <a:chOff x="9285" y="10351"/>
                <a:chExt cx="6" cy="3"/>
              </a:xfrm>
            </p:grpSpPr>
            <p:sp>
              <p:nvSpPr>
                <p:cNvPr id="396" name="Freeform 496"/>
                <p:cNvSpPr>
                  <a:spLocks/>
                </p:cNvSpPr>
                <p:nvPr/>
              </p:nvSpPr>
              <p:spPr bwMode="auto">
                <a:xfrm>
                  <a:off x="9285" y="10351"/>
                  <a:ext cx="6" cy="3"/>
                </a:xfrm>
                <a:custGeom>
                  <a:avLst/>
                  <a:gdLst>
                    <a:gd name="T0" fmla="+- 0 9289 9285"/>
                    <a:gd name="T1" fmla="*/ T0 w 6"/>
                    <a:gd name="T2" fmla="+- 0 10351 10351"/>
                    <a:gd name="T3" fmla="*/ 10351 h 3"/>
                    <a:gd name="T4" fmla="+- 0 9285 9285"/>
                    <a:gd name="T5" fmla="*/ T4 w 6"/>
                    <a:gd name="T6" fmla="+- 0 10352 10351"/>
                    <a:gd name="T7" fmla="*/ 10352 h 3"/>
                    <a:gd name="T8" fmla="+- 0 9289 9285"/>
                    <a:gd name="T9" fmla="*/ T8 w 6"/>
                    <a:gd name="T10" fmla="+- 0 10354 10351"/>
                    <a:gd name="T11" fmla="*/ 10354 h 3"/>
                    <a:gd name="T12" fmla="+- 0 9291 9285"/>
                    <a:gd name="T13" fmla="*/ T12 w 6"/>
                    <a:gd name="T14" fmla="+- 0 10352 10351"/>
                    <a:gd name="T15" fmla="*/ 10352 h 3"/>
                    <a:gd name="T16" fmla="+- 0 9289 9285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2" name="Group 497"/>
              <p:cNvGrpSpPr>
                <a:grpSpLocks/>
              </p:cNvGrpSpPr>
              <p:nvPr/>
            </p:nvGrpSpPr>
            <p:grpSpPr bwMode="auto">
              <a:xfrm>
                <a:off x="9313" y="10319"/>
                <a:ext cx="42" cy="34"/>
                <a:chOff x="9313" y="10319"/>
                <a:chExt cx="42" cy="34"/>
              </a:xfrm>
            </p:grpSpPr>
            <p:sp>
              <p:nvSpPr>
                <p:cNvPr id="395" name="Freeform 498"/>
                <p:cNvSpPr>
                  <a:spLocks/>
                </p:cNvSpPr>
                <p:nvPr/>
              </p:nvSpPr>
              <p:spPr bwMode="auto">
                <a:xfrm>
                  <a:off x="9313" y="10319"/>
                  <a:ext cx="42" cy="34"/>
                </a:xfrm>
                <a:custGeom>
                  <a:avLst/>
                  <a:gdLst>
                    <a:gd name="T0" fmla="+- 0 9331 9313"/>
                    <a:gd name="T1" fmla="*/ T0 w 42"/>
                    <a:gd name="T2" fmla="+- 0 10319 10319"/>
                    <a:gd name="T3" fmla="*/ 10319 h 34"/>
                    <a:gd name="T4" fmla="+- 0 9323 9313"/>
                    <a:gd name="T5" fmla="*/ T4 w 42"/>
                    <a:gd name="T6" fmla="+- 0 10322 10319"/>
                    <a:gd name="T7" fmla="*/ 10322 h 34"/>
                    <a:gd name="T8" fmla="+- 0 9317 9313"/>
                    <a:gd name="T9" fmla="*/ T8 w 42"/>
                    <a:gd name="T10" fmla="+- 0 10326 10319"/>
                    <a:gd name="T11" fmla="*/ 10326 h 34"/>
                    <a:gd name="T12" fmla="+- 0 9313 9313"/>
                    <a:gd name="T13" fmla="*/ T12 w 42"/>
                    <a:gd name="T14" fmla="+- 0 10334 10319"/>
                    <a:gd name="T15" fmla="*/ 10334 h 34"/>
                    <a:gd name="T16" fmla="+- 0 9313 9313"/>
                    <a:gd name="T17" fmla="*/ T16 w 42"/>
                    <a:gd name="T18" fmla="+- 0 10339 10319"/>
                    <a:gd name="T19" fmla="*/ 10339 h 34"/>
                    <a:gd name="T20" fmla="+- 0 9317 9313"/>
                    <a:gd name="T21" fmla="*/ T20 w 42"/>
                    <a:gd name="T22" fmla="+- 0 10347 10319"/>
                    <a:gd name="T23" fmla="*/ 10347 h 34"/>
                    <a:gd name="T24" fmla="+- 0 9323 9313"/>
                    <a:gd name="T25" fmla="*/ T24 w 42"/>
                    <a:gd name="T26" fmla="+- 0 10352 10319"/>
                    <a:gd name="T27" fmla="*/ 10352 h 34"/>
                    <a:gd name="T28" fmla="+- 0 9331 9313"/>
                    <a:gd name="T29" fmla="*/ T28 w 42"/>
                    <a:gd name="T30" fmla="+- 0 10354 10319"/>
                    <a:gd name="T31" fmla="*/ 10354 h 34"/>
                    <a:gd name="T32" fmla="+- 0 9337 9313"/>
                    <a:gd name="T33" fmla="*/ T32 w 42"/>
                    <a:gd name="T34" fmla="+- 0 10354 10319"/>
                    <a:gd name="T35" fmla="*/ 10354 h 34"/>
                    <a:gd name="T36" fmla="+- 0 9347 9313"/>
                    <a:gd name="T37" fmla="*/ T36 w 42"/>
                    <a:gd name="T38" fmla="+- 0 10352 10319"/>
                    <a:gd name="T39" fmla="*/ 10352 h 34"/>
                    <a:gd name="T40" fmla="+- 0 9353 9313"/>
                    <a:gd name="T41" fmla="*/ T40 w 42"/>
                    <a:gd name="T42" fmla="+- 0 10347 10319"/>
                    <a:gd name="T43" fmla="*/ 10347 h 34"/>
                    <a:gd name="T44" fmla="+- 0 9355 9313"/>
                    <a:gd name="T45" fmla="*/ T44 w 42"/>
                    <a:gd name="T46" fmla="+- 0 10339 10319"/>
                    <a:gd name="T47" fmla="*/ 10339 h 34"/>
                    <a:gd name="T48" fmla="+- 0 9355 9313"/>
                    <a:gd name="T49" fmla="*/ T48 w 42"/>
                    <a:gd name="T50" fmla="+- 0 10334 10319"/>
                    <a:gd name="T51" fmla="*/ 10334 h 34"/>
                    <a:gd name="T52" fmla="+- 0 9353 9313"/>
                    <a:gd name="T53" fmla="*/ T52 w 42"/>
                    <a:gd name="T54" fmla="+- 0 10326 10319"/>
                    <a:gd name="T55" fmla="*/ 10326 h 34"/>
                    <a:gd name="T56" fmla="+- 0 9347 9313"/>
                    <a:gd name="T57" fmla="*/ T56 w 42"/>
                    <a:gd name="T58" fmla="+- 0 10322 10319"/>
                    <a:gd name="T59" fmla="*/ 10322 h 34"/>
                    <a:gd name="T60" fmla="+- 0 9337 9313"/>
                    <a:gd name="T61" fmla="*/ T60 w 42"/>
                    <a:gd name="T62" fmla="+- 0 10319 10319"/>
                    <a:gd name="T63" fmla="*/ 10319 h 34"/>
                    <a:gd name="T64" fmla="+- 0 9331 9313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3" name="Group 499"/>
              <p:cNvGrpSpPr>
                <a:grpSpLocks/>
              </p:cNvGrpSpPr>
              <p:nvPr/>
            </p:nvGrpSpPr>
            <p:grpSpPr bwMode="auto">
              <a:xfrm>
                <a:off x="9385" y="10319"/>
                <a:ext cx="30" cy="34"/>
                <a:chOff x="9385" y="10319"/>
                <a:chExt cx="30" cy="34"/>
              </a:xfrm>
            </p:grpSpPr>
            <p:sp>
              <p:nvSpPr>
                <p:cNvPr id="394" name="Freeform 500"/>
                <p:cNvSpPr>
                  <a:spLocks/>
                </p:cNvSpPr>
                <p:nvPr/>
              </p:nvSpPr>
              <p:spPr bwMode="auto">
                <a:xfrm>
                  <a:off x="9385" y="10319"/>
                  <a:ext cx="30" cy="34"/>
                </a:xfrm>
                <a:custGeom>
                  <a:avLst/>
                  <a:gdLst>
                    <a:gd name="T0" fmla="+- 0 9414 9385"/>
                    <a:gd name="T1" fmla="*/ T0 w 30"/>
                    <a:gd name="T2" fmla="+- 0 10319 10319"/>
                    <a:gd name="T3" fmla="*/ 10319 h 34"/>
                    <a:gd name="T4" fmla="+- 0 9385 9385"/>
                    <a:gd name="T5" fmla="*/ T4 w 30"/>
                    <a:gd name="T6" fmla="+- 0 10354 10319"/>
                    <a:gd name="T7" fmla="*/ 1035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30" h="34">
                      <a:moveTo>
                        <a:pt x="29" y="0"/>
                      </a:moveTo>
                      <a:lnTo>
                        <a:pt x="0" y="35"/>
                      </a:lnTo>
                    </a:path>
                  </a:pathLst>
                </a:custGeom>
                <a:noFill/>
                <a:ln w="101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4" name="Group 501"/>
              <p:cNvGrpSpPr>
                <a:grpSpLocks/>
              </p:cNvGrpSpPr>
              <p:nvPr/>
            </p:nvGrpSpPr>
            <p:grpSpPr bwMode="auto">
              <a:xfrm>
                <a:off x="9372" y="10319"/>
                <a:ext cx="42" cy="2"/>
                <a:chOff x="9372" y="10319"/>
                <a:chExt cx="42" cy="2"/>
              </a:xfrm>
            </p:grpSpPr>
            <p:sp>
              <p:nvSpPr>
                <p:cNvPr id="393" name="Freeform 502"/>
                <p:cNvSpPr>
                  <a:spLocks/>
                </p:cNvSpPr>
                <p:nvPr/>
              </p:nvSpPr>
              <p:spPr bwMode="auto">
                <a:xfrm>
                  <a:off x="9372" y="10319"/>
                  <a:ext cx="42" cy="2"/>
                </a:xfrm>
                <a:custGeom>
                  <a:avLst/>
                  <a:gdLst>
                    <a:gd name="T0" fmla="+- 0 9372 9372"/>
                    <a:gd name="T1" fmla="*/ T0 w 42"/>
                    <a:gd name="T2" fmla="+- 0 9414 9372"/>
                    <a:gd name="T3" fmla="*/ T2 w 4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2">
                      <a:moveTo>
                        <a:pt x="0" y="0"/>
                      </a:moveTo>
                      <a:lnTo>
                        <a:pt x="4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5" name="Group 503"/>
              <p:cNvGrpSpPr>
                <a:grpSpLocks/>
              </p:cNvGrpSpPr>
              <p:nvPr/>
            </p:nvGrpSpPr>
            <p:grpSpPr bwMode="auto">
              <a:xfrm>
                <a:off x="9584" y="10319"/>
                <a:ext cx="42" cy="34"/>
                <a:chOff x="9584" y="10319"/>
                <a:chExt cx="42" cy="34"/>
              </a:xfrm>
            </p:grpSpPr>
            <p:sp>
              <p:nvSpPr>
                <p:cNvPr id="392" name="Freeform 504"/>
                <p:cNvSpPr>
                  <a:spLocks/>
                </p:cNvSpPr>
                <p:nvPr/>
              </p:nvSpPr>
              <p:spPr bwMode="auto">
                <a:xfrm>
                  <a:off x="9584" y="10319"/>
                  <a:ext cx="42" cy="34"/>
                </a:xfrm>
                <a:custGeom>
                  <a:avLst/>
                  <a:gdLst>
                    <a:gd name="T0" fmla="+- 0 9602 9584"/>
                    <a:gd name="T1" fmla="*/ T0 w 42"/>
                    <a:gd name="T2" fmla="+- 0 10319 10319"/>
                    <a:gd name="T3" fmla="*/ 10319 h 34"/>
                    <a:gd name="T4" fmla="+- 0 9594 9584"/>
                    <a:gd name="T5" fmla="*/ T4 w 42"/>
                    <a:gd name="T6" fmla="+- 0 10322 10319"/>
                    <a:gd name="T7" fmla="*/ 10322 h 34"/>
                    <a:gd name="T8" fmla="+- 0 9588 9584"/>
                    <a:gd name="T9" fmla="*/ T8 w 42"/>
                    <a:gd name="T10" fmla="+- 0 10326 10319"/>
                    <a:gd name="T11" fmla="*/ 10326 h 34"/>
                    <a:gd name="T12" fmla="+- 0 9584 9584"/>
                    <a:gd name="T13" fmla="*/ T12 w 42"/>
                    <a:gd name="T14" fmla="+- 0 10334 10319"/>
                    <a:gd name="T15" fmla="*/ 10334 h 34"/>
                    <a:gd name="T16" fmla="+- 0 9584 9584"/>
                    <a:gd name="T17" fmla="*/ T16 w 42"/>
                    <a:gd name="T18" fmla="+- 0 10339 10319"/>
                    <a:gd name="T19" fmla="*/ 10339 h 34"/>
                    <a:gd name="T20" fmla="+- 0 9588 9584"/>
                    <a:gd name="T21" fmla="*/ T20 w 42"/>
                    <a:gd name="T22" fmla="+- 0 10347 10319"/>
                    <a:gd name="T23" fmla="*/ 10347 h 34"/>
                    <a:gd name="T24" fmla="+- 0 9594 9584"/>
                    <a:gd name="T25" fmla="*/ T24 w 42"/>
                    <a:gd name="T26" fmla="+- 0 10352 10319"/>
                    <a:gd name="T27" fmla="*/ 10352 h 34"/>
                    <a:gd name="T28" fmla="+- 0 9602 9584"/>
                    <a:gd name="T29" fmla="*/ T28 w 42"/>
                    <a:gd name="T30" fmla="+- 0 10354 10319"/>
                    <a:gd name="T31" fmla="*/ 10354 h 34"/>
                    <a:gd name="T32" fmla="+- 0 9608 9584"/>
                    <a:gd name="T33" fmla="*/ T32 w 42"/>
                    <a:gd name="T34" fmla="+- 0 10354 10319"/>
                    <a:gd name="T35" fmla="*/ 10354 h 34"/>
                    <a:gd name="T36" fmla="+- 0 9618 9584"/>
                    <a:gd name="T37" fmla="*/ T36 w 42"/>
                    <a:gd name="T38" fmla="+- 0 10352 10319"/>
                    <a:gd name="T39" fmla="*/ 10352 h 34"/>
                    <a:gd name="T40" fmla="+- 0 9624 9584"/>
                    <a:gd name="T41" fmla="*/ T40 w 42"/>
                    <a:gd name="T42" fmla="+- 0 10347 10319"/>
                    <a:gd name="T43" fmla="*/ 10347 h 34"/>
                    <a:gd name="T44" fmla="+- 0 9626 9584"/>
                    <a:gd name="T45" fmla="*/ T44 w 42"/>
                    <a:gd name="T46" fmla="+- 0 10339 10319"/>
                    <a:gd name="T47" fmla="*/ 10339 h 34"/>
                    <a:gd name="T48" fmla="+- 0 9626 9584"/>
                    <a:gd name="T49" fmla="*/ T48 w 42"/>
                    <a:gd name="T50" fmla="+- 0 10334 10319"/>
                    <a:gd name="T51" fmla="*/ 10334 h 34"/>
                    <a:gd name="T52" fmla="+- 0 9624 9584"/>
                    <a:gd name="T53" fmla="*/ T52 w 42"/>
                    <a:gd name="T54" fmla="+- 0 10326 10319"/>
                    <a:gd name="T55" fmla="*/ 10326 h 34"/>
                    <a:gd name="T56" fmla="+- 0 9618 9584"/>
                    <a:gd name="T57" fmla="*/ T56 w 42"/>
                    <a:gd name="T58" fmla="+- 0 10322 10319"/>
                    <a:gd name="T59" fmla="*/ 10322 h 34"/>
                    <a:gd name="T60" fmla="+- 0 9608 9584"/>
                    <a:gd name="T61" fmla="*/ T60 w 42"/>
                    <a:gd name="T62" fmla="+- 0 10319 10319"/>
                    <a:gd name="T63" fmla="*/ 10319 h 34"/>
                    <a:gd name="T64" fmla="+- 0 9602 9584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6" name="Group 505"/>
              <p:cNvGrpSpPr>
                <a:grpSpLocks/>
              </p:cNvGrpSpPr>
              <p:nvPr/>
            </p:nvGrpSpPr>
            <p:grpSpPr bwMode="auto">
              <a:xfrm>
                <a:off x="9648" y="10351"/>
                <a:ext cx="6" cy="3"/>
                <a:chOff x="9648" y="10351"/>
                <a:chExt cx="6" cy="3"/>
              </a:xfrm>
            </p:grpSpPr>
            <p:sp>
              <p:nvSpPr>
                <p:cNvPr id="391" name="Freeform 506"/>
                <p:cNvSpPr>
                  <a:spLocks/>
                </p:cNvSpPr>
                <p:nvPr/>
              </p:nvSpPr>
              <p:spPr bwMode="auto">
                <a:xfrm>
                  <a:off x="9648" y="10351"/>
                  <a:ext cx="6" cy="3"/>
                </a:xfrm>
                <a:custGeom>
                  <a:avLst/>
                  <a:gdLst>
                    <a:gd name="T0" fmla="+- 0 9650 9648"/>
                    <a:gd name="T1" fmla="*/ T0 w 6"/>
                    <a:gd name="T2" fmla="+- 0 10351 10351"/>
                    <a:gd name="T3" fmla="*/ 10351 h 3"/>
                    <a:gd name="T4" fmla="+- 0 9648 9648"/>
                    <a:gd name="T5" fmla="*/ T4 w 6"/>
                    <a:gd name="T6" fmla="+- 0 10352 10351"/>
                    <a:gd name="T7" fmla="*/ 10352 h 3"/>
                    <a:gd name="T8" fmla="+- 0 9650 9648"/>
                    <a:gd name="T9" fmla="*/ T8 w 6"/>
                    <a:gd name="T10" fmla="+- 0 10354 10351"/>
                    <a:gd name="T11" fmla="*/ 10354 h 3"/>
                    <a:gd name="T12" fmla="+- 0 9654 9648"/>
                    <a:gd name="T13" fmla="*/ T12 w 6"/>
                    <a:gd name="T14" fmla="+- 0 10352 10351"/>
                    <a:gd name="T15" fmla="*/ 10352 h 3"/>
                    <a:gd name="T16" fmla="+- 0 9650 9648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7" name="Group 507"/>
              <p:cNvGrpSpPr>
                <a:grpSpLocks/>
              </p:cNvGrpSpPr>
              <p:nvPr/>
            </p:nvGrpSpPr>
            <p:grpSpPr bwMode="auto">
              <a:xfrm>
                <a:off x="9676" y="10319"/>
                <a:ext cx="42" cy="34"/>
                <a:chOff x="9676" y="10319"/>
                <a:chExt cx="42" cy="34"/>
              </a:xfrm>
            </p:grpSpPr>
            <p:sp>
              <p:nvSpPr>
                <p:cNvPr id="390" name="Freeform 508"/>
                <p:cNvSpPr>
                  <a:spLocks/>
                </p:cNvSpPr>
                <p:nvPr/>
              </p:nvSpPr>
              <p:spPr bwMode="auto">
                <a:xfrm>
                  <a:off x="9676" y="10319"/>
                  <a:ext cx="42" cy="34"/>
                </a:xfrm>
                <a:custGeom>
                  <a:avLst/>
                  <a:gdLst>
                    <a:gd name="T0" fmla="+- 0 9694 9676"/>
                    <a:gd name="T1" fmla="*/ T0 w 42"/>
                    <a:gd name="T2" fmla="+- 0 10319 10319"/>
                    <a:gd name="T3" fmla="*/ 10319 h 34"/>
                    <a:gd name="T4" fmla="+- 0 9684 9676"/>
                    <a:gd name="T5" fmla="*/ T4 w 42"/>
                    <a:gd name="T6" fmla="+- 0 10322 10319"/>
                    <a:gd name="T7" fmla="*/ 10322 h 34"/>
                    <a:gd name="T8" fmla="+- 0 9678 9676"/>
                    <a:gd name="T9" fmla="*/ T8 w 42"/>
                    <a:gd name="T10" fmla="+- 0 10326 10319"/>
                    <a:gd name="T11" fmla="*/ 10326 h 34"/>
                    <a:gd name="T12" fmla="+- 0 9676 9676"/>
                    <a:gd name="T13" fmla="*/ T12 w 42"/>
                    <a:gd name="T14" fmla="+- 0 10334 10319"/>
                    <a:gd name="T15" fmla="*/ 10334 h 34"/>
                    <a:gd name="T16" fmla="+- 0 9676 9676"/>
                    <a:gd name="T17" fmla="*/ T16 w 42"/>
                    <a:gd name="T18" fmla="+- 0 10339 10319"/>
                    <a:gd name="T19" fmla="*/ 10339 h 34"/>
                    <a:gd name="T20" fmla="+- 0 9678 9676"/>
                    <a:gd name="T21" fmla="*/ T20 w 42"/>
                    <a:gd name="T22" fmla="+- 0 10347 10319"/>
                    <a:gd name="T23" fmla="*/ 10347 h 34"/>
                    <a:gd name="T24" fmla="+- 0 9684 9676"/>
                    <a:gd name="T25" fmla="*/ T24 w 42"/>
                    <a:gd name="T26" fmla="+- 0 10352 10319"/>
                    <a:gd name="T27" fmla="*/ 10352 h 34"/>
                    <a:gd name="T28" fmla="+- 0 9694 9676"/>
                    <a:gd name="T29" fmla="*/ T28 w 42"/>
                    <a:gd name="T30" fmla="+- 0 10354 10319"/>
                    <a:gd name="T31" fmla="*/ 10354 h 34"/>
                    <a:gd name="T32" fmla="+- 0 9700 9676"/>
                    <a:gd name="T33" fmla="*/ T32 w 42"/>
                    <a:gd name="T34" fmla="+- 0 10354 10319"/>
                    <a:gd name="T35" fmla="*/ 10354 h 34"/>
                    <a:gd name="T36" fmla="+- 0 9708 9676"/>
                    <a:gd name="T37" fmla="*/ T36 w 42"/>
                    <a:gd name="T38" fmla="+- 0 10352 10319"/>
                    <a:gd name="T39" fmla="*/ 10352 h 34"/>
                    <a:gd name="T40" fmla="+- 0 9714 9676"/>
                    <a:gd name="T41" fmla="*/ T40 w 42"/>
                    <a:gd name="T42" fmla="+- 0 10347 10319"/>
                    <a:gd name="T43" fmla="*/ 10347 h 34"/>
                    <a:gd name="T44" fmla="+- 0 9718 9676"/>
                    <a:gd name="T45" fmla="*/ T44 w 42"/>
                    <a:gd name="T46" fmla="+- 0 10339 10319"/>
                    <a:gd name="T47" fmla="*/ 10339 h 34"/>
                    <a:gd name="T48" fmla="+- 0 9718 9676"/>
                    <a:gd name="T49" fmla="*/ T48 w 42"/>
                    <a:gd name="T50" fmla="+- 0 10334 10319"/>
                    <a:gd name="T51" fmla="*/ 10334 h 34"/>
                    <a:gd name="T52" fmla="+- 0 9714 9676"/>
                    <a:gd name="T53" fmla="*/ T52 w 42"/>
                    <a:gd name="T54" fmla="+- 0 10326 10319"/>
                    <a:gd name="T55" fmla="*/ 10326 h 34"/>
                    <a:gd name="T56" fmla="+- 0 9708 9676"/>
                    <a:gd name="T57" fmla="*/ T56 w 42"/>
                    <a:gd name="T58" fmla="+- 0 10322 10319"/>
                    <a:gd name="T59" fmla="*/ 10322 h 34"/>
                    <a:gd name="T60" fmla="+- 0 9700 9676"/>
                    <a:gd name="T61" fmla="*/ T60 w 42"/>
                    <a:gd name="T62" fmla="+- 0 10319 10319"/>
                    <a:gd name="T63" fmla="*/ 10319 h 34"/>
                    <a:gd name="T64" fmla="+- 0 9694 9676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8" name="Group 509"/>
              <p:cNvGrpSpPr>
                <a:grpSpLocks/>
              </p:cNvGrpSpPr>
              <p:nvPr/>
            </p:nvGrpSpPr>
            <p:grpSpPr bwMode="auto">
              <a:xfrm>
                <a:off x="9736" y="10319"/>
                <a:ext cx="42" cy="34"/>
                <a:chOff x="9736" y="10319"/>
                <a:chExt cx="42" cy="34"/>
              </a:xfrm>
            </p:grpSpPr>
            <p:sp>
              <p:nvSpPr>
                <p:cNvPr id="389" name="Freeform 510"/>
                <p:cNvSpPr>
                  <a:spLocks/>
                </p:cNvSpPr>
                <p:nvPr/>
              </p:nvSpPr>
              <p:spPr bwMode="auto">
                <a:xfrm>
                  <a:off x="9736" y="10319"/>
                  <a:ext cx="42" cy="34"/>
                </a:xfrm>
                <a:custGeom>
                  <a:avLst/>
                  <a:gdLst>
                    <a:gd name="T0" fmla="+- 0 9750 9736"/>
                    <a:gd name="T1" fmla="*/ T0 w 42"/>
                    <a:gd name="T2" fmla="+- 0 10319 10319"/>
                    <a:gd name="T3" fmla="*/ 10319 h 34"/>
                    <a:gd name="T4" fmla="+- 0 9742 9736"/>
                    <a:gd name="T5" fmla="*/ T4 w 42"/>
                    <a:gd name="T6" fmla="+- 0 10322 10319"/>
                    <a:gd name="T7" fmla="*/ 10322 h 34"/>
                    <a:gd name="T8" fmla="+- 0 9738 9736"/>
                    <a:gd name="T9" fmla="*/ T8 w 42"/>
                    <a:gd name="T10" fmla="+- 0 10325 10319"/>
                    <a:gd name="T11" fmla="*/ 10325 h 34"/>
                    <a:gd name="T12" fmla="+- 0 9738 9736"/>
                    <a:gd name="T13" fmla="*/ T12 w 42"/>
                    <a:gd name="T14" fmla="+- 0 10328 10319"/>
                    <a:gd name="T15" fmla="*/ 10328 h 34"/>
                    <a:gd name="T16" fmla="+- 0 9742 9736"/>
                    <a:gd name="T17" fmla="*/ T16 w 42"/>
                    <a:gd name="T18" fmla="+- 0 10331 10319"/>
                    <a:gd name="T19" fmla="*/ 10331 h 34"/>
                    <a:gd name="T20" fmla="+- 0 9760 9736"/>
                    <a:gd name="T21" fmla="*/ T20 w 42"/>
                    <a:gd name="T22" fmla="+- 0 10334 10319"/>
                    <a:gd name="T23" fmla="*/ 10334 h 34"/>
                    <a:gd name="T24" fmla="+- 0 9768 9736"/>
                    <a:gd name="T25" fmla="*/ T24 w 42"/>
                    <a:gd name="T26" fmla="+- 0 10336 10319"/>
                    <a:gd name="T27" fmla="*/ 10336 h 34"/>
                    <a:gd name="T28" fmla="+- 0 9774 9736"/>
                    <a:gd name="T29" fmla="*/ T28 w 42"/>
                    <a:gd name="T30" fmla="+- 0 10339 10319"/>
                    <a:gd name="T31" fmla="*/ 10339 h 34"/>
                    <a:gd name="T32" fmla="+- 0 9778 9736"/>
                    <a:gd name="T33" fmla="*/ T32 w 42"/>
                    <a:gd name="T34" fmla="+- 0 10342 10319"/>
                    <a:gd name="T35" fmla="*/ 10342 h 34"/>
                    <a:gd name="T36" fmla="+- 0 9778 9736"/>
                    <a:gd name="T37" fmla="*/ T36 w 42"/>
                    <a:gd name="T38" fmla="+- 0 10347 10319"/>
                    <a:gd name="T39" fmla="*/ 10347 h 34"/>
                    <a:gd name="T40" fmla="+- 0 9774 9736"/>
                    <a:gd name="T41" fmla="*/ T40 w 42"/>
                    <a:gd name="T42" fmla="+- 0 10351 10319"/>
                    <a:gd name="T43" fmla="*/ 10351 h 34"/>
                    <a:gd name="T44" fmla="+- 0 9772 9736"/>
                    <a:gd name="T45" fmla="*/ T44 w 42"/>
                    <a:gd name="T46" fmla="+- 0 10352 10319"/>
                    <a:gd name="T47" fmla="*/ 10352 h 34"/>
                    <a:gd name="T48" fmla="+- 0 9762 9736"/>
                    <a:gd name="T49" fmla="*/ T48 w 42"/>
                    <a:gd name="T50" fmla="+- 0 10354 10319"/>
                    <a:gd name="T51" fmla="*/ 10354 h 34"/>
                    <a:gd name="T52" fmla="+- 0 9750 9736"/>
                    <a:gd name="T53" fmla="*/ T52 w 42"/>
                    <a:gd name="T54" fmla="+- 0 10354 10319"/>
                    <a:gd name="T55" fmla="*/ 10354 h 34"/>
                    <a:gd name="T56" fmla="+- 0 9738 9736"/>
                    <a:gd name="T57" fmla="*/ T56 w 42"/>
                    <a:gd name="T58" fmla="+- 0 10351 10319"/>
                    <a:gd name="T59" fmla="*/ 10351 h 34"/>
                    <a:gd name="T60" fmla="+- 0 9736 9736"/>
                    <a:gd name="T61" fmla="*/ T60 w 42"/>
                    <a:gd name="T62" fmla="+- 0 10347 10319"/>
                    <a:gd name="T63" fmla="*/ 10347 h 34"/>
                    <a:gd name="T64" fmla="+- 0 9736 9736"/>
                    <a:gd name="T65" fmla="*/ T64 w 42"/>
                    <a:gd name="T66" fmla="+- 0 10342 10319"/>
                    <a:gd name="T67" fmla="*/ 10342 h 34"/>
                    <a:gd name="T68" fmla="+- 0 9738 9736"/>
                    <a:gd name="T69" fmla="*/ T68 w 42"/>
                    <a:gd name="T70" fmla="+- 0 10339 10319"/>
                    <a:gd name="T71" fmla="*/ 10339 h 34"/>
                    <a:gd name="T72" fmla="+- 0 9744 9736"/>
                    <a:gd name="T73" fmla="*/ T72 w 42"/>
                    <a:gd name="T74" fmla="+- 0 10336 10319"/>
                    <a:gd name="T75" fmla="*/ 10336 h 34"/>
                    <a:gd name="T76" fmla="+- 0 9754 9736"/>
                    <a:gd name="T77" fmla="*/ T76 w 42"/>
                    <a:gd name="T78" fmla="+- 0 10334 10319"/>
                    <a:gd name="T79" fmla="*/ 10334 h 34"/>
                    <a:gd name="T80" fmla="+- 0 9772 9736"/>
                    <a:gd name="T81" fmla="*/ T80 w 42"/>
                    <a:gd name="T82" fmla="+- 0 10331 10319"/>
                    <a:gd name="T83" fmla="*/ 10331 h 34"/>
                    <a:gd name="T84" fmla="+- 0 9774 9736"/>
                    <a:gd name="T85" fmla="*/ T84 w 42"/>
                    <a:gd name="T86" fmla="+- 0 10328 10319"/>
                    <a:gd name="T87" fmla="*/ 10328 h 34"/>
                    <a:gd name="T88" fmla="+- 0 9774 9736"/>
                    <a:gd name="T89" fmla="*/ T88 w 42"/>
                    <a:gd name="T90" fmla="+- 0 10325 10319"/>
                    <a:gd name="T91" fmla="*/ 10325 h 34"/>
                    <a:gd name="T92" fmla="+- 0 9772 9736"/>
                    <a:gd name="T93" fmla="*/ T92 w 42"/>
                    <a:gd name="T94" fmla="+- 0 10322 10319"/>
                    <a:gd name="T95" fmla="*/ 10322 h 34"/>
                    <a:gd name="T96" fmla="+- 0 9762 9736"/>
                    <a:gd name="T97" fmla="*/ T96 w 42"/>
                    <a:gd name="T98" fmla="+- 0 10319 10319"/>
                    <a:gd name="T99" fmla="*/ 10319 h 34"/>
                    <a:gd name="T100" fmla="+- 0 9750 9736"/>
                    <a:gd name="T101" fmla="*/ T100 w 42"/>
                    <a:gd name="T102" fmla="+- 0 10319 10319"/>
                    <a:gd name="T103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</a:cxnLst>
                  <a:rect l="0" t="0" r="r" b="b"/>
                  <a:pathLst>
                    <a:path w="42" h="34">
                      <a:moveTo>
                        <a:pt x="14" y="0"/>
                      </a:moveTo>
                      <a:lnTo>
                        <a:pt x="6" y="3"/>
                      </a:lnTo>
                      <a:lnTo>
                        <a:pt x="2" y="6"/>
                      </a:lnTo>
                      <a:lnTo>
                        <a:pt x="2" y="9"/>
                      </a:lnTo>
                      <a:lnTo>
                        <a:pt x="6" y="12"/>
                      </a:lnTo>
                      <a:lnTo>
                        <a:pt x="24" y="15"/>
                      </a:lnTo>
                      <a:lnTo>
                        <a:pt x="32" y="17"/>
                      </a:lnTo>
                      <a:lnTo>
                        <a:pt x="38" y="20"/>
                      </a:lnTo>
                      <a:lnTo>
                        <a:pt x="42" y="23"/>
                      </a:lnTo>
                      <a:lnTo>
                        <a:pt x="42" y="28"/>
                      </a:lnTo>
                      <a:lnTo>
                        <a:pt x="38" y="32"/>
                      </a:lnTo>
                      <a:lnTo>
                        <a:pt x="36" y="33"/>
                      </a:lnTo>
                      <a:lnTo>
                        <a:pt x="26" y="35"/>
                      </a:lnTo>
                      <a:lnTo>
                        <a:pt x="14" y="35"/>
                      </a:lnTo>
                      <a:lnTo>
                        <a:pt x="2" y="32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2" y="20"/>
                      </a:lnTo>
                      <a:lnTo>
                        <a:pt x="8" y="17"/>
                      </a:lnTo>
                      <a:lnTo>
                        <a:pt x="18" y="15"/>
                      </a:lnTo>
                      <a:lnTo>
                        <a:pt x="36" y="12"/>
                      </a:lnTo>
                      <a:lnTo>
                        <a:pt x="38" y="9"/>
                      </a:lnTo>
                      <a:lnTo>
                        <a:pt x="38" y="6"/>
                      </a:lnTo>
                      <a:lnTo>
                        <a:pt x="36" y="3"/>
                      </a:lnTo>
                      <a:lnTo>
                        <a:pt x="26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9" name="Group 511"/>
              <p:cNvGrpSpPr>
                <a:grpSpLocks/>
              </p:cNvGrpSpPr>
              <p:nvPr/>
            </p:nvGrpSpPr>
            <p:grpSpPr bwMode="auto">
              <a:xfrm>
                <a:off x="9948" y="10319"/>
                <a:ext cx="42" cy="34"/>
                <a:chOff x="9948" y="10319"/>
                <a:chExt cx="42" cy="34"/>
              </a:xfrm>
            </p:grpSpPr>
            <p:sp>
              <p:nvSpPr>
                <p:cNvPr id="388" name="Freeform 512"/>
                <p:cNvSpPr>
                  <a:spLocks/>
                </p:cNvSpPr>
                <p:nvPr/>
              </p:nvSpPr>
              <p:spPr bwMode="auto">
                <a:xfrm>
                  <a:off x="9948" y="10319"/>
                  <a:ext cx="42" cy="34"/>
                </a:xfrm>
                <a:custGeom>
                  <a:avLst/>
                  <a:gdLst>
                    <a:gd name="T0" fmla="+- 0 9966 9948"/>
                    <a:gd name="T1" fmla="*/ T0 w 42"/>
                    <a:gd name="T2" fmla="+- 0 10319 10319"/>
                    <a:gd name="T3" fmla="*/ 10319 h 34"/>
                    <a:gd name="T4" fmla="+- 0 9956 9948"/>
                    <a:gd name="T5" fmla="*/ T4 w 42"/>
                    <a:gd name="T6" fmla="+- 0 10322 10319"/>
                    <a:gd name="T7" fmla="*/ 10322 h 34"/>
                    <a:gd name="T8" fmla="+- 0 9950 9948"/>
                    <a:gd name="T9" fmla="*/ T8 w 42"/>
                    <a:gd name="T10" fmla="+- 0 10326 10319"/>
                    <a:gd name="T11" fmla="*/ 10326 h 34"/>
                    <a:gd name="T12" fmla="+- 0 9948 9948"/>
                    <a:gd name="T13" fmla="*/ T12 w 42"/>
                    <a:gd name="T14" fmla="+- 0 10334 10319"/>
                    <a:gd name="T15" fmla="*/ 10334 h 34"/>
                    <a:gd name="T16" fmla="+- 0 9948 9948"/>
                    <a:gd name="T17" fmla="*/ T16 w 42"/>
                    <a:gd name="T18" fmla="+- 0 10339 10319"/>
                    <a:gd name="T19" fmla="*/ 10339 h 34"/>
                    <a:gd name="T20" fmla="+- 0 9950 9948"/>
                    <a:gd name="T21" fmla="*/ T20 w 42"/>
                    <a:gd name="T22" fmla="+- 0 10347 10319"/>
                    <a:gd name="T23" fmla="*/ 10347 h 34"/>
                    <a:gd name="T24" fmla="+- 0 9956 9948"/>
                    <a:gd name="T25" fmla="*/ T24 w 42"/>
                    <a:gd name="T26" fmla="+- 0 10352 10319"/>
                    <a:gd name="T27" fmla="*/ 10352 h 34"/>
                    <a:gd name="T28" fmla="+- 0 9966 9948"/>
                    <a:gd name="T29" fmla="*/ T28 w 42"/>
                    <a:gd name="T30" fmla="+- 0 10354 10319"/>
                    <a:gd name="T31" fmla="*/ 10354 h 34"/>
                    <a:gd name="T32" fmla="+- 0 9972 9948"/>
                    <a:gd name="T33" fmla="*/ T32 w 42"/>
                    <a:gd name="T34" fmla="+- 0 10354 10319"/>
                    <a:gd name="T35" fmla="*/ 10354 h 34"/>
                    <a:gd name="T36" fmla="+- 0 9980 9948"/>
                    <a:gd name="T37" fmla="*/ T36 w 42"/>
                    <a:gd name="T38" fmla="+- 0 10352 10319"/>
                    <a:gd name="T39" fmla="*/ 10352 h 34"/>
                    <a:gd name="T40" fmla="+- 0 9986 9948"/>
                    <a:gd name="T41" fmla="*/ T40 w 42"/>
                    <a:gd name="T42" fmla="+- 0 10347 10319"/>
                    <a:gd name="T43" fmla="*/ 10347 h 34"/>
                    <a:gd name="T44" fmla="+- 0 9990 9948"/>
                    <a:gd name="T45" fmla="*/ T44 w 42"/>
                    <a:gd name="T46" fmla="+- 0 10339 10319"/>
                    <a:gd name="T47" fmla="*/ 10339 h 34"/>
                    <a:gd name="T48" fmla="+- 0 9990 9948"/>
                    <a:gd name="T49" fmla="*/ T48 w 42"/>
                    <a:gd name="T50" fmla="+- 0 10334 10319"/>
                    <a:gd name="T51" fmla="*/ 10334 h 34"/>
                    <a:gd name="T52" fmla="+- 0 9986 9948"/>
                    <a:gd name="T53" fmla="*/ T52 w 42"/>
                    <a:gd name="T54" fmla="+- 0 10326 10319"/>
                    <a:gd name="T55" fmla="*/ 10326 h 34"/>
                    <a:gd name="T56" fmla="+- 0 9980 9948"/>
                    <a:gd name="T57" fmla="*/ T56 w 42"/>
                    <a:gd name="T58" fmla="+- 0 10322 10319"/>
                    <a:gd name="T59" fmla="*/ 10322 h 34"/>
                    <a:gd name="T60" fmla="+- 0 9972 9948"/>
                    <a:gd name="T61" fmla="*/ T60 w 42"/>
                    <a:gd name="T62" fmla="+- 0 10319 10319"/>
                    <a:gd name="T63" fmla="*/ 10319 h 34"/>
                    <a:gd name="T64" fmla="+- 0 9966 9948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2" y="33"/>
                      </a:lnTo>
                      <a:lnTo>
                        <a:pt x="38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38" y="7"/>
                      </a:lnTo>
                      <a:lnTo>
                        <a:pt x="32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0" name="Group 513"/>
              <p:cNvGrpSpPr>
                <a:grpSpLocks/>
              </p:cNvGrpSpPr>
              <p:nvPr/>
            </p:nvGrpSpPr>
            <p:grpSpPr bwMode="auto">
              <a:xfrm>
                <a:off x="10010" y="10351"/>
                <a:ext cx="6" cy="3"/>
                <a:chOff x="10010" y="10351"/>
                <a:chExt cx="6" cy="3"/>
              </a:xfrm>
            </p:grpSpPr>
            <p:sp>
              <p:nvSpPr>
                <p:cNvPr id="387" name="Freeform 514"/>
                <p:cNvSpPr>
                  <a:spLocks/>
                </p:cNvSpPr>
                <p:nvPr/>
              </p:nvSpPr>
              <p:spPr bwMode="auto">
                <a:xfrm>
                  <a:off x="10010" y="10351"/>
                  <a:ext cx="6" cy="3"/>
                </a:xfrm>
                <a:custGeom>
                  <a:avLst/>
                  <a:gdLst>
                    <a:gd name="T0" fmla="+- 0 10014 10010"/>
                    <a:gd name="T1" fmla="*/ T0 w 6"/>
                    <a:gd name="T2" fmla="+- 0 10351 10351"/>
                    <a:gd name="T3" fmla="*/ 10351 h 3"/>
                    <a:gd name="T4" fmla="+- 0 10010 10010"/>
                    <a:gd name="T5" fmla="*/ T4 w 6"/>
                    <a:gd name="T6" fmla="+- 0 10352 10351"/>
                    <a:gd name="T7" fmla="*/ 10352 h 3"/>
                    <a:gd name="T8" fmla="+- 0 10014 10010"/>
                    <a:gd name="T9" fmla="*/ T8 w 6"/>
                    <a:gd name="T10" fmla="+- 0 10354 10351"/>
                    <a:gd name="T11" fmla="*/ 10354 h 3"/>
                    <a:gd name="T12" fmla="+- 0 10016 10010"/>
                    <a:gd name="T13" fmla="*/ T12 w 6"/>
                    <a:gd name="T14" fmla="+- 0 10352 10351"/>
                    <a:gd name="T15" fmla="*/ 10352 h 3"/>
                    <a:gd name="T16" fmla="+- 0 10014 10010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81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1" name="Group 515"/>
              <p:cNvGrpSpPr>
                <a:grpSpLocks/>
              </p:cNvGrpSpPr>
              <p:nvPr/>
            </p:nvGrpSpPr>
            <p:grpSpPr bwMode="auto">
              <a:xfrm>
                <a:off x="10038" y="10319"/>
                <a:ext cx="42" cy="34"/>
                <a:chOff x="10038" y="10319"/>
                <a:chExt cx="42" cy="34"/>
              </a:xfrm>
            </p:grpSpPr>
            <p:sp>
              <p:nvSpPr>
                <p:cNvPr id="386" name="Freeform 516"/>
                <p:cNvSpPr>
                  <a:spLocks/>
                </p:cNvSpPr>
                <p:nvPr/>
              </p:nvSpPr>
              <p:spPr bwMode="auto">
                <a:xfrm>
                  <a:off x="10038" y="10319"/>
                  <a:ext cx="42" cy="34"/>
                </a:xfrm>
                <a:custGeom>
                  <a:avLst/>
                  <a:gdLst>
                    <a:gd name="T0" fmla="+- 0 10056 10038"/>
                    <a:gd name="T1" fmla="*/ T0 w 42"/>
                    <a:gd name="T2" fmla="+- 0 10319 10319"/>
                    <a:gd name="T3" fmla="*/ 10319 h 34"/>
                    <a:gd name="T4" fmla="+- 0 10046 10038"/>
                    <a:gd name="T5" fmla="*/ T4 w 42"/>
                    <a:gd name="T6" fmla="+- 0 10322 10319"/>
                    <a:gd name="T7" fmla="*/ 10322 h 34"/>
                    <a:gd name="T8" fmla="+- 0 10040 10038"/>
                    <a:gd name="T9" fmla="*/ T8 w 42"/>
                    <a:gd name="T10" fmla="+- 0 10326 10319"/>
                    <a:gd name="T11" fmla="*/ 10326 h 34"/>
                    <a:gd name="T12" fmla="+- 0 10038 10038"/>
                    <a:gd name="T13" fmla="*/ T12 w 42"/>
                    <a:gd name="T14" fmla="+- 0 10334 10319"/>
                    <a:gd name="T15" fmla="*/ 10334 h 34"/>
                    <a:gd name="T16" fmla="+- 0 10038 10038"/>
                    <a:gd name="T17" fmla="*/ T16 w 42"/>
                    <a:gd name="T18" fmla="+- 0 10339 10319"/>
                    <a:gd name="T19" fmla="*/ 10339 h 34"/>
                    <a:gd name="T20" fmla="+- 0 10040 10038"/>
                    <a:gd name="T21" fmla="*/ T20 w 42"/>
                    <a:gd name="T22" fmla="+- 0 10347 10319"/>
                    <a:gd name="T23" fmla="*/ 10347 h 34"/>
                    <a:gd name="T24" fmla="+- 0 10046 10038"/>
                    <a:gd name="T25" fmla="*/ T24 w 42"/>
                    <a:gd name="T26" fmla="+- 0 10352 10319"/>
                    <a:gd name="T27" fmla="*/ 10352 h 34"/>
                    <a:gd name="T28" fmla="+- 0 10056 10038"/>
                    <a:gd name="T29" fmla="*/ T28 w 42"/>
                    <a:gd name="T30" fmla="+- 0 10354 10319"/>
                    <a:gd name="T31" fmla="*/ 10354 h 34"/>
                    <a:gd name="T32" fmla="+- 0 10062 10038"/>
                    <a:gd name="T33" fmla="*/ T32 w 42"/>
                    <a:gd name="T34" fmla="+- 0 10354 10319"/>
                    <a:gd name="T35" fmla="*/ 10354 h 34"/>
                    <a:gd name="T36" fmla="+- 0 10072 10038"/>
                    <a:gd name="T37" fmla="*/ T36 w 42"/>
                    <a:gd name="T38" fmla="+- 0 10352 10319"/>
                    <a:gd name="T39" fmla="*/ 10352 h 34"/>
                    <a:gd name="T40" fmla="+- 0 10078 10038"/>
                    <a:gd name="T41" fmla="*/ T40 w 42"/>
                    <a:gd name="T42" fmla="+- 0 10347 10319"/>
                    <a:gd name="T43" fmla="*/ 10347 h 34"/>
                    <a:gd name="T44" fmla="+- 0 10080 10038"/>
                    <a:gd name="T45" fmla="*/ T44 w 42"/>
                    <a:gd name="T46" fmla="+- 0 10339 10319"/>
                    <a:gd name="T47" fmla="*/ 10339 h 34"/>
                    <a:gd name="T48" fmla="+- 0 10080 10038"/>
                    <a:gd name="T49" fmla="*/ T48 w 42"/>
                    <a:gd name="T50" fmla="+- 0 10334 10319"/>
                    <a:gd name="T51" fmla="*/ 10334 h 34"/>
                    <a:gd name="T52" fmla="+- 0 10078 10038"/>
                    <a:gd name="T53" fmla="*/ T52 w 42"/>
                    <a:gd name="T54" fmla="+- 0 10326 10319"/>
                    <a:gd name="T55" fmla="*/ 10326 h 34"/>
                    <a:gd name="T56" fmla="+- 0 10072 10038"/>
                    <a:gd name="T57" fmla="*/ T56 w 42"/>
                    <a:gd name="T58" fmla="+- 0 10322 10319"/>
                    <a:gd name="T59" fmla="*/ 10322 h 34"/>
                    <a:gd name="T60" fmla="+- 0 10062 10038"/>
                    <a:gd name="T61" fmla="*/ T60 w 42"/>
                    <a:gd name="T62" fmla="+- 0 10319 10319"/>
                    <a:gd name="T63" fmla="*/ 10319 h 34"/>
                    <a:gd name="T64" fmla="+- 0 10056 10038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8" y="3"/>
                      </a:lnTo>
                      <a:lnTo>
                        <a:pt x="2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2" y="28"/>
                      </a:lnTo>
                      <a:lnTo>
                        <a:pt x="8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2" name="Group 517"/>
              <p:cNvGrpSpPr>
                <a:grpSpLocks/>
              </p:cNvGrpSpPr>
              <p:nvPr/>
            </p:nvGrpSpPr>
            <p:grpSpPr bwMode="auto">
              <a:xfrm>
                <a:off x="10098" y="10319"/>
                <a:ext cx="40" cy="34"/>
                <a:chOff x="10098" y="10319"/>
                <a:chExt cx="40" cy="34"/>
              </a:xfrm>
            </p:grpSpPr>
            <p:sp>
              <p:nvSpPr>
                <p:cNvPr id="385" name="Freeform 518"/>
                <p:cNvSpPr>
                  <a:spLocks/>
                </p:cNvSpPr>
                <p:nvPr/>
              </p:nvSpPr>
              <p:spPr bwMode="auto">
                <a:xfrm>
                  <a:off x="10098" y="10319"/>
                  <a:ext cx="40" cy="34"/>
                </a:xfrm>
                <a:custGeom>
                  <a:avLst/>
                  <a:gdLst>
                    <a:gd name="T0" fmla="+- 0 10138 10098"/>
                    <a:gd name="T1" fmla="*/ T0 w 40"/>
                    <a:gd name="T2" fmla="+- 0 10331 10319"/>
                    <a:gd name="T3" fmla="*/ 10331 h 34"/>
                    <a:gd name="T4" fmla="+- 0 10098 10098"/>
                    <a:gd name="T5" fmla="*/ T4 w 40"/>
                    <a:gd name="T6" fmla="+- 0 10331 10319"/>
                    <a:gd name="T7" fmla="*/ 10331 h 34"/>
                    <a:gd name="T8" fmla="+- 0 10098 10098"/>
                    <a:gd name="T9" fmla="*/ T8 w 40"/>
                    <a:gd name="T10" fmla="+- 0 10329 10319"/>
                    <a:gd name="T11" fmla="*/ 10329 h 34"/>
                    <a:gd name="T12" fmla="+- 0 10102 10098"/>
                    <a:gd name="T13" fmla="*/ T12 w 40"/>
                    <a:gd name="T14" fmla="+- 0 10325 10319"/>
                    <a:gd name="T15" fmla="*/ 10325 h 34"/>
                    <a:gd name="T16" fmla="+- 0 10108 10098"/>
                    <a:gd name="T17" fmla="*/ T16 w 40"/>
                    <a:gd name="T18" fmla="+- 0 10322 10319"/>
                    <a:gd name="T19" fmla="*/ 10322 h 34"/>
                    <a:gd name="T20" fmla="+- 0 10116 10098"/>
                    <a:gd name="T21" fmla="*/ T20 w 40"/>
                    <a:gd name="T22" fmla="+- 0 10319 10319"/>
                    <a:gd name="T23" fmla="*/ 10319 h 34"/>
                    <a:gd name="T24" fmla="+- 0 10120 10098"/>
                    <a:gd name="T25" fmla="*/ T24 w 40"/>
                    <a:gd name="T26" fmla="+- 0 10319 10319"/>
                    <a:gd name="T27" fmla="*/ 10319 h 34"/>
                    <a:gd name="T28" fmla="+- 0 10128 10098"/>
                    <a:gd name="T29" fmla="*/ T28 w 40"/>
                    <a:gd name="T30" fmla="+- 0 10322 10319"/>
                    <a:gd name="T31" fmla="*/ 10322 h 34"/>
                    <a:gd name="T32" fmla="+- 0 10134 10098"/>
                    <a:gd name="T33" fmla="*/ T32 w 40"/>
                    <a:gd name="T34" fmla="+- 0 10325 10319"/>
                    <a:gd name="T35" fmla="*/ 10325 h 34"/>
                    <a:gd name="T36" fmla="+- 0 10138 10098"/>
                    <a:gd name="T37" fmla="*/ T36 w 40"/>
                    <a:gd name="T38" fmla="+- 0 10331 10319"/>
                    <a:gd name="T39" fmla="*/ 10331 h 34"/>
                    <a:gd name="T40" fmla="+- 0 10138 10098"/>
                    <a:gd name="T41" fmla="*/ T40 w 40"/>
                    <a:gd name="T42" fmla="+- 0 10339 10319"/>
                    <a:gd name="T43" fmla="*/ 10339 h 34"/>
                    <a:gd name="T44" fmla="+- 0 10134 10098"/>
                    <a:gd name="T45" fmla="*/ T44 w 40"/>
                    <a:gd name="T46" fmla="+- 0 10347 10319"/>
                    <a:gd name="T47" fmla="*/ 10347 h 34"/>
                    <a:gd name="T48" fmla="+- 0 10128 10098"/>
                    <a:gd name="T49" fmla="*/ T48 w 40"/>
                    <a:gd name="T50" fmla="+- 0 10352 10319"/>
                    <a:gd name="T51" fmla="*/ 10352 h 34"/>
                    <a:gd name="T52" fmla="+- 0 10120 10098"/>
                    <a:gd name="T53" fmla="*/ T52 w 40"/>
                    <a:gd name="T54" fmla="+- 0 10354 10319"/>
                    <a:gd name="T55" fmla="*/ 10354 h 34"/>
                    <a:gd name="T56" fmla="+- 0 10114 10098"/>
                    <a:gd name="T57" fmla="*/ T56 w 40"/>
                    <a:gd name="T58" fmla="+- 0 10354 10319"/>
                    <a:gd name="T59" fmla="*/ 10354 h 34"/>
                    <a:gd name="T60" fmla="+- 0 10104 10098"/>
                    <a:gd name="T61" fmla="*/ T60 w 40"/>
                    <a:gd name="T62" fmla="+- 0 10352 10319"/>
                    <a:gd name="T63" fmla="*/ 10352 h 34"/>
                    <a:gd name="T64" fmla="+- 0 10102 10098"/>
                    <a:gd name="T65" fmla="*/ T64 w 40"/>
                    <a:gd name="T66" fmla="+- 0 10348 10319"/>
                    <a:gd name="T67" fmla="*/ 10348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0" h="34">
                      <a:moveTo>
                        <a:pt x="40" y="12"/>
                      </a:move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10" y="3"/>
                      </a:lnTo>
                      <a:lnTo>
                        <a:pt x="18" y="0"/>
                      </a:lnTo>
                      <a:lnTo>
                        <a:pt x="22" y="0"/>
                      </a:lnTo>
                      <a:lnTo>
                        <a:pt x="30" y="3"/>
                      </a:lnTo>
                      <a:lnTo>
                        <a:pt x="36" y="6"/>
                      </a:lnTo>
                      <a:lnTo>
                        <a:pt x="40" y="12"/>
                      </a:lnTo>
                      <a:lnTo>
                        <a:pt x="40" y="20"/>
                      </a:lnTo>
                      <a:lnTo>
                        <a:pt x="36" y="28"/>
                      </a:lnTo>
                      <a:lnTo>
                        <a:pt x="30" y="33"/>
                      </a:lnTo>
                      <a:lnTo>
                        <a:pt x="22" y="35"/>
                      </a:lnTo>
                      <a:lnTo>
                        <a:pt x="16" y="35"/>
                      </a:lnTo>
                      <a:lnTo>
                        <a:pt x="6" y="33"/>
                      </a:lnTo>
                      <a:lnTo>
                        <a:pt x="4" y="29"/>
                      </a:lnTo>
                    </a:path>
                  </a:pathLst>
                </a:custGeom>
                <a:noFill/>
                <a:ln w="92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3" name="Group 519"/>
              <p:cNvGrpSpPr>
                <a:grpSpLocks/>
              </p:cNvGrpSpPr>
              <p:nvPr/>
            </p:nvGrpSpPr>
            <p:grpSpPr bwMode="auto">
              <a:xfrm>
                <a:off x="10340" y="10319"/>
                <a:ext cx="42" cy="34"/>
                <a:chOff x="10340" y="10319"/>
                <a:chExt cx="42" cy="34"/>
              </a:xfrm>
            </p:grpSpPr>
            <p:sp>
              <p:nvSpPr>
                <p:cNvPr id="384" name="Freeform 520"/>
                <p:cNvSpPr>
                  <a:spLocks/>
                </p:cNvSpPr>
                <p:nvPr/>
              </p:nvSpPr>
              <p:spPr bwMode="auto">
                <a:xfrm>
                  <a:off x="10340" y="10319"/>
                  <a:ext cx="42" cy="34"/>
                </a:xfrm>
                <a:custGeom>
                  <a:avLst/>
                  <a:gdLst>
                    <a:gd name="T0" fmla="+- 0 10358 10340"/>
                    <a:gd name="T1" fmla="*/ T0 w 42"/>
                    <a:gd name="T2" fmla="+- 0 10319 10319"/>
                    <a:gd name="T3" fmla="*/ 10319 h 34"/>
                    <a:gd name="T4" fmla="+- 0 10350 10340"/>
                    <a:gd name="T5" fmla="*/ T4 w 42"/>
                    <a:gd name="T6" fmla="+- 0 10322 10319"/>
                    <a:gd name="T7" fmla="*/ 10322 h 34"/>
                    <a:gd name="T8" fmla="+- 0 10344 10340"/>
                    <a:gd name="T9" fmla="*/ T8 w 42"/>
                    <a:gd name="T10" fmla="+- 0 10326 10319"/>
                    <a:gd name="T11" fmla="*/ 10326 h 34"/>
                    <a:gd name="T12" fmla="+- 0 10340 10340"/>
                    <a:gd name="T13" fmla="*/ T12 w 42"/>
                    <a:gd name="T14" fmla="+- 0 10334 10319"/>
                    <a:gd name="T15" fmla="*/ 10334 h 34"/>
                    <a:gd name="T16" fmla="+- 0 10340 10340"/>
                    <a:gd name="T17" fmla="*/ T16 w 42"/>
                    <a:gd name="T18" fmla="+- 0 10339 10319"/>
                    <a:gd name="T19" fmla="*/ 10339 h 34"/>
                    <a:gd name="T20" fmla="+- 0 10344 10340"/>
                    <a:gd name="T21" fmla="*/ T20 w 42"/>
                    <a:gd name="T22" fmla="+- 0 10347 10319"/>
                    <a:gd name="T23" fmla="*/ 10347 h 34"/>
                    <a:gd name="T24" fmla="+- 0 10350 10340"/>
                    <a:gd name="T25" fmla="*/ T24 w 42"/>
                    <a:gd name="T26" fmla="+- 0 10352 10319"/>
                    <a:gd name="T27" fmla="*/ 10352 h 34"/>
                    <a:gd name="T28" fmla="+- 0 10358 10340"/>
                    <a:gd name="T29" fmla="*/ T28 w 42"/>
                    <a:gd name="T30" fmla="+- 0 10354 10319"/>
                    <a:gd name="T31" fmla="*/ 10354 h 34"/>
                    <a:gd name="T32" fmla="+- 0 10364 10340"/>
                    <a:gd name="T33" fmla="*/ T32 w 42"/>
                    <a:gd name="T34" fmla="+- 0 10354 10319"/>
                    <a:gd name="T35" fmla="*/ 10354 h 34"/>
                    <a:gd name="T36" fmla="+- 0 10374 10340"/>
                    <a:gd name="T37" fmla="*/ T36 w 42"/>
                    <a:gd name="T38" fmla="+- 0 10352 10319"/>
                    <a:gd name="T39" fmla="*/ 10352 h 34"/>
                    <a:gd name="T40" fmla="+- 0 10380 10340"/>
                    <a:gd name="T41" fmla="*/ T40 w 42"/>
                    <a:gd name="T42" fmla="+- 0 10347 10319"/>
                    <a:gd name="T43" fmla="*/ 10347 h 34"/>
                    <a:gd name="T44" fmla="+- 0 10382 10340"/>
                    <a:gd name="T45" fmla="*/ T44 w 42"/>
                    <a:gd name="T46" fmla="+- 0 10339 10319"/>
                    <a:gd name="T47" fmla="*/ 10339 h 34"/>
                    <a:gd name="T48" fmla="+- 0 10382 10340"/>
                    <a:gd name="T49" fmla="*/ T48 w 42"/>
                    <a:gd name="T50" fmla="+- 0 10334 10319"/>
                    <a:gd name="T51" fmla="*/ 10334 h 34"/>
                    <a:gd name="T52" fmla="+- 0 10380 10340"/>
                    <a:gd name="T53" fmla="*/ T52 w 42"/>
                    <a:gd name="T54" fmla="+- 0 10326 10319"/>
                    <a:gd name="T55" fmla="*/ 10326 h 34"/>
                    <a:gd name="T56" fmla="+- 0 10374 10340"/>
                    <a:gd name="T57" fmla="*/ T56 w 42"/>
                    <a:gd name="T58" fmla="+- 0 10322 10319"/>
                    <a:gd name="T59" fmla="*/ 10322 h 34"/>
                    <a:gd name="T60" fmla="+- 0 10364 10340"/>
                    <a:gd name="T61" fmla="*/ T60 w 42"/>
                    <a:gd name="T62" fmla="+- 0 10319 10319"/>
                    <a:gd name="T63" fmla="*/ 10319 h 34"/>
                    <a:gd name="T64" fmla="+- 0 10358 10340"/>
                    <a:gd name="T65" fmla="*/ T64 w 42"/>
                    <a:gd name="T66" fmla="+- 0 10319 10319"/>
                    <a:gd name="T67" fmla="*/ 1031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42" h="34">
                      <a:moveTo>
                        <a:pt x="18" y="0"/>
                      </a:moveTo>
                      <a:lnTo>
                        <a:pt x="10" y="3"/>
                      </a:lnTo>
                      <a:lnTo>
                        <a:pt x="4" y="7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4" y="28"/>
                      </a:lnTo>
                      <a:lnTo>
                        <a:pt x="10" y="33"/>
                      </a:lnTo>
                      <a:lnTo>
                        <a:pt x="18" y="35"/>
                      </a:lnTo>
                      <a:lnTo>
                        <a:pt x="24" y="35"/>
                      </a:lnTo>
                      <a:lnTo>
                        <a:pt x="34" y="33"/>
                      </a:lnTo>
                      <a:lnTo>
                        <a:pt x="40" y="28"/>
                      </a:lnTo>
                      <a:lnTo>
                        <a:pt x="42" y="20"/>
                      </a:lnTo>
                      <a:lnTo>
                        <a:pt x="42" y="15"/>
                      </a:lnTo>
                      <a:lnTo>
                        <a:pt x="40" y="7"/>
                      </a:lnTo>
                      <a:lnTo>
                        <a:pt x="34" y="3"/>
                      </a:lnTo>
                      <a:lnTo>
                        <a:pt x="24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1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4" name="Group 521"/>
              <p:cNvGrpSpPr>
                <a:grpSpLocks/>
              </p:cNvGrpSpPr>
              <p:nvPr/>
            </p:nvGrpSpPr>
            <p:grpSpPr bwMode="auto">
              <a:xfrm>
                <a:off x="10404" y="10351"/>
                <a:ext cx="6" cy="3"/>
                <a:chOff x="10404" y="10351"/>
                <a:chExt cx="6" cy="3"/>
              </a:xfrm>
            </p:grpSpPr>
            <p:sp>
              <p:nvSpPr>
                <p:cNvPr id="383" name="Freeform 522"/>
                <p:cNvSpPr>
                  <a:spLocks/>
                </p:cNvSpPr>
                <p:nvPr/>
              </p:nvSpPr>
              <p:spPr bwMode="auto">
                <a:xfrm>
                  <a:off x="10404" y="10351"/>
                  <a:ext cx="6" cy="3"/>
                </a:xfrm>
                <a:custGeom>
                  <a:avLst/>
                  <a:gdLst>
                    <a:gd name="T0" fmla="+- 0 10406 10404"/>
                    <a:gd name="T1" fmla="*/ T0 w 6"/>
                    <a:gd name="T2" fmla="+- 0 10351 10351"/>
                    <a:gd name="T3" fmla="*/ 10351 h 3"/>
                    <a:gd name="T4" fmla="+- 0 10404 10404"/>
                    <a:gd name="T5" fmla="*/ T4 w 6"/>
                    <a:gd name="T6" fmla="+- 0 10352 10351"/>
                    <a:gd name="T7" fmla="*/ 10352 h 3"/>
                    <a:gd name="T8" fmla="+- 0 10406 10404"/>
                    <a:gd name="T9" fmla="*/ T8 w 6"/>
                    <a:gd name="T10" fmla="+- 0 10354 10351"/>
                    <a:gd name="T11" fmla="*/ 10354 h 3"/>
                    <a:gd name="T12" fmla="+- 0 10410 10404"/>
                    <a:gd name="T13" fmla="*/ T12 w 6"/>
                    <a:gd name="T14" fmla="+- 0 10352 10351"/>
                    <a:gd name="T15" fmla="*/ 10352 h 3"/>
                    <a:gd name="T16" fmla="+- 0 10406 10404"/>
                    <a:gd name="T17" fmla="*/ T16 w 6"/>
                    <a:gd name="T18" fmla="+- 0 10351 10351"/>
                    <a:gd name="T19" fmla="*/ 10351 h 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3"/>
                      </a:lnTo>
                      <a:lnTo>
                        <a:pt x="6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5" name="Group 523"/>
              <p:cNvGrpSpPr>
                <a:grpSpLocks/>
              </p:cNvGrpSpPr>
              <p:nvPr/>
            </p:nvGrpSpPr>
            <p:grpSpPr bwMode="auto">
              <a:xfrm>
                <a:off x="10440" y="10319"/>
                <a:ext cx="16" cy="34"/>
                <a:chOff x="10440" y="10319"/>
                <a:chExt cx="16" cy="34"/>
              </a:xfrm>
            </p:grpSpPr>
            <p:sp>
              <p:nvSpPr>
                <p:cNvPr id="382" name="Freeform 524"/>
                <p:cNvSpPr>
                  <a:spLocks/>
                </p:cNvSpPr>
                <p:nvPr/>
              </p:nvSpPr>
              <p:spPr bwMode="auto">
                <a:xfrm>
                  <a:off x="10440" y="10319"/>
                  <a:ext cx="16" cy="34"/>
                </a:xfrm>
                <a:custGeom>
                  <a:avLst/>
                  <a:gdLst>
                    <a:gd name="T0" fmla="+- 0 10440 10440"/>
                    <a:gd name="T1" fmla="*/ T0 w 16"/>
                    <a:gd name="T2" fmla="+- 0 10326 10319"/>
                    <a:gd name="T3" fmla="*/ 10326 h 34"/>
                    <a:gd name="T4" fmla="+- 0 10446 10440"/>
                    <a:gd name="T5" fmla="*/ T4 w 16"/>
                    <a:gd name="T6" fmla="+- 0 10325 10319"/>
                    <a:gd name="T7" fmla="*/ 10325 h 34"/>
                    <a:gd name="T8" fmla="+- 0 10456 10440"/>
                    <a:gd name="T9" fmla="*/ T8 w 16"/>
                    <a:gd name="T10" fmla="+- 0 10319 10319"/>
                    <a:gd name="T11" fmla="*/ 10319 h 34"/>
                    <a:gd name="T12" fmla="+- 0 10456 10440"/>
                    <a:gd name="T13" fmla="*/ T12 w 16"/>
                    <a:gd name="T14" fmla="+- 0 10354 10319"/>
                    <a:gd name="T15" fmla="*/ 10354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" h="34">
                      <a:moveTo>
                        <a:pt x="0" y="7"/>
                      </a:moveTo>
                      <a:lnTo>
                        <a:pt x="6" y="6"/>
                      </a:lnTo>
                      <a:lnTo>
                        <a:pt x="16" y="0"/>
                      </a:lnTo>
                      <a:lnTo>
                        <a:pt x="16" y="35"/>
                      </a:lnTo>
                    </a:path>
                  </a:pathLst>
                </a:custGeom>
                <a:noFill/>
                <a:ln w="116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6" name="Group 525"/>
              <p:cNvGrpSpPr>
                <a:grpSpLocks/>
              </p:cNvGrpSpPr>
              <p:nvPr/>
            </p:nvGrpSpPr>
            <p:grpSpPr bwMode="auto">
              <a:xfrm>
                <a:off x="6816" y="8974"/>
                <a:ext cx="3591" cy="1302"/>
                <a:chOff x="6816" y="8974"/>
                <a:chExt cx="3591" cy="1302"/>
              </a:xfrm>
            </p:grpSpPr>
            <p:sp>
              <p:nvSpPr>
                <p:cNvPr id="381" name="Freeform 526"/>
                <p:cNvSpPr>
                  <a:spLocks/>
                </p:cNvSpPr>
                <p:nvPr/>
              </p:nvSpPr>
              <p:spPr bwMode="auto">
                <a:xfrm>
                  <a:off x="6816" y="8974"/>
                  <a:ext cx="3591" cy="1302"/>
                </a:xfrm>
                <a:custGeom>
                  <a:avLst/>
                  <a:gdLst>
                    <a:gd name="T0" fmla="+- 0 6852 6816"/>
                    <a:gd name="T1" fmla="*/ T0 w 3591"/>
                    <a:gd name="T2" fmla="+- 0 10257 8974"/>
                    <a:gd name="T3" fmla="*/ 10257 h 1302"/>
                    <a:gd name="T4" fmla="+- 0 6924 6816"/>
                    <a:gd name="T5" fmla="*/ T4 w 3591"/>
                    <a:gd name="T6" fmla="+- 0 10220 8974"/>
                    <a:gd name="T7" fmla="*/ 10220 h 1302"/>
                    <a:gd name="T8" fmla="+- 0 6997 6816"/>
                    <a:gd name="T9" fmla="*/ T8 w 3591"/>
                    <a:gd name="T10" fmla="+- 0 10184 8974"/>
                    <a:gd name="T11" fmla="*/ 10184 h 1302"/>
                    <a:gd name="T12" fmla="+- 0 7141 6816"/>
                    <a:gd name="T13" fmla="*/ T12 w 3591"/>
                    <a:gd name="T14" fmla="+- 0 10117 8974"/>
                    <a:gd name="T15" fmla="*/ 10117 h 1302"/>
                    <a:gd name="T16" fmla="+- 0 7215 6816"/>
                    <a:gd name="T17" fmla="*/ T16 w 3591"/>
                    <a:gd name="T18" fmla="+- 0 10084 8974"/>
                    <a:gd name="T19" fmla="*/ 10084 h 1302"/>
                    <a:gd name="T20" fmla="+- 0 7359 6816"/>
                    <a:gd name="T21" fmla="*/ T20 w 3591"/>
                    <a:gd name="T22" fmla="+- 0 10021 8974"/>
                    <a:gd name="T23" fmla="*/ 10021 h 1302"/>
                    <a:gd name="T24" fmla="+- 0 7431 6816"/>
                    <a:gd name="T25" fmla="*/ T24 w 3591"/>
                    <a:gd name="T26" fmla="+- 0 9989 8974"/>
                    <a:gd name="T27" fmla="*/ 9989 h 1302"/>
                    <a:gd name="T28" fmla="+- 0 7577 6816"/>
                    <a:gd name="T29" fmla="*/ T28 w 3591"/>
                    <a:gd name="T30" fmla="+- 0 9929 8974"/>
                    <a:gd name="T31" fmla="*/ 9929 h 1302"/>
                    <a:gd name="T32" fmla="+- 0 7649 6816"/>
                    <a:gd name="T33" fmla="*/ T32 w 3591"/>
                    <a:gd name="T34" fmla="+- 0 9901 8974"/>
                    <a:gd name="T35" fmla="*/ 9901 h 1302"/>
                    <a:gd name="T36" fmla="+- 0 7723 6816"/>
                    <a:gd name="T37" fmla="*/ T36 w 3591"/>
                    <a:gd name="T38" fmla="+- 0 9872 8974"/>
                    <a:gd name="T39" fmla="*/ 9872 h 1302"/>
                    <a:gd name="T40" fmla="+- 0 7941 6816"/>
                    <a:gd name="T41" fmla="*/ T40 w 3591"/>
                    <a:gd name="T42" fmla="+- 0 9788 8974"/>
                    <a:gd name="T43" fmla="*/ 9788 h 1302"/>
                    <a:gd name="T44" fmla="+- 0 8013 6816"/>
                    <a:gd name="T45" fmla="*/ T44 w 3591"/>
                    <a:gd name="T46" fmla="+- 0 9761 8974"/>
                    <a:gd name="T47" fmla="*/ 9761 h 1302"/>
                    <a:gd name="T48" fmla="+- 0 8085 6816"/>
                    <a:gd name="T49" fmla="*/ T48 w 3591"/>
                    <a:gd name="T50" fmla="+- 0 9734 8974"/>
                    <a:gd name="T51" fmla="*/ 9734 h 1302"/>
                    <a:gd name="T52" fmla="+- 0 8157 6816"/>
                    <a:gd name="T53" fmla="*/ T52 w 3591"/>
                    <a:gd name="T54" fmla="+- 0 9708 8974"/>
                    <a:gd name="T55" fmla="*/ 9708 h 1302"/>
                    <a:gd name="T56" fmla="+- 0 8411 6816"/>
                    <a:gd name="T57" fmla="*/ T56 w 3591"/>
                    <a:gd name="T58" fmla="+- 0 9617 8974"/>
                    <a:gd name="T59" fmla="*/ 9617 h 1302"/>
                    <a:gd name="T60" fmla="+- 0 8557 6816"/>
                    <a:gd name="T61" fmla="*/ T60 w 3591"/>
                    <a:gd name="T62" fmla="+- 0 9565 8974"/>
                    <a:gd name="T63" fmla="*/ 9565 h 1302"/>
                    <a:gd name="T64" fmla="+- 0 8665 6816"/>
                    <a:gd name="T65" fmla="*/ T64 w 3591"/>
                    <a:gd name="T66" fmla="+- 0 9528 8974"/>
                    <a:gd name="T67" fmla="*/ 9528 h 1302"/>
                    <a:gd name="T68" fmla="+- 0 8739 6816"/>
                    <a:gd name="T69" fmla="*/ T68 w 3591"/>
                    <a:gd name="T70" fmla="+- 0 9503 8974"/>
                    <a:gd name="T71" fmla="*/ 9503 h 1302"/>
                    <a:gd name="T72" fmla="+- 0 8811 6816"/>
                    <a:gd name="T73" fmla="*/ T72 w 3591"/>
                    <a:gd name="T74" fmla="+- 0 9478 8974"/>
                    <a:gd name="T75" fmla="*/ 9478 h 1302"/>
                    <a:gd name="T76" fmla="+- 0 8919 6816"/>
                    <a:gd name="T77" fmla="*/ T76 w 3591"/>
                    <a:gd name="T78" fmla="+- 0 9442 8974"/>
                    <a:gd name="T79" fmla="*/ 9442 h 1302"/>
                    <a:gd name="T80" fmla="+- 0 9029 6816"/>
                    <a:gd name="T81" fmla="*/ T80 w 3591"/>
                    <a:gd name="T82" fmla="+- 0 9407 8974"/>
                    <a:gd name="T83" fmla="*/ 9407 h 1302"/>
                    <a:gd name="T84" fmla="+- 0 9173 6816"/>
                    <a:gd name="T85" fmla="*/ T84 w 3591"/>
                    <a:gd name="T86" fmla="+- 0 9358 8974"/>
                    <a:gd name="T87" fmla="*/ 9358 h 1302"/>
                    <a:gd name="T88" fmla="+- 0 9355 6816"/>
                    <a:gd name="T89" fmla="*/ T88 w 3591"/>
                    <a:gd name="T90" fmla="+- 0 9299 8974"/>
                    <a:gd name="T91" fmla="*/ 9299 h 1302"/>
                    <a:gd name="T92" fmla="+- 0 9428 6816"/>
                    <a:gd name="T93" fmla="*/ T92 w 3591"/>
                    <a:gd name="T94" fmla="+- 0 9277 8974"/>
                    <a:gd name="T95" fmla="*/ 9277 h 1302"/>
                    <a:gd name="T96" fmla="+- 0 9572 6816"/>
                    <a:gd name="T97" fmla="*/ T96 w 3591"/>
                    <a:gd name="T98" fmla="+- 0 9231 8974"/>
                    <a:gd name="T99" fmla="*/ 9231 h 1302"/>
                    <a:gd name="T100" fmla="+- 0 9682 6816"/>
                    <a:gd name="T101" fmla="*/ T100 w 3591"/>
                    <a:gd name="T102" fmla="+- 0 9197 8974"/>
                    <a:gd name="T103" fmla="*/ 9197 h 1302"/>
                    <a:gd name="T104" fmla="+- 0 9754 6816"/>
                    <a:gd name="T105" fmla="*/ T104 w 3591"/>
                    <a:gd name="T106" fmla="+- 0 9174 8974"/>
                    <a:gd name="T107" fmla="*/ 9174 h 1302"/>
                    <a:gd name="T108" fmla="+- 0 9826 6816"/>
                    <a:gd name="T109" fmla="*/ T108 w 3591"/>
                    <a:gd name="T110" fmla="+- 0 9152 8974"/>
                    <a:gd name="T111" fmla="*/ 9152 h 1302"/>
                    <a:gd name="T112" fmla="+- 0 9898 6816"/>
                    <a:gd name="T113" fmla="*/ T112 w 3591"/>
                    <a:gd name="T114" fmla="+- 0 9129 8974"/>
                    <a:gd name="T115" fmla="*/ 9129 h 1302"/>
                    <a:gd name="T116" fmla="+- 0 9972 6816"/>
                    <a:gd name="T117" fmla="*/ T116 w 3591"/>
                    <a:gd name="T118" fmla="+- 0 9107 8974"/>
                    <a:gd name="T119" fmla="*/ 9107 h 1302"/>
                    <a:gd name="T120" fmla="+- 0 10080 6816"/>
                    <a:gd name="T121" fmla="*/ T120 w 3591"/>
                    <a:gd name="T122" fmla="+- 0 9073 8974"/>
                    <a:gd name="T123" fmla="*/ 9073 h 1302"/>
                    <a:gd name="T124" fmla="+- 0 10152 6816"/>
                    <a:gd name="T125" fmla="*/ T124 w 3591"/>
                    <a:gd name="T126" fmla="+- 0 9051 8974"/>
                    <a:gd name="T127" fmla="*/ 9051 h 1302"/>
                    <a:gd name="T128" fmla="+- 0 10226 6816"/>
                    <a:gd name="T129" fmla="*/ T128 w 3591"/>
                    <a:gd name="T130" fmla="+- 0 9028 8974"/>
                    <a:gd name="T131" fmla="*/ 9028 h 1302"/>
                    <a:gd name="T132" fmla="+- 0 10370 6816"/>
                    <a:gd name="T133" fmla="*/ T132 w 3591"/>
                    <a:gd name="T134" fmla="+- 0 8984 8974"/>
                    <a:gd name="T135" fmla="*/ 8984 h 130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</a:cxnLst>
                  <a:rect l="0" t="0" r="r" b="b"/>
                  <a:pathLst>
                    <a:path w="3591" h="1302">
                      <a:moveTo>
                        <a:pt x="0" y="1302"/>
                      </a:moveTo>
                      <a:lnTo>
                        <a:pt x="36" y="1283"/>
                      </a:lnTo>
                      <a:lnTo>
                        <a:pt x="72" y="1264"/>
                      </a:lnTo>
                      <a:lnTo>
                        <a:pt x="108" y="1246"/>
                      </a:lnTo>
                      <a:lnTo>
                        <a:pt x="146" y="1229"/>
                      </a:lnTo>
                      <a:lnTo>
                        <a:pt x="181" y="1210"/>
                      </a:lnTo>
                      <a:lnTo>
                        <a:pt x="289" y="1159"/>
                      </a:lnTo>
                      <a:lnTo>
                        <a:pt x="325" y="1143"/>
                      </a:lnTo>
                      <a:lnTo>
                        <a:pt x="361" y="1126"/>
                      </a:lnTo>
                      <a:lnTo>
                        <a:pt x="399" y="1110"/>
                      </a:lnTo>
                      <a:lnTo>
                        <a:pt x="507" y="1062"/>
                      </a:lnTo>
                      <a:lnTo>
                        <a:pt x="543" y="1047"/>
                      </a:lnTo>
                      <a:lnTo>
                        <a:pt x="579" y="1030"/>
                      </a:lnTo>
                      <a:lnTo>
                        <a:pt x="615" y="1015"/>
                      </a:lnTo>
                      <a:lnTo>
                        <a:pt x="653" y="1000"/>
                      </a:lnTo>
                      <a:lnTo>
                        <a:pt x="761" y="955"/>
                      </a:lnTo>
                      <a:lnTo>
                        <a:pt x="797" y="942"/>
                      </a:lnTo>
                      <a:lnTo>
                        <a:pt x="833" y="927"/>
                      </a:lnTo>
                      <a:lnTo>
                        <a:pt x="869" y="913"/>
                      </a:lnTo>
                      <a:lnTo>
                        <a:pt x="907" y="898"/>
                      </a:lnTo>
                      <a:lnTo>
                        <a:pt x="1087" y="828"/>
                      </a:lnTo>
                      <a:lnTo>
                        <a:pt x="1125" y="814"/>
                      </a:lnTo>
                      <a:lnTo>
                        <a:pt x="1161" y="800"/>
                      </a:lnTo>
                      <a:lnTo>
                        <a:pt x="1197" y="787"/>
                      </a:lnTo>
                      <a:lnTo>
                        <a:pt x="1233" y="773"/>
                      </a:lnTo>
                      <a:lnTo>
                        <a:pt x="1269" y="760"/>
                      </a:lnTo>
                      <a:lnTo>
                        <a:pt x="1305" y="747"/>
                      </a:lnTo>
                      <a:lnTo>
                        <a:pt x="1341" y="734"/>
                      </a:lnTo>
                      <a:lnTo>
                        <a:pt x="1379" y="720"/>
                      </a:lnTo>
                      <a:lnTo>
                        <a:pt x="1595" y="643"/>
                      </a:lnTo>
                      <a:lnTo>
                        <a:pt x="1633" y="630"/>
                      </a:lnTo>
                      <a:lnTo>
                        <a:pt x="1741" y="591"/>
                      </a:lnTo>
                      <a:lnTo>
                        <a:pt x="1777" y="579"/>
                      </a:lnTo>
                      <a:lnTo>
                        <a:pt x="1849" y="554"/>
                      </a:lnTo>
                      <a:lnTo>
                        <a:pt x="1887" y="542"/>
                      </a:lnTo>
                      <a:lnTo>
                        <a:pt x="1923" y="529"/>
                      </a:lnTo>
                      <a:lnTo>
                        <a:pt x="1959" y="517"/>
                      </a:lnTo>
                      <a:lnTo>
                        <a:pt x="1995" y="504"/>
                      </a:lnTo>
                      <a:lnTo>
                        <a:pt x="2067" y="481"/>
                      </a:lnTo>
                      <a:lnTo>
                        <a:pt x="2103" y="468"/>
                      </a:lnTo>
                      <a:lnTo>
                        <a:pt x="2141" y="456"/>
                      </a:lnTo>
                      <a:lnTo>
                        <a:pt x="2213" y="433"/>
                      </a:lnTo>
                      <a:lnTo>
                        <a:pt x="2249" y="420"/>
                      </a:lnTo>
                      <a:lnTo>
                        <a:pt x="2357" y="384"/>
                      </a:lnTo>
                      <a:lnTo>
                        <a:pt x="2395" y="373"/>
                      </a:lnTo>
                      <a:lnTo>
                        <a:pt x="2539" y="325"/>
                      </a:lnTo>
                      <a:lnTo>
                        <a:pt x="2574" y="315"/>
                      </a:lnTo>
                      <a:lnTo>
                        <a:pt x="2612" y="303"/>
                      </a:lnTo>
                      <a:lnTo>
                        <a:pt x="2720" y="268"/>
                      </a:lnTo>
                      <a:lnTo>
                        <a:pt x="2756" y="257"/>
                      </a:lnTo>
                      <a:lnTo>
                        <a:pt x="2828" y="233"/>
                      </a:lnTo>
                      <a:lnTo>
                        <a:pt x="2866" y="223"/>
                      </a:lnTo>
                      <a:lnTo>
                        <a:pt x="2902" y="211"/>
                      </a:lnTo>
                      <a:lnTo>
                        <a:pt x="2938" y="200"/>
                      </a:lnTo>
                      <a:lnTo>
                        <a:pt x="2974" y="188"/>
                      </a:lnTo>
                      <a:lnTo>
                        <a:pt x="3010" y="178"/>
                      </a:lnTo>
                      <a:lnTo>
                        <a:pt x="3046" y="166"/>
                      </a:lnTo>
                      <a:lnTo>
                        <a:pt x="3082" y="155"/>
                      </a:lnTo>
                      <a:lnTo>
                        <a:pt x="3120" y="143"/>
                      </a:lnTo>
                      <a:lnTo>
                        <a:pt x="3156" y="133"/>
                      </a:lnTo>
                      <a:lnTo>
                        <a:pt x="3192" y="121"/>
                      </a:lnTo>
                      <a:lnTo>
                        <a:pt x="3264" y="99"/>
                      </a:lnTo>
                      <a:lnTo>
                        <a:pt x="3300" y="88"/>
                      </a:lnTo>
                      <a:lnTo>
                        <a:pt x="3336" y="77"/>
                      </a:lnTo>
                      <a:lnTo>
                        <a:pt x="3374" y="66"/>
                      </a:lnTo>
                      <a:lnTo>
                        <a:pt x="3410" y="54"/>
                      </a:lnTo>
                      <a:lnTo>
                        <a:pt x="3518" y="22"/>
                      </a:lnTo>
                      <a:lnTo>
                        <a:pt x="3554" y="10"/>
                      </a:lnTo>
                      <a:lnTo>
                        <a:pt x="3590" y="0"/>
                      </a:lnTo>
                    </a:path>
                  </a:pathLst>
                </a:custGeom>
                <a:noFill/>
                <a:ln w="74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7" name="Group 527"/>
              <p:cNvGrpSpPr>
                <a:grpSpLocks/>
              </p:cNvGrpSpPr>
              <p:nvPr/>
            </p:nvGrpSpPr>
            <p:grpSpPr bwMode="auto">
              <a:xfrm>
                <a:off x="6348" y="8636"/>
                <a:ext cx="92" cy="2"/>
                <a:chOff x="6348" y="8636"/>
                <a:chExt cx="92" cy="2"/>
              </a:xfrm>
            </p:grpSpPr>
            <p:sp>
              <p:nvSpPr>
                <p:cNvPr id="380" name="Freeform 528"/>
                <p:cNvSpPr>
                  <a:spLocks/>
                </p:cNvSpPr>
                <p:nvPr/>
              </p:nvSpPr>
              <p:spPr bwMode="auto">
                <a:xfrm>
                  <a:off x="6348" y="8636"/>
                  <a:ext cx="92" cy="2"/>
                </a:xfrm>
                <a:custGeom>
                  <a:avLst/>
                  <a:gdLst>
                    <a:gd name="T0" fmla="+- 0 6348 6348"/>
                    <a:gd name="T1" fmla="*/ T0 w 92"/>
                    <a:gd name="T2" fmla="+- 0 6440 6348"/>
                    <a:gd name="T3" fmla="*/ T2 w 9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2">
                      <a:moveTo>
                        <a:pt x="0" y="0"/>
                      </a:moveTo>
                      <a:lnTo>
                        <a:pt x="9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8" name="Group 529"/>
              <p:cNvGrpSpPr>
                <a:grpSpLocks/>
              </p:cNvGrpSpPr>
              <p:nvPr/>
            </p:nvGrpSpPr>
            <p:grpSpPr bwMode="auto">
              <a:xfrm>
                <a:off x="6348" y="8620"/>
                <a:ext cx="2" cy="32"/>
                <a:chOff x="6348" y="8620"/>
                <a:chExt cx="2" cy="32"/>
              </a:xfrm>
            </p:grpSpPr>
            <p:sp>
              <p:nvSpPr>
                <p:cNvPr id="379" name="Freeform 530"/>
                <p:cNvSpPr>
                  <a:spLocks/>
                </p:cNvSpPr>
                <p:nvPr/>
              </p:nvSpPr>
              <p:spPr bwMode="auto">
                <a:xfrm>
                  <a:off x="6348" y="8620"/>
                  <a:ext cx="2" cy="32"/>
                </a:xfrm>
                <a:custGeom>
                  <a:avLst/>
                  <a:gdLst>
                    <a:gd name="T0" fmla="+- 0 8652 8620"/>
                    <a:gd name="T1" fmla="*/ 8652 h 32"/>
                    <a:gd name="T2" fmla="+- 0 8620 8620"/>
                    <a:gd name="T3" fmla="*/ 8620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32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9" name="Group 531"/>
              <p:cNvGrpSpPr>
                <a:grpSpLocks/>
              </p:cNvGrpSpPr>
              <p:nvPr/>
            </p:nvGrpSpPr>
            <p:grpSpPr bwMode="auto">
              <a:xfrm>
                <a:off x="6378" y="8583"/>
                <a:ext cx="62" cy="26"/>
                <a:chOff x="6378" y="8583"/>
                <a:chExt cx="62" cy="26"/>
              </a:xfrm>
            </p:grpSpPr>
            <p:sp>
              <p:nvSpPr>
                <p:cNvPr id="378" name="Freeform 532"/>
                <p:cNvSpPr>
                  <a:spLocks/>
                </p:cNvSpPr>
                <p:nvPr/>
              </p:nvSpPr>
              <p:spPr bwMode="auto">
                <a:xfrm>
                  <a:off x="6378" y="8583"/>
                  <a:ext cx="62" cy="26"/>
                </a:xfrm>
                <a:custGeom>
                  <a:avLst/>
                  <a:gdLst>
                    <a:gd name="T0" fmla="+- 0 6378 6378"/>
                    <a:gd name="T1" fmla="*/ T0 w 62"/>
                    <a:gd name="T2" fmla="+- 0 8608 8583"/>
                    <a:gd name="T3" fmla="*/ 8608 h 26"/>
                    <a:gd name="T4" fmla="+- 0 6422 6378"/>
                    <a:gd name="T5" fmla="*/ T4 w 62"/>
                    <a:gd name="T6" fmla="+- 0 8608 8583"/>
                    <a:gd name="T7" fmla="*/ 8608 h 26"/>
                    <a:gd name="T8" fmla="+- 0 6436 6378"/>
                    <a:gd name="T9" fmla="*/ T8 w 62"/>
                    <a:gd name="T10" fmla="+- 0 8606 8583"/>
                    <a:gd name="T11" fmla="*/ 8606 h 26"/>
                    <a:gd name="T12" fmla="+- 0 6440 6378"/>
                    <a:gd name="T13" fmla="*/ T12 w 62"/>
                    <a:gd name="T14" fmla="+- 0 8602 8583"/>
                    <a:gd name="T15" fmla="*/ 8602 h 26"/>
                    <a:gd name="T16" fmla="+- 0 6440 6378"/>
                    <a:gd name="T17" fmla="*/ T16 w 62"/>
                    <a:gd name="T18" fmla="+- 0 8594 8583"/>
                    <a:gd name="T19" fmla="*/ 8594 h 26"/>
                    <a:gd name="T20" fmla="+- 0 6436 6378"/>
                    <a:gd name="T21" fmla="*/ T20 w 62"/>
                    <a:gd name="T22" fmla="+- 0 8590 8583"/>
                    <a:gd name="T23" fmla="*/ 8590 h 26"/>
                    <a:gd name="T24" fmla="+- 0 6422 6378"/>
                    <a:gd name="T25" fmla="*/ T24 w 62"/>
                    <a:gd name="T26" fmla="+- 0 8583 8583"/>
                    <a:gd name="T27" fmla="*/ 8583 h 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62" h="26">
                      <a:moveTo>
                        <a:pt x="0" y="25"/>
                      </a:moveTo>
                      <a:lnTo>
                        <a:pt x="44" y="25"/>
                      </a:lnTo>
                      <a:lnTo>
                        <a:pt x="58" y="23"/>
                      </a:lnTo>
                      <a:lnTo>
                        <a:pt x="62" y="19"/>
                      </a:lnTo>
                      <a:lnTo>
                        <a:pt x="62" y="11"/>
                      </a:lnTo>
                      <a:lnTo>
                        <a:pt x="58" y="7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7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0" name="Group 533"/>
              <p:cNvGrpSpPr>
                <a:grpSpLocks/>
              </p:cNvGrpSpPr>
              <p:nvPr/>
            </p:nvGrpSpPr>
            <p:grpSpPr bwMode="auto">
              <a:xfrm>
                <a:off x="6378" y="8583"/>
                <a:ext cx="62" cy="2"/>
                <a:chOff x="6378" y="8583"/>
                <a:chExt cx="62" cy="2"/>
              </a:xfrm>
            </p:grpSpPr>
            <p:sp>
              <p:nvSpPr>
                <p:cNvPr id="377" name="Freeform 534"/>
                <p:cNvSpPr>
                  <a:spLocks/>
                </p:cNvSpPr>
                <p:nvPr/>
              </p:nvSpPr>
              <p:spPr bwMode="auto">
                <a:xfrm>
                  <a:off x="6378" y="8583"/>
                  <a:ext cx="62" cy="2"/>
                </a:xfrm>
                <a:custGeom>
                  <a:avLst/>
                  <a:gdLst>
                    <a:gd name="T0" fmla="+- 0 6378 6378"/>
                    <a:gd name="T1" fmla="*/ T0 w 62"/>
                    <a:gd name="T2" fmla="+- 0 6440 6378"/>
                    <a:gd name="T3" fmla="*/ T2 w 6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2">
                      <a:moveTo>
                        <a:pt x="0" y="0"/>
                      </a:moveTo>
                      <a:lnTo>
                        <a:pt x="6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1" name="Group 535"/>
              <p:cNvGrpSpPr>
                <a:grpSpLocks/>
              </p:cNvGrpSpPr>
              <p:nvPr/>
            </p:nvGrpSpPr>
            <p:grpSpPr bwMode="auto">
              <a:xfrm>
                <a:off x="6378" y="8564"/>
                <a:ext cx="62" cy="2"/>
                <a:chOff x="6378" y="8564"/>
                <a:chExt cx="62" cy="2"/>
              </a:xfrm>
            </p:grpSpPr>
            <p:sp>
              <p:nvSpPr>
                <p:cNvPr id="376" name="Freeform 536"/>
                <p:cNvSpPr>
                  <a:spLocks/>
                </p:cNvSpPr>
                <p:nvPr/>
              </p:nvSpPr>
              <p:spPr bwMode="auto">
                <a:xfrm>
                  <a:off x="6378" y="8564"/>
                  <a:ext cx="62" cy="2"/>
                </a:xfrm>
                <a:custGeom>
                  <a:avLst/>
                  <a:gdLst>
                    <a:gd name="T0" fmla="+- 0 6378 6378"/>
                    <a:gd name="T1" fmla="*/ T0 w 62"/>
                    <a:gd name="T2" fmla="+- 0 6440 6378"/>
                    <a:gd name="T3" fmla="*/ T2 w 6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2">
                      <a:moveTo>
                        <a:pt x="0" y="0"/>
                      </a:moveTo>
                      <a:lnTo>
                        <a:pt x="6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2" name="Group 537"/>
              <p:cNvGrpSpPr>
                <a:grpSpLocks/>
              </p:cNvGrpSpPr>
              <p:nvPr/>
            </p:nvGrpSpPr>
            <p:grpSpPr bwMode="auto">
              <a:xfrm>
                <a:off x="6378" y="8539"/>
                <a:ext cx="62" cy="26"/>
                <a:chOff x="6378" y="8539"/>
                <a:chExt cx="62" cy="26"/>
              </a:xfrm>
            </p:grpSpPr>
            <p:sp>
              <p:nvSpPr>
                <p:cNvPr id="375" name="Freeform 538"/>
                <p:cNvSpPr>
                  <a:spLocks/>
                </p:cNvSpPr>
                <p:nvPr/>
              </p:nvSpPr>
              <p:spPr bwMode="auto">
                <a:xfrm>
                  <a:off x="6378" y="8539"/>
                  <a:ext cx="62" cy="26"/>
                </a:xfrm>
                <a:custGeom>
                  <a:avLst/>
                  <a:gdLst>
                    <a:gd name="T0" fmla="+- 0 6396 6378"/>
                    <a:gd name="T1" fmla="*/ T0 w 62"/>
                    <a:gd name="T2" fmla="+- 0 8564 8539"/>
                    <a:gd name="T3" fmla="*/ 8564 h 26"/>
                    <a:gd name="T4" fmla="+- 0 6384 6378"/>
                    <a:gd name="T5" fmla="*/ T4 w 62"/>
                    <a:gd name="T6" fmla="+- 0 8557 8539"/>
                    <a:gd name="T7" fmla="*/ 8557 h 26"/>
                    <a:gd name="T8" fmla="+- 0 6378 6378"/>
                    <a:gd name="T9" fmla="*/ T8 w 62"/>
                    <a:gd name="T10" fmla="+- 0 8553 8539"/>
                    <a:gd name="T11" fmla="*/ 8553 h 26"/>
                    <a:gd name="T12" fmla="+- 0 6378 6378"/>
                    <a:gd name="T13" fmla="*/ T12 w 62"/>
                    <a:gd name="T14" fmla="+- 0 8546 8539"/>
                    <a:gd name="T15" fmla="*/ 8546 h 26"/>
                    <a:gd name="T16" fmla="+- 0 6384 6378"/>
                    <a:gd name="T17" fmla="*/ T16 w 62"/>
                    <a:gd name="T18" fmla="+- 0 8541 8539"/>
                    <a:gd name="T19" fmla="*/ 8541 h 26"/>
                    <a:gd name="T20" fmla="+- 0 6396 6378"/>
                    <a:gd name="T21" fmla="*/ T20 w 62"/>
                    <a:gd name="T22" fmla="+- 0 8539 8539"/>
                    <a:gd name="T23" fmla="*/ 8539 h 26"/>
                    <a:gd name="T24" fmla="+- 0 6440 6378"/>
                    <a:gd name="T25" fmla="*/ T24 w 62"/>
                    <a:gd name="T26" fmla="+- 0 8539 8539"/>
                    <a:gd name="T27" fmla="*/ 8539 h 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62" h="26">
                      <a:moveTo>
                        <a:pt x="18" y="25"/>
                      </a:moveTo>
                      <a:lnTo>
                        <a:pt x="6" y="18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6" y="2"/>
                      </a:lnTo>
                      <a:lnTo>
                        <a:pt x="18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7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3" name="Group 539"/>
              <p:cNvGrpSpPr>
                <a:grpSpLocks/>
              </p:cNvGrpSpPr>
              <p:nvPr/>
            </p:nvGrpSpPr>
            <p:grpSpPr bwMode="auto">
              <a:xfrm>
                <a:off x="6378" y="8495"/>
                <a:ext cx="62" cy="28"/>
                <a:chOff x="6378" y="8495"/>
                <a:chExt cx="62" cy="28"/>
              </a:xfrm>
            </p:grpSpPr>
            <p:sp>
              <p:nvSpPr>
                <p:cNvPr id="374" name="Freeform 540"/>
                <p:cNvSpPr>
                  <a:spLocks/>
                </p:cNvSpPr>
                <p:nvPr/>
              </p:nvSpPr>
              <p:spPr bwMode="auto">
                <a:xfrm>
                  <a:off x="6378" y="8495"/>
                  <a:ext cx="62" cy="28"/>
                </a:xfrm>
                <a:custGeom>
                  <a:avLst/>
                  <a:gdLst>
                    <a:gd name="T0" fmla="+- 0 6404 6378"/>
                    <a:gd name="T1" fmla="*/ T0 w 62"/>
                    <a:gd name="T2" fmla="+- 0 8523 8495"/>
                    <a:gd name="T3" fmla="*/ 8523 h 28"/>
                    <a:gd name="T4" fmla="+- 0 6404 6378"/>
                    <a:gd name="T5" fmla="*/ T4 w 62"/>
                    <a:gd name="T6" fmla="+- 0 8495 8495"/>
                    <a:gd name="T7" fmla="*/ 8495 h 28"/>
                    <a:gd name="T8" fmla="+- 0 6396 6378"/>
                    <a:gd name="T9" fmla="*/ T8 w 62"/>
                    <a:gd name="T10" fmla="+- 0 8495 8495"/>
                    <a:gd name="T11" fmla="*/ 8495 h 28"/>
                    <a:gd name="T12" fmla="+- 0 6388 6378"/>
                    <a:gd name="T13" fmla="*/ T12 w 62"/>
                    <a:gd name="T14" fmla="+- 0 8497 8495"/>
                    <a:gd name="T15" fmla="*/ 8497 h 28"/>
                    <a:gd name="T16" fmla="+- 0 6384 6378"/>
                    <a:gd name="T17" fmla="*/ T16 w 62"/>
                    <a:gd name="T18" fmla="+- 0 8499 8495"/>
                    <a:gd name="T19" fmla="*/ 8499 h 28"/>
                    <a:gd name="T20" fmla="+- 0 6378 6378"/>
                    <a:gd name="T21" fmla="*/ T20 w 62"/>
                    <a:gd name="T22" fmla="+- 0 8504 8495"/>
                    <a:gd name="T23" fmla="*/ 8504 h 28"/>
                    <a:gd name="T24" fmla="+- 0 6378 6378"/>
                    <a:gd name="T25" fmla="*/ T24 w 62"/>
                    <a:gd name="T26" fmla="+- 0 8511 8495"/>
                    <a:gd name="T27" fmla="*/ 8511 h 28"/>
                    <a:gd name="T28" fmla="+- 0 6384 6378"/>
                    <a:gd name="T29" fmla="*/ T28 w 62"/>
                    <a:gd name="T30" fmla="+- 0 8516 8495"/>
                    <a:gd name="T31" fmla="*/ 8516 h 28"/>
                    <a:gd name="T32" fmla="+- 0 6392 6378"/>
                    <a:gd name="T33" fmla="*/ T32 w 62"/>
                    <a:gd name="T34" fmla="+- 0 8521 8495"/>
                    <a:gd name="T35" fmla="*/ 8521 h 28"/>
                    <a:gd name="T36" fmla="+- 0 6404 6378"/>
                    <a:gd name="T37" fmla="*/ T36 w 62"/>
                    <a:gd name="T38" fmla="+- 0 8523 8495"/>
                    <a:gd name="T39" fmla="*/ 8523 h 28"/>
                    <a:gd name="T40" fmla="+- 0 6414 6378"/>
                    <a:gd name="T41" fmla="*/ T40 w 62"/>
                    <a:gd name="T42" fmla="+- 0 8523 8495"/>
                    <a:gd name="T43" fmla="*/ 8523 h 28"/>
                    <a:gd name="T44" fmla="+- 0 6426 6378"/>
                    <a:gd name="T45" fmla="*/ T44 w 62"/>
                    <a:gd name="T46" fmla="+- 0 8521 8495"/>
                    <a:gd name="T47" fmla="*/ 8521 h 28"/>
                    <a:gd name="T48" fmla="+- 0 6436 6378"/>
                    <a:gd name="T49" fmla="*/ T48 w 62"/>
                    <a:gd name="T50" fmla="+- 0 8516 8495"/>
                    <a:gd name="T51" fmla="*/ 8516 h 28"/>
                    <a:gd name="T52" fmla="+- 0 6440 6378"/>
                    <a:gd name="T53" fmla="*/ T52 w 62"/>
                    <a:gd name="T54" fmla="+- 0 8511 8495"/>
                    <a:gd name="T55" fmla="*/ 8511 h 28"/>
                    <a:gd name="T56" fmla="+- 0 6440 6378"/>
                    <a:gd name="T57" fmla="*/ T56 w 62"/>
                    <a:gd name="T58" fmla="+- 0 8504 8495"/>
                    <a:gd name="T59" fmla="*/ 8504 h 28"/>
                    <a:gd name="T60" fmla="+- 0 6436 6378"/>
                    <a:gd name="T61" fmla="*/ T60 w 62"/>
                    <a:gd name="T62" fmla="+- 0 8499 8495"/>
                    <a:gd name="T63" fmla="*/ 8499 h 28"/>
                    <a:gd name="T64" fmla="+- 0 6426 6378"/>
                    <a:gd name="T65" fmla="*/ T64 w 62"/>
                    <a:gd name="T66" fmla="+- 0 8495 8495"/>
                    <a:gd name="T67" fmla="*/ 8495 h 2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62" h="28">
                      <a:moveTo>
                        <a:pt x="26" y="28"/>
                      </a:moveTo>
                      <a:lnTo>
                        <a:pt x="26" y="0"/>
                      </a:lnTo>
                      <a:lnTo>
                        <a:pt x="18" y="0"/>
                      </a:lnTo>
                      <a:lnTo>
                        <a:pt x="10" y="2"/>
                      </a:lnTo>
                      <a:lnTo>
                        <a:pt x="6" y="4"/>
                      </a:lnTo>
                      <a:lnTo>
                        <a:pt x="0" y="9"/>
                      </a:lnTo>
                      <a:lnTo>
                        <a:pt x="0" y="16"/>
                      </a:lnTo>
                      <a:lnTo>
                        <a:pt x="6" y="21"/>
                      </a:lnTo>
                      <a:lnTo>
                        <a:pt x="14" y="26"/>
                      </a:lnTo>
                      <a:lnTo>
                        <a:pt x="26" y="28"/>
                      </a:lnTo>
                      <a:lnTo>
                        <a:pt x="36" y="28"/>
                      </a:lnTo>
                      <a:lnTo>
                        <a:pt x="48" y="26"/>
                      </a:lnTo>
                      <a:lnTo>
                        <a:pt x="58" y="21"/>
                      </a:lnTo>
                      <a:lnTo>
                        <a:pt x="62" y="16"/>
                      </a:lnTo>
                      <a:lnTo>
                        <a:pt x="62" y="9"/>
                      </a:lnTo>
                      <a:lnTo>
                        <a:pt x="58" y="4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77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4" name="Group 541"/>
              <p:cNvGrpSpPr>
                <a:grpSpLocks/>
              </p:cNvGrpSpPr>
              <p:nvPr/>
            </p:nvGrpSpPr>
            <p:grpSpPr bwMode="auto">
              <a:xfrm>
                <a:off x="6378" y="8433"/>
                <a:ext cx="62" cy="26"/>
                <a:chOff x="6378" y="8433"/>
                <a:chExt cx="62" cy="26"/>
              </a:xfrm>
            </p:grpSpPr>
            <p:sp>
              <p:nvSpPr>
                <p:cNvPr id="373" name="Freeform 542"/>
                <p:cNvSpPr>
                  <a:spLocks/>
                </p:cNvSpPr>
                <p:nvPr/>
              </p:nvSpPr>
              <p:spPr bwMode="auto">
                <a:xfrm>
                  <a:off x="6378" y="8433"/>
                  <a:ext cx="62" cy="26"/>
                </a:xfrm>
                <a:custGeom>
                  <a:avLst/>
                  <a:gdLst>
                    <a:gd name="T0" fmla="+- 0 6392 6378"/>
                    <a:gd name="T1" fmla="*/ T0 w 62"/>
                    <a:gd name="T2" fmla="+- 0 8433 8433"/>
                    <a:gd name="T3" fmla="*/ 8433 h 26"/>
                    <a:gd name="T4" fmla="+- 0 6384 6378"/>
                    <a:gd name="T5" fmla="*/ T4 w 62"/>
                    <a:gd name="T6" fmla="+- 0 8435 8433"/>
                    <a:gd name="T7" fmla="*/ 8435 h 26"/>
                    <a:gd name="T8" fmla="+- 0 6378 6378"/>
                    <a:gd name="T9" fmla="*/ T8 w 62"/>
                    <a:gd name="T10" fmla="+- 0 8441 8433"/>
                    <a:gd name="T11" fmla="*/ 8441 h 26"/>
                    <a:gd name="T12" fmla="+- 0 6378 6378"/>
                    <a:gd name="T13" fmla="*/ T12 w 62"/>
                    <a:gd name="T14" fmla="+- 0 8449 8433"/>
                    <a:gd name="T15" fmla="*/ 8449 h 26"/>
                    <a:gd name="T16" fmla="+- 0 6384 6378"/>
                    <a:gd name="T17" fmla="*/ T16 w 62"/>
                    <a:gd name="T18" fmla="+- 0 8455 8433"/>
                    <a:gd name="T19" fmla="*/ 8455 h 26"/>
                    <a:gd name="T20" fmla="+- 0 6392 6378"/>
                    <a:gd name="T21" fmla="*/ T20 w 62"/>
                    <a:gd name="T22" fmla="+- 0 8458 8433"/>
                    <a:gd name="T23" fmla="*/ 8458 h 26"/>
                    <a:gd name="T24" fmla="+- 0 6400 6378"/>
                    <a:gd name="T25" fmla="*/ T24 w 62"/>
                    <a:gd name="T26" fmla="+- 0 8455 8433"/>
                    <a:gd name="T27" fmla="*/ 8455 h 26"/>
                    <a:gd name="T28" fmla="+- 0 6404 6378"/>
                    <a:gd name="T29" fmla="*/ T28 w 62"/>
                    <a:gd name="T30" fmla="+- 0 8451 8433"/>
                    <a:gd name="T31" fmla="*/ 8451 h 26"/>
                    <a:gd name="T32" fmla="+- 0 6410 6378"/>
                    <a:gd name="T33" fmla="*/ T32 w 62"/>
                    <a:gd name="T34" fmla="+- 0 8439 8433"/>
                    <a:gd name="T35" fmla="*/ 8439 h 26"/>
                    <a:gd name="T36" fmla="+- 0 6414 6378"/>
                    <a:gd name="T37" fmla="*/ T36 w 62"/>
                    <a:gd name="T38" fmla="+- 0 8435 8433"/>
                    <a:gd name="T39" fmla="*/ 8435 h 26"/>
                    <a:gd name="T40" fmla="+- 0 6422 6378"/>
                    <a:gd name="T41" fmla="*/ T40 w 62"/>
                    <a:gd name="T42" fmla="+- 0 8433 8433"/>
                    <a:gd name="T43" fmla="*/ 8433 h 26"/>
                    <a:gd name="T44" fmla="+- 0 6426 6378"/>
                    <a:gd name="T45" fmla="*/ T44 w 62"/>
                    <a:gd name="T46" fmla="+- 0 8433 8433"/>
                    <a:gd name="T47" fmla="*/ 8433 h 26"/>
                    <a:gd name="T48" fmla="+- 0 6436 6378"/>
                    <a:gd name="T49" fmla="*/ T48 w 62"/>
                    <a:gd name="T50" fmla="+- 0 8435 8433"/>
                    <a:gd name="T51" fmla="*/ 8435 h 26"/>
                    <a:gd name="T52" fmla="+- 0 6440 6378"/>
                    <a:gd name="T53" fmla="*/ T52 w 62"/>
                    <a:gd name="T54" fmla="+- 0 8441 8433"/>
                    <a:gd name="T55" fmla="*/ 8441 h 26"/>
                    <a:gd name="T56" fmla="+- 0 6440 6378"/>
                    <a:gd name="T57" fmla="*/ T56 w 62"/>
                    <a:gd name="T58" fmla="+- 0 8449 8433"/>
                    <a:gd name="T59" fmla="*/ 8449 h 26"/>
                    <a:gd name="T60" fmla="+- 0 6436 6378"/>
                    <a:gd name="T61" fmla="*/ T60 w 62"/>
                    <a:gd name="T62" fmla="+- 0 8455 8433"/>
                    <a:gd name="T63" fmla="*/ 8455 h 26"/>
                    <a:gd name="T64" fmla="+- 0 6426 6378"/>
                    <a:gd name="T65" fmla="*/ T64 w 62"/>
                    <a:gd name="T66" fmla="+- 0 8458 8433"/>
                    <a:gd name="T67" fmla="*/ 8458 h 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62" h="26">
                      <a:moveTo>
                        <a:pt x="14" y="0"/>
                      </a:moveTo>
                      <a:lnTo>
                        <a:pt x="6" y="2"/>
                      </a:ln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6" y="22"/>
                      </a:lnTo>
                      <a:lnTo>
                        <a:pt x="14" y="25"/>
                      </a:lnTo>
                      <a:lnTo>
                        <a:pt x="22" y="22"/>
                      </a:lnTo>
                      <a:lnTo>
                        <a:pt x="26" y="18"/>
                      </a:lnTo>
                      <a:lnTo>
                        <a:pt x="32" y="6"/>
                      </a:lnTo>
                      <a:lnTo>
                        <a:pt x="36" y="2"/>
                      </a:lnTo>
                      <a:lnTo>
                        <a:pt x="44" y="0"/>
                      </a:lnTo>
                      <a:lnTo>
                        <a:pt x="48" y="0"/>
                      </a:lnTo>
                      <a:lnTo>
                        <a:pt x="58" y="2"/>
                      </a:lnTo>
                      <a:lnTo>
                        <a:pt x="62" y="8"/>
                      </a:lnTo>
                      <a:lnTo>
                        <a:pt x="62" y="16"/>
                      </a:lnTo>
                      <a:lnTo>
                        <a:pt x="58" y="22"/>
                      </a:lnTo>
                      <a:lnTo>
                        <a:pt x="48" y="25"/>
                      </a:lnTo>
                    </a:path>
                  </a:pathLst>
                </a:custGeom>
                <a:noFill/>
                <a:ln w="7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5" name="Group 543"/>
              <p:cNvGrpSpPr>
                <a:grpSpLocks/>
              </p:cNvGrpSpPr>
              <p:nvPr/>
            </p:nvGrpSpPr>
            <p:grpSpPr bwMode="auto">
              <a:xfrm>
                <a:off x="6348" y="8417"/>
                <a:ext cx="92" cy="2"/>
                <a:chOff x="6348" y="8417"/>
                <a:chExt cx="92" cy="2"/>
              </a:xfrm>
            </p:grpSpPr>
            <p:sp>
              <p:nvSpPr>
                <p:cNvPr id="372" name="Freeform 544"/>
                <p:cNvSpPr>
                  <a:spLocks/>
                </p:cNvSpPr>
                <p:nvPr/>
              </p:nvSpPr>
              <p:spPr bwMode="auto">
                <a:xfrm>
                  <a:off x="6348" y="8417"/>
                  <a:ext cx="92" cy="2"/>
                </a:xfrm>
                <a:custGeom>
                  <a:avLst/>
                  <a:gdLst>
                    <a:gd name="T0" fmla="+- 0 6348 6348"/>
                    <a:gd name="T1" fmla="*/ T0 w 92"/>
                    <a:gd name="T2" fmla="+- 0 6440 6348"/>
                    <a:gd name="T3" fmla="*/ T2 w 9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2">
                      <a:moveTo>
                        <a:pt x="0" y="0"/>
                      </a:moveTo>
                      <a:lnTo>
                        <a:pt x="9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6" name="Group 545"/>
              <p:cNvGrpSpPr>
                <a:grpSpLocks/>
              </p:cNvGrpSpPr>
              <p:nvPr/>
            </p:nvGrpSpPr>
            <p:grpSpPr bwMode="auto">
              <a:xfrm>
                <a:off x="6378" y="8391"/>
                <a:ext cx="62" cy="26"/>
                <a:chOff x="6378" y="8391"/>
                <a:chExt cx="62" cy="26"/>
              </a:xfrm>
            </p:grpSpPr>
            <p:sp>
              <p:nvSpPr>
                <p:cNvPr id="371" name="Freeform 546"/>
                <p:cNvSpPr>
                  <a:spLocks/>
                </p:cNvSpPr>
                <p:nvPr/>
              </p:nvSpPr>
              <p:spPr bwMode="auto">
                <a:xfrm>
                  <a:off x="6378" y="8391"/>
                  <a:ext cx="62" cy="26"/>
                </a:xfrm>
                <a:custGeom>
                  <a:avLst/>
                  <a:gdLst>
                    <a:gd name="T0" fmla="+- 0 6396 6378"/>
                    <a:gd name="T1" fmla="*/ T0 w 62"/>
                    <a:gd name="T2" fmla="+- 0 8417 8391"/>
                    <a:gd name="T3" fmla="*/ 8417 h 26"/>
                    <a:gd name="T4" fmla="+- 0 6384 6378"/>
                    <a:gd name="T5" fmla="*/ T4 w 62"/>
                    <a:gd name="T6" fmla="+- 0 8409 8391"/>
                    <a:gd name="T7" fmla="*/ 8409 h 26"/>
                    <a:gd name="T8" fmla="+- 0 6378 6378"/>
                    <a:gd name="T9" fmla="*/ T8 w 62"/>
                    <a:gd name="T10" fmla="+- 0 8405 8391"/>
                    <a:gd name="T11" fmla="*/ 8405 h 26"/>
                    <a:gd name="T12" fmla="+- 0 6378 6378"/>
                    <a:gd name="T13" fmla="*/ T12 w 62"/>
                    <a:gd name="T14" fmla="+- 0 8397 8391"/>
                    <a:gd name="T15" fmla="*/ 8397 h 26"/>
                    <a:gd name="T16" fmla="+- 0 6384 6378"/>
                    <a:gd name="T17" fmla="*/ T16 w 62"/>
                    <a:gd name="T18" fmla="+- 0 8393 8391"/>
                    <a:gd name="T19" fmla="*/ 8393 h 26"/>
                    <a:gd name="T20" fmla="+- 0 6396 6378"/>
                    <a:gd name="T21" fmla="*/ T20 w 62"/>
                    <a:gd name="T22" fmla="+- 0 8391 8391"/>
                    <a:gd name="T23" fmla="*/ 8391 h 26"/>
                    <a:gd name="T24" fmla="+- 0 6440 6378"/>
                    <a:gd name="T25" fmla="*/ T24 w 62"/>
                    <a:gd name="T26" fmla="+- 0 8391 8391"/>
                    <a:gd name="T27" fmla="*/ 8391 h 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62" h="26">
                      <a:moveTo>
                        <a:pt x="18" y="26"/>
                      </a:moveTo>
                      <a:lnTo>
                        <a:pt x="6" y="18"/>
                      </a:lnTo>
                      <a:lnTo>
                        <a:pt x="0" y="14"/>
                      </a:lnTo>
                      <a:lnTo>
                        <a:pt x="0" y="6"/>
                      </a:lnTo>
                      <a:lnTo>
                        <a:pt x="6" y="2"/>
                      </a:lnTo>
                      <a:lnTo>
                        <a:pt x="18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7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7" name="Group 547"/>
              <p:cNvGrpSpPr>
                <a:grpSpLocks/>
              </p:cNvGrpSpPr>
              <p:nvPr/>
            </p:nvGrpSpPr>
            <p:grpSpPr bwMode="auto">
              <a:xfrm>
                <a:off x="6344" y="8371"/>
                <a:ext cx="10" cy="4"/>
                <a:chOff x="6344" y="8371"/>
                <a:chExt cx="10" cy="4"/>
              </a:xfrm>
            </p:grpSpPr>
            <p:sp>
              <p:nvSpPr>
                <p:cNvPr id="370" name="Freeform 548"/>
                <p:cNvSpPr>
                  <a:spLocks/>
                </p:cNvSpPr>
                <p:nvPr/>
              </p:nvSpPr>
              <p:spPr bwMode="auto">
                <a:xfrm>
                  <a:off x="6344" y="8371"/>
                  <a:ext cx="10" cy="4"/>
                </a:xfrm>
                <a:custGeom>
                  <a:avLst/>
                  <a:gdLst>
                    <a:gd name="T0" fmla="+- 0 6348 6344"/>
                    <a:gd name="T1" fmla="*/ T0 w 10"/>
                    <a:gd name="T2" fmla="+- 0 8375 8371"/>
                    <a:gd name="T3" fmla="*/ 8375 h 4"/>
                    <a:gd name="T4" fmla="+- 0 6354 6344"/>
                    <a:gd name="T5" fmla="*/ T4 w 10"/>
                    <a:gd name="T6" fmla="+- 0 8373 8371"/>
                    <a:gd name="T7" fmla="*/ 8373 h 4"/>
                    <a:gd name="T8" fmla="+- 0 6348 6344"/>
                    <a:gd name="T9" fmla="*/ T8 w 10"/>
                    <a:gd name="T10" fmla="+- 0 8371 8371"/>
                    <a:gd name="T11" fmla="*/ 8371 h 4"/>
                    <a:gd name="T12" fmla="+- 0 6344 6344"/>
                    <a:gd name="T13" fmla="*/ T12 w 10"/>
                    <a:gd name="T14" fmla="+- 0 8373 8371"/>
                    <a:gd name="T15" fmla="*/ 8373 h 4"/>
                    <a:gd name="T16" fmla="+- 0 6348 6344"/>
                    <a:gd name="T17" fmla="*/ T16 w 10"/>
                    <a:gd name="T18" fmla="+- 0 8375 8371"/>
                    <a:gd name="T19" fmla="*/ 8375 h 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" h="4">
                      <a:moveTo>
                        <a:pt x="4" y="4"/>
                      </a:move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noFill/>
                <a:ln w="77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8" name="Group 549"/>
              <p:cNvGrpSpPr>
                <a:grpSpLocks/>
              </p:cNvGrpSpPr>
              <p:nvPr/>
            </p:nvGrpSpPr>
            <p:grpSpPr bwMode="auto">
              <a:xfrm>
                <a:off x="6378" y="8373"/>
                <a:ext cx="62" cy="2"/>
                <a:chOff x="6378" y="8373"/>
                <a:chExt cx="62" cy="2"/>
              </a:xfrm>
            </p:grpSpPr>
            <p:sp>
              <p:nvSpPr>
                <p:cNvPr id="369" name="Freeform 550"/>
                <p:cNvSpPr>
                  <a:spLocks/>
                </p:cNvSpPr>
                <p:nvPr/>
              </p:nvSpPr>
              <p:spPr bwMode="auto">
                <a:xfrm>
                  <a:off x="6378" y="8373"/>
                  <a:ext cx="62" cy="2"/>
                </a:xfrm>
                <a:custGeom>
                  <a:avLst/>
                  <a:gdLst>
                    <a:gd name="T0" fmla="+- 0 6378 6378"/>
                    <a:gd name="T1" fmla="*/ T0 w 62"/>
                    <a:gd name="T2" fmla="+- 0 6440 6378"/>
                    <a:gd name="T3" fmla="*/ T2 w 6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2">
                      <a:moveTo>
                        <a:pt x="0" y="0"/>
                      </a:moveTo>
                      <a:lnTo>
                        <a:pt x="62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9" name="Group 551"/>
              <p:cNvGrpSpPr>
                <a:grpSpLocks/>
              </p:cNvGrpSpPr>
              <p:nvPr/>
            </p:nvGrpSpPr>
            <p:grpSpPr bwMode="auto">
              <a:xfrm>
                <a:off x="6348" y="8339"/>
                <a:ext cx="92" cy="12"/>
                <a:chOff x="6348" y="8339"/>
                <a:chExt cx="92" cy="12"/>
              </a:xfrm>
            </p:grpSpPr>
            <p:sp>
              <p:nvSpPr>
                <p:cNvPr id="368" name="Freeform 552"/>
                <p:cNvSpPr>
                  <a:spLocks/>
                </p:cNvSpPr>
                <p:nvPr/>
              </p:nvSpPr>
              <p:spPr bwMode="auto">
                <a:xfrm>
                  <a:off x="6348" y="8339"/>
                  <a:ext cx="92" cy="12"/>
                </a:xfrm>
                <a:custGeom>
                  <a:avLst/>
                  <a:gdLst>
                    <a:gd name="T0" fmla="+- 0 6348 6348"/>
                    <a:gd name="T1" fmla="*/ T0 w 92"/>
                    <a:gd name="T2" fmla="+- 0 8339 8339"/>
                    <a:gd name="T3" fmla="*/ 8339 h 12"/>
                    <a:gd name="T4" fmla="+- 0 6348 6348"/>
                    <a:gd name="T5" fmla="*/ T4 w 92"/>
                    <a:gd name="T6" fmla="+- 0 8345 8339"/>
                    <a:gd name="T7" fmla="*/ 8345 h 12"/>
                    <a:gd name="T8" fmla="+- 0 6354 6348"/>
                    <a:gd name="T9" fmla="*/ T8 w 92"/>
                    <a:gd name="T10" fmla="+- 0 8349 8339"/>
                    <a:gd name="T11" fmla="*/ 8349 h 12"/>
                    <a:gd name="T12" fmla="+- 0 6366 6348"/>
                    <a:gd name="T13" fmla="*/ T12 w 92"/>
                    <a:gd name="T14" fmla="+- 0 8351 8339"/>
                    <a:gd name="T15" fmla="*/ 8351 h 12"/>
                    <a:gd name="T16" fmla="+- 0 6440 6348"/>
                    <a:gd name="T17" fmla="*/ T16 w 92"/>
                    <a:gd name="T18" fmla="+- 0 8351 8339"/>
                    <a:gd name="T19" fmla="*/ 8351 h 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92" h="12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6" y="10"/>
                      </a:lnTo>
                      <a:lnTo>
                        <a:pt x="18" y="12"/>
                      </a:lnTo>
                      <a:lnTo>
                        <a:pt x="92" y="12"/>
                      </a:lnTo>
                    </a:path>
                  </a:pathLst>
                </a:custGeom>
                <a:noFill/>
                <a:ln w="6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0" name="Group 553"/>
              <p:cNvGrpSpPr>
                <a:grpSpLocks/>
              </p:cNvGrpSpPr>
              <p:nvPr/>
            </p:nvGrpSpPr>
            <p:grpSpPr bwMode="auto">
              <a:xfrm>
                <a:off x="6378" y="8315"/>
                <a:ext cx="2" cy="44"/>
                <a:chOff x="6378" y="8315"/>
                <a:chExt cx="2" cy="44"/>
              </a:xfrm>
            </p:grpSpPr>
            <p:sp>
              <p:nvSpPr>
                <p:cNvPr id="367" name="Freeform 554"/>
                <p:cNvSpPr>
                  <a:spLocks/>
                </p:cNvSpPr>
                <p:nvPr/>
              </p:nvSpPr>
              <p:spPr bwMode="auto">
                <a:xfrm>
                  <a:off x="6378" y="8315"/>
                  <a:ext cx="2" cy="44"/>
                </a:xfrm>
                <a:custGeom>
                  <a:avLst/>
                  <a:gdLst>
                    <a:gd name="T0" fmla="+- 0 8315 8315"/>
                    <a:gd name="T1" fmla="*/ 8315 h 44"/>
                    <a:gd name="T2" fmla="+- 0 8359 8315"/>
                    <a:gd name="T3" fmla="*/ 8359 h 4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4">
                      <a:moveTo>
                        <a:pt x="0" y="0"/>
                      </a:moveTo>
                      <a:lnTo>
                        <a:pt x="0" y="44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1" name="Group 555"/>
              <p:cNvGrpSpPr>
                <a:grpSpLocks/>
              </p:cNvGrpSpPr>
              <p:nvPr/>
            </p:nvGrpSpPr>
            <p:grpSpPr bwMode="auto">
              <a:xfrm>
                <a:off x="6348" y="8313"/>
                <a:ext cx="92" cy="11"/>
                <a:chOff x="6348" y="8313"/>
                <a:chExt cx="92" cy="11"/>
              </a:xfrm>
            </p:grpSpPr>
            <p:sp>
              <p:nvSpPr>
                <p:cNvPr id="366" name="Freeform 556"/>
                <p:cNvSpPr>
                  <a:spLocks/>
                </p:cNvSpPr>
                <p:nvPr/>
              </p:nvSpPr>
              <p:spPr bwMode="auto">
                <a:xfrm>
                  <a:off x="6348" y="8313"/>
                  <a:ext cx="92" cy="11"/>
                </a:xfrm>
                <a:custGeom>
                  <a:avLst/>
                  <a:gdLst>
                    <a:gd name="T0" fmla="+- 0 6348 6348"/>
                    <a:gd name="T1" fmla="*/ T0 w 92"/>
                    <a:gd name="T2" fmla="+- 0 8323 8313"/>
                    <a:gd name="T3" fmla="*/ 8323 h 11"/>
                    <a:gd name="T4" fmla="+- 0 6422 6348"/>
                    <a:gd name="T5" fmla="*/ T4 w 92"/>
                    <a:gd name="T6" fmla="+- 0 8323 8313"/>
                    <a:gd name="T7" fmla="*/ 8323 h 11"/>
                    <a:gd name="T8" fmla="+- 0 6436 6348"/>
                    <a:gd name="T9" fmla="*/ T8 w 92"/>
                    <a:gd name="T10" fmla="+- 0 8321 8313"/>
                    <a:gd name="T11" fmla="*/ 8321 h 11"/>
                    <a:gd name="T12" fmla="+- 0 6440 6348"/>
                    <a:gd name="T13" fmla="*/ T12 w 92"/>
                    <a:gd name="T14" fmla="+- 0 8317 8313"/>
                    <a:gd name="T15" fmla="*/ 8317 h 11"/>
                    <a:gd name="T16" fmla="+- 0 6440 6348"/>
                    <a:gd name="T17" fmla="*/ T16 w 92"/>
                    <a:gd name="T18" fmla="+- 0 8313 8313"/>
                    <a:gd name="T19" fmla="*/ 8313 h 1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92" h="11">
                      <a:moveTo>
                        <a:pt x="0" y="10"/>
                      </a:moveTo>
                      <a:lnTo>
                        <a:pt x="74" y="10"/>
                      </a:lnTo>
                      <a:lnTo>
                        <a:pt x="88" y="8"/>
                      </a:lnTo>
                      <a:lnTo>
                        <a:pt x="92" y="4"/>
                      </a:lnTo>
                      <a:lnTo>
                        <a:pt x="92" y="0"/>
                      </a:lnTo>
                    </a:path>
                  </a:pathLst>
                </a:custGeom>
                <a:noFill/>
                <a:ln w="68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2" name="Group 557"/>
              <p:cNvGrpSpPr>
                <a:grpSpLocks/>
              </p:cNvGrpSpPr>
              <p:nvPr/>
            </p:nvGrpSpPr>
            <p:grpSpPr bwMode="auto">
              <a:xfrm>
                <a:off x="6348" y="8263"/>
                <a:ext cx="92" cy="18"/>
                <a:chOff x="6348" y="8263"/>
                <a:chExt cx="92" cy="18"/>
              </a:xfrm>
            </p:grpSpPr>
            <p:sp>
              <p:nvSpPr>
                <p:cNvPr id="365" name="Freeform 558"/>
                <p:cNvSpPr>
                  <a:spLocks/>
                </p:cNvSpPr>
                <p:nvPr/>
              </p:nvSpPr>
              <p:spPr bwMode="auto">
                <a:xfrm>
                  <a:off x="6348" y="8263"/>
                  <a:ext cx="92" cy="18"/>
                </a:xfrm>
                <a:custGeom>
                  <a:avLst/>
                  <a:gdLst>
                    <a:gd name="T0" fmla="+- 0 6348 6348"/>
                    <a:gd name="T1" fmla="*/ T0 w 92"/>
                    <a:gd name="T2" fmla="+- 0 8263 8263"/>
                    <a:gd name="T3" fmla="*/ 8263 h 18"/>
                    <a:gd name="T4" fmla="+- 0 6440 6348"/>
                    <a:gd name="T5" fmla="*/ T4 w 92"/>
                    <a:gd name="T6" fmla="+- 0 8282 8263"/>
                    <a:gd name="T7" fmla="*/ 8282 h 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2" h="18">
                      <a:moveTo>
                        <a:pt x="0" y="0"/>
                      </a:moveTo>
                      <a:lnTo>
                        <a:pt x="92" y="19"/>
                      </a:lnTo>
                    </a:path>
                  </a:pathLst>
                </a:custGeom>
                <a:noFill/>
                <a:ln w="7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3" name="Group 559"/>
              <p:cNvGrpSpPr>
                <a:grpSpLocks/>
              </p:cNvGrpSpPr>
              <p:nvPr/>
            </p:nvGrpSpPr>
            <p:grpSpPr bwMode="auto">
              <a:xfrm>
                <a:off x="6348" y="8245"/>
                <a:ext cx="92" cy="18"/>
                <a:chOff x="6348" y="8245"/>
                <a:chExt cx="92" cy="18"/>
              </a:xfrm>
            </p:grpSpPr>
            <p:sp>
              <p:nvSpPr>
                <p:cNvPr id="364" name="Freeform 560"/>
                <p:cNvSpPr>
                  <a:spLocks/>
                </p:cNvSpPr>
                <p:nvPr/>
              </p:nvSpPr>
              <p:spPr bwMode="auto">
                <a:xfrm>
                  <a:off x="6348" y="8245"/>
                  <a:ext cx="92" cy="18"/>
                </a:xfrm>
                <a:custGeom>
                  <a:avLst/>
                  <a:gdLst>
                    <a:gd name="T0" fmla="+- 0 6348 6348"/>
                    <a:gd name="T1" fmla="*/ T0 w 92"/>
                    <a:gd name="T2" fmla="+- 0 8263 8245"/>
                    <a:gd name="T3" fmla="*/ 8263 h 18"/>
                    <a:gd name="T4" fmla="+- 0 6440 6348"/>
                    <a:gd name="T5" fmla="*/ T4 w 92"/>
                    <a:gd name="T6" fmla="+- 0 8245 8245"/>
                    <a:gd name="T7" fmla="*/ 8245 h 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2" h="18">
                      <a:moveTo>
                        <a:pt x="0" y="18"/>
                      </a:moveTo>
                      <a:lnTo>
                        <a:pt x="92" y="0"/>
                      </a:lnTo>
                    </a:path>
                  </a:pathLst>
                </a:custGeom>
                <a:noFill/>
                <a:ln w="70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4" name="Group 561"/>
              <p:cNvGrpSpPr>
                <a:grpSpLocks/>
              </p:cNvGrpSpPr>
              <p:nvPr/>
            </p:nvGrpSpPr>
            <p:grpSpPr bwMode="auto">
              <a:xfrm>
                <a:off x="6440" y="8245"/>
                <a:ext cx="2" cy="36"/>
                <a:chOff x="6440" y="8245"/>
                <a:chExt cx="2" cy="36"/>
              </a:xfrm>
            </p:grpSpPr>
            <p:sp>
              <p:nvSpPr>
                <p:cNvPr id="363" name="Freeform 562"/>
                <p:cNvSpPr>
                  <a:spLocks/>
                </p:cNvSpPr>
                <p:nvPr/>
              </p:nvSpPr>
              <p:spPr bwMode="auto">
                <a:xfrm>
                  <a:off x="6440" y="8245"/>
                  <a:ext cx="2" cy="36"/>
                </a:xfrm>
                <a:custGeom>
                  <a:avLst/>
                  <a:gdLst>
                    <a:gd name="T0" fmla="+- 0 8282 8245"/>
                    <a:gd name="T1" fmla="*/ 8282 h 36"/>
                    <a:gd name="T2" fmla="+- 0 8245 8245"/>
                    <a:gd name="T3" fmla="*/ 8245 h 36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6">
                      <a:moveTo>
                        <a:pt x="0" y="3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5" name="Group 563"/>
              <p:cNvGrpSpPr>
                <a:grpSpLocks/>
              </p:cNvGrpSpPr>
              <p:nvPr/>
            </p:nvGrpSpPr>
            <p:grpSpPr bwMode="auto">
              <a:xfrm>
                <a:off x="6348" y="8199"/>
                <a:ext cx="92" cy="36"/>
                <a:chOff x="6348" y="8199"/>
                <a:chExt cx="92" cy="36"/>
              </a:xfrm>
            </p:grpSpPr>
            <p:sp>
              <p:nvSpPr>
                <p:cNvPr id="362" name="Freeform 564"/>
                <p:cNvSpPr>
                  <a:spLocks/>
                </p:cNvSpPr>
                <p:nvPr/>
              </p:nvSpPr>
              <p:spPr bwMode="auto">
                <a:xfrm>
                  <a:off x="6348" y="8199"/>
                  <a:ext cx="92" cy="36"/>
                </a:xfrm>
                <a:custGeom>
                  <a:avLst/>
                  <a:gdLst>
                    <a:gd name="T0" fmla="+- 0 6348 6348"/>
                    <a:gd name="T1" fmla="*/ T0 w 92"/>
                    <a:gd name="T2" fmla="+- 0 8222 8199"/>
                    <a:gd name="T3" fmla="*/ 8222 h 36"/>
                    <a:gd name="T4" fmla="+- 0 6354 6348"/>
                    <a:gd name="T5" fmla="*/ T4 w 92"/>
                    <a:gd name="T6" fmla="+- 0 8227 8199"/>
                    <a:gd name="T7" fmla="*/ 8227 h 36"/>
                    <a:gd name="T8" fmla="+- 0 6362 6348"/>
                    <a:gd name="T9" fmla="*/ T8 w 92"/>
                    <a:gd name="T10" fmla="+- 0 8231 8199"/>
                    <a:gd name="T11" fmla="*/ 8231 h 36"/>
                    <a:gd name="T12" fmla="+- 0 6370 6348"/>
                    <a:gd name="T13" fmla="*/ T12 w 92"/>
                    <a:gd name="T14" fmla="+- 0 8233 8199"/>
                    <a:gd name="T15" fmla="*/ 8233 h 36"/>
                    <a:gd name="T16" fmla="+- 0 6384 6348"/>
                    <a:gd name="T17" fmla="*/ T16 w 92"/>
                    <a:gd name="T18" fmla="+- 0 8236 8199"/>
                    <a:gd name="T19" fmla="*/ 8236 h 36"/>
                    <a:gd name="T20" fmla="+- 0 6404 6348"/>
                    <a:gd name="T21" fmla="*/ T20 w 92"/>
                    <a:gd name="T22" fmla="+- 0 8236 8199"/>
                    <a:gd name="T23" fmla="*/ 8236 h 36"/>
                    <a:gd name="T24" fmla="+- 0 6418 6348"/>
                    <a:gd name="T25" fmla="*/ T24 w 92"/>
                    <a:gd name="T26" fmla="+- 0 8233 8199"/>
                    <a:gd name="T27" fmla="*/ 8233 h 36"/>
                    <a:gd name="T28" fmla="+- 0 6426 6348"/>
                    <a:gd name="T29" fmla="*/ T28 w 92"/>
                    <a:gd name="T30" fmla="+- 0 8231 8199"/>
                    <a:gd name="T31" fmla="*/ 8231 h 36"/>
                    <a:gd name="T32" fmla="+- 0 6436 6348"/>
                    <a:gd name="T33" fmla="*/ T32 w 92"/>
                    <a:gd name="T34" fmla="+- 0 8227 8199"/>
                    <a:gd name="T35" fmla="*/ 8227 h 36"/>
                    <a:gd name="T36" fmla="+- 0 6440 6348"/>
                    <a:gd name="T37" fmla="*/ T36 w 92"/>
                    <a:gd name="T38" fmla="+- 0 8222 8199"/>
                    <a:gd name="T39" fmla="*/ 8222 h 36"/>
                    <a:gd name="T40" fmla="+- 0 6440 6348"/>
                    <a:gd name="T41" fmla="*/ T40 w 92"/>
                    <a:gd name="T42" fmla="+- 0 8213 8199"/>
                    <a:gd name="T43" fmla="*/ 8213 h 36"/>
                    <a:gd name="T44" fmla="+- 0 6436 6348"/>
                    <a:gd name="T45" fmla="*/ T44 w 92"/>
                    <a:gd name="T46" fmla="+- 0 8208 8199"/>
                    <a:gd name="T47" fmla="*/ 8208 h 36"/>
                    <a:gd name="T48" fmla="+- 0 6426 6348"/>
                    <a:gd name="T49" fmla="*/ T48 w 92"/>
                    <a:gd name="T50" fmla="+- 0 8203 8199"/>
                    <a:gd name="T51" fmla="*/ 8203 h 36"/>
                    <a:gd name="T52" fmla="+- 0 6418 6348"/>
                    <a:gd name="T53" fmla="*/ T52 w 92"/>
                    <a:gd name="T54" fmla="+- 0 8201 8199"/>
                    <a:gd name="T55" fmla="*/ 8201 h 36"/>
                    <a:gd name="T56" fmla="+- 0 6404 6348"/>
                    <a:gd name="T57" fmla="*/ T56 w 92"/>
                    <a:gd name="T58" fmla="+- 0 8199 8199"/>
                    <a:gd name="T59" fmla="*/ 8199 h 36"/>
                    <a:gd name="T60" fmla="+- 0 6384 6348"/>
                    <a:gd name="T61" fmla="*/ T60 w 92"/>
                    <a:gd name="T62" fmla="+- 0 8199 8199"/>
                    <a:gd name="T63" fmla="*/ 8199 h 36"/>
                    <a:gd name="T64" fmla="+- 0 6370 6348"/>
                    <a:gd name="T65" fmla="*/ T64 w 92"/>
                    <a:gd name="T66" fmla="+- 0 8201 8199"/>
                    <a:gd name="T67" fmla="*/ 8201 h 36"/>
                    <a:gd name="T68" fmla="+- 0 6362 6348"/>
                    <a:gd name="T69" fmla="*/ T68 w 92"/>
                    <a:gd name="T70" fmla="+- 0 8203 8199"/>
                    <a:gd name="T71" fmla="*/ 8203 h 36"/>
                    <a:gd name="T72" fmla="+- 0 6354 6348"/>
                    <a:gd name="T73" fmla="*/ T72 w 92"/>
                    <a:gd name="T74" fmla="+- 0 8208 8199"/>
                    <a:gd name="T75" fmla="*/ 8208 h 36"/>
                    <a:gd name="T76" fmla="+- 0 6348 6348"/>
                    <a:gd name="T77" fmla="*/ T76 w 92"/>
                    <a:gd name="T78" fmla="+- 0 8213 8199"/>
                    <a:gd name="T79" fmla="*/ 8213 h 36"/>
                    <a:gd name="T80" fmla="+- 0 6348 6348"/>
                    <a:gd name="T81" fmla="*/ T80 w 92"/>
                    <a:gd name="T82" fmla="+- 0 8222 8199"/>
                    <a:gd name="T83" fmla="*/ 8222 h 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</a:cxnLst>
                  <a:rect l="0" t="0" r="r" b="b"/>
                  <a:pathLst>
                    <a:path w="92" h="36">
                      <a:moveTo>
                        <a:pt x="0" y="23"/>
                      </a:moveTo>
                      <a:lnTo>
                        <a:pt x="6" y="28"/>
                      </a:lnTo>
                      <a:lnTo>
                        <a:pt x="14" y="32"/>
                      </a:lnTo>
                      <a:lnTo>
                        <a:pt x="22" y="34"/>
                      </a:lnTo>
                      <a:lnTo>
                        <a:pt x="36" y="37"/>
                      </a:lnTo>
                      <a:lnTo>
                        <a:pt x="56" y="37"/>
                      </a:lnTo>
                      <a:lnTo>
                        <a:pt x="70" y="34"/>
                      </a:lnTo>
                      <a:lnTo>
                        <a:pt x="78" y="32"/>
                      </a:lnTo>
                      <a:lnTo>
                        <a:pt x="88" y="28"/>
                      </a:lnTo>
                      <a:lnTo>
                        <a:pt x="92" y="23"/>
                      </a:lnTo>
                      <a:lnTo>
                        <a:pt x="92" y="14"/>
                      </a:lnTo>
                      <a:lnTo>
                        <a:pt x="88" y="9"/>
                      </a:lnTo>
                      <a:lnTo>
                        <a:pt x="78" y="4"/>
                      </a:lnTo>
                      <a:lnTo>
                        <a:pt x="70" y="2"/>
                      </a:lnTo>
                      <a:lnTo>
                        <a:pt x="56" y="0"/>
                      </a:lnTo>
                      <a:lnTo>
                        <a:pt x="36" y="0"/>
                      </a:lnTo>
                      <a:lnTo>
                        <a:pt x="22" y="2"/>
                      </a:lnTo>
                      <a:lnTo>
                        <a:pt x="14" y="4"/>
                      </a:lnTo>
                      <a:lnTo>
                        <a:pt x="6" y="9"/>
                      </a:lnTo>
                      <a:lnTo>
                        <a:pt x="0" y="14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noFill/>
                <a:ln w="75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6" name="Group 565"/>
              <p:cNvGrpSpPr>
                <a:grpSpLocks/>
              </p:cNvGrpSpPr>
              <p:nvPr/>
            </p:nvGrpSpPr>
            <p:grpSpPr bwMode="auto">
              <a:xfrm>
                <a:off x="6422" y="8201"/>
                <a:ext cx="26" cy="14"/>
                <a:chOff x="6422" y="8201"/>
                <a:chExt cx="26" cy="14"/>
              </a:xfrm>
            </p:grpSpPr>
            <p:sp>
              <p:nvSpPr>
                <p:cNvPr id="361" name="Freeform 566"/>
                <p:cNvSpPr>
                  <a:spLocks/>
                </p:cNvSpPr>
                <p:nvPr/>
              </p:nvSpPr>
              <p:spPr bwMode="auto">
                <a:xfrm>
                  <a:off x="6422" y="8201"/>
                  <a:ext cx="26" cy="14"/>
                </a:xfrm>
                <a:custGeom>
                  <a:avLst/>
                  <a:gdLst>
                    <a:gd name="T0" fmla="+- 0 6422 6422"/>
                    <a:gd name="T1" fmla="*/ T0 w 26"/>
                    <a:gd name="T2" fmla="+- 0 8215 8201"/>
                    <a:gd name="T3" fmla="*/ 8215 h 14"/>
                    <a:gd name="T4" fmla="+- 0 6448 6422"/>
                    <a:gd name="T5" fmla="*/ T4 w 26"/>
                    <a:gd name="T6" fmla="+- 0 8201 8201"/>
                    <a:gd name="T7" fmla="*/ 8201 h 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26" h="14">
                      <a:moveTo>
                        <a:pt x="0" y="14"/>
                      </a:moveTo>
                      <a:lnTo>
                        <a:pt x="26" y="0"/>
                      </a:lnTo>
                    </a:path>
                  </a:pathLst>
                </a:custGeom>
                <a:noFill/>
                <a:ln w="81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7" name="Group 567"/>
              <p:cNvGrpSpPr>
                <a:grpSpLocks/>
              </p:cNvGrpSpPr>
              <p:nvPr/>
            </p:nvGrpSpPr>
            <p:grpSpPr bwMode="auto">
              <a:xfrm>
                <a:off x="7477" y="10429"/>
                <a:ext cx="2" cy="48"/>
                <a:chOff x="7477" y="10429"/>
                <a:chExt cx="2" cy="48"/>
              </a:xfrm>
            </p:grpSpPr>
            <p:sp>
              <p:nvSpPr>
                <p:cNvPr id="360" name="Freeform 568"/>
                <p:cNvSpPr>
                  <a:spLocks/>
                </p:cNvSpPr>
                <p:nvPr/>
              </p:nvSpPr>
              <p:spPr bwMode="auto">
                <a:xfrm>
                  <a:off x="7477" y="10429"/>
                  <a:ext cx="2" cy="48"/>
                </a:xfrm>
                <a:custGeom>
                  <a:avLst/>
                  <a:gdLst>
                    <a:gd name="T0" fmla="+- 0 10429 10429"/>
                    <a:gd name="T1" fmla="*/ 10429 h 48"/>
                    <a:gd name="T2" fmla="+- 0 10477 10429"/>
                    <a:gd name="T3" fmla="*/ 10477 h 4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8">
                      <a:moveTo>
                        <a:pt x="0" y="0"/>
                      </a:moveTo>
                      <a:lnTo>
                        <a:pt x="0" y="4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8" name="Group 569"/>
              <p:cNvGrpSpPr>
                <a:grpSpLocks/>
              </p:cNvGrpSpPr>
              <p:nvPr/>
            </p:nvGrpSpPr>
            <p:grpSpPr bwMode="auto">
              <a:xfrm>
                <a:off x="7477" y="10445"/>
                <a:ext cx="52" cy="32"/>
                <a:chOff x="7477" y="10445"/>
                <a:chExt cx="52" cy="32"/>
              </a:xfrm>
            </p:grpSpPr>
            <p:sp>
              <p:nvSpPr>
                <p:cNvPr id="359" name="Freeform 570"/>
                <p:cNvSpPr>
                  <a:spLocks/>
                </p:cNvSpPr>
                <p:nvPr/>
              </p:nvSpPr>
              <p:spPr bwMode="auto">
                <a:xfrm>
                  <a:off x="7477" y="10445"/>
                  <a:ext cx="52" cy="32"/>
                </a:xfrm>
                <a:custGeom>
                  <a:avLst/>
                  <a:gdLst>
                    <a:gd name="T0" fmla="+- 0 7477 7477"/>
                    <a:gd name="T1" fmla="*/ T0 w 52"/>
                    <a:gd name="T2" fmla="+- 0 10452 10445"/>
                    <a:gd name="T3" fmla="*/ 10452 h 32"/>
                    <a:gd name="T4" fmla="+- 0 7485 7477"/>
                    <a:gd name="T5" fmla="*/ T4 w 52"/>
                    <a:gd name="T6" fmla="+- 0 10447 10445"/>
                    <a:gd name="T7" fmla="*/ 10447 h 32"/>
                    <a:gd name="T8" fmla="+- 0 7493 7477"/>
                    <a:gd name="T9" fmla="*/ T8 w 52"/>
                    <a:gd name="T10" fmla="+- 0 10445 10445"/>
                    <a:gd name="T11" fmla="*/ 10445 h 32"/>
                    <a:gd name="T12" fmla="+- 0 7507 7477"/>
                    <a:gd name="T13" fmla="*/ T12 w 52"/>
                    <a:gd name="T14" fmla="+- 0 10445 10445"/>
                    <a:gd name="T15" fmla="*/ 10445 h 32"/>
                    <a:gd name="T16" fmla="+- 0 7515 7477"/>
                    <a:gd name="T17" fmla="*/ T16 w 52"/>
                    <a:gd name="T18" fmla="+- 0 10447 10445"/>
                    <a:gd name="T19" fmla="*/ 10447 h 32"/>
                    <a:gd name="T20" fmla="+- 0 7523 7477"/>
                    <a:gd name="T21" fmla="*/ T20 w 52"/>
                    <a:gd name="T22" fmla="+- 0 10452 10445"/>
                    <a:gd name="T23" fmla="*/ 10452 h 32"/>
                    <a:gd name="T24" fmla="+- 0 7529 7477"/>
                    <a:gd name="T25" fmla="*/ T24 w 52"/>
                    <a:gd name="T26" fmla="+- 0 10459 10445"/>
                    <a:gd name="T27" fmla="*/ 10459 h 32"/>
                    <a:gd name="T28" fmla="+- 0 7529 7477"/>
                    <a:gd name="T29" fmla="*/ T28 w 52"/>
                    <a:gd name="T30" fmla="+- 0 10463 10445"/>
                    <a:gd name="T31" fmla="*/ 10463 h 32"/>
                    <a:gd name="T32" fmla="+- 0 7523 7477"/>
                    <a:gd name="T33" fmla="*/ T32 w 52"/>
                    <a:gd name="T34" fmla="+- 0 10471 10445"/>
                    <a:gd name="T35" fmla="*/ 10471 h 32"/>
                    <a:gd name="T36" fmla="+- 0 7515 7477"/>
                    <a:gd name="T37" fmla="*/ T36 w 52"/>
                    <a:gd name="T38" fmla="+- 0 10475 10445"/>
                    <a:gd name="T39" fmla="*/ 10475 h 32"/>
                    <a:gd name="T40" fmla="+- 0 7507 7477"/>
                    <a:gd name="T41" fmla="*/ T40 w 52"/>
                    <a:gd name="T42" fmla="+- 0 10477 10445"/>
                    <a:gd name="T43" fmla="*/ 10477 h 32"/>
                    <a:gd name="T44" fmla="+- 0 7493 7477"/>
                    <a:gd name="T45" fmla="*/ T44 w 52"/>
                    <a:gd name="T46" fmla="+- 0 10477 10445"/>
                    <a:gd name="T47" fmla="*/ 10477 h 32"/>
                    <a:gd name="T48" fmla="+- 0 7485 7477"/>
                    <a:gd name="T49" fmla="*/ T48 w 52"/>
                    <a:gd name="T50" fmla="+- 0 10475 10445"/>
                    <a:gd name="T51" fmla="*/ 10475 h 32"/>
                    <a:gd name="T52" fmla="+- 0 7477 7477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0" y="7"/>
                      </a:moveTo>
                      <a:lnTo>
                        <a:pt x="8" y="2"/>
                      </a:lnTo>
                      <a:lnTo>
                        <a:pt x="16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6" y="7"/>
                      </a:lnTo>
                      <a:lnTo>
                        <a:pt x="52" y="14"/>
                      </a:lnTo>
                      <a:lnTo>
                        <a:pt x="52" y="18"/>
                      </a:lnTo>
                      <a:lnTo>
                        <a:pt x="46" y="26"/>
                      </a:lnTo>
                      <a:lnTo>
                        <a:pt x="38" y="30"/>
                      </a:lnTo>
                      <a:lnTo>
                        <a:pt x="30" y="32"/>
                      </a:lnTo>
                      <a:lnTo>
                        <a:pt x="16" y="32"/>
                      </a:lnTo>
                      <a:lnTo>
                        <a:pt x="8" y="30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9" name="Group 571"/>
              <p:cNvGrpSpPr>
                <a:grpSpLocks/>
              </p:cNvGrpSpPr>
              <p:nvPr/>
            </p:nvGrpSpPr>
            <p:grpSpPr bwMode="auto">
              <a:xfrm>
                <a:off x="7555" y="10445"/>
                <a:ext cx="52" cy="32"/>
                <a:chOff x="7555" y="10445"/>
                <a:chExt cx="52" cy="32"/>
              </a:xfrm>
            </p:grpSpPr>
            <p:sp>
              <p:nvSpPr>
                <p:cNvPr id="358" name="Freeform 572"/>
                <p:cNvSpPr>
                  <a:spLocks/>
                </p:cNvSpPr>
                <p:nvPr/>
              </p:nvSpPr>
              <p:spPr bwMode="auto">
                <a:xfrm>
                  <a:off x="7555" y="10445"/>
                  <a:ext cx="52" cy="32"/>
                </a:xfrm>
                <a:custGeom>
                  <a:avLst/>
                  <a:gdLst>
                    <a:gd name="T0" fmla="+- 0 7555 7555"/>
                    <a:gd name="T1" fmla="*/ T0 w 52"/>
                    <a:gd name="T2" fmla="+- 0 10459 10445"/>
                    <a:gd name="T3" fmla="*/ 10459 h 32"/>
                    <a:gd name="T4" fmla="+- 0 7607 7555"/>
                    <a:gd name="T5" fmla="*/ T4 w 52"/>
                    <a:gd name="T6" fmla="+- 0 10459 10445"/>
                    <a:gd name="T7" fmla="*/ 10459 h 32"/>
                    <a:gd name="T8" fmla="+- 0 7607 7555"/>
                    <a:gd name="T9" fmla="*/ T8 w 52"/>
                    <a:gd name="T10" fmla="+- 0 10454 10445"/>
                    <a:gd name="T11" fmla="*/ 10454 h 32"/>
                    <a:gd name="T12" fmla="+- 0 7601 7555"/>
                    <a:gd name="T13" fmla="*/ T12 w 52"/>
                    <a:gd name="T14" fmla="+- 0 10450 10445"/>
                    <a:gd name="T15" fmla="*/ 10450 h 32"/>
                    <a:gd name="T16" fmla="+- 0 7597 7555"/>
                    <a:gd name="T17" fmla="*/ T16 w 52"/>
                    <a:gd name="T18" fmla="+- 0 10447 10445"/>
                    <a:gd name="T19" fmla="*/ 10447 h 32"/>
                    <a:gd name="T20" fmla="+- 0 7589 7555"/>
                    <a:gd name="T21" fmla="*/ T20 w 52"/>
                    <a:gd name="T22" fmla="+- 0 10445 10445"/>
                    <a:gd name="T23" fmla="*/ 10445 h 32"/>
                    <a:gd name="T24" fmla="+- 0 7575 7555"/>
                    <a:gd name="T25" fmla="*/ T24 w 52"/>
                    <a:gd name="T26" fmla="+- 0 10445 10445"/>
                    <a:gd name="T27" fmla="*/ 10445 h 32"/>
                    <a:gd name="T28" fmla="+- 0 7567 7555"/>
                    <a:gd name="T29" fmla="*/ T28 w 52"/>
                    <a:gd name="T30" fmla="+- 0 10447 10445"/>
                    <a:gd name="T31" fmla="*/ 10447 h 32"/>
                    <a:gd name="T32" fmla="+- 0 7559 7555"/>
                    <a:gd name="T33" fmla="*/ T32 w 52"/>
                    <a:gd name="T34" fmla="+- 0 10452 10445"/>
                    <a:gd name="T35" fmla="*/ 10452 h 32"/>
                    <a:gd name="T36" fmla="+- 0 7555 7555"/>
                    <a:gd name="T37" fmla="*/ T36 w 52"/>
                    <a:gd name="T38" fmla="+- 0 10459 10445"/>
                    <a:gd name="T39" fmla="*/ 10459 h 32"/>
                    <a:gd name="T40" fmla="+- 0 7555 7555"/>
                    <a:gd name="T41" fmla="*/ T40 w 52"/>
                    <a:gd name="T42" fmla="+- 0 10463 10445"/>
                    <a:gd name="T43" fmla="*/ 10463 h 32"/>
                    <a:gd name="T44" fmla="+- 0 7559 7555"/>
                    <a:gd name="T45" fmla="*/ T44 w 52"/>
                    <a:gd name="T46" fmla="+- 0 10471 10445"/>
                    <a:gd name="T47" fmla="*/ 10471 h 32"/>
                    <a:gd name="T48" fmla="+- 0 7567 7555"/>
                    <a:gd name="T49" fmla="*/ T48 w 52"/>
                    <a:gd name="T50" fmla="+- 0 10475 10445"/>
                    <a:gd name="T51" fmla="*/ 10475 h 32"/>
                    <a:gd name="T52" fmla="+- 0 7575 7555"/>
                    <a:gd name="T53" fmla="*/ T52 w 52"/>
                    <a:gd name="T54" fmla="+- 0 10477 10445"/>
                    <a:gd name="T55" fmla="*/ 10477 h 32"/>
                    <a:gd name="T56" fmla="+- 0 7589 7555"/>
                    <a:gd name="T57" fmla="*/ T56 w 52"/>
                    <a:gd name="T58" fmla="+- 0 10477 10445"/>
                    <a:gd name="T59" fmla="*/ 10477 h 32"/>
                    <a:gd name="T60" fmla="+- 0 7597 7555"/>
                    <a:gd name="T61" fmla="*/ T60 w 52"/>
                    <a:gd name="T62" fmla="+- 0 10475 10445"/>
                    <a:gd name="T63" fmla="*/ 10475 h 32"/>
                    <a:gd name="T64" fmla="+- 0 7607 7555"/>
                    <a:gd name="T65" fmla="*/ T64 w 52"/>
                    <a:gd name="T66" fmla="+- 0 10471 10445"/>
                    <a:gd name="T67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52" h="32">
                      <a:moveTo>
                        <a:pt x="0" y="14"/>
                      </a:moveTo>
                      <a:lnTo>
                        <a:pt x="52" y="14"/>
                      </a:lnTo>
                      <a:lnTo>
                        <a:pt x="52" y="9"/>
                      </a:lnTo>
                      <a:lnTo>
                        <a:pt x="46" y="5"/>
                      </a:lnTo>
                      <a:lnTo>
                        <a:pt x="42" y="2"/>
                      </a:lnTo>
                      <a:lnTo>
                        <a:pt x="34" y="0"/>
                      </a:lnTo>
                      <a:lnTo>
                        <a:pt x="20" y="0"/>
                      </a:lnTo>
                      <a:lnTo>
                        <a:pt x="12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2" y="30"/>
                      </a:lnTo>
                      <a:lnTo>
                        <a:pt x="20" y="32"/>
                      </a:lnTo>
                      <a:lnTo>
                        <a:pt x="34" y="32"/>
                      </a:lnTo>
                      <a:lnTo>
                        <a:pt x="42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0" name="Group 573"/>
              <p:cNvGrpSpPr>
                <a:grpSpLocks/>
              </p:cNvGrpSpPr>
              <p:nvPr/>
            </p:nvGrpSpPr>
            <p:grpSpPr bwMode="auto">
              <a:xfrm>
                <a:off x="7683" y="10445"/>
                <a:ext cx="2" cy="32"/>
                <a:chOff x="7683" y="10445"/>
                <a:chExt cx="2" cy="32"/>
              </a:xfrm>
            </p:grpSpPr>
            <p:sp>
              <p:nvSpPr>
                <p:cNvPr id="357" name="Freeform 574"/>
                <p:cNvSpPr>
                  <a:spLocks/>
                </p:cNvSpPr>
                <p:nvPr/>
              </p:nvSpPr>
              <p:spPr bwMode="auto">
                <a:xfrm>
                  <a:off x="7683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1" name="Group 575"/>
              <p:cNvGrpSpPr>
                <a:grpSpLocks/>
              </p:cNvGrpSpPr>
              <p:nvPr/>
            </p:nvGrpSpPr>
            <p:grpSpPr bwMode="auto">
              <a:xfrm>
                <a:off x="7631" y="10445"/>
                <a:ext cx="52" cy="32"/>
                <a:chOff x="7631" y="10445"/>
                <a:chExt cx="52" cy="32"/>
              </a:xfrm>
            </p:grpSpPr>
            <p:sp>
              <p:nvSpPr>
                <p:cNvPr id="356" name="Freeform 576"/>
                <p:cNvSpPr>
                  <a:spLocks/>
                </p:cNvSpPr>
                <p:nvPr/>
              </p:nvSpPr>
              <p:spPr bwMode="auto">
                <a:xfrm>
                  <a:off x="7631" y="10445"/>
                  <a:ext cx="52" cy="32"/>
                </a:xfrm>
                <a:custGeom>
                  <a:avLst/>
                  <a:gdLst>
                    <a:gd name="T0" fmla="+- 0 7683 7631"/>
                    <a:gd name="T1" fmla="*/ T0 w 52"/>
                    <a:gd name="T2" fmla="+- 0 10452 10445"/>
                    <a:gd name="T3" fmla="*/ 10452 h 32"/>
                    <a:gd name="T4" fmla="+- 0 7675 7631"/>
                    <a:gd name="T5" fmla="*/ T4 w 52"/>
                    <a:gd name="T6" fmla="+- 0 10447 10445"/>
                    <a:gd name="T7" fmla="*/ 10447 h 32"/>
                    <a:gd name="T8" fmla="+- 0 7667 7631"/>
                    <a:gd name="T9" fmla="*/ T8 w 52"/>
                    <a:gd name="T10" fmla="+- 0 10445 10445"/>
                    <a:gd name="T11" fmla="*/ 10445 h 32"/>
                    <a:gd name="T12" fmla="+- 0 7653 7631"/>
                    <a:gd name="T13" fmla="*/ T12 w 52"/>
                    <a:gd name="T14" fmla="+- 0 10445 10445"/>
                    <a:gd name="T15" fmla="*/ 10445 h 32"/>
                    <a:gd name="T16" fmla="+- 0 7645 7631"/>
                    <a:gd name="T17" fmla="*/ T16 w 52"/>
                    <a:gd name="T18" fmla="+- 0 10447 10445"/>
                    <a:gd name="T19" fmla="*/ 10447 h 32"/>
                    <a:gd name="T20" fmla="+- 0 7637 7631"/>
                    <a:gd name="T21" fmla="*/ T20 w 52"/>
                    <a:gd name="T22" fmla="+- 0 10452 10445"/>
                    <a:gd name="T23" fmla="*/ 10452 h 32"/>
                    <a:gd name="T24" fmla="+- 0 7631 7631"/>
                    <a:gd name="T25" fmla="*/ T24 w 52"/>
                    <a:gd name="T26" fmla="+- 0 10459 10445"/>
                    <a:gd name="T27" fmla="*/ 10459 h 32"/>
                    <a:gd name="T28" fmla="+- 0 7631 7631"/>
                    <a:gd name="T29" fmla="*/ T28 w 52"/>
                    <a:gd name="T30" fmla="+- 0 10463 10445"/>
                    <a:gd name="T31" fmla="*/ 10463 h 32"/>
                    <a:gd name="T32" fmla="+- 0 7637 7631"/>
                    <a:gd name="T33" fmla="*/ T32 w 52"/>
                    <a:gd name="T34" fmla="+- 0 10471 10445"/>
                    <a:gd name="T35" fmla="*/ 10471 h 32"/>
                    <a:gd name="T36" fmla="+- 0 7645 7631"/>
                    <a:gd name="T37" fmla="*/ T36 w 52"/>
                    <a:gd name="T38" fmla="+- 0 10475 10445"/>
                    <a:gd name="T39" fmla="*/ 10475 h 32"/>
                    <a:gd name="T40" fmla="+- 0 7653 7631"/>
                    <a:gd name="T41" fmla="*/ T40 w 52"/>
                    <a:gd name="T42" fmla="+- 0 10477 10445"/>
                    <a:gd name="T43" fmla="*/ 10477 h 32"/>
                    <a:gd name="T44" fmla="+- 0 7667 7631"/>
                    <a:gd name="T45" fmla="*/ T44 w 52"/>
                    <a:gd name="T46" fmla="+- 0 10477 10445"/>
                    <a:gd name="T47" fmla="*/ 10477 h 32"/>
                    <a:gd name="T48" fmla="+- 0 7675 7631"/>
                    <a:gd name="T49" fmla="*/ T48 w 52"/>
                    <a:gd name="T50" fmla="+- 0 10475 10445"/>
                    <a:gd name="T51" fmla="*/ 10475 h 32"/>
                    <a:gd name="T52" fmla="+- 0 7683 7631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52" y="7"/>
                      </a:moveTo>
                      <a:lnTo>
                        <a:pt x="44" y="2"/>
                      </a:lnTo>
                      <a:lnTo>
                        <a:pt x="36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6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6" y="26"/>
                      </a:lnTo>
                      <a:lnTo>
                        <a:pt x="14" y="30"/>
                      </a:lnTo>
                      <a:lnTo>
                        <a:pt x="22" y="32"/>
                      </a:lnTo>
                      <a:lnTo>
                        <a:pt x="36" y="32"/>
                      </a:lnTo>
                      <a:lnTo>
                        <a:pt x="44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2" name="Group 577"/>
              <p:cNvGrpSpPr>
                <a:grpSpLocks/>
              </p:cNvGrpSpPr>
              <p:nvPr/>
            </p:nvGrpSpPr>
            <p:grpSpPr bwMode="auto">
              <a:xfrm>
                <a:off x="7719" y="10445"/>
                <a:ext cx="2" cy="32"/>
                <a:chOff x="7719" y="10445"/>
                <a:chExt cx="2" cy="32"/>
              </a:xfrm>
            </p:grpSpPr>
            <p:sp>
              <p:nvSpPr>
                <p:cNvPr id="355" name="Freeform 578"/>
                <p:cNvSpPr>
                  <a:spLocks/>
                </p:cNvSpPr>
                <p:nvPr/>
              </p:nvSpPr>
              <p:spPr bwMode="auto">
                <a:xfrm>
                  <a:off x="7719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3" name="Group 579"/>
              <p:cNvGrpSpPr>
                <a:grpSpLocks/>
              </p:cNvGrpSpPr>
              <p:nvPr/>
            </p:nvGrpSpPr>
            <p:grpSpPr bwMode="auto">
              <a:xfrm>
                <a:off x="7719" y="10445"/>
                <a:ext cx="46" cy="32"/>
                <a:chOff x="7719" y="10445"/>
                <a:chExt cx="46" cy="32"/>
              </a:xfrm>
            </p:grpSpPr>
            <p:sp>
              <p:nvSpPr>
                <p:cNvPr id="354" name="Freeform 580"/>
                <p:cNvSpPr>
                  <a:spLocks/>
                </p:cNvSpPr>
                <p:nvPr/>
              </p:nvSpPr>
              <p:spPr bwMode="auto">
                <a:xfrm>
                  <a:off x="7719" y="10445"/>
                  <a:ext cx="46" cy="32"/>
                </a:xfrm>
                <a:custGeom>
                  <a:avLst/>
                  <a:gdLst>
                    <a:gd name="T0" fmla="+- 0 7719 7719"/>
                    <a:gd name="T1" fmla="*/ T0 w 46"/>
                    <a:gd name="T2" fmla="+- 0 10454 10445"/>
                    <a:gd name="T3" fmla="*/ 10454 h 32"/>
                    <a:gd name="T4" fmla="+- 0 7731 7719"/>
                    <a:gd name="T5" fmla="*/ T4 w 46"/>
                    <a:gd name="T6" fmla="+- 0 10447 10445"/>
                    <a:gd name="T7" fmla="*/ 10447 h 32"/>
                    <a:gd name="T8" fmla="+- 0 7739 7719"/>
                    <a:gd name="T9" fmla="*/ T8 w 46"/>
                    <a:gd name="T10" fmla="+- 0 10445 10445"/>
                    <a:gd name="T11" fmla="*/ 10445 h 32"/>
                    <a:gd name="T12" fmla="+- 0 7753 7719"/>
                    <a:gd name="T13" fmla="*/ T12 w 46"/>
                    <a:gd name="T14" fmla="+- 0 10445 10445"/>
                    <a:gd name="T15" fmla="*/ 10445 h 32"/>
                    <a:gd name="T16" fmla="+- 0 7761 7719"/>
                    <a:gd name="T17" fmla="*/ T16 w 46"/>
                    <a:gd name="T18" fmla="+- 0 10447 10445"/>
                    <a:gd name="T19" fmla="*/ 10447 h 32"/>
                    <a:gd name="T20" fmla="+- 0 7765 7719"/>
                    <a:gd name="T21" fmla="*/ T20 w 46"/>
                    <a:gd name="T22" fmla="+- 0 10454 10445"/>
                    <a:gd name="T23" fmla="*/ 10454 h 32"/>
                    <a:gd name="T24" fmla="+- 0 7765 7719"/>
                    <a:gd name="T25" fmla="*/ T24 w 46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6" h="32">
                      <a:moveTo>
                        <a:pt x="0" y="9"/>
                      </a:moveTo>
                      <a:lnTo>
                        <a:pt x="12" y="2"/>
                      </a:lnTo>
                      <a:lnTo>
                        <a:pt x="20" y="0"/>
                      </a:lnTo>
                      <a:lnTo>
                        <a:pt x="34" y="0"/>
                      </a:lnTo>
                      <a:lnTo>
                        <a:pt x="42" y="2"/>
                      </a:lnTo>
                      <a:lnTo>
                        <a:pt x="46" y="9"/>
                      </a:lnTo>
                      <a:lnTo>
                        <a:pt x="46" y="32"/>
                      </a:lnTo>
                    </a:path>
                  </a:pathLst>
                </a:custGeom>
                <a:noFill/>
                <a:ln w="87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4" name="Group 581"/>
              <p:cNvGrpSpPr>
                <a:grpSpLocks/>
              </p:cNvGrpSpPr>
              <p:nvPr/>
            </p:nvGrpSpPr>
            <p:grpSpPr bwMode="auto">
              <a:xfrm>
                <a:off x="7765" y="10445"/>
                <a:ext cx="48" cy="32"/>
                <a:chOff x="7765" y="10445"/>
                <a:chExt cx="48" cy="32"/>
              </a:xfrm>
            </p:grpSpPr>
            <p:sp>
              <p:nvSpPr>
                <p:cNvPr id="353" name="Freeform 582"/>
                <p:cNvSpPr>
                  <a:spLocks/>
                </p:cNvSpPr>
                <p:nvPr/>
              </p:nvSpPr>
              <p:spPr bwMode="auto">
                <a:xfrm>
                  <a:off x="7765" y="10445"/>
                  <a:ext cx="48" cy="32"/>
                </a:xfrm>
                <a:custGeom>
                  <a:avLst/>
                  <a:gdLst>
                    <a:gd name="T0" fmla="+- 0 7765 7765"/>
                    <a:gd name="T1" fmla="*/ T0 w 48"/>
                    <a:gd name="T2" fmla="+- 0 10454 10445"/>
                    <a:gd name="T3" fmla="*/ 10454 h 32"/>
                    <a:gd name="T4" fmla="+- 0 7779 7765"/>
                    <a:gd name="T5" fmla="*/ T4 w 48"/>
                    <a:gd name="T6" fmla="+- 0 10447 10445"/>
                    <a:gd name="T7" fmla="*/ 10447 h 32"/>
                    <a:gd name="T8" fmla="+- 0 7787 7765"/>
                    <a:gd name="T9" fmla="*/ T8 w 48"/>
                    <a:gd name="T10" fmla="+- 0 10445 10445"/>
                    <a:gd name="T11" fmla="*/ 10445 h 32"/>
                    <a:gd name="T12" fmla="+- 0 7801 7765"/>
                    <a:gd name="T13" fmla="*/ T12 w 48"/>
                    <a:gd name="T14" fmla="+- 0 10445 10445"/>
                    <a:gd name="T15" fmla="*/ 10445 h 32"/>
                    <a:gd name="T16" fmla="+- 0 7809 7765"/>
                    <a:gd name="T17" fmla="*/ T16 w 48"/>
                    <a:gd name="T18" fmla="+- 0 10447 10445"/>
                    <a:gd name="T19" fmla="*/ 10447 h 32"/>
                    <a:gd name="T20" fmla="+- 0 7813 7765"/>
                    <a:gd name="T21" fmla="*/ T20 w 48"/>
                    <a:gd name="T22" fmla="+- 0 10454 10445"/>
                    <a:gd name="T23" fmla="*/ 10454 h 32"/>
                    <a:gd name="T24" fmla="+- 0 7813 7765"/>
                    <a:gd name="T25" fmla="*/ T24 w 48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8" h="32">
                      <a:moveTo>
                        <a:pt x="0" y="9"/>
                      </a:moveTo>
                      <a:lnTo>
                        <a:pt x="14" y="2"/>
                      </a:lnTo>
                      <a:lnTo>
                        <a:pt x="22" y="0"/>
                      </a:lnTo>
                      <a:lnTo>
                        <a:pt x="36" y="0"/>
                      </a:lnTo>
                      <a:lnTo>
                        <a:pt x="44" y="2"/>
                      </a:lnTo>
                      <a:lnTo>
                        <a:pt x="48" y="9"/>
                      </a:lnTo>
                      <a:lnTo>
                        <a:pt x="48" y="32"/>
                      </a:lnTo>
                    </a:path>
                  </a:pathLst>
                </a:custGeom>
                <a:noFill/>
                <a:ln w="8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5" name="Group 583"/>
              <p:cNvGrpSpPr>
                <a:grpSpLocks/>
              </p:cNvGrpSpPr>
              <p:nvPr/>
            </p:nvGrpSpPr>
            <p:grpSpPr bwMode="auto">
              <a:xfrm>
                <a:off x="7847" y="10457"/>
                <a:ext cx="78" cy="2"/>
                <a:chOff x="7847" y="10457"/>
                <a:chExt cx="78" cy="2"/>
              </a:xfrm>
            </p:grpSpPr>
            <p:sp>
              <p:nvSpPr>
                <p:cNvPr id="352" name="Freeform 584"/>
                <p:cNvSpPr>
                  <a:spLocks/>
                </p:cNvSpPr>
                <p:nvPr/>
              </p:nvSpPr>
              <p:spPr bwMode="auto">
                <a:xfrm>
                  <a:off x="7847" y="10457"/>
                  <a:ext cx="78" cy="2"/>
                </a:xfrm>
                <a:custGeom>
                  <a:avLst/>
                  <a:gdLst>
                    <a:gd name="T0" fmla="+- 0 7847 7847"/>
                    <a:gd name="T1" fmla="*/ T0 w 78"/>
                    <a:gd name="T2" fmla="+- 0 7925 7847"/>
                    <a:gd name="T3" fmla="*/ T2 w 78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8">
                      <a:moveTo>
                        <a:pt x="0" y="0"/>
                      </a:moveTo>
                      <a:lnTo>
                        <a:pt x="78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6" name="Group 585"/>
              <p:cNvGrpSpPr>
                <a:grpSpLocks/>
              </p:cNvGrpSpPr>
              <p:nvPr/>
            </p:nvGrpSpPr>
            <p:grpSpPr bwMode="auto">
              <a:xfrm>
                <a:off x="7961" y="10429"/>
                <a:ext cx="2" cy="48"/>
                <a:chOff x="7961" y="10429"/>
                <a:chExt cx="2" cy="48"/>
              </a:xfrm>
            </p:grpSpPr>
            <p:sp>
              <p:nvSpPr>
                <p:cNvPr id="351" name="Freeform 586"/>
                <p:cNvSpPr>
                  <a:spLocks/>
                </p:cNvSpPr>
                <p:nvPr/>
              </p:nvSpPr>
              <p:spPr bwMode="auto">
                <a:xfrm>
                  <a:off x="7961" y="10429"/>
                  <a:ext cx="2" cy="48"/>
                </a:xfrm>
                <a:custGeom>
                  <a:avLst/>
                  <a:gdLst>
                    <a:gd name="T0" fmla="+- 0 10429 10429"/>
                    <a:gd name="T1" fmla="*/ 10429 h 48"/>
                    <a:gd name="T2" fmla="+- 0 10477 10429"/>
                    <a:gd name="T3" fmla="*/ 10477 h 4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8">
                      <a:moveTo>
                        <a:pt x="0" y="0"/>
                      </a:moveTo>
                      <a:lnTo>
                        <a:pt x="0" y="48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7" name="Group 587"/>
              <p:cNvGrpSpPr>
                <a:grpSpLocks/>
              </p:cNvGrpSpPr>
              <p:nvPr/>
            </p:nvGrpSpPr>
            <p:grpSpPr bwMode="auto">
              <a:xfrm>
                <a:off x="7961" y="10445"/>
                <a:ext cx="52" cy="32"/>
                <a:chOff x="7961" y="10445"/>
                <a:chExt cx="52" cy="32"/>
              </a:xfrm>
            </p:grpSpPr>
            <p:sp>
              <p:nvSpPr>
                <p:cNvPr id="350" name="Freeform 588"/>
                <p:cNvSpPr>
                  <a:spLocks/>
                </p:cNvSpPr>
                <p:nvPr/>
              </p:nvSpPr>
              <p:spPr bwMode="auto">
                <a:xfrm>
                  <a:off x="7961" y="10445"/>
                  <a:ext cx="52" cy="32"/>
                </a:xfrm>
                <a:custGeom>
                  <a:avLst/>
                  <a:gdLst>
                    <a:gd name="T0" fmla="+- 0 7961 7961"/>
                    <a:gd name="T1" fmla="*/ T0 w 52"/>
                    <a:gd name="T2" fmla="+- 0 10452 10445"/>
                    <a:gd name="T3" fmla="*/ 10452 h 32"/>
                    <a:gd name="T4" fmla="+- 0 7969 7961"/>
                    <a:gd name="T5" fmla="*/ T4 w 52"/>
                    <a:gd name="T6" fmla="+- 0 10447 10445"/>
                    <a:gd name="T7" fmla="*/ 10447 h 32"/>
                    <a:gd name="T8" fmla="+- 0 7977 7961"/>
                    <a:gd name="T9" fmla="*/ T8 w 52"/>
                    <a:gd name="T10" fmla="+- 0 10445 10445"/>
                    <a:gd name="T11" fmla="*/ 10445 h 32"/>
                    <a:gd name="T12" fmla="+- 0 7991 7961"/>
                    <a:gd name="T13" fmla="*/ T12 w 52"/>
                    <a:gd name="T14" fmla="+- 0 10445 10445"/>
                    <a:gd name="T15" fmla="*/ 10445 h 32"/>
                    <a:gd name="T16" fmla="+- 0 7999 7961"/>
                    <a:gd name="T17" fmla="*/ T16 w 52"/>
                    <a:gd name="T18" fmla="+- 0 10447 10445"/>
                    <a:gd name="T19" fmla="*/ 10447 h 32"/>
                    <a:gd name="T20" fmla="+- 0 8007 7961"/>
                    <a:gd name="T21" fmla="*/ T20 w 52"/>
                    <a:gd name="T22" fmla="+- 0 10452 10445"/>
                    <a:gd name="T23" fmla="*/ 10452 h 32"/>
                    <a:gd name="T24" fmla="+- 0 8013 7961"/>
                    <a:gd name="T25" fmla="*/ T24 w 52"/>
                    <a:gd name="T26" fmla="+- 0 10459 10445"/>
                    <a:gd name="T27" fmla="*/ 10459 h 32"/>
                    <a:gd name="T28" fmla="+- 0 8013 7961"/>
                    <a:gd name="T29" fmla="*/ T28 w 52"/>
                    <a:gd name="T30" fmla="+- 0 10463 10445"/>
                    <a:gd name="T31" fmla="*/ 10463 h 32"/>
                    <a:gd name="T32" fmla="+- 0 8007 7961"/>
                    <a:gd name="T33" fmla="*/ T32 w 52"/>
                    <a:gd name="T34" fmla="+- 0 10471 10445"/>
                    <a:gd name="T35" fmla="*/ 10471 h 32"/>
                    <a:gd name="T36" fmla="+- 0 7999 7961"/>
                    <a:gd name="T37" fmla="*/ T36 w 52"/>
                    <a:gd name="T38" fmla="+- 0 10475 10445"/>
                    <a:gd name="T39" fmla="*/ 10475 h 32"/>
                    <a:gd name="T40" fmla="+- 0 7991 7961"/>
                    <a:gd name="T41" fmla="*/ T40 w 52"/>
                    <a:gd name="T42" fmla="+- 0 10477 10445"/>
                    <a:gd name="T43" fmla="*/ 10477 h 32"/>
                    <a:gd name="T44" fmla="+- 0 7977 7961"/>
                    <a:gd name="T45" fmla="*/ T44 w 52"/>
                    <a:gd name="T46" fmla="+- 0 10477 10445"/>
                    <a:gd name="T47" fmla="*/ 10477 h 32"/>
                    <a:gd name="T48" fmla="+- 0 7969 7961"/>
                    <a:gd name="T49" fmla="*/ T48 w 52"/>
                    <a:gd name="T50" fmla="+- 0 10475 10445"/>
                    <a:gd name="T51" fmla="*/ 10475 h 32"/>
                    <a:gd name="T52" fmla="+- 0 7961 7961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0" y="7"/>
                      </a:moveTo>
                      <a:lnTo>
                        <a:pt x="8" y="2"/>
                      </a:lnTo>
                      <a:lnTo>
                        <a:pt x="16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6" y="7"/>
                      </a:lnTo>
                      <a:lnTo>
                        <a:pt x="52" y="14"/>
                      </a:lnTo>
                      <a:lnTo>
                        <a:pt x="52" y="18"/>
                      </a:lnTo>
                      <a:lnTo>
                        <a:pt x="46" y="26"/>
                      </a:lnTo>
                      <a:lnTo>
                        <a:pt x="38" y="30"/>
                      </a:lnTo>
                      <a:lnTo>
                        <a:pt x="30" y="32"/>
                      </a:lnTo>
                      <a:lnTo>
                        <a:pt x="16" y="32"/>
                      </a:lnTo>
                      <a:lnTo>
                        <a:pt x="8" y="30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8" name="Group 589"/>
              <p:cNvGrpSpPr>
                <a:grpSpLocks/>
              </p:cNvGrpSpPr>
              <p:nvPr/>
            </p:nvGrpSpPr>
            <p:grpSpPr bwMode="auto">
              <a:xfrm>
                <a:off x="8039" y="10445"/>
                <a:ext cx="50" cy="32"/>
                <a:chOff x="8039" y="10445"/>
                <a:chExt cx="50" cy="32"/>
              </a:xfrm>
            </p:grpSpPr>
            <p:sp>
              <p:nvSpPr>
                <p:cNvPr id="349" name="Freeform 590"/>
                <p:cNvSpPr>
                  <a:spLocks/>
                </p:cNvSpPr>
                <p:nvPr/>
              </p:nvSpPr>
              <p:spPr bwMode="auto">
                <a:xfrm>
                  <a:off x="8039" y="10445"/>
                  <a:ext cx="50" cy="32"/>
                </a:xfrm>
                <a:custGeom>
                  <a:avLst/>
                  <a:gdLst>
                    <a:gd name="T0" fmla="+- 0 8039 8039"/>
                    <a:gd name="T1" fmla="*/ T0 w 50"/>
                    <a:gd name="T2" fmla="+- 0 10459 10445"/>
                    <a:gd name="T3" fmla="*/ 10459 h 32"/>
                    <a:gd name="T4" fmla="+- 0 8089 8039"/>
                    <a:gd name="T5" fmla="*/ T4 w 50"/>
                    <a:gd name="T6" fmla="+- 0 10459 10445"/>
                    <a:gd name="T7" fmla="*/ 10459 h 32"/>
                    <a:gd name="T8" fmla="+- 0 8089 8039"/>
                    <a:gd name="T9" fmla="*/ T8 w 50"/>
                    <a:gd name="T10" fmla="+- 0 10454 10445"/>
                    <a:gd name="T11" fmla="*/ 10454 h 32"/>
                    <a:gd name="T12" fmla="+- 0 8085 8039"/>
                    <a:gd name="T13" fmla="*/ T12 w 50"/>
                    <a:gd name="T14" fmla="+- 0 10450 10445"/>
                    <a:gd name="T15" fmla="*/ 10450 h 32"/>
                    <a:gd name="T16" fmla="+- 0 8081 8039"/>
                    <a:gd name="T17" fmla="*/ T16 w 50"/>
                    <a:gd name="T18" fmla="+- 0 10447 10445"/>
                    <a:gd name="T19" fmla="*/ 10447 h 32"/>
                    <a:gd name="T20" fmla="+- 0 8073 8039"/>
                    <a:gd name="T21" fmla="*/ T20 w 50"/>
                    <a:gd name="T22" fmla="+- 0 10445 10445"/>
                    <a:gd name="T23" fmla="*/ 10445 h 32"/>
                    <a:gd name="T24" fmla="+- 0 8059 8039"/>
                    <a:gd name="T25" fmla="*/ T24 w 50"/>
                    <a:gd name="T26" fmla="+- 0 10445 10445"/>
                    <a:gd name="T27" fmla="*/ 10445 h 32"/>
                    <a:gd name="T28" fmla="+- 0 8051 8039"/>
                    <a:gd name="T29" fmla="*/ T28 w 50"/>
                    <a:gd name="T30" fmla="+- 0 10447 10445"/>
                    <a:gd name="T31" fmla="*/ 10447 h 32"/>
                    <a:gd name="T32" fmla="+- 0 8043 8039"/>
                    <a:gd name="T33" fmla="*/ T32 w 50"/>
                    <a:gd name="T34" fmla="+- 0 10452 10445"/>
                    <a:gd name="T35" fmla="*/ 10452 h 32"/>
                    <a:gd name="T36" fmla="+- 0 8039 8039"/>
                    <a:gd name="T37" fmla="*/ T36 w 50"/>
                    <a:gd name="T38" fmla="+- 0 10459 10445"/>
                    <a:gd name="T39" fmla="*/ 10459 h 32"/>
                    <a:gd name="T40" fmla="+- 0 8039 8039"/>
                    <a:gd name="T41" fmla="*/ T40 w 50"/>
                    <a:gd name="T42" fmla="+- 0 10463 10445"/>
                    <a:gd name="T43" fmla="*/ 10463 h 32"/>
                    <a:gd name="T44" fmla="+- 0 8043 8039"/>
                    <a:gd name="T45" fmla="*/ T44 w 50"/>
                    <a:gd name="T46" fmla="+- 0 10471 10445"/>
                    <a:gd name="T47" fmla="*/ 10471 h 32"/>
                    <a:gd name="T48" fmla="+- 0 8051 8039"/>
                    <a:gd name="T49" fmla="*/ T48 w 50"/>
                    <a:gd name="T50" fmla="+- 0 10475 10445"/>
                    <a:gd name="T51" fmla="*/ 10475 h 32"/>
                    <a:gd name="T52" fmla="+- 0 8059 8039"/>
                    <a:gd name="T53" fmla="*/ T52 w 50"/>
                    <a:gd name="T54" fmla="+- 0 10477 10445"/>
                    <a:gd name="T55" fmla="*/ 10477 h 32"/>
                    <a:gd name="T56" fmla="+- 0 8073 8039"/>
                    <a:gd name="T57" fmla="*/ T56 w 50"/>
                    <a:gd name="T58" fmla="+- 0 10477 10445"/>
                    <a:gd name="T59" fmla="*/ 10477 h 32"/>
                    <a:gd name="T60" fmla="+- 0 8081 8039"/>
                    <a:gd name="T61" fmla="*/ T60 w 50"/>
                    <a:gd name="T62" fmla="+- 0 10475 10445"/>
                    <a:gd name="T63" fmla="*/ 10475 h 32"/>
                    <a:gd name="T64" fmla="+- 0 8089 8039"/>
                    <a:gd name="T65" fmla="*/ T64 w 50"/>
                    <a:gd name="T66" fmla="+- 0 10471 10445"/>
                    <a:gd name="T67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50" h="32">
                      <a:moveTo>
                        <a:pt x="0" y="14"/>
                      </a:moveTo>
                      <a:lnTo>
                        <a:pt x="50" y="14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2" y="2"/>
                      </a:lnTo>
                      <a:lnTo>
                        <a:pt x="34" y="0"/>
                      </a:lnTo>
                      <a:lnTo>
                        <a:pt x="20" y="0"/>
                      </a:lnTo>
                      <a:lnTo>
                        <a:pt x="12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2" y="30"/>
                      </a:lnTo>
                      <a:lnTo>
                        <a:pt x="20" y="32"/>
                      </a:lnTo>
                      <a:lnTo>
                        <a:pt x="34" y="32"/>
                      </a:lnTo>
                      <a:lnTo>
                        <a:pt x="42" y="30"/>
                      </a:lnTo>
                      <a:lnTo>
                        <a:pt x="50" y="26"/>
                      </a:lnTo>
                    </a:path>
                  </a:pathLst>
                </a:custGeom>
                <a:noFill/>
                <a:ln w="85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99" name="Group 591"/>
              <p:cNvGrpSpPr>
                <a:grpSpLocks/>
              </p:cNvGrpSpPr>
              <p:nvPr/>
            </p:nvGrpSpPr>
            <p:grpSpPr bwMode="auto">
              <a:xfrm>
                <a:off x="8167" y="10445"/>
                <a:ext cx="2" cy="32"/>
                <a:chOff x="8167" y="10445"/>
                <a:chExt cx="2" cy="32"/>
              </a:xfrm>
            </p:grpSpPr>
            <p:sp>
              <p:nvSpPr>
                <p:cNvPr id="348" name="Freeform 592"/>
                <p:cNvSpPr>
                  <a:spLocks/>
                </p:cNvSpPr>
                <p:nvPr/>
              </p:nvSpPr>
              <p:spPr bwMode="auto">
                <a:xfrm>
                  <a:off x="8167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0" name="Group 593"/>
              <p:cNvGrpSpPr>
                <a:grpSpLocks/>
              </p:cNvGrpSpPr>
              <p:nvPr/>
            </p:nvGrpSpPr>
            <p:grpSpPr bwMode="auto">
              <a:xfrm>
                <a:off x="8115" y="10445"/>
                <a:ext cx="52" cy="32"/>
                <a:chOff x="8115" y="10445"/>
                <a:chExt cx="52" cy="32"/>
              </a:xfrm>
            </p:grpSpPr>
            <p:sp>
              <p:nvSpPr>
                <p:cNvPr id="347" name="Freeform 594"/>
                <p:cNvSpPr>
                  <a:spLocks/>
                </p:cNvSpPr>
                <p:nvPr/>
              </p:nvSpPr>
              <p:spPr bwMode="auto">
                <a:xfrm>
                  <a:off x="8115" y="10445"/>
                  <a:ext cx="52" cy="32"/>
                </a:xfrm>
                <a:custGeom>
                  <a:avLst/>
                  <a:gdLst>
                    <a:gd name="T0" fmla="+- 0 8167 8115"/>
                    <a:gd name="T1" fmla="*/ T0 w 52"/>
                    <a:gd name="T2" fmla="+- 0 10452 10445"/>
                    <a:gd name="T3" fmla="*/ 10452 h 32"/>
                    <a:gd name="T4" fmla="+- 0 8159 8115"/>
                    <a:gd name="T5" fmla="*/ T4 w 52"/>
                    <a:gd name="T6" fmla="+- 0 10447 10445"/>
                    <a:gd name="T7" fmla="*/ 10447 h 32"/>
                    <a:gd name="T8" fmla="+- 0 8151 8115"/>
                    <a:gd name="T9" fmla="*/ T8 w 52"/>
                    <a:gd name="T10" fmla="+- 0 10445 10445"/>
                    <a:gd name="T11" fmla="*/ 10445 h 32"/>
                    <a:gd name="T12" fmla="+- 0 8137 8115"/>
                    <a:gd name="T13" fmla="*/ T12 w 52"/>
                    <a:gd name="T14" fmla="+- 0 10445 10445"/>
                    <a:gd name="T15" fmla="*/ 10445 h 32"/>
                    <a:gd name="T16" fmla="+- 0 8129 8115"/>
                    <a:gd name="T17" fmla="*/ T16 w 52"/>
                    <a:gd name="T18" fmla="+- 0 10447 10445"/>
                    <a:gd name="T19" fmla="*/ 10447 h 32"/>
                    <a:gd name="T20" fmla="+- 0 8121 8115"/>
                    <a:gd name="T21" fmla="*/ T20 w 52"/>
                    <a:gd name="T22" fmla="+- 0 10452 10445"/>
                    <a:gd name="T23" fmla="*/ 10452 h 32"/>
                    <a:gd name="T24" fmla="+- 0 8115 8115"/>
                    <a:gd name="T25" fmla="*/ T24 w 52"/>
                    <a:gd name="T26" fmla="+- 0 10459 10445"/>
                    <a:gd name="T27" fmla="*/ 10459 h 32"/>
                    <a:gd name="T28" fmla="+- 0 8115 8115"/>
                    <a:gd name="T29" fmla="*/ T28 w 52"/>
                    <a:gd name="T30" fmla="+- 0 10463 10445"/>
                    <a:gd name="T31" fmla="*/ 10463 h 32"/>
                    <a:gd name="T32" fmla="+- 0 8121 8115"/>
                    <a:gd name="T33" fmla="*/ T32 w 52"/>
                    <a:gd name="T34" fmla="+- 0 10471 10445"/>
                    <a:gd name="T35" fmla="*/ 10471 h 32"/>
                    <a:gd name="T36" fmla="+- 0 8129 8115"/>
                    <a:gd name="T37" fmla="*/ T36 w 52"/>
                    <a:gd name="T38" fmla="+- 0 10475 10445"/>
                    <a:gd name="T39" fmla="*/ 10475 h 32"/>
                    <a:gd name="T40" fmla="+- 0 8137 8115"/>
                    <a:gd name="T41" fmla="*/ T40 w 52"/>
                    <a:gd name="T42" fmla="+- 0 10477 10445"/>
                    <a:gd name="T43" fmla="*/ 10477 h 32"/>
                    <a:gd name="T44" fmla="+- 0 8151 8115"/>
                    <a:gd name="T45" fmla="*/ T44 w 52"/>
                    <a:gd name="T46" fmla="+- 0 10477 10445"/>
                    <a:gd name="T47" fmla="*/ 10477 h 32"/>
                    <a:gd name="T48" fmla="+- 0 8159 8115"/>
                    <a:gd name="T49" fmla="*/ T48 w 52"/>
                    <a:gd name="T50" fmla="+- 0 10475 10445"/>
                    <a:gd name="T51" fmla="*/ 10475 h 32"/>
                    <a:gd name="T52" fmla="+- 0 8167 8115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52" y="7"/>
                      </a:moveTo>
                      <a:lnTo>
                        <a:pt x="44" y="2"/>
                      </a:lnTo>
                      <a:lnTo>
                        <a:pt x="36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6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6" y="26"/>
                      </a:lnTo>
                      <a:lnTo>
                        <a:pt x="14" y="30"/>
                      </a:lnTo>
                      <a:lnTo>
                        <a:pt x="22" y="32"/>
                      </a:lnTo>
                      <a:lnTo>
                        <a:pt x="36" y="32"/>
                      </a:lnTo>
                      <a:lnTo>
                        <a:pt x="44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1" name="Group 595"/>
              <p:cNvGrpSpPr>
                <a:grpSpLocks/>
              </p:cNvGrpSpPr>
              <p:nvPr/>
            </p:nvGrpSpPr>
            <p:grpSpPr bwMode="auto">
              <a:xfrm>
                <a:off x="8203" y="10445"/>
                <a:ext cx="2" cy="32"/>
                <a:chOff x="8203" y="10445"/>
                <a:chExt cx="2" cy="32"/>
              </a:xfrm>
            </p:grpSpPr>
            <p:sp>
              <p:nvSpPr>
                <p:cNvPr id="346" name="Freeform 596"/>
                <p:cNvSpPr>
                  <a:spLocks/>
                </p:cNvSpPr>
                <p:nvPr/>
              </p:nvSpPr>
              <p:spPr bwMode="auto">
                <a:xfrm>
                  <a:off x="8203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2" name="Group 597"/>
              <p:cNvGrpSpPr>
                <a:grpSpLocks/>
              </p:cNvGrpSpPr>
              <p:nvPr/>
            </p:nvGrpSpPr>
            <p:grpSpPr bwMode="auto">
              <a:xfrm>
                <a:off x="8203" y="10445"/>
                <a:ext cx="46" cy="32"/>
                <a:chOff x="8203" y="10445"/>
                <a:chExt cx="46" cy="32"/>
              </a:xfrm>
            </p:grpSpPr>
            <p:sp>
              <p:nvSpPr>
                <p:cNvPr id="345" name="Freeform 598"/>
                <p:cNvSpPr>
                  <a:spLocks/>
                </p:cNvSpPr>
                <p:nvPr/>
              </p:nvSpPr>
              <p:spPr bwMode="auto">
                <a:xfrm>
                  <a:off x="8203" y="10445"/>
                  <a:ext cx="46" cy="32"/>
                </a:xfrm>
                <a:custGeom>
                  <a:avLst/>
                  <a:gdLst>
                    <a:gd name="T0" fmla="+- 0 8203 8203"/>
                    <a:gd name="T1" fmla="*/ T0 w 46"/>
                    <a:gd name="T2" fmla="+- 0 10454 10445"/>
                    <a:gd name="T3" fmla="*/ 10454 h 32"/>
                    <a:gd name="T4" fmla="+- 0 8215 8203"/>
                    <a:gd name="T5" fmla="*/ T4 w 46"/>
                    <a:gd name="T6" fmla="+- 0 10447 10445"/>
                    <a:gd name="T7" fmla="*/ 10447 h 32"/>
                    <a:gd name="T8" fmla="+- 0 8223 8203"/>
                    <a:gd name="T9" fmla="*/ T8 w 46"/>
                    <a:gd name="T10" fmla="+- 0 10445 10445"/>
                    <a:gd name="T11" fmla="*/ 10445 h 32"/>
                    <a:gd name="T12" fmla="+- 0 8237 8203"/>
                    <a:gd name="T13" fmla="*/ T12 w 46"/>
                    <a:gd name="T14" fmla="+- 0 10445 10445"/>
                    <a:gd name="T15" fmla="*/ 10445 h 32"/>
                    <a:gd name="T16" fmla="+- 0 8245 8203"/>
                    <a:gd name="T17" fmla="*/ T16 w 46"/>
                    <a:gd name="T18" fmla="+- 0 10447 10445"/>
                    <a:gd name="T19" fmla="*/ 10447 h 32"/>
                    <a:gd name="T20" fmla="+- 0 8249 8203"/>
                    <a:gd name="T21" fmla="*/ T20 w 46"/>
                    <a:gd name="T22" fmla="+- 0 10454 10445"/>
                    <a:gd name="T23" fmla="*/ 10454 h 32"/>
                    <a:gd name="T24" fmla="+- 0 8249 8203"/>
                    <a:gd name="T25" fmla="*/ T24 w 46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6" h="32">
                      <a:moveTo>
                        <a:pt x="0" y="9"/>
                      </a:moveTo>
                      <a:lnTo>
                        <a:pt x="12" y="2"/>
                      </a:lnTo>
                      <a:lnTo>
                        <a:pt x="20" y="0"/>
                      </a:lnTo>
                      <a:lnTo>
                        <a:pt x="34" y="0"/>
                      </a:lnTo>
                      <a:lnTo>
                        <a:pt x="42" y="2"/>
                      </a:lnTo>
                      <a:lnTo>
                        <a:pt x="46" y="9"/>
                      </a:lnTo>
                      <a:lnTo>
                        <a:pt x="46" y="32"/>
                      </a:lnTo>
                    </a:path>
                  </a:pathLst>
                </a:custGeom>
                <a:noFill/>
                <a:ln w="87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3" name="Group 599"/>
              <p:cNvGrpSpPr>
                <a:grpSpLocks/>
              </p:cNvGrpSpPr>
              <p:nvPr/>
            </p:nvGrpSpPr>
            <p:grpSpPr bwMode="auto">
              <a:xfrm>
                <a:off x="8249" y="10445"/>
                <a:ext cx="48" cy="32"/>
                <a:chOff x="8249" y="10445"/>
                <a:chExt cx="48" cy="32"/>
              </a:xfrm>
            </p:grpSpPr>
            <p:sp>
              <p:nvSpPr>
                <p:cNvPr id="344" name="Freeform 600"/>
                <p:cNvSpPr>
                  <a:spLocks/>
                </p:cNvSpPr>
                <p:nvPr/>
              </p:nvSpPr>
              <p:spPr bwMode="auto">
                <a:xfrm>
                  <a:off x="8249" y="10445"/>
                  <a:ext cx="48" cy="32"/>
                </a:xfrm>
                <a:custGeom>
                  <a:avLst/>
                  <a:gdLst>
                    <a:gd name="T0" fmla="+- 0 8249 8249"/>
                    <a:gd name="T1" fmla="*/ T0 w 48"/>
                    <a:gd name="T2" fmla="+- 0 10454 10445"/>
                    <a:gd name="T3" fmla="*/ 10454 h 32"/>
                    <a:gd name="T4" fmla="+- 0 8263 8249"/>
                    <a:gd name="T5" fmla="*/ T4 w 48"/>
                    <a:gd name="T6" fmla="+- 0 10447 10445"/>
                    <a:gd name="T7" fmla="*/ 10447 h 32"/>
                    <a:gd name="T8" fmla="+- 0 8271 8249"/>
                    <a:gd name="T9" fmla="*/ T8 w 48"/>
                    <a:gd name="T10" fmla="+- 0 10445 10445"/>
                    <a:gd name="T11" fmla="*/ 10445 h 32"/>
                    <a:gd name="T12" fmla="+- 0 8285 8249"/>
                    <a:gd name="T13" fmla="*/ T12 w 48"/>
                    <a:gd name="T14" fmla="+- 0 10445 10445"/>
                    <a:gd name="T15" fmla="*/ 10445 h 32"/>
                    <a:gd name="T16" fmla="+- 0 8293 8249"/>
                    <a:gd name="T17" fmla="*/ T16 w 48"/>
                    <a:gd name="T18" fmla="+- 0 10447 10445"/>
                    <a:gd name="T19" fmla="*/ 10447 h 32"/>
                    <a:gd name="T20" fmla="+- 0 8297 8249"/>
                    <a:gd name="T21" fmla="*/ T20 w 48"/>
                    <a:gd name="T22" fmla="+- 0 10454 10445"/>
                    <a:gd name="T23" fmla="*/ 10454 h 32"/>
                    <a:gd name="T24" fmla="+- 0 8297 8249"/>
                    <a:gd name="T25" fmla="*/ T24 w 48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8" h="32">
                      <a:moveTo>
                        <a:pt x="0" y="9"/>
                      </a:moveTo>
                      <a:lnTo>
                        <a:pt x="14" y="2"/>
                      </a:lnTo>
                      <a:lnTo>
                        <a:pt x="22" y="0"/>
                      </a:lnTo>
                      <a:lnTo>
                        <a:pt x="36" y="0"/>
                      </a:lnTo>
                      <a:lnTo>
                        <a:pt x="44" y="2"/>
                      </a:lnTo>
                      <a:lnTo>
                        <a:pt x="48" y="9"/>
                      </a:lnTo>
                      <a:lnTo>
                        <a:pt x="48" y="32"/>
                      </a:lnTo>
                    </a:path>
                  </a:pathLst>
                </a:custGeom>
                <a:noFill/>
                <a:ln w="8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4" name="Group 601"/>
              <p:cNvGrpSpPr>
                <a:grpSpLocks/>
              </p:cNvGrpSpPr>
              <p:nvPr/>
            </p:nvGrpSpPr>
            <p:grpSpPr bwMode="auto">
              <a:xfrm>
                <a:off x="8375" y="10445"/>
                <a:ext cx="2" cy="49"/>
                <a:chOff x="8375" y="10445"/>
                <a:chExt cx="2" cy="49"/>
              </a:xfrm>
            </p:grpSpPr>
            <p:sp>
              <p:nvSpPr>
                <p:cNvPr id="343" name="Freeform 602"/>
                <p:cNvSpPr>
                  <a:spLocks/>
                </p:cNvSpPr>
                <p:nvPr/>
              </p:nvSpPr>
              <p:spPr bwMode="auto">
                <a:xfrm>
                  <a:off x="8375" y="10445"/>
                  <a:ext cx="2" cy="49"/>
                </a:xfrm>
                <a:custGeom>
                  <a:avLst/>
                  <a:gdLst>
                    <a:gd name="T0" fmla="+- 0 10445 10445"/>
                    <a:gd name="T1" fmla="*/ 10445 h 49"/>
                    <a:gd name="T2" fmla="+- 0 10494 10445"/>
                    <a:gd name="T3" fmla="*/ 10494 h 49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9">
                      <a:moveTo>
                        <a:pt x="0" y="0"/>
                      </a:moveTo>
                      <a:lnTo>
                        <a:pt x="0" y="49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5" name="Group 603"/>
              <p:cNvGrpSpPr>
                <a:grpSpLocks/>
              </p:cNvGrpSpPr>
              <p:nvPr/>
            </p:nvGrpSpPr>
            <p:grpSpPr bwMode="auto">
              <a:xfrm>
                <a:off x="8375" y="10445"/>
                <a:ext cx="52" cy="32"/>
                <a:chOff x="8375" y="10445"/>
                <a:chExt cx="52" cy="32"/>
              </a:xfrm>
            </p:grpSpPr>
            <p:sp>
              <p:nvSpPr>
                <p:cNvPr id="342" name="Freeform 604"/>
                <p:cNvSpPr>
                  <a:spLocks/>
                </p:cNvSpPr>
                <p:nvPr/>
              </p:nvSpPr>
              <p:spPr bwMode="auto">
                <a:xfrm>
                  <a:off x="8375" y="10445"/>
                  <a:ext cx="52" cy="32"/>
                </a:xfrm>
                <a:custGeom>
                  <a:avLst/>
                  <a:gdLst>
                    <a:gd name="T0" fmla="+- 0 8375 8375"/>
                    <a:gd name="T1" fmla="*/ T0 w 52"/>
                    <a:gd name="T2" fmla="+- 0 10452 10445"/>
                    <a:gd name="T3" fmla="*/ 10452 h 32"/>
                    <a:gd name="T4" fmla="+- 0 8383 8375"/>
                    <a:gd name="T5" fmla="*/ T4 w 52"/>
                    <a:gd name="T6" fmla="+- 0 10447 10445"/>
                    <a:gd name="T7" fmla="*/ 10447 h 32"/>
                    <a:gd name="T8" fmla="+- 0 8393 8375"/>
                    <a:gd name="T9" fmla="*/ T8 w 52"/>
                    <a:gd name="T10" fmla="+- 0 10445 10445"/>
                    <a:gd name="T11" fmla="*/ 10445 h 32"/>
                    <a:gd name="T12" fmla="+- 0 8405 8375"/>
                    <a:gd name="T13" fmla="*/ T12 w 52"/>
                    <a:gd name="T14" fmla="+- 0 10445 10445"/>
                    <a:gd name="T15" fmla="*/ 10445 h 32"/>
                    <a:gd name="T16" fmla="+- 0 8413 8375"/>
                    <a:gd name="T17" fmla="*/ T16 w 52"/>
                    <a:gd name="T18" fmla="+- 0 10447 10445"/>
                    <a:gd name="T19" fmla="*/ 10447 h 32"/>
                    <a:gd name="T20" fmla="+- 0 8423 8375"/>
                    <a:gd name="T21" fmla="*/ T20 w 52"/>
                    <a:gd name="T22" fmla="+- 0 10452 10445"/>
                    <a:gd name="T23" fmla="*/ 10452 h 32"/>
                    <a:gd name="T24" fmla="+- 0 8427 8375"/>
                    <a:gd name="T25" fmla="*/ T24 w 52"/>
                    <a:gd name="T26" fmla="+- 0 10459 10445"/>
                    <a:gd name="T27" fmla="*/ 10459 h 32"/>
                    <a:gd name="T28" fmla="+- 0 8427 8375"/>
                    <a:gd name="T29" fmla="*/ T28 w 52"/>
                    <a:gd name="T30" fmla="+- 0 10463 10445"/>
                    <a:gd name="T31" fmla="*/ 10463 h 32"/>
                    <a:gd name="T32" fmla="+- 0 8423 8375"/>
                    <a:gd name="T33" fmla="*/ T32 w 52"/>
                    <a:gd name="T34" fmla="+- 0 10471 10445"/>
                    <a:gd name="T35" fmla="*/ 10471 h 32"/>
                    <a:gd name="T36" fmla="+- 0 8413 8375"/>
                    <a:gd name="T37" fmla="*/ T36 w 52"/>
                    <a:gd name="T38" fmla="+- 0 10475 10445"/>
                    <a:gd name="T39" fmla="*/ 10475 h 32"/>
                    <a:gd name="T40" fmla="+- 0 8405 8375"/>
                    <a:gd name="T41" fmla="*/ T40 w 52"/>
                    <a:gd name="T42" fmla="+- 0 10477 10445"/>
                    <a:gd name="T43" fmla="*/ 10477 h 32"/>
                    <a:gd name="T44" fmla="+- 0 8393 8375"/>
                    <a:gd name="T45" fmla="*/ T44 w 52"/>
                    <a:gd name="T46" fmla="+- 0 10477 10445"/>
                    <a:gd name="T47" fmla="*/ 10477 h 32"/>
                    <a:gd name="T48" fmla="+- 0 8383 8375"/>
                    <a:gd name="T49" fmla="*/ T48 w 52"/>
                    <a:gd name="T50" fmla="+- 0 10475 10445"/>
                    <a:gd name="T51" fmla="*/ 10475 h 32"/>
                    <a:gd name="T52" fmla="+- 0 8375 8375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0" y="7"/>
                      </a:moveTo>
                      <a:lnTo>
                        <a:pt x="8" y="2"/>
                      </a:lnTo>
                      <a:lnTo>
                        <a:pt x="18" y="0"/>
                      </a:lnTo>
                      <a:lnTo>
                        <a:pt x="30" y="0"/>
                      </a:lnTo>
                      <a:lnTo>
                        <a:pt x="38" y="2"/>
                      </a:lnTo>
                      <a:lnTo>
                        <a:pt x="48" y="7"/>
                      </a:lnTo>
                      <a:lnTo>
                        <a:pt x="52" y="14"/>
                      </a:lnTo>
                      <a:lnTo>
                        <a:pt x="52" y="18"/>
                      </a:lnTo>
                      <a:lnTo>
                        <a:pt x="48" y="26"/>
                      </a:lnTo>
                      <a:lnTo>
                        <a:pt x="38" y="30"/>
                      </a:lnTo>
                      <a:lnTo>
                        <a:pt x="30" y="32"/>
                      </a:lnTo>
                      <a:lnTo>
                        <a:pt x="18" y="32"/>
                      </a:lnTo>
                      <a:lnTo>
                        <a:pt x="8" y="30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6" name="Group 605"/>
              <p:cNvGrpSpPr>
                <a:grpSpLocks/>
              </p:cNvGrpSpPr>
              <p:nvPr/>
            </p:nvGrpSpPr>
            <p:grpSpPr bwMode="auto">
              <a:xfrm>
                <a:off x="8505" y="10445"/>
                <a:ext cx="2" cy="32"/>
                <a:chOff x="8505" y="10445"/>
                <a:chExt cx="2" cy="32"/>
              </a:xfrm>
            </p:grpSpPr>
            <p:sp>
              <p:nvSpPr>
                <p:cNvPr id="341" name="Freeform 606"/>
                <p:cNvSpPr>
                  <a:spLocks/>
                </p:cNvSpPr>
                <p:nvPr/>
              </p:nvSpPr>
              <p:spPr bwMode="auto">
                <a:xfrm>
                  <a:off x="8505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7" name="Group 607"/>
              <p:cNvGrpSpPr>
                <a:grpSpLocks/>
              </p:cNvGrpSpPr>
              <p:nvPr/>
            </p:nvGrpSpPr>
            <p:grpSpPr bwMode="auto">
              <a:xfrm>
                <a:off x="8453" y="10445"/>
                <a:ext cx="52" cy="32"/>
                <a:chOff x="8453" y="10445"/>
                <a:chExt cx="52" cy="32"/>
              </a:xfrm>
            </p:grpSpPr>
            <p:sp>
              <p:nvSpPr>
                <p:cNvPr id="340" name="Freeform 608"/>
                <p:cNvSpPr>
                  <a:spLocks/>
                </p:cNvSpPr>
                <p:nvPr/>
              </p:nvSpPr>
              <p:spPr bwMode="auto">
                <a:xfrm>
                  <a:off x="8453" y="10445"/>
                  <a:ext cx="52" cy="32"/>
                </a:xfrm>
                <a:custGeom>
                  <a:avLst/>
                  <a:gdLst>
                    <a:gd name="T0" fmla="+- 0 8505 8453"/>
                    <a:gd name="T1" fmla="*/ T0 w 52"/>
                    <a:gd name="T2" fmla="+- 0 10452 10445"/>
                    <a:gd name="T3" fmla="*/ 10452 h 32"/>
                    <a:gd name="T4" fmla="+- 0 8497 8453"/>
                    <a:gd name="T5" fmla="*/ T4 w 52"/>
                    <a:gd name="T6" fmla="+- 0 10447 10445"/>
                    <a:gd name="T7" fmla="*/ 10447 h 32"/>
                    <a:gd name="T8" fmla="+- 0 8487 8453"/>
                    <a:gd name="T9" fmla="*/ T8 w 52"/>
                    <a:gd name="T10" fmla="+- 0 10445 10445"/>
                    <a:gd name="T11" fmla="*/ 10445 h 32"/>
                    <a:gd name="T12" fmla="+- 0 8475 8453"/>
                    <a:gd name="T13" fmla="*/ T12 w 52"/>
                    <a:gd name="T14" fmla="+- 0 10445 10445"/>
                    <a:gd name="T15" fmla="*/ 10445 h 32"/>
                    <a:gd name="T16" fmla="+- 0 8465 8453"/>
                    <a:gd name="T17" fmla="*/ T16 w 52"/>
                    <a:gd name="T18" fmla="+- 0 10447 10445"/>
                    <a:gd name="T19" fmla="*/ 10447 h 32"/>
                    <a:gd name="T20" fmla="+- 0 8457 8453"/>
                    <a:gd name="T21" fmla="*/ T20 w 52"/>
                    <a:gd name="T22" fmla="+- 0 10452 10445"/>
                    <a:gd name="T23" fmla="*/ 10452 h 32"/>
                    <a:gd name="T24" fmla="+- 0 8453 8453"/>
                    <a:gd name="T25" fmla="*/ T24 w 52"/>
                    <a:gd name="T26" fmla="+- 0 10459 10445"/>
                    <a:gd name="T27" fmla="*/ 10459 h 32"/>
                    <a:gd name="T28" fmla="+- 0 8453 8453"/>
                    <a:gd name="T29" fmla="*/ T28 w 52"/>
                    <a:gd name="T30" fmla="+- 0 10463 10445"/>
                    <a:gd name="T31" fmla="*/ 10463 h 32"/>
                    <a:gd name="T32" fmla="+- 0 8457 8453"/>
                    <a:gd name="T33" fmla="*/ T32 w 52"/>
                    <a:gd name="T34" fmla="+- 0 10471 10445"/>
                    <a:gd name="T35" fmla="*/ 10471 h 32"/>
                    <a:gd name="T36" fmla="+- 0 8465 8453"/>
                    <a:gd name="T37" fmla="*/ T36 w 52"/>
                    <a:gd name="T38" fmla="+- 0 10475 10445"/>
                    <a:gd name="T39" fmla="*/ 10475 h 32"/>
                    <a:gd name="T40" fmla="+- 0 8475 8453"/>
                    <a:gd name="T41" fmla="*/ T40 w 52"/>
                    <a:gd name="T42" fmla="+- 0 10477 10445"/>
                    <a:gd name="T43" fmla="*/ 10477 h 32"/>
                    <a:gd name="T44" fmla="+- 0 8487 8453"/>
                    <a:gd name="T45" fmla="*/ T44 w 52"/>
                    <a:gd name="T46" fmla="+- 0 10477 10445"/>
                    <a:gd name="T47" fmla="*/ 10477 h 32"/>
                    <a:gd name="T48" fmla="+- 0 8497 8453"/>
                    <a:gd name="T49" fmla="*/ T48 w 52"/>
                    <a:gd name="T50" fmla="+- 0 10475 10445"/>
                    <a:gd name="T51" fmla="*/ 10475 h 32"/>
                    <a:gd name="T52" fmla="+- 0 8505 8453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52" y="7"/>
                      </a:moveTo>
                      <a:lnTo>
                        <a:pt x="44" y="2"/>
                      </a:lnTo>
                      <a:lnTo>
                        <a:pt x="34" y="0"/>
                      </a:lnTo>
                      <a:lnTo>
                        <a:pt x="22" y="0"/>
                      </a:lnTo>
                      <a:lnTo>
                        <a:pt x="12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2" y="30"/>
                      </a:lnTo>
                      <a:lnTo>
                        <a:pt x="22" y="32"/>
                      </a:lnTo>
                      <a:lnTo>
                        <a:pt x="34" y="32"/>
                      </a:lnTo>
                      <a:lnTo>
                        <a:pt x="44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8" name="Group 609"/>
              <p:cNvGrpSpPr>
                <a:grpSpLocks/>
              </p:cNvGrpSpPr>
              <p:nvPr/>
            </p:nvGrpSpPr>
            <p:grpSpPr bwMode="auto">
              <a:xfrm>
                <a:off x="8539" y="10445"/>
                <a:ext cx="2" cy="32"/>
                <a:chOff x="8539" y="10445"/>
                <a:chExt cx="2" cy="32"/>
              </a:xfrm>
            </p:grpSpPr>
            <p:sp>
              <p:nvSpPr>
                <p:cNvPr id="339" name="Freeform 610"/>
                <p:cNvSpPr>
                  <a:spLocks/>
                </p:cNvSpPr>
                <p:nvPr/>
              </p:nvSpPr>
              <p:spPr bwMode="auto">
                <a:xfrm>
                  <a:off x="8539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9" name="Group 611"/>
              <p:cNvGrpSpPr>
                <a:grpSpLocks/>
              </p:cNvGrpSpPr>
              <p:nvPr/>
            </p:nvGrpSpPr>
            <p:grpSpPr bwMode="auto">
              <a:xfrm>
                <a:off x="8539" y="10445"/>
                <a:ext cx="34" cy="14"/>
                <a:chOff x="8539" y="10445"/>
                <a:chExt cx="34" cy="14"/>
              </a:xfrm>
            </p:grpSpPr>
            <p:sp>
              <p:nvSpPr>
                <p:cNvPr id="338" name="Freeform 612"/>
                <p:cNvSpPr>
                  <a:spLocks/>
                </p:cNvSpPr>
                <p:nvPr/>
              </p:nvSpPr>
              <p:spPr bwMode="auto">
                <a:xfrm>
                  <a:off x="8539" y="10445"/>
                  <a:ext cx="34" cy="14"/>
                </a:xfrm>
                <a:custGeom>
                  <a:avLst/>
                  <a:gdLst>
                    <a:gd name="T0" fmla="+- 0 8539 8539"/>
                    <a:gd name="T1" fmla="*/ T0 w 34"/>
                    <a:gd name="T2" fmla="+- 0 10459 10445"/>
                    <a:gd name="T3" fmla="*/ 10459 h 14"/>
                    <a:gd name="T4" fmla="+- 0 8543 8539"/>
                    <a:gd name="T5" fmla="*/ T4 w 34"/>
                    <a:gd name="T6" fmla="+- 0 10452 10445"/>
                    <a:gd name="T7" fmla="*/ 10452 h 14"/>
                    <a:gd name="T8" fmla="+- 0 8553 8539"/>
                    <a:gd name="T9" fmla="*/ T8 w 34"/>
                    <a:gd name="T10" fmla="+- 0 10447 10445"/>
                    <a:gd name="T11" fmla="*/ 10447 h 14"/>
                    <a:gd name="T12" fmla="+- 0 8561 8539"/>
                    <a:gd name="T13" fmla="*/ T12 w 34"/>
                    <a:gd name="T14" fmla="+- 0 10445 10445"/>
                    <a:gd name="T15" fmla="*/ 10445 h 14"/>
                    <a:gd name="T16" fmla="+- 0 8573 8539"/>
                    <a:gd name="T17" fmla="*/ T16 w 34"/>
                    <a:gd name="T18" fmla="+- 0 10445 10445"/>
                    <a:gd name="T19" fmla="*/ 10445 h 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4" h="14">
                      <a:moveTo>
                        <a:pt x="0" y="14"/>
                      </a:moveTo>
                      <a:lnTo>
                        <a:pt x="4" y="7"/>
                      </a:lnTo>
                      <a:lnTo>
                        <a:pt x="14" y="2"/>
                      </a:lnTo>
                      <a:lnTo>
                        <a:pt x="22" y="0"/>
                      </a:lnTo>
                      <a:lnTo>
                        <a:pt x="34" y="0"/>
                      </a:lnTo>
                    </a:path>
                  </a:pathLst>
                </a:custGeom>
                <a:noFill/>
                <a:ln w="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0" name="Group 613"/>
              <p:cNvGrpSpPr>
                <a:grpSpLocks/>
              </p:cNvGrpSpPr>
              <p:nvPr/>
            </p:nvGrpSpPr>
            <p:grpSpPr bwMode="auto">
              <a:xfrm>
                <a:off x="8643" y="10445"/>
                <a:ext cx="2" cy="32"/>
                <a:chOff x="8643" y="10445"/>
                <a:chExt cx="2" cy="32"/>
              </a:xfrm>
            </p:grpSpPr>
            <p:sp>
              <p:nvSpPr>
                <p:cNvPr id="337" name="Freeform 614"/>
                <p:cNvSpPr>
                  <a:spLocks/>
                </p:cNvSpPr>
                <p:nvPr/>
              </p:nvSpPr>
              <p:spPr bwMode="auto">
                <a:xfrm>
                  <a:off x="8643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1" name="Group 615"/>
              <p:cNvGrpSpPr>
                <a:grpSpLocks/>
              </p:cNvGrpSpPr>
              <p:nvPr/>
            </p:nvGrpSpPr>
            <p:grpSpPr bwMode="auto">
              <a:xfrm>
                <a:off x="8591" y="10445"/>
                <a:ext cx="52" cy="32"/>
                <a:chOff x="8591" y="10445"/>
                <a:chExt cx="52" cy="32"/>
              </a:xfrm>
            </p:grpSpPr>
            <p:sp>
              <p:nvSpPr>
                <p:cNvPr id="336" name="Freeform 616"/>
                <p:cNvSpPr>
                  <a:spLocks/>
                </p:cNvSpPr>
                <p:nvPr/>
              </p:nvSpPr>
              <p:spPr bwMode="auto">
                <a:xfrm>
                  <a:off x="8591" y="10445"/>
                  <a:ext cx="52" cy="32"/>
                </a:xfrm>
                <a:custGeom>
                  <a:avLst/>
                  <a:gdLst>
                    <a:gd name="T0" fmla="+- 0 8643 8591"/>
                    <a:gd name="T1" fmla="*/ T0 w 52"/>
                    <a:gd name="T2" fmla="+- 0 10452 10445"/>
                    <a:gd name="T3" fmla="*/ 10452 h 32"/>
                    <a:gd name="T4" fmla="+- 0 8635 8591"/>
                    <a:gd name="T5" fmla="*/ T4 w 52"/>
                    <a:gd name="T6" fmla="+- 0 10447 10445"/>
                    <a:gd name="T7" fmla="*/ 10447 h 32"/>
                    <a:gd name="T8" fmla="+- 0 8625 8591"/>
                    <a:gd name="T9" fmla="*/ T8 w 52"/>
                    <a:gd name="T10" fmla="+- 0 10445 10445"/>
                    <a:gd name="T11" fmla="*/ 10445 h 32"/>
                    <a:gd name="T12" fmla="+- 0 8613 8591"/>
                    <a:gd name="T13" fmla="*/ T12 w 52"/>
                    <a:gd name="T14" fmla="+- 0 10445 10445"/>
                    <a:gd name="T15" fmla="*/ 10445 h 32"/>
                    <a:gd name="T16" fmla="+- 0 8605 8591"/>
                    <a:gd name="T17" fmla="*/ T16 w 52"/>
                    <a:gd name="T18" fmla="+- 0 10447 10445"/>
                    <a:gd name="T19" fmla="*/ 10447 h 32"/>
                    <a:gd name="T20" fmla="+- 0 8595 8591"/>
                    <a:gd name="T21" fmla="*/ T20 w 52"/>
                    <a:gd name="T22" fmla="+- 0 10452 10445"/>
                    <a:gd name="T23" fmla="*/ 10452 h 32"/>
                    <a:gd name="T24" fmla="+- 0 8591 8591"/>
                    <a:gd name="T25" fmla="*/ T24 w 52"/>
                    <a:gd name="T26" fmla="+- 0 10459 10445"/>
                    <a:gd name="T27" fmla="*/ 10459 h 32"/>
                    <a:gd name="T28" fmla="+- 0 8591 8591"/>
                    <a:gd name="T29" fmla="*/ T28 w 52"/>
                    <a:gd name="T30" fmla="+- 0 10463 10445"/>
                    <a:gd name="T31" fmla="*/ 10463 h 32"/>
                    <a:gd name="T32" fmla="+- 0 8595 8591"/>
                    <a:gd name="T33" fmla="*/ T32 w 52"/>
                    <a:gd name="T34" fmla="+- 0 10471 10445"/>
                    <a:gd name="T35" fmla="*/ 10471 h 32"/>
                    <a:gd name="T36" fmla="+- 0 8605 8591"/>
                    <a:gd name="T37" fmla="*/ T36 w 52"/>
                    <a:gd name="T38" fmla="+- 0 10475 10445"/>
                    <a:gd name="T39" fmla="*/ 10475 h 32"/>
                    <a:gd name="T40" fmla="+- 0 8613 8591"/>
                    <a:gd name="T41" fmla="*/ T40 w 52"/>
                    <a:gd name="T42" fmla="+- 0 10477 10445"/>
                    <a:gd name="T43" fmla="*/ 10477 h 32"/>
                    <a:gd name="T44" fmla="+- 0 8625 8591"/>
                    <a:gd name="T45" fmla="*/ T44 w 52"/>
                    <a:gd name="T46" fmla="+- 0 10477 10445"/>
                    <a:gd name="T47" fmla="*/ 10477 h 32"/>
                    <a:gd name="T48" fmla="+- 0 8635 8591"/>
                    <a:gd name="T49" fmla="*/ T48 w 52"/>
                    <a:gd name="T50" fmla="+- 0 10475 10445"/>
                    <a:gd name="T51" fmla="*/ 10475 h 32"/>
                    <a:gd name="T52" fmla="+- 0 8643 8591"/>
                    <a:gd name="T53" fmla="*/ T52 w 52"/>
                    <a:gd name="T54" fmla="+- 0 10471 10445"/>
                    <a:gd name="T55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</a:cxnLst>
                  <a:rect l="0" t="0" r="r" b="b"/>
                  <a:pathLst>
                    <a:path w="52" h="32">
                      <a:moveTo>
                        <a:pt x="52" y="7"/>
                      </a:moveTo>
                      <a:lnTo>
                        <a:pt x="44" y="2"/>
                      </a:lnTo>
                      <a:lnTo>
                        <a:pt x="34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4" y="30"/>
                      </a:lnTo>
                      <a:lnTo>
                        <a:pt x="22" y="32"/>
                      </a:lnTo>
                      <a:lnTo>
                        <a:pt x="34" y="32"/>
                      </a:lnTo>
                      <a:lnTo>
                        <a:pt x="44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2" name="Group 617"/>
              <p:cNvGrpSpPr>
                <a:grpSpLocks/>
              </p:cNvGrpSpPr>
              <p:nvPr/>
            </p:nvGrpSpPr>
            <p:grpSpPr bwMode="auto">
              <a:xfrm>
                <a:off x="8677" y="10445"/>
                <a:ext cx="2" cy="32"/>
                <a:chOff x="8677" y="10445"/>
                <a:chExt cx="2" cy="32"/>
              </a:xfrm>
            </p:grpSpPr>
            <p:sp>
              <p:nvSpPr>
                <p:cNvPr id="335" name="Freeform 618"/>
                <p:cNvSpPr>
                  <a:spLocks/>
                </p:cNvSpPr>
                <p:nvPr/>
              </p:nvSpPr>
              <p:spPr bwMode="auto">
                <a:xfrm>
                  <a:off x="8677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3" name="Group 619"/>
              <p:cNvGrpSpPr>
                <a:grpSpLocks/>
              </p:cNvGrpSpPr>
              <p:nvPr/>
            </p:nvGrpSpPr>
            <p:grpSpPr bwMode="auto">
              <a:xfrm>
                <a:off x="8677" y="10445"/>
                <a:ext cx="48" cy="32"/>
                <a:chOff x="8677" y="10445"/>
                <a:chExt cx="48" cy="32"/>
              </a:xfrm>
            </p:grpSpPr>
            <p:sp>
              <p:nvSpPr>
                <p:cNvPr id="334" name="Freeform 620"/>
                <p:cNvSpPr>
                  <a:spLocks/>
                </p:cNvSpPr>
                <p:nvPr/>
              </p:nvSpPr>
              <p:spPr bwMode="auto">
                <a:xfrm>
                  <a:off x="8677" y="10445"/>
                  <a:ext cx="48" cy="32"/>
                </a:xfrm>
                <a:custGeom>
                  <a:avLst/>
                  <a:gdLst>
                    <a:gd name="T0" fmla="+- 0 8677 8677"/>
                    <a:gd name="T1" fmla="*/ T0 w 48"/>
                    <a:gd name="T2" fmla="+- 0 10454 10445"/>
                    <a:gd name="T3" fmla="*/ 10454 h 32"/>
                    <a:gd name="T4" fmla="+- 0 8691 8677"/>
                    <a:gd name="T5" fmla="*/ T4 w 48"/>
                    <a:gd name="T6" fmla="+- 0 10447 10445"/>
                    <a:gd name="T7" fmla="*/ 10447 h 32"/>
                    <a:gd name="T8" fmla="+- 0 8699 8677"/>
                    <a:gd name="T9" fmla="*/ T8 w 48"/>
                    <a:gd name="T10" fmla="+- 0 10445 10445"/>
                    <a:gd name="T11" fmla="*/ 10445 h 32"/>
                    <a:gd name="T12" fmla="+- 0 8713 8677"/>
                    <a:gd name="T13" fmla="*/ T12 w 48"/>
                    <a:gd name="T14" fmla="+- 0 10445 10445"/>
                    <a:gd name="T15" fmla="*/ 10445 h 32"/>
                    <a:gd name="T16" fmla="+- 0 8721 8677"/>
                    <a:gd name="T17" fmla="*/ T16 w 48"/>
                    <a:gd name="T18" fmla="+- 0 10447 10445"/>
                    <a:gd name="T19" fmla="*/ 10447 h 32"/>
                    <a:gd name="T20" fmla="+- 0 8725 8677"/>
                    <a:gd name="T21" fmla="*/ T20 w 48"/>
                    <a:gd name="T22" fmla="+- 0 10454 10445"/>
                    <a:gd name="T23" fmla="*/ 10454 h 32"/>
                    <a:gd name="T24" fmla="+- 0 8725 8677"/>
                    <a:gd name="T25" fmla="*/ T24 w 48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8" h="32">
                      <a:moveTo>
                        <a:pt x="0" y="9"/>
                      </a:moveTo>
                      <a:lnTo>
                        <a:pt x="14" y="2"/>
                      </a:lnTo>
                      <a:lnTo>
                        <a:pt x="22" y="0"/>
                      </a:lnTo>
                      <a:lnTo>
                        <a:pt x="36" y="0"/>
                      </a:lnTo>
                      <a:lnTo>
                        <a:pt x="44" y="2"/>
                      </a:lnTo>
                      <a:lnTo>
                        <a:pt x="48" y="9"/>
                      </a:lnTo>
                      <a:lnTo>
                        <a:pt x="48" y="32"/>
                      </a:lnTo>
                    </a:path>
                  </a:pathLst>
                </a:custGeom>
                <a:noFill/>
                <a:ln w="8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4" name="Group 621"/>
              <p:cNvGrpSpPr>
                <a:grpSpLocks/>
              </p:cNvGrpSpPr>
              <p:nvPr/>
            </p:nvGrpSpPr>
            <p:grpSpPr bwMode="auto">
              <a:xfrm>
                <a:off x="8725" y="10445"/>
                <a:ext cx="48" cy="32"/>
                <a:chOff x="8725" y="10445"/>
                <a:chExt cx="48" cy="32"/>
              </a:xfrm>
            </p:grpSpPr>
            <p:sp>
              <p:nvSpPr>
                <p:cNvPr id="333" name="Freeform 622"/>
                <p:cNvSpPr>
                  <a:spLocks/>
                </p:cNvSpPr>
                <p:nvPr/>
              </p:nvSpPr>
              <p:spPr bwMode="auto">
                <a:xfrm>
                  <a:off x="8725" y="10445"/>
                  <a:ext cx="48" cy="32"/>
                </a:xfrm>
                <a:custGeom>
                  <a:avLst/>
                  <a:gdLst>
                    <a:gd name="T0" fmla="+- 0 8725 8725"/>
                    <a:gd name="T1" fmla="*/ T0 w 48"/>
                    <a:gd name="T2" fmla="+- 0 10454 10445"/>
                    <a:gd name="T3" fmla="*/ 10454 h 32"/>
                    <a:gd name="T4" fmla="+- 0 8739 8725"/>
                    <a:gd name="T5" fmla="*/ T4 w 48"/>
                    <a:gd name="T6" fmla="+- 0 10447 10445"/>
                    <a:gd name="T7" fmla="*/ 10447 h 32"/>
                    <a:gd name="T8" fmla="+- 0 8747 8725"/>
                    <a:gd name="T9" fmla="*/ T8 w 48"/>
                    <a:gd name="T10" fmla="+- 0 10445 10445"/>
                    <a:gd name="T11" fmla="*/ 10445 h 32"/>
                    <a:gd name="T12" fmla="+- 0 8759 8725"/>
                    <a:gd name="T13" fmla="*/ T12 w 48"/>
                    <a:gd name="T14" fmla="+- 0 10445 10445"/>
                    <a:gd name="T15" fmla="*/ 10445 h 32"/>
                    <a:gd name="T16" fmla="+- 0 8769 8725"/>
                    <a:gd name="T17" fmla="*/ T16 w 48"/>
                    <a:gd name="T18" fmla="+- 0 10447 10445"/>
                    <a:gd name="T19" fmla="*/ 10447 h 32"/>
                    <a:gd name="T20" fmla="+- 0 8773 8725"/>
                    <a:gd name="T21" fmla="*/ T20 w 48"/>
                    <a:gd name="T22" fmla="+- 0 10454 10445"/>
                    <a:gd name="T23" fmla="*/ 10454 h 32"/>
                    <a:gd name="T24" fmla="+- 0 8773 8725"/>
                    <a:gd name="T25" fmla="*/ T24 w 48"/>
                    <a:gd name="T26" fmla="+- 0 10477 10445"/>
                    <a:gd name="T27" fmla="*/ 10477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48" h="32">
                      <a:moveTo>
                        <a:pt x="0" y="9"/>
                      </a:moveTo>
                      <a:lnTo>
                        <a:pt x="14" y="2"/>
                      </a:lnTo>
                      <a:lnTo>
                        <a:pt x="22" y="0"/>
                      </a:lnTo>
                      <a:lnTo>
                        <a:pt x="34" y="0"/>
                      </a:lnTo>
                      <a:lnTo>
                        <a:pt x="44" y="2"/>
                      </a:lnTo>
                      <a:lnTo>
                        <a:pt x="48" y="9"/>
                      </a:lnTo>
                      <a:lnTo>
                        <a:pt x="48" y="32"/>
                      </a:lnTo>
                    </a:path>
                  </a:pathLst>
                </a:custGeom>
                <a:noFill/>
                <a:ln w="86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5" name="Group 623"/>
              <p:cNvGrpSpPr>
                <a:grpSpLocks/>
              </p:cNvGrpSpPr>
              <p:nvPr/>
            </p:nvGrpSpPr>
            <p:grpSpPr bwMode="auto">
              <a:xfrm>
                <a:off x="8803" y="10445"/>
                <a:ext cx="52" cy="32"/>
                <a:chOff x="8803" y="10445"/>
                <a:chExt cx="52" cy="32"/>
              </a:xfrm>
            </p:grpSpPr>
            <p:sp>
              <p:nvSpPr>
                <p:cNvPr id="332" name="Freeform 624"/>
                <p:cNvSpPr>
                  <a:spLocks/>
                </p:cNvSpPr>
                <p:nvPr/>
              </p:nvSpPr>
              <p:spPr bwMode="auto">
                <a:xfrm>
                  <a:off x="8803" y="10445"/>
                  <a:ext cx="52" cy="32"/>
                </a:xfrm>
                <a:custGeom>
                  <a:avLst/>
                  <a:gdLst>
                    <a:gd name="T0" fmla="+- 0 8803 8803"/>
                    <a:gd name="T1" fmla="*/ T0 w 52"/>
                    <a:gd name="T2" fmla="+- 0 10459 10445"/>
                    <a:gd name="T3" fmla="*/ 10459 h 32"/>
                    <a:gd name="T4" fmla="+- 0 8855 8803"/>
                    <a:gd name="T5" fmla="*/ T4 w 52"/>
                    <a:gd name="T6" fmla="+- 0 10459 10445"/>
                    <a:gd name="T7" fmla="*/ 10459 h 32"/>
                    <a:gd name="T8" fmla="+- 0 8855 8803"/>
                    <a:gd name="T9" fmla="*/ T8 w 52"/>
                    <a:gd name="T10" fmla="+- 0 10454 10445"/>
                    <a:gd name="T11" fmla="*/ 10454 h 32"/>
                    <a:gd name="T12" fmla="+- 0 8851 8803"/>
                    <a:gd name="T13" fmla="*/ T12 w 52"/>
                    <a:gd name="T14" fmla="+- 0 10450 10445"/>
                    <a:gd name="T15" fmla="*/ 10450 h 32"/>
                    <a:gd name="T16" fmla="+- 0 8847 8803"/>
                    <a:gd name="T17" fmla="*/ T16 w 52"/>
                    <a:gd name="T18" fmla="+- 0 10447 10445"/>
                    <a:gd name="T19" fmla="*/ 10447 h 32"/>
                    <a:gd name="T20" fmla="+- 0 8837 8803"/>
                    <a:gd name="T21" fmla="*/ T20 w 52"/>
                    <a:gd name="T22" fmla="+- 0 10445 10445"/>
                    <a:gd name="T23" fmla="*/ 10445 h 32"/>
                    <a:gd name="T24" fmla="+- 0 8825 8803"/>
                    <a:gd name="T25" fmla="*/ T24 w 52"/>
                    <a:gd name="T26" fmla="+- 0 10445 10445"/>
                    <a:gd name="T27" fmla="*/ 10445 h 32"/>
                    <a:gd name="T28" fmla="+- 0 8815 8803"/>
                    <a:gd name="T29" fmla="*/ T28 w 52"/>
                    <a:gd name="T30" fmla="+- 0 10447 10445"/>
                    <a:gd name="T31" fmla="*/ 10447 h 32"/>
                    <a:gd name="T32" fmla="+- 0 8807 8803"/>
                    <a:gd name="T33" fmla="*/ T32 w 52"/>
                    <a:gd name="T34" fmla="+- 0 10452 10445"/>
                    <a:gd name="T35" fmla="*/ 10452 h 32"/>
                    <a:gd name="T36" fmla="+- 0 8803 8803"/>
                    <a:gd name="T37" fmla="*/ T36 w 52"/>
                    <a:gd name="T38" fmla="+- 0 10459 10445"/>
                    <a:gd name="T39" fmla="*/ 10459 h 32"/>
                    <a:gd name="T40" fmla="+- 0 8803 8803"/>
                    <a:gd name="T41" fmla="*/ T40 w 52"/>
                    <a:gd name="T42" fmla="+- 0 10463 10445"/>
                    <a:gd name="T43" fmla="*/ 10463 h 32"/>
                    <a:gd name="T44" fmla="+- 0 8807 8803"/>
                    <a:gd name="T45" fmla="*/ T44 w 52"/>
                    <a:gd name="T46" fmla="+- 0 10471 10445"/>
                    <a:gd name="T47" fmla="*/ 10471 h 32"/>
                    <a:gd name="T48" fmla="+- 0 8815 8803"/>
                    <a:gd name="T49" fmla="*/ T48 w 52"/>
                    <a:gd name="T50" fmla="+- 0 10475 10445"/>
                    <a:gd name="T51" fmla="*/ 10475 h 32"/>
                    <a:gd name="T52" fmla="+- 0 8825 8803"/>
                    <a:gd name="T53" fmla="*/ T52 w 52"/>
                    <a:gd name="T54" fmla="+- 0 10477 10445"/>
                    <a:gd name="T55" fmla="*/ 10477 h 32"/>
                    <a:gd name="T56" fmla="+- 0 8837 8803"/>
                    <a:gd name="T57" fmla="*/ T56 w 52"/>
                    <a:gd name="T58" fmla="+- 0 10477 10445"/>
                    <a:gd name="T59" fmla="*/ 10477 h 32"/>
                    <a:gd name="T60" fmla="+- 0 8847 8803"/>
                    <a:gd name="T61" fmla="*/ T60 w 52"/>
                    <a:gd name="T62" fmla="+- 0 10475 10445"/>
                    <a:gd name="T63" fmla="*/ 10475 h 32"/>
                    <a:gd name="T64" fmla="+- 0 8855 8803"/>
                    <a:gd name="T65" fmla="*/ T64 w 52"/>
                    <a:gd name="T66" fmla="+- 0 10471 10445"/>
                    <a:gd name="T67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52" h="32">
                      <a:moveTo>
                        <a:pt x="0" y="14"/>
                      </a:moveTo>
                      <a:lnTo>
                        <a:pt x="52" y="14"/>
                      </a:lnTo>
                      <a:lnTo>
                        <a:pt x="52" y="9"/>
                      </a:lnTo>
                      <a:lnTo>
                        <a:pt x="48" y="5"/>
                      </a:lnTo>
                      <a:lnTo>
                        <a:pt x="44" y="2"/>
                      </a:lnTo>
                      <a:lnTo>
                        <a:pt x="34" y="0"/>
                      </a:lnTo>
                      <a:lnTo>
                        <a:pt x="22" y="0"/>
                      </a:lnTo>
                      <a:lnTo>
                        <a:pt x="12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2" y="30"/>
                      </a:lnTo>
                      <a:lnTo>
                        <a:pt x="22" y="32"/>
                      </a:lnTo>
                      <a:lnTo>
                        <a:pt x="34" y="32"/>
                      </a:lnTo>
                      <a:lnTo>
                        <a:pt x="44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6" name="Group 625"/>
              <p:cNvGrpSpPr>
                <a:grpSpLocks/>
              </p:cNvGrpSpPr>
              <p:nvPr/>
            </p:nvGrpSpPr>
            <p:grpSpPr bwMode="auto">
              <a:xfrm>
                <a:off x="8889" y="10429"/>
                <a:ext cx="22" cy="48"/>
                <a:chOff x="8889" y="10429"/>
                <a:chExt cx="22" cy="48"/>
              </a:xfrm>
            </p:grpSpPr>
            <p:sp>
              <p:nvSpPr>
                <p:cNvPr id="331" name="Freeform 626"/>
                <p:cNvSpPr>
                  <a:spLocks/>
                </p:cNvSpPr>
                <p:nvPr/>
              </p:nvSpPr>
              <p:spPr bwMode="auto">
                <a:xfrm>
                  <a:off x="8889" y="10429"/>
                  <a:ext cx="22" cy="48"/>
                </a:xfrm>
                <a:custGeom>
                  <a:avLst/>
                  <a:gdLst>
                    <a:gd name="T0" fmla="+- 0 8889 8889"/>
                    <a:gd name="T1" fmla="*/ T0 w 22"/>
                    <a:gd name="T2" fmla="+- 0 10429 10429"/>
                    <a:gd name="T3" fmla="*/ 10429 h 48"/>
                    <a:gd name="T4" fmla="+- 0 8889 8889"/>
                    <a:gd name="T5" fmla="*/ T4 w 22"/>
                    <a:gd name="T6" fmla="+- 0 10468 10429"/>
                    <a:gd name="T7" fmla="*/ 10468 h 48"/>
                    <a:gd name="T8" fmla="+- 0 8893 8889"/>
                    <a:gd name="T9" fmla="*/ T8 w 22"/>
                    <a:gd name="T10" fmla="+- 0 10475 10429"/>
                    <a:gd name="T11" fmla="*/ 10475 h 48"/>
                    <a:gd name="T12" fmla="+- 0 8903 8889"/>
                    <a:gd name="T13" fmla="*/ T12 w 22"/>
                    <a:gd name="T14" fmla="+- 0 10477 10429"/>
                    <a:gd name="T15" fmla="*/ 10477 h 48"/>
                    <a:gd name="T16" fmla="+- 0 8911 8889"/>
                    <a:gd name="T17" fmla="*/ T16 w 22"/>
                    <a:gd name="T18" fmla="+- 0 10477 10429"/>
                    <a:gd name="T19" fmla="*/ 10477 h 4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2" h="48">
                      <a:moveTo>
                        <a:pt x="0" y="0"/>
                      </a:moveTo>
                      <a:lnTo>
                        <a:pt x="0" y="39"/>
                      </a:lnTo>
                      <a:lnTo>
                        <a:pt x="4" y="46"/>
                      </a:lnTo>
                      <a:lnTo>
                        <a:pt x="14" y="48"/>
                      </a:lnTo>
                      <a:lnTo>
                        <a:pt x="22" y="48"/>
                      </a:lnTo>
                    </a:path>
                  </a:pathLst>
                </a:custGeom>
                <a:noFill/>
                <a:ln w="116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7" name="Group 627"/>
              <p:cNvGrpSpPr>
                <a:grpSpLocks/>
              </p:cNvGrpSpPr>
              <p:nvPr/>
            </p:nvGrpSpPr>
            <p:grpSpPr bwMode="auto">
              <a:xfrm>
                <a:off x="8877" y="10445"/>
                <a:ext cx="30" cy="2"/>
                <a:chOff x="8877" y="10445"/>
                <a:chExt cx="30" cy="2"/>
              </a:xfrm>
            </p:grpSpPr>
            <p:sp>
              <p:nvSpPr>
                <p:cNvPr id="330" name="Freeform 628"/>
                <p:cNvSpPr>
                  <a:spLocks/>
                </p:cNvSpPr>
                <p:nvPr/>
              </p:nvSpPr>
              <p:spPr bwMode="auto">
                <a:xfrm>
                  <a:off x="8877" y="10445"/>
                  <a:ext cx="30" cy="2"/>
                </a:xfrm>
                <a:custGeom>
                  <a:avLst/>
                  <a:gdLst>
                    <a:gd name="T0" fmla="+- 0 8877 8877"/>
                    <a:gd name="T1" fmla="*/ T0 w 30"/>
                    <a:gd name="T2" fmla="+- 0 8907 8877"/>
                    <a:gd name="T3" fmla="*/ T2 w 3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0">
                      <a:moveTo>
                        <a:pt x="0" y="0"/>
                      </a:moveTo>
                      <a:lnTo>
                        <a:pt x="30" y="0"/>
                      </a:lnTo>
                    </a:path>
                  </a:pathLst>
                </a:custGeom>
                <a:noFill/>
                <a:ln w="679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8" name="Group 629"/>
              <p:cNvGrpSpPr>
                <a:grpSpLocks/>
              </p:cNvGrpSpPr>
              <p:nvPr/>
            </p:nvGrpSpPr>
            <p:grpSpPr bwMode="auto">
              <a:xfrm>
                <a:off x="8933" y="10445"/>
                <a:ext cx="52" cy="32"/>
                <a:chOff x="8933" y="10445"/>
                <a:chExt cx="52" cy="32"/>
              </a:xfrm>
            </p:grpSpPr>
            <p:sp>
              <p:nvSpPr>
                <p:cNvPr id="329" name="Freeform 630"/>
                <p:cNvSpPr>
                  <a:spLocks/>
                </p:cNvSpPr>
                <p:nvPr/>
              </p:nvSpPr>
              <p:spPr bwMode="auto">
                <a:xfrm>
                  <a:off x="8933" y="10445"/>
                  <a:ext cx="52" cy="32"/>
                </a:xfrm>
                <a:custGeom>
                  <a:avLst/>
                  <a:gdLst>
                    <a:gd name="T0" fmla="+- 0 8933 8933"/>
                    <a:gd name="T1" fmla="*/ T0 w 52"/>
                    <a:gd name="T2" fmla="+- 0 10459 10445"/>
                    <a:gd name="T3" fmla="*/ 10459 h 32"/>
                    <a:gd name="T4" fmla="+- 0 8985 8933"/>
                    <a:gd name="T5" fmla="*/ T4 w 52"/>
                    <a:gd name="T6" fmla="+- 0 10459 10445"/>
                    <a:gd name="T7" fmla="*/ 10459 h 32"/>
                    <a:gd name="T8" fmla="+- 0 8985 8933"/>
                    <a:gd name="T9" fmla="*/ T8 w 52"/>
                    <a:gd name="T10" fmla="+- 0 10454 10445"/>
                    <a:gd name="T11" fmla="*/ 10454 h 32"/>
                    <a:gd name="T12" fmla="+- 0 8979 8933"/>
                    <a:gd name="T13" fmla="*/ T12 w 52"/>
                    <a:gd name="T14" fmla="+- 0 10450 10445"/>
                    <a:gd name="T15" fmla="*/ 10450 h 32"/>
                    <a:gd name="T16" fmla="+- 0 8975 8933"/>
                    <a:gd name="T17" fmla="*/ T16 w 52"/>
                    <a:gd name="T18" fmla="+- 0 10447 10445"/>
                    <a:gd name="T19" fmla="*/ 10447 h 32"/>
                    <a:gd name="T20" fmla="+- 0 8967 8933"/>
                    <a:gd name="T21" fmla="*/ T20 w 52"/>
                    <a:gd name="T22" fmla="+- 0 10445 10445"/>
                    <a:gd name="T23" fmla="*/ 10445 h 32"/>
                    <a:gd name="T24" fmla="+- 0 8955 8933"/>
                    <a:gd name="T25" fmla="*/ T24 w 52"/>
                    <a:gd name="T26" fmla="+- 0 10445 10445"/>
                    <a:gd name="T27" fmla="*/ 10445 h 32"/>
                    <a:gd name="T28" fmla="+- 0 8945 8933"/>
                    <a:gd name="T29" fmla="*/ T28 w 52"/>
                    <a:gd name="T30" fmla="+- 0 10447 10445"/>
                    <a:gd name="T31" fmla="*/ 10447 h 32"/>
                    <a:gd name="T32" fmla="+- 0 8937 8933"/>
                    <a:gd name="T33" fmla="*/ T32 w 52"/>
                    <a:gd name="T34" fmla="+- 0 10452 10445"/>
                    <a:gd name="T35" fmla="*/ 10452 h 32"/>
                    <a:gd name="T36" fmla="+- 0 8933 8933"/>
                    <a:gd name="T37" fmla="*/ T36 w 52"/>
                    <a:gd name="T38" fmla="+- 0 10459 10445"/>
                    <a:gd name="T39" fmla="*/ 10459 h 32"/>
                    <a:gd name="T40" fmla="+- 0 8933 8933"/>
                    <a:gd name="T41" fmla="*/ T40 w 52"/>
                    <a:gd name="T42" fmla="+- 0 10463 10445"/>
                    <a:gd name="T43" fmla="*/ 10463 h 32"/>
                    <a:gd name="T44" fmla="+- 0 8937 8933"/>
                    <a:gd name="T45" fmla="*/ T44 w 52"/>
                    <a:gd name="T46" fmla="+- 0 10471 10445"/>
                    <a:gd name="T47" fmla="*/ 10471 h 32"/>
                    <a:gd name="T48" fmla="+- 0 8945 8933"/>
                    <a:gd name="T49" fmla="*/ T48 w 52"/>
                    <a:gd name="T50" fmla="+- 0 10475 10445"/>
                    <a:gd name="T51" fmla="*/ 10475 h 32"/>
                    <a:gd name="T52" fmla="+- 0 8955 8933"/>
                    <a:gd name="T53" fmla="*/ T52 w 52"/>
                    <a:gd name="T54" fmla="+- 0 10477 10445"/>
                    <a:gd name="T55" fmla="*/ 10477 h 32"/>
                    <a:gd name="T56" fmla="+- 0 8967 8933"/>
                    <a:gd name="T57" fmla="*/ T56 w 52"/>
                    <a:gd name="T58" fmla="+- 0 10477 10445"/>
                    <a:gd name="T59" fmla="*/ 10477 h 32"/>
                    <a:gd name="T60" fmla="+- 0 8975 8933"/>
                    <a:gd name="T61" fmla="*/ T60 w 52"/>
                    <a:gd name="T62" fmla="+- 0 10475 10445"/>
                    <a:gd name="T63" fmla="*/ 10475 h 32"/>
                    <a:gd name="T64" fmla="+- 0 8985 8933"/>
                    <a:gd name="T65" fmla="*/ T64 w 52"/>
                    <a:gd name="T66" fmla="+- 0 10471 10445"/>
                    <a:gd name="T67" fmla="*/ 10471 h 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</a:cxnLst>
                  <a:rect l="0" t="0" r="r" b="b"/>
                  <a:pathLst>
                    <a:path w="52" h="32">
                      <a:moveTo>
                        <a:pt x="0" y="14"/>
                      </a:moveTo>
                      <a:lnTo>
                        <a:pt x="52" y="14"/>
                      </a:lnTo>
                      <a:lnTo>
                        <a:pt x="52" y="9"/>
                      </a:lnTo>
                      <a:lnTo>
                        <a:pt x="46" y="5"/>
                      </a:lnTo>
                      <a:lnTo>
                        <a:pt x="42" y="2"/>
                      </a:lnTo>
                      <a:lnTo>
                        <a:pt x="34" y="0"/>
                      </a:lnTo>
                      <a:lnTo>
                        <a:pt x="22" y="0"/>
                      </a:lnTo>
                      <a:lnTo>
                        <a:pt x="12" y="2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4" y="26"/>
                      </a:lnTo>
                      <a:lnTo>
                        <a:pt x="12" y="30"/>
                      </a:lnTo>
                      <a:lnTo>
                        <a:pt x="22" y="32"/>
                      </a:lnTo>
                      <a:lnTo>
                        <a:pt x="34" y="32"/>
                      </a:lnTo>
                      <a:lnTo>
                        <a:pt x="42" y="30"/>
                      </a:lnTo>
                      <a:lnTo>
                        <a:pt x="52" y="26"/>
                      </a:lnTo>
                    </a:path>
                  </a:pathLst>
                </a:custGeom>
                <a:noFill/>
                <a:ln w="84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19" name="Group 631"/>
              <p:cNvGrpSpPr>
                <a:grpSpLocks/>
              </p:cNvGrpSpPr>
              <p:nvPr/>
            </p:nvGrpSpPr>
            <p:grpSpPr bwMode="auto">
              <a:xfrm>
                <a:off x="9015" y="10445"/>
                <a:ext cx="2" cy="32"/>
                <a:chOff x="9015" y="10445"/>
                <a:chExt cx="2" cy="32"/>
              </a:xfrm>
            </p:grpSpPr>
            <p:sp>
              <p:nvSpPr>
                <p:cNvPr id="328" name="Freeform 632"/>
                <p:cNvSpPr>
                  <a:spLocks/>
                </p:cNvSpPr>
                <p:nvPr/>
              </p:nvSpPr>
              <p:spPr bwMode="auto">
                <a:xfrm>
                  <a:off x="9015" y="10445"/>
                  <a:ext cx="2" cy="32"/>
                </a:xfrm>
                <a:custGeom>
                  <a:avLst/>
                  <a:gdLst>
                    <a:gd name="T0" fmla="+- 0 10445 10445"/>
                    <a:gd name="T1" fmla="*/ 10445 h 32"/>
                    <a:gd name="T2" fmla="+- 0 10477 10445"/>
                    <a:gd name="T3" fmla="*/ 10477 h 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2">
                      <a:moveTo>
                        <a:pt x="0" y="0"/>
                      </a:moveTo>
                      <a:lnTo>
                        <a:pt x="0" y="32"/>
                      </a:lnTo>
                    </a:path>
                  </a:pathLst>
                </a:custGeom>
                <a:noFill/>
                <a:ln w="126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0" name="Group 633"/>
              <p:cNvGrpSpPr>
                <a:grpSpLocks/>
              </p:cNvGrpSpPr>
              <p:nvPr/>
            </p:nvGrpSpPr>
            <p:grpSpPr bwMode="auto">
              <a:xfrm>
                <a:off x="9015" y="10445"/>
                <a:ext cx="34" cy="14"/>
                <a:chOff x="9015" y="10445"/>
                <a:chExt cx="34" cy="14"/>
              </a:xfrm>
            </p:grpSpPr>
            <p:sp>
              <p:nvSpPr>
                <p:cNvPr id="327" name="Freeform 634"/>
                <p:cNvSpPr>
                  <a:spLocks/>
                </p:cNvSpPr>
                <p:nvPr/>
              </p:nvSpPr>
              <p:spPr bwMode="auto">
                <a:xfrm>
                  <a:off x="9015" y="10445"/>
                  <a:ext cx="34" cy="14"/>
                </a:xfrm>
                <a:custGeom>
                  <a:avLst/>
                  <a:gdLst>
                    <a:gd name="T0" fmla="+- 0 9015 9015"/>
                    <a:gd name="T1" fmla="*/ T0 w 34"/>
                    <a:gd name="T2" fmla="+- 0 10459 10445"/>
                    <a:gd name="T3" fmla="*/ 10459 h 14"/>
                    <a:gd name="T4" fmla="+- 0 9019 9015"/>
                    <a:gd name="T5" fmla="*/ T4 w 34"/>
                    <a:gd name="T6" fmla="+- 0 10452 10445"/>
                    <a:gd name="T7" fmla="*/ 10452 h 14"/>
                    <a:gd name="T8" fmla="+- 0 9027 9015"/>
                    <a:gd name="T9" fmla="*/ T8 w 34"/>
                    <a:gd name="T10" fmla="+- 0 10447 10445"/>
                    <a:gd name="T11" fmla="*/ 10447 h 14"/>
                    <a:gd name="T12" fmla="+- 0 9037 9015"/>
                    <a:gd name="T13" fmla="*/ T12 w 34"/>
                    <a:gd name="T14" fmla="+- 0 10445 10445"/>
                    <a:gd name="T15" fmla="*/ 10445 h 14"/>
                    <a:gd name="T16" fmla="+- 0 9049 9015"/>
                    <a:gd name="T17" fmla="*/ T16 w 34"/>
                    <a:gd name="T18" fmla="+- 0 10445 10445"/>
                    <a:gd name="T19" fmla="*/ 10445 h 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4" h="14">
                      <a:moveTo>
                        <a:pt x="0" y="14"/>
                      </a:moveTo>
                      <a:lnTo>
                        <a:pt x="4" y="7"/>
                      </a:lnTo>
                      <a:lnTo>
                        <a:pt x="12" y="2"/>
                      </a:lnTo>
                      <a:lnTo>
                        <a:pt x="22" y="0"/>
                      </a:lnTo>
                      <a:lnTo>
                        <a:pt x="34" y="0"/>
                      </a:lnTo>
                    </a:path>
                  </a:pathLst>
                </a:custGeom>
                <a:noFill/>
                <a:ln w="763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1" name="Group 635"/>
              <p:cNvGrpSpPr>
                <a:grpSpLocks/>
              </p:cNvGrpSpPr>
              <p:nvPr/>
            </p:nvGrpSpPr>
            <p:grpSpPr bwMode="auto">
              <a:xfrm>
                <a:off x="9127" y="10429"/>
                <a:ext cx="30" cy="12"/>
                <a:chOff x="9127" y="10429"/>
                <a:chExt cx="30" cy="12"/>
              </a:xfrm>
            </p:grpSpPr>
            <p:sp>
              <p:nvSpPr>
                <p:cNvPr id="326" name="Freeform 636"/>
                <p:cNvSpPr>
                  <a:spLocks/>
                </p:cNvSpPr>
                <p:nvPr/>
              </p:nvSpPr>
              <p:spPr bwMode="auto">
                <a:xfrm>
                  <a:off x="9127" y="10429"/>
                  <a:ext cx="30" cy="12"/>
                </a:xfrm>
                <a:custGeom>
                  <a:avLst/>
                  <a:gdLst>
                    <a:gd name="T0" fmla="+- 0 9139 9127"/>
                    <a:gd name="T1" fmla="*/ T0 w 30"/>
                    <a:gd name="T2" fmla="+- 0 10429 10429"/>
                    <a:gd name="T3" fmla="*/ 10429 h 12"/>
                    <a:gd name="T4" fmla="+- 0 9131 9127"/>
                    <a:gd name="T5" fmla="*/ T4 w 30"/>
                    <a:gd name="T6" fmla="+- 0 10431 10429"/>
                    <a:gd name="T7" fmla="*/ 10431 h 12"/>
                    <a:gd name="T8" fmla="+- 0 9127 9127"/>
                    <a:gd name="T9" fmla="*/ T8 w 30"/>
                    <a:gd name="T10" fmla="+- 0 10433 10429"/>
                    <a:gd name="T11" fmla="*/ 10433 h 12"/>
                    <a:gd name="T12" fmla="+- 0 9127 9127"/>
                    <a:gd name="T13" fmla="*/ T12 w 30"/>
                    <a:gd name="T14" fmla="+- 0 10436 10429"/>
                    <a:gd name="T15" fmla="*/ 10436 h 12"/>
                    <a:gd name="T16" fmla="+- 0 9131 9127"/>
                    <a:gd name="T17" fmla="*/ T16 w 30"/>
                    <a:gd name="T18" fmla="+- 0 10438 10429"/>
                    <a:gd name="T19" fmla="*/ 10438 h 12"/>
                    <a:gd name="T20" fmla="+- 0 9145 9127"/>
                    <a:gd name="T21" fmla="*/ T20 w 30"/>
                    <a:gd name="T22" fmla="+- 0 10441 10429"/>
                    <a:gd name="T23" fmla="*/ 10441 h 12"/>
                    <a:gd name="T24" fmla="+- 0 9157 9127"/>
                    <a:gd name="T25" fmla="*/ T24 w 30"/>
                    <a:gd name="T26" fmla="+- 0 10441 10429"/>
                    <a:gd name="T27" fmla="*/ 10441 h 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30" h="12">
                      <a:moveTo>
                        <a:pt x="12" y="0"/>
                      </a:move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4" y="9"/>
                      </a:lnTo>
                      <a:lnTo>
                        <a:pt x="18" y="12"/>
                      </a:lnTo>
                      <a:lnTo>
                        <a:pt x="30" y="12"/>
                      </a:lnTo>
                    </a:path>
                  </a:pathLst>
                </a:custGeom>
                <a:noFill/>
                <a:ln w="757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2" name="Group 637"/>
              <p:cNvGrpSpPr>
                <a:grpSpLocks/>
              </p:cNvGrpSpPr>
              <p:nvPr/>
            </p:nvGrpSpPr>
            <p:grpSpPr bwMode="auto">
              <a:xfrm>
                <a:off x="9119" y="10441"/>
                <a:ext cx="30" cy="20"/>
                <a:chOff x="9119" y="10441"/>
                <a:chExt cx="30" cy="20"/>
              </a:xfrm>
            </p:grpSpPr>
            <p:sp>
              <p:nvSpPr>
                <p:cNvPr id="325" name="Freeform 638"/>
                <p:cNvSpPr>
                  <a:spLocks/>
                </p:cNvSpPr>
                <p:nvPr/>
              </p:nvSpPr>
              <p:spPr bwMode="auto">
                <a:xfrm>
                  <a:off x="9119" y="10441"/>
                  <a:ext cx="30" cy="20"/>
                </a:xfrm>
                <a:custGeom>
                  <a:avLst/>
                  <a:gdLst>
                    <a:gd name="T0" fmla="+- 0 9145 9119"/>
                    <a:gd name="T1" fmla="*/ T0 w 30"/>
                    <a:gd name="T2" fmla="+- 0 10441 10441"/>
                    <a:gd name="T3" fmla="*/ 10441 h 20"/>
                    <a:gd name="T4" fmla="+- 0 9131 9119"/>
                    <a:gd name="T5" fmla="*/ T4 w 30"/>
                    <a:gd name="T6" fmla="+- 0 10443 10441"/>
                    <a:gd name="T7" fmla="*/ 10443 h 20"/>
                    <a:gd name="T8" fmla="+- 0 9123 9119"/>
                    <a:gd name="T9" fmla="*/ T8 w 30"/>
                    <a:gd name="T10" fmla="+- 0 10445 10441"/>
                    <a:gd name="T11" fmla="*/ 10445 h 20"/>
                    <a:gd name="T12" fmla="+- 0 9119 9119"/>
                    <a:gd name="T13" fmla="*/ T12 w 30"/>
                    <a:gd name="T14" fmla="+- 0 10450 10441"/>
                    <a:gd name="T15" fmla="*/ 10450 h 20"/>
                    <a:gd name="T16" fmla="+- 0 9119 9119"/>
                    <a:gd name="T17" fmla="*/ T16 w 30"/>
                    <a:gd name="T18" fmla="+- 0 10454 10441"/>
                    <a:gd name="T19" fmla="*/ 10454 h 20"/>
                    <a:gd name="T20" fmla="+- 0 9127 9119"/>
                    <a:gd name="T21" fmla="*/ T20 w 30"/>
                    <a:gd name="T22" fmla="+- 0 10459 10441"/>
                    <a:gd name="T23" fmla="*/ 10459 h 20"/>
                    <a:gd name="T24" fmla="+- 0 9139 9119"/>
                    <a:gd name="T25" fmla="*/ T24 w 30"/>
                    <a:gd name="T26" fmla="+- 0 10461 10441"/>
                    <a:gd name="T27" fmla="*/ 10461 h 20"/>
                    <a:gd name="T28" fmla="+- 0 9149 9119"/>
                    <a:gd name="T29" fmla="*/ T28 w 30"/>
                    <a:gd name="T30" fmla="+- 0 10461 10441"/>
                    <a:gd name="T31" fmla="*/ 10461 h 2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30" h="20">
                      <a:moveTo>
                        <a:pt x="26" y="0"/>
                      </a:moveTo>
                      <a:lnTo>
                        <a:pt x="12" y="2"/>
                      </a:lnTo>
                      <a:lnTo>
                        <a:pt x="4" y="4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8" y="18"/>
                      </a:lnTo>
                      <a:lnTo>
                        <a:pt x="20" y="20"/>
                      </a:lnTo>
                      <a:lnTo>
                        <a:pt x="30" y="20"/>
                      </a:lnTo>
                    </a:path>
                  </a:pathLst>
                </a:custGeom>
                <a:noFill/>
                <a:ln w="864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3" name="Group 639"/>
              <p:cNvGrpSpPr>
                <a:grpSpLocks/>
              </p:cNvGrpSpPr>
              <p:nvPr/>
            </p:nvGrpSpPr>
            <p:grpSpPr bwMode="auto">
              <a:xfrm>
                <a:off x="9109" y="10461"/>
                <a:ext cx="30" cy="33"/>
                <a:chOff x="9109" y="10461"/>
                <a:chExt cx="30" cy="33"/>
              </a:xfrm>
            </p:grpSpPr>
            <p:sp>
              <p:nvSpPr>
                <p:cNvPr id="324" name="Freeform 640"/>
                <p:cNvSpPr>
                  <a:spLocks/>
                </p:cNvSpPr>
                <p:nvPr/>
              </p:nvSpPr>
              <p:spPr bwMode="auto">
                <a:xfrm>
                  <a:off x="9109" y="10461"/>
                  <a:ext cx="30" cy="33"/>
                </a:xfrm>
                <a:custGeom>
                  <a:avLst/>
                  <a:gdLst>
                    <a:gd name="T0" fmla="+- 0 9139 9109"/>
                    <a:gd name="T1" fmla="*/ T0 w 30"/>
                    <a:gd name="T2" fmla="+- 0 10461 10461"/>
                    <a:gd name="T3" fmla="*/ 10461 h 33"/>
                    <a:gd name="T4" fmla="+- 0 9123 9109"/>
                    <a:gd name="T5" fmla="*/ T4 w 30"/>
                    <a:gd name="T6" fmla="+- 0 10463 10461"/>
                    <a:gd name="T7" fmla="*/ 10463 h 33"/>
                    <a:gd name="T8" fmla="+- 0 9113 9109"/>
                    <a:gd name="T9" fmla="*/ T8 w 30"/>
                    <a:gd name="T10" fmla="+- 0 10466 10461"/>
                    <a:gd name="T11" fmla="*/ 10466 h 33"/>
                    <a:gd name="T12" fmla="+- 0 9109 9109"/>
                    <a:gd name="T13" fmla="*/ T12 w 30"/>
                    <a:gd name="T14" fmla="+- 0 10471 10461"/>
                    <a:gd name="T15" fmla="*/ 10471 h 33"/>
                    <a:gd name="T16" fmla="+- 0 9109 9109"/>
                    <a:gd name="T17" fmla="*/ T16 w 30"/>
                    <a:gd name="T18" fmla="+- 0 10475 10461"/>
                    <a:gd name="T19" fmla="*/ 10475 h 33"/>
                    <a:gd name="T20" fmla="+- 0 9119 9109"/>
                    <a:gd name="T21" fmla="*/ T20 w 30"/>
                    <a:gd name="T22" fmla="+- 0 10480 10461"/>
                    <a:gd name="T23" fmla="*/ 10480 h 33"/>
                    <a:gd name="T24" fmla="+- 0 9135 9109"/>
                    <a:gd name="T25" fmla="*/ T24 w 30"/>
                    <a:gd name="T26" fmla="+- 0 10484 10461"/>
                    <a:gd name="T27" fmla="*/ 10484 h 33"/>
                    <a:gd name="T28" fmla="+- 0 9139 9109"/>
                    <a:gd name="T29" fmla="*/ T28 w 30"/>
                    <a:gd name="T30" fmla="+- 0 10487 10461"/>
                    <a:gd name="T31" fmla="*/ 10487 h 33"/>
                    <a:gd name="T32" fmla="+- 0 9139 9109"/>
                    <a:gd name="T33" fmla="*/ T32 w 30"/>
                    <a:gd name="T34" fmla="+- 0 10491 10461"/>
                    <a:gd name="T35" fmla="*/ 10491 h 33"/>
                    <a:gd name="T36" fmla="+- 0 9131 9109"/>
                    <a:gd name="T37" fmla="*/ T36 w 30"/>
                    <a:gd name="T38" fmla="+- 0 10494 10461"/>
                    <a:gd name="T39" fmla="*/ 10494 h 33"/>
                    <a:gd name="T40" fmla="+- 0 9123 9109"/>
                    <a:gd name="T41" fmla="*/ T40 w 30"/>
                    <a:gd name="T42" fmla="+- 0 10494 10461"/>
                    <a:gd name="T43" fmla="*/ 10494 h 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</a:cxnLst>
                  <a:rect l="0" t="0" r="r" b="b"/>
                  <a:pathLst>
                    <a:path w="30" h="33">
                      <a:moveTo>
                        <a:pt x="30" y="0"/>
                      </a:moveTo>
                      <a:lnTo>
                        <a:pt x="14" y="2"/>
                      </a:lnTo>
                      <a:lnTo>
                        <a:pt x="4" y="5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10" y="19"/>
                      </a:lnTo>
                      <a:lnTo>
                        <a:pt x="26" y="23"/>
                      </a:lnTo>
                      <a:lnTo>
                        <a:pt x="30" y="26"/>
                      </a:lnTo>
                      <a:lnTo>
                        <a:pt x="30" y="30"/>
                      </a:lnTo>
                      <a:lnTo>
                        <a:pt x="22" y="33"/>
                      </a:lnTo>
                      <a:lnTo>
                        <a:pt x="14" y="33"/>
                      </a:lnTo>
                    </a:path>
                  </a:pathLst>
                </a:custGeom>
                <a:noFill/>
                <a:ln w="1002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cxnSp>
          <p:nvCxnSpPr>
            <p:cNvPr id="644" name="Straight Connector 643"/>
            <p:cNvCxnSpPr/>
            <p:nvPr/>
          </p:nvCxnSpPr>
          <p:spPr>
            <a:xfrm flipV="1">
              <a:off x="1354498" y="1807546"/>
              <a:ext cx="5678202" cy="39883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5" name="Rectangle 644"/>
          <p:cNvSpPr/>
          <p:nvPr/>
        </p:nvSpPr>
        <p:spPr>
          <a:xfrm>
            <a:off x="605652" y="5157192"/>
            <a:ext cx="494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Beam-beam tune shift as function of </a:t>
            </a:r>
            <a:r>
              <a:rPr lang="en-US" dirty="0" smtClean="0"/>
              <a:t>beam-beam </a:t>
            </a:r>
            <a:r>
              <a:rPr lang="en-GB" dirty="0" smtClean="0"/>
              <a:t>parameter </a:t>
            </a:r>
            <a:r>
              <a:rPr lang="en-GB" dirty="0"/>
              <a:t>for typical LEP </a:t>
            </a:r>
            <a:r>
              <a:rPr lang="en-GB" dirty="0" smtClean="0"/>
              <a:t>tune.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940152" y="1537767"/>
                <a:ext cx="3024336" cy="318317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There is a considerable deviation from the expression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is equal to the tune shift (which is true for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values only). For values of 0.1 and with the LEP optics, the deviation is 35%. There is also a considerable effect on </a:t>
                </a:r>
                <a:r>
                  <a:rPr lang="el-GR" dirty="0" smtClean="0"/>
                  <a:t>β</a:t>
                </a:r>
                <a:r>
                  <a:rPr lang="en-US" dirty="0" smtClean="0"/>
                  <a:t>*</a:t>
                </a:r>
                <a:r>
                  <a:rPr lang="en-US" baseline="-25000" dirty="0" smtClean="0"/>
                  <a:t>y</a:t>
                </a:r>
                <a:r>
                  <a:rPr lang="en-US" dirty="0" smtClean="0"/>
                  <a:t> – in the case of LEP it changed from 5cm to 2.8cm at high beam-beam parameters.</a:t>
                </a:r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537767"/>
                <a:ext cx="3024336" cy="3183179"/>
              </a:xfrm>
              <a:prstGeom prst="rect">
                <a:avLst/>
              </a:prstGeom>
              <a:blipFill rotWithShape="1">
                <a:blip r:embed="rId3"/>
                <a:stretch>
                  <a:fillRect l="-1198" t="-570" r="-798" b="-1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3" name="TextBox 642"/>
          <p:cNvSpPr txBox="1"/>
          <p:nvPr/>
        </p:nvSpPr>
        <p:spPr>
          <a:xfrm>
            <a:off x="605652" y="6093296"/>
            <a:ext cx="77107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Reference: </a:t>
            </a:r>
            <a:r>
              <a:rPr lang="en-GB" dirty="0"/>
              <a:t>W. Herr et al., </a:t>
            </a:r>
            <a:r>
              <a:rPr lang="en-US" dirty="0"/>
              <a:t>IS LEP BEAM-BEAM LIMITED AT ITS HIGHEST ENERGY? Proceedings of the 1999 Particle Accelerator Conference, New York, 1999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47" name="TextBox 646"/>
          <p:cNvSpPr txBox="1"/>
          <p:nvPr/>
        </p:nvSpPr>
        <p:spPr>
          <a:xfrm>
            <a:off x="5940152" y="5301208"/>
            <a:ext cx="3024336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…to be pursued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845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Variation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with energy</a:t>
                </a:r>
                <a:endParaRPr lang="en-GB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05596"/>
              </p:ext>
            </p:extLst>
          </p:nvPr>
        </p:nvGraphicFramePr>
        <p:xfrm>
          <a:off x="457200" y="1600201"/>
          <a:ext cx="5050904" cy="38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2200" y="213285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Blue: Assmann &amp;</a:t>
            </a:r>
            <a:r>
              <a:rPr lang="en-US" dirty="0" err="1" smtClean="0">
                <a:solidFill>
                  <a:srgbClr val="0070C0"/>
                </a:solidFill>
              </a:rPr>
              <a:t>Cornelis</a:t>
            </a:r>
            <a:r>
              <a:rPr lang="en-US" dirty="0" smtClean="0">
                <a:solidFill>
                  <a:srgbClr val="0070C0"/>
                </a:solidFill>
              </a:rPr>
              <a:t> on LEP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Red: limit due to hitting a resonance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Green: same function, but </a:t>
            </a:r>
            <a:r>
              <a:rPr lang="en-US" dirty="0" err="1" smtClean="0">
                <a:solidFill>
                  <a:srgbClr val="00B050"/>
                </a:solidFill>
              </a:rPr>
              <a:t>normalised</a:t>
            </a:r>
            <a:r>
              <a:rPr lang="en-US" dirty="0" smtClean="0">
                <a:solidFill>
                  <a:srgbClr val="00B050"/>
                </a:solidFill>
              </a:rPr>
              <a:t> on KEKB achieved beam-beam parameter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676400" y="3289300"/>
            <a:ext cx="2730500" cy="1079500"/>
          </a:xfrm>
          <a:custGeom>
            <a:avLst/>
            <a:gdLst>
              <a:gd name="connsiteX0" fmla="*/ 0 w 2730500"/>
              <a:gd name="connsiteY0" fmla="*/ 1079500 h 1079500"/>
              <a:gd name="connsiteX1" fmla="*/ 660400 w 2730500"/>
              <a:gd name="connsiteY1" fmla="*/ 609600 h 1079500"/>
              <a:gd name="connsiteX2" fmla="*/ 1130300 w 2730500"/>
              <a:gd name="connsiteY2" fmla="*/ 241300 h 1079500"/>
              <a:gd name="connsiteX3" fmla="*/ 1384300 w 2730500"/>
              <a:gd name="connsiteY3" fmla="*/ 12700 h 1079500"/>
              <a:gd name="connsiteX4" fmla="*/ 2730500 w 2730500"/>
              <a:gd name="connsiteY4" fmla="*/ 0 h 1079500"/>
              <a:gd name="connsiteX5" fmla="*/ 2730500 w 2730500"/>
              <a:gd name="connsiteY5" fmla="*/ 0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0" h="1079500">
                <a:moveTo>
                  <a:pt x="0" y="1079500"/>
                </a:moveTo>
                <a:lnTo>
                  <a:pt x="660400" y="609600"/>
                </a:lnTo>
                <a:lnTo>
                  <a:pt x="1130300" y="241300"/>
                </a:lnTo>
                <a:lnTo>
                  <a:pt x="1384300" y="12700"/>
                </a:lnTo>
                <a:lnTo>
                  <a:pt x="2730500" y="0"/>
                </a:lnTo>
                <a:lnTo>
                  <a:pt x="2730500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115616" y="3068960"/>
            <a:ext cx="2730500" cy="1079500"/>
          </a:xfrm>
          <a:custGeom>
            <a:avLst/>
            <a:gdLst>
              <a:gd name="connsiteX0" fmla="*/ 0 w 2730500"/>
              <a:gd name="connsiteY0" fmla="*/ 1079500 h 1079500"/>
              <a:gd name="connsiteX1" fmla="*/ 660400 w 2730500"/>
              <a:gd name="connsiteY1" fmla="*/ 609600 h 1079500"/>
              <a:gd name="connsiteX2" fmla="*/ 1130300 w 2730500"/>
              <a:gd name="connsiteY2" fmla="*/ 241300 h 1079500"/>
              <a:gd name="connsiteX3" fmla="*/ 1384300 w 2730500"/>
              <a:gd name="connsiteY3" fmla="*/ 12700 h 1079500"/>
              <a:gd name="connsiteX4" fmla="*/ 2730500 w 2730500"/>
              <a:gd name="connsiteY4" fmla="*/ 0 h 1079500"/>
              <a:gd name="connsiteX5" fmla="*/ 2730500 w 2730500"/>
              <a:gd name="connsiteY5" fmla="*/ 0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0" h="1079500">
                <a:moveTo>
                  <a:pt x="0" y="1079500"/>
                </a:moveTo>
                <a:lnTo>
                  <a:pt x="660400" y="609600"/>
                </a:lnTo>
                <a:lnTo>
                  <a:pt x="1130300" y="241300"/>
                </a:lnTo>
                <a:lnTo>
                  <a:pt x="1384300" y="12700"/>
                </a:lnTo>
                <a:lnTo>
                  <a:pt x="2730500" y="0"/>
                </a:lnTo>
                <a:lnTo>
                  <a:pt x="2730500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28184" y="5013176"/>
            <a:ext cx="2808312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 the absence of a definitive prediction for the moment, a value of around 0.1 for most energies can be assumed (except TLEP-Z)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129788" y="3010108"/>
            <a:ext cx="3039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Max. beam-beam parameter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9994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luminosity </a:t>
            </a:r>
            <a:r>
              <a:rPr lang="en-US" dirty="0" err="1" smtClean="0"/>
              <a:t>vs</a:t>
            </a:r>
            <a:r>
              <a:rPr lang="en-US" dirty="0" smtClean="0"/>
              <a:t> energy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326215"/>
              </p:ext>
            </p:extLst>
          </p:nvPr>
        </p:nvGraphicFramePr>
        <p:xfrm>
          <a:off x="457200" y="1600200"/>
          <a:ext cx="60590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reeform 5"/>
          <p:cNvSpPr/>
          <p:nvPr/>
        </p:nvSpPr>
        <p:spPr>
          <a:xfrm>
            <a:off x="2280138" y="1793631"/>
            <a:ext cx="3018693" cy="2831123"/>
          </a:xfrm>
          <a:custGeom>
            <a:avLst/>
            <a:gdLst>
              <a:gd name="connsiteX0" fmla="*/ 0 w 3018693"/>
              <a:gd name="connsiteY0" fmla="*/ 369277 h 2831123"/>
              <a:gd name="connsiteX1" fmla="*/ 152400 w 3018693"/>
              <a:gd name="connsiteY1" fmla="*/ 627184 h 2831123"/>
              <a:gd name="connsiteX2" fmla="*/ 275493 w 3018693"/>
              <a:gd name="connsiteY2" fmla="*/ 820615 h 2831123"/>
              <a:gd name="connsiteX3" fmla="*/ 386862 w 3018693"/>
              <a:gd name="connsiteY3" fmla="*/ 973015 h 2831123"/>
              <a:gd name="connsiteX4" fmla="*/ 492370 w 3018693"/>
              <a:gd name="connsiteY4" fmla="*/ 1101969 h 2831123"/>
              <a:gd name="connsiteX5" fmla="*/ 703385 w 3018693"/>
              <a:gd name="connsiteY5" fmla="*/ 1336431 h 2831123"/>
              <a:gd name="connsiteX6" fmla="*/ 908539 w 3018693"/>
              <a:gd name="connsiteY6" fmla="*/ 1541584 h 2831123"/>
              <a:gd name="connsiteX7" fmla="*/ 1207477 w 3018693"/>
              <a:gd name="connsiteY7" fmla="*/ 1787769 h 2831123"/>
              <a:gd name="connsiteX8" fmla="*/ 1670539 w 3018693"/>
              <a:gd name="connsiteY8" fmla="*/ 2127738 h 2831123"/>
              <a:gd name="connsiteX9" fmla="*/ 2116016 w 3018693"/>
              <a:gd name="connsiteY9" fmla="*/ 2385646 h 2831123"/>
              <a:gd name="connsiteX10" fmla="*/ 2731477 w 3018693"/>
              <a:gd name="connsiteY10" fmla="*/ 2696307 h 2831123"/>
              <a:gd name="connsiteX11" fmla="*/ 3018693 w 3018693"/>
              <a:gd name="connsiteY11" fmla="*/ 2831123 h 2831123"/>
              <a:gd name="connsiteX12" fmla="*/ 3018693 w 3018693"/>
              <a:gd name="connsiteY12" fmla="*/ 2455984 h 2831123"/>
              <a:gd name="connsiteX13" fmla="*/ 2790093 w 3018693"/>
              <a:gd name="connsiteY13" fmla="*/ 2362200 h 2831123"/>
              <a:gd name="connsiteX14" fmla="*/ 2497016 w 3018693"/>
              <a:gd name="connsiteY14" fmla="*/ 2227384 h 2831123"/>
              <a:gd name="connsiteX15" fmla="*/ 2227385 w 3018693"/>
              <a:gd name="connsiteY15" fmla="*/ 2092569 h 2831123"/>
              <a:gd name="connsiteX16" fmla="*/ 2033954 w 3018693"/>
              <a:gd name="connsiteY16" fmla="*/ 1981200 h 2831123"/>
              <a:gd name="connsiteX17" fmla="*/ 1817077 w 3018693"/>
              <a:gd name="connsiteY17" fmla="*/ 1858107 h 2831123"/>
              <a:gd name="connsiteX18" fmla="*/ 1611924 w 3018693"/>
              <a:gd name="connsiteY18" fmla="*/ 1717431 h 2831123"/>
              <a:gd name="connsiteX19" fmla="*/ 1400908 w 3018693"/>
              <a:gd name="connsiteY19" fmla="*/ 1570892 h 2831123"/>
              <a:gd name="connsiteX20" fmla="*/ 1207477 w 3018693"/>
              <a:gd name="connsiteY20" fmla="*/ 1436077 h 2831123"/>
              <a:gd name="connsiteX21" fmla="*/ 1008185 w 3018693"/>
              <a:gd name="connsiteY21" fmla="*/ 1277815 h 2831123"/>
              <a:gd name="connsiteX22" fmla="*/ 861647 w 3018693"/>
              <a:gd name="connsiteY22" fmla="*/ 1137138 h 2831123"/>
              <a:gd name="connsiteX23" fmla="*/ 756139 w 3018693"/>
              <a:gd name="connsiteY23" fmla="*/ 1019907 h 2831123"/>
              <a:gd name="connsiteX24" fmla="*/ 586154 w 3018693"/>
              <a:gd name="connsiteY24" fmla="*/ 838200 h 2831123"/>
              <a:gd name="connsiteX25" fmla="*/ 433754 w 3018693"/>
              <a:gd name="connsiteY25" fmla="*/ 668215 h 2831123"/>
              <a:gd name="connsiteX26" fmla="*/ 322385 w 3018693"/>
              <a:gd name="connsiteY26" fmla="*/ 521677 h 2831123"/>
              <a:gd name="connsiteX27" fmla="*/ 199293 w 3018693"/>
              <a:gd name="connsiteY27" fmla="*/ 328246 h 2831123"/>
              <a:gd name="connsiteX28" fmla="*/ 87924 w 3018693"/>
              <a:gd name="connsiteY28" fmla="*/ 169984 h 2831123"/>
              <a:gd name="connsiteX29" fmla="*/ 35170 w 3018693"/>
              <a:gd name="connsiteY29" fmla="*/ 76200 h 2831123"/>
              <a:gd name="connsiteX30" fmla="*/ 0 w 3018693"/>
              <a:gd name="connsiteY30" fmla="*/ 0 h 2831123"/>
              <a:gd name="connsiteX31" fmla="*/ 0 w 3018693"/>
              <a:gd name="connsiteY31" fmla="*/ 369277 h 283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18693" h="2831123">
                <a:moveTo>
                  <a:pt x="0" y="369277"/>
                </a:moveTo>
                <a:lnTo>
                  <a:pt x="152400" y="627184"/>
                </a:lnTo>
                <a:lnTo>
                  <a:pt x="275493" y="820615"/>
                </a:lnTo>
                <a:lnTo>
                  <a:pt x="386862" y="973015"/>
                </a:lnTo>
                <a:lnTo>
                  <a:pt x="492370" y="1101969"/>
                </a:lnTo>
                <a:lnTo>
                  <a:pt x="703385" y="1336431"/>
                </a:lnTo>
                <a:lnTo>
                  <a:pt x="908539" y="1541584"/>
                </a:lnTo>
                <a:lnTo>
                  <a:pt x="1207477" y="1787769"/>
                </a:lnTo>
                <a:lnTo>
                  <a:pt x="1670539" y="2127738"/>
                </a:lnTo>
                <a:lnTo>
                  <a:pt x="2116016" y="2385646"/>
                </a:lnTo>
                <a:lnTo>
                  <a:pt x="2731477" y="2696307"/>
                </a:lnTo>
                <a:lnTo>
                  <a:pt x="3018693" y="2831123"/>
                </a:lnTo>
                <a:lnTo>
                  <a:pt x="3018693" y="2455984"/>
                </a:lnTo>
                <a:lnTo>
                  <a:pt x="2790093" y="2362200"/>
                </a:lnTo>
                <a:lnTo>
                  <a:pt x="2497016" y="2227384"/>
                </a:lnTo>
                <a:lnTo>
                  <a:pt x="2227385" y="2092569"/>
                </a:lnTo>
                <a:lnTo>
                  <a:pt x="2033954" y="1981200"/>
                </a:lnTo>
                <a:lnTo>
                  <a:pt x="1817077" y="1858107"/>
                </a:lnTo>
                <a:lnTo>
                  <a:pt x="1611924" y="1717431"/>
                </a:lnTo>
                <a:lnTo>
                  <a:pt x="1400908" y="1570892"/>
                </a:lnTo>
                <a:lnTo>
                  <a:pt x="1207477" y="1436077"/>
                </a:lnTo>
                <a:lnTo>
                  <a:pt x="1008185" y="1277815"/>
                </a:lnTo>
                <a:lnTo>
                  <a:pt x="861647" y="1137138"/>
                </a:lnTo>
                <a:lnTo>
                  <a:pt x="756139" y="1019907"/>
                </a:lnTo>
                <a:lnTo>
                  <a:pt x="586154" y="838200"/>
                </a:lnTo>
                <a:lnTo>
                  <a:pt x="433754" y="668215"/>
                </a:lnTo>
                <a:lnTo>
                  <a:pt x="322385" y="521677"/>
                </a:lnTo>
                <a:lnTo>
                  <a:pt x="199293" y="328246"/>
                </a:lnTo>
                <a:lnTo>
                  <a:pt x="87924" y="169984"/>
                </a:lnTo>
                <a:lnTo>
                  <a:pt x="35170" y="76200"/>
                </a:lnTo>
                <a:lnTo>
                  <a:pt x="0" y="0"/>
                </a:lnTo>
                <a:lnTo>
                  <a:pt x="0" y="369277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76256" y="1916832"/>
            <a:ext cx="201622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Single IP luminosity of a circular collider of 9000m bending radius as a function of energy. Power loss is 100MW. </a:t>
            </a:r>
            <a:r>
              <a:rPr lang="el-GR" dirty="0" smtClean="0"/>
              <a:t>ξ</a:t>
            </a:r>
            <a:r>
              <a:rPr lang="en-GB" dirty="0" smtClean="0"/>
              <a:t>y</a:t>
            </a:r>
            <a:r>
              <a:rPr lang="en-US" dirty="0" smtClean="0"/>
              <a:t> between 0.05 and 0.1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287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episodes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aim is to see the progress since we last reported on this topic during the 4</a:t>
            </a:r>
            <a:r>
              <a:rPr lang="en-US" baseline="30000" dirty="0" smtClean="0"/>
              <a:t>th</a:t>
            </a:r>
            <a:r>
              <a:rPr lang="en-US" dirty="0" smtClean="0"/>
              <a:t> TLEP workshop at CERN in April this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This talk contains a hodge-podge of topics, revolving around the question: “what kind of performance can we expect from a circular collider?”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4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35089"/>
              </p:ext>
            </p:extLst>
          </p:nvPr>
        </p:nvGraphicFramePr>
        <p:xfrm>
          <a:off x="457200" y="1600200"/>
          <a:ext cx="60590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eform 4"/>
          <p:cNvSpPr/>
          <p:nvPr/>
        </p:nvSpPr>
        <p:spPr>
          <a:xfrm>
            <a:off x="5310188" y="4276725"/>
            <a:ext cx="966787" cy="719138"/>
          </a:xfrm>
          <a:custGeom>
            <a:avLst/>
            <a:gdLst>
              <a:gd name="connsiteX0" fmla="*/ 962025 w 966787"/>
              <a:gd name="connsiteY0" fmla="*/ 719138 h 719138"/>
              <a:gd name="connsiteX1" fmla="*/ 776287 w 966787"/>
              <a:gd name="connsiteY1" fmla="*/ 642938 h 719138"/>
              <a:gd name="connsiteX2" fmla="*/ 404812 w 966787"/>
              <a:gd name="connsiteY2" fmla="*/ 509588 h 719138"/>
              <a:gd name="connsiteX3" fmla="*/ 0 w 966787"/>
              <a:gd name="connsiteY3" fmla="*/ 338138 h 719138"/>
              <a:gd name="connsiteX4" fmla="*/ 4762 w 966787"/>
              <a:gd name="connsiteY4" fmla="*/ 0 h 719138"/>
              <a:gd name="connsiteX5" fmla="*/ 142875 w 966787"/>
              <a:gd name="connsiteY5" fmla="*/ 47625 h 719138"/>
              <a:gd name="connsiteX6" fmla="*/ 295275 w 966787"/>
              <a:gd name="connsiteY6" fmla="*/ 114300 h 719138"/>
              <a:gd name="connsiteX7" fmla="*/ 495300 w 966787"/>
              <a:gd name="connsiteY7" fmla="*/ 190500 h 719138"/>
              <a:gd name="connsiteX8" fmla="*/ 642937 w 966787"/>
              <a:gd name="connsiteY8" fmla="*/ 242888 h 719138"/>
              <a:gd name="connsiteX9" fmla="*/ 823912 w 966787"/>
              <a:gd name="connsiteY9" fmla="*/ 309563 h 719138"/>
              <a:gd name="connsiteX10" fmla="*/ 966787 w 966787"/>
              <a:gd name="connsiteY10" fmla="*/ 357188 h 719138"/>
              <a:gd name="connsiteX11" fmla="*/ 962025 w 966787"/>
              <a:gd name="connsiteY11" fmla="*/ 719138 h 71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787" h="719138">
                <a:moveTo>
                  <a:pt x="962025" y="719138"/>
                </a:moveTo>
                <a:lnTo>
                  <a:pt x="776287" y="642938"/>
                </a:lnTo>
                <a:lnTo>
                  <a:pt x="404812" y="509588"/>
                </a:lnTo>
                <a:lnTo>
                  <a:pt x="0" y="338138"/>
                </a:lnTo>
                <a:cubicBezTo>
                  <a:pt x="1587" y="225425"/>
                  <a:pt x="3175" y="112713"/>
                  <a:pt x="4762" y="0"/>
                </a:cubicBezTo>
                <a:lnTo>
                  <a:pt x="142875" y="47625"/>
                </a:lnTo>
                <a:lnTo>
                  <a:pt x="295275" y="114300"/>
                </a:lnTo>
                <a:lnTo>
                  <a:pt x="495300" y="190500"/>
                </a:lnTo>
                <a:lnTo>
                  <a:pt x="642937" y="242888"/>
                </a:lnTo>
                <a:lnTo>
                  <a:pt x="823912" y="309563"/>
                </a:lnTo>
                <a:lnTo>
                  <a:pt x="966787" y="357188"/>
                </a:lnTo>
                <a:cubicBezTo>
                  <a:pt x="965200" y="479425"/>
                  <a:pt x="963612" y="601663"/>
                  <a:pt x="962025" y="719138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luminosity </a:t>
            </a:r>
            <a:r>
              <a:rPr lang="en-US" dirty="0" err="1" smtClean="0"/>
              <a:t>vs</a:t>
            </a:r>
            <a:r>
              <a:rPr lang="en-US" dirty="0" smtClean="0"/>
              <a:t> energy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2280138" y="1793631"/>
            <a:ext cx="3018693" cy="2831123"/>
          </a:xfrm>
          <a:custGeom>
            <a:avLst/>
            <a:gdLst>
              <a:gd name="connsiteX0" fmla="*/ 0 w 3018693"/>
              <a:gd name="connsiteY0" fmla="*/ 369277 h 2831123"/>
              <a:gd name="connsiteX1" fmla="*/ 152400 w 3018693"/>
              <a:gd name="connsiteY1" fmla="*/ 627184 h 2831123"/>
              <a:gd name="connsiteX2" fmla="*/ 275493 w 3018693"/>
              <a:gd name="connsiteY2" fmla="*/ 820615 h 2831123"/>
              <a:gd name="connsiteX3" fmla="*/ 386862 w 3018693"/>
              <a:gd name="connsiteY3" fmla="*/ 973015 h 2831123"/>
              <a:gd name="connsiteX4" fmla="*/ 492370 w 3018693"/>
              <a:gd name="connsiteY4" fmla="*/ 1101969 h 2831123"/>
              <a:gd name="connsiteX5" fmla="*/ 703385 w 3018693"/>
              <a:gd name="connsiteY5" fmla="*/ 1336431 h 2831123"/>
              <a:gd name="connsiteX6" fmla="*/ 908539 w 3018693"/>
              <a:gd name="connsiteY6" fmla="*/ 1541584 h 2831123"/>
              <a:gd name="connsiteX7" fmla="*/ 1207477 w 3018693"/>
              <a:gd name="connsiteY7" fmla="*/ 1787769 h 2831123"/>
              <a:gd name="connsiteX8" fmla="*/ 1670539 w 3018693"/>
              <a:gd name="connsiteY8" fmla="*/ 2127738 h 2831123"/>
              <a:gd name="connsiteX9" fmla="*/ 2116016 w 3018693"/>
              <a:gd name="connsiteY9" fmla="*/ 2385646 h 2831123"/>
              <a:gd name="connsiteX10" fmla="*/ 2731477 w 3018693"/>
              <a:gd name="connsiteY10" fmla="*/ 2696307 h 2831123"/>
              <a:gd name="connsiteX11" fmla="*/ 3018693 w 3018693"/>
              <a:gd name="connsiteY11" fmla="*/ 2831123 h 2831123"/>
              <a:gd name="connsiteX12" fmla="*/ 3018693 w 3018693"/>
              <a:gd name="connsiteY12" fmla="*/ 2455984 h 2831123"/>
              <a:gd name="connsiteX13" fmla="*/ 2790093 w 3018693"/>
              <a:gd name="connsiteY13" fmla="*/ 2362200 h 2831123"/>
              <a:gd name="connsiteX14" fmla="*/ 2497016 w 3018693"/>
              <a:gd name="connsiteY14" fmla="*/ 2227384 h 2831123"/>
              <a:gd name="connsiteX15" fmla="*/ 2227385 w 3018693"/>
              <a:gd name="connsiteY15" fmla="*/ 2092569 h 2831123"/>
              <a:gd name="connsiteX16" fmla="*/ 2033954 w 3018693"/>
              <a:gd name="connsiteY16" fmla="*/ 1981200 h 2831123"/>
              <a:gd name="connsiteX17" fmla="*/ 1817077 w 3018693"/>
              <a:gd name="connsiteY17" fmla="*/ 1858107 h 2831123"/>
              <a:gd name="connsiteX18" fmla="*/ 1611924 w 3018693"/>
              <a:gd name="connsiteY18" fmla="*/ 1717431 h 2831123"/>
              <a:gd name="connsiteX19" fmla="*/ 1400908 w 3018693"/>
              <a:gd name="connsiteY19" fmla="*/ 1570892 h 2831123"/>
              <a:gd name="connsiteX20" fmla="*/ 1207477 w 3018693"/>
              <a:gd name="connsiteY20" fmla="*/ 1436077 h 2831123"/>
              <a:gd name="connsiteX21" fmla="*/ 1008185 w 3018693"/>
              <a:gd name="connsiteY21" fmla="*/ 1277815 h 2831123"/>
              <a:gd name="connsiteX22" fmla="*/ 861647 w 3018693"/>
              <a:gd name="connsiteY22" fmla="*/ 1137138 h 2831123"/>
              <a:gd name="connsiteX23" fmla="*/ 756139 w 3018693"/>
              <a:gd name="connsiteY23" fmla="*/ 1019907 h 2831123"/>
              <a:gd name="connsiteX24" fmla="*/ 586154 w 3018693"/>
              <a:gd name="connsiteY24" fmla="*/ 838200 h 2831123"/>
              <a:gd name="connsiteX25" fmla="*/ 433754 w 3018693"/>
              <a:gd name="connsiteY25" fmla="*/ 668215 h 2831123"/>
              <a:gd name="connsiteX26" fmla="*/ 322385 w 3018693"/>
              <a:gd name="connsiteY26" fmla="*/ 521677 h 2831123"/>
              <a:gd name="connsiteX27" fmla="*/ 199293 w 3018693"/>
              <a:gd name="connsiteY27" fmla="*/ 328246 h 2831123"/>
              <a:gd name="connsiteX28" fmla="*/ 87924 w 3018693"/>
              <a:gd name="connsiteY28" fmla="*/ 169984 h 2831123"/>
              <a:gd name="connsiteX29" fmla="*/ 35170 w 3018693"/>
              <a:gd name="connsiteY29" fmla="*/ 76200 h 2831123"/>
              <a:gd name="connsiteX30" fmla="*/ 0 w 3018693"/>
              <a:gd name="connsiteY30" fmla="*/ 0 h 2831123"/>
              <a:gd name="connsiteX31" fmla="*/ 0 w 3018693"/>
              <a:gd name="connsiteY31" fmla="*/ 369277 h 283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18693" h="2831123">
                <a:moveTo>
                  <a:pt x="0" y="369277"/>
                </a:moveTo>
                <a:lnTo>
                  <a:pt x="152400" y="627184"/>
                </a:lnTo>
                <a:lnTo>
                  <a:pt x="275493" y="820615"/>
                </a:lnTo>
                <a:lnTo>
                  <a:pt x="386862" y="973015"/>
                </a:lnTo>
                <a:lnTo>
                  <a:pt x="492370" y="1101969"/>
                </a:lnTo>
                <a:lnTo>
                  <a:pt x="703385" y="1336431"/>
                </a:lnTo>
                <a:lnTo>
                  <a:pt x="908539" y="1541584"/>
                </a:lnTo>
                <a:lnTo>
                  <a:pt x="1207477" y="1787769"/>
                </a:lnTo>
                <a:lnTo>
                  <a:pt x="1670539" y="2127738"/>
                </a:lnTo>
                <a:lnTo>
                  <a:pt x="2116016" y="2385646"/>
                </a:lnTo>
                <a:lnTo>
                  <a:pt x="2731477" y="2696307"/>
                </a:lnTo>
                <a:lnTo>
                  <a:pt x="3018693" y="2831123"/>
                </a:lnTo>
                <a:lnTo>
                  <a:pt x="3018693" y="2455984"/>
                </a:lnTo>
                <a:lnTo>
                  <a:pt x="2790093" y="2362200"/>
                </a:lnTo>
                <a:lnTo>
                  <a:pt x="2497016" y="2227384"/>
                </a:lnTo>
                <a:lnTo>
                  <a:pt x="2227385" y="2092569"/>
                </a:lnTo>
                <a:lnTo>
                  <a:pt x="2033954" y="1981200"/>
                </a:lnTo>
                <a:lnTo>
                  <a:pt x="1817077" y="1858107"/>
                </a:lnTo>
                <a:lnTo>
                  <a:pt x="1611924" y="1717431"/>
                </a:lnTo>
                <a:lnTo>
                  <a:pt x="1400908" y="1570892"/>
                </a:lnTo>
                <a:lnTo>
                  <a:pt x="1207477" y="1436077"/>
                </a:lnTo>
                <a:lnTo>
                  <a:pt x="1008185" y="1277815"/>
                </a:lnTo>
                <a:lnTo>
                  <a:pt x="861647" y="1137138"/>
                </a:lnTo>
                <a:lnTo>
                  <a:pt x="756139" y="1019907"/>
                </a:lnTo>
                <a:lnTo>
                  <a:pt x="586154" y="838200"/>
                </a:lnTo>
                <a:lnTo>
                  <a:pt x="433754" y="668215"/>
                </a:lnTo>
                <a:lnTo>
                  <a:pt x="322385" y="521677"/>
                </a:lnTo>
                <a:lnTo>
                  <a:pt x="199293" y="328246"/>
                </a:lnTo>
                <a:lnTo>
                  <a:pt x="87924" y="169984"/>
                </a:lnTo>
                <a:lnTo>
                  <a:pt x="35170" y="76200"/>
                </a:lnTo>
                <a:lnTo>
                  <a:pt x="0" y="0"/>
                </a:lnTo>
                <a:lnTo>
                  <a:pt x="0" y="369277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76256" y="1916832"/>
            <a:ext cx="201622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Single IP luminosity of a circular collider of 9000m bending radius as a function of energy. Power loss is 100MW. </a:t>
            </a:r>
            <a:r>
              <a:rPr lang="el-GR" dirty="0" smtClean="0"/>
              <a:t>ξ</a:t>
            </a:r>
            <a:r>
              <a:rPr lang="en-GB" dirty="0" smtClean="0"/>
              <a:t>y</a:t>
            </a:r>
            <a:r>
              <a:rPr lang="en-US" dirty="0" smtClean="0"/>
              <a:t> between 0.05 and 0.1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7768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70" y="0"/>
            <a:ext cx="7283152" cy="11430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ublished </a:t>
            </a:r>
            <a:r>
              <a:rPr lang="en-US" dirty="0" smtClean="0"/>
              <a:t>parameter set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67147805"/>
                  </p:ext>
                </p:extLst>
              </p:nvPr>
            </p:nvGraphicFramePr>
            <p:xfrm>
              <a:off x="1137503" y="980728"/>
              <a:ext cx="4680519" cy="5400664"/>
            </p:xfrm>
            <a:graphic>
              <a:graphicData uri="http://schemas.openxmlformats.org/drawingml/2006/table">
                <a:tbl>
                  <a:tblPr firstRow="1" firstCol="1" bandRow="1">
                    <a:tableStyleId>{D7AC3CCA-C797-4891-BE02-D94E43425B78}</a:tableStyleId>
                  </a:tblPr>
                  <a:tblGrid>
                    <a:gridCol w="1872208"/>
                    <a:gridCol w="729168"/>
                    <a:gridCol w="693374"/>
                    <a:gridCol w="692395"/>
                    <a:gridCol w="693374"/>
                  </a:tblGrid>
                  <a:tr h="263991"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effectLst/>
                            </a:rPr>
                            <a:t> 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effectLst/>
                            </a:rPr>
                            <a:t>TLEP Z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W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H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 t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US" sz="1100" dirty="0" err="1">
                              <a:effectLst/>
                            </a:rPr>
                            <a:t>E</a:t>
                          </a:r>
                          <a:r>
                            <a:rPr lang="en-US" sz="1100" baseline="-25000" dirty="0" err="1">
                              <a:effectLst/>
                            </a:rPr>
                            <a:t>beam</a:t>
                          </a:r>
                          <a:r>
                            <a:rPr lang="en-US" sz="1100" baseline="-25000" dirty="0">
                              <a:effectLst/>
                            </a:rPr>
                            <a:t> </a:t>
                          </a:r>
                          <a:r>
                            <a:rPr lang="en-US" sz="1100" dirty="0">
                              <a:effectLst/>
                            </a:rPr>
                            <a:t>[GeV]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175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circumf. </a:t>
                          </a:r>
                          <a:r>
                            <a:rPr lang="en-US" sz="1100">
                              <a:effectLst/>
                            </a:rPr>
                            <a:t>[km]  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2015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beam current [mA]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124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24.3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#bunches/beam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4400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#e</a:t>
                          </a:r>
                          <a:r>
                            <a:rPr lang="de-DE" sz="1000" dirty="0">
                              <a:effectLst/>
                            </a:rPr>
                            <a:t>−</a:t>
                          </a:r>
                          <a:r>
                            <a:rPr lang="de-DE" sz="1100" dirty="0">
                              <a:effectLst/>
                            </a:rPr>
                            <a:t>/beam [10</a:t>
                          </a:r>
                          <a:r>
                            <a:rPr lang="de-DE" sz="1100" baseline="30000" dirty="0">
                              <a:effectLst/>
                            </a:rPr>
                            <a:t>12</a:t>
                          </a:r>
                          <a:r>
                            <a:rPr lang="de-DE" sz="1100" dirty="0">
                              <a:effectLst/>
                            </a:rPr>
                            <a:t>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1960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40.8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horiz. emit. [nm] 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30.8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vert. emit. [nm]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0.07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3568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bending rad. </a:t>
                          </a:r>
                          <a:r>
                            <a:rPr lang="en-GB" sz="1100" dirty="0">
                              <a:effectLst/>
                            </a:rPr>
                            <a:t>[km]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κ</a:t>
                          </a:r>
                          <a:r>
                            <a:rPr lang="de-DE" sz="1100" baseline="-25000" dirty="0">
                              <a:effectLst/>
                            </a:rPr>
                            <a:t>ε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440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470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470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mom. c. α</a:t>
                          </a:r>
                          <a:r>
                            <a:rPr lang="en-GB" sz="1000" baseline="-25000" dirty="0">
                              <a:effectLst/>
                            </a:rPr>
                            <a:t>c</a:t>
                          </a:r>
                          <a:r>
                            <a:rPr lang="en-GB" sz="1000" dirty="0">
                              <a:effectLst/>
                            </a:rPr>
                            <a:t> </a:t>
                          </a:r>
                          <a:r>
                            <a:rPr lang="en-GB" sz="1100" dirty="0">
                              <a:effectLst/>
                            </a:rPr>
                            <a:t>[10</a:t>
                          </a:r>
                          <a:r>
                            <a:rPr lang="en-GB" sz="1100" baseline="30000" dirty="0">
                              <a:effectLst/>
                            </a:rPr>
                            <a:t>−5</a:t>
                          </a:r>
                          <a:r>
                            <a:rPr lang="en-GB" sz="1100" dirty="0">
                              <a:effectLst/>
                            </a:rPr>
                            <a:t>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2.0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877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US" sz="1100" dirty="0" err="1">
                              <a:effectLst/>
                            </a:rPr>
                            <a:t>P</a:t>
                          </a:r>
                          <a:r>
                            <a:rPr lang="en-US" sz="1100" baseline="-25000" dirty="0" err="1">
                              <a:effectLst/>
                            </a:rPr>
                            <a:t>loss,SR</a:t>
                          </a:r>
                          <a:r>
                            <a:rPr lang="de-DE" sz="1100" dirty="0">
                              <a:effectLst/>
                            </a:rPr>
                            <a:t>/beam [MW]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β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x </a:t>
                          </a:r>
                          <a:r>
                            <a:rPr lang="de-DE" sz="1100">
                              <a:effectLst/>
                            </a:rPr>
                            <a:t>[m]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β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y</a:t>
                          </a:r>
                          <a:r>
                            <a:rPr lang="de-DE" sz="1100">
                              <a:effectLst/>
                            </a:rPr>
                            <a:t> [cm]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x</a:t>
                          </a:r>
                          <a:r>
                            <a:rPr lang="de-DE" sz="1100">
                              <a:effectLst/>
                            </a:rPr>
                            <a:t> [</a:t>
                          </a:r>
                          <a:r>
                            <a:rPr lang="en-GB" sz="1100">
                              <a:effectLst/>
                            </a:rPr>
                            <a:t>μ</a:t>
                          </a:r>
                          <a:r>
                            <a:rPr lang="de-DE" sz="1100">
                              <a:effectLst/>
                            </a:rPr>
                            <a:t>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y</a:t>
                          </a:r>
                          <a:r>
                            <a:rPr lang="de-DE" sz="1100">
                              <a:effectLst/>
                            </a:rPr>
                            <a:t> [</a:t>
                          </a:r>
                          <a:r>
                            <a:rPr lang="en-GB" sz="1100">
                              <a:effectLst/>
                            </a:rPr>
                            <a:t>μ</a:t>
                          </a:r>
                          <a:r>
                            <a:rPr lang="de-DE" sz="1100">
                              <a:effectLst/>
                            </a:rPr>
                            <a:t>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353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hourglass F</a:t>
                          </a:r>
                          <a:r>
                            <a:rPr lang="en-GB" sz="1100" baseline="-25000">
                              <a:effectLst/>
                            </a:rPr>
                            <a:t>hg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0.65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loss</a:t>
                          </a:r>
                          <a:r>
                            <a:rPr lang="en-GB" sz="1100">
                              <a:effectLst/>
                            </a:rPr>
                            <a:t>/turn [GeV]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V</a:t>
                          </a:r>
                          <a:r>
                            <a:rPr lang="en-GB" sz="1100" baseline="-25000">
                              <a:effectLst/>
                            </a:rPr>
                            <a:t>RF</a:t>
                          </a:r>
                          <a:r>
                            <a:rPr lang="en-GB" sz="1100">
                              <a:effectLst/>
                            </a:rPr>
                            <a:t>,tot [GV]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d</a:t>
                          </a:r>
                          <a:r>
                            <a:rPr lang="en-GB" sz="1100" baseline="-25000">
                              <a:effectLst/>
                            </a:rPr>
                            <a:t>max,RF</a:t>
                          </a:r>
                          <a:r>
                            <a:rPr lang="en-GB" sz="1100">
                              <a:effectLst/>
                            </a:rPr>
                            <a:t> [%]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5.5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4.9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550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ξ</a:t>
                          </a:r>
                          <a:r>
                            <a:rPr lang="en-GB" sz="1100" baseline="-25000">
                              <a:effectLst/>
                            </a:rPr>
                            <a:t>x</a:t>
                          </a:r>
                          <a:r>
                            <a:rPr lang="en-GB" sz="1100">
                              <a:effectLst/>
                            </a:rPr>
                            <a:t>/IP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4401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ξ</a:t>
                          </a:r>
                          <a:r>
                            <a:rPr lang="en-GB" sz="1100" baseline="-25000">
                              <a:effectLst/>
                            </a:rPr>
                            <a:t>y</a:t>
                          </a:r>
                          <a:r>
                            <a:rPr lang="en-GB" sz="1100">
                              <a:effectLst/>
                            </a:rPr>
                            <a:t>/IP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0.10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20392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f</a:t>
                          </a:r>
                          <a:r>
                            <a:rPr lang="en-GB" sz="1100" baseline="-25000">
                              <a:effectLst/>
                            </a:rPr>
                            <a:t>s</a:t>
                          </a:r>
                          <a:r>
                            <a:rPr lang="en-GB" sz="1000">
                              <a:effectLst/>
                            </a:rPr>
                            <a:t> </a:t>
                          </a:r>
                          <a:r>
                            <a:rPr lang="en-GB" sz="1100">
                              <a:effectLst/>
                            </a:rPr>
                            <a:t>[kHz]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1.29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0.45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0.44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0.43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</a:t>
                          </a:r>
                          <a:r>
                            <a:rPr lang="en-GB" sz="1100" baseline="-25000">
                              <a:effectLst/>
                            </a:rPr>
                            <a:t>acc</a:t>
                          </a:r>
                          <a:r>
                            <a:rPr lang="en-GB" sz="1100">
                              <a:effectLst/>
                            </a:rPr>
                            <a:t> [MV/m]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3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eff. RF length [m]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f</a:t>
                          </a:r>
                          <a:r>
                            <a:rPr lang="en-GB" sz="1100" baseline="-25000">
                              <a:effectLst/>
                            </a:rPr>
                            <a:t>RF</a:t>
                          </a:r>
                          <a:r>
                            <a:rPr lang="en-GB" sz="1100">
                              <a:effectLst/>
                            </a:rPr>
                            <a:t> [MHz]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9912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δ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rms</a:t>
                          </a:r>
                          <a:r>
                            <a:rPr lang="en-GB" sz="1100">
                              <a:effectLst/>
                            </a:rPr>
                            <a:t> [%]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4401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z,rms </a:t>
                          </a:r>
                          <a:r>
                            <a:rPr lang="en-GB" sz="1100">
                              <a:effectLst/>
                            </a:rPr>
                            <a:t>[cm]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0.22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20392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100" kern="1200">
                                  <a:effectLst/>
                                </a:rPr>
                                <m:t>ℒ</m:t>
                              </m:r>
                            </m:oMath>
                          </a14:m>
                          <a:r>
                            <a:rPr lang="en-GB" sz="1100">
                              <a:effectLst/>
                            </a:rPr>
                            <a:t> /IP[10</a:t>
                          </a:r>
                          <a:r>
                            <a:rPr lang="en-GB" sz="1100" baseline="30000">
                              <a:effectLst/>
                            </a:rPr>
                            <a:t>32</a:t>
                          </a:r>
                          <a:r>
                            <a:rPr lang="en-GB" sz="1100">
                              <a:effectLst/>
                            </a:rPr>
                            <a:t>cm</a:t>
                          </a:r>
                          <a:r>
                            <a:rPr lang="en-GB" sz="1100" baseline="30000">
                              <a:effectLst/>
                            </a:rPr>
                            <a:t>−2</a:t>
                          </a:r>
                          <a:r>
                            <a:rPr lang="en-GB" sz="1100">
                              <a:effectLst/>
                            </a:rPr>
                            <a:t>s</a:t>
                          </a:r>
                          <a:r>
                            <a:rPr lang="en-GB" sz="1100" baseline="30000">
                              <a:effectLst/>
                            </a:rPr>
                            <a:t>−1</a:t>
                          </a:r>
                          <a:r>
                            <a:rPr lang="en-GB" sz="1100">
                              <a:effectLst/>
                            </a:rPr>
                            <a:t>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1600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130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number of IPs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3199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beam </a:t>
                          </a:r>
                          <a:r>
                            <a:rPr lang="en-GB" sz="1100" dirty="0" err="1">
                              <a:effectLst/>
                            </a:rPr>
                            <a:t>lifet</a:t>
                          </a:r>
                          <a:r>
                            <a:rPr lang="en-GB" sz="1100" dirty="0">
                              <a:effectLst/>
                            </a:rPr>
                            <a:t>. [min] 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20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67147805"/>
                  </p:ext>
                </p:extLst>
              </p:nvPr>
            </p:nvGraphicFramePr>
            <p:xfrm>
              <a:off x="1137503" y="980728"/>
              <a:ext cx="4680519" cy="5400664"/>
            </p:xfrm>
            <a:graphic>
              <a:graphicData uri="http://schemas.openxmlformats.org/drawingml/2006/table">
                <a:tbl>
                  <a:tblPr firstRow="1" firstCol="1" bandRow="1">
                    <a:tableStyleId>{D7AC3CCA-C797-4891-BE02-D94E43425B78}</a:tableStyleId>
                  </a:tblPr>
                  <a:tblGrid>
                    <a:gridCol w="1872208"/>
                    <a:gridCol w="729168"/>
                    <a:gridCol w="693374"/>
                    <a:gridCol w="692395"/>
                    <a:gridCol w="693374"/>
                  </a:tblGrid>
                  <a:tr h="263991"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effectLst/>
                            </a:rPr>
                            <a:t> 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 dirty="0">
                              <a:effectLst/>
                            </a:rPr>
                            <a:t>TLEP Z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W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H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TLEP  t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US" sz="1100" dirty="0" err="1">
                              <a:effectLst/>
                            </a:rPr>
                            <a:t>E</a:t>
                          </a:r>
                          <a:r>
                            <a:rPr lang="en-US" sz="1100" baseline="-25000" dirty="0" err="1">
                              <a:effectLst/>
                            </a:rPr>
                            <a:t>beam</a:t>
                          </a:r>
                          <a:r>
                            <a:rPr lang="en-US" sz="1100" baseline="-25000" dirty="0">
                              <a:effectLst/>
                            </a:rPr>
                            <a:t> </a:t>
                          </a:r>
                          <a:r>
                            <a:rPr lang="en-US" sz="1100" dirty="0">
                              <a:effectLst/>
                            </a:rPr>
                            <a:t>[GeV]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175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circumf. </a:t>
                          </a:r>
                          <a:r>
                            <a:rPr lang="en-US" sz="1100">
                              <a:effectLst/>
                            </a:rPr>
                            <a:t>[km]  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2015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beam current [mA]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124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24.3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#bunches/beam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4400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#e</a:t>
                          </a:r>
                          <a:r>
                            <a:rPr lang="de-DE" sz="1000" dirty="0">
                              <a:effectLst/>
                            </a:rPr>
                            <a:t>−</a:t>
                          </a:r>
                          <a:r>
                            <a:rPr lang="de-DE" sz="1100" dirty="0">
                              <a:effectLst/>
                            </a:rPr>
                            <a:t>/beam [10</a:t>
                          </a:r>
                          <a:r>
                            <a:rPr lang="de-DE" sz="1100" baseline="30000" dirty="0">
                              <a:effectLst/>
                            </a:rPr>
                            <a:t>12</a:t>
                          </a:r>
                          <a:r>
                            <a:rPr lang="de-DE" sz="1100" dirty="0">
                              <a:effectLst/>
                            </a:rPr>
                            <a:t>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1960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40.8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horiz. emit. [nm] 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30.8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>
                              <a:effectLst/>
                            </a:rPr>
                            <a:t>vert. emit. [nm]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0.07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3568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bending rad. </a:t>
                          </a:r>
                          <a:r>
                            <a:rPr lang="en-GB" sz="1100" dirty="0">
                              <a:effectLst/>
                            </a:rPr>
                            <a:t>[km]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de-DE" sz="1100" dirty="0">
                              <a:effectLst/>
                            </a:rPr>
                            <a:t>κ</a:t>
                          </a:r>
                          <a:r>
                            <a:rPr lang="de-DE" sz="1100" baseline="-25000" dirty="0">
                              <a:effectLst/>
                            </a:rPr>
                            <a:t>ε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440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470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470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mom. c. α</a:t>
                          </a:r>
                          <a:r>
                            <a:rPr lang="en-GB" sz="1000" baseline="-25000" dirty="0">
                              <a:effectLst/>
                            </a:rPr>
                            <a:t>c</a:t>
                          </a:r>
                          <a:r>
                            <a:rPr lang="en-GB" sz="1000" dirty="0">
                              <a:effectLst/>
                            </a:rPr>
                            <a:t> </a:t>
                          </a:r>
                          <a:r>
                            <a:rPr lang="en-GB" sz="1100" dirty="0">
                              <a:effectLst/>
                            </a:rPr>
                            <a:t>[10</a:t>
                          </a:r>
                          <a:r>
                            <a:rPr lang="en-GB" sz="1100" baseline="30000" dirty="0">
                              <a:effectLst/>
                            </a:rPr>
                            <a:t>−5</a:t>
                          </a:r>
                          <a:r>
                            <a:rPr lang="en-GB" sz="1100" dirty="0">
                              <a:effectLst/>
                            </a:rPr>
                            <a:t>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2.0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8776">
                    <a:tc>
                      <a:txBody>
                        <a:bodyPr/>
                        <a:lstStyle/>
                        <a:p>
                          <a:pPr indent="0" algn="just">
                            <a:spcAft>
                              <a:spcPts val="0"/>
                            </a:spcAft>
                          </a:pPr>
                          <a:r>
                            <a:rPr lang="en-US" sz="1100" dirty="0" err="1">
                              <a:effectLst/>
                            </a:rPr>
                            <a:t>P</a:t>
                          </a:r>
                          <a:r>
                            <a:rPr lang="en-US" sz="1100" baseline="-25000" dirty="0" err="1">
                              <a:effectLst/>
                            </a:rPr>
                            <a:t>loss,SR</a:t>
                          </a:r>
                          <a:r>
                            <a:rPr lang="de-DE" sz="1100" dirty="0">
                              <a:effectLst/>
                            </a:rPr>
                            <a:t>/beam [MW]</a:t>
                          </a:r>
                          <a:endParaRPr lang="en-GB" sz="11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β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x </a:t>
                          </a:r>
                          <a:r>
                            <a:rPr lang="de-DE" sz="1100">
                              <a:effectLst/>
                            </a:rPr>
                            <a:t>[m]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β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y</a:t>
                          </a:r>
                          <a:r>
                            <a:rPr lang="de-DE" sz="1100">
                              <a:effectLst/>
                            </a:rPr>
                            <a:t> [cm]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x</a:t>
                          </a:r>
                          <a:r>
                            <a:rPr lang="de-DE" sz="1100">
                              <a:effectLst/>
                            </a:rPr>
                            <a:t> [</a:t>
                          </a:r>
                          <a:r>
                            <a:rPr lang="en-GB" sz="1100">
                              <a:effectLst/>
                            </a:rPr>
                            <a:t>μ</a:t>
                          </a:r>
                          <a:r>
                            <a:rPr lang="de-DE" sz="1100">
                              <a:effectLst/>
                            </a:rPr>
                            <a:t>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68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de-DE" sz="1100" baseline="30000">
                              <a:effectLst/>
                            </a:rPr>
                            <a:t>∗</a:t>
                          </a:r>
                          <a:r>
                            <a:rPr lang="de-DE" sz="1100" baseline="-25000">
                              <a:effectLst/>
                            </a:rPr>
                            <a:t>y</a:t>
                          </a:r>
                          <a:r>
                            <a:rPr lang="de-DE" sz="1100">
                              <a:effectLst/>
                            </a:rPr>
                            <a:t> [</a:t>
                          </a:r>
                          <a:r>
                            <a:rPr lang="en-GB" sz="1100">
                              <a:effectLst/>
                            </a:rPr>
                            <a:t>μ</a:t>
                          </a:r>
                          <a:r>
                            <a:rPr lang="de-DE" sz="1100">
                              <a:effectLst/>
                            </a:rPr>
                            <a:t>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353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hourglass F</a:t>
                          </a:r>
                          <a:r>
                            <a:rPr lang="en-GB" sz="1100" baseline="-25000">
                              <a:effectLst/>
                            </a:rPr>
                            <a:t>hg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0.71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0.75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0.65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loss</a:t>
                          </a:r>
                          <a:r>
                            <a:rPr lang="en-GB" sz="1100">
                              <a:effectLst/>
                            </a:rPr>
                            <a:t>/turn [GeV]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V</a:t>
                          </a:r>
                          <a:r>
                            <a:rPr lang="en-GB" sz="1100" baseline="-25000">
                              <a:effectLst/>
                            </a:rPr>
                            <a:t>RF</a:t>
                          </a:r>
                          <a:r>
                            <a:rPr lang="en-GB" sz="1100">
                              <a:effectLst/>
                            </a:rPr>
                            <a:t>,tot [GV]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d</a:t>
                          </a:r>
                          <a:r>
                            <a:rPr lang="en-GB" sz="1100" baseline="-25000">
                              <a:effectLst/>
                            </a:rPr>
                            <a:t>max,RF</a:t>
                          </a:r>
                          <a:r>
                            <a:rPr lang="en-GB" sz="1100">
                              <a:effectLst/>
                            </a:rPr>
                            <a:t> [%]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4.0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5.5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9.4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4.9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95506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ξ</a:t>
                          </a:r>
                          <a:r>
                            <a:rPr lang="en-GB" sz="1100" baseline="-25000">
                              <a:effectLst/>
                            </a:rPr>
                            <a:t>x</a:t>
                          </a:r>
                          <a:r>
                            <a:rPr lang="en-GB" sz="1100">
                              <a:effectLst/>
                            </a:rPr>
                            <a:t>/IP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ξ</a:t>
                          </a:r>
                          <a:r>
                            <a:rPr lang="en-GB" sz="1100" baseline="-25000">
                              <a:effectLst/>
                            </a:rPr>
                            <a:t>y</a:t>
                          </a:r>
                          <a:r>
                            <a:rPr lang="en-GB" sz="1100">
                              <a:effectLst/>
                            </a:rPr>
                            <a:t>/IP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0.10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f</a:t>
                          </a:r>
                          <a:r>
                            <a:rPr lang="en-GB" sz="1100" baseline="-25000">
                              <a:effectLst/>
                            </a:rPr>
                            <a:t>s</a:t>
                          </a:r>
                          <a:r>
                            <a:rPr lang="en-GB" sz="1000">
                              <a:effectLst/>
                            </a:rPr>
                            <a:t> </a:t>
                          </a:r>
                          <a:r>
                            <a:rPr lang="en-GB" sz="1100">
                              <a:effectLst/>
                            </a:rPr>
                            <a:t>[kHz]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1.29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0.45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0.44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0.43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</a:t>
                          </a:r>
                          <a:r>
                            <a:rPr lang="en-GB" sz="1100" baseline="-25000">
                              <a:effectLst/>
                            </a:rPr>
                            <a:t>acc</a:t>
                          </a:r>
                          <a:r>
                            <a:rPr lang="en-GB" sz="1100">
                              <a:effectLst/>
                            </a:rPr>
                            <a:t> [MV/m]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3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20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eff. RF length [m]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f</a:t>
                          </a:r>
                          <a:r>
                            <a:rPr lang="en-GB" sz="1100" baseline="-25000">
                              <a:effectLst/>
                            </a:rPr>
                            <a:t>RF</a:t>
                          </a:r>
                          <a:r>
                            <a:rPr lang="en-GB" sz="1100">
                              <a:effectLst/>
                            </a:rPr>
                            <a:t> [MHz]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700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9912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δ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rms</a:t>
                          </a:r>
                          <a:r>
                            <a:rPr lang="en-GB" sz="1100">
                              <a:effectLst/>
                            </a:rPr>
                            <a:t> [%]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0.06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0.10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0.22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σ</a:t>
                          </a:r>
                          <a:r>
                            <a:rPr lang="en-GB" sz="1100" baseline="30000">
                              <a:effectLst/>
                            </a:rPr>
                            <a:t>SR</a:t>
                          </a:r>
                          <a:r>
                            <a:rPr lang="en-GB" sz="1100" baseline="-25000">
                              <a:effectLst/>
                            </a:rPr>
                            <a:t>z,rms </a:t>
                          </a:r>
                          <a:r>
                            <a:rPr lang="en-GB" sz="1100">
                              <a:effectLst/>
                            </a:rPr>
                            <a:t>[cm]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0.19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0.22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0.17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0.25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8492" marR="48492" marT="0" marB="0">
                        <a:blipFill rotWithShape="1">
                          <a:blip r:embed="rId2"/>
                          <a:stretch>
                            <a:fillRect l="-326" t="-2896429" r="-150163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5600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1600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480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130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number of IPs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4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4 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  <a:tr h="1676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beam </a:t>
                          </a:r>
                          <a:r>
                            <a:rPr lang="en-GB" sz="1100" dirty="0" err="1">
                              <a:effectLst/>
                            </a:rPr>
                            <a:t>lifet</a:t>
                          </a:r>
                          <a:r>
                            <a:rPr lang="en-GB" sz="1100" dirty="0">
                              <a:effectLst/>
                            </a:rPr>
                            <a:t>. [min] 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67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indent="118745" algn="just">
                            <a:spcAft>
                              <a:spcPts val="0"/>
                            </a:spcAft>
                          </a:pPr>
                          <a:r>
                            <a:rPr lang="en-US" sz="1100" kern="1200">
                              <a:effectLst/>
                            </a:rPr>
                            <a:t>25</a:t>
                          </a:r>
                          <a:endParaRPr lang="en-GB" sz="11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16</a:t>
                          </a:r>
                          <a:endParaRPr lang="en-GB" sz="110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20</a:t>
                          </a:r>
                          <a:endParaRPr lang="en-GB" sz="1100" dirty="0">
                            <a:effectLst/>
                            <a:latin typeface="Times"/>
                            <a:ea typeface="Times New Roman"/>
                            <a:cs typeface="Times New Roman"/>
                          </a:endParaRPr>
                        </a:p>
                      </a:txBody>
                      <a:tcPr marL="48492" marR="48492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6516216" y="1988840"/>
            <a:ext cx="237626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By definition, in a project like TLEP, from the moment a set of parameters is published it becomes obsolete and we now already have an improved set of parameters.</a:t>
            </a:r>
          </a:p>
          <a:p>
            <a:r>
              <a:rPr lang="en-US" dirty="0" smtClean="0"/>
              <a:t>The new parameter set contains improvements to our understanding, but does not change the big picture.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6488668"/>
            <a:ext cx="52098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IPAC13 TUPME040, </a:t>
            </a:r>
            <a:r>
              <a:rPr lang="en-GB" b="1" dirty="0">
                <a:hlinkClick r:id="rId3"/>
              </a:rPr>
              <a:t>arXiv:1305.6498</a:t>
            </a:r>
            <a:r>
              <a:rPr lang="en-GB" b="1" dirty="0"/>
              <a:t> [</a:t>
            </a:r>
            <a:r>
              <a:rPr lang="en-GB" b="1" dirty="0" err="1"/>
              <a:t>physics.acc-ph</a:t>
            </a:r>
            <a:r>
              <a:rPr lang="en-GB" b="1" dirty="0"/>
              <a:t>]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9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Emittance scales as the third power of the cell length. So with a cell length of 30m (compared to the 78m assumed size up to now), horizontal emittance at 175GeV is as low as 0.2nm. This is 100 times smaller than the </a:t>
            </a:r>
            <a:r>
              <a:rPr lang="en-US" dirty="0" smtClean="0"/>
              <a:t>published values </a:t>
            </a:r>
            <a:r>
              <a:rPr lang="en-US" dirty="0" smtClean="0"/>
              <a:t>we have been using up to now. </a:t>
            </a:r>
          </a:p>
          <a:p>
            <a:r>
              <a:rPr lang="en-US" dirty="0" smtClean="0"/>
              <a:t>For the improved set, we </a:t>
            </a:r>
            <a:r>
              <a:rPr lang="en-US" dirty="0" smtClean="0"/>
              <a:t>have </a:t>
            </a:r>
            <a:r>
              <a:rPr lang="en-US" dirty="0" smtClean="0"/>
              <a:t>conservatively </a:t>
            </a:r>
            <a:r>
              <a:rPr lang="en-US" dirty="0" smtClean="0"/>
              <a:t>used a cell </a:t>
            </a:r>
            <a:r>
              <a:rPr lang="en-US" dirty="0" smtClean="0"/>
              <a:t>length </a:t>
            </a:r>
            <a:r>
              <a:rPr lang="en-US" dirty="0" smtClean="0"/>
              <a:t>of 50m, which still gives a horizontal emittance of 2nm at </a:t>
            </a:r>
            <a:r>
              <a:rPr lang="en-US" dirty="0" smtClean="0"/>
              <a:t>120GeV</a:t>
            </a:r>
          </a:p>
          <a:p>
            <a:r>
              <a:rPr lang="en-US" dirty="0" smtClean="0"/>
              <a:t>The lower emittance gives considerably more flexibility in the design</a:t>
            </a:r>
          </a:p>
          <a:p>
            <a:r>
              <a:rPr lang="en-US" dirty="0" smtClean="0"/>
              <a:t>We also now have a self-consistent bunch length taking into account the effect of beamstrahlung (derived analytically and in agreement with simulation results)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parameter set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9994925"/>
                  </p:ext>
                </p:extLst>
              </p:nvPr>
            </p:nvGraphicFramePr>
            <p:xfrm>
              <a:off x="395536" y="1700808"/>
              <a:ext cx="5723890" cy="3998220"/>
            </p:xfrm>
            <a:graphic>
              <a:graphicData uri="http://schemas.openxmlformats.org/drawingml/2006/table">
                <a:tbl>
                  <a:tblPr firstRow="1" firstCol="1" bandRow="1">
                    <a:tableStyleId>{793D81CF-94F2-401A-BA57-92F5A7B2D0C5}</a:tableStyleId>
                  </a:tblPr>
                  <a:tblGrid>
                    <a:gridCol w="2044700"/>
                    <a:gridCol w="723900"/>
                    <a:gridCol w="723900"/>
                    <a:gridCol w="723900"/>
                    <a:gridCol w="723900"/>
                    <a:gridCol w="783590"/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 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TLEP-Z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TLEP-W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TLEP-H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TLEP-t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E</a:t>
                          </a:r>
                          <a:r>
                            <a:rPr lang="en-US" sz="1400" baseline="-25000">
                              <a:effectLst/>
                            </a:rPr>
                            <a:t>beam </a:t>
                          </a:r>
                          <a:r>
                            <a:rPr lang="en-US" sz="1400">
                              <a:effectLst/>
                            </a:rPr>
                            <a:t>[GeV]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80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120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175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beam current [mA]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1440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154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29.8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6.7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#e</a:t>
                          </a:r>
                          <a:r>
                            <a:rPr lang="de-DE" sz="1050">
                              <a:effectLst/>
                            </a:rPr>
                            <a:t>−</a:t>
                          </a:r>
                          <a:r>
                            <a:rPr lang="de-DE" sz="1400">
                              <a:effectLst/>
                            </a:rPr>
                            <a:t>/bunch [10</a:t>
                          </a:r>
                          <a:r>
                            <a:rPr lang="de-DE" sz="1400" baseline="30000">
                              <a:effectLst/>
                            </a:rPr>
                            <a:t>11</a:t>
                          </a:r>
                          <a:r>
                            <a:rPr lang="de-DE" sz="1400">
                              <a:effectLst/>
                            </a:rPr>
                            <a:t>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7.0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horiz.,vert. emit. [nm]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29.2, 0.06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3.3, 0.017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7.5, 0.015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2.0, 0.002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16.0, 0.016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441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β</a:t>
                          </a:r>
                          <a:r>
                            <a:rPr lang="de-DE" sz="1400" baseline="30000">
                              <a:effectLst/>
                            </a:rPr>
                            <a:t>∗</a:t>
                          </a:r>
                          <a:r>
                            <a:rPr lang="de-DE" sz="1400" baseline="-25000">
                              <a:effectLst/>
                            </a:rPr>
                            <a:t>x,y</a:t>
                          </a:r>
                          <a:r>
                            <a:rPr lang="de-DE" sz="1400">
                              <a:effectLst/>
                            </a:rPr>
                            <a:t> [mm]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500, 1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σ</a:t>
                          </a:r>
                          <a:r>
                            <a:rPr lang="en-US" sz="1400" baseline="30000">
                              <a:effectLst/>
                            </a:rPr>
                            <a:t>tot</a:t>
                          </a:r>
                          <a:r>
                            <a:rPr lang="en-US" sz="1400" baseline="-25000">
                              <a:effectLst/>
                            </a:rPr>
                            <a:t>z,rms </a:t>
                          </a:r>
                          <a:r>
                            <a:rPr lang="en-US" sz="1400">
                              <a:effectLst/>
                            </a:rPr>
                            <a:t>[mm]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2.93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1.98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E</a:t>
                          </a:r>
                          <a:r>
                            <a:rPr lang="en-US" sz="1400" baseline="30000">
                              <a:effectLst/>
                            </a:rPr>
                            <a:t>SR</a:t>
                          </a:r>
                          <a:r>
                            <a:rPr lang="en-US" sz="1400" baseline="-25000">
                              <a:effectLst/>
                            </a:rPr>
                            <a:t>loss</a:t>
                          </a:r>
                          <a:r>
                            <a:rPr lang="en-US" sz="1400">
                              <a:effectLst/>
                            </a:rPr>
                            <a:t>/turn [GeV]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0.3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7.5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75640" algn="l"/>
                            </a:tabLst>
                          </a:pPr>
                          <a:r>
                            <a:rPr lang="en-US" sz="1400">
                              <a:effectLst/>
                            </a:rPr>
                            <a:t>ξ</a:t>
                          </a:r>
                          <a:r>
                            <a:rPr lang="en-US" sz="1400" baseline="-25000">
                              <a:effectLst/>
                            </a:rPr>
                            <a:t>x,y</a:t>
                          </a:r>
                          <a:r>
                            <a:rPr lang="en-US" sz="1400">
                              <a:effectLst/>
                            </a:rPr>
                            <a:t>/IP 	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0.068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0.086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0.094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0.057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400" kern="1200">
                                  <a:effectLst/>
                                </a:rPr>
                                <m:t>ℒ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 /IP[10</a:t>
                          </a:r>
                          <a:r>
                            <a:rPr lang="en-US" sz="1400" baseline="30000">
                              <a:effectLst/>
                            </a:rPr>
                            <a:t>32</a:t>
                          </a:r>
                          <a:r>
                            <a:rPr lang="en-US" sz="1400">
                              <a:effectLst/>
                            </a:rPr>
                            <a:t>cm</a:t>
                          </a:r>
                          <a:r>
                            <a:rPr lang="en-US" sz="1400" baseline="30000">
                              <a:effectLst/>
                            </a:rPr>
                            <a:t>−2</a:t>
                          </a:r>
                          <a:r>
                            <a:rPr lang="en-US" sz="1400">
                              <a:effectLst/>
                            </a:rPr>
                            <a:t>s</a:t>
                          </a:r>
                          <a:r>
                            <a:rPr lang="en-US" sz="1400" baseline="30000">
                              <a:effectLst/>
                            </a:rPr>
                            <a:t>−1</a:t>
                          </a:r>
                          <a:r>
                            <a:rPr lang="en-US" sz="1400">
                              <a:effectLst/>
                            </a:rPr>
                            <a:t>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5860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1640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508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132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beam lifetime [min] (rad. Bhabha)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99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38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beam lifetime [min] (beamstrahlung, using Telnov formula with</a:t>
                          </a:r>
                          <a:r>
                            <a:rPr lang="de-DE" sz="1400">
                              <a:effectLst/>
                            </a:rPr>
                            <a:t> h</a:t>
                          </a:r>
                          <a:r>
                            <a:rPr lang="en-GB" sz="1400">
                              <a:effectLst/>
                            </a:rPr>
                            <a:t>=2%)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&gt;10</a:t>
                          </a:r>
                          <a:r>
                            <a:rPr lang="de-DE" sz="1400" baseline="30000">
                              <a:effectLst/>
                            </a:rPr>
                            <a:t>25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 kern="1200">
                              <a:effectLst/>
                            </a:rPr>
                            <a:t>&gt;10</a:t>
                          </a:r>
                          <a:r>
                            <a:rPr lang="de-DE" sz="1400" kern="1200" baseline="30000">
                              <a:effectLst/>
                            </a:rPr>
                            <a:t>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38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14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</a:t>
                          </a:r>
                          <a:r>
                            <a:rPr lang="en-GB" sz="1200" dirty="0" smtClean="0">
                              <a:effectLst/>
                            </a:rPr>
                            <a:t>12 if  </a:t>
                          </a:r>
                          <a:r>
                            <a:rPr lang="de-DE" sz="1200" dirty="0">
                              <a:effectLst/>
                            </a:rPr>
                            <a:t>h</a:t>
                          </a:r>
                          <a:r>
                            <a:rPr lang="en-GB" sz="1200" dirty="0">
                              <a:effectLst/>
                            </a:rPr>
                            <a:t>=2.5%]</a:t>
                          </a:r>
                          <a:endParaRPr lang="en-GB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9994925"/>
                  </p:ext>
                </p:extLst>
              </p:nvPr>
            </p:nvGraphicFramePr>
            <p:xfrm>
              <a:off x="395536" y="1700808"/>
              <a:ext cx="5723890" cy="3998220"/>
            </p:xfrm>
            <a:graphic>
              <a:graphicData uri="http://schemas.openxmlformats.org/drawingml/2006/table">
                <a:tbl>
                  <a:tblPr firstRow="1" firstCol="1" bandRow="1">
                    <a:tableStyleId>{793D81CF-94F2-401A-BA57-92F5A7B2D0C5}</a:tableStyleId>
                  </a:tblPr>
                  <a:tblGrid>
                    <a:gridCol w="2044700"/>
                    <a:gridCol w="723900"/>
                    <a:gridCol w="723900"/>
                    <a:gridCol w="723900"/>
                    <a:gridCol w="723900"/>
                    <a:gridCol w="783590"/>
                  </a:tblGrid>
                  <a:tr h="2309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 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TLEP-Z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TLEP-W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TLEP-H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TLEP-t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E</a:t>
                          </a:r>
                          <a:r>
                            <a:rPr lang="en-US" sz="1400" baseline="-25000">
                              <a:effectLst/>
                            </a:rPr>
                            <a:t>beam </a:t>
                          </a:r>
                          <a:r>
                            <a:rPr lang="en-US" sz="1400">
                              <a:effectLst/>
                            </a:rPr>
                            <a:t>[GeV]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80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120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175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beam current [mA]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1440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154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29.8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6.7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#e</a:t>
                          </a:r>
                          <a:r>
                            <a:rPr lang="de-DE" sz="1050">
                              <a:effectLst/>
                            </a:rPr>
                            <a:t>−</a:t>
                          </a:r>
                          <a:r>
                            <a:rPr lang="de-DE" sz="1400">
                              <a:effectLst/>
                            </a:rPr>
                            <a:t>/bunch [10</a:t>
                          </a:r>
                          <a:r>
                            <a:rPr lang="de-DE" sz="1400" baseline="30000">
                              <a:effectLst/>
                            </a:rPr>
                            <a:t>11</a:t>
                          </a:r>
                          <a:r>
                            <a:rPr lang="de-DE" sz="1400">
                              <a:effectLst/>
                            </a:rPr>
                            <a:t>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4.0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3.7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0.88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7.0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763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horiz.,vert. emit. [nm]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29.2, 0.06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3.3, 0.017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7.5, 0.015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2.0, 0.002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16.0, 0.016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β</a:t>
                          </a:r>
                          <a:r>
                            <a:rPr lang="de-DE" sz="1400" baseline="30000">
                              <a:effectLst/>
                            </a:rPr>
                            <a:t>∗</a:t>
                          </a:r>
                          <a:r>
                            <a:rPr lang="de-DE" sz="1400" baseline="-25000">
                              <a:effectLst/>
                            </a:rPr>
                            <a:t>x,y</a:t>
                          </a:r>
                          <a:r>
                            <a:rPr lang="de-DE" sz="1400">
                              <a:effectLst/>
                            </a:rPr>
                            <a:t> [mm]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500, 1</a:t>
                          </a:r>
                          <a:endParaRPr lang="en-GB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1000, 1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σ</a:t>
                          </a:r>
                          <a:r>
                            <a:rPr lang="en-US" sz="1400" baseline="30000">
                              <a:effectLst/>
                            </a:rPr>
                            <a:t>tot</a:t>
                          </a:r>
                          <a:r>
                            <a:rPr lang="en-US" sz="1400" baseline="-25000">
                              <a:effectLst/>
                            </a:rPr>
                            <a:t>z,rms </a:t>
                          </a:r>
                          <a:r>
                            <a:rPr lang="en-US" sz="1400">
                              <a:effectLst/>
                            </a:rPr>
                            <a:t>[mm]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2.93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1.98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2.11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0.77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E</a:t>
                          </a:r>
                          <a:r>
                            <a:rPr lang="en-US" sz="1400" baseline="30000">
                              <a:effectLst/>
                            </a:rPr>
                            <a:t>SR</a:t>
                          </a:r>
                          <a:r>
                            <a:rPr lang="en-US" sz="1400" baseline="-25000">
                              <a:effectLst/>
                            </a:rPr>
                            <a:t>loss</a:t>
                          </a:r>
                          <a:r>
                            <a:rPr lang="en-US" sz="1400">
                              <a:effectLst/>
                            </a:rPr>
                            <a:t>/turn [GeV] 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0.3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7.5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75640" algn="l"/>
                            </a:tabLst>
                          </a:pPr>
                          <a:r>
                            <a:rPr lang="en-US" sz="1400">
                              <a:effectLst/>
                            </a:rPr>
                            <a:t>ξ</a:t>
                          </a:r>
                          <a:r>
                            <a:rPr lang="en-US" sz="1400" baseline="-25000">
                              <a:effectLst/>
                            </a:rPr>
                            <a:t>x,y</a:t>
                          </a:r>
                          <a:r>
                            <a:rPr lang="en-US" sz="1400">
                              <a:effectLst/>
                            </a:rPr>
                            <a:t>/IP 	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0.068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0.086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0.094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0.057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230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9" t="-1015789" r="-180299" b="-67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5860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1640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508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132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104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763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beam lifetime [min] (rad. Bhabha)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99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kern="1200">
                              <a:effectLst/>
                            </a:rPr>
                            <a:t>38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21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6704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beam lifetime [min] (beamstrahlung, using Telnov formula with</a:t>
                          </a:r>
                          <a:r>
                            <a:rPr lang="de-DE" sz="1400">
                              <a:effectLst/>
                            </a:rPr>
                            <a:t> h</a:t>
                          </a:r>
                          <a:r>
                            <a:rPr lang="en-GB" sz="1400">
                              <a:effectLst/>
                            </a:rPr>
                            <a:t>=2%)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&gt;10</a:t>
                          </a:r>
                          <a:r>
                            <a:rPr lang="de-DE" sz="1400" baseline="30000">
                              <a:effectLst/>
                            </a:rPr>
                            <a:t>25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 kern="1200">
                              <a:effectLst/>
                            </a:rPr>
                            <a:t>&gt;10</a:t>
                          </a:r>
                          <a:r>
                            <a:rPr lang="de-DE" sz="1400" kern="1200" baseline="30000">
                              <a:effectLst/>
                            </a:rPr>
                            <a:t>6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38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>
                              <a:effectLst/>
                            </a:rPr>
                            <a:t>14</a:t>
                          </a:r>
                          <a:endParaRPr lang="en-GB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DE" sz="14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</a:t>
                          </a:r>
                          <a:r>
                            <a:rPr lang="en-GB" sz="1200" dirty="0" smtClean="0">
                              <a:effectLst/>
                            </a:rPr>
                            <a:t>12 if  </a:t>
                          </a:r>
                          <a:r>
                            <a:rPr lang="de-DE" sz="1200" dirty="0">
                              <a:effectLst/>
                            </a:rPr>
                            <a:t>h</a:t>
                          </a:r>
                          <a:r>
                            <a:rPr lang="en-GB" sz="1200" dirty="0">
                              <a:effectLst/>
                            </a:rPr>
                            <a:t>=2.5%]</a:t>
                          </a:r>
                          <a:endParaRPr lang="en-GB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6300192" y="1772816"/>
            <a:ext cx="2448272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new parameter set shown at the recent TLEP news. Lower horizontal </a:t>
            </a:r>
            <a:r>
              <a:rPr lang="en-US" dirty="0" err="1" smtClean="0"/>
              <a:t>emittances</a:t>
            </a:r>
            <a:r>
              <a:rPr lang="en-US" dirty="0" smtClean="0"/>
              <a:t>, larger bending radius, an RF frequency of 800MHz instead of 700MHz, smaller required momentum acceptance…</a:t>
            </a:r>
          </a:p>
          <a:p>
            <a:r>
              <a:rPr lang="en-US" dirty="0" smtClean="0"/>
              <a:t>Work in progress!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0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upgrade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low energies (&lt;120GeV beam), the number of required bunches is large, making necessary for different beam pipes for electrons and positrons</a:t>
            </a:r>
          </a:p>
          <a:p>
            <a:r>
              <a:rPr lang="en-US" dirty="0" smtClean="0"/>
              <a:t>At high energies luminosities are limited by the beamstrahlung lifetime</a:t>
            </a:r>
          </a:p>
          <a:p>
            <a:r>
              <a:rPr lang="en-US" dirty="0" smtClean="0"/>
              <a:t>Charge compensation, if it can be made to work to, say, 95% would mean that the number of bunches can be reduced by a factor 20. this would give a manageable number of bunches (4 at 120GeV) that can fit in a single beam pipe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6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bunches </a:t>
            </a:r>
            <a:r>
              <a:rPr lang="en-US" dirty="0" err="1" smtClean="0"/>
              <a:t>vs</a:t>
            </a:r>
            <a:r>
              <a:rPr lang="en-US" dirty="0" smtClean="0"/>
              <a:t> energy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28184" y="1916832"/>
                <a:ext cx="2520280" cy="3161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The number of bunches is determined by the total power dissipation and the desire for achieving a specific beam-beam parameter.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Plot on the left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=0.1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916832"/>
                <a:ext cx="2520280" cy="3161250"/>
              </a:xfrm>
              <a:prstGeom prst="rect">
                <a:avLst/>
              </a:prstGeom>
              <a:blipFill rotWithShape="1">
                <a:blip r:embed="rId2"/>
                <a:stretch>
                  <a:fillRect l="-1695" t="-963" r="-1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331954"/>
              </p:ext>
            </p:extLst>
          </p:nvPr>
        </p:nvGraphicFramePr>
        <p:xfrm>
          <a:off x="179513" y="1628800"/>
          <a:ext cx="604867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20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‘flipping’ magnets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918795"/>
          </a:xfrm>
        </p:spPr>
        <p:txBody>
          <a:bodyPr>
            <a:noAutofit/>
          </a:bodyPr>
          <a:lstStyle/>
          <a:p>
            <a:r>
              <a:rPr lang="en-US" sz="2400" dirty="0" smtClean="0"/>
              <a:t>So if the magnetic field of adjacent beam pipes can be switched, we can run with the following configuration: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953411" y="3024792"/>
            <a:ext cx="2808312" cy="1584176"/>
            <a:chOff x="971600" y="2996952"/>
            <a:chExt cx="2808312" cy="1584176"/>
          </a:xfrm>
        </p:grpSpPr>
        <p:sp>
          <p:nvSpPr>
            <p:cNvPr id="4" name="Rectangle 3"/>
            <p:cNvSpPr/>
            <p:nvPr/>
          </p:nvSpPr>
          <p:spPr>
            <a:xfrm>
              <a:off x="971600" y="2996952"/>
              <a:ext cx="2808312" cy="1584176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331640" y="3563077"/>
              <a:ext cx="936104" cy="50405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483768" y="3563077"/>
              <a:ext cx="936104" cy="50405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653140" y="3501008"/>
              <a:ext cx="304800" cy="432048"/>
              <a:chOff x="5292080" y="1556792"/>
              <a:chExt cx="304800" cy="43204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52920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54444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5968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843808" y="3501008"/>
              <a:ext cx="304800" cy="432048"/>
              <a:chOff x="5292080" y="1556792"/>
              <a:chExt cx="304800" cy="432048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52920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4444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5968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/>
          <p:nvPr/>
        </p:nvGrpSpPr>
        <p:grpSpPr>
          <a:xfrm>
            <a:off x="4699181" y="3050857"/>
            <a:ext cx="2808312" cy="1584176"/>
            <a:chOff x="1331640" y="3645024"/>
            <a:chExt cx="2808312" cy="1584176"/>
          </a:xfrm>
        </p:grpSpPr>
        <p:sp>
          <p:nvSpPr>
            <p:cNvPr id="17" name="Rectangle 16"/>
            <p:cNvSpPr/>
            <p:nvPr/>
          </p:nvSpPr>
          <p:spPr>
            <a:xfrm>
              <a:off x="1331640" y="3645024"/>
              <a:ext cx="2808312" cy="1584176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1691680" y="4211149"/>
              <a:ext cx="936104" cy="50405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843808" y="4211149"/>
              <a:ext cx="936104" cy="50405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013180" y="4149080"/>
              <a:ext cx="304800" cy="432048"/>
              <a:chOff x="5292080" y="1556792"/>
              <a:chExt cx="304800" cy="432048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52920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54444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5596880" y="1556792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 flipV="1">
              <a:off x="3203848" y="4372321"/>
              <a:ext cx="304800" cy="432048"/>
              <a:chOff x="5292080" y="1477567"/>
              <a:chExt cx="304800" cy="432048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5292080" y="1477567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5444480" y="1477567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596880" y="1477567"/>
                <a:ext cx="0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Box 28"/>
          <p:cNvSpPr txBox="1"/>
          <p:nvPr/>
        </p:nvSpPr>
        <p:spPr>
          <a:xfrm>
            <a:off x="472651" y="5805264"/>
            <a:ext cx="8347822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This has the potential of a factor 10 in luminosity at high </a:t>
            </a:r>
            <a:r>
              <a:rPr lang="en-US" sz="2000" dirty="0" smtClean="0"/>
              <a:t>energies. It increases the cost of the magnets. Charge compensation should be investigated.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196574" y="4798893"/>
            <a:ext cx="105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Electrons</a:t>
            </a:r>
          </a:p>
          <a:p>
            <a:r>
              <a:rPr lang="en-US" dirty="0" smtClean="0"/>
              <a:t>only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510907" y="4798893"/>
            <a:ext cx="1049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Positrons</a:t>
            </a:r>
          </a:p>
          <a:p>
            <a:r>
              <a:rPr lang="en-US" dirty="0" smtClean="0"/>
              <a:t>only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959179" y="4798893"/>
            <a:ext cx="105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Electrons</a:t>
            </a:r>
          </a:p>
          <a:p>
            <a:r>
              <a:rPr lang="en-US" dirty="0" smtClean="0"/>
              <a:t>positrons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255323" y="4798893"/>
            <a:ext cx="105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Electrons</a:t>
            </a:r>
          </a:p>
          <a:p>
            <a:r>
              <a:rPr lang="en-US" dirty="0" smtClean="0"/>
              <a:t>positrons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998444" y="2564904"/>
            <a:ext cx="271824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Low energy, many bunches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716016" y="2564904"/>
            <a:ext cx="258987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High energy, few bunches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106641" y="3678380"/>
            <a:ext cx="1416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TLEP dipole magnet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3869245" y="3710740"/>
            <a:ext cx="1416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TLEP dipole magnet</a:t>
            </a:r>
            <a:endParaRPr lang="en-GB" sz="1200" dirty="0">
              <a:solidFill>
                <a:schemeClr val="tx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00392" y="3284984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00392" y="3403482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Magn</a:t>
            </a:r>
            <a:r>
              <a:rPr lang="en-US" sz="1400" dirty="0" smtClean="0">
                <a:solidFill>
                  <a:srgbClr val="FF0000"/>
                </a:solidFill>
              </a:rPr>
              <a:t>. field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Circular colliders offer excellent luminosity prospects</a:t>
            </a:r>
          </a:p>
          <a:p>
            <a:r>
              <a:rPr lang="en-US" dirty="0" smtClean="0"/>
              <a:t>There has been considerable progress in solidifying the TLEP concept design since the last workshop.</a:t>
            </a:r>
          </a:p>
          <a:p>
            <a:r>
              <a:rPr lang="en-US" dirty="0" smtClean="0"/>
              <a:t>Much more work is needed for a design proper.</a:t>
            </a:r>
          </a:p>
          <a:p>
            <a:r>
              <a:rPr lang="en-US" dirty="0" smtClean="0"/>
              <a:t>[Exotic schemes might offer even more luminosity, so they should be pursued at an early stage, as might have repercussions at the design]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8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end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1058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limitations of </a:t>
            </a:r>
            <a:r>
              <a:rPr lang="en-US" dirty="0" smtClean="0"/>
              <a:t>circular colliders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Power consumption</a:t>
            </a:r>
            <a:r>
              <a:rPr lang="en-US" dirty="0" smtClean="0"/>
              <a:t> limitations that affect the </a:t>
            </a:r>
            <a:r>
              <a:rPr lang="en-US" dirty="0" smtClean="0">
                <a:solidFill>
                  <a:srgbClr val="00B050"/>
                </a:solidFill>
              </a:rPr>
              <a:t>luminosity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Tunnel size </a:t>
            </a:r>
            <a:r>
              <a:rPr lang="en-US" dirty="0" smtClean="0"/>
              <a:t>limitations that affect the luminosity</a:t>
            </a:r>
            <a:r>
              <a:rPr lang="en-GB" dirty="0" smtClean="0"/>
              <a:t> and the </a:t>
            </a:r>
            <a:r>
              <a:rPr lang="en-GB" dirty="0" smtClean="0">
                <a:solidFill>
                  <a:srgbClr val="FF0000"/>
                </a:solidFill>
              </a:rPr>
              <a:t>energy reach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Beam-beam effect </a:t>
            </a:r>
            <a:r>
              <a:rPr lang="en-US" dirty="0" smtClean="0"/>
              <a:t>limitations that affect the </a:t>
            </a:r>
            <a:r>
              <a:rPr lang="en-US" dirty="0" smtClean="0">
                <a:solidFill>
                  <a:srgbClr val="00B050"/>
                </a:solidFill>
              </a:rPr>
              <a:t>luminosity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Beamstrahlung</a:t>
            </a:r>
            <a:r>
              <a:rPr lang="en-US" dirty="0" smtClean="0"/>
              <a:t> limitations that affect </a:t>
            </a:r>
            <a:r>
              <a:rPr lang="en-US" dirty="0" smtClean="0">
                <a:solidFill>
                  <a:srgbClr val="7030A0"/>
                </a:solidFill>
              </a:rPr>
              <a:t>beam </a:t>
            </a:r>
            <a:r>
              <a:rPr lang="en-US" dirty="0" smtClean="0">
                <a:solidFill>
                  <a:srgbClr val="7030A0"/>
                </a:solidFill>
              </a:rPr>
              <a:t>lifetimes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(and ultimately </a:t>
            </a:r>
            <a:r>
              <a:rPr lang="en-US" dirty="0" smtClean="0">
                <a:solidFill>
                  <a:srgbClr val="00B050"/>
                </a:solidFill>
              </a:rPr>
              <a:t>luminosity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0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circular collider the energy reach is a very steep function of the bending radius. To make a more quantitative plot, I have used the following assumptions:</a:t>
            </a:r>
          </a:p>
          <a:p>
            <a:pPr lvl="1"/>
            <a:r>
              <a:rPr lang="en-US" dirty="0" smtClean="0"/>
              <a:t>RF gradient: 20MV/m</a:t>
            </a:r>
          </a:p>
          <a:p>
            <a:pPr lvl="1"/>
            <a:r>
              <a:rPr lang="en-US" dirty="0" smtClean="0"/>
              <a:t>Dipole fill factor: 90% (LEP was 87%)</a:t>
            </a:r>
          </a:p>
          <a:p>
            <a:r>
              <a:rPr lang="en-US" dirty="0" smtClean="0"/>
              <a:t>I then plot the energy reach for a specific ratio of RF system length to the total length of the arcs</a:t>
            </a:r>
          </a:p>
          <a:p>
            <a:pPr lvl="1"/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5229200"/>
                <a:ext cx="8424936" cy="817019"/>
              </a:xfrm>
              <a:prstGeom prst="rect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𝑙𝑜𝑠𝑠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[</m:t>
                    </m:r>
                    <m:r>
                      <a:rPr lang="en-US" sz="2800" b="0" i="1" smtClean="0">
                        <a:latin typeface="Cambria Math"/>
                      </a:rPr>
                      <m:t>𝐺𝑒𝑉</m:t>
                    </m:r>
                    <m:r>
                      <a:rPr lang="en-US" sz="2800" b="0" i="1" smtClean="0">
                        <a:latin typeface="Cambria Math"/>
                      </a:rPr>
                      <m:t>]=8.85×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−5</m:t>
                        </m:r>
                      </m:sup>
                    </m:sSup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𝐸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𝑏𝑒𝑛𝑑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800" dirty="0" smtClean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𝑅𝐹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[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]=</m:t>
                    </m:r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𝑙𝑜𝑠𝑠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𝑀𝑒𝑉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8424936" cy="817019"/>
              </a:xfrm>
              <a:prstGeom prst="rect">
                <a:avLst/>
              </a:prstGeom>
              <a:blipFill rotWithShape="1">
                <a:blip r:embed="rId2"/>
                <a:stretch>
                  <a:fillRect b="-719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2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6296" y="2348880"/>
            <a:ext cx="1800201" cy="23762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Assumptions: 20mV/m, 90% dipole fill </a:t>
            </a:r>
            <a:r>
              <a:rPr lang="en-US" dirty="0" smtClean="0"/>
              <a:t>factor.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plotted is the ratio of RF length to total arc length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6076184"/>
            <a:ext cx="47525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LEP2 had a ratio of RF to total arc length of 2.2%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071639"/>
              </p:ext>
            </p:extLst>
          </p:nvPr>
        </p:nvGraphicFramePr>
        <p:xfrm>
          <a:off x="35496" y="1228110"/>
          <a:ext cx="7200800" cy="484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21316" y="3089068"/>
            <a:ext cx="525658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92280" y="5013176"/>
            <a:ext cx="187220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TLEP175 sits comfortably below the 1%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7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of a circular collider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Luminosity of a circular collider is given by</a:t>
                </a: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/>
                        <m:t>ℒ</m:t>
                      </m:r>
                      <m:r>
                        <a:rPr lang="en-GB" i="1"/>
                        <m:t>=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𝑓</m:t>
                              </m:r>
                            </m:e>
                            <m:sub>
                              <m:r>
                                <a:rPr lang="en-GB" i="1"/>
                                <m:t>𝑟𝑒𝑣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𝑛</m:t>
                              </m:r>
                            </m:e>
                            <m:sub>
                              <m:r>
                                <a:rPr lang="en-GB" i="1"/>
                                <m:t>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i="1"/>
                              </m:ctrlPr>
                            </m:sSubSupPr>
                            <m:e>
                              <m:r>
                                <a:rPr lang="en-GB" i="1"/>
                                <m:t>𝑁</m:t>
                              </m:r>
                            </m:e>
                            <m:sub>
                              <m:r>
                                <a:rPr lang="en-GB" i="1"/>
                                <m:t>𝑏</m:t>
                              </m:r>
                            </m:sub>
                            <m:sup>
                              <m:r>
                                <a:rPr lang="en-GB" i="1"/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i="1"/>
                            <m:t>4</m:t>
                          </m:r>
                          <m:r>
                            <a:rPr lang="en-GB" i="1"/>
                            <m:t>𝜋</m:t>
                          </m:r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𝜎</m:t>
                              </m:r>
                            </m:e>
                            <m:sub>
                              <m:r>
                                <a:rPr lang="en-GB" i="1"/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𝜎</m:t>
                              </m:r>
                            </m:e>
                            <m:sub>
                              <m:r>
                                <a:rPr lang="en-GB" i="1"/>
                                <m:t>𝑦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n-GB" i="1"/>
                            <m:t>𝑅</m:t>
                          </m:r>
                        </m:e>
                        <m:sub>
                          <m:r>
                            <a:rPr lang="en-GB" i="1"/>
                            <m:t>h𝑔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Which can be transformed in terms of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l-GR" i="1"/>
                            <m:t>𝜉</m:t>
                          </m:r>
                        </m:e>
                        <m:sub>
                          <m:r>
                            <a:rPr lang="en-US" i="1"/>
                            <m:t>𝑦</m:t>
                          </m:r>
                        </m:sub>
                      </m:sSub>
                      <m:r>
                        <a:rPr lang="en-GB" i="1"/>
                        <m:t>=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/>
                              </m:ctrlPr>
                            </m:sSubSupPr>
                            <m:e>
                              <m:r>
                                <a:rPr lang="en-GB" i="1"/>
                                <m:t>𝑁</m:t>
                              </m:r>
                            </m:e>
                            <m:sub>
                              <m:r>
                                <a:rPr lang="en-GB" i="1"/>
                                <m:t>𝑏</m:t>
                              </m:r>
                            </m:sub>
                            <m:sup/>
                          </m:sSubSup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US" i="1"/>
                                <m:t>𝑟</m:t>
                              </m:r>
                            </m:e>
                            <m:sub>
                              <m:r>
                                <a:rPr lang="en-US" i="1"/>
                                <m:t>𝑒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i="1"/>
                              </m:ctrlPr>
                            </m:sSubSupPr>
                            <m:e>
                              <m:r>
                                <a:rPr lang="en-GB" i="1"/>
                                <m:t>𝛽</m:t>
                              </m:r>
                            </m:e>
                            <m:sub>
                              <m:r>
                                <a:rPr lang="en-US" i="1"/>
                                <m:t>𝑦</m:t>
                              </m:r>
                            </m:sub>
                            <m:sup>
                              <m:r>
                                <a:rPr lang="en-US" i="1"/>
                                <m:t>∗</m:t>
                              </m:r>
                            </m:sup>
                          </m:sSubSup>
                        </m:num>
                        <m:den>
                          <m:r>
                            <a:rPr lang="en-US" i="1"/>
                            <m:t>2</m:t>
                          </m:r>
                          <m:r>
                            <a:rPr lang="en-GB" i="1"/>
                            <m:t>𝜋𝛾</m:t>
                          </m:r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𝜎</m:t>
                              </m:r>
                            </m:e>
                            <m:sub>
                              <m:r>
                                <a:rPr lang="en-GB" i="1"/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𝜎</m:t>
                              </m:r>
                            </m:e>
                            <m:sub>
                              <m:r>
                                <a:rPr lang="en-GB" i="1"/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𝑙𝑜𝑠𝑠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𝑡𝑜𝑡𝑎𝑙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GB" i="1"/>
                        </m:ctrlPr>
                      </m:fPr>
                      <m:num>
                        <m:r>
                          <a:rPr lang="en-US" i="1"/>
                          <m:t>4</m:t>
                        </m:r>
                        <m:r>
                          <a:rPr lang="en-US" i="1"/>
                          <m:t>𝜋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  <m:f>
                      <m:fPr>
                        <m:ctrlPr>
                          <a:rPr lang="en-GB" i="1"/>
                        </m:ctrlPr>
                      </m:fPr>
                      <m:num>
                        <m:sSub>
                          <m:sSubPr>
                            <m:ctrlPr>
                              <a:rPr lang="en-GB" i="1"/>
                            </m:ctrlPr>
                          </m:sSubPr>
                          <m:e>
                            <m:r>
                              <a:rPr lang="en-GB" i="1"/>
                              <m:t>𝑟</m:t>
                            </m:r>
                          </m:e>
                          <m:sub>
                            <m:r>
                              <a:rPr lang="en-GB" i="1"/>
                              <m:t>𝑒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i="1"/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GB" i="1"/>
                                </m:ctrlPr>
                              </m:sSubPr>
                              <m:e>
                                <m:r>
                                  <a:rPr lang="en-GB" i="1"/>
                                  <m:t>𝑚</m:t>
                                </m:r>
                              </m:e>
                              <m:sub>
                                <m:r>
                                  <a:rPr lang="en-GB" i="1"/>
                                  <m:t>𝑒</m:t>
                                </m:r>
                              </m:sub>
                            </m:sSub>
                          </m:e>
                          <m:sup>
                            <m:r>
                              <a:rPr lang="en-US" i="1"/>
                              <m:t>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GB" i="1"/>
                        </m:ctrlPr>
                      </m:sSupPr>
                      <m:e>
                        <m:r>
                          <a:rPr lang="en-US" i="1"/>
                          <m:t>𝐸</m:t>
                        </m:r>
                      </m:e>
                      <m:sup>
                        <m:r>
                          <a:rPr lang="en-US" i="1"/>
                          <m:t>4</m:t>
                        </m:r>
                      </m:sup>
                    </m:sSup>
                    <m:f>
                      <m:fPr>
                        <m:ctrlPr>
                          <a:rPr lang="en-GB" i="1"/>
                        </m:ctrlPr>
                      </m:fPr>
                      <m:num>
                        <m:sSub>
                          <m:sSubPr>
                            <m:ctrlPr>
                              <a:rPr lang="en-GB" i="1"/>
                            </m:ctrlPr>
                          </m:sSubPr>
                          <m:e>
                            <m:r>
                              <a:rPr lang="en-GB" i="1"/>
                              <m:t>𝑓</m:t>
                            </m:r>
                          </m:e>
                          <m:sub>
                            <m:r>
                              <a:rPr lang="en-GB" i="1"/>
                              <m:t>𝑟𝑒𝑣</m:t>
                            </m:r>
                          </m:sub>
                        </m:sSub>
                        <m:sSub>
                          <m:sSubPr>
                            <m:ctrlPr>
                              <a:rPr lang="en-GB" i="1"/>
                            </m:ctrlPr>
                          </m:sSubPr>
                          <m:e>
                            <m:r>
                              <a:rPr lang="en-GB" i="1"/>
                              <m:t>𝑛</m:t>
                            </m:r>
                          </m:e>
                          <m:sub>
                            <m:r>
                              <a:rPr lang="en-GB" i="1"/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GB" i="1"/>
                            </m:ctrlPr>
                          </m:sSubPr>
                          <m:e>
                            <m:r>
                              <a:rPr lang="en-GB" i="1"/>
                              <m:t>𝑁</m:t>
                            </m:r>
                          </m:e>
                          <m:sub>
                            <m:r>
                              <a:rPr lang="en-GB" i="1"/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GB" i="1"/>
                          <m:t>𝜌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t</a:t>
                </a:r>
                <a:r>
                  <a:rPr lang="en-US" dirty="0" smtClean="0"/>
                  <a:t>o: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7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/>
                        <m:t>ℒ</m:t>
                      </m:r>
                      <m:r>
                        <a:rPr lang="en-GB" i="1"/>
                        <m:t>=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r>
                            <a:rPr lang="en-GB" i="1"/>
                            <m:t>3</m:t>
                          </m:r>
                        </m:num>
                        <m:den>
                          <m:r>
                            <a:rPr lang="en-GB" i="1"/>
                            <m:t>8</m:t>
                          </m:r>
                          <m:r>
                            <a:rPr lang="en-GB" i="1"/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sSup>
                            <m:sSupPr>
                              <m:ctrlPr>
                                <a:rPr lang="en-GB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/>
                                      </m:ctrlPr>
                                    </m:sSubPr>
                                    <m:e>
                                      <m:r>
                                        <a:rPr lang="en-GB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i="1"/>
                                        <m:t>𝑒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GB" i="1"/>
                                      </m:ctrlPr>
                                    </m:sSupPr>
                                    <m:e>
                                      <m:r>
                                        <a:rPr lang="en-GB" i="1"/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i="1"/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GB" i="1"/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/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𝑟</m:t>
                                  </m:r>
                                </m:e>
                                <m:sub>
                                  <m:r>
                                    <a:rPr lang="en-GB" i="1"/>
                                    <m:t>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/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n-GB" i="1"/>
                            <m:t>𝑃</m:t>
                          </m:r>
                        </m:e>
                        <m:sub>
                          <m:r>
                            <a:rPr lang="en-GB" i="1"/>
                            <m:t>𝑡𝑜𝑡</m:t>
                          </m:r>
                        </m:sub>
                      </m:sSub>
                      <m:r>
                        <a:rPr lang="en-GB" i="1"/>
                        <m:t> </m:t>
                      </m:r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r>
                            <a:rPr lang="en-GB" i="1"/>
                            <m:t>𝜌</m:t>
                          </m:r>
                        </m:num>
                        <m:den>
                          <m:sSup>
                            <m:sSupPr>
                              <m:ctrlPr>
                                <a:rPr lang="en-GB" i="1"/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i="1"/>
                                  </m:ctrlPr>
                                </m:sSubPr>
                                <m:e>
                                  <m:r>
                                    <a:rPr lang="en-GB" i="1"/>
                                    <m:t>𝐸</m:t>
                                  </m:r>
                                </m:e>
                                <m:sub>
                                  <m:r>
                                    <a:rPr lang="en-GB" i="1"/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i="1"/>
                                <m:t>3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GB" i="1"/>
                          </m:ctrlPr>
                        </m:sSubPr>
                        <m:e>
                          <m:r>
                            <a:rPr lang="el-GR" i="1"/>
                            <m:t>𝜉</m:t>
                          </m:r>
                        </m:e>
                        <m:sub>
                          <m:r>
                            <a:rPr lang="en-US" i="1"/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en-GB" i="1"/>
                          </m:ctrlPr>
                        </m:fPr>
                        <m:num>
                          <m:sSub>
                            <m:sSubPr>
                              <m:ctrlPr>
                                <a:rPr lang="en-GB" i="1"/>
                              </m:ctrlPr>
                            </m:sSubPr>
                            <m:e>
                              <m:r>
                                <a:rPr lang="en-GB" i="1"/>
                                <m:t>𝑅</m:t>
                              </m:r>
                            </m:e>
                            <m:sub>
                              <m:r>
                                <a:rPr lang="en-GB" i="1"/>
                                <m:t>h𝑔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GB" i="1"/>
                              </m:ctrlPr>
                            </m:sSubSupPr>
                            <m:e>
                              <m:r>
                                <a:rPr lang="en-GB" i="1"/>
                                <m:t>𝛽</m:t>
                              </m:r>
                            </m:e>
                            <m:sub>
                              <m:r>
                                <a:rPr lang="en-US" i="1"/>
                                <m:t>𝑦</m:t>
                              </m:r>
                            </m:sub>
                            <m:sup>
                              <m:r>
                                <a:rPr lang="en-US" i="1"/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US" dirty="0" smtClean="0"/>
                  <a:t>So, the maximum luminosity is bound by the total power dissipated, the maximum achievable beam-beam parameter (the beam-beam limit), the bending radius, the beam energy,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dirty="0" smtClean="0"/>
                  <a:t>, and the hourglass effect (which is a function of </a:t>
                </a:r>
                <a:r>
                  <a:rPr lang="en-GB" dirty="0" err="1" smtClean="0"/>
                  <a:t>sigma_z</a:t>
                </a:r>
                <a:r>
                  <a:rPr lang="en-GB" dirty="0" smtClean="0"/>
                  <a:t> and beta*)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r="-2667" b="-3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of a circular collider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55776" y="1628800"/>
            <a:ext cx="208823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82108" y="1628800"/>
            <a:ext cx="681980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64671" y="1628800"/>
            <a:ext cx="681980" cy="12961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94276" y="1628800"/>
            <a:ext cx="393948" cy="129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626324" y="1628800"/>
            <a:ext cx="681980" cy="12961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8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Beamstrahlung – a 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7294"/>
            <a:ext cx="8229600" cy="4997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 am using the approach of Telnov throughout</a:t>
            </a:r>
          </a:p>
          <a:p>
            <a:r>
              <a:rPr lang="en-US" sz="2400" dirty="0" smtClean="0"/>
              <a:t>The energy spectrum of emitted photons during a collision of two intense bunches (usual </a:t>
            </a:r>
            <a:r>
              <a:rPr lang="en-US" sz="2400" dirty="0" err="1" smtClean="0"/>
              <a:t>bremstrahlung</a:t>
            </a:r>
            <a:r>
              <a:rPr lang="en-US" sz="2400" dirty="0" smtClean="0"/>
              <a:t> formula) is characterized by a critical energy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Where </a:t>
            </a:r>
            <a:r>
              <a:rPr lang="el-GR" sz="2400" dirty="0" smtClean="0"/>
              <a:t>ρ</a:t>
            </a:r>
            <a:r>
              <a:rPr lang="en-US" sz="2400" dirty="0" smtClean="0"/>
              <a:t> is the radius of curvature of the affected electron which depends on the field he sees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And the maximum field can be approximated by </a:t>
            </a:r>
          </a:p>
          <a:p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8989" y="2852936"/>
                <a:ext cx="3327107" cy="102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ħ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l-GR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800" b="0" i="1" smtClean="0">
                                      <a:latin typeface="Cambria Math"/>
                                    </a:rPr>
                                    <m:t>γ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2800" b="0" i="1" smtClean="0">
                              <a:latin typeface="Cambria Math"/>
                            </a:rPr>
                            <m:t>ρ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989" y="2852936"/>
                <a:ext cx="3327107" cy="10298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50811" y="4517330"/>
                <a:ext cx="1931683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</a:rPr>
                        <m:t>ρ</m:t>
                      </m:r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𝑒𝐵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811" y="4517330"/>
                <a:ext cx="1931683" cy="9568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385" y="5744394"/>
                <a:ext cx="2357056" cy="974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80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80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85" y="5744394"/>
                <a:ext cx="2357056" cy="97456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2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275856" y="2348879"/>
            <a:ext cx="1512168" cy="1008113"/>
          </a:xfrm>
          <a:custGeom>
            <a:avLst/>
            <a:gdLst>
              <a:gd name="connsiteX0" fmla="*/ 0 w 1493135"/>
              <a:gd name="connsiteY0" fmla="*/ 0 h 1053297"/>
              <a:gd name="connsiteX1" fmla="*/ 1493135 w 1493135"/>
              <a:gd name="connsiteY1" fmla="*/ 0 h 1053297"/>
              <a:gd name="connsiteX2" fmla="*/ 1493135 w 1493135"/>
              <a:gd name="connsiteY2" fmla="*/ 578735 h 1053297"/>
              <a:gd name="connsiteX3" fmla="*/ 937550 w 1493135"/>
              <a:gd name="connsiteY3" fmla="*/ 578735 h 1053297"/>
              <a:gd name="connsiteX4" fmla="*/ 937550 w 1493135"/>
              <a:gd name="connsiteY4" fmla="*/ 1053297 h 1053297"/>
              <a:gd name="connsiteX5" fmla="*/ 34724 w 1493135"/>
              <a:gd name="connsiteY5" fmla="*/ 1053297 h 1053297"/>
              <a:gd name="connsiteX6" fmla="*/ 0 w 1493135"/>
              <a:gd name="connsiteY6" fmla="*/ 0 h 1053297"/>
              <a:gd name="connsiteX0" fmla="*/ 37505 w 1458411"/>
              <a:gd name="connsiteY0" fmla="*/ 22369 h 1053297"/>
              <a:gd name="connsiteX1" fmla="*/ 1458411 w 1458411"/>
              <a:gd name="connsiteY1" fmla="*/ 0 h 1053297"/>
              <a:gd name="connsiteX2" fmla="*/ 1458411 w 1458411"/>
              <a:gd name="connsiteY2" fmla="*/ 578735 h 1053297"/>
              <a:gd name="connsiteX3" fmla="*/ 902826 w 1458411"/>
              <a:gd name="connsiteY3" fmla="*/ 578735 h 1053297"/>
              <a:gd name="connsiteX4" fmla="*/ 902826 w 1458411"/>
              <a:gd name="connsiteY4" fmla="*/ 1053297 h 1053297"/>
              <a:gd name="connsiteX5" fmla="*/ 0 w 1458411"/>
              <a:gd name="connsiteY5" fmla="*/ 1053297 h 1053297"/>
              <a:gd name="connsiteX6" fmla="*/ 37505 w 1458411"/>
              <a:gd name="connsiteY6" fmla="*/ 22369 h 1053297"/>
              <a:gd name="connsiteX0" fmla="*/ 0 w 1492914"/>
              <a:gd name="connsiteY0" fmla="*/ 22369 h 1053297"/>
              <a:gd name="connsiteX1" fmla="*/ 1492914 w 1492914"/>
              <a:gd name="connsiteY1" fmla="*/ 0 h 1053297"/>
              <a:gd name="connsiteX2" fmla="*/ 1492914 w 1492914"/>
              <a:gd name="connsiteY2" fmla="*/ 578735 h 1053297"/>
              <a:gd name="connsiteX3" fmla="*/ 937329 w 1492914"/>
              <a:gd name="connsiteY3" fmla="*/ 578735 h 1053297"/>
              <a:gd name="connsiteX4" fmla="*/ 937329 w 1492914"/>
              <a:gd name="connsiteY4" fmla="*/ 1053297 h 1053297"/>
              <a:gd name="connsiteX5" fmla="*/ 34503 w 1492914"/>
              <a:gd name="connsiteY5" fmla="*/ 1053297 h 1053297"/>
              <a:gd name="connsiteX6" fmla="*/ 0 w 1492914"/>
              <a:gd name="connsiteY6" fmla="*/ 22369 h 1053297"/>
              <a:gd name="connsiteX0" fmla="*/ 0 w 1492914"/>
              <a:gd name="connsiteY0" fmla="*/ 22369 h 1053297"/>
              <a:gd name="connsiteX1" fmla="*/ 1492914 w 1492914"/>
              <a:gd name="connsiteY1" fmla="*/ 0 h 1053297"/>
              <a:gd name="connsiteX2" fmla="*/ 1492914 w 1492914"/>
              <a:gd name="connsiteY2" fmla="*/ 578735 h 1053297"/>
              <a:gd name="connsiteX3" fmla="*/ 937329 w 1492914"/>
              <a:gd name="connsiteY3" fmla="*/ 578735 h 1053297"/>
              <a:gd name="connsiteX4" fmla="*/ 937329 w 1492914"/>
              <a:gd name="connsiteY4" fmla="*/ 1053297 h 1053297"/>
              <a:gd name="connsiteX5" fmla="*/ 0 w 1492914"/>
              <a:gd name="connsiteY5" fmla="*/ 1030481 h 1053297"/>
              <a:gd name="connsiteX6" fmla="*/ 0 w 1492914"/>
              <a:gd name="connsiteY6" fmla="*/ 22369 h 1053297"/>
              <a:gd name="connsiteX0" fmla="*/ 0 w 1492914"/>
              <a:gd name="connsiteY0" fmla="*/ 22369 h 1053297"/>
              <a:gd name="connsiteX1" fmla="*/ 1492914 w 1492914"/>
              <a:gd name="connsiteY1" fmla="*/ 0 h 1053297"/>
              <a:gd name="connsiteX2" fmla="*/ 1492914 w 1492914"/>
              <a:gd name="connsiteY2" fmla="*/ 578735 h 1053297"/>
              <a:gd name="connsiteX3" fmla="*/ 937329 w 1492914"/>
              <a:gd name="connsiteY3" fmla="*/ 578735 h 1053297"/>
              <a:gd name="connsiteX4" fmla="*/ 937329 w 1492914"/>
              <a:gd name="connsiteY4" fmla="*/ 1053297 h 1053297"/>
              <a:gd name="connsiteX5" fmla="*/ 0 w 1492914"/>
              <a:gd name="connsiteY5" fmla="*/ 1030481 h 1053297"/>
              <a:gd name="connsiteX6" fmla="*/ 0 w 1492914"/>
              <a:gd name="connsiteY6" fmla="*/ 22369 h 1053297"/>
              <a:gd name="connsiteX0" fmla="*/ 0 w 1492914"/>
              <a:gd name="connsiteY0" fmla="*/ 22369 h 1030481"/>
              <a:gd name="connsiteX1" fmla="*/ 1492914 w 1492914"/>
              <a:gd name="connsiteY1" fmla="*/ 0 h 1030481"/>
              <a:gd name="connsiteX2" fmla="*/ 1492914 w 1492914"/>
              <a:gd name="connsiteY2" fmla="*/ 578735 h 1030481"/>
              <a:gd name="connsiteX3" fmla="*/ 937329 w 1492914"/>
              <a:gd name="connsiteY3" fmla="*/ 578735 h 1030481"/>
              <a:gd name="connsiteX4" fmla="*/ 936104 w 1492914"/>
              <a:gd name="connsiteY4" fmla="*/ 1030481 h 1030481"/>
              <a:gd name="connsiteX5" fmla="*/ 0 w 1492914"/>
              <a:gd name="connsiteY5" fmla="*/ 1030481 h 1030481"/>
              <a:gd name="connsiteX6" fmla="*/ 0 w 1492914"/>
              <a:gd name="connsiteY6" fmla="*/ 22369 h 1030481"/>
              <a:gd name="connsiteX0" fmla="*/ 0 w 1492914"/>
              <a:gd name="connsiteY0" fmla="*/ 0 h 1008112"/>
              <a:gd name="connsiteX1" fmla="*/ 1440160 w 1492914"/>
              <a:gd name="connsiteY1" fmla="*/ 0 h 1008112"/>
              <a:gd name="connsiteX2" fmla="*/ 1492914 w 1492914"/>
              <a:gd name="connsiteY2" fmla="*/ 556366 h 1008112"/>
              <a:gd name="connsiteX3" fmla="*/ 937329 w 1492914"/>
              <a:gd name="connsiteY3" fmla="*/ 556366 h 1008112"/>
              <a:gd name="connsiteX4" fmla="*/ 936104 w 1492914"/>
              <a:gd name="connsiteY4" fmla="*/ 1008112 h 1008112"/>
              <a:gd name="connsiteX5" fmla="*/ 0 w 1492914"/>
              <a:gd name="connsiteY5" fmla="*/ 1008112 h 1008112"/>
              <a:gd name="connsiteX6" fmla="*/ 0 w 1492914"/>
              <a:gd name="connsiteY6" fmla="*/ 0 h 1008112"/>
              <a:gd name="connsiteX0" fmla="*/ 0 w 1512168"/>
              <a:gd name="connsiteY0" fmla="*/ 1 h 1008113"/>
              <a:gd name="connsiteX1" fmla="*/ 1512168 w 1512168"/>
              <a:gd name="connsiteY1" fmla="*/ 0 h 1008113"/>
              <a:gd name="connsiteX2" fmla="*/ 1492914 w 1512168"/>
              <a:gd name="connsiteY2" fmla="*/ 556367 h 1008113"/>
              <a:gd name="connsiteX3" fmla="*/ 937329 w 1512168"/>
              <a:gd name="connsiteY3" fmla="*/ 556367 h 1008113"/>
              <a:gd name="connsiteX4" fmla="*/ 936104 w 1512168"/>
              <a:gd name="connsiteY4" fmla="*/ 1008113 h 1008113"/>
              <a:gd name="connsiteX5" fmla="*/ 0 w 1512168"/>
              <a:gd name="connsiteY5" fmla="*/ 1008113 h 1008113"/>
              <a:gd name="connsiteX6" fmla="*/ 0 w 1512168"/>
              <a:gd name="connsiteY6" fmla="*/ 1 h 100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2168" h="1008113">
                <a:moveTo>
                  <a:pt x="0" y="1"/>
                </a:moveTo>
                <a:lnTo>
                  <a:pt x="1512168" y="0"/>
                </a:lnTo>
                <a:lnTo>
                  <a:pt x="1492914" y="556367"/>
                </a:lnTo>
                <a:lnTo>
                  <a:pt x="937329" y="556367"/>
                </a:lnTo>
                <a:cubicBezTo>
                  <a:pt x="936921" y="706949"/>
                  <a:pt x="936512" y="857531"/>
                  <a:pt x="936104" y="1008113"/>
                </a:cubicBezTo>
                <a:lnTo>
                  <a:pt x="0" y="1008113"/>
                </a:lnTo>
                <a:lnTo>
                  <a:pt x="0" y="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Beamstrahlung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the critical energy turns out to be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the maximum field (it would be smaller for a smaller field)</a:t>
            </a:r>
          </a:p>
          <a:p>
            <a:pPr marL="0" indent="0">
              <a:buNone/>
            </a:pPr>
            <a:r>
              <a:rPr lang="en-US" dirty="0" err="1" smtClean="0"/>
              <a:t>Telnov’s</a:t>
            </a:r>
            <a:r>
              <a:rPr lang="en-US" dirty="0" smtClean="0"/>
              <a:t> approximation:</a:t>
            </a:r>
          </a:p>
          <a:p>
            <a:pPr marL="800100" lvl="2" indent="0"/>
            <a:r>
              <a:rPr lang="en-US" dirty="0" smtClean="0"/>
              <a:t>	10% of electrons see maximum field</a:t>
            </a:r>
          </a:p>
          <a:p>
            <a:pPr marL="800100" lvl="2" indent="0"/>
            <a:r>
              <a:rPr lang="en-US" dirty="0" smtClean="0"/>
              <a:t>90% of electrons see zero field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95736" y="2274189"/>
                <a:ext cx="3327107" cy="102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l-GR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1">
                              <a:latin typeface="Cambria Math"/>
                            </a:rPr>
                            <m:t>α</m:t>
                          </m:r>
                          <m:sSub>
                            <m:sSubPr>
                              <m:ctrlPr>
                                <a:rPr lang="en-GB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80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80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274189"/>
                <a:ext cx="3327107" cy="10298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668344" y="1525434"/>
            <a:ext cx="10801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constants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4860032" y="1710100"/>
            <a:ext cx="2808312" cy="823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1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31881</TotalTime>
  <Words>2614</Words>
  <Application>Microsoft Office PowerPoint</Application>
  <PresentationFormat>On-screen Show (4:3)</PresentationFormat>
  <Paragraphs>407</Paragraphs>
  <Slides>28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TLEP luminosity optimization and other topics</vt:lpstr>
      <vt:lpstr>Previous episodes</vt:lpstr>
      <vt:lpstr>Major limitations</vt:lpstr>
      <vt:lpstr>Energy reach</vt:lpstr>
      <vt:lpstr>Energy reach</vt:lpstr>
      <vt:lpstr>Luminosity of a circular collider</vt:lpstr>
      <vt:lpstr>Luminosity of a circular collider</vt:lpstr>
      <vt:lpstr>Beamstrahlung – a reminder</vt:lpstr>
      <vt:lpstr>Beamstrahlung</vt:lpstr>
      <vt:lpstr>Beamstrahlung</vt:lpstr>
      <vt:lpstr>Beamstrahlung energy dependence</vt:lpstr>
      <vt:lpstr>Beamstrahlung limitation</vt:lpstr>
      <vt:lpstr>Comparison with simulation</vt:lpstr>
      <vt:lpstr>Beta* and hourglass</vt:lpstr>
      <vt:lpstr>Beam-beam parameter</vt:lpstr>
      <vt:lpstr>Maximum beam-beam</vt:lpstr>
      <vt:lpstr>ξ_y and tune shift</vt:lpstr>
      <vt:lpstr>Variation of ξ_y  with energy</vt:lpstr>
      <vt:lpstr>Expected luminosity vs energy</vt:lpstr>
      <vt:lpstr>Expected luminosity vs energy</vt:lpstr>
      <vt:lpstr>Published parameter set</vt:lpstr>
      <vt:lpstr>The improvements</vt:lpstr>
      <vt:lpstr>New parameter set</vt:lpstr>
      <vt:lpstr>A possible upgrade path</vt:lpstr>
      <vt:lpstr>Number of bunches vs energy</vt:lpstr>
      <vt:lpstr>‘flipping’ magnets</vt:lpstr>
      <vt:lpstr>Conclusions</vt:lpstr>
      <vt:lpstr>Thank you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TLEP3 parameters V0.2</dc:title>
  <dc:creator>mike</dc:creator>
  <cp:lastModifiedBy>mike</cp:lastModifiedBy>
  <cp:revision>97</cp:revision>
  <dcterms:created xsi:type="dcterms:W3CDTF">2013-02-28T14:17:36Z</dcterms:created>
  <dcterms:modified xsi:type="dcterms:W3CDTF">2013-07-25T15:13:20Z</dcterms:modified>
</cp:coreProperties>
</file>