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05" r:id="rId1"/>
  </p:sldMasterIdLst>
  <p:notesMasterIdLst>
    <p:notesMasterId r:id="rId26"/>
  </p:notesMasterIdLst>
  <p:handoutMasterIdLst>
    <p:handoutMasterId r:id="rId27"/>
  </p:handoutMasterIdLst>
  <p:sldIdLst>
    <p:sldId id="2409" r:id="rId2"/>
    <p:sldId id="2487" r:id="rId3"/>
    <p:sldId id="2468" r:id="rId4"/>
    <p:sldId id="2474" r:id="rId5"/>
    <p:sldId id="2466" r:id="rId6"/>
    <p:sldId id="2456" r:id="rId7"/>
    <p:sldId id="2486" r:id="rId8"/>
    <p:sldId id="2457" r:id="rId9"/>
    <p:sldId id="2445" r:id="rId10"/>
    <p:sldId id="2469" r:id="rId11"/>
    <p:sldId id="2470" r:id="rId12"/>
    <p:sldId id="2464" r:id="rId13"/>
    <p:sldId id="2461" r:id="rId14"/>
    <p:sldId id="2484" r:id="rId15"/>
    <p:sldId id="2462" r:id="rId16"/>
    <p:sldId id="2423" r:id="rId17"/>
    <p:sldId id="2479" r:id="rId18"/>
    <p:sldId id="2485" r:id="rId19"/>
    <p:sldId id="2480" r:id="rId20"/>
    <p:sldId id="2483" r:id="rId21"/>
    <p:sldId id="2482" r:id="rId22"/>
    <p:sldId id="2478" r:id="rId23"/>
    <p:sldId id="2448" r:id="rId24"/>
    <p:sldId id="2454" r:id="rId25"/>
  </p:sldIdLst>
  <p:sldSz cx="9906000" cy="6858000" type="A4"/>
  <p:notesSz cx="6858000" cy="9144000"/>
  <p:defaultTextStyle>
    <a:defPPr>
      <a:defRPr lang="en-US"/>
    </a:defPPr>
    <a:lvl1pPr algn="l" defTabSz="9128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1pPr>
    <a:lvl2pPr marL="455613" indent="1588" algn="l" defTabSz="9128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2pPr>
    <a:lvl3pPr marL="912813" indent="1588" algn="l" defTabSz="9128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3pPr>
    <a:lvl4pPr marL="1368425" indent="3175" algn="l" defTabSz="9128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4pPr>
    <a:lvl5pPr marL="1825625" indent="3175" algn="l" defTabSz="9128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9C5"/>
    <a:srgbClr val="FFC000"/>
    <a:srgbClr val="92D050"/>
    <a:srgbClr val="FFD900"/>
    <a:srgbClr val="00261C"/>
    <a:srgbClr val="FFEAFF"/>
    <a:srgbClr val="00FF00"/>
    <a:srgbClr val="297FF5"/>
    <a:srgbClr val="CCEC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42" autoAdjust="0"/>
    <p:restoredTop sz="89072" autoAdjust="0"/>
  </p:normalViewPr>
  <p:slideViewPr>
    <p:cSldViewPr snapToGrid="0">
      <p:cViewPr>
        <p:scale>
          <a:sx n="72" d="100"/>
          <a:sy n="72" d="100"/>
        </p:scale>
        <p:origin x="-2080" y="-35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0"/>
    </p:cViewPr>
  </p:sorterViewPr>
  <p:notesViewPr>
    <p:cSldViewPr snapToGrid="0" snapToObjects="1">
      <p:cViewPr varScale="1">
        <p:scale>
          <a:sx n="74" d="100"/>
          <a:sy n="74" d="100"/>
        </p:scale>
        <p:origin x="-2872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132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132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328A1FA-C691-439C-8181-FD5554FB9B55}" type="datetimeFigureOut">
              <a:rPr lang="en-US"/>
              <a:pPr>
                <a:defRPr/>
              </a:pPr>
              <a:t>7/25/13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132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132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22EFD57-A20D-4410-9457-CB2422E99A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643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132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132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342D9A9-35BB-4F43-8EF9-27C0DD4C2482}" type="datetimeFigureOut">
              <a:rPr lang="en-US"/>
              <a:pPr>
                <a:defRPr/>
              </a:pPr>
              <a:t>7/25/13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132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132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69CD74B-FFC3-4798-8381-CB06BDF34A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2585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68425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5625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3063" algn="l" defTabSz="9132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672" algn="l" defTabSz="9132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287" algn="l" defTabSz="9132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2897" algn="l" defTabSz="9132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summer </a:t>
            </a:r>
            <a:r>
              <a:rPr lang="en-US" dirty="0" err="1" smtClean="0"/>
              <a:t>Fabiola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Gianotti</a:t>
            </a:r>
            <a:r>
              <a:rPr lang="en-US" baseline="0" dirty="0" smtClean="0"/>
              <a:t> of ATLAS and JI of CMS announced the simultaneous observations of a new boson in our respective experiments on July 4</a:t>
            </a:r>
            <a:r>
              <a:rPr lang="en-US" baseline="30000" dirty="0" smtClean="0"/>
              <a:t>th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It appears to be a Higgs boson. It has been 48 years….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CEB3F-591D-4DD0-AB77-E72A5E3F74F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196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9CD74B-FFC3-4798-8381-CB06BDF34A0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421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E32658-500E-A74A-8CD7-AD561B6C8522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78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10F72F-F5AE-CD44-A971-975897459E70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82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30D03B-7AD9-934F-A9F4-47909EBDE2FE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78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639216-5E89-D242-B622-73B90795C17A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78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44DC-EFAD-B249-AF36-8F9263DEDF09}" type="slidenum">
              <a:rPr lang="en-US"/>
              <a:pPr/>
              <a:t>22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50" y="1178768"/>
            <a:ext cx="9410700" cy="556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08050" y="0"/>
            <a:ext cx="8255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>
              <a:defRPr sz="4400" b="1" cap="none" spc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4201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290" y="1143000"/>
            <a:ext cx="437515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4201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2750" y="1143000"/>
            <a:ext cx="437515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4201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420100" cy="838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 cap="none" baseline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050" y="0"/>
            <a:ext cx="850265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buNone/>
              <a:defRPr sz="4400" b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89250" y="1143000"/>
            <a:ext cx="6769100" cy="54102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82550" y="1143000"/>
            <a:ext cx="2724150" cy="5410200"/>
          </a:xfrm>
        </p:spPr>
        <p:txBody>
          <a:bodyPr>
            <a:normAutofit/>
          </a:bodyPr>
          <a:lstStyle>
            <a:lvl1pPr marL="9144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5100" y="1196752"/>
            <a:ext cx="4705350" cy="4248472"/>
          </a:xfrm>
        </p:spPr>
        <p:txBody>
          <a:bodyPr>
            <a:normAutofit/>
          </a:bodyPr>
          <a:lstStyle>
            <a:lvl1pPr marL="91440" indent="-182880">
              <a:defRPr sz="24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20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8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6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5035550" y="1196752"/>
            <a:ext cx="4705350" cy="4248472"/>
          </a:xfrm>
        </p:spPr>
        <p:txBody>
          <a:bodyPr>
            <a:normAutofit/>
          </a:bodyPr>
          <a:lstStyle>
            <a:lvl1pPr marL="91440" indent="-182880">
              <a:defRPr sz="24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20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8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6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9410700" y="75"/>
            <a:ext cx="495300" cy="365125"/>
          </a:xfrm>
        </p:spPr>
        <p:txBody>
          <a:bodyPr/>
          <a:lstStyle/>
          <a:p>
            <a:fld id="{72AC53DF-4216-466D-99A7-94400E6C2A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00472" y="5551905"/>
            <a:ext cx="9577064" cy="1117455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5552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9154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95300" y="990600"/>
            <a:ext cx="92456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9154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330200" y="990600"/>
            <a:ext cx="44577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000000"/>
                </a:solidFill>
                <a:latin typeface="Corbe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4953000" y="990600"/>
            <a:ext cx="44577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9154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95300" y="990600"/>
            <a:ext cx="92456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50" y="990600"/>
            <a:ext cx="9410700" cy="426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49696" y="6520259"/>
            <a:ext cx="660400" cy="365125"/>
          </a:xfrm>
        </p:spPr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08050" y="0"/>
            <a:ext cx="8255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>
              <a:defRPr sz="4400" b="1" cap="none" spc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28600" y="5410200"/>
            <a:ext cx="9410700" cy="14478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9154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95300" y="990600"/>
            <a:ext cx="92456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097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750" y="1066800"/>
            <a:ext cx="9410700" cy="556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rgbClr val="C00000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08050" y="0"/>
            <a:ext cx="850265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chemeClr val="bg2">
                    <a:lumMod val="65000"/>
                    <a:lumOff val="3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1143000"/>
            <a:ext cx="44577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90600" y="0"/>
            <a:ext cx="84201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283200" y="1143000"/>
            <a:ext cx="44577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1143000"/>
            <a:ext cx="916305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95300" y="0"/>
            <a:ext cx="8915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60400" y="3810000"/>
            <a:ext cx="916305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1143000"/>
            <a:ext cx="454025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95300" y="0"/>
            <a:ext cx="8915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60400" y="3810000"/>
            <a:ext cx="916305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5283200" y="1143000"/>
            <a:ext cx="454025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1143000"/>
            <a:ext cx="454025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95300" y="0"/>
            <a:ext cx="8915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60400" y="3810000"/>
            <a:ext cx="454025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5283200" y="1143000"/>
            <a:ext cx="454025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5283200" y="3810000"/>
            <a:ext cx="454025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065" y="990600"/>
            <a:ext cx="9410700" cy="20063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08050" y="0"/>
            <a:ext cx="8255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>
              <a:defRPr sz="4400" b="1" cap="none" spc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60065" y="3140968"/>
            <a:ext cx="9410700" cy="18002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260065" y="5057800"/>
            <a:ext cx="9410700" cy="18002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925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50" y="990600"/>
            <a:ext cx="4629150" cy="5562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08050" y="0"/>
            <a:ext cx="8255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>
              <a:defRPr sz="4400" b="1" cap="none" spc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4953000" y="990600"/>
            <a:ext cx="4629150" cy="5562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4"/>
          <p:cNvSpPr>
            <a:spLocks/>
          </p:cNvSpPr>
          <p:nvPr userDrawn="1"/>
        </p:nvSpPr>
        <p:spPr bwMode="auto">
          <a:xfrm>
            <a:off x="309564" y="2803526"/>
            <a:ext cx="1720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 lIns="91331" tIns="45666" rIns="91331" bIns="45666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105779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742950" y="1219626"/>
            <a:ext cx="8420100" cy="1599775"/>
          </a:xfrm>
        </p:spPr>
        <p:txBody>
          <a:bodyPr anchor="b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>
              <a:defRPr sz="6000" b="1" i="1" cap="none" spc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5779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85900" y="4419600"/>
            <a:ext cx="6934200" cy="1219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C53DF-4216-466D-99A7-94400E6C2A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0"/>
            <a:ext cx="8915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95300" y="1143000"/>
            <a:ext cx="9245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0"/>
            <a:ext cx="84201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290" y="1143000"/>
            <a:ext cx="437515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95300" y="1143000"/>
            <a:ext cx="437515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0"/>
            <a:ext cx="899795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290" y="1143000"/>
            <a:ext cx="437515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95300" y="1143000"/>
            <a:ext cx="437515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5035550" y="3962400"/>
            <a:ext cx="437515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5"/>
          </p:nvPr>
        </p:nvSpPr>
        <p:spPr>
          <a:xfrm>
            <a:off x="487560" y="3962400"/>
            <a:ext cx="437515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050" y="0"/>
            <a:ext cx="84201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290" y="1143000"/>
            <a:ext cx="437515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95300" y="1143000"/>
            <a:ext cx="437515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95300" y="3886200"/>
            <a:ext cx="89154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47650" y="1196752"/>
            <a:ext cx="9410700" cy="5274567"/>
          </a:xfrm>
          <a:prstGeom prst="rect">
            <a:avLst/>
          </a:prstGeom>
        </p:spPr>
        <p:txBody>
          <a:bodyPr vert="horz" lIns="91407" tIns="45704" rIns="91407" bIns="45704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9065986" y="6227331"/>
            <a:ext cx="734186" cy="489542"/>
          </a:xfrm>
          <a:prstGeom prst="rect">
            <a:avLst/>
          </a:prstGeom>
        </p:spPr>
        <p:txBody>
          <a:bodyPr vert="horz" lIns="91407" tIns="45704" rIns="91407" bIns="45704" anchor="b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2AC53DF-4216-466D-99A7-94400E6C2A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9" name="Title Placeholder 28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Footer Placeholder 1"/>
          <p:cNvSpPr txBox="1">
            <a:spLocks/>
          </p:cNvSpPr>
          <p:nvPr userDrawn="1"/>
        </p:nvSpPr>
        <p:spPr>
          <a:xfrm>
            <a:off x="967031" y="6492875"/>
            <a:ext cx="73552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defTabSz="912813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56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28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684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56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r>
              <a:rPr lang="en-US" dirty="0" err="1" smtClean="0"/>
              <a:t>Pushpa</a:t>
            </a:r>
            <a:r>
              <a:rPr lang="en-US" dirty="0" smtClean="0"/>
              <a:t> Bhat                                                           TLEP@FNAL                         July 2013          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6" r:id="rId1"/>
    <p:sldLayoutId id="2147483831" r:id="rId2"/>
    <p:sldLayoutId id="2147483833" r:id="rId3"/>
    <p:sldLayoutId id="2147483830" r:id="rId4"/>
    <p:sldLayoutId id="2147483825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1" r:id="rId13"/>
    <p:sldLayoutId id="2147483822" r:id="rId14"/>
    <p:sldLayoutId id="2147483823" r:id="rId15"/>
    <p:sldLayoutId id="2147483837" r:id="rId16"/>
    <p:sldLayoutId id="2147483832" r:id="rId17"/>
    <p:sldLayoutId id="2147483834" r:id="rId18"/>
    <p:sldLayoutId id="2147483836" r:id="rId19"/>
    <p:sldLayoutId id="2147483883" r:id="rId20"/>
    <p:sldLayoutId id="2147483899" r:id="rId21"/>
    <p:sldLayoutId id="2147483900" r:id="rId22"/>
    <p:sldLayoutId id="2147483901" r:id="rId23"/>
    <p:sldLayoutId id="2147483902" r:id="rId24"/>
    <p:sldLayoutId id="2147483903" r:id="rId25"/>
  </p:sldLayoutIdLst>
  <p:hf hdr="0" ftr="0" dt="0"/>
  <p:txStyles>
    <p:titleStyle>
      <a:lvl1pPr algn="r" rtl="0" eaLnBrk="1" latinLnBrk="0" hangingPunct="1">
        <a:spcBef>
          <a:spcPct val="0"/>
        </a:spcBef>
        <a:buNone/>
        <a:defRPr sz="4800" b="1" kern="1200" cap="none" spc="0" baseline="0">
          <a:ln w="11430"/>
          <a:solidFill>
            <a:srgbClr val="0000FF"/>
          </a:solidFill>
          <a:effectLst>
            <a:outerShdw blurRad="50800" dist="39000" dir="5460000" algn="tl">
              <a:srgbClr val="000000">
                <a:alpha val="38000"/>
              </a:srgbClr>
            </a:outerShdw>
          </a:effectLst>
          <a:latin typeface="Times New Roman"/>
          <a:ea typeface="+mj-ea"/>
          <a:cs typeface="Times New Roman"/>
        </a:defRPr>
      </a:lvl1pPr>
    </p:titleStyle>
    <p:bodyStyle>
      <a:lvl1pPr marL="320040" indent="-338328" algn="l" rtl="0" eaLnBrk="1" latinLnBrk="0" hangingPunct="1">
        <a:spcBef>
          <a:spcPts val="300"/>
        </a:spcBef>
        <a:buClrTx/>
        <a:buSzPct val="95000"/>
        <a:buFont typeface="Wingdings"/>
        <a:buChar char=""/>
        <a:defRPr sz="3000" kern="1200">
          <a:solidFill>
            <a:schemeClr val="bg1"/>
          </a:solidFill>
          <a:latin typeface="Times New Roman"/>
          <a:ea typeface="+mn-ea"/>
          <a:cs typeface="Times New Roman"/>
        </a:defRPr>
      </a:lvl1pPr>
      <a:lvl2pPr marL="557784" indent="-283464" algn="l" rtl="0" eaLnBrk="1" latinLnBrk="0" hangingPunct="1">
        <a:spcBef>
          <a:spcPts val="300"/>
        </a:spcBef>
        <a:buClrTx/>
        <a:buSzPct val="90000"/>
        <a:buFont typeface="Wingdings" pitchFamily="2" charset="2"/>
        <a:buChar char="§"/>
        <a:defRPr sz="2600" kern="1200">
          <a:solidFill>
            <a:srgbClr val="800000"/>
          </a:solidFill>
          <a:latin typeface="Times New Roman"/>
          <a:ea typeface="+mn-ea"/>
          <a:cs typeface="Times New Roman"/>
        </a:defRPr>
      </a:lvl2pPr>
      <a:lvl3pPr marL="722376" indent="-228517" algn="l" rtl="0" eaLnBrk="1" latinLnBrk="0" hangingPunct="1">
        <a:spcBef>
          <a:spcPts val="300"/>
        </a:spcBef>
        <a:buClrTx/>
        <a:buFont typeface="Wingdings 2"/>
        <a:buChar char=""/>
        <a:defRPr sz="2400" kern="1200">
          <a:solidFill>
            <a:schemeClr val="accent4"/>
          </a:solidFill>
          <a:latin typeface="Times New Roman"/>
          <a:ea typeface="+mn-ea"/>
          <a:cs typeface="Times New Roman"/>
        </a:defRPr>
      </a:lvl3pPr>
      <a:lvl4pPr marL="987552" indent="-228517" algn="l" rtl="0" eaLnBrk="1" latinLnBrk="0" hangingPunct="1">
        <a:spcBef>
          <a:spcPts val="300"/>
        </a:spcBef>
        <a:buClrTx/>
        <a:buFont typeface="Wingdings 3"/>
        <a:buChar char=""/>
        <a:defRPr sz="2200" kern="1200">
          <a:solidFill>
            <a:srgbClr val="000090"/>
          </a:solidFill>
          <a:latin typeface="Times New Roman"/>
          <a:ea typeface="+mn-ea"/>
          <a:cs typeface="Times New Roman"/>
        </a:defRPr>
      </a:lvl4pPr>
      <a:lvl5pPr marL="1133856" indent="-210236" algn="l" rtl="0" eaLnBrk="1" latinLnBrk="0" hangingPunct="1">
        <a:spcBef>
          <a:spcPts val="300"/>
        </a:spcBef>
        <a:buClrTx/>
        <a:buFont typeface="Wingdings 2"/>
        <a:buChar char=""/>
        <a:defRPr sz="2000" kern="1200">
          <a:solidFill>
            <a:schemeClr val="bg1"/>
          </a:solidFill>
          <a:latin typeface="Times New Roman"/>
          <a:ea typeface="+mn-ea"/>
          <a:cs typeface="Times New Roman"/>
        </a:defRPr>
      </a:lvl5pPr>
      <a:lvl6pPr marL="1709316" indent="-210236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272" indent="-182814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226" indent="-182814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5181" indent="-182814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emf"/><Relationship Id="rId3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4_Document1.doc"/><Relationship Id="rId4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w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emf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vlhc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1470959" y="4098861"/>
            <a:ext cx="6934200" cy="2016224"/>
          </a:xfrm>
        </p:spPr>
        <p:txBody>
          <a:bodyPr>
            <a:noAutofit/>
          </a:bodyPr>
          <a:lstStyle/>
          <a:p>
            <a:r>
              <a:rPr lang="en-US" sz="2400" b="1" i="1" dirty="0" err="1" smtClean="0"/>
              <a:t>Pushpa</a:t>
            </a:r>
            <a:r>
              <a:rPr lang="en-US" sz="2400" b="1" i="1" dirty="0" smtClean="0"/>
              <a:t> Bhat</a:t>
            </a:r>
          </a:p>
          <a:p>
            <a:r>
              <a:rPr lang="en-US" sz="2400" b="1" i="1" dirty="0" smtClean="0"/>
              <a:t>Fermilab</a:t>
            </a:r>
          </a:p>
          <a:p>
            <a:r>
              <a:rPr lang="en-US" sz="2000" b="1" i="1" dirty="0" smtClean="0">
                <a:solidFill>
                  <a:srgbClr val="000000"/>
                </a:solidFill>
              </a:rPr>
              <a:t> &amp; C.M. Bhat, W. Chou, E. </a:t>
            </a:r>
            <a:r>
              <a:rPr lang="en-US" sz="2000" b="1" i="1" dirty="0" err="1" smtClean="0">
                <a:solidFill>
                  <a:srgbClr val="000000"/>
                </a:solidFill>
              </a:rPr>
              <a:t>Gianfiece</a:t>
            </a:r>
            <a:r>
              <a:rPr lang="en-US" sz="2000" b="1" i="1" dirty="0" smtClean="0">
                <a:solidFill>
                  <a:srgbClr val="000000"/>
                </a:solidFill>
              </a:rPr>
              <a:t>-Wendt, J. </a:t>
            </a:r>
            <a:r>
              <a:rPr lang="en-US" sz="2000" b="1" i="1" dirty="0" err="1" smtClean="0">
                <a:solidFill>
                  <a:srgbClr val="000000"/>
                </a:solidFill>
              </a:rPr>
              <a:t>Lykken</a:t>
            </a:r>
            <a:r>
              <a:rPr lang="en-US" sz="2000" b="1" i="1" dirty="0" smtClean="0">
                <a:solidFill>
                  <a:srgbClr val="000000"/>
                </a:solidFill>
              </a:rPr>
              <a:t>,            M. Medina, </a:t>
            </a:r>
            <a:r>
              <a:rPr lang="en-US" sz="2000" b="1" i="1" dirty="0" err="1" smtClean="0">
                <a:solidFill>
                  <a:srgbClr val="000000"/>
                </a:solidFill>
              </a:rPr>
              <a:t>G.L.Sabbi</a:t>
            </a:r>
            <a:r>
              <a:rPr lang="en-US" sz="2000" b="1" i="1" dirty="0" smtClean="0">
                <a:solidFill>
                  <a:srgbClr val="000000"/>
                </a:solidFill>
              </a:rPr>
              <a:t>, T. </a:t>
            </a:r>
            <a:r>
              <a:rPr lang="en-US" sz="2000" b="1" i="1" dirty="0" err="1" smtClean="0">
                <a:solidFill>
                  <a:srgbClr val="000000"/>
                </a:solidFill>
              </a:rPr>
              <a:t>Sen</a:t>
            </a:r>
            <a:r>
              <a:rPr lang="en-US" sz="2000" b="1" i="1" dirty="0" smtClean="0">
                <a:solidFill>
                  <a:srgbClr val="000000"/>
                </a:solidFill>
              </a:rPr>
              <a:t>, R. </a:t>
            </a:r>
            <a:r>
              <a:rPr lang="en-US" sz="2000" b="1" i="1" dirty="0" err="1" smtClean="0">
                <a:solidFill>
                  <a:srgbClr val="000000"/>
                </a:solidFill>
              </a:rPr>
              <a:t>Talman</a:t>
            </a:r>
            <a:r>
              <a:rPr lang="en-US" sz="2000" b="1" i="1" dirty="0" smtClean="0"/>
              <a:t>  </a:t>
            </a:r>
          </a:p>
          <a:p>
            <a:r>
              <a:rPr lang="en-US" sz="2000" b="1" i="1" dirty="0" smtClean="0">
                <a:solidFill>
                  <a:schemeClr val="bg1"/>
                </a:solidFill>
              </a:rPr>
              <a:t>July 25-26, 2013 </a:t>
            </a:r>
          </a:p>
          <a:p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TLEP Workshop, Fermilab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C53DF-4216-466D-99A7-94400E6C2A25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892361" y="1340767"/>
            <a:ext cx="8420100" cy="230425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4000" i="0" dirty="0" smtClean="0">
                <a:effectLst/>
              </a:rPr>
              <a:t>A </a:t>
            </a:r>
            <a:r>
              <a:rPr lang="en-US" sz="4000" i="0" dirty="0" err="1" smtClean="0">
                <a:effectLst/>
              </a:rPr>
              <a:t>pp</a:t>
            </a:r>
            <a:r>
              <a:rPr lang="en-US" sz="4000" i="0" dirty="0" smtClean="0">
                <a:effectLst/>
              </a:rPr>
              <a:t> and an </a:t>
            </a:r>
            <a:r>
              <a:rPr lang="en-US" sz="4000" i="0" dirty="0" err="1" smtClean="0">
                <a:effectLst/>
              </a:rPr>
              <a:t>e+e</a:t>
            </a:r>
            <a:r>
              <a:rPr lang="en-US" sz="4000" i="0" dirty="0" smtClean="0">
                <a:effectLst/>
              </a:rPr>
              <a:t>- Collider in a 100 km ring at Fermilab</a:t>
            </a:r>
            <a:br>
              <a:rPr lang="en-US" sz="4000" i="0" dirty="0" smtClean="0">
                <a:effectLst/>
              </a:rPr>
            </a:br>
            <a:r>
              <a:rPr lang="en-US" sz="4000" i="0" dirty="0" smtClean="0">
                <a:effectLst/>
              </a:rPr>
              <a:t>VLHC/VLEP </a:t>
            </a:r>
          </a:p>
        </p:txBody>
      </p:sp>
    </p:spTree>
    <p:extLst>
      <p:ext uri="{BB962C8B-B14F-4D97-AF65-F5344CB8AC3E}">
        <p14:creationId xmlns:p14="http://schemas.microsoft.com/office/powerpoint/2010/main" val="2352808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Design Study for a two-stage Very Large Hadron Collider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08050" y="0"/>
            <a:ext cx="8255000" cy="1305446"/>
          </a:xfrm>
        </p:spPr>
        <p:txBody>
          <a:bodyPr>
            <a:normAutofit/>
          </a:bodyPr>
          <a:lstStyle/>
          <a:p>
            <a:r>
              <a:rPr lang="en-US" dirty="0" smtClean="0"/>
              <a:t>Very Large Hadron Collider</a:t>
            </a:r>
            <a:br>
              <a:rPr lang="en-US" dirty="0" smtClean="0"/>
            </a:br>
            <a:r>
              <a:rPr lang="en-US" sz="3100" dirty="0" smtClean="0"/>
              <a:t>at Fermilab</a:t>
            </a:r>
            <a:endParaRPr lang="en-US" sz="3100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105" y="1156533"/>
            <a:ext cx="7010400" cy="476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58743" y="5416571"/>
            <a:ext cx="2435449" cy="83099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b="1" dirty="0">
                <a:solidFill>
                  <a:srgbClr val="A50021"/>
                </a:solidFill>
                <a:cs typeface="Times New Roman" charset="0"/>
              </a:rPr>
              <a:t>FNAL-TM-2149</a:t>
            </a:r>
            <a:endParaRPr lang="en-US" dirty="0">
              <a:solidFill>
                <a:srgbClr val="A50021"/>
              </a:solidFill>
              <a:cs typeface="Times New Roman" charset="0"/>
            </a:endParaRPr>
          </a:p>
          <a:p>
            <a:pPr algn="ctr" eaLnBrk="0" hangingPunct="0"/>
            <a:r>
              <a:rPr lang="en-US" b="1" dirty="0">
                <a:solidFill>
                  <a:srgbClr val="A50021"/>
                </a:solidFill>
                <a:cs typeface="Times New Roman" charset="0"/>
              </a:rPr>
              <a:t>(2001)</a:t>
            </a:r>
            <a:r>
              <a:rPr lang="en-US" sz="2000" b="1" dirty="0">
                <a:solidFill>
                  <a:srgbClr val="A50021"/>
                </a:solidFill>
                <a:cs typeface="Times New Roman" charset="0"/>
              </a:rPr>
              <a:t> </a:t>
            </a:r>
            <a:endParaRPr lang="en-US" sz="2000" dirty="0">
              <a:solidFill>
                <a:srgbClr val="A50021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58743" y="1418153"/>
            <a:ext cx="2663352" cy="7078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vlhc.org</a:t>
            </a:r>
            <a:endParaRPr lang="en-US" sz="4000" b="1" dirty="0" smtClean="0">
              <a:solidFill>
                <a:srgbClr val="FF0000"/>
              </a:solidFill>
            </a:endParaRPr>
          </a:p>
        </p:txBody>
      </p:sp>
      <p:pic>
        <p:nvPicPr>
          <p:cNvPr id="9" name="Picture 21" descr="&#10;VLHC-color                                                     000025A7Macintosh HD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41" y="2663569"/>
            <a:ext cx="2524613" cy="2259381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>
            <a:outerShdw blurRad="63500" dist="53882" dir="2700000" algn="ctr" rotWithShape="0">
              <a:srgbClr val="FFFF6F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3"/>
          <p:cNvSpPr txBox="1">
            <a:spLocks/>
          </p:cNvSpPr>
          <p:nvPr/>
        </p:nvSpPr>
        <p:spPr>
          <a:xfrm>
            <a:off x="9410700" y="6626266"/>
            <a:ext cx="495300" cy="23173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614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224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838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6449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3063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9672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6287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2897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44072CF-7C2B-4649-8ABF-C5A89D5935BB}" type="slidenum">
              <a:rPr lang="en-US" sz="1100" smtClean="0">
                <a:solidFill>
                  <a:schemeClr val="bg1"/>
                </a:solidFill>
              </a:rPr>
              <a:pPr algn="r"/>
              <a:t>10</a:t>
            </a:fld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853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7650" y="917340"/>
            <a:ext cx="9410700" cy="582402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Take advantage of the space and excellent geology near Fermilab</a:t>
            </a:r>
            <a:r>
              <a:rPr lang="en-US" dirty="0"/>
              <a:t>.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</a:p>
          <a:p>
            <a:pPr lvl="1">
              <a:lnSpc>
                <a:spcPct val="75000"/>
              </a:lnSpc>
              <a:spcBef>
                <a:spcPct val="25000"/>
              </a:spcBef>
            </a:pPr>
            <a:r>
              <a:rPr lang="en-US" sz="2400" b="1" dirty="0">
                <a:solidFill>
                  <a:srgbClr val="A50021"/>
                </a:solidFill>
              </a:rPr>
              <a:t>Build a </a:t>
            </a:r>
            <a:r>
              <a:rPr lang="en-US" sz="2400" b="1" u="sng" dirty="0">
                <a:solidFill>
                  <a:srgbClr val="A50021"/>
                </a:solidFill>
              </a:rPr>
              <a:t>BIG</a:t>
            </a:r>
            <a:r>
              <a:rPr lang="en-US" sz="2400" b="1" dirty="0">
                <a:solidFill>
                  <a:srgbClr val="A50021"/>
                </a:solidFill>
              </a:rPr>
              <a:t> tunnel.</a:t>
            </a:r>
            <a:endParaRPr lang="en-US" sz="2400" b="1" u="sng" dirty="0">
              <a:solidFill>
                <a:srgbClr val="A50021"/>
              </a:solidFill>
            </a:endParaRPr>
          </a:p>
          <a:p>
            <a:pPr lvl="1">
              <a:lnSpc>
                <a:spcPct val="75000"/>
              </a:lnSpc>
              <a:spcBef>
                <a:spcPct val="25000"/>
              </a:spcBef>
            </a:pPr>
            <a:r>
              <a:rPr lang="en-US" sz="2400" b="1" dirty="0">
                <a:solidFill>
                  <a:srgbClr val="A50021"/>
                </a:solidFill>
              </a:rPr>
              <a:t>Fill it with a </a:t>
            </a:r>
            <a:r>
              <a:rPr lang="ja-JP" altLang="en-US" sz="2400" b="1" dirty="0">
                <a:solidFill>
                  <a:srgbClr val="A50021"/>
                </a:solidFill>
                <a:latin typeface="Arial"/>
              </a:rPr>
              <a:t>“</a:t>
            </a:r>
            <a:r>
              <a:rPr lang="en-US" sz="2400" b="1" dirty="0">
                <a:solidFill>
                  <a:srgbClr val="A50021"/>
                </a:solidFill>
              </a:rPr>
              <a:t>cheap</a:t>
            </a:r>
            <a:r>
              <a:rPr lang="ja-JP" altLang="en-US" sz="2400" b="1" dirty="0">
                <a:solidFill>
                  <a:srgbClr val="A50021"/>
                </a:solidFill>
                <a:latin typeface="Arial"/>
              </a:rPr>
              <a:t>”</a:t>
            </a:r>
            <a:r>
              <a:rPr lang="en-US" sz="2400" b="1" dirty="0">
                <a:solidFill>
                  <a:srgbClr val="A50021"/>
                </a:solidFill>
              </a:rPr>
              <a:t> 40 TeV collider.</a:t>
            </a:r>
          </a:p>
          <a:p>
            <a:pPr lvl="1">
              <a:lnSpc>
                <a:spcPct val="75000"/>
              </a:lnSpc>
              <a:spcBef>
                <a:spcPct val="25000"/>
              </a:spcBef>
            </a:pPr>
            <a:r>
              <a:rPr lang="en-US" sz="2400" b="1" dirty="0">
                <a:solidFill>
                  <a:srgbClr val="A50021"/>
                </a:solidFill>
              </a:rPr>
              <a:t>Later, upgrade to a 200 TeV collider in the same tunnel</a:t>
            </a:r>
            <a:r>
              <a:rPr lang="en-US" sz="2400" b="1" dirty="0" smtClean="0">
                <a:solidFill>
                  <a:srgbClr val="A50021"/>
                </a:solidFill>
              </a:rPr>
              <a:t>.</a:t>
            </a:r>
          </a:p>
          <a:p>
            <a:pPr>
              <a:lnSpc>
                <a:spcPct val="75000"/>
              </a:lnSpc>
              <a:spcBef>
                <a:spcPct val="25000"/>
              </a:spcBef>
            </a:pPr>
            <a:endParaRPr lang="en-US" sz="2800" b="1" dirty="0">
              <a:solidFill>
                <a:srgbClr val="A50021"/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VLHC in 2001</a:t>
            </a:r>
            <a:endParaRPr lang="en-US" dirty="0"/>
          </a:p>
        </p:txBody>
      </p:sp>
      <p:graphicFrame>
        <p:nvGraphicFramePr>
          <p:cNvPr id="4" name="Object 10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6942887"/>
              </p:ext>
            </p:extLst>
          </p:nvPr>
        </p:nvGraphicFramePr>
        <p:xfrm>
          <a:off x="1613575" y="2547225"/>
          <a:ext cx="6552868" cy="39579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1" name="Document" r:id="rId3" imgW="8375904" imgH="5471160" progId="Word.Document.8">
                  <p:embed/>
                </p:oleObj>
              </mc:Choice>
              <mc:Fallback>
                <p:oleObj name="Document" r:id="rId3" imgW="8375904" imgH="547116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3575" y="2547225"/>
                        <a:ext cx="6552868" cy="39579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3"/>
          <p:cNvSpPr txBox="1">
            <a:spLocks/>
          </p:cNvSpPr>
          <p:nvPr/>
        </p:nvSpPr>
        <p:spPr>
          <a:xfrm>
            <a:off x="9410700" y="6626266"/>
            <a:ext cx="495300" cy="23173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614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224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838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6449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3063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9672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6287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2897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44072CF-7C2B-4649-8ABF-C5A89D5935BB}" type="slidenum">
              <a:rPr lang="en-US" sz="1100" smtClean="0">
                <a:solidFill>
                  <a:schemeClr val="bg1"/>
                </a:solidFill>
              </a:rPr>
              <a:pPr algn="r"/>
              <a:t>11</a:t>
            </a:fld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834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233 km VLHC 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74688"/>
            <a:ext cx="7772400" cy="618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600" y="845620"/>
            <a:ext cx="7247090" cy="5765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705600" y="1676400"/>
            <a:ext cx="2286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b="1">
                <a:solidFill>
                  <a:schemeClr val="accent2"/>
                </a:solidFill>
                <a:cs typeface="Times New Roman" charset="0"/>
              </a:rPr>
              <a:t>Lake</a:t>
            </a:r>
          </a:p>
          <a:p>
            <a:pPr algn="ctr" eaLnBrk="0" hangingPunct="0"/>
            <a:r>
              <a:rPr lang="en-US" b="1">
                <a:solidFill>
                  <a:schemeClr val="accent2"/>
                </a:solidFill>
                <a:cs typeface="Times New Roman" charset="0"/>
              </a:rPr>
              <a:t>Michigan</a:t>
            </a:r>
            <a:r>
              <a:rPr lang="en-US" sz="2000" b="1">
                <a:solidFill>
                  <a:srgbClr val="A50021"/>
                </a:solidFill>
                <a:cs typeface="Times New Roman" charset="0"/>
              </a:rPr>
              <a:t> </a:t>
            </a:r>
            <a:endParaRPr lang="en-US" sz="2000">
              <a:solidFill>
                <a:srgbClr val="A50021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172200" y="5257800"/>
            <a:ext cx="2286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b="1">
                <a:solidFill>
                  <a:srgbClr val="CC0099"/>
                </a:solidFill>
                <a:cs typeface="Times New Roman" charset="0"/>
              </a:rPr>
              <a:t>Chicago</a:t>
            </a:r>
            <a:r>
              <a:rPr lang="en-US" sz="2000" b="1">
                <a:solidFill>
                  <a:srgbClr val="A50021"/>
                </a:solidFill>
                <a:cs typeface="Times New Roman" charset="0"/>
              </a:rPr>
              <a:t> </a:t>
            </a:r>
            <a:endParaRPr lang="en-US" sz="2000">
              <a:solidFill>
                <a:srgbClr val="A50021"/>
              </a:solidFill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V="1">
            <a:off x="3124200" y="2057400"/>
            <a:ext cx="3200400" cy="266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4191000" y="3124200"/>
            <a:ext cx="1295400" cy="5794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b="1" dirty="0">
                <a:solidFill>
                  <a:srgbClr val="008000"/>
                </a:solidFill>
                <a:cs typeface="Times New Roman" charset="0"/>
              </a:rPr>
              <a:t>73km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3124200" y="2057400"/>
            <a:ext cx="2971800" cy="46166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b="1">
                <a:solidFill>
                  <a:schemeClr val="bg1"/>
                </a:solidFill>
                <a:cs typeface="Times New Roman" charset="0"/>
              </a:rPr>
              <a:t>90-150 m deep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0" y="5083531"/>
            <a:ext cx="3210135" cy="1569660"/>
          </a:xfrm>
          <a:prstGeom prst="rect">
            <a:avLst/>
          </a:prstGeom>
          <a:solidFill>
            <a:srgbClr val="FFFFFF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b="1" dirty="0">
                <a:solidFill>
                  <a:srgbClr val="A50021"/>
                </a:solidFill>
                <a:cs typeface="Times New Roman" charset="0"/>
              </a:rPr>
              <a:t>Illinois Galena-</a:t>
            </a:r>
            <a:r>
              <a:rPr lang="en-US" b="1" dirty="0" err="1">
                <a:solidFill>
                  <a:srgbClr val="A50021"/>
                </a:solidFill>
                <a:cs typeface="Times New Roman" charset="0"/>
              </a:rPr>
              <a:t>Plattville</a:t>
            </a:r>
            <a:r>
              <a:rPr lang="en-US" b="1" dirty="0">
                <a:solidFill>
                  <a:srgbClr val="A50021"/>
                </a:solidFill>
                <a:cs typeface="Times New Roman" charset="0"/>
              </a:rPr>
              <a:t> dolomite layer is excellent geology </a:t>
            </a:r>
            <a:r>
              <a:rPr lang="en-US" b="1" dirty="0" smtClean="0">
                <a:solidFill>
                  <a:srgbClr val="A50021"/>
                </a:solidFill>
                <a:cs typeface="Times New Roman" charset="0"/>
              </a:rPr>
              <a:t>for TBMs</a:t>
            </a:r>
            <a:endParaRPr lang="en-US" sz="1600" dirty="0">
              <a:solidFill>
                <a:srgbClr val="A50021"/>
              </a:solidFill>
            </a:endParaRPr>
          </a:p>
        </p:txBody>
      </p:sp>
      <p:sp>
        <p:nvSpPr>
          <p:cNvPr id="14" name="Slide Number Placeholder 3"/>
          <p:cNvSpPr txBox="1">
            <a:spLocks/>
          </p:cNvSpPr>
          <p:nvPr/>
        </p:nvSpPr>
        <p:spPr>
          <a:xfrm>
            <a:off x="9410700" y="6626266"/>
            <a:ext cx="495300" cy="23173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614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224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838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6449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3063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9672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6287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2897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44072CF-7C2B-4649-8ABF-C5A89D5935BB}" type="slidenum">
              <a:rPr lang="en-US" sz="1100" smtClean="0">
                <a:solidFill>
                  <a:schemeClr val="bg1"/>
                </a:solidFill>
              </a:rPr>
              <a:pPr algn="r"/>
              <a:t>12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flipV="1">
            <a:off x="3210135" y="1975810"/>
            <a:ext cx="3051391" cy="271673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952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22239" r="22239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studies in Illinois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know a lot about the geology and tunneling in Illinois. </a:t>
            </a:r>
          </a:p>
          <a:p>
            <a:pPr lvl="1"/>
            <a:r>
              <a:rPr lang="en-US" dirty="0" smtClean="0"/>
              <a:t>Thick, homogeneous dolomite at a depth of 300 – 500 </a:t>
            </a:r>
            <a:r>
              <a:rPr lang="en-US" dirty="0" err="1" smtClean="0"/>
              <a:t>ft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The Chicago TARP (Tunnel and Reservoir plan): 176 km of tunnel (9 - 33 </a:t>
            </a:r>
            <a:r>
              <a:rPr lang="en-US" dirty="0" err="1" smtClean="0"/>
              <a:t>ft</a:t>
            </a:r>
            <a:r>
              <a:rPr lang="en-US" dirty="0" smtClean="0"/>
              <a:t> in </a:t>
            </a:r>
            <a:r>
              <a:rPr lang="en-US" dirty="0" err="1" smtClean="0"/>
              <a:t>dia</a:t>
            </a:r>
            <a:r>
              <a:rPr lang="en-US" dirty="0" smtClean="0"/>
              <a:t>, up to 350 </a:t>
            </a:r>
            <a:r>
              <a:rPr lang="en-US" dirty="0" err="1" smtClean="0"/>
              <a:t>ft</a:t>
            </a:r>
            <a:r>
              <a:rPr lang="en-US" dirty="0" smtClean="0"/>
              <a:t> underground) completed</a:t>
            </a:r>
          </a:p>
          <a:p>
            <a:pPr lvl="1"/>
            <a:r>
              <a:rPr lang="en-US" dirty="0" smtClean="0"/>
              <a:t>Studied </a:t>
            </a:r>
            <a:r>
              <a:rPr lang="en-US" dirty="0"/>
              <a:t>for SSC, VLHC, ILC,.</a:t>
            </a:r>
            <a:r>
              <a:rPr lang="en-US" dirty="0" smtClean="0"/>
              <a:t>. </a:t>
            </a:r>
          </a:p>
          <a:p>
            <a:r>
              <a:rPr lang="en-US" dirty="0" smtClean="0"/>
              <a:t>Many siting options for large rings have been studied.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411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VLHC (2013)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765" y="1297947"/>
            <a:ext cx="5294238" cy="41941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70110" y="4344844"/>
            <a:ext cx="42242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2000" dirty="0">
                <a:solidFill>
                  <a:srgbClr val="0000FF"/>
                </a:solidFill>
              </a:rPr>
              <a:t>http://</a:t>
            </a:r>
            <a:r>
              <a:rPr lang="da-DK" sz="2000" dirty="0" err="1">
                <a:solidFill>
                  <a:srgbClr val="0000FF"/>
                </a:solidFill>
              </a:rPr>
              <a:t>arxiv.org</a:t>
            </a:r>
            <a:r>
              <a:rPr lang="da-DK" sz="2000" dirty="0">
                <a:solidFill>
                  <a:srgbClr val="0000FF"/>
                </a:solidFill>
              </a:rPr>
              <a:t>/pdf/1306.2369v1.pdf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767659" y="1954978"/>
            <a:ext cx="4649846" cy="36901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Use high field (~15 T) 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Superconducting magnets 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in a 100 km ring for a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100 TeV </a:t>
            </a:r>
            <a:r>
              <a:rPr lang="en-US" sz="2800" dirty="0" err="1" smtClean="0">
                <a:solidFill>
                  <a:srgbClr val="FF0000"/>
                </a:solidFill>
              </a:rPr>
              <a:t>pp</a:t>
            </a:r>
            <a:r>
              <a:rPr lang="en-US" sz="2800" dirty="0" smtClean="0">
                <a:solidFill>
                  <a:srgbClr val="FF0000"/>
                </a:solidFill>
              </a:rPr>
              <a:t> collider </a:t>
            </a:r>
          </a:p>
          <a:p>
            <a:pPr marL="0" indent="0">
              <a:buNone/>
            </a:pPr>
            <a:endParaRPr lang="en-US" sz="2800" dirty="0" smtClean="0">
              <a:solidFill>
                <a:srgbClr val="FF0000"/>
              </a:solidFill>
            </a:endParaRPr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>
          <a:xfrm>
            <a:off x="9410700" y="6502778"/>
            <a:ext cx="495300" cy="23173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614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224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838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6449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3063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9672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6287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2897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44072CF-7C2B-4649-8ABF-C5A89D5935BB}" type="slidenum">
              <a:rPr lang="en-US" sz="1100" smtClean="0">
                <a:solidFill>
                  <a:schemeClr val="bg1"/>
                </a:solidFill>
              </a:rPr>
              <a:pPr algn="r"/>
              <a:t>14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22293" y="4974806"/>
            <a:ext cx="41837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And/OR</a:t>
            </a:r>
            <a:r>
              <a:rPr lang="en-US" dirty="0" smtClean="0">
                <a:solidFill>
                  <a:srgbClr val="000000"/>
                </a:solidFill>
              </a:rPr>
              <a:t> host a 240-350 GeV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VLEP in 100 km tunnel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8438" y="5945070"/>
            <a:ext cx="7186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Combine the efforts: TLEP/VHE-LHC/VLHC/VLEP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202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4422" b="4422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100 km ring for VLHC/VLEP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376312" y="5980351"/>
            <a:ext cx="495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http://</a:t>
            </a:r>
            <a:r>
              <a:rPr lang="en-US" sz="1800" dirty="0" err="1"/>
              <a:t>www.physicscentral.com</a:t>
            </a:r>
            <a:r>
              <a:rPr lang="en-US" sz="1800" dirty="0"/>
              <a:t>/buzz/blog/</a:t>
            </a:r>
            <a:r>
              <a:rPr lang="en-US" sz="1800" dirty="0" err="1"/>
              <a:t>index.cfm?postid</a:t>
            </a:r>
            <a:r>
              <a:rPr lang="en-US" sz="1800" dirty="0"/>
              <a:t>=4835100616060881541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26556" y="776212"/>
            <a:ext cx="3024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PhysicsCentral</a:t>
            </a:r>
            <a:r>
              <a:rPr lang="en-US" dirty="0" smtClean="0">
                <a:solidFill>
                  <a:schemeClr val="bg1"/>
                </a:solidFill>
              </a:rPr>
              <a:t>  Blog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96863" y="763688"/>
            <a:ext cx="42242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2000" dirty="0">
                <a:solidFill>
                  <a:srgbClr val="0000FF"/>
                </a:solidFill>
              </a:rPr>
              <a:t>http://</a:t>
            </a:r>
            <a:r>
              <a:rPr lang="da-DK" sz="2000" dirty="0" err="1">
                <a:solidFill>
                  <a:srgbClr val="0000FF"/>
                </a:solidFill>
              </a:rPr>
              <a:t>arxiv.org</a:t>
            </a:r>
            <a:r>
              <a:rPr lang="da-DK" sz="2000" dirty="0">
                <a:solidFill>
                  <a:srgbClr val="0000FF"/>
                </a:solidFill>
              </a:rPr>
              <a:t>/pdf/1306.2369v1.pdf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9410700" y="6626266"/>
            <a:ext cx="495300" cy="23173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614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224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838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6449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3063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9672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6287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2897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44072CF-7C2B-4649-8ABF-C5A89D5935BB}" type="slidenum">
              <a:rPr lang="en-US" sz="1100" smtClean="0">
                <a:solidFill>
                  <a:schemeClr val="bg1"/>
                </a:solidFill>
              </a:rPr>
              <a:pPr algn="r"/>
              <a:t>15</a:t>
            </a:fld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788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 smtClean="0"/>
              <a:t>Back-up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C53DF-4216-466D-99A7-94400E6C2A2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92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997950" y="6477000"/>
            <a:ext cx="908050" cy="381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12DA3F-E7EB-3A43-B106-809A0F90292F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723970" name="Rectangle 2"/>
          <p:cNvSpPr>
            <a:spLocks noChangeArrowheads="1"/>
          </p:cNvSpPr>
          <p:nvPr/>
        </p:nvSpPr>
        <p:spPr bwMode="auto">
          <a:xfrm>
            <a:off x="1986360" y="1385888"/>
            <a:ext cx="9906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23971" name="Rectangle 3"/>
          <p:cNvSpPr>
            <a:spLocks noChangeArrowheads="1"/>
          </p:cNvSpPr>
          <p:nvPr/>
        </p:nvSpPr>
        <p:spPr bwMode="auto">
          <a:xfrm>
            <a:off x="1986360" y="1385888"/>
            <a:ext cx="9906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23972" name="Text Box 4"/>
          <p:cNvSpPr txBox="1">
            <a:spLocks noChangeArrowheads="1"/>
          </p:cNvSpPr>
          <p:nvPr/>
        </p:nvSpPr>
        <p:spPr bwMode="auto">
          <a:xfrm>
            <a:off x="582058" y="0"/>
            <a:ext cx="1014021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4000" dirty="0">
                <a:solidFill>
                  <a:srgbClr val="A50021"/>
                </a:solidFill>
                <a:cs typeface="+mn-cs"/>
              </a:rPr>
              <a:t>VLHC </a:t>
            </a:r>
            <a:r>
              <a:rPr lang="en-US" sz="4000" dirty="0" smtClean="0">
                <a:solidFill>
                  <a:srgbClr val="A50021"/>
                </a:solidFill>
                <a:cs typeface="+mn-cs"/>
              </a:rPr>
              <a:t>(2001) Tunnel </a:t>
            </a:r>
            <a:r>
              <a:rPr lang="en-US" sz="4000" dirty="0">
                <a:solidFill>
                  <a:srgbClr val="A50021"/>
                </a:solidFill>
                <a:cs typeface="+mn-cs"/>
              </a:rPr>
              <a:t>Cross Section</a:t>
            </a:r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0" y="776288"/>
            <a:ext cx="8832850" cy="608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3977" name="Rectangle 9"/>
          <p:cNvSpPr>
            <a:spLocks noChangeArrowheads="1"/>
          </p:cNvSpPr>
          <p:nvPr/>
        </p:nvSpPr>
        <p:spPr bwMode="auto">
          <a:xfrm>
            <a:off x="0" y="2476500"/>
            <a:ext cx="3302000" cy="43815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charset="0"/>
              <a:buChar char="§"/>
              <a:defRPr/>
            </a:pPr>
            <a:r>
              <a:rPr lang="en-US" sz="1800" dirty="0">
                <a:latin typeface="Comic Sans MS" charset="0"/>
                <a:cs typeface="+mn-cs"/>
              </a:rPr>
              <a:t>A lot of experience from Chicago Deep Tunnel project (~90 mi of deep tunnels) and TARP project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charset="0"/>
              <a:buChar char="§"/>
              <a:defRPr/>
            </a:pPr>
            <a:r>
              <a:rPr lang="en-US" sz="1800" dirty="0">
                <a:latin typeface="Comic Sans MS" charset="0"/>
                <a:cs typeface="+mn-cs"/>
              </a:rPr>
              <a:t>Summarized by CMA firm in cost and schedule estimate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charset="0"/>
              <a:buChar char="§"/>
              <a:defRPr/>
            </a:pPr>
            <a:r>
              <a:rPr lang="en-US" sz="1800" dirty="0">
                <a:latin typeface="Comic Sans MS" charset="0"/>
                <a:cs typeface="+mn-cs"/>
              </a:rPr>
              <a:t>12</a:t>
            </a:r>
            <a:r>
              <a:rPr lang="ja-JP" altLang="en-US" sz="1800" dirty="0">
                <a:latin typeface="Arial"/>
                <a:cs typeface="+mn-cs"/>
              </a:rPr>
              <a:t>’</a:t>
            </a:r>
            <a:r>
              <a:rPr lang="en-US" sz="1800" dirty="0">
                <a:latin typeface="Comic Sans MS" charset="0"/>
                <a:cs typeface="+mn-cs"/>
              </a:rPr>
              <a:t> </a:t>
            </a:r>
            <a:r>
              <a:rPr lang="en-US" sz="1800" dirty="0" err="1">
                <a:latin typeface="Comic Sans MS" charset="0"/>
                <a:cs typeface="+mn-cs"/>
              </a:rPr>
              <a:t>dia</a:t>
            </a:r>
            <a:r>
              <a:rPr lang="en-US" sz="1800" dirty="0">
                <a:latin typeface="Comic Sans MS" charset="0"/>
                <a:cs typeface="+mn-cs"/>
              </a:rPr>
              <a:t> tunnel 233km + </a:t>
            </a:r>
            <a:r>
              <a:rPr lang="en-US" sz="1800" dirty="0" err="1">
                <a:latin typeface="Comic Sans MS" charset="0"/>
                <a:cs typeface="+mn-cs"/>
              </a:rPr>
              <a:t>shafts+EDIA</a:t>
            </a:r>
            <a:r>
              <a:rPr lang="en-US" sz="1800" dirty="0">
                <a:latin typeface="Comic Sans MS" charset="0"/>
                <a:cs typeface="+mn-cs"/>
              </a:rPr>
              <a:t>, no </a:t>
            </a:r>
            <a:r>
              <a:rPr lang="en-US" sz="1800" dirty="0" err="1">
                <a:latin typeface="Comic Sans MS" charset="0"/>
                <a:cs typeface="+mn-cs"/>
              </a:rPr>
              <a:t>cont</a:t>
            </a:r>
            <a:r>
              <a:rPr lang="en-US" sz="1800" dirty="0">
                <a:latin typeface="Comic Sans MS" charset="0"/>
                <a:cs typeface="+mn-cs"/>
              </a:rPr>
              <a:t> =2B$ (9k$/m)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charset="0"/>
              <a:buChar char="§"/>
              <a:defRPr/>
            </a:pPr>
            <a:r>
              <a:rPr lang="en-US" sz="1800" dirty="0">
                <a:latin typeface="Comic Sans MS" charset="0"/>
                <a:cs typeface="+mn-cs"/>
              </a:rPr>
              <a:t>16</a:t>
            </a:r>
            <a:r>
              <a:rPr lang="ja-JP" altLang="en-US" sz="1800" dirty="0">
                <a:latin typeface="Arial"/>
                <a:cs typeface="+mn-cs"/>
              </a:rPr>
              <a:t>’</a:t>
            </a:r>
            <a:r>
              <a:rPr lang="en-US" sz="1800" dirty="0">
                <a:latin typeface="Comic Sans MS" charset="0"/>
                <a:cs typeface="+mn-cs"/>
              </a:rPr>
              <a:t>/12</a:t>
            </a:r>
            <a:r>
              <a:rPr lang="ja-JP" altLang="en-US" sz="1800" dirty="0">
                <a:latin typeface="Arial"/>
                <a:cs typeface="+mn-cs"/>
              </a:rPr>
              <a:t>’</a:t>
            </a:r>
            <a:r>
              <a:rPr lang="en-US" sz="1800" dirty="0">
                <a:latin typeface="Comic Sans MS" charset="0"/>
                <a:cs typeface="+mn-cs"/>
              </a:rPr>
              <a:t>=1.25 in cost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charset="0"/>
              <a:buChar char="§"/>
              <a:defRPr/>
            </a:pPr>
            <a:r>
              <a:rPr lang="en-US" sz="1800" dirty="0">
                <a:latin typeface="Comic Sans MS" charset="0"/>
                <a:cs typeface="+mn-cs"/>
              </a:rPr>
              <a:t>~60 </a:t>
            </a:r>
            <a:r>
              <a:rPr lang="en-US" sz="1800" dirty="0" err="1">
                <a:latin typeface="Comic Sans MS" charset="0"/>
                <a:cs typeface="+mn-cs"/>
              </a:rPr>
              <a:t>wks</a:t>
            </a:r>
            <a:r>
              <a:rPr lang="en-US" sz="1800" dirty="0">
                <a:latin typeface="Comic Sans MS" charset="0"/>
                <a:cs typeface="+mn-cs"/>
              </a:rPr>
              <a:t> construction (4m/</a:t>
            </a:r>
            <a:r>
              <a:rPr lang="en-US" sz="1800" dirty="0" err="1">
                <a:latin typeface="Comic Sans MS" charset="0"/>
                <a:cs typeface="+mn-cs"/>
              </a:rPr>
              <a:t>hr</a:t>
            </a:r>
            <a:r>
              <a:rPr lang="en-US" sz="1800" dirty="0">
                <a:latin typeface="Comic Sans MS" charset="0"/>
                <a:cs typeface="+mn-cs"/>
              </a:rPr>
              <a:t> 16 TBMs)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charset="0"/>
              <a:buChar char="§"/>
              <a:defRPr/>
            </a:pPr>
            <a:r>
              <a:rPr lang="en-US" sz="1800" dirty="0">
                <a:latin typeface="Comic Sans MS" charset="0"/>
                <a:cs typeface="+mn-cs"/>
              </a:rPr>
              <a:t>R&amp;D proposed to </a:t>
            </a:r>
            <a:r>
              <a:rPr lang="en-US" sz="1800" dirty="0" err="1">
                <a:latin typeface="Comic Sans MS" charset="0"/>
                <a:cs typeface="+mn-cs"/>
              </a:rPr>
              <a:t>redu-ce</a:t>
            </a:r>
            <a:r>
              <a:rPr lang="en-US" sz="1800" dirty="0">
                <a:latin typeface="Comic Sans MS" charset="0"/>
                <a:cs typeface="+mn-cs"/>
              </a:rPr>
              <a:t> the cost (</a:t>
            </a:r>
            <a:r>
              <a:rPr lang="en-US" sz="1800" dirty="0" err="1">
                <a:latin typeface="Comic Sans MS" charset="0"/>
                <a:cs typeface="+mn-cs"/>
              </a:rPr>
              <a:t>roboTBM</a:t>
            </a:r>
            <a:r>
              <a:rPr lang="en-US" sz="1800" dirty="0">
                <a:latin typeface="Comic Sans MS" charset="0"/>
                <a:cs typeface="+mn-cs"/>
              </a:rPr>
              <a:t>)</a:t>
            </a:r>
            <a:endParaRPr lang="en-US" sz="2400" dirty="0">
              <a:latin typeface="Comic Sans MS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394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0594" b="10594"/>
          <a:stretch>
            <a:fillRect/>
          </a:stretch>
        </p:blipFill>
        <p:spPr>
          <a:xfrm>
            <a:off x="407688" y="1075238"/>
            <a:ext cx="9187942" cy="543092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VLHC.org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25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997950" y="6477000"/>
            <a:ext cx="908050" cy="381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DE1DCC6-A67B-1F49-AFD4-5EEC5E50BFB7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82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0" y="152400"/>
            <a:ext cx="7474215" cy="533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800" smtClean="0">
                <a:cs typeface="+mj-cs"/>
              </a:rPr>
              <a:t>What</a:t>
            </a:r>
            <a:r>
              <a:rPr lang="ja-JP" altLang="en-US" sz="4800" smtClean="0">
                <a:latin typeface="Arial"/>
                <a:cs typeface="+mj-cs"/>
              </a:rPr>
              <a:t>’</a:t>
            </a:r>
            <a:r>
              <a:rPr lang="en-US" sz="4800" smtClean="0">
                <a:cs typeface="+mj-cs"/>
              </a:rPr>
              <a:t>s done  by 2005</a:t>
            </a:r>
          </a:p>
        </p:txBody>
      </p:sp>
      <p:sp>
        <p:nvSpPr>
          <p:cNvPr id="824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7650" y="838200"/>
            <a:ext cx="9410700" cy="57912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>
                <a:cs typeface="+mn-cs"/>
              </a:rPr>
              <a:t>Tunnel cost and schedule exercise by CMA firm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Transmission line design 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100kA power supply and HTS leads built, QPS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104kA transmission line test in MP6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Superferric magnets designed &amp; optimized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14 m of SF magnets built and tested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Good accelerator quality B-field measured at inj energy up to 1.96T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Collider Phase I designed (ZDR)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Many AP issues addressed (e.g.instabilities)</a:t>
            </a:r>
          </a:p>
          <a:p>
            <a:pPr eaLnBrk="1" hangingPunct="1">
              <a:defRPr/>
            </a:pPr>
            <a:r>
              <a:rPr lang="en-US" sz="2800" smtClean="0">
                <a:solidFill>
                  <a:srgbClr val="FF0000"/>
                </a:solidFill>
                <a:cs typeface="+mn-cs"/>
              </a:rPr>
              <a:t>Thorough bottoms-up cost estimate</a:t>
            </a:r>
            <a:endParaRPr lang="en-US" sz="2800" u="sng" smtClean="0">
              <a:solidFill>
                <a:srgbClr val="FF0000"/>
              </a:solidFill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501566" y="6211669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chemeClr val="bg1"/>
                </a:solidFill>
              </a:rPr>
              <a:t>Shiltsev</a:t>
            </a:r>
            <a:endParaRPr lang="en-US" sz="1800" dirty="0" smtClean="0">
              <a:solidFill>
                <a:schemeClr val="bg1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2007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616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PW-2013-05-06-Cartwright-Higgs-pic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0" b="5700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 year ago on July 4</a:t>
            </a:r>
            <a:r>
              <a:rPr lang="en-US" baseline="30000" dirty="0" smtClean="0"/>
              <a:t>th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1" name="Donut 10"/>
          <p:cNvSpPr/>
          <p:nvPr/>
        </p:nvSpPr>
        <p:spPr>
          <a:xfrm>
            <a:off x="335123" y="5257064"/>
            <a:ext cx="458591" cy="846777"/>
          </a:xfrm>
          <a:prstGeom prst="donut">
            <a:avLst>
              <a:gd name="adj" fmla="val 10414"/>
            </a:avLst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095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997950" y="6477000"/>
            <a:ext cx="908050" cy="381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91E868B-AA6A-2B46-AFAA-B5409AC53624}" type="slidenum">
              <a:rPr lang="en-US"/>
              <a:pPr>
                <a:defRPr/>
              </a:pPr>
              <a:t>20</a:t>
            </a:fld>
            <a:endParaRPr lang="en-US"/>
          </a:p>
        </p:txBody>
      </p:sp>
      <p:pic>
        <p:nvPicPr>
          <p:cNvPr id="7219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7" r="13739"/>
          <a:stretch>
            <a:fillRect/>
          </a:stretch>
        </p:blipFill>
        <p:spPr bwMode="auto">
          <a:xfrm>
            <a:off x="4622800" y="800101"/>
            <a:ext cx="5283200" cy="364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21923" name="Rectangle 3"/>
          <p:cNvSpPr>
            <a:spLocks noGrp="1" noChangeArrowheads="1"/>
          </p:cNvSpPr>
          <p:nvPr>
            <p:ph type="title"/>
          </p:nvPr>
        </p:nvSpPr>
        <p:spPr>
          <a:xfrm>
            <a:off x="1485900" y="152400"/>
            <a:ext cx="8007350" cy="457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800" smtClean="0">
                <a:cs typeface="+mj-cs"/>
              </a:rPr>
              <a:t>Transmission Line Magnet</a:t>
            </a:r>
          </a:p>
        </p:txBody>
      </p:sp>
      <p:sp>
        <p:nvSpPr>
          <p:cNvPr id="7219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4343400"/>
            <a:ext cx="5530850" cy="2286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500" smtClean="0">
                <a:cs typeface="+mn-cs"/>
              </a:rPr>
              <a:t>warm iron and vacuum system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500" smtClean="0">
                <a:cs typeface="+mn-cs"/>
              </a:rPr>
              <a:t>superferric:  2T bend field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500" smtClean="0">
                <a:cs typeface="+mn-cs"/>
              </a:rPr>
              <a:t>100kA Transmission Line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500" smtClean="0">
                <a:cs typeface="+mn-cs"/>
              </a:rPr>
              <a:t>alternating gradient (no quads)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500" smtClean="0">
                <a:cs typeface="+mn-cs"/>
              </a:rPr>
              <a:t>65m Length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800" smtClean="0">
              <a:cs typeface="+mn-cs"/>
            </a:endParaRPr>
          </a:p>
        </p:txBody>
      </p:sp>
      <p:sp>
        <p:nvSpPr>
          <p:cNvPr id="721925" name="Text Box 5"/>
          <p:cNvSpPr txBox="1">
            <a:spLocks noChangeArrowheads="1"/>
          </p:cNvSpPr>
          <p:nvPr/>
        </p:nvSpPr>
        <p:spPr bwMode="auto">
          <a:xfrm>
            <a:off x="6769100" y="4495800"/>
            <a:ext cx="291900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>
                <a:cs typeface="+mn-cs"/>
              </a:rPr>
              <a:t> 30cm support tube/vacuum jacket</a:t>
            </a:r>
          </a:p>
        </p:txBody>
      </p:sp>
      <p:sp>
        <p:nvSpPr>
          <p:cNvPr id="721926" name="Text Box 6"/>
          <p:cNvSpPr txBox="1">
            <a:spLocks noChangeArrowheads="1"/>
          </p:cNvSpPr>
          <p:nvPr/>
        </p:nvSpPr>
        <p:spPr bwMode="auto">
          <a:xfrm>
            <a:off x="5365750" y="5181600"/>
            <a:ext cx="997479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>
                <a:cs typeface="+mn-cs"/>
              </a:rPr>
              <a:t>cryo pipes</a:t>
            </a:r>
          </a:p>
        </p:txBody>
      </p:sp>
      <p:sp>
        <p:nvSpPr>
          <p:cNvPr id="721927" name="Text Box 7"/>
          <p:cNvSpPr txBox="1">
            <a:spLocks noChangeArrowheads="1"/>
          </p:cNvSpPr>
          <p:nvPr/>
        </p:nvSpPr>
        <p:spPr bwMode="auto">
          <a:xfrm>
            <a:off x="6934200" y="5029200"/>
            <a:ext cx="15478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>
                <a:cs typeface="+mn-cs"/>
              </a:rPr>
              <a:t>100kA return bus</a:t>
            </a:r>
          </a:p>
        </p:txBody>
      </p:sp>
      <p:sp>
        <p:nvSpPr>
          <p:cNvPr id="721928" name="Text Box 8"/>
          <p:cNvSpPr txBox="1">
            <a:spLocks noChangeArrowheads="1"/>
          </p:cNvSpPr>
          <p:nvPr/>
        </p:nvSpPr>
        <p:spPr bwMode="auto">
          <a:xfrm>
            <a:off x="5035550" y="838200"/>
            <a:ext cx="158248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>
                <a:cs typeface="+mn-cs"/>
              </a:rPr>
              <a:t>vacuum chamber</a:t>
            </a:r>
          </a:p>
        </p:txBody>
      </p:sp>
      <p:sp>
        <p:nvSpPr>
          <p:cNvPr id="721929" name="Text Box 9"/>
          <p:cNvSpPr txBox="1">
            <a:spLocks noChangeArrowheads="1"/>
          </p:cNvSpPr>
          <p:nvPr/>
        </p:nvSpPr>
        <p:spPr bwMode="auto">
          <a:xfrm>
            <a:off x="7512050" y="3962400"/>
            <a:ext cx="1821006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>
                <a:cs typeface="+mn-cs"/>
              </a:rPr>
              <a:t>SC transmission line</a:t>
            </a:r>
          </a:p>
        </p:txBody>
      </p:sp>
      <p:sp>
        <p:nvSpPr>
          <p:cNvPr id="721930" name="Line 10"/>
          <p:cNvSpPr>
            <a:spLocks noChangeShapeType="1"/>
          </p:cNvSpPr>
          <p:nvPr/>
        </p:nvSpPr>
        <p:spPr bwMode="auto">
          <a:xfrm flipH="1" flipV="1">
            <a:off x="6769100" y="3810000"/>
            <a:ext cx="247650" cy="609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21931" name="Line 11"/>
          <p:cNvSpPr>
            <a:spLocks noChangeShapeType="1"/>
          </p:cNvSpPr>
          <p:nvPr/>
        </p:nvSpPr>
        <p:spPr bwMode="auto">
          <a:xfrm flipH="1" flipV="1">
            <a:off x="5613400" y="2514600"/>
            <a:ext cx="1981200" cy="1524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21932" name="Line 12"/>
          <p:cNvSpPr>
            <a:spLocks noChangeShapeType="1"/>
          </p:cNvSpPr>
          <p:nvPr/>
        </p:nvSpPr>
        <p:spPr bwMode="auto">
          <a:xfrm flipH="1">
            <a:off x="4953000" y="1143000"/>
            <a:ext cx="247650" cy="990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21933" name="Line 13"/>
          <p:cNvSpPr>
            <a:spLocks noChangeShapeType="1"/>
          </p:cNvSpPr>
          <p:nvPr/>
        </p:nvSpPr>
        <p:spPr bwMode="auto">
          <a:xfrm>
            <a:off x="5695950" y="1143000"/>
            <a:ext cx="412750" cy="1371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21934" name="Line 14"/>
          <p:cNvSpPr>
            <a:spLocks noChangeShapeType="1"/>
          </p:cNvSpPr>
          <p:nvPr/>
        </p:nvSpPr>
        <p:spPr bwMode="auto">
          <a:xfrm flipH="1" flipV="1">
            <a:off x="5778500" y="3581400"/>
            <a:ext cx="1073150" cy="1524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21935" name="Line 15"/>
          <p:cNvSpPr>
            <a:spLocks noChangeShapeType="1"/>
          </p:cNvSpPr>
          <p:nvPr/>
        </p:nvSpPr>
        <p:spPr bwMode="auto">
          <a:xfrm flipV="1">
            <a:off x="5695950" y="4191000"/>
            <a:ext cx="247650" cy="838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21936" name="Line 16"/>
          <p:cNvSpPr>
            <a:spLocks noChangeShapeType="1"/>
          </p:cNvSpPr>
          <p:nvPr/>
        </p:nvSpPr>
        <p:spPr bwMode="auto">
          <a:xfrm flipH="1" flipV="1">
            <a:off x="5365750" y="3810000"/>
            <a:ext cx="165100" cy="1219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721937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685801"/>
            <a:ext cx="4044950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9366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997950" y="6477000"/>
            <a:ext cx="908050" cy="381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0ACBFBE-177D-594A-A70E-B2BA5DD7C441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72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825500" y="0"/>
            <a:ext cx="8337550" cy="685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5400" smtClean="0">
                <a:cs typeface="+mj-cs"/>
              </a:rPr>
              <a:t>Stage-2: 10T+ Magnets</a:t>
            </a:r>
          </a:p>
        </p:txBody>
      </p:sp>
      <p:sp>
        <p:nvSpPr>
          <p:cNvPr id="72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0400" y="762000"/>
            <a:ext cx="8832850" cy="57150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smtClean="0">
                <a:cs typeface="+mn-cs"/>
              </a:rPr>
              <a:t>There are several magnet options for Stage 2. Presently Nb</a:t>
            </a:r>
            <a:r>
              <a:rPr lang="en-US" sz="2000" baseline="-25000" smtClean="0">
                <a:cs typeface="+mn-cs"/>
              </a:rPr>
              <a:t>3</a:t>
            </a:r>
            <a:r>
              <a:rPr lang="en-US" sz="2000" smtClean="0">
                <a:cs typeface="+mn-cs"/>
              </a:rPr>
              <a:t>Sn is the most promising superconducting material, e.g. LHC IR Upgrade magnets are being developed by US LARP</a:t>
            </a:r>
          </a:p>
          <a:p>
            <a:pPr eaLnBrk="1" hangingPunct="1">
              <a:buFont typeface="Wingdings" charset="0"/>
              <a:buNone/>
              <a:defRPr/>
            </a:pPr>
            <a:endParaRPr lang="en-US" smtClean="0">
              <a:cs typeface="+mn-cs"/>
            </a:endParaRPr>
          </a:p>
        </p:txBody>
      </p:sp>
      <p:sp>
        <p:nvSpPr>
          <p:cNvPr id="729092" name="Rectangle 4"/>
          <p:cNvSpPr>
            <a:spLocks noChangeArrowheads="1"/>
          </p:cNvSpPr>
          <p:nvPr/>
        </p:nvSpPr>
        <p:spPr bwMode="auto">
          <a:xfrm>
            <a:off x="3596085" y="2028825"/>
            <a:ext cx="9906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graphicFrame>
        <p:nvGraphicFramePr>
          <p:cNvPr id="38918" name="Object 5"/>
          <p:cNvGraphicFramePr>
            <a:graphicFrameLocks noChangeAspect="1"/>
          </p:cNvGraphicFramePr>
          <p:nvPr/>
        </p:nvGraphicFramePr>
        <p:xfrm>
          <a:off x="5035550" y="1676400"/>
          <a:ext cx="4576366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5" r:id="rId4" imgW="5276190" imgH="5923810" progId="MSPhotoEd.3">
                  <p:embed/>
                </p:oleObj>
              </mc:Choice>
              <mc:Fallback>
                <p:oleObj r:id="rId4" imgW="5276190" imgH="592381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5550" y="1676400"/>
                        <a:ext cx="4576366" cy="472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9094" name="Rectangle 6"/>
          <p:cNvSpPr>
            <a:spLocks noChangeArrowheads="1"/>
          </p:cNvSpPr>
          <p:nvPr/>
        </p:nvSpPr>
        <p:spPr bwMode="auto">
          <a:xfrm>
            <a:off x="3797300" y="2376488"/>
            <a:ext cx="9906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3892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981200"/>
            <a:ext cx="4540250" cy="413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9096" name="Text Box 8"/>
          <p:cNvSpPr txBox="1">
            <a:spLocks noChangeArrowheads="1"/>
          </p:cNvSpPr>
          <p:nvPr/>
        </p:nvSpPr>
        <p:spPr bwMode="auto">
          <a:xfrm>
            <a:off x="742950" y="6096000"/>
            <a:ext cx="4210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600" b="1">
                <a:cs typeface="+mn-cs"/>
              </a:rPr>
              <a:t>Stage-2 Dipole  Single-layer common coil</a:t>
            </a:r>
          </a:p>
        </p:txBody>
      </p:sp>
      <p:sp>
        <p:nvSpPr>
          <p:cNvPr id="729097" name="Text Box 9"/>
          <p:cNvSpPr txBox="1">
            <a:spLocks noChangeArrowheads="1"/>
          </p:cNvSpPr>
          <p:nvPr/>
        </p:nvSpPr>
        <p:spPr bwMode="auto">
          <a:xfrm>
            <a:off x="5530850" y="6096000"/>
            <a:ext cx="3797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600" b="1">
                <a:cs typeface="+mn-cs"/>
              </a:rPr>
              <a:t>Stage-2 Dipole  Warm-iron Cosine </a:t>
            </a:r>
            <a:r>
              <a:rPr lang="en-US" sz="1600" b="1">
                <a:latin typeface="Symbol" charset="0"/>
                <a:cs typeface="+mn-cs"/>
              </a:rPr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660489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329986"/>
            <a:ext cx="3172558" cy="2198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811469" y="5064175"/>
            <a:ext cx="18466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endParaRPr lang="en-US" sz="2400">
              <a:solidFill>
                <a:srgbClr val="184B81"/>
              </a:solidFill>
              <a:latin typeface="Arial" pitchFamily="-65" charset="0"/>
            </a:endParaRPr>
          </a:p>
          <a:p>
            <a:pPr algn="ctr"/>
            <a:endParaRPr lang="en-US" sz="2400">
              <a:solidFill>
                <a:srgbClr val="184B81"/>
              </a:solidFill>
              <a:latin typeface="Arial" pitchFamily="-65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22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892648" y="952622"/>
            <a:ext cx="3139583" cy="2540327"/>
            <a:chOff x="2284476" y="2268674"/>
            <a:chExt cx="4879132" cy="4284317"/>
          </a:xfrm>
        </p:grpSpPr>
        <p:pic>
          <p:nvPicPr>
            <p:cNvPr id="7" name="Picture 6" descr="sbweightedmass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4476" y="2268674"/>
              <a:ext cx="4601332" cy="42843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7" descr="sbweightedmass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17" t="45902" r="39838" b="37346"/>
            <a:stretch/>
          </p:blipFill>
          <p:spPr>
            <a:xfrm>
              <a:off x="5513741" y="3515631"/>
              <a:ext cx="1649867" cy="14502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9" name="Straight Arrow Connector 8"/>
            <p:cNvCxnSpPr>
              <a:stCxn id="8" idx="1"/>
            </p:cNvCxnSpPr>
            <p:nvPr/>
          </p:nvCxnSpPr>
          <p:spPr>
            <a:xfrm flipH="1">
              <a:off x="4852095" y="4240760"/>
              <a:ext cx="661646" cy="17545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 descr="Untitled.png"/>
          <p:cNvPicPr preferRelativeResize="0"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8" t="46351" r="5176" b="2022"/>
          <a:stretch/>
        </p:blipFill>
        <p:spPr>
          <a:xfrm>
            <a:off x="5868622" y="966031"/>
            <a:ext cx="3091536" cy="2483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" t="3540" r="5051" b="967"/>
          <a:stretch/>
        </p:blipFill>
        <p:spPr bwMode="auto">
          <a:xfrm>
            <a:off x="5960232" y="3434107"/>
            <a:ext cx="2947010" cy="3193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run203602_evt82614360_VP1Base.png"/>
          <p:cNvPicPr preferRelativeResize="0"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5580"/>
            <a:ext cx="5657964" cy="3392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itle 2"/>
          <p:cNvSpPr txBox="1">
            <a:spLocks/>
          </p:cNvSpPr>
          <p:nvPr/>
        </p:nvSpPr>
        <p:spPr>
          <a:xfrm>
            <a:off x="467100" y="0"/>
            <a:ext cx="9252754" cy="914400"/>
          </a:xfrm>
          <a:prstGeom prst="rect">
            <a:avLst/>
          </a:prstGeom>
        </p:spPr>
        <p:txBody>
          <a:bodyPr/>
          <a:lstStyle>
            <a:lvl1pPr algn="r" rtl="0" eaLnBrk="1" latinLnBrk="0" hangingPunct="1">
              <a:spcBef>
                <a:spcPct val="0"/>
              </a:spcBef>
              <a:buNone/>
              <a:defRPr sz="4800" b="1" kern="1200" cap="none" spc="0" baseline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+mj-ea"/>
                <a:cs typeface="Times New Roman"/>
              </a:defRPr>
            </a:lvl1pPr>
          </a:lstStyle>
          <a:p>
            <a:pPr algn="ctr"/>
            <a:r>
              <a:rPr lang="en-US" dirty="0" smtClean="0"/>
              <a:t>Discovery of the new Millennium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677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based on SSC estimates</a:t>
            </a:r>
            <a:endParaRPr lang="en-US" dirty="0"/>
          </a:p>
        </p:txBody>
      </p:sp>
      <p:pic>
        <p:nvPicPr>
          <p:cNvPr id="4" name="Picture 4" descr="Cost_model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47" r="-7847"/>
          <a:stretch>
            <a:fillRect/>
          </a:stretch>
        </p:blipFill>
        <p:spPr bwMode="auto">
          <a:xfrm>
            <a:off x="243381" y="1459084"/>
            <a:ext cx="8582585" cy="507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1630753" y="4390374"/>
            <a:ext cx="6460264" cy="313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058916" y="972155"/>
            <a:ext cx="14522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P. Limon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VLHC2001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299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0E69F-2CA0-8D47-B7C7-7CDCF97970E8}" type="slidenum">
              <a:rPr lang="en-US"/>
              <a:pPr/>
              <a:t>24</a:t>
            </a:fld>
            <a:endParaRPr lang="en-US"/>
          </a:p>
        </p:txBody>
      </p:sp>
      <p:sp>
        <p:nvSpPr>
          <p:cNvPr id="568322" name="Rectangle 2"/>
          <p:cNvSpPr>
            <a:spLocks noChangeArrowheads="1"/>
          </p:cNvSpPr>
          <p:nvPr/>
        </p:nvSpPr>
        <p:spPr bwMode="auto">
          <a:xfrm>
            <a:off x="3503216" y="2314575"/>
            <a:ext cx="9906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568323" name="Picture 3" descr="vlhc_lumin_pmspace_noIRlimit_beamst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50" y="1553161"/>
            <a:ext cx="5550385" cy="426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8324" name="Text Box 4"/>
          <p:cNvSpPr txBox="1">
            <a:spLocks noChangeArrowheads="1"/>
          </p:cNvSpPr>
          <p:nvPr/>
        </p:nvSpPr>
        <p:spPr bwMode="auto">
          <a:xfrm>
            <a:off x="660400" y="1143001"/>
            <a:ext cx="87503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rgbClr val="000000"/>
                </a:solidFill>
              </a:rPr>
              <a:t>P</a:t>
            </a:r>
            <a:r>
              <a:rPr lang="en-US" sz="1600" b="1" baseline="-25000" dirty="0">
                <a:solidFill>
                  <a:srgbClr val="000000"/>
                </a:solidFill>
              </a:rPr>
              <a:t>SR</a:t>
            </a:r>
            <a:r>
              <a:rPr lang="en-US" sz="1600" b="1" dirty="0">
                <a:solidFill>
                  <a:srgbClr val="000000"/>
                </a:solidFill>
              </a:rPr>
              <a:t>&lt;10 W/m/beam peak               </a:t>
            </a:r>
            <a:r>
              <a:rPr lang="en-US" sz="1400" b="1" dirty="0" err="1">
                <a:solidFill>
                  <a:srgbClr val="000000"/>
                </a:solidFill>
              </a:rPr>
              <a:t>t</a:t>
            </a:r>
            <a:r>
              <a:rPr lang="en-US" sz="1600" b="1" baseline="-25000" dirty="0" err="1">
                <a:solidFill>
                  <a:srgbClr val="000000"/>
                </a:solidFill>
              </a:rPr>
              <a:t>L</a:t>
            </a:r>
            <a:r>
              <a:rPr lang="en-US" sz="1400" b="1" baseline="-25000" dirty="0">
                <a:solidFill>
                  <a:srgbClr val="000000"/>
                </a:solidFill>
              </a:rPr>
              <a:t> </a:t>
            </a:r>
            <a:r>
              <a:rPr lang="en-US" sz="1600" b="1" dirty="0">
                <a:solidFill>
                  <a:srgbClr val="000000"/>
                </a:solidFill>
              </a:rPr>
              <a:t>&gt; 2 </a:t>
            </a:r>
            <a:r>
              <a:rPr lang="en-US" sz="1400" b="1" dirty="0" err="1">
                <a:solidFill>
                  <a:srgbClr val="000000"/>
                </a:solidFill>
              </a:rPr>
              <a:t>t</a:t>
            </a:r>
            <a:r>
              <a:rPr lang="en-US" sz="1400" b="1" baseline="-25000" dirty="0" err="1">
                <a:solidFill>
                  <a:srgbClr val="000000"/>
                </a:solidFill>
              </a:rPr>
              <a:t>sr</a:t>
            </a:r>
            <a:r>
              <a:rPr lang="en-US" sz="1600" b="1" dirty="0">
                <a:solidFill>
                  <a:srgbClr val="000000"/>
                </a:solidFill>
              </a:rPr>
              <a:t>              </a:t>
            </a:r>
            <a:r>
              <a:rPr lang="en-US" sz="1600" b="1" dirty="0" err="1">
                <a:solidFill>
                  <a:srgbClr val="000000"/>
                </a:solidFill>
              </a:rPr>
              <a:t>Int</a:t>
            </a:r>
            <a:r>
              <a:rPr lang="en-US" sz="1600" b="1" dirty="0">
                <a:solidFill>
                  <a:srgbClr val="000000"/>
                </a:solidFill>
              </a:rPr>
              <a:t>/cross &lt; 60         L units 10</a:t>
            </a:r>
            <a:r>
              <a:rPr lang="en-US" sz="1600" b="1" baseline="30000" dirty="0">
                <a:solidFill>
                  <a:srgbClr val="000000"/>
                </a:solidFill>
              </a:rPr>
              <a:t>34</a:t>
            </a:r>
            <a:r>
              <a:rPr lang="en-US" sz="1600" b="1" dirty="0">
                <a:solidFill>
                  <a:srgbClr val="000000"/>
                </a:solidFill>
              </a:rPr>
              <a:t> cm</a:t>
            </a:r>
            <a:r>
              <a:rPr lang="en-US" sz="1600" b="1" baseline="30000" dirty="0">
                <a:solidFill>
                  <a:srgbClr val="000000"/>
                </a:solidFill>
              </a:rPr>
              <a:t>-2</a:t>
            </a:r>
            <a:r>
              <a:rPr lang="en-US" sz="1600" b="1" dirty="0">
                <a:solidFill>
                  <a:srgbClr val="000000"/>
                </a:solidFill>
              </a:rPr>
              <a:t>s</a:t>
            </a:r>
            <a:r>
              <a:rPr lang="en-US" sz="1600" b="1" baseline="30000" dirty="0">
                <a:solidFill>
                  <a:srgbClr val="000000"/>
                </a:solidFill>
              </a:rPr>
              <a:t>-1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153732" y="5331169"/>
            <a:ext cx="14522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P. Limon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VLHC2001 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908050" y="0"/>
            <a:ext cx="8255000" cy="914400"/>
          </a:xfrm>
          <a:prstGeom prst="rect">
            <a:avLst/>
          </a:prstGeom>
        </p:spPr>
        <p:txBody>
          <a:bodyPr/>
          <a:lstStyle>
            <a:lvl1pPr algn="r" rtl="0" eaLnBrk="1" latinLnBrk="0" hangingPunct="1">
              <a:spcBef>
                <a:spcPct val="0"/>
              </a:spcBef>
              <a:buNone/>
              <a:defRPr sz="4800" b="1" kern="1200" cap="none" spc="0" baseline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+mj-ea"/>
                <a:cs typeface="Times New Roman"/>
              </a:defRPr>
            </a:lvl1pPr>
          </a:lstStyle>
          <a:p>
            <a:r>
              <a:rPr lang="en-US" smtClean="0"/>
              <a:t>Optimum Magnetic Field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-236179" y="5674555"/>
            <a:ext cx="9236644" cy="928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  <a:spcBef>
                <a:spcPts val="1400"/>
              </a:spcBef>
            </a:pPr>
            <a:r>
              <a:rPr lang="en-US" sz="2000" dirty="0">
                <a:solidFill>
                  <a:srgbClr val="A50021"/>
                </a:solidFill>
              </a:rPr>
              <a:t>The optimum magnetic field for a 100-200 TeV collider is less than the highest field strength attainable because of synchrotron radiation, total collider cost and technical </a:t>
            </a:r>
            <a:r>
              <a:rPr lang="en-US" sz="2000" dirty="0" smtClean="0">
                <a:solidFill>
                  <a:srgbClr val="A50021"/>
                </a:solidFill>
              </a:rPr>
              <a:t>risk </a:t>
            </a:r>
            <a:r>
              <a:rPr lang="en-US" sz="2000" dirty="0" smtClean="0">
                <a:solidFill>
                  <a:srgbClr val="A50021"/>
                </a:solidFill>
                <a:sym typeface="Wingdings"/>
              </a:rPr>
              <a:t> smaller circumference may not be optimal.</a:t>
            </a:r>
            <a:endParaRPr lang="en-US" sz="2000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133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C691D3-1268-BC46-A466-4FE7F8FFD0C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" name="Picture 9" descr="economist p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9" r="3195"/>
          <a:stretch/>
        </p:blipFill>
        <p:spPr>
          <a:xfrm>
            <a:off x="-141107" y="105849"/>
            <a:ext cx="5117383" cy="642138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76200" dist="76200" dir="18900000" algn="tl" rotWithShape="0">
              <a:schemeClr val="bg1">
                <a:lumMod val="95000"/>
                <a:alpha val="43000"/>
              </a:schemeClr>
            </a:outerShdw>
          </a:effectLst>
        </p:spPr>
      </p:pic>
      <p:sp>
        <p:nvSpPr>
          <p:cNvPr id="11" name="Slide Number Placeholder 3"/>
          <p:cNvSpPr txBox="1">
            <a:spLocks/>
          </p:cNvSpPr>
          <p:nvPr/>
        </p:nvSpPr>
        <p:spPr>
          <a:xfrm>
            <a:off x="9410700" y="6626266"/>
            <a:ext cx="495300" cy="23173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614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224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838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6449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3063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9672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6287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2897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44072CF-7C2B-4649-8ABF-C5A89D5935BB}" type="slidenum">
              <a:rPr lang="en-US" sz="1100" smtClean="0">
                <a:solidFill>
                  <a:schemeClr val="bg1"/>
                </a:solidFill>
              </a:rPr>
              <a:pPr algn="r"/>
              <a:t>3</a:t>
            </a:fld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12" name="Content Placeholder 5" descr="Scienc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" r="1858"/>
          <a:stretch>
            <a:fillRect/>
          </a:stretch>
        </p:blipFill>
        <p:spPr>
          <a:xfrm>
            <a:off x="4935363" y="211694"/>
            <a:ext cx="4952999" cy="636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42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ammagamma_run194108_evt564224000_ispy_3d-annotated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7384"/>
            <a:ext cx="9906000" cy="68853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890507"/>
            <a:ext cx="10287085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4000" b="1" spc="150" dirty="0" smtClean="0">
                <a:ln w="11430"/>
                <a:solidFill>
                  <a:srgbClr val="FFEA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The Higgs Boson</a:t>
            </a:r>
          </a:p>
          <a:p>
            <a:pPr algn="ctr"/>
            <a:endParaRPr lang="en-US" sz="4000" b="1" spc="150" dirty="0">
              <a:ln w="11430"/>
              <a:solidFill>
                <a:srgbClr val="FFEAFF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4000" b="1" spc="150" dirty="0" smtClean="0">
                <a:ln w="11430"/>
                <a:solidFill>
                  <a:srgbClr val="FFEA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Is it the last missing piece? OR </a:t>
            </a:r>
          </a:p>
          <a:p>
            <a:pPr algn="ctr"/>
            <a:r>
              <a:rPr lang="en-US" sz="4000" b="1" spc="150" dirty="0" smtClean="0">
                <a:ln w="11430"/>
                <a:solidFill>
                  <a:srgbClr val="FFEA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Is it the harbinger of new physics?</a:t>
            </a:r>
          </a:p>
          <a:p>
            <a:pPr algn="ctr"/>
            <a:endParaRPr lang="en-US" sz="4000" b="1" spc="150" dirty="0" smtClean="0">
              <a:ln w="11430"/>
              <a:solidFill>
                <a:srgbClr val="FFEAFF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4000" b="1" spc="150" dirty="0">
                <a:ln w="11430"/>
                <a:solidFill>
                  <a:srgbClr val="FFEA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Does it fully explain EWSB?</a:t>
            </a:r>
          </a:p>
          <a:p>
            <a:pPr algn="ctr"/>
            <a:r>
              <a:rPr lang="en-US" sz="4000" b="1" spc="150" dirty="0">
                <a:ln w="11430"/>
                <a:solidFill>
                  <a:srgbClr val="FFEA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Is it elementary or composite?</a:t>
            </a:r>
          </a:p>
          <a:p>
            <a:pPr algn="ctr"/>
            <a:r>
              <a:rPr lang="en-US" sz="4000" b="1" spc="150" dirty="0" smtClean="0">
                <a:ln w="11430"/>
                <a:solidFill>
                  <a:srgbClr val="FFEA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Are there more </a:t>
            </a:r>
            <a:r>
              <a:rPr lang="en-US" sz="4000" b="1" spc="150" dirty="0" err="1" smtClean="0">
                <a:ln w="11430"/>
                <a:solidFill>
                  <a:srgbClr val="FFEA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Higgses</a:t>
            </a:r>
            <a:r>
              <a:rPr lang="en-US" sz="4000" b="1" spc="150" dirty="0" smtClean="0">
                <a:ln w="11430"/>
                <a:solidFill>
                  <a:srgbClr val="FFEA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?</a:t>
            </a:r>
          </a:p>
          <a:p>
            <a:pPr algn="ctr"/>
            <a:r>
              <a:rPr lang="en-US" sz="4000" b="1" spc="150" dirty="0" smtClean="0">
                <a:ln w="11430"/>
                <a:solidFill>
                  <a:srgbClr val="FFEA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…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653246" y="0"/>
            <a:ext cx="9252754" cy="914400"/>
          </a:xfrm>
          <a:prstGeom prst="rect">
            <a:avLst/>
          </a:prstGeom>
        </p:spPr>
        <p:txBody>
          <a:bodyPr/>
          <a:lstStyle>
            <a:lvl1pPr algn="r" rtl="0" eaLnBrk="1" latinLnBrk="0" hangingPunct="1">
              <a:spcBef>
                <a:spcPct val="0"/>
              </a:spcBef>
              <a:buNone/>
              <a:defRPr sz="4800" b="1" kern="1200" cap="none" spc="0" baseline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+mj-ea"/>
                <a:cs typeface="Times New Roman"/>
              </a:defRPr>
            </a:lvl1pPr>
          </a:lstStyle>
          <a:p>
            <a:pPr algn="ctr"/>
            <a:r>
              <a:rPr lang="en-US" dirty="0" smtClean="0">
                <a:solidFill>
                  <a:srgbClr val="FFEAFF"/>
                </a:solidFill>
              </a:rPr>
              <a:t>Discovery of the new Millennium</a:t>
            </a:r>
            <a:endParaRPr lang="en-US" dirty="0">
              <a:solidFill>
                <a:srgbClr val="FFEA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46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7650" y="1214049"/>
            <a:ext cx="9658350" cy="5366101"/>
          </a:xfrm>
        </p:spPr>
        <p:txBody>
          <a:bodyPr>
            <a:normAutofit/>
          </a:bodyPr>
          <a:lstStyle/>
          <a:p>
            <a:r>
              <a:rPr lang="en-US" dirty="0" smtClean="0"/>
              <a:t>Thanks to the discovery, the world HEP community is excited, interest in future energy frontier colliders has been reignited, and some old shelved ideas are finding new life. </a:t>
            </a:r>
          </a:p>
          <a:p>
            <a:r>
              <a:rPr lang="en-US" dirty="0" smtClean="0"/>
              <a:t>The LHC data, so far, indicate that the new particle has properties consistent with a SM Higgs boson.  But its measured mass is tantalizingly consistent also with an SM-Higgs-like boson from new physics beyond the SM. </a:t>
            </a:r>
          </a:p>
          <a:p>
            <a:r>
              <a:rPr lang="en-US" dirty="0" smtClean="0"/>
              <a:t>We are where we had suspected to find ourselves – a low mass SM-like Higgs found, and nothing else!  </a:t>
            </a:r>
            <a:r>
              <a:rPr lang="en-US" dirty="0"/>
              <a:t>S</a:t>
            </a:r>
            <a:r>
              <a:rPr lang="en-US" dirty="0" smtClean="0"/>
              <a:t>o far.     But, that could change!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72774" y="0"/>
            <a:ext cx="82550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So far so good.. hoping for better!</a:t>
            </a:r>
            <a:endParaRPr lang="en-US" sz="31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533" y="5405586"/>
            <a:ext cx="764412" cy="821743"/>
          </a:xfrm>
          <a:prstGeom prst="rect">
            <a:avLst/>
          </a:prstGeom>
        </p:spPr>
      </p:pic>
      <p:sp>
        <p:nvSpPr>
          <p:cNvPr id="5" name="Slide Number Placeholder 3"/>
          <p:cNvSpPr txBox="1">
            <a:spLocks/>
          </p:cNvSpPr>
          <p:nvPr/>
        </p:nvSpPr>
        <p:spPr>
          <a:xfrm>
            <a:off x="9410700" y="6626266"/>
            <a:ext cx="495300" cy="23173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614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224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838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6449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3063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9672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6287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2897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44072CF-7C2B-4649-8ABF-C5A89D5935BB}" type="slidenum">
              <a:rPr lang="en-US" sz="1100" smtClean="0">
                <a:solidFill>
                  <a:schemeClr val="bg1"/>
                </a:solidFill>
              </a:rPr>
              <a:pPr algn="r"/>
              <a:t>5</a:t>
            </a:fld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515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7650" y="1037640"/>
            <a:ext cx="9658350" cy="5562600"/>
          </a:xfrm>
        </p:spPr>
        <p:txBody>
          <a:bodyPr>
            <a:normAutofit/>
          </a:bodyPr>
          <a:lstStyle/>
          <a:p>
            <a:r>
              <a:rPr lang="en-US" dirty="0" smtClean="0"/>
              <a:t>To fully elucidate EWSB and understand the </a:t>
            </a:r>
            <a:r>
              <a:rPr lang="en-US" dirty="0" err="1" smtClean="0"/>
              <a:t>Terascale</a:t>
            </a:r>
            <a:r>
              <a:rPr lang="en-US" dirty="0" smtClean="0"/>
              <a:t> landscape </a:t>
            </a:r>
          </a:p>
          <a:p>
            <a:pPr lvl="1"/>
            <a:r>
              <a:rPr lang="en-US" dirty="0" smtClean="0"/>
              <a:t>Study the Higgs boson that has been found (Mass, width, spin-parity, couplings)</a:t>
            </a:r>
          </a:p>
          <a:p>
            <a:pPr lvl="1"/>
            <a:r>
              <a:rPr lang="en-US" dirty="0" smtClean="0"/>
              <a:t>Search for other physical states at higher mass scales</a:t>
            </a:r>
          </a:p>
          <a:p>
            <a:pPr lvl="2"/>
            <a:r>
              <a:rPr lang="en-US" dirty="0" smtClean="0"/>
              <a:t>Evidence for SUSY, extra dimensions, heavier gauge bosons W’, Z’, heavier fermions, .. </a:t>
            </a:r>
          </a:p>
          <a:p>
            <a:pPr lvl="1"/>
            <a:r>
              <a:rPr lang="en-US" dirty="0" smtClean="0"/>
              <a:t>Measure vector boson scattering and couplings</a:t>
            </a:r>
          </a:p>
          <a:p>
            <a:pPr lvl="2"/>
            <a:r>
              <a:rPr lang="en-US" dirty="0"/>
              <a:t>L</a:t>
            </a:r>
            <a:r>
              <a:rPr lang="en-US" dirty="0" smtClean="0"/>
              <a:t>ongitudinal vector boson scattering and VBF production</a:t>
            </a:r>
          </a:p>
          <a:p>
            <a:r>
              <a:rPr lang="en-US" dirty="0" smtClean="0"/>
              <a:t>An </a:t>
            </a:r>
            <a:r>
              <a:rPr lang="en-US" dirty="0" err="1" smtClean="0"/>
              <a:t>e+e</a:t>
            </a:r>
            <a:r>
              <a:rPr lang="en-US" dirty="0" smtClean="0"/>
              <a:t>- collider would be a nice complement to the LHC. </a:t>
            </a:r>
            <a:r>
              <a:rPr lang="en-US" dirty="0"/>
              <a:t>A</a:t>
            </a:r>
            <a:r>
              <a:rPr lang="en-US" dirty="0" smtClean="0"/>
              <a:t> hadron collider at ~100 TeV would be a lot more useful!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Physics at the </a:t>
            </a:r>
            <a:r>
              <a:rPr lang="en-US" dirty="0" err="1" smtClean="0"/>
              <a:t>Terascale</a:t>
            </a:r>
            <a:endParaRPr lang="en-US" sz="3100" dirty="0"/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9410700" y="6626266"/>
            <a:ext cx="495300" cy="23173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614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224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838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6449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3063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9672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6287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2897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44072CF-7C2B-4649-8ABF-C5A89D5935BB}" type="slidenum">
              <a:rPr lang="en-US" sz="1100" smtClean="0">
                <a:solidFill>
                  <a:schemeClr val="bg1"/>
                </a:solidFill>
              </a:rPr>
              <a:pPr algn="r"/>
              <a:t>6</a:t>
            </a:fld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155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7650" y="1178768"/>
            <a:ext cx="9410700" cy="4977996"/>
          </a:xfrm>
        </p:spPr>
        <p:txBody>
          <a:bodyPr>
            <a:noAutofit/>
          </a:bodyPr>
          <a:lstStyle/>
          <a:p>
            <a:r>
              <a:rPr lang="en-US" sz="2400" dirty="0"/>
              <a:t>Hadron colliders with their broad-band </a:t>
            </a:r>
            <a:r>
              <a:rPr lang="en-US" sz="2400" dirty="0" err="1"/>
              <a:t>parton</a:t>
            </a:r>
            <a:r>
              <a:rPr lang="en-US" sz="2400" dirty="0"/>
              <a:t> collision energies are Discovery </a:t>
            </a:r>
            <a:r>
              <a:rPr lang="en-US" sz="2400" dirty="0" smtClean="0"/>
              <a:t>Machine, </a:t>
            </a:r>
            <a:r>
              <a:rPr lang="en-US" sz="2400" dirty="0"/>
              <a:t>and </a:t>
            </a:r>
            <a:r>
              <a:rPr lang="en-US" sz="2400" dirty="0" smtClean="0"/>
              <a:t>can make </a:t>
            </a:r>
            <a:r>
              <a:rPr lang="en-US" sz="2400" dirty="0"/>
              <a:t>precision measurements! </a:t>
            </a:r>
          </a:p>
          <a:p>
            <a:r>
              <a:rPr lang="en-US" sz="2400" dirty="0" smtClean="0"/>
              <a:t>Historically, each time collision energy of hadrons went up significantly, we have discovered new particles.  </a:t>
            </a:r>
          </a:p>
          <a:p>
            <a:r>
              <a:rPr lang="en-US" sz="2400" dirty="0"/>
              <a:t>T</a:t>
            </a:r>
            <a:r>
              <a:rPr lang="en-US" sz="2400" dirty="0" smtClean="0"/>
              <a:t>op </a:t>
            </a:r>
            <a:r>
              <a:rPr lang="en-US" sz="2400" dirty="0"/>
              <a:t>q</a:t>
            </a:r>
            <a:r>
              <a:rPr lang="en-US" sz="2400" dirty="0" smtClean="0"/>
              <a:t>uark discovered at the </a:t>
            </a:r>
            <a:r>
              <a:rPr lang="en-US" sz="2400" dirty="0" err="1" smtClean="0"/>
              <a:t>Tevatron</a:t>
            </a:r>
            <a:r>
              <a:rPr lang="en-US" sz="2400" dirty="0" smtClean="0"/>
              <a:t>, after searches at SLC and LEP!  And, Higgs discovery came at the LHC</a:t>
            </a:r>
            <a:r>
              <a:rPr lang="en-US" sz="2400" dirty="0"/>
              <a:t>. </a:t>
            </a:r>
            <a:endParaRPr lang="en-US" sz="2400" dirty="0" smtClean="0"/>
          </a:p>
          <a:p>
            <a:r>
              <a:rPr lang="en-US" sz="2400" dirty="0"/>
              <a:t>However, since we have not found any new physics at √s = 8 TeV, if we do find new physics at 13-14 TeV it is likely to be at the limit of LHC reach. (Low hanging fruits?)</a:t>
            </a:r>
          </a:p>
          <a:p>
            <a:r>
              <a:rPr lang="en-US" sz="2400" dirty="0" smtClean="0"/>
              <a:t>“Regardless </a:t>
            </a:r>
            <a:r>
              <a:rPr lang="en-US" sz="2400" dirty="0"/>
              <a:t>of what we will ﬁnd at the LHC we </a:t>
            </a:r>
            <a:r>
              <a:rPr lang="en-US" sz="2400" dirty="0" smtClean="0"/>
              <a:t>will eventually </a:t>
            </a:r>
            <a:r>
              <a:rPr lang="en-US" sz="2400" dirty="0"/>
              <a:t>want to have a hadron collider operating in the 100 TeV </a:t>
            </a:r>
            <a:r>
              <a:rPr lang="en-US" sz="2400" dirty="0" smtClean="0"/>
              <a:t>range.”  - U. </a:t>
            </a:r>
            <a:r>
              <a:rPr lang="en-US" sz="2400" dirty="0" err="1" smtClean="0"/>
              <a:t>Baur</a:t>
            </a:r>
            <a:r>
              <a:rPr lang="en-US" sz="2400" dirty="0" smtClean="0"/>
              <a:t>, HEPAP subpanel, June 2001</a:t>
            </a:r>
          </a:p>
          <a:p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Case for a VLHC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384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7650" y="1090563"/>
            <a:ext cx="9658350" cy="5562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If some new physics is found at the LHC at 13-14 TeV, then it makes a lot more sense to take a big jump in energy (~an order of magnitude) rather than a small one (~x2)</a:t>
            </a:r>
          </a:p>
          <a:p>
            <a:pPr lvl="1"/>
            <a:r>
              <a:rPr lang="en-US" dirty="0" smtClean="0"/>
              <a:t>If some heavy “partner” particles are found, VLHC can find the full suite of partners (SUSY)</a:t>
            </a:r>
          </a:p>
          <a:p>
            <a:pPr lvl="1"/>
            <a:r>
              <a:rPr lang="en-US" dirty="0"/>
              <a:t>If exotic resonances are found, VLHC can fill out the “tower” of resonances, confirming extra </a:t>
            </a:r>
            <a:r>
              <a:rPr lang="en-US" dirty="0" smtClean="0"/>
              <a:t>dimensions</a:t>
            </a:r>
          </a:p>
          <a:p>
            <a:pPr lvl="1"/>
            <a:r>
              <a:rPr lang="en-US" dirty="0" smtClean="0"/>
              <a:t>Complete measurements of vector boson scattering, explore fully the mechanism of EWSB, and SUSY breaking if SUSY is found</a:t>
            </a:r>
          </a:p>
          <a:p>
            <a:r>
              <a:rPr lang="en-US" dirty="0" smtClean="0"/>
              <a:t>Higgs Boson: </a:t>
            </a:r>
          </a:p>
          <a:p>
            <a:pPr lvl="1"/>
            <a:r>
              <a:rPr lang="en-US" dirty="0" smtClean="0"/>
              <a:t>VLHC would enable precision measurements of the Higgs  including Higgs self-coupling, and rare decays of the Higgs!</a:t>
            </a:r>
          </a:p>
          <a:p>
            <a:r>
              <a:rPr lang="en-US" dirty="0"/>
              <a:t>VLHC has direct discovery potential in 10’s of TeV range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08050" y="264615"/>
            <a:ext cx="82550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Case for a VLHC</a:t>
            </a:r>
            <a:br>
              <a:rPr lang="en-US" dirty="0" smtClean="0"/>
            </a:br>
            <a:endParaRPr lang="en-US" sz="3100" dirty="0"/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9410700" y="6626266"/>
            <a:ext cx="495300" cy="23173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614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224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838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6449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3063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9672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6287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2897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44072CF-7C2B-4649-8ABF-C5A89D5935BB}" type="slidenum">
              <a:rPr lang="en-US" sz="1100" smtClean="0">
                <a:solidFill>
                  <a:schemeClr val="bg1"/>
                </a:solidFill>
              </a:rPr>
              <a:pPr algn="r"/>
              <a:t>8</a:t>
            </a:fld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281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7650" y="1019998"/>
            <a:ext cx="9658350" cy="5562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US HEP/AP Community has been through some phases of “design” and “construction” for 80 – 500 km machines, in the past three decades.</a:t>
            </a:r>
          </a:p>
          <a:p>
            <a:pPr lvl="1"/>
            <a:r>
              <a:rPr lang="en-US" dirty="0" smtClean="0"/>
              <a:t>SSC was going to be 87.1 km in circumference, and √s = 40 TeV.  23 km tunnel bored and 17 shafts in Texas. $2B spent!  </a:t>
            </a:r>
          </a:p>
          <a:p>
            <a:pPr lvl="2"/>
            <a:r>
              <a:rPr lang="en-US" dirty="0" smtClean="0"/>
              <a:t>Conception: Snowmass 1983, Design: 1988-90; Construction initiated:  1988, Halted: 1993.</a:t>
            </a:r>
          </a:p>
          <a:p>
            <a:pPr lvl="1"/>
            <a:r>
              <a:rPr lang="en-US" dirty="0" smtClean="0"/>
              <a:t>“VLHC”(1995 -2005) in various incarnations – Primarily 233 km;                     E</a:t>
            </a:r>
            <a:r>
              <a:rPr lang="en-US" baseline="-25000" dirty="0" smtClean="0"/>
              <a:t>CM</a:t>
            </a:r>
            <a:r>
              <a:rPr lang="en-US" dirty="0" smtClean="0"/>
              <a:t> from 40 TeV (Stage 1) – 200 TeV (Stage 2) . </a:t>
            </a:r>
            <a:r>
              <a:rPr lang="en-US" dirty="0">
                <a:hlinkClick r:id="rId2"/>
              </a:rPr>
              <a:t>http://vlhc.org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lvl="1"/>
            <a:r>
              <a:rPr lang="en-US" dirty="0" smtClean="0"/>
              <a:t> Also considered VLLC (Very Large Lepton Collider) in VLHC tunnel</a:t>
            </a:r>
          </a:p>
          <a:p>
            <a:pPr lvl="1"/>
            <a:r>
              <a:rPr lang="en-US" dirty="0" smtClean="0"/>
              <a:t> </a:t>
            </a:r>
            <a:r>
              <a:rPr lang="en-US" dirty="0" err="1" smtClean="0"/>
              <a:t>Pipetron</a:t>
            </a:r>
            <a:r>
              <a:rPr lang="en-US" dirty="0" smtClean="0"/>
              <a:t>: Low Cost Approach to a VLHC, To achieve &gt; 100 TeV E</a:t>
            </a:r>
            <a:r>
              <a:rPr lang="en-US" baseline="-25000" dirty="0" smtClean="0"/>
              <a:t>CM </a:t>
            </a:r>
            <a:r>
              <a:rPr lang="en-US" dirty="0" smtClean="0"/>
              <a:t>collider at the lowest possible $/TeV</a:t>
            </a:r>
          </a:p>
          <a:p>
            <a:r>
              <a:rPr lang="en-US" dirty="0" smtClean="0"/>
              <a:t>Many workshops, machine/physics/detector studies, HEPAP, VLHC steering committee, etc., R&amp;D for magnets and many other aspects.                   </a:t>
            </a:r>
          </a:p>
          <a:p>
            <a:pPr lvl="1"/>
            <a:endParaRPr lang="en-US" baseline="-25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History </a:t>
            </a:r>
            <a:endParaRPr lang="en-US" dirty="0"/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9410700" y="6626266"/>
            <a:ext cx="495300" cy="23173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614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224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838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6449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3063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9672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6287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2897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44072CF-7C2B-4649-8ABF-C5A89D5935BB}" type="slidenum">
              <a:rPr lang="en-US" sz="1100" smtClean="0">
                <a:solidFill>
                  <a:schemeClr val="bg1"/>
                </a:solidFill>
              </a:rPr>
              <a:pPr algn="r"/>
              <a:t>9</a:t>
            </a:fld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779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3_IntroducingPowerPoint2007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3000"/>
                <a:satMod val="200000"/>
              </a:schemeClr>
              <a:schemeClr val="phClr">
                <a:tint val="78000"/>
                <a:satMod val="230000"/>
              </a:schemeClr>
            </a:duotone>
          </a:blip>
          <a:tile tx="0" ty="0" sx="90000" sy="9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Orbit.thmx</Template>
  <TotalTime>31026</TotalTime>
  <Words>1501</Words>
  <Application>Microsoft Macintosh PowerPoint</Application>
  <PresentationFormat>A4 Paper (210x297 mm)</PresentationFormat>
  <Paragraphs>182</Paragraphs>
  <Slides>24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3_IntroducingPowerPoint2007</vt:lpstr>
      <vt:lpstr>Document</vt:lpstr>
      <vt:lpstr>MSPhotoEd.3</vt:lpstr>
      <vt:lpstr>A pp and an e+e- Collider in a 100 km ring at Fermilab VLHC/VLEP </vt:lpstr>
      <vt:lpstr> A year ago on July 4th </vt:lpstr>
      <vt:lpstr>PowerPoint Presentation</vt:lpstr>
      <vt:lpstr>PowerPoint Presentation</vt:lpstr>
      <vt:lpstr>So far so good.. hoping for better!</vt:lpstr>
      <vt:lpstr>Physics at the Terascale</vt:lpstr>
      <vt:lpstr>The Case for a VLHC</vt:lpstr>
      <vt:lpstr>The Case for a VLHC </vt:lpstr>
      <vt:lpstr>Some History </vt:lpstr>
      <vt:lpstr>Very Large Hadron Collider at Fermilab</vt:lpstr>
      <vt:lpstr>VLHC in 2001</vt:lpstr>
      <vt:lpstr>233 km VLHC </vt:lpstr>
      <vt:lpstr>Site studies in Illinois</vt:lpstr>
      <vt:lpstr>VLHC (2013)</vt:lpstr>
      <vt:lpstr>100 km ring for VLHC/VLEP</vt:lpstr>
      <vt:lpstr>Back-up</vt:lpstr>
      <vt:lpstr>PowerPoint Presentation</vt:lpstr>
      <vt:lpstr>VLHC.org</vt:lpstr>
      <vt:lpstr>What’s done  by 2005</vt:lpstr>
      <vt:lpstr>Transmission Line Magnet</vt:lpstr>
      <vt:lpstr>Stage-2: 10T+ Magnets</vt:lpstr>
      <vt:lpstr>PowerPoint Presentation</vt:lpstr>
      <vt:lpstr>Cost based on SSC estimates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 New Physics  At the LHC</dc:title>
  <dc:creator>JRI</dc:creator>
  <cp:lastModifiedBy>Pushpalatha Bhat</cp:lastModifiedBy>
  <cp:revision>1138</cp:revision>
  <cp:lastPrinted>2013-07-23T21:04:15Z</cp:lastPrinted>
  <dcterms:created xsi:type="dcterms:W3CDTF">2012-05-09T10:57:34Z</dcterms:created>
  <dcterms:modified xsi:type="dcterms:W3CDTF">2013-07-25T14:32:54Z</dcterms:modified>
</cp:coreProperties>
</file>