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313" r:id="rId4"/>
    <p:sldId id="275" r:id="rId5"/>
    <p:sldId id="291" r:id="rId6"/>
    <p:sldId id="298" r:id="rId7"/>
    <p:sldId id="325" r:id="rId8"/>
    <p:sldId id="336" r:id="rId9"/>
    <p:sldId id="343" r:id="rId10"/>
    <p:sldId id="326" r:id="rId11"/>
    <p:sldId id="332" r:id="rId12"/>
    <p:sldId id="347" r:id="rId13"/>
    <p:sldId id="348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282" r:id="rId22"/>
    <p:sldId id="345" r:id="rId23"/>
    <p:sldId id="342" r:id="rId24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691"/>
    <a:srgbClr val="BFC0C6"/>
    <a:srgbClr val="B3B5BA"/>
    <a:srgbClr val="A8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74"/>
    </p:cViewPr>
  </p:sorterViewPr>
  <p:notesViewPr>
    <p:cSldViewPr>
      <p:cViewPr varScale="1">
        <p:scale>
          <a:sx n="68" d="100"/>
          <a:sy n="68" d="100"/>
        </p:scale>
        <p:origin x="310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Tarawneh\Desktop\work_in_progress\Betatron%20function_beam%20siz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Tarawneh\Desktop\work_in_progress\Betatron%20function_beam%20size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900638338200406E-2"/>
          <c:y val="2.3743689403245099E-2"/>
          <c:w val="0.896873331470041"/>
          <c:h val="0.85661965110007299"/>
        </c:manualLayout>
      </c:layout>
      <c:scatterChart>
        <c:scatterStyle val="smoothMarker"/>
        <c:varyColors val="0"/>
        <c:ser>
          <c:idx val="0"/>
          <c:order val="0"/>
          <c:tx>
            <c:v>Beta_X</c:v>
          </c:tx>
          <c:spPr>
            <a:ln>
              <a:solidFill>
                <a:srgbClr val="3116F6"/>
              </a:solidFill>
            </a:ln>
          </c:spPr>
          <c:marker>
            <c:symbol val="none"/>
          </c:marker>
          <c:xVal>
            <c:numRef>
              <c:f>HLS_Twiss!$E$2:$E$159</c:f>
              <c:numCache>
                <c:formatCode>0.00E+00</c:formatCode>
                <c:ptCount val="15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2.6</c:v>
                </c:pt>
                <c:pt idx="7">
                  <c:v>2.7</c:v>
                </c:pt>
                <c:pt idx="8">
                  <c:v>2.8</c:v>
                </c:pt>
                <c:pt idx="9">
                  <c:v>2.9</c:v>
                </c:pt>
                <c:pt idx="10">
                  <c:v>3</c:v>
                </c:pt>
                <c:pt idx="11">
                  <c:v>3.15</c:v>
                </c:pt>
                <c:pt idx="12">
                  <c:v>3.25</c:v>
                </c:pt>
                <c:pt idx="13">
                  <c:v>3.35</c:v>
                </c:pt>
                <c:pt idx="14">
                  <c:v>3.45</c:v>
                </c:pt>
                <c:pt idx="15">
                  <c:v>3.55</c:v>
                </c:pt>
                <c:pt idx="16">
                  <c:v>3.65</c:v>
                </c:pt>
                <c:pt idx="17">
                  <c:v>3.7</c:v>
                </c:pt>
                <c:pt idx="18">
                  <c:v>3.75</c:v>
                </c:pt>
                <c:pt idx="19">
                  <c:v>3.75</c:v>
                </c:pt>
                <c:pt idx="20">
                  <c:v>3.8</c:v>
                </c:pt>
                <c:pt idx="21">
                  <c:v>3.85</c:v>
                </c:pt>
                <c:pt idx="22">
                  <c:v>4.0750000000000002</c:v>
                </c:pt>
                <c:pt idx="23">
                  <c:v>4.1499999999999986</c:v>
                </c:pt>
                <c:pt idx="24">
                  <c:v>4.2249999999999988</c:v>
                </c:pt>
                <c:pt idx="25">
                  <c:v>4.25</c:v>
                </c:pt>
                <c:pt idx="26">
                  <c:v>4.3</c:v>
                </c:pt>
                <c:pt idx="27">
                  <c:v>4.3</c:v>
                </c:pt>
                <c:pt idx="28">
                  <c:v>4.3499999999999996</c:v>
                </c:pt>
                <c:pt idx="29">
                  <c:v>4.375</c:v>
                </c:pt>
                <c:pt idx="30">
                  <c:v>4.45</c:v>
                </c:pt>
                <c:pt idx="31">
                  <c:v>4.5249999999999986</c:v>
                </c:pt>
                <c:pt idx="32">
                  <c:v>4.55</c:v>
                </c:pt>
                <c:pt idx="33">
                  <c:v>4.7699999999999987</c:v>
                </c:pt>
                <c:pt idx="34">
                  <c:v>4.8199999999999994</c:v>
                </c:pt>
                <c:pt idx="35">
                  <c:v>4.87</c:v>
                </c:pt>
                <c:pt idx="36">
                  <c:v>4.87</c:v>
                </c:pt>
                <c:pt idx="37">
                  <c:v>4.92</c:v>
                </c:pt>
                <c:pt idx="38">
                  <c:v>4.97</c:v>
                </c:pt>
                <c:pt idx="39">
                  <c:v>5.07</c:v>
                </c:pt>
                <c:pt idx="40">
                  <c:v>5.17</c:v>
                </c:pt>
                <c:pt idx="41">
                  <c:v>5.27</c:v>
                </c:pt>
                <c:pt idx="42">
                  <c:v>5.37</c:v>
                </c:pt>
                <c:pt idx="43">
                  <c:v>5.47</c:v>
                </c:pt>
                <c:pt idx="44">
                  <c:v>5.57</c:v>
                </c:pt>
                <c:pt idx="45">
                  <c:v>5.6449999999999987</c:v>
                </c:pt>
                <c:pt idx="46">
                  <c:v>5.72</c:v>
                </c:pt>
                <c:pt idx="47">
                  <c:v>5.79</c:v>
                </c:pt>
                <c:pt idx="48">
                  <c:v>5.84</c:v>
                </c:pt>
                <c:pt idx="49">
                  <c:v>5.84</c:v>
                </c:pt>
                <c:pt idx="50">
                  <c:v>5.89</c:v>
                </c:pt>
                <c:pt idx="51">
                  <c:v>5.96</c:v>
                </c:pt>
                <c:pt idx="52">
                  <c:v>6.0224999999999991</c:v>
                </c:pt>
                <c:pt idx="53">
                  <c:v>6.085</c:v>
                </c:pt>
                <c:pt idx="54">
                  <c:v>6.1849999999999987</c:v>
                </c:pt>
                <c:pt idx="55">
                  <c:v>6.2850000000000001</c:v>
                </c:pt>
                <c:pt idx="56">
                  <c:v>6.3849999999999989</c:v>
                </c:pt>
                <c:pt idx="57">
                  <c:v>6.4850000000000003</c:v>
                </c:pt>
                <c:pt idx="58">
                  <c:v>6.585</c:v>
                </c:pt>
                <c:pt idx="59">
                  <c:v>6.6849999999999987</c:v>
                </c:pt>
                <c:pt idx="60">
                  <c:v>6.7850000000000001</c:v>
                </c:pt>
                <c:pt idx="61">
                  <c:v>6.8474999999999993</c:v>
                </c:pt>
                <c:pt idx="62">
                  <c:v>6.91</c:v>
                </c:pt>
                <c:pt idx="63">
                  <c:v>6.9725000000000001</c:v>
                </c:pt>
                <c:pt idx="64">
                  <c:v>7.0350000000000001</c:v>
                </c:pt>
                <c:pt idx="65">
                  <c:v>7.1349999999999989</c:v>
                </c:pt>
                <c:pt idx="66">
                  <c:v>7.2350000000000003</c:v>
                </c:pt>
                <c:pt idx="67">
                  <c:v>7.335</c:v>
                </c:pt>
                <c:pt idx="68">
                  <c:v>7.4349999999999996</c:v>
                </c:pt>
                <c:pt idx="69">
                  <c:v>7.5350000000000001</c:v>
                </c:pt>
                <c:pt idx="70">
                  <c:v>7.6349999999999989</c:v>
                </c:pt>
                <c:pt idx="71">
                  <c:v>7.7350000000000003</c:v>
                </c:pt>
                <c:pt idx="72">
                  <c:v>7.7974999999999994</c:v>
                </c:pt>
                <c:pt idx="73">
                  <c:v>7.8599999999999994</c:v>
                </c:pt>
                <c:pt idx="74">
                  <c:v>7.9224999999999994</c:v>
                </c:pt>
                <c:pt idx="75">
                  <c:v>7.9850000000000003</c:v>
                </c:pt>
                <c:pt idx="76">
                  <c:v>8.0850000000000026</c:v>
                </c:pt>
                <c:pt idx="77">
                  <c:v>8.1850000000000005</c:v>
                </c:pt>
                <c:pt idx="78">
                  <c:v>8.2850000000000001</c:v>
                </c:pt>
                <c:pt idx="79">
                  <c:v>8.3849999999999998</c:v>
                </c:pt>
                <c:pt idx="80">
                  <c:v>8.4849999999999994</c:v>
                </c:pt>
                <c:pt idx="81">
                  <c:v>8.5850000000000026</c:v>
                </c:pt>
                <c:pt idx="82">
                  <c:v>8.6850000000000005</c:v>
                </c:pt>
                <c:pt idx="83">
                  <c:v>8.7474999999999987</c:v>
                </c:pt>
                <c:pt idx="84">
                  <c:v>8.81</c:v>
                </c:pt>
                <c:pt idx="85">
                  <c:v>8.8725000000000005</c:v>
                </c:pt>
                <c:pt idx="86">
                  <c:v>8.9350000000000005</c:v>
                </c:pt>
                <c:pt idx="87">
                  <c:v>9.0350000000000001</c:v>
                </c:pt>
                <c:pt idx="88">
                  <c:v>9.1349999999999998</c:v>
                </c:pt>
                <c:pt idx="89">
                  <c:v>9.2349999999999994</c:v>
                </c:pt>
                <c:pt idx="90">
                  <c:v>9.3350000000000026</c:v>
                </c:pt>
                <c:pt idx="91">
                  <c:v>9.4350000000000005</c:v>
                </c:pt>
                <c:pt idx="92">
                  <c:v>9.5350000000000001</c:v>
                </c:pt>
                <c:pt idx="93">
                  <c:v>9.6349999999999998</c:v>
                </c:pt>
                <c:pt idx="94">
                  <c:v>9.6975000000000016</c:v>
                </c:pt>
                <c:pt idx="95">
                  <c:v>9.76</c:v>
                </c:pt>
                <c:pt idx="96">
                  <c:v>9.8225000000000033</c:v>
                </c:pt>
                <c:pt idx="97">
                  <c:v>9.8849999999999998</c:v>
                </c:pt>
                <c:pt idx="98">
                  <c:v>9.9849999999999994</c:v>
                </c:pt>
                <c:pt idx="99">
                  <c:v>10.085000000000001</c:v>
                </c:pt>
                <c:pt idx="100">
                  <c:v>10.185</c:v>
                </c:pt>
                <c:pt idx="101">
                  <c:v>10.285</c:v>
                </c:pt>
                <c:pt idx="102">
                  <c:v>10.385</c:v>
                </c:pt>
                <c:pt idx="103">
                  <c:v>10.484999999999999</c:v>
                </c:pt>
                <c:pt idx="104">
                  <c:v>10.585000000000001</c:v>
                </c:pt>
                <c:pt idx="105">
                  <c:v>10.647500000000001</c:v>
                </c:pt>
                <c:pt idx="106">
                  <c:v>10.71</c:v>
                </c:pt>
                <c:pt idx="107">
                  <c:v>10.78</c:v>
                </c:pt>
                <c:pt idx="108">
                  <c:v>10.83</c:v>
                </c:pt>
                <c:pt idx="109">
                  <c:v>10.83</c:v>
                </c:pt>
                <c:pt idx="110">
                  <c:v>10.88</c:v>
                </c:pt>
                <c:pt idx="111">
                  <c:v>10.95</c:v>
                </c:pt>
                <c:pt idx="112">
                  <c:v>11.025</c:v>
                </c:pt>
                <c:pt idx="113">
                  <c:v>11.1</c:v>
                </c:pt>
                <c:pt idx="114">
                  <c:v>11.2</c:v>
                </c:pt>
                <c:pt idx="115">
                  <c:v>11.3</c:v>
                </c:pt>
                <c:pt idx="116">
                  <c:v>11.4</c:v>
                </c:pt>
                <c:pt idx="117">
                  <c:v>11.5</c:v>
                </c:pt>
                <c:pt idx="118">
                  <c:v>11.6</c:v>
                </c:pt>
                <c:pt idx="119">
                  <c:v>11.7</c:v>
                </c:pt>
                <c:pt idx="120">
                  <c:v>11.75</c:v>
                </c:pt>
                <c:pt idx="121">
                  <c:v>11.8</c:v>
                </c:pt>
                <c:pt idx="122">
                  <c:v>11.8</c:v>
                </c:pt>
                <c:pt idx="123">
                  <c:v>11.85</c:v>
                </c:pt>
                <c:pt idx="124">
                  <c:v>11.9</c:v>
                </c:pt>
                <c:pt idx="125">
                  <c:v>12.12</c:v>
                </c:pt>
                <c:pt idx="126">
                  <c:v>12.145</c:v>
                </c:pt>
                <c:pt idx="127">
                  <c:v>12.22</c:v>
                </c:pt>
                <c:pt idx="128">
                  <c:v>12.295</c:v>
                </c:pt>
                <c:pt idx="129">
                  <c:v>12.32</c:v>
                </c:pt>
                <c:pt idx="130">
                  <c:v>12.37</c:v>
                </c:pt>
                <c:pt idx="131">
                  <c:v>12.37</c:v>
                </c:pt>
                <c:pt idx="132">
                  <c:v>12.42</c:v>
                </c:pt>
                <c:pt idx="133">
                  <c:v>12.445</c:v>
                </c:pt>
                <c:pt idx="134">
                  <c:v>12.52</c:v>
                </c:pt>
                <c:pt idx="135">
                  <c:v>12.595000000000001</c:v>
                </c:pt>
                <c:pt idx="136">
                  <c:v>12.82</c:v>
                </c:pt>
                <c:pt idx="137">
                  <c:v>12.87</c:v>
                </c:pt>
                <c:pt idx="138">
                  <c:v>12.92</c:v>
                </c:pt>
                <c:pt idx="139">
                  <c:v>12.92</c:v>
                </c:pt>
                <c:pt idx="140">
                  <c:v>12.97</c:v>
                </c:pt>
                <c:pt idx="141">
                  <c:v>13.02</c:v>
                </c:pt>
                <c:pt idx="142">
                  <c:v>13.12</c:v>
                </c:pt>
                <c:pt idx="143">
                  <c:v>13.22</c:v>
                </c:pt>
                <c:pt idx="144">
                  <c:v>13.32</c:v>
                </c:pt>
                <c:pt idx="145">
                  <c:v>13.42</c:v>
                </c:pt>
                <c:pt idx="146">
                  <c:v>13.52</c:v>
                </c:pt>
                <c:pt idx="147">
                  <c:v>13.67</c:v>
                </c:pt>
                <c:pt idx="148">
                  <c:v>13.77</c:v>
                </c:pt>
                <c:pt idx="149">
                  <c:v>13.87</c:v>
                </c:pt>
                <c:pt idx="150">
                  <c:v>13.97</c:v>
                </c:pt>
                <c:pt idx="151">
                  <c:v>14.07</c:v>
                </c:pt>
                <c:pt idx="152">
                  <c:v>14.17</c:v>
                </c:pt>
                <c:pt idx="153">
                  <c:v>14.67</c:v>
                </c:pt>
                <c:pt idx="154">
                  <c:v>15.17</c:v>
                </c:pt>
                <c:pt idx="155">
                  <c:v>15.67</c:v>
                </c:pt>
                <c:pt idx="156">
                  <c:v>16.170000000000009</c:v>
                </c:pt>
                <c:pt idx="157">
                  <c:v>16.670000000000009</c:v>
                </c:pt>
              </c:numCache>
            </c:numRef>
          </c:xVal>
          <c:yVal>
            <c:numRef>
              <c:f>HLS_Twiss!$F$2:$F$159</c:f>
              <c:numCache>
                <c:formatCode>0.00E+00</c:formatCode>
                <c:ptCount val="158"/>
                <c:pt idx="0">
                  <c:v>4.135324999999999</c:v>
                </c:pt>
                <c:pt idx="1">
                  <c:v>4.1957799999999992</c:v>
                </c:pt>
                <c:pt idx="2">
                  <c:v>4.3771439999999986</c:v>
                </c:pt>
                <c:pt idx="3">
                  <c:v>4.6794180000000001</c:v>
                </c:pt>
                <c:pt idx="4">
                  <c:v>5.1026009999999991</c:v>
                </c:pt>
                <c:pt idx="5">
                  <c:v>5.6466940000000001</c:v>
                </c:pt>
                <c:pt idx="6">
                  <c:v>5.2692550000000002</c:v>
                </c:pt>
                <c:pt idx="7">
                  <c:v>4.041347</c:v>
                </c:pt>
                <c:pt idx="8">
                  <c:v>2.6597270000000002</c:v>
                </c:pt>
                <c:pt idx="9">
                  <c:v>1.7011309999999999</c:v>
                </c:pt>
                <c:pt idx="10">
                  <c:v>1.144396</c:v>
                </c:pt>
                <c:pt idx="11">
                  <c:v>0.62830010000000003</c:v>
                </c:pt>
                <c:pt idx="12">
                  <c:v>0.40910999999999997</c:v>
                </c:pt>
                <c:pt idx="13">
                  <c:v>0.2907112</c:v>
                </c:pt>
                <c:pt idx="14">
                  <c:v>0.26299509999999998</c:v>
                </c:pt>
                <c:pt idx="15">
                  <c:v>0.32359510000000002</c:v>
                </c:pt>
                <c:pt idx="16">
                  <c:v>0.47768529999999998</c:v>
                </c:pt>
                <c:pt idx="17">
                  <c:v>0.59064689999999997</c:v>
                </c:pt>
                <c:pt idx="18">
                  <c:v>0.72502029999999995</c:v>
                </c:pt>
                <c:pt idx="19">
                  <c:v>0.72502029999999995</c:v>
                </c:pt>
                <c:pt idx="20">
                  <c:v>0.88080550000000002</c:v>
                </c:pt>
                <c:pt idx="21">
                  <c:v>1.058003</c:v>
                </c:pt>
                <c:pt idx="22">
                  <c:v>2.1203609999999999</c:v>
                </c:pt>
                <c:pt idx="23">
                  <c:v>2.453441999999999</c:v>
                </c:pt>
                <c:pt idx="24">
                  <c:v>2.562967</c:v>
                </c:pt>
                <c:pt idx="25">
                  <c:v>2.558765999999999</c:v>
                </c:pt>
                <c:pt idx="26">
                  <c:v>2.551839999999999</c:v>
                </c:pt>
                <c:pt idx="27">
                  <c:v>2.551839999999999</c:v>
                </c:pt>
                <c:pt idx="28">
                  <c:v>2.546881</c:v>
                </c:pt>
                <c:pt idx="29">
                  <c:v>2.5451380000000001</c:v>
                </c:pt>
                <c:pt idx="30">
                  <c:v>2.419233999999999</c:v>
                </c:pt>
                <c:pt idx="31">
                  <c:v>2.0746910000000001</c:v>
                </c:pt>
                <c:pt idx="32">
                  <c:v>1.9326749999999999</c:v>
                </c:pt>
                <c:pt idx="33">
                  <c:v>0.92693539999999996</c:v>
                </c:pt>
                <c:pt idx="34">
                  <c:v>0.7594727</c:v>
                </c:pt>
                <c:pt idx="35">
                  <c:v>0.614645</c:v>
                </c:pt>
                <c:pt idx="36">
                  <c:v>0.614645</c:v>
                </c:pt>
                <c:pt idx="37">
                  <c:v>0.49245240000000001</c:v>
                </c:pt>
                <c:pt idx="38">
                  <c:v>0.39289469999999999</c:v>
                </c:pt>
                <c:pt idx="39">
                  <c:v>0.28486109999999998</c:v>
                </c:pt>
                <c:pt idx="40">
                  <c:v>0.29786970000000002</c:v>
                </c:pt>
                <c:pt idx="41">
                  <c:v>0.43606050000000002</c:v>
                </c:pt>
                <c:pt idx="42">
                  <c:v>0.74341270000000004</c:v>
                </c:pt>
                <c:pt idx="43">
                  <c:v>1.317742</c:v>
                </c:pt>
                <c:pt idx="44">
                  <c:v>2.1940650000000002</c:v>
                </c:pt>
                <c:pt idx="45">
                  <c:v>2.7305030000000001</c:v>
                </c:pt>
                <c:pt idx="46">
                  <c:v>2.735047999999999</c:v>
                </c:pt>
                <c:pt idx="47">
                  <c:v>2.4804020000000002</c:v>
                </c:pt>
                <c:pt idx="48">
                  <c:v>2.308433</c:v>
                </c:pt>
                <c:pt idx="49">
                  <c:v>2.308433</c:v>
                </c:pt>
                <c:pt idx="50">
                  <c:v>2.1447310000000002</c:v>
                </c:pt>
                <c:pt idx="51">
                  <c:v>1.9294370000000001</c:v>
                </c:pt>
                <c:pt idx="52">
                  <c:v>1.659575</c:v>
                </c:pt>
                <c:pt idx="53">
                  <c:v>1.261968</c:v>
                </c:pt>
                <c:pt idx="54">
                  <c:v>0.66859460000000004</c:v>
                </c:pt>
                <c:pt idx="55">
                  <c:v>0.31382060000000001</c:v>
                </c:pt>
                <c:pt idx="56">
                  <c:v>0.16673550000000001</c:v>
                </c:pt>
                <c:pt idx="57">
                  <c:v>0.18112629999999999</c:v>
                </c:pt>
                <c:pt idx="58">
                  <c:v>0.36151460000000002</c:v>
                </c:pt>
                <c:pt idx="59">
                  <c:v>0.76457660000000005</c:v>
                </c:pt>
                <c:pt idx="60">
                  <c:v>1.425543</c:v>
                </c:pt>
                <c:pt idx="61">
                  <c:v>1.8169059999999999</c:v>
                </c:pt>
                <c:pt idx="62">
                  <c:v>1.9550909999999999</c:v>
                </c:pt>
                <c:pt idx="63">
                  <c:v>1.7977730000000001</c:v>
                </c:pt>
                <c:pt idx="64">
                  <c:v>1.3931389999999999</c:v>
                </c:pt>
                <c:pt idx="65">
                  <c:v>0.72467539999999997</c:v>
                </c:pt>
                <c:pt idx="66">
                  <c:v>0.32414270000000001</c:v>
                </c:pt>
                <c:pt idx="67">
                  <c:v>0.1541892</c:v>
                </c:pt>
                <c:pt idx="68">
                  <c:v>0.16141710000000001</c:v>
                </c:pt>
                <c:pt idx="69">
                  <c:v>0.3480974</c:v>
                </c:pt>
                <c:pt idx="70">
                  <c:v>0.77288319999999999</c:v>
                </c:pt>
                <c:pt idx="71">
                  <c:v>1.4752959999999999</c:v>
                </c:pt>
                <c:pt idx="72">
                  <c:v>1.895615</c:v>
                </c:pt>
                <c:pt idx="73">
                  <c:v>2.0496349999999999</c:v>
                </c:pt>
                <c:pt idx="74">
                  <c:v>1.8895960000000001</c:v>
                </c:pt>
                <c:pt idx="75">
                  <c:v>1.4651240000000001</c:v>
                </c:pt>
                <c:pt idx="76">
                  <c:v>0.76043609999999995</c:v>
                </c:pt>
                <c:pt idx="77">
                  <c:v>0.3365863</c:v>
                </c:pt>
                <c:pt idx="78">
                  <c:v>0.15343390000000001</c:v>
                </c:pt>
                <c:pt idx="79">
                  <c:v>0.15343390000000001</c:v>
                </c:pt>
                <c:pt idx="80">
                  <c:v>0.3365863</c:v>
                </c:pt>
                <c:pt idx="81">
                  <c:v>0.76043609999999995</c:v>
                </c:pt>
                <c:pt idx="82">
                  <c:v>1.4651240000000001</c:v>
                </c:pt>
                <c:pt idx="83">
                  <c:v>1.8895960000000001</c:v>
                </c:pt>
                <c:pt idx="84">
                  <c:v>2.0496349999999999</c:v>
                </c:pt>
                <c:pt idx="85">
                  <c:v>1.895615</c:v>
                </c:pt>
                <c:pt idx="86">
                  <c:v>1.4752959999999999</c:v>
                </c:pt>
                <c:pt idx="87">
                  <c:v>0.77288319999999999</c:v>
                </c:pt>
                <c:pt idx="88">
                  <c:v>0.3480974</c:v>
                </c:pt>
                <c:pt idx="89">
                  <c:v>0.16141710000000001</c:v>
                </c:pt>
                <c:pt idx="90">
                  <c:v>0.1541892</c:v>
                </c:pt>
                <c:pt idx="91">
                  <c:v>0.32414270000000001</c:v>
                </c:pt>
                <c:pt idx="92">
                  <c:v>0.72467539999999997</c:v>
                </c:pt>
                <c:pt idx="93">
                  <c:v>1.3931389999999999</c:v>
                </c:pt>
                <c:pt idx="94">
                  <c:v>1.7977730000000001</c:v>
                </c:pt>
                <c:pt idx="95">
                  <c:v>1.9550909999999999</c:v>
                </c:pt>
                <c:pt idx="96">
                  <c:v>1.8169059999999999</c:v>
                </c:pt>
                <c:pt idx="97">
                  <c:v>1.425543</c:v>
                </c:pt>
                <c:pt idx="98">
                  <c:v>0.76457660000000005</c:v>
                </c:pt>
                <c:pt idx="99">
                  <c:v>0.36151460000000002</c:v>
                </c:pt>
                <c:pt idx="100">
                  <c:v>0.18112629999999999</c:v>
                </c:pt>
                <c:pt idx="101">
                  <c:v>0.16673550000000001</c:v>
                </c:pt>
                <c:pt idx="102">
                  <c:v>0.31382060000000001</c:v>
                </c:pt>
                <c:pt idx="103">
                  <c:v>0.66859460000000004</c:v>
                </c:pt>
                <c:pt idx="104">
                  <c:v>1.261968</c:v>
                </c:pt>
                <c:pt idx="105">
                  <c:v>1.659575</c:v>
                </c:pt>
                <c:pt idx="106">
                  <c:v>1.9294370000000001</c:v>
                </c:pt>
                <c:pt idx="107">
                  <c:v>2.1447310000000002</c:v>
                </c:pt>
                <c:pt idx="108">
                  <c:v>2.308433</c:v>
                </c:pt>
                <c:pt idx="109">
                  <c:v>2.308433</c:v>
                </c:pt>
                <c:pt idx="110">
                  <c:v>2.4804020000000002</c:v>
                </c:pt>
                <c:pt idx="111">
                  <c:v>2.735047999999999</c:v>
                </c:pt>
                <c:pt idx="112">
                  <c:v>2.7305030000000001</c:v>
                </c:pt>
                <c:pt idx="113">
                  <c:v>2.1940650000000002</c:v>
                </c:pt>
                <c:pt idx="114">
                  <c:v>1.317742</c:v>
                </c:pt>
                <c:pt idx="115">
                  <c:v>0.74341270000000004</c:v>
                </c:pt>
                <c:pt idx="116">
                  <c:v>0.43606050000000002</c:v>
                </c:pt>
                <c:pt idx="117">
                  <c:v>0.29786970000000002</c:v>
                </c:pt>
                <c:pt idx="118">
                  <c:v>0.28486109999999998</c:v>
                </c:pt>
                <c:pt idx="119">
                  <c:v>0.39289469999999999</c:v>
                </c:pt>
                <c:pt idx="120">
                  <c:v>0.49245240000000001</c:v>
                </c:pt>
                <c:pt idx="121">
                  <c:v>0.614645</c:v>
                </c:pt>
                <c:pt idx="122">
                  <c:v>0.614645</c:v>
                </c:pt>
                <c:pt idx="123">
                  <c:v>0.7594727</c:v>
                </c:pt>
                <c:pt idx="124">
                  <c:v>0.92693539999999996</c:v>
                </c:pt>
                <c:pt idx="125">
                  <c:v>1.9326749999999999</c:v>
                </c:pt>
                <c:pt idx="126">
                  <c:v>2.0746910000000001</c:v>
                </c:pt>
                <c:pt idx="127">
                  <c:v>2.419233999999999</c:v>
                </c:pt>
                <c:pt idx="128">
                  <c:v>2.5451380000000001</c:v>
                </c:pt>
                <c:pt idx="129">
                  <c:v>2.546881</c:v>
                </c:pt>
                <c:pt idx="130">
                  <c:v>2.551839999999999</c:v>
                </c:pt>
                <c:pt idx="131">
                  <c:v>2.551839999999999</c:v>
                </c:pt>
                <c:pt idx="132">
                  <c:v>2.558765999999999</c:v>
                </c:pt>
                <c:pt idx="133">
                  <c:v>2.562967</c:v>
                </c:pt>
                <c:pt idx="134">
                  <c:v>2.453441999999999</c:v>
                </c:pt>
                <c:pt idx="135">
                  <c:v>2.1203609999999999</c:v>
                </c:pt>
                <c:pt idx="136">
                  <c:v>1.058003</c:v>
                </c:pt>
                <c:pt idx="137">
                  <c:v>0.88080550000000002</c:v>
                </c:pt>
                <c:pt idx="138">
                  <c:v>0.72502029999999995</c:v>
                </c:pt>
                <c:pt idx="139">
                  <c:v>0.72502029999999995</c:v>
                </c:pt>
                <c:pt idx="140">
                  <c:v>0.59064689999999997</c:v>
                </c:pt>
                <c:pt idx="141">
                  <c:v>0.47768529999999998</c:v>
                </c:pt>
                <c:pt idx="142">
                  <c:v>0.32359510000000002</c:v>
                </c:pt>
                <c:pt idx="143">
                  <c:v>0.26299509999999998</c:v>
                </c:pt>
                <c:pt idx="144">
                  <c:v>0.2907112</c:v>
                </c:pt>
                <c:pt idx="145">
                  <c:v>0.40910999999999997</c:v>
                </c:pt>
                <c:pt idx="146">
                  <c:v>0.62830010000000003</c:v>
                </c:pt>
                <c:pt idx="147">
                  <c:v>1.144396</c:v>
                </c:pt>
                <c:pt idx="148">
                  <c:v>1.7011309999999999</c:v>
                </c:pt>
                <c:pt idx="149">
                  <c:v>2.6597270000000002</c:v>
                </c:pt>
                <c:pt idx="150">
                  <c:v>4.041347</c:v>
                </c:pt>
                <c:pt idx="151">
                  <c:v>5.2692550000000002</c:v>
                </c:pt>
                <c:pt idx="152">
                  <c:v>5.6466940000000001</c:v>
                </c:pt>
                <c:pt idx="153">
                  <c:v>5.1026009999999991</c:v>
                </c:pt>
                <c:pt idx="154">
                  <c:v>4.6794180000000001</c:v>
                </c:pt>
                <c:pt idx="155">
                  <c:v>4.3771439999999986</c:v>
                </c:pt>
                <c:pt idx="156">
                  <c:v>4.1957799999999992</c:v>
                </c:pt>
                <c:pt idx="157">
                  <c:v>4.135324999999999</c:v>
                </c:pt>
              </c:numCache>
            </c:numRef>
          </c:yVal>
          <c:smooth val="1"/>
        </c:ser>
        <c:ser>
          <c:idx val="1"/>
          <c:order val="1"/>
          <c:tx>
            <c:v>Beta_Y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HLS_Twiss!$E$2:$E$159</c:f>
              <c:numCache>
                <c:formatCode>0.00E+00</c:formatCode>
                <c:ptCount val="15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2.6</c:v>
                </c:pt>
                <c:pt idx="7">
                  <c:v>2.7</c:v>
                </c:pt>
                <c:pt idx="8">
                  <c:v>2.8</c:v>
                </c:pt>
                <c:pt idx="9">
                  <c:v>2.9</c:v>
                </c:pt>
                <c:pt idx="10">
                  <c:v>3</c:v>
                </c:pt>
                <c:pt idx="11">
                  <c:v>3.15</c:v>
                </c:pt>
                <c:pt idx="12">
                  <c:v>3.25</c:v>
                </c:pt>
                <c:pt idx="13">
                  <c:v>3.35</c:v>
                </c:pt>
                <c:pt idx="14">
                  <c:v>3.45</c:v>
                </c:pt>
                <c:pt idx="15">
                  <c:v>3.55</c:v>
                </c:pt>
                <c:pt idx="16">
                  <c:v>3.65</c:v>
                </c:pt>
                <c:pt idx="17">
                  <c:v>3.7</c:v>
                </c:pt>
                <c:pt idx="18">
                  <c:v>3.75</c:v>
                </c:pt>
                <c:pt idx="19">
                  <c:v>3.75</c:v>
                </c:pt>
                <c:pt idx="20">
                  <c:v>3.8</c:v>
                </c:pt>
                <c:pt idx="21">
                  <c:v>3.85</c:v>
                </c:pt>
                <c:pt idx="22">
                  <c:v>4.0750000000000002</c:v>
                </c:pt>
                <c:pt idx="23">
                  <c:v>4.1499999999999986</c:v>
                </c:pt>
                <c:pt idx="24">
                  <c:v>4.2249999999999988</c:v>
                </c:pt>
                <c:pt idx="25">
                  <c:v>4.25</c:v>
                </c:pt>
                <c:pt idx="26">
                  <c:v>4.3</c:v>
                </c:pt>
                <c:pt idx="27">
                  <c:v>4.3</c:v>
                </c:pt>
                <c:pt idx="28">
                  <c:v>4.3499999999999996</c:v>
                </c:pt>
                <c:pt idx="29">
                  <c:v>4.375</c:v>
                </c:pt>
                <c:pt idx="30">
                  <c:v>4.45</c:v>
                </c:pt>
                <c:pt idx="31">
                  <c:v>4.5249999999999986</c:v>
                </c:pt>
                <c:pt idx="32">
                  <c:v>4.55</c:v>
                </c:pt>
                <c:pt idx="33">
                  <c:v>4.7699999999999987</c:v>
                </c:pt>
                <c:pt idx="34">
                  <c:v>4.8199999999999994</c:v>
                </c:pt>
                <c:pt idx="35">
                  <c:v>4.87</c:v>
                </c:pt>
                <c:pt idx="36">
                  <c:v>4.87</c:v>
                </c:pt>
                <c:pt idx="37">
                  <c:v>4.92</c:v>
                </c:pt>
                <c:pt idx="38">
                  <c:v>4.97</c:v>
                </c:pt>
                <c:pt idx="39">
                  <c:v>5.07</c:v>
                </c:pt>
                <c:pt idx="40">
                  <c:v>5.17</c:v>
                </c:pt>
                <c:pt idx="41">
                  <c:v>5.27</c:v>
                </c:pt>
                <c:pt idx="42">
                  <c:v>5.37</c:v>
                </c:pt>
                <c:pt idx="43">
                  <c:v>5.47</c:v>
                </c:pt>
                <c:pt idx="44">
                  <c:v>5.57</c:v>
                </c:pt>
                <c:pt idx="45">
                  <c:v>5.6449999999999987</c:v>
                </c:pt>
                <c:pt idx="46">
                  <c:v>5.72</c:v>
                </c:pt>
                <c:pt idx="47">
                  <c:v>5.79</c:v>
                </c:pt>
                <c:pt idx="48">
                  <c:v>5.84</c:v>
                </c:pt>
                <c:pt idx="49">
                  <c:v>5.84</c:v>
                </c:pt>
                <c:pt idx="50">
                  <c:v>5.89</c:v>
                </c:pt>
                <c:pt idx="51">
                  <c:v>5.96</c:v>
                </c:pt>
                <c:pt idx="52">
                  <c:v>6.0224999999999991</c:v>
                </c:pt>
                <c:pt idx="53">
                  <c:v>6.085</c:v>
                </c:pt>
                <c:pt idx="54">
                  <c:v>6.1849999999999987</c:v>
                </c:pt>
                <c:pt idx="55">
                  <c:v>6.2850000000000001</c:v>
                </c:pt>
                <c:pt idx="56">
                  <c:v>6.3849999999999989</c:v>
                </c:pt>
                <c:pt idx="57">
                  <c:v>6.4850000000000003</c:v>
                </c:pt>
                <c:pt idx="58">
                  <c:v>6.585</c:v>
                </c:pt>
                <c:pt idx="59">
                  <c:v>6.6849999999999987</c:v>
                </c:pt>
                <c:pt idx="60">
                  <c:v>6.7850000000000001</c:v>
                </c:pt>
                <c:pt idx="61">
                  <c:v>6.8474999999999993</c:v>
                </c:pt>
                <c:pt idx="62">
                  <c:v>6.91</c:v>
                </c:pt>
                <c:pt idx="63">
                  <c:v>6.9725000000000001</c:v>
                </c:pt>
                <c:pt idx="64">
                  <c:v>7.0350000000000001</c:v>
                </c:pt>
                <c:pt idx="65">
                  <c:v>7.1349999999999989</c:v>
                </c:pt>
                <c:pt idx="66">
                  <c:v>7.2350000000000003</c:v>
                </c:pt>
                <c:pt idx="67">
                  <c:v>7.335</c:v>
                </c:pt>
                <c:pt idx="68">
                  <c:v>7.4349999999999996</c:v>
                </c:pt>
                <c:pt idx="69">
                  <c:v>7.5350000000000001</c:v>
                </c:pt>
                <c:pt idx="70">
                  <c:v>7.6349999999999989</c:v>
                </c:pt>
                <c:pt idx="71">
                  <c:v>7.7350000000000003</c:v>
                </c:pt>
                <c:pt idx="72">
                  <c:v>7.7974999999999994</c:v>
                </c:pt>
                <c:pt idx="73">
                  <c:v>7.8599999999999994</c:v>
                </c:pt>
                <c:pt idx="74">
                  <c:v>7.9224999999999994</c:v>
                </c:pt>
                <c:pt idx="75">
                  <c:v>7.9850000000000003</c:v>
                </c:pt>
                <c:pt idx="76">
                  <c:v>8.0850000000000026</c:v>
                </c:pt>
                <c:pt idx="77">
                  <c:v>8.1850000000000005</c:v>
                </c:pt>
                <c:pt idx="78">
                  <c:v>8.2850000000000001</c:v>
                </c:pt>
                <c:pt idx="79">
                  <c:v>8.3849999999999998</c:v>
                </c:pt>
                <c:pt idx="80">
                  <c:v>8.4849999999999994</c:v>
                </c:pt>
                <c:pt idx="81">
                  <c:v>8.5850000000000026</c:v>
                </c:pt>
                <c:pt idx="82">
                  <c:v>8.6850000000000005</c:v>
                </c:pt>
                <c:pt idx="83">
                  <c:v>8.7474999999999987</c:v>
                </c:pt>
                <c:pt idx="84">
                  <c:v>8.81</c:v>
                </c:pt>
                <c:pt idx="85">
                  <c:v>8.8725000000000005</c:v>
                </c:pt>
                <c:pt idx="86">
                  <c:v>8.9350000000000005</c:v>
                </c:pt>
                <c:pt idx="87">
                  <c:v>9.0350000000000001</c:v>
                </c:pt>
                <c:pt idx="88">
                  <c:v>9.1349999999999998</c:v>
                </c:pt>
                <c:pt idx="89">
                  <c:v>9.2349999999999994</c:v>
                </c:pt>
                <c:pt idx="90">
                  <c:v>9.3350000000000026</c:v>
                </c:pt>
                <c:pt idx="91">
                  <c:v>9.4350000000000005</c:v>
                </c:pt>
                <c:pt idx="92">
                  <c:v>9.5350000000000001</c:v>
                </c:pt>
                <c:pt idx="93">
                  <c:v>9.6349999999999998</c:v>
                </c:pt>
                <c:pt idx="94">
                  <c:v>9.6975000000000016</c:v>
                </c:pt>
                <c:pt idx="95">
                  <c:v>9.76</c:v>
                </c:pt>
                <c:pt idx="96">
                  <c:v>9.8225000000000033</c:v>
                </c:pt>
                <c:pt idx="97">
                  <c:v>9.8849999999999998</c:v>
                </c:pt>
                <c:pt idx="98">
                  <c:v>9.9849999999999994</c:v>
                </c:pt>
                <c:pt idx="99">
                  <c:v>10.085000000000001</c:v>
                </c:pt>
                <c:pt idx="100">
                  <c:v>10.185</c:v>
                </c:pt>
                <c:pt idx="101">
                  <c:v>10.285</c:v>
                </c:pt>
                <c:pt idx="102">
                  <c:v>10.385</c:v>
                </c:pt>
                <c:pt idx="103">
                  <c:v>10.484999999999999</c:v>
                </c:pt>
                <c:pt idx="104">
                  <c:v>10.585000000000001</c:v>
                </c:pt>
                <c:pt idx="105">
                  <c:v>10.647500000000001</c:v>
                </c:pt>
                <c:pt idx="106">
                  <c:v>10.71</c:v>
                </c:pt>
                <c:pt idx="107">
                  <c:v>10.78</c:v>
                </c:pt>
                <c:pt idx="108">
                  <c:v>10.83</c:v>
                </c:pt>
                <c:pt idx="109">
                  <c:v>10.83</c:v>
                </c:pt>
                <c:pt idx="110">
                  <c:v>10.88</c:v>
                </c:pt>
                <c:pt idx="111">
                  <c:v>10.95</c:v>
                </c:pt>
                <c:pt idx="112">
                  <c:v>11.025</c:v>
                </c:pt>
                <c:pt idx="113">
                  <c:v>11.1</c:v>
                </c:pt>
                <c:pt idx="114">
                  <c:v>11.2</c:v>
                </c:pt>
                <c:pt idx="115">
                  <c:v>11.3</c:v>
                </c:pt>
                <c:pt idx="116">
                  <c:v>11.4</c:v>
                </c:pt>
                <c:pt idx="117">
                  <c:v>11.5</c:v>
                </c:pt>
                <c:pt idx="118">
                  <c:v>11.6</c:v>
                </c:pt>
                <c:pt idx="119">
                  <c:v>11.7</c:v>
                </c:pt>
                <c:pt idx="120">
                  <c:v>11.75</c:v>
                </c:pt>
                <c:pt idx="121">
                  <c:v>11.8</c:v>
                </c:pt>
                <c:pt idx="122">
                  <c:v>11.8</c:v>
                </c:pt>
                <c:pt idx="123">
                  <c:v>11.85</c:v>
                </c:pt>
                <c:pt idx="124">
                  <c:v>11.9</c:v>
                </c:pt>
                <c:pt idx="125">
                  <c:v>12.12</c:v>
                </c:pt>
                <c:pt idx="126">
                  <c:v>12.145</c:v>
                </c:pt>
                <c:pt idx="127">
                  <c:v>12.22</c:v>
                </c:pt>
                <c:pt idx="128">
                  <c:v>12.295</c:v>
                </c:pt>
                <c:pt idx="129">
                  <c:v>12.32</c:v>
                </c:pt>
                <c:pt idx="130">
                  <c:v>12.37</c:v>
                </c:pt>
                <c:pt idx="131">
                  <c:v>12.37</c:v>
                </c:pt>
                <c:pt idx="132">
                  <c:v>12.42</c:v>
                </c:pt>
                <c:pt idx="133">
                  <c:v>12.445</c:v>
                </c:pt>
                <c:pt idx="134">
                  <c:v>12.52</c:v>
                </c:pt>
                <c:pt idx="135">
                  <c:v>12.595000000000001</c:v>
                </c:pt>
                <c:pt idx="136">
                  <c:v>12.82</c:v>
                </c:pt>
                <c:pt idx="137">
                  <c:v>12.87</c:v>
                </c:pt>
                <c:pt idx="138">
                  <c:v>12.92</c:v>
                </c:pt>
                <c:pt idx="139">
                  <c:v>12.92</c:v>
                </c:pt>
                <c:pt idx="140">
                  <c:v>12.97</c:v>
                </c:pt>
                <c:pt idx="141">
                  <c:v>13.02</c:v>
                </c:pt>
                <c:pt idx="142">
                  <c:v>13.12</c:v>
                </c:pt>
                <c:pt idx="143">
                  <c:v>13.22</c:v>
                </c:pt>
                <c:pt idx="144">
                  <c:v>13.32</c:v>
                </c:pt>
                <c:pt idx="145">
                  <c:v>13.42</c:v>
                </c:pt>
                <c:pt idx="146">
                  <c:v>13.52</c:v>
                </c:pt>
                <c:pt idx="147">
                  <c:v>13.67</c:v>
                </c:pt>
                <c:pt idx="148">
                  <c:v>13.77</c:v>
                </c:pt>
                <c:pt idx="149">
                  <c:v>13.87</c:v>
                </c:pt>
                <c:pt idx="150">
                  <c:v>13.97</c:v>
                </c:pt>
                <c:pt idx="151">
                  <c:v>14.07</c:v>
                </c:pt>
                <c:pt idx="152">
                  <c:v>14.17</c:v>
                </c:pt>
                <c:pt idx="153">
                  <c:v>14.67</c:v>
                </c:pt>
                <c:pt idx="154">
                  <c:v>15.17</c:v>
                </c:pt>
                <c:pt idx="155">
                  <c:v>15.67</c:v>
                </c:pt>
                <c:pt idx="156">
                  <c:v>16.170000000000009</c:v>
                </c:pt>
                <c:pt idx="157">
                  <c:v>16.670000000000009</c:v>
                </c:pt>
              </c:numCache>
            </c:numRef>
          </c:xVal>
          <c:yVal>
            <c:numRef>
              <c:f>HLS_Twiss!$I$2:$I$159</c:f>
              <c:numCache>
                <c:formatCode>0.00E+00</c:formatCode>
                <c:ptCount val="158"/>
                <c:pt idx="0">
                  <c:v>3.788503</c:v>
                </c:pt>
                <c:pt idx="1">
                  <c:v>3.854492</c:v>
                </c:pt>
                <c:pt idx="2">
                  <c:v>4.05246</c:v>
                </c:pt>
                <c:pt idx="3">
                  <c:v>4.3824049999999994</c:v>
                </c:pt>
                <c:pt idx="4">
                  <c:v>4.8443290000000001</c:v>
                </c:pt>
                <c:pt idx="5">
                  <c:v>5.438231</c:v>
                </c:pt>
                <c:pt idx="6">
                  <c:v>6.0857619999999999</c:v>
                </c:pt>
                <c:pt idx="7">
                  <c:v>7.9886670000000004</c:v>
                </c:pt>
                <c:pt idx="8">
                  <c:v>10.93872</c:v>
                </c:pt>
                <c:pt idx="9">
                  <c:v>13.495749999999999</c:v>
                </c:pt>
                <c:pt idx="10">
                  <c:v>14.41428</c:v>
                </c:pt>
                <c:pt idx="11">
                  <c:v>14.38374</c:v>
                </c:pt>
                <c:pt idx="12">
                  <c:v>14.060779999999999</c:v>
                </c:pt>
                <c:pt idx="13">
                  <c:v>13.157310000000001</c:v>
                </c:pt>
                <c:pt idx="14">
                  <c:v>11.74986</c:v>
                </c:pt>
                <c:pt idx="15">
                  <c:v>9.9576850000000032</c:v>
                </c:pt>
                <c:pt idx="16">
                  <c:v>7.9325939999999999</c:v>
                </c:pt>
                <c:pt idx="17">
                  <c:v>6.9245219999999987</c:v>
                </c:pt>
                <c:pt idx="18">
                  <c:v>5.9856020000000001</c:v>
                </c:pt>
                <c:pt idx="19">
                  <c:v>5.9856020000000001</c:v>
                </c:pt>
                <c:pt idx="20">
                  <c:v>5.1158349999999979</c:v>
                </c:pt>
                <c:pt idx="21">
                  <c:v>4.3152200000000001</c:v>
                </c:pt>
                <c:pt idx="22">
                  <c:v>1.5682130000000001</c:v>
                </c:pt>
                <c:pt idx="23">
                  <c:v>1.0211110000000001</c:v>
                </c:pt>
                <c:pt idx="24">
                  <c:v>0.67981630000000004</c:v>
                </c:pt>
                <c:pt idx="25">
                  <c:v>0.59561269999999999</c:v>
                </c:pt>
                <c:pt idx="26">
                  <c:v>0.44979649999999999</c:v>
                </c:pt>
                <c:pt idx="27">
                  <c:v>0.44979649999999999</c:v>
                </c:pt>
                <c:pt idx="28">
                  <c:v>0.3341017</c:v>
                </c:pt>
                <c:pt idx="29">
                  <c:v>0.28754990000000002</c:v>
                </c:pt>
                <c:pt idx="30">
                  <c:v>0.20381489999999999</c:v>
                </c:pt>
                <c:pt idx="31">
                  <c:v>0.2010441</c:v>
                </c:pt>
                <c:pt idx="32">
                  <c:v>0.21640989999999999</c:v>
                </c:pt>
                <c:pt idx="33">
                  <c:v>0.63536769999999998</c:v>
                </c:pt>
                <c:pt idx="34">
                  <c:v>0.80165160000000002</c:v>
                </c:pt>
                <c:pt idx="35">
                  <c:v>0.99425640000000004</c:v>
                </c:pt>
                <c:pt idx="36">
                  <c:v>0.99425640000000004</c:v>
                </c:pt>
                <c:pt idx="37">
                  <c:v>1.213182</c:v>
                </c:pt>
                <c:pt idx="38">
                  <c:v>1.4584280000000001</c:v>
                </c:pt>
                <c:pt idx="39">
                  <c:v>1.8898079999999999</c:v>
                </c:pt>
                <c:pt idx="40">
                  <c:v>2.0724239999999989</c:v>
                </c:pt>
                <c:pt idx="41">
                  <c:v>1.950993</c:v>
                </c:pt>
                <c:pt idx="42">
                  <c:v>1.5622769999999999</c:v>
                </c:pt>
                <c:pt idx="43">
                  <c:v>1.0239510000000001</c:v>
                </c:pt>
                <c:pt idx="44">
                  <c:v>0.55013299999999998</c:v>
                </c:pt>
                <c:pt idx="45">
                  <c:v>0.34869650000000002</c:v>
                </c:pt>
                <c:pt idx="46">
                  <c:v>0.27972439999999998</c:v>
                </c:pt>
                <c:pt idx="47">
                  <c:v>0.2820685</c:v>
                </c:pt>
                <c:pt idx="48">
                  <c:v>0.30545159999999999</c:v>
                </c:pt>
                <c:pt idx="49">
                  <c:v>0.30545159999999999</c:v>
                </c:pt>
                <c:pt idx="50">
                  <c:v>0.34692519999999999</c:v>
                </c:pt>
                <c:pt idx="51">
                  <c:v>0.4353805</c:v>
                </c:pt>
                <c:pt idx="52">
                  <c:v>0.57061390000000001</c:v>
                </c:pt>
                <c:pt idx="53">
                  <c:v>0.80842029999999998</c:v>
                </c:pt>
                <c:pt idx="54">
                  <c:v>1.3792219999999999</c:v>
                </c:pt>
                <c:pt idx="55">
                  <c:v>1.982248</c:v>
                </c:pt>
                <c:pt idx="56">
                  <c:v>2.364913</c:v>
                </c:pt>
                <c:pt idx="57">
                  <c:v>2.412774999999999</c:v>
                </c:pt>
                <c:pt idx="58">
                  <c:v>2.111518999999999</c:v>
                </c:pt>
                <c:pt idx="59">
                  <c:v>1.551242</c:v>
                </c:pt>
                <c:pt idx="60">
                  <c:v>0.98517319999999997</c:v>
                </c:pt>
                <c:pt idx="61">
                  <c:v>0.76838910000000005</c:v>
                </c:pt>
                <c:pt idx="62">
                  <c:v>0.69842879999999996</c:v>
                </c:pt>
                <c:pt idx="63">
                  <c:v>0.75271049999999995</c:v>
                </c:pt>
                <c:pt idx="64">
                  <c:v>0.94875520000000002</c:v>
                </c:pt>
                <c:pt idx="65">
                  <c:v>1.46706</c:v>
                </c:pt>
                <c:pt idx="66">
                  <c:v>1.97417</c:v>
                </c:pt>
                <c:pt idx="67">
                  <c:v>2.236459</c:v>
                </c:pt>
                <c:pt idx="68">
                  <c:v>2.1754869999999991</c:v>
                </c:pt>
                <c:pt idx="69">
                  <c:v>1.8094859999999999</c:v>
                </c:pt>
                <c:pt idx="70">
                  <c:v>1.2479180000000001</c:v>
                </c:pt>
                <c:pt idx="71">
                  <c:v>0.72358310000000003</c:v>
                </c:pt>
                <c:pt idx="72">
                  <c:v>0.52378539999999996</c:v>
                </c:pt>
                <c:pt idx="73">
                  <c:v>0.44238119999999997</c:v>
                </c:pt>
                <c:pt idx="74">
                  <c:v>0.45275320000000002</c:v>
                </c:pt>
                <c:pt idx="75">
                  <c:v>0.55829269999999998</c:v>
                </c:pt>
                <c:pt idx="76">
                  <c:v>0.86481989999999997</c:v>
                </c:pt>
                <c:pt idx="77">
                  <c:v>1.1833689999999999</c:v>
                </c:pt>
                <c:pt idx="78">
                  <c:v>1.3706480000000001</c:v>
                </c:pt>
                <c:pt idx="79">
                  <c:v>1.3706480000000001</c:v>
                </c:pt>
                <c:pt idx="80">
                  <c:v>1.1833689999999999</c:v>
                </c:pt>
                <c:pt idx="81">
                  <c:v>0.86481989999999997</c:v>
                </c:pt>
                <c:pt idx="82">
                  <c:v>0.55829269999999998</c:v>
                </c:pt>
                <c:pt idx="83">
                  <c:v>0.45275320000000002</c:v>
                </c:pt>
                <c:pt idx="84">
                  <c:v>0.44238119999999997</c:v>
                </c:pt>
                <c:pt idx="85">
                  <c:v>0.52378539999999996</c:v>
                </c:pt>
                <c:pt idx="86">
                  <c:v>0.72358310000000003</c:v>
                </c:pt>
                <c:pt idx="87">
                  <c:v>1.2479180000000001</c:v>
                </c:pt>
                <c:pt idx="88">
                  <c:v>1.8094859999999999</c:v>
                </c:pt>
                <c:pt idx="89">
                  <c:v>2.1754869999999991</c:v>
                </c:pt>
                <c:pt idx="90">
                  <c:v>2.236459</c:v>
                </c:pt>
                <c:pt idx="91">
                  <c:v>1.97417</c:v>
                </c:pt>
                <c:pt idx="92">
                  <c:v>1.46706</c:v>
                </c:pt>
                <c:pt idx="93">
                  <c:v>0.94875520000000002</c:v>
                </c:pt>
                <c:pt idx="94">
                  <c:v>0.75271049999999995</c:v>
                </c:pt>
                <c:pt idx="95">
                  <c:v>0.69842879999999996</c:v>
                </c:pt>
                <c:pt idx="96">
                  <c:v>0.76838910000000005</c:v>
                </c:pt>
                <c:pt idx="97">
                  <c:v>0.98517319999999997</c:v>
                </c:pt>
                <c:pt idx="98">
                  <c:v>1.551242</c:v>
                </c:pt>
                <c:pt idx="99">
                  <c:v>2.111518999999999</c:v>
                </c:pt>
                <c:pt idx="100">
                  <c:v>2.412774999999999</c:v>
                </c:pt>
                <c:pt idx="101">
                  <c:v>2.364913</c:v>
                </c:pt>
                <c:pt idx="102">
                  <c:v>1.982248</c:v>
                </c:pt>
                <c:pt idx="103">
                  <c:v>1.3792219999999999</c:v>
                </c:pt>
                <c:pt idx="104">
                  <c:v>0.80842029999999998</c:v>
                </c:pt>
                <c:pt idx="105">
                  <c:v>0.57061390000000001</c:v>
                </c:pt>
                <c:pt idx="106">
                  <c:v>0.4353805</c:v>
                </c:pt>
                <c:pt idx="107">
                  <c:v>0.34692519999999999</c:v>
                </c:pt>
                <c:pt idx="108">
                  <c:v>0.30545159999999999</c:v>
                </c:pt>
                <c:pt idx="109">
                  <c:v>0.30545159999999999</c:v>
                </c:pt>
                <c:pt idx="110">
                  <c:v>0.2820685</c:v>
                </c:pt>
                <c:pt idx="111">
                  <c:v>0.27972439999999998</c:v>
                </c:pt>
                <c:pt idx="112">
                  <c:v>0.34869650000000002</c:v>
                </c:pt>
                <c:pt idx="113">
                  <c:v>0.55013299999999998</c:v>
                </c:pt>
                <c:pt idx="114">
                  <c:v>1.0239510000000001</c:v>
                </c:pt>
                <c:pt idx="115">
                  <c:v>1.5622769999999999</c:v>
                </c:pt>
                <c:pt idx="116">
                  <c:v>1.950993</c:v>
                </c:pt>
                <c:pt idx="117">
                  <c:v>2.0724239999999989</c:v>
                </c:pt>
                <c:pt idx="118">
                  <c:v>1.8898079999999999</c:v>
                </c:pt>
                <c:pt idx="119">
                  <c:v>1.4584280000000001</c:v>
                </c:pt>
                <c:pt idx="120">
                  <c:v>1.213182</c:v>
                </c:pt>
                <c:pt idx="121">
                  <c:v>0.99425640000000004</c:v>
                </c:pt>
                <c:pt idx="122">
                  <c:v>0.99425640000000004</c:v>
                </c:pt>
                <c:pt idx="123">
                  <c:v>0.80165160000000002</c:v>
                </c:pt>
                <c:pt idx="124">
                  <c:v>0.63536769999999998</c:v>
                </c:pt>
                <c:pt idx="125">
                  <c:v>0.21640989999999999</c:v>
                </c:pt>
                <c:pt idx="126">
                  <c:v>0.2010441</c:v>
                </c:pt>
                <c:pt idx="127">
                  <c:v>0.20381489999999999</c:v>
                </c:pt>
                <c:pt idx="128">
                  <c:v>0.28754990000000002</c:v>
                </c:pt>
                <c:pt idx="129">
                  <c:v>0.3341017</c:v>
                </c:pt>
                <c:pt idx="130">
                  <c:v>0.44979649999999999</c:v>
                </c:pt>
                <c:pt idx="131">
                  <c:v>0.44979649999999999</c:v>
                </c:pt>
                <c:pt idx="132">
                  <c:v>0.59561269999999999</c:v>
                </c:pt>
                <c:pt idx="133">
                  <c:v>0.67981630000000004</c:v>
                </c:pt>
                <c:pt idx="134">
                  <c:v>1.0211110000000001</c:v>
                </c:pt>
                <c:pt idx="135">
                  <c:v>1.5682130000000001</c:v>
                </c:pt>
                <c:pt idx="136">
                  <c:v>4.3152200000000001</c:v>
                </c:pt>
                <c:pt idx="137">
                  <c:v>5.1158349999999979</c:v>
                </c:pt>
                <c:pt idx="138">
                  <c:v>5.9856020000000001</c:v>
                </c:pt>
                <c:pt idx="139">
                  <c:v>5.9856020000000001</c:v>
                </c:pt>
                <c:pt idx="140">
                  <c:v>6.9245219999999987</c:v>
                </c:pt>
                <c:pt idx="141">
                  <c:v>7.9325939999999999</c:v>
                </c:pt>
                <c:pt idx="142">
                  <c:v>9.9576850000000032</c:v>
                </c:pt>
                <c:pt idx="143">
                  <c:v>11.74986</c:v>
                </c:pt>
                <c:pt idx="144">
                  <c:v>13.157310000000001</c:v>
                </c:pt>
                <c:pt idx="145">
                  <c:v>14.060779999999999</c:v>
                </c:pt>
                <c:pt idx="146">
                  <c:v>14.38374</c:v>
                </c:pt>
                <c:pt idx="147">
                  <c:v>14.41428</c:v>
                </c:pt>
                <c:pt idx="148">
                  <c:v>13.495749999999999</c:v>
                </c:pt>
                <c:pt idx="149">
                  <c:v>10.93872</c:v>
                </c:pt>
                <c:pt idx="150">
                  <c:v>7.9886670000000004</c:v>
                </c:pt>
                <c:pt idx="151">
                  <c:v>6.0857619999999999</c:v>
                </c:pt>
                <c:pt idx="152">
                  <c:v>5.438231</c:v>
                </c:pt>
                <c:pt idx="153">
                  <c:v>4.8443290000000001</c:v>
                </c:pt>
                <c:pt idx="154">
                  <c:v>4.3824049999999994</c:v>
                </c:pt>
                <c:pt idx="155">
                  <c:v>4.05246</c:v>
                </c:pt>
                <c:pt idx="156">
                  <c:v>3.854492</c:v>
                </c:pt>
                <c:pt idx="157">
                  <c:v>3.788503</c:v>
                </c:pt>
              </c:numCache>
            </c:numRef>
          </c:yVal>
          <c:smooth val="1"/>
        </c:ser>
        <c:ser>
          <c:idx val="2"/>
          <c:order val="2"/>
          <c:tx>
            <c:v>100 Eta_X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HLS_Twiss!$E$2:$E$159</c:f>
              <c:numCache>
                <c:formatCode>0.00E+00</c:formatCode>
                <c:ptCount val="15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2.6</c:v>
                </c:pt>
                <c:pt idx="7">
                  <c:v>2.7</c:v>
                </c:pt>
                <c:pt idx="8">
                  <c:v>2.8</c:v>
                </c:pt>
                <c:pt idx="9">
                  <c:v>2.9</c:v>
                </c:pt>
                <c:pt idx="10">
                  <c:v>3</c:v>
                </c:pt>
                <c:pt idx="11">
                  <c:v>3.15</c:v>
                </c:pt>
                <c:pt idx="12">
                  <c:v>3.25</c:v>
                </c:pt>
                <c:pt idx="13">
                  <c:v>3.35</c:v>
                </c:pt>
                <c:pt idx="14">
                  <c:v>3.45</c:v>
                </c:pt>
                <c:pt idx="15">
                  <c:v>3.55</c:v>
                </c:pt>
                <c:pt idx="16">
                  <c:v>3.65</c:v>
                </c:pt>
                <c:pt idx="17">
                  <c:v>3.7</c:v>
                </c:pt>
                <c:pt idx="18">
                  <c:v>3.75</c:v>
                </c:pt>
                <c:pt idx="19">
                  <c:v>3.75</c:v>
                </c:pt>
                <c:pt idx="20">
                  <c:v>3.8</c:v>
                </c:pt>
                <c:pt idx="21">
                  <c:v>3.85</c:v>
                </c:pt>
                <c:pt idx="22">
                  <c:v>4.0750000000000002</c:v>
                </c:pt>
                <c:pt idx="23">
                  <c:v>4.1499999999999986</c:v>
                </c:pt>
                <c:pt idx="24">
                  <c:v>4.2249999999999988</c:v>
                </c:pt>
                <c:pt idx="25">
                  <c:v>4.25</c:v>
                </c:pt>
                <c:pt idx="26">
                  <c:v>4.3</c:v>
                </c:pt>
                <c:pt idx="27">
                  <c:v>4.3</c:v>
                </c:pt>
                <c:pt idx="28">
                  <c:v>4.3499999999999996</c:v>
                </c:pt>
                <c:pt idx="29">
                  <c:v>4.375</c:v>
                </c:pt>
                <c:pt idx="30">
                  <c:v>4.45</c:v>
                </c:pt>
                <c:pt idx="31">
                  <c:v>4.5249999999999986</c:v>
                </c:pt>
                <c:pt idx="32">
                  <c:v>4.55</c:v>
                </c:pt>
                <c:pt idx="33">
                  <c:v>4.7699999999999987</c:v>
                </c:pt>
                <c:pt idx="34">
                  <c:v>4.8199999999999994</c:v>
                </c:pt>
                <c:pt idx="35">
                  <c:v>4.87</c:v>
                </c:pt>
                <c:pt idx="36">
                  <c:v>4.87</c:v>
                </c:pt>
                <c:pt idx="37">
                  <c:v>4.92</c:v>
                </c:pt>
                <c:pt idx="38">
                  <c:v>4.97</c:v>
                </c:pt>
                <c:pt idx="39">
                  <c:v>5.07</c:v>
                </c:pt>
                <c:pt idx="40">
                  <c:v>5.17</c:v>
                </c:pt>
                <c:pt idx="41">
                  <c:v>5.27</c:v>
                </c:pt>
                <c:pt idx="42">
                  <c:v>5.37</c:v>
                </c:pt>
                <c:pt idx="43">
                  <c:v>5.47</c:v>
                </c:pt>
                <c:pt idx="44">
                  <c:v>5.57</c:v>
                </c:pt>
                <c:pt idx="45">
                  <c:v>5.6449999999999987</c:v>
                </c:pt>
                <c:pt idx="46">
                  <c:v>5.72</c:v>
                </c:pt>
                <c:pt idx="47">
                  <c:v>5.79</c:v>
                </c:pt>
                <c:pt idx="48">
                  <c:v>5.84</c:v>
                </c:pt>
                <c:pt idx="49">
                  <c:v>5.84</c:v>
                </c:pt>
                <c:pt idx="50">
                  <c:v>5.89</c:v>
                </c:pt>
                <c:pt idx="51">
                  <c:v>5.96</c:v>
                </c:pt>
                <c:pt idx="52">
                  <c:v>6.0224999999999991</c:v>
                </c:pt>
                <c:pt idx="53">
                  <c:v>6.085</c:v>
                </c:pt>
                <c:pt idx="54">
                  <c:v>6.1849999999999987</c:v>
                </c:pt>
                <c:pt idx="55">
                  <c:v>6.2850000000000001</c:v>
                </c:pt>
                <c:pt idx="56">
                  <c:v>6.3849999999999989</c:v>
                </c:pt>
                <c:pt idx="57">
                  <c:v>6.4850000000000003</c:v>
                </c:pt>
                <c:pt idx="58">
                  <c:v>6.585</c:v>
                </c:pt>
                <c:pt idx="59">
                  <c:v>6.6849999999999987</c:v>
                </c:pt>
                <c:pt idx="60">
                  <c:v>6.7850000000000001</c:v>
                </c:pt>
                <c:pt idx="61">
                  <c:v>6.8474999999999993</c:v>
                </c:pt>
                <c:pt idx="62">
                  <c:v>6.91</c:v>
                </c:pt>
                <c:pt idx="63">
                  <c:v>6.9725000000000001</c:v>
                </c:pt>
                <c:pt idx="64">
                  <c:v>7.0350000000000001</c:v>
                </c:pt>
                <c:pt idx="65">
                  <c:v>7.1349999999999989</c:v>
                </c:pt>
                <c:pt idx="66">
                  <c:v>7.2350000000000003</c:v>
                </c:pt>
                <c:pt idx="67">
                  <c:v>7.335</c:v>
                </c:pt>
                <c:pt idx="68">
                  <c:v>7.4349999999999996</c:v>
                </c:pt>
                <c:pt idx="69">
                  <c:v>7.5350000000000001</c:v>
                </c:pt>
                <c:pt idx="70">
                  <c:v>7.6349999999999989</c:v>
                </c:pt>
                <c:pt idx="71">
                  <c:v>7.7350000000000003</c:v>
                </c:pt>
                <c:pt idx="72">
                  <c:v>7.7974999999999994</c:v>
                </c:pt>
                <c:pt idx="73">
                  <c:v>7.8599999999999994</c:v>
                </c:pt>
                <c:pt idx="74">
                  <c:v>7.9224999999999994</c:v>
                </c:pt>
                <c:pt idx="75">
                  <c:v>7.9850000000000003</c:v>
                </c:pt>
                <c:pt idx="76">
                  <c:v>8.0850000000000026</c:v>
                </c:pt>
                <c:pt idx="77">
                  <c:v>8.1850000000000005</c:v>
                </c:pt>
                <c:pt idx="78">
                  <c:v>8.2850000000000001</c:v>
                </c:pt>
                <c:pt idx="79">
                  <c:v>8.3849999999999998</c:v>
                </c:pt>
                <c:pt idx="80">
                  <c:v>8.4849999999999994</c:v>
                </c:pt>
                <c:pt idx="81">
                  <c:v>8.5850000000000026</c:v>
                </c:pt>
                <c:pt idx="82">
                  <c:v>8.6850000000000005</c:v>
                </c:pt>
                <c:pt idx="83">
                  <c:v>8.7474999999999987</c:v>
                </c:pt>
                <c:pt idx="84">
                  <c:v>8.81</c:v>
                </c:pt>
                <c:pt idx="85">
                  <c:v>8.8725000000000005</c:v>
                </c:pt>
                <c:pt idx="86">
                  <c:v>8.9350000000000005</c:v>
                </c:pt>
                <c:pt idx="87">
                  <c:v>9.0350000000000001</c:v>
                </c:pt>
                <c:pt idx="88">
                  <c:v>9.1349999999999998</c:v>
                </c:pt>
                <c:pt idx="89">
                  <c:v>9.2349999999999994</c:v>
                </c:pt>
                <c:pt idx="90">
                  <c:v>9.3350000000000026</c:v>
                </c:pt>
                <c:pt idx="91">
                  <c:v>9.4350000000000005</c:v>
                </c:pt>
                <c:pt idx="92">
                  <c:v>9.5350000000000001</c:v>
                </c:pt>
                <c:pt idx="93">
                  <c:v>9.6349999999999998</c:v>
                </c:pt>
                <c:pt idx="94">
                  <c:v>9.6975000000000016</c:v>
                </c:pt>
                <c:pt idx="95">
                  <c:v>9.76</c:v>
                </c:pt>
                <c:pt idx="96">
                  <c:v>9.8225000000000033</c:v>
                </c:pt>
                <c:pt idx="97">
                  <c:v>9.8849999999999998</c:v>
                </c:pt>
                <c:pt idx="98">
                  <c:v>9.9849999999999994</c:v>
                </c:pt>
                <c:pt idx="99">
                  <c:v>10.085000000000001</c:v>
                </c:pt>
                <c:pt idx="100">
                  <c:v>10.185</c:v>
                </c:pt>
                <c:pt idx="101">
                  <c:v>10.285</c:v>
                </c:pt>
                <c:pt idx="102">
                  <c:v>10.385</c:v>
                </c:pt>
                <c:pt idx="103">
                  <c:v>10.484999999999999</c:v>
                </c:pt>
                <c:pt idx="104">
                  <c:v>10.585000000000001</c:v>
                </c:pt>
                <c:pt idx="105">
                  <c:v>10.647500000000001</c:v>
                </c:pt>
                <c:pt idx="106">
                  <c:v>10.71</c:v>
                </c:pt>
                <c:pt idx="107">
                  <c:v>10.78</c:v>
                </c:pt>
                <c:pt idx="108">
                  <c:v>10.83</c:v>
                </c:pt>
                <c:pt idx="109">
                  <c:v>10.83</c:v>
                </c:pt>
                <c:pt idx="110">
                  <c:v>10.88</c:v>
                </c:pt>
                <c:pt idx="111">
                  <c:v>10.95</c:v>
                </c:pt>
                <c:pt idx="112">
                  <c:v>11.025</c:v>
                </c:pt>
                <c:pt idx="113">
                  <c:v>11.1</c:v>
                </c:pt>
                <c:pt idx="114">
                  <c:v>11.2</c:v>
                </c:pt>
                <c:pt idx="115">
                  <c:v>11.3</c:v>
                </c:pt>
                <c:pt idx="116">
                  <c:v>11.4</c:v>
                </c:pt>
                <c:pt idx="117">
                  <c:v>11.5</c:v>
                </c:pt>
                <c:pt idx="118">
                  <c:v>11.6</c:v>
                </c:pt>
                <c:pt idx="119">
                  <c:v>11.7</c:v>
                </c:pt>
                <c:pt idx="120">
                  <c:v>11.75</c:v>
                </c:pt>
                <c:pt idx="121">
                  <c:v>11.8</c:v>
                </c:pt>
                <c:pt idx="122">
                  <c:v>11.8</c:v>
                </c:pt>
                <c:pt idx="123">
                  <c:v>11.85</c:v>
                </c:pt>
                <c:pt idx="124">
                  <c:v>11.9</c:v>
                </c:pt>
                <c:pt idx="125">
                  <c:v>12.12</c:v>
                </c:pt>
                <c:pt idx="126">
                  <c:v>12.145</c:v>
                </c:pt>
                <c:pt idx="127">
                  <c:v>12.22</c:v>
                </c:pt>
                <c:pt idx="128">
                  <c:v>12.295</c:v>
                </c:pt>
                <c:pt idx="129">
                  <c:v>12.32</c:v>
                </c:pt>
                <c:pt idx="130">
                  <c:v>12.37</c:v>
                </c:pt>
                <c:pt idx="131">
                  <c:v>12.37</c:v>
                </c:pt>
                <c:pt idx="132">
                  <c:v>12.42</c:v>
                </c:pt>
                <c:pt idx="133">
                  <c:v>12.445</c:v>
                </c:pt>
                <c:pt idx="134">
                  <c:v>12.52</c:v>
                </c:pt>
                <c:pt idx="135">
                  <c:v>12.595000000000001</c:v>
                </c:pt>
                <c:pt idx="136">
                  <c:v>12.82</c:v>
                </c:pt>
                <c:pt idx="137">
                  <c:v>12.87</c:v>
                </c:pt>
                <c:pt idx="138">
                  <c:v>12.92</c:v>
                </c:pt>
                <c:pt idx="139">
                  <c:v>12.92</c:v>
                </c:pt>
                <c:pt idx="140">
                  <c:v>12.97</c:v>
                </c:pt>
                <c:pt idx="141">
                  <c:v>13.02</c:v>
                </c:pt>
                <c:pt idx="142">
                  <c:v>13.12</c:v>
                </c:pt>
                <c:pt idx="143">
                  <c:v>13.22</c:v>
                </c:pt>
                <c:pt idx="144">
                  <c:v>13.32</c:v>
                </c:pt>
                <c:pt idx="145">
                  <c:v>13.42</c:v>
                </c:pt>
                <c:pt idx="146">
                  <c:v>13.52</c:v>
                </c:pt>
                <c:pt idx="147">
                  <c:v>13.67</c:v>
                </c:pt>
                <c:pt idx="148">
                  <c:v>13.77</c:v>
                </c:pt>
                <c:pt idx="149">
                  <c:v>13.87</c:v>
                </c:pt>
                <c:pt idx="150">
                  <c:v>13.97</c:v>
                </c:pt>
                <c:pt idx="151">
                  <c:v>14.07</c:v>
                </c:pt>
                <c:pt idx="152">
                  <c:v>14.17</c:v>
                </c:pt>
                <c:pt idx="153">
                  <c:v>14.67</c:v>
                </c:pt>
                <c:pt idx="154">
                  <c:v>15.17</c:v>
                </c:pt>
                <c:pt idx="155">
                  <c:v>15.67</c:v>
                </c:pt>
                <c:pt idx="156">
                  <c:v>16.170000000000009</c:v>
                </c:pt>
                <c:pt idx="157">
                  <c:v>16.670000000000009</c:v>
                </c:pt>
              </c:numCache>
            </c:numRef>
          </c:xVal>
          <c:yVal>
            <c:numRef>
              <c:f>HLS_Twiss!$M$2:$M$159</c:f>
              <c:numCache>
                <c:formatCode>0.00E+00</c:formatCode>
                <c:ptCount val="158"/>
                <c:pt idx="0">
                  <c:v>1.232927E-2</c:v>
                </c:pt>
                <c:pt idx="1">
                  <c:v>1.232927E-2</c:v>
                </c:pt>
                <c:pt idx="2">
                  <c:v>1.232927E-2</c:v>
                </c:pt>
                <c:pt idx="3">
                  <c:v>1.232927E-2</c:v>
                </c:pt>
                <c:pt idx="4">
                  <c:v>1.232927E-2</c:v>
                </c:pt>
                <c:pt idx="5">
                  <c:v>1.232927E-2</c:v>
                </c:pt>
                <c:pt idx="6">
                  <c:v>1.177812E-2</c:v>
                </c:pt>
                <c:pt idx="7">
                  <c:v>1.0173929999999999E-2</c:v>
                </c:pt>
                <c:pt idx="8">
                  <c:v>8.0836989999999997E-3</c:v>
                </c:pt>
                <c:pt idx="9">
                  <c:v>6.2410979999999996E-3</c:v>
                </c:pt>
                <c:pt idx="10">
                  <c:v>4.8168439999999998E-3</c:v>
                </c:pt>
                <c:pt idx="11">
                  <c:v>2.943504E-3</c:v>
                </c:pt>
                <c:pt idx="12">
                  <c:v>6.0001909999999999E-2</c:v>
                </c:pt>
                <c:pt idx="13">
                  <c:v>0.2348952</c:v>
                </c:pt>
                <c:pt idx="14">
                  <c:v>0.53133680000000005</c:v>
                </c:pt>
                <c:pt idx="15">
                  <c:v>0.95562069999999999</c:v>
                </c:pt>
                <c:pt idx="16">
                  <c:v>1.5167550000000001</c:v>
                </c:pt>
                <c:pt idx="17">
                  <c:v>1.833394</c:v>
                </c:pt>
                <c:pt idx="18">
                  <c:v>2.1500330000000001</c:v>
                </c:pt>
                <c:pt idx="19">
                  <c:v>2.1500330000000001</c:v>
                </c:pt>
                <c:pt idx="20">
                  <c:v>2.4666719999999991</c:v>
                </c:pt>
                <c:pt idx="21">
                  <c:v>2.7833110000000012</c:v>
                </c:pt>
                <c:pt idx="22">
                  <c:v>4.2081849999999976</c:v>
                </c:pt>
                <c:pt idx="23">
                  <c:v>4.5756709999999998</c:v>
                </c:pt>
                <c:pt idx="24">
                  <c:v>4.7179309999999992</c:v>
                </c:pt>
                <c:pt idx="25">
                  <c:v>4.726718</c:v>
                </c:pt>
                <c:pt idx="26">
                  <c:v>4.7442919999999997</c:v>
                </c:pt>
                <c:pt idx="27">
                  <c:v>4.7442919999999997</c:v>
                </c:pt>
                <c:pt idx="28">
                  <c:v>4.7618660000000004</c:v>
                </c:pt>
                <c:pt idx="29">
                  <c:v>4.7706530000000003</c:v>
                </c:pt>
                <c:pt idx="30">
                  <c:v>4.679386</c:v>
                </c:pt>
                <c:pt idx="31">
                  <c:v>4.3577859999999982</c:v>
                </c:pt>
                <c:pt idx="32">
                  <c:v>4.2136510000000014</c:v>
                </c:pt>
                <c:pt idx="33">
                  <c:v>2.945266999999999</c:v>
                </c:pt>
                <c:pt idx="34">
                  <c:v>2.6569980000000002</c:v>
                </c:pt>
                <c:pt idx="35">
                  <c:v>2.3687279999999999</c:v>
                </c:pt>
                <c:pt idx="36">
                  <c:v>2.3687279999999999</c:v>
                </c:pt>
                <c:pt idx="37">
                  <c:v>2.0804589999999998</c:v>
                </c:pt>
                <c:pt idx="38">
                  <c:v>1.7921899999999999</c:v>
                </c:pt>
                <c:pt idx="39">
                  <c:v>1.3366579999999999</c:v>
                </c:pt>
                <c:pt idx="40">
                  <c:v>1.1025480000000001</c:v>
                </c:pt>
                <c:pt idx="41">
                  <c:v>1.07159</c:v>
                </c:pt>
                <c:pt idx="42">
                  <c:v>1.2413689999999999</c:v>
                </c:pt>
                <c:pt idx="43">
                  <c:v>1.6251329999999999</c:v>
                </c:pt>
                <c:pt idx="44">
                  <c:v>2.124387</c:v>
                </c:pt>
                <c:pt idx="45">
                  <c:v>2.382369999999999</c:v>
                </c:pt>
                <c:pt idx="46">
                  <c:v>2.3936920000000002</c:v>
                </c:pt>
                <c:pt idx="47">
                  <c:v>2.286753</c:v>
                </c:pt>
                <c:pt idx="48">
                  <c:v>2.2103670000000002</c:v>
                </c:pt>
                <c:pt idx="49">
                  <c:v>2.2103670000000002</c:v>
                </c:pt>
                <c:pt idx="50">
                  <c:v>2.133982</c:v>
                </c:pt>
                <c:pt idx="51">
                  <c:v>2.027042999999999</c:v>
                </c:pt>
                <c:pt idx="52">
                  <c:v>1.880501</c:v>
                </c:pt>
                <c:pt idx="53">
                  <c:v>1.6377060000000001</c:v>
                </c:pt>
                <c:pt idx="54">
                  <c:v>1.1782490000000001</c:v>
                </c:pt>
                <c:pt idx="55">
                  <c:v>0.81685589999999997</c:v>
                </c:pt>
                <c:pt idx="56">
                  <c:v>0.63551150000000001</c:v>
                </c:pt>
                <c:pt idx="57">
                  <c:v>0.62024100000000004</c:v>
                </c:pt>
                <c:pt idx="58">
                  <c:v>0.76986790000000005</c:v>
                </c:pt>
                <c:pt idx="59">
                  <c:v>1.095923</c:v>
                </c:pt>
                <c:pt idx="60">
                  <c:v>1.5173559999999999</c:v>
                </c:pt>
                <c:pt idx="61">
                  <c:v>1.718062</c:v>
                </c:pt>
                <c:pt idx="62">
                  <c:v>1.7845880000000001</c:v>
                </c:pt>
                <c:pt idx="63">
                  <c:v>1.711738</c:v>
                </c:pt>
                <c:pt idx="64">
                  <c:v>1.5052030000000001</c:v>
                </c:pt>
                <c:pt idx="65">
                  <c:v>1.075089</c:v>
                </c:pt>
                <c:pt idx="66">
                  <c:v>0.73943890000000001</c:v>
                </c:pt>
                <c:pt idx="67">
                  <c:v>0.57787189999999999</c:v>
                </c:pt>
                <c:pt idx="68">
                  <c:v>0.57793709999999998</c:v>
                </c:pt>
                <c:pt idx="69">
                  <c:v>0.73963959999999995</c:v>
                </c:pt>
                <c:pt idx="70">
                  <c:v>1.0754410000000001</c:v>
                </c:pt>
                <c:pt idx="71">
                  <c:v>1.505717</c:v>
                </c:pt>
                <c:pt idx="72">
                  <c:v>1.7115480000000001</c:v>
                </c:pt>
                <c:pt idx="73">
                  <c:v>1.7820260000000001</c:v>
                </c:pt>
                <c:pt idx="74">
                  <c:v>1.711576</c:v>
                </c:pt>
                <c:pt idx="75">
                  <c:v>1.5057700000000001</c:v>
                </c:pt>
                <c:pt idx="76">
                  <c:v>1.0755300000000001</c:v>
                </c:pt>
                <c:pt idx="77">
                  <c:v>0.73977020000000004</c:v>
                </c:pt>
                <c:pt idx="78">
                  <c:v>0.57811900000000005</c:v>
                </c:pt>
                <c:pt idx="79">
                  <c:v>0.57811900000000005</c:v>
                </c:pt>
                <c:pt idx="80">
                  <c:v>0.73977020000000004</c:v>
                </c:pt>
                <c:pt idx="81">
                  <c:v>1.0755300000000001</c:v>
                </c:pt>
                <c:pt idx="82">
                  <c:v>1.5057700000000001</c:v>
                </c:pt>
                <c:pt idx="83">
                  <c:v>1.711576</c:v>
                </c:pt>
                <c:pt idx="84">
                  <c:v>1.7820260000000001</c:v>
                </c:pt>
                <c:pt idx="85">
                  <c:v>1.7115480000000001</c:v>
                </c:pt>
                <c:pt idx="86">
                  <c:v>1.505717</c:v>
                </c:pt>
                <c:pt idx="87">
                  <c:v>1.0754410000000001</c:v>
                </c:pt>
                <c:pt idx="88">
                  <c:v>0.73963959999999995</c:v>
                </c:pt>
                <c:pt idx="89">
                  <c:v>0.57793709999999998</c:v>
                </c:pt>
                <c:pt idx="90">
                  <c:v>0.57787189999999999</c:v>
                </c:pt>
                <c:pt idx="91">
                  <c:v>0.73943890000000001</c:v>
                </c:pt>
                <c:pt idx="92">
                  <c:v>1.075089</c:v>
                </c:pt>
                <c:pt idx="93">
                  <c:v>1.5052030000000001</c:v>
                </c:pt>
                <c:pt idx="94">
                  <c:v>1.711738</c:v>
                </c:pt>
                <c:pt idx="95">
                  <c:v>1.7845880000000001</c:v>
                </c:pt>
                <c:pt idx="96">
                  <c:v>1.718062</c:v>
                </c:pt>
                <c:pt idx="97">
                  <c:v>1.5173559999999999</c:v>
                </c:pt>
                <c:pt idx="98">
                  <c:v>1.095923</c:v>
                </c:pt>
                <c:pt idx="99">
                  <c:v>0.76986790000000005</c:v>
                </c:pt>
                <c:pt idx="100">
                  <c:v>0.62024100000000004</c:v>
                </c:pt>
                <c:pt idx="101">
                  <c:v>0.63551150000000001</c:v>
                </c:pt>
                <c:pt idx="102">
                  <c:v>0.81685589999999997</c:v>
                </c:pt>
                <c:pt idx="103">
                  <c:v>1.1782490000000001</c:v>
                </c:pt>
                <c:pt idx="104">
                  <c:v>1.6377060000000001</c:v>
                </c:pt>
                <c:pt idx="105">
                  <c:v>1.880501</c:v>
                </c:pt>
                <c:pt idx="106">
                  <c:v>2.027042999999999</c:v>
                </c:pt>
                <c:pt idx="107">
                  <c:v>2.133982</c:v>
                </c:pt>
                <c:pt idx="108">
                  <c:v>2.2103670000000002</c:v>
                </c:pt>
                <c:pt idx="109">
                  <c:v>2.2103670000000002</c:v>
                </c:pt>
                <c:pt idx="110">
                  <c:v>2.286753</c:v>
                </c:pt>
                <c:pt idx="111">
                  <c:v>2.3936920000000002</c:v>
                </c:pt>
                <c:pt idx="112">
                  <c:v>2.382369999999999</c:v>
                </c:pt>
                <c:pt idx="113">
                  <c:v>2.124387</c:v>
                </c:pt>
                <c:pt idx="114">
                  <c:v>1.6251329999999999</c:v>
                </c:pt>
                <c:pt idx="115">
                  <c:v>1.2413689999999999</c:v>
                </c:pt>
                <c:pt idx="116">
                  <c:v>1.07159</c:v>
                </c:pt>
                <c:pt idx="117">
                  <c:v>1.1025480000000001</c:v>
                </c:pt>
                <c:pt idx="118">
                  <c:v>1.3366579999999999</c:v>
                </c:pt>
                <c:pt idx="119">
                  <c:v>1.7921899999999999</c:v>
                </c:pt>
                <c:pt idx="120">
                  <c:v>2.0804589999999998</c:v>
                </c:pt>
                <c:pt idx="121">
                  <c:v>2.3687279999999999</c:v>
                </c:pt>
                <c:pt idx="122">
                  <c:v>2.3687279999999999</c:v>
                </c:pt>
                <c:pt idx="123">
                  <c:v>2.6569980000000002</c:v>
                </c:pt>
                <c:pt idx="124">
                  <c:v>2.945266999999999</c:v>
                </c:pt>
                <c:pt idx="125">
                  <c:v>4.2136510000000014</c:v>
                </c:pt>
                <c:pt idx="126">
                  <c:v>4.3577859999999982</c:v>
                </c:pt>
                <c:pt idx="127">
                  <c:v>4.679386</c:v>
                </c:pt>
                <c:pt idx="128">
                  <c:v>4.7706530000000003</c:v>
                </c:pt>
                <c:pt idx="129">
                  <c:v>4.7618660000000004</c:v>
                </c:pt>
                <c:pt idx="130">
                  <c:v>4.7442919999999997</c:v>
                </c:pt>
                <c:pt idx="131">
                  <c:v>4.7442919999999997</c:v>
                </c:pt>
                <c:pt idx="132">
                  <c:v>4.726718</c:v>
                </c:pt>
                <c:pt idx="133">
                  <c:v>4.7179309999999992</c:v>
                </c:pt>
                <c:pt idx="134">
                  <c:v>4.5756709999999998</c:v>
                </c:pt>
                <c:pt idx="135">
                  <c:v>4.2081849999999976</c:v>
                </c:pt>
                <c:pt idx="136">
                  <c:v>2.7833110000000012</c:v>
                </c:pt>
                <c:pt idx="137">
                  <c:v>2.4666719999999991</c:v>
                </c:pt>
                <c:pt idx="138">
                  <c:v>2.1500330000000001</c:v>
                </c:pt>
                <c:pt idx="139">
                  <c:v>2.1500330000000001</c:v>
                </c:pt>
                <c:pt idx="140">
                  <c:v>1.833394</c:v>
                </c:pt>
                <c:pt idx="141">
                  <c:v>1.5167550000000001</c:v>
                </c:pt>
                <c:pt idx="142">
                  <c:v>0.95562069999999999</c:v>
                </c:pt>
                <c:pt idx="143">
                  <c:v>0.53133680000000005</c:v>
                </c:pt>
                <c:pt idx="144">
                  <c:v>0.2348952</c:v>
                </c:pt>
                <c:pt idx="145">
                  <c:v>6.0001909999999999E-2</c:v>
                </c:pt>
                <c:pt idx="146">
                  <c:v>2.943504E-3</c:v>
                </c:pt>
                <c:pt idx="147">
                  <c:v>4.8168439999999998E-3</c:v>
                </c:pt>
                <c:pt idx="148">
                  <c:v>6.2410979999999996E-3</c:v>
                </c:pt>
                <c:pt idx="149">
                  <c:v>8.0836989999999997E-3</c:v>
                </c:pt>
                <c:pt idx="150">
                  <c:v>1.0173929999999999E-2</c:v>
                </c:pt>
                <c:pt idx="151">
                  <c:v>1.177812E-2</c:v>
                </c:pt>
                <c:pt idx="152">
                  <c:v>1.232927E-2</c:v>
                </c:pt>
                <c:pt idx="153">
                  <c:v>1.232927E-2</c:v>
                </c:pt>
                <c:pt idx="154">
                  <c:v>1.232927E-2</c:v>
                </c:pt>
                <c:pt idx="155">
                  <c:v>1.232927E-2</c:v>
                </c:pt>
                <c:pt idx="156">
                  <c:v>1.232927E-2</c:v>
                </c:pt>
                <c:pt idx="157">
                  <c:v>1.232927E-2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000384"/>
        <c:axId val="148788152"/>
      </c:scatterChart>
      <c:valAx>
        <c:axId val="148000384"/>
        <c:scaling>
          <c:orientation val="minMax"/>
          <c:max val="16.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 [ meter ]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48788152"/>
        <c:crosses val="autoZero"/>
        <c:crossBetween val="midCat"/>
      </c:valAx>
      <c:valAx>
        <c:axId val="14878815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Betatron Function [ meter ]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4800038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356580794597738"/>
          <c:y val="0.112350283100337"/>
          <c:w val="0.33253391673653998"/>
          <c:h val="5.9753542299309202E-2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459387576553"/>
          <c:y val="2.0338453827010598E-2"/>
          <c:w val="0.84797172353455796"/>
          <c:h val="0.85125497490153801"/>
        </c:manualLayout>
      </c:layout>
      <c:scatterChart>
        <c:scatterStyle val="smoothMarker"/>
        <c:varyColors val="0"/>
        <c:ser>
          <c:idx val="0"/>
          <c:order val="0"/>
          <c:tx>
            <c:v>sigma_X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HLS_Twiss!$E$2:$E$159</c:f>
              <c:numCache>
                <c:formatCode>0.00E+00</c:formatCode>
                <c:ptCount val="15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2.6</c:v>
                </c:pt>
                <c:pt idx="7">
                  <c:v>2.7</c:v>
                </c:pt>
                <c:pt idx="8">
                  <c:v>2.8</c:v>
                </c:pt>
                <c:pt idx="9">
                  <c:v>2.9</c:v>
                </c:pt>
                <c:pt idx="10">
                  <c:v>3</c:v>
                </c:pt>
                <c:pt idx="11">
                  <c:v>3.15</c:v>
                </c:pt>
                <c:pt idx="12">
                  <c:v>3.25</c:v>
                </c:pt>
                <c:pt idx="13">
                  <c:v>3.35</c:v>
                </c:pt>
                <c:pt idx="14">
                  <c:v>3.45</c:v>
                </c:pt>
                <c:pt idx="15">
                  <c:v>3.55</c:v>
                </c:pt>
                <c:pt idx="16">
                  <c:v>3.65</c:v>
                </c:pt>
                <c:pt idx="17">
                  <c:v>3.7</c:v>
                </c:pt>
                <c:pt idx="18">
                  <c:v>3.75</c:v>
                </c:pt>
                <c:pt idx="19">
                  <c:v>3.75</c:v>
                </c:pt>
                <c:pt idx="20">
                  <c:v>3.8</c:v>
                </c:pt>
                <c:pt idx="21">
                  <c:v>3.85</c:v>
                </c:pt>
                <c:pt idx="22">
                  <c:v>4.0750000000000002</c:v>
                </c:pt>
                <c:pt idx="23">
                  <c:v>4.1499999999999986</c:v>
                </c:pt>
                <c:pt idx="24">
                  <c:v>4.2249999999999988</c:v>
                </c:pt>
                <c:pt idx="25">
                  <c:v>4.25</c:v>
                </c:pt>
                <c:pt idx="26">
                  <c:v>4.3</c:v>
                </c:pt>
                <c:pt idx="27">
                  <c:v>4.3</c:v>
                </c:pt>
                <c:pt idx="28">
                  <c:v>4.3499999999999996</c:v>
                </c:pt>
                <c:pt idx="29">
                  <c:v>4.375</c:v>
                </c:pt>
                <c:pt idx="30">
                  <c:v>4.45</c:v>
                </c:pt>
                <c:pt idx="31">
                  <c:v>4.5249999999999986</c:v>
                </c:pt>
                <c:pt idx="32">
                  <c:v>4.55</c:v>
                </c:pt>
                <c:pt idx="33">
                  <c:v>4.7699999999999987</c:v>
                </c:pt>
                <c:pt idx="34">
                  <c:v>4.8199999999999994</c:v>
                </c:pt>
                <c:pt idx="35">
                  <c:v>4.87</c:v>
                </c:pt>
                <c:pt idx="36">
                  <c:v>4.87</c:v>
                </c:pt>
                <c:pt idx="37">
                  <c:v>4.92</c:v>
                </c:pt>
                <c:pt idx="38">
                  <c:v>4.97</c:v>
                </c:pt>
                <c:pt idx="39">
                  <c:v>5.07</c:v>
                </c:pt>
                <c:pt idx="40">
                  <c:v>5.17</c:v>
                </c:pt>
                <c:pt idx="41">
                  <c:v>5.27</c:v>
                </c:pt>
                <c:pt idx="42">
                  <c:v>5.37</c:v>
                </c:pt>
                <c:pt idx="43">
                  <c:v>5.47</c:v>
                </c:pt>
                <c:pt idx="44">
                  <c:v>5.57</c:v>
                </c:pt>
                <c:pt idx="45">
                  <c:v>5.6449999999999987</c:v>
                </c:pt>
                <c:pt idx="46">
                  <c:v>5.72</c:v>
                </c:pt>
                <c:pt idx="47">
                  <c:v>5.79</c:v>
                </c:pt>
                <c:pt idx="48">
                  <c:v>5.84</c:v>
                </c:pt>
                <c:pt idx="49">
                  <c:v>5.84</c:v>
                </c:pt>
                <c:pt idx="50">
                  <c:v>5.89</c:v>
                </c:pt>
                <c:pt idx="51">
                  <c:v>5.96</c:v>
                </c:pt>
                <c:pt idx="52">
                  <c:v>6.0224999999999991</c:v>
                </c:pt>
                <c:pt idx="53">
                  <c:v>6.085</c:v>
                </c:pt>
                <c:pt idx="54">
                  <c:v>6.1849999999999987</c:v>
                </c:pt>
                <c:pt idx="55">
                  <c:v>6.2850000000000001</c:v>
                </c:pt>
                <c:pt idx="56">
                  <c:v>6.3849999999999989</c:v>
                </c:pt>
                <c:pt idx="57">
                  <c:v>6.4850000000000003</c:v>
                </c:pt>
                <c:pt idx="58">
                  <c:v>6.585</c:v>
                </c:pt>
                <c:pt idx="59">
                  <c:v>6.6849999999999987</c:v>
                </c:pt>
                <c:pt idx="60">
                  <c:v>6.7850000000000001</c:v>
                </c:pt>
                <c:pt idx="61">
                  <c:v>6.8474999999999993</c:v>
                </c:pt>
                <c:pt idx="62">
                  <c:v>6.91</c:v>
                </c:pt>
                <c:pt idx="63">
                  <c:v>6.9725000000000001</c:v>
                </c:pt>
                <c:pt idx="64">
                  <c:v>7.0350000000000001</c:v>
                </c:pt>
                <c:pt idx="65">
                  <c:v>7.1349999999999989</c:v>
                </c:pt>
                <c:pt idx="66">
                  <c:v>7.2350000000000003</c:v>
                </c:pt>
                <c:pt idx="67">
                  <c:v>7.335</c:v>
                </c:pt>
                <c:pt idx="68">
                  <c:v>7.4349999999999996</c:v>
                </c:pt>
                <c:pt idx="69">
                  <c:v>7.5350000000000001</c:v>
                </c:pt>
                <c:pt idx="70">
                  <c:v>7.6349999999999989</c:v>
                </c:pt>
                <c:pt idx="71">
                  <c:v>7.7350000000000003</c:v>
                </c:pt>
                <c:pt idx="72">
                  <c:v>7.7974999999999994</c:v>
                </c:pt>
                <c:pt idx="73">
                  <c:v>7.8599999999999994</c:v>
                </c:pt>
                <c:pt idx="74">
                  <c:v>7.9224999999999994</c:v>
                </c:pt>
                <c:pt idx="75">
                  <c:v>7.9850000000000003</c:v>
                </c:pt>
                <c:pt idx="76">
                  <c:v>8.0850000000000026</c:v>
                </c:pt>
                <c:pt idx="77">
                  <c:v>8.1850000000000005</c:v>
                </c:pt>
                <c:pt idx="78">
                  <c:v>8.2850000000000001</c:v>
                </c:pt>
                <c:pt idx="79">
                  <c:v>8.3849999999999998</c:v>
                </c:pt>
                <c:pt idx="80">
                  <c:v>8.4849999999999994</c:v>
                </c:pt>
                <c:pt idx="81">
                  <c:v>8.5850000000000026</c:v>
                </c:pt>
                <c:pt idx="82">
                  <c:v>8.6850000000000005</c:v>
                </c:pt>
                <c:pt idx="83">
                  <c:v>8.7474999999999987</c:v>
                </c:pt>
                <c:pt idx="84">
                  <c:v>8.81</c:v>
                </c:pt>
                <c:pt idx="85">
                  <c:v>8.8725000000000005</c:v>
                </c:pt>
                <c:pt idx="86">
                  <c:v>8.9350000000000005</c:v>
                </c:pt>
                <c:pt idx="87">
                  <c:v>9.0350000000000001</c:v>
                </c:pt>
                <c:pt idx="88">
                  <c:v>9.1349999999999998</c:v>
                </c:pt>
                <c:pt idx="89">
                  <c:v>9.2349999999999994</c:v>
                </c:pt>
                <c:pt idx="90">
                  <c:v>9.3350000000000026</c:v>
                </c:pt>
                <c:pt idx="91">
                  <c:v>9.4350000000000005</c:v>
                </c:pt>
                <c:pt idx="92">
                  <c:v>9.5350000000000001</c:v>
                </c:pt>
                <c:pt idx="93">
                  <c:v>9.6349999999999998</c:v>
                </c:pt>
                <c:pt idx="94">
                  <c:v>9.6975000000000016</c:v>
                </c:pt>
                <c:pt idx="95">
                  <c:v>9.76</c:v>
                </c:pt>
                <c:pt idx="96">
                  <c:v>9.8225000000000033</c:v>
                </c:pt>
                <c:pt idx="97">
                  <c:v>9.8849999999999998</c:v>
                </c:pt>
                <c:pt idx="98">
                  <c:v>9.9849999999999994</c:v>
                </c:pt>
                <c:pt idx="99">
                  <c:v>10.085000000000001</c:v>
                </c:pt>
                <c:pt idx="100">
                  <c:v>10.185</c:v>
                </c:pt>
                <c:pt idx="101">
                  <c:v>10.285</c:v>
                </c:pt>
                <c:pt idx="102">
                  <c:v>10.385</c:v>
                </c:pt>
                <c:pt idx="103">
                  <c:v>10.484999999999999</c:v>
                </c:pt>
                <c:pt idx="104">
                  <c:v>10.585000000000001</c:v>
                </c:pt>
                <c:pt idx="105">
                  <c:v>10.647500000000001</c:v>
                </c:pt>
                <c:pt idx="106">
                  <c:v>10.71</c:v>
                </c:pt>
                <c:pt idx="107">
                  <c:v>10.78</c:v>
                </c:pt>
                <c:pt idx="108">
                  <c:v>10.83</c:v>
                </c:pt>
                <c:pt idx="109">
                  <c:v>10.83</c:v>
                </c:pt>
                <c:pt idx="110">
                  <c:v>10.88</c:v>
                </c:pt>
                <c:pt idx="111">
                  <c:v>10.95</c:v>
                </c:pt>
                <c:pt idx="112">
                  <c:v>11.025</c:v>
                </c:pt>
                <c:pt idx="113">
                  <c:v>11.1</c:v>
                </c:pt>
                <c:pt idx="114">
                  <c:v>11.2</c:v>
                </c:pt>
                <c:pt idx="115">
                  <c:v>11.3</c:v>
                </c:pt>
                <c:pt idx="116">
                  <c:v>11.4</c:v>
                </c:pt>
                <c:pt idx="117">
                  <c:v>11.5</c:v>
                </c:pt>
                <c:pt idx="118">
                  <c:v>11.6</c:v>
                </c:pt>
                <c:pt idx="119">
                  <c:v>11.7</c:v>
                </c:pt>
                <c:pt idx="120">
                  <c:v>11.75</c:v>
                </c:pt>
                <c:pt idx="121">
                  <c:v>11.8</c:v>
                </c:pt>
                <c:pt idx="122">
                  <c:v>11.8</c:v>
                </c:pt>
                <c:pt idx="123">
                  <c:v>11.85</c:v>
                </c:pt>
                <c:pt idx="124">
                  <c:v>11.9</c:v>
                </c:pt>
                <c:pt idx="125">
                  <c:v>12.12</c:v>
                </c:pt>
                <c:pt idx="126">
                  <c:v>12.145</c:v>
                </c:pt>
                <c:pt idx="127">
                  <c:v>12.22</c:v>
                </c:pt>
                <c:pt idx="128">
                  <c:v>12.295</c:v>
                </c:pt>
                <c:pt idx="129">
                  <c:v>12.32</c:v>
                </c:pt>
                <c:pt idx="130">
                  <c:v>12.37</c:v>
                </c:pt>
                <c:pt idx="131">
                  <c:v>12.37</c:v>
                </c:pt>
                <c:pt idx="132">
                  <c:v>12.42</c:v>
                </c:pt>
                <c:pt idx="133">
                  <c:v>12.445</c:v>
                </c:pt>
                <c:pt idx="134">
                  <c:v>12.52</c:v>
                </c:pt>
                <c:pt idx="135">
                  <c:v>12.595000000000001</c:v>
                </c:pt>
                <c:pt idx="136">
                  <c:v>12.82</c:v>
                </c:pt>
                <c:pt idx="137">
                  <c:v>12.87</c:v>
                </c:pt>
                <c:pt idx="138">
                  <c:v>12.92</c:v>
                </c:pt>
                <c:pt idx="139">
                  <c:v>12.92</c:v>
                </c:pt>
                <c:pt idx="140">
                  <c:v>12.97</c:v>
                </c:pt>
                <c:pt idx="141">
                  <c:v>13.02</c:v>
                </c:pt>
                <c:pt idx="142">
                  <c:v>13.12</c:v>
                </c:pt>
                <c:pt idx="143">
                  <c:v>13.22</c:v>
                </c:pt>
                <c:pt idx="144">
                  <c:v>13.32</c:v>
                </c:pt>
                <c:pt idx="145">
                  <c:v>13.42</c:v>
                </c:pt>
                <c:pt idx="146">
                  <c:v>13.52</c:v>
                </c:pt>
                <c:pt idx="147">
                  <c:v>13.67</c:v>
                </c:pt>
                <c:pt idx="148">
                  <c:v>13.77</c:v>
                </c:pt>
                <c:pt idx="149">
                  <c:v>13.87</c:v>
                </c:pt>
                <c:pt idx="150">
                  <c:v>13.97</c:v>
                </c:pt>
                <c:pt idx="151">
                  <c:v>14.07</c:v>
                </c:pt>
                <c:pt idx="152">
                  <c:v>14.17</c:v>
                </c:pt>
                <c:pt idx="153">
                  <c:v>14.67</c:v>
                </c:pt>
                <c:pt idx="154">
                  <c:v>15.17</c:v>
                </c:pt>
                <c:pt idx="155">
                  <c:v>15.67</c:v>
                </c:pt>
                <c:pt idx="156">
                  <c:v>16.170000000000009</c:v>
                </c:pt>
                <c:pt idx="157">
                  <c:v>16.670000000000009</c:v>
                </c:pt>
              </c:numCache>
            </c:numRef>
          </c:xVal>
          <c:yVal>
            <c:numRef>
              <c:f>HLS_Twiss!$O$2:$O$159</c:f>
              <c:numCache>
                <c:formatCode>General</c:formatCode>
                <c:ptCount val="158"/>
                <c:pt idx="0">
                  <c:v>1.4804805721426201E-5</c:v>
                </c:pt>
                <c:pt idx="1">
                  <c:v>1.49126251025489E-5</c:v>
                </c:pt>
                <c:pt idx="2">
                  <c:v>1.52315028624615E-5</c:v>
                </c:pt>
                <c:pt idx="3">
                  <c:v>1.57486253828444E-5</c:v>
                </c:pt>
                <c:pt idx="4">
                  <c:v>1.6445300254150799E-5</c:v>
                </c:pt>
                <c:pt idx="5">
                  <c:v>1.7299850561469399E-5</c:v>
                </c:pt>
                <c:pt idx="6">
                  <c:v>1.6711663119919401E-5</c:v>
                </c:pt>
                <c:pt idx="7">
                  <c:v>1.4635512721261801E-5</c:v>
                </c:pt>
                <c:pt idx="8">
                  <c:v>1.1873072482746599E-5</c:v>
                </c:pt>
                <c:pt idx="9">
                  <c:v>9.4953945447496592E-6</c:v>
                </c:pt>
                <c:pt idx="10">
                  <c:v>7.7881012820427796E-6</c:v>
                </c:pt>
                <c:pt idx="11">
                  <c:v>5.77065663315755E-6</c:v>
                </c:pt>
                <c:pt idx="12">
                  <c:v>4.6819647574122799E-6</c:v>
                </c:pt>
                <c:pt idx="13">
                  <c:v>4.36516207712136E-6</c:v>
                </c:pt>
                <c:pt idx="14">
                  <c:v>5.7095654356088003E-6</c:v>
                </c:pt>
                <c:pt idx="15">
                  <c:v>8.8040304013609694E-6</c:v>
                </c:pt>
                <c:pt idx="16">
                  <c:v>1.33182679790913E-5</c:v>
                </c:pt>
                <c:pt idx="17">
                  <c:v>1.5920992865756401E-5</c:v>
                </c:pt>
                <c:pt idx="18">
                  <c:v>1.8546384428564199E-5</c:v>
                </c:pt>
                <c:pt idx="19">
                  <c:v>1.8546384428564199E-5</c:v>
                </c:pt>
                <c:pt idx="20">
                  <c:v>2.1186017714161399E-5</c:v>
                </c:pt>
                <c:pt idx="21">
                  <c:v>2.3835162134323299E-5</c:v>
                </c:pt>
                <c:pt idx="22">
                  <c:v>3.5817276604638601E-5</c:v>
                </c:pt>
                <c:pt idx="23">
                  <c:v>3.8908709759565703E-5</c:v>
                </c:pt>
                <c:pt idx="24">
                  <c:v>4.0088399176772399E-5</c:v>
                </c:pt>
                <c:pt idx="25">
                  <c:v>4.01539846830956E-5</c:v>
                </c:pt>
                <c:pt idx="26">
                  <c:v>4.0286186333173202E-5</c:v>
                </c:pt>
                <c:pt idx="27">
                  <c:v>4.0286186333173202E-5</c:v>
                </c:pt>
                <c:pt idx="28">
                  <c:v>4.04197502598557E-5</c:v>
                </c:pt>
                <c:pt idx="29">
                  <c:v>4.0487038132771497E-5</c:v>
                </c:pt>
                <c:pt idx="30">
                  <c:v>3.9692824388673698E-5</c:v>
                </c:pt>
                <c:pt idx="31">
                  <c:v>3.6948051439749398E-5</c:v>
                </c:pt>
                <c:pt idx="32">
                  <c:v>3.5720759145238198E-5</c:v>
                </c:pt>
                <c:pt idx="33">
                  <c:v>2.4949781421934901E-5</c:v>
                </c:pt>
                <c:pt idx="34">
                  <c:v>2.2513823855811601E-5</c:v>
                </c:pt>
                <c:pt idx="35">
                  <c:v>2.0085752483700901E-5</c:v>
                </c:pt>
                <c:pt idx="36">
                  <c:v>2.0085752483700901E-5</c:v>
                </c:pt>
                <c:pt idx="37">
                  <c:v>1.7668837747574E-5</c:v>
                </c:pt>
                <c:pt idx="38">
                  <c:v>1.5268366851524199E-5</c:v>
                </c:pt>
                <c:pt idx="39">
                  <c:v>1.1540795870442899E-5</c:v>
                </c:pt>
                <c:pt idx="40">
                  <c:v>9.8048602745683392E-6</c:v>
                </c:pt>
                <c:pt idx="41">
                  <c:v>9.9504078168441404E-6</c:v>
                </c:pt>
                <c:pt idx="42">
                  <c:v>1.18851166306166E-5</c:v>
                </c:pt>
                <c:pt idx="43">
                  <c:v>1.5633490464919002E-5</c:v>
                </c:pt>
                <c:pt idx="44">
                  <c:v>2.0361288882360599E-5</c:v>
                </c:pt>
                <c:pt idx="45">
                  <c:v>2.2800481638946999E-5</c:v>
                </c:pt>
                <c:pt idx="46">
                  <c:v>2.2883990248114499E-5</c:v>
                </c:pt>
                <c:pt idx="47">
                  <c:v>2.1842568804175E-5</c:v>
                </c:pt>
                <c:pt idx="48">
                  <c:v>2.1101612393793299E-5</c:v>
                </c:pt>
                <c:pt idx="49">
                  <c:v>2.1101612393793299E-5</c:v>
                </c:pt>
                <c:pt idx="50">
                  <c:v>2.0363399508175698E-5</c:v>
                </c:pt>
                <c:pt idx="51">
                  <c:v>1.9335095890791801E-5</c:v>
                </c:pt>
                <c:pt idx="52">
                  <c:v>1.7935854750937601E-5</c:v>
                </c:pt>
                <c:pt idx="53">
                  <c:v>1.5625669260678002E-5</c:v>
                </c:pt>
                <c:pt idx="54">
                  <c:v>1.1278116147100001E-5</c:v>
                </c:pt>
                <c:pt idx="55">
                  <c:v>7.7933230216752699E-6</c:v>
                </c:pt>
                <c:pt idx="56">
                  <c:v>5.9608605228024897E-6</c:v>
                </c:pt>
                <c:pt idx="57">
                  <c:v>5.9183695809378198E-6</c:v>
                </c:pt>
                <c:pt idx="58">
                  <c:v>7.6377798218241007E-6</c:v>
                </c:pt>
                <c:pt idx="59">
                  <c:v>1.09502537835029E-5</c:v>
                </c:pt>
                <c:pt idx="60">
                  <c:v>1.50908332376657E-5</c:v>
                </c:pt>
                <c:pt idx="61">
                  <c:v>1.7070345212809199E-5</c:v>
                </c:pt>
                <c:pt idx="62">
                  <c:v>1.7723493206974101E-5</c:v>
                </c:pt>
                <c:pt idx="63">
                  <c:v>1.69984996771753E-5</c:v>
                </c:pt>
                <c:pt idx="64">
                  <c:v>1.49528555077314E-5</c:v>
                </c:pt>
                <c:pt idx="65">
                  <c:v>1.07146476576633E-5</c:v>
                </c:pt>
                <c:pt idx="66">
                  <c:v>7.3020105199202499E-6</c:v>
                </c:pt>
                <c:pt idx="67">
                  <c:v>5.4994688431996298E-6</c:v>
                </c:pt>
                <c:pt idx="68">
                  <c:v>5.5346379499362804E-6</c:v>
                </c:pt>
                <c:pt idx="69">
                  <c:v>7.3897616786686699E-6</c:v>
                </c:pt>
                <c:pt idx="70">
                  <c:v>1.08355305496697E-5</c:v>
                </c:pt>
                <c:pt idx="71">
                  <c:v>1.51011423822459E-5</c:v>
                </c:pt>
                <c:pt idx="72">
                  <c:v>1.7149099866825999E-5</c:v>
                </c:pt>
                <c:pt idx="73">
                  <c:v>1.7847382780772699E-5</c:v>
                </c:pt>
                <c:pt idx="74">
                  <c:v>1.71399811686927E-5</c:v>
                </c:pt>
                <c:pt idx="75">
                  <c:v>1.5083631356423499E-5</c:v>
                </c:pt>
                <c:pt idx="76">
                  <c:v>1.08056318346809E-5</c:v>
                </c:pt>
                <c:pt idx="77">
                  <c:v>7.3492353350787603E-6</c:v>
                </c:pt>
                <c:pt idx="78">
                  <c:v>5.4975455368327599E-6</c:v>
                </c:pt>
                <c:pt idx="79">
                  <c:v>5.4975455368327599E-6</c:v>
                </c:pt>
                <c:pt idx="80">
                  <c:v>7.3492353350787603E-6</c:v>
                </c:pt>
                <c:pt idx="81">
                  <c:v>1.08056318346809E-5</c:v>
                </c:pt>
                <c:pt idx="82">
                  <c:v>1.5083631356423499E-5</c:v>
                </c:pt>
                <c:pt idx="83">
                  <c:v>1.71399811686927E-5</c:v>
                </c:pt>
                <c:pt idx="84">
                  <c:v>1.7847382780772699E-5</c:v>
                </c:pt>
                <c:pt idx="85">
                  <c:v>1.7149099866825999E-5</c:v>
                </c:pt>
                <c:pt idx="86">
                  <c:v>1.51011423822459E-5</c:v>
                </c:pt>
                <c:pt idx="87">
                  <c:v>1.08355305496697E-5</c:v>
                </c:pt>
                <c:pt idx="88">
                  <c:v>7.3897616786686699E-6</c:v>
                </c:pt>
                <c:pt idx="89">
                  <c:v>5.5346379499362804E-6</c:v>
                </c:pt>
                <c:pt idx="90">
                  <c:v>5.4994688431996298E-6</c:v>
                </c:pt>
                <c:pt idx="91">
                  <c:v>7.3020105199202499E-6</c:v>
                </c:pt>
                <c:pt idx="92">
                  <c:v>1.07146476576633E-5</c:v>
                </c:pt>
                <c:pt idx="93">
                  <c:v>1.49528555077314E-5</c:v>
                </c:pt>
                <c:pt idx="94">
                  <c:v>1.69984996771753E-5</c:v>
                </c:pt>
                <c:pt idx="95">
                  <c:v>1.7723493206974101E-5</c:v>
                </c:pt>
                <c:pt idx="96">
                  <c:v>1.7070345212809199E-5</c:v>
                </c:pt>
                <c:pt idx="97">
                  <c:v>1.50908332376657E-5</c:v>
                </c:pt>
                <c:pt idx="98">
                  <c:v>1.09502537835029E-5</c:v>
                </c:pt>
                <c:pt idx="99">
                  <c:v>7.6377798218241007E-6</c:v>
                </c:pt>
                <c:pt idx="100">
                  <c:v>5.9183695809378198E-6</c:v>
                </c:pt>
                <c:pt idx="101">
                  <c:v>5.9608605228024897E-6</c:v>
                </c:pt>
                <c:pt idx="102">
                  <c:v>7.7933230216752699E-6</c:v>
                </c:pt>
                <c:pt idx="103">
                  <c:v>1.1278116147100001E-5</c:v>
                </c:pt>
                <c:pt idx="104">
                  <c:v>1.5625669260678002E-5</c:v>
                </c:pt>
                <c:pt idx="105">
                  <c:v>1.7935854750937601E-5</c:v>
                </c:pt>
                <c:pt idx="106">
                  <c:v>1.9335095890791801E-5</c:v>
                </c:pt>
                <c:pt idx="107">
                  <c:v>2.0363399508175698E-5</c:v>
                </c:pt>
                <c:pt idx="108">
                  <c:v>2.1101612393793299E-5</c:v>
                </c:pt>
                <c:pt idx="109">
                  <c:v>2.1101612393793299E-5</c:v>
                </c:pt>
                <c:pt idx="110">
                  <c:v>2.1842568804175E-5</c:v>
                </c:pt>
                <c:pt idx="111">
                  <c:v>2.2883990248114499E-5</c:v>
                </c:pt>
                <c:pt idx="112">
                  <c:v>2.2800481638946999E-5</c:v>
                </c:pt>
                <c:pt idx="113">
                  <c:v>2.0361288882360599E-5</c:v>
                </c:pt>
                <c:pt idx="114">
                  <c:v>1.5633490464919002E-5</c:v>
                </c:pt>
                <c:pt idx="115">
                  <c:v>1.18851166306166E-5</c:v>
                </c:pt>
                <c:pt idx="116">
                  <c:v>9.9504078168441404E-6</c:v>
                </c:pt>
                <c:pt idx="117">
                  <c:v>9.8048602745683392E-6</c:v>
                </c:pt>
                <c:pt idx="118">
                  <c:v>1.1540795870442899E-5</c:v>
                </c:pt>
                <c:pt idx="119">
                  <c:v>1.5268366851524199E-5</c:v>
                </c:pt>
                <c:pt idx="120">
                  <c:v>1.7668837747574E-5</c:v>
                </c:pt>
                <c:pt idx="121">
                  <c:v>2.0085752483700901E-5</c:v>
                </c:pt>
                <c:pt idx="122">
                  <c:v>2.0085752483700901E-5</c:v>
                </c:pt>
                <c:pt idx="123">
                  <c:v>2.2513823855811601E-5</c:v>
                </c:pt>
                <c:pt idx="124">
                  <c:v>2.4949781421934901E-5</c:v>
                </c:pt>
                <c:pt idx="125">
                  <c:v>3.5720759145238198E-5</c:v>
                </c:pt>
                <c:pt idx="126">
                  <c:v>3.6948051439749398E-5</c:v>
                </c:pt>
                <c:pt idx="127">
                  <c:v>3.9692824388673698E-5</c:v>
                </c:pt>
                <c:pt idx="128">
                  <c:v>4.0487038132771497E-5</c:v>
                </c:pt>
                <c:pt idx="129">
                  <c:v>4.04197502598557E-5</c:v>
                </c:pt>
                <c:pt idx="130">
                  <c:v>4.0286186333173202E-5</c:v>
                </c:pt>
                <c:pt idx="131">
                  <c:v>4.0286186333173202E-5</c:v>
                </c:pt>
                <c:pt idx="132">
                  <c:v>4.01539846830956E-5</c:v>
                </c:pt>
                <c:pt idx="133">
                  <c:v>4.0088399176772399E-5</c:v>
                </c:pt>
                <c:pt idx="134">
                  <c:v>3.8908709759565703E-5</c:v>
                </c:pt>
                <c:pt idx="135">
                  <c:v>3.5817276604638601E-5</c:v>
                </c:pt>
                <c:pt idx="136">
                  <c:v>2.3835162134323299E-5</c:v>
                </c:pt>
                <c:pt idx="137">
                  <c:v>2.1186017714161399E-5</c:v>
                </c:pt>
                <c:pt idx="138">
                  <c:v>1.8546384428564199E-5</c:v>
                </c:pt>
                <c:pt idx="139">
                  <c:v>1.8546384428564199E-5</c:v>
                </c:pt>
                <c:pt idx="140">
                  <c:v>1.5920992865756401E-5</c:v>
                </c:pt>
                <c:pt idx="141">
                  <c:v>1.33182679790913E-5</c:v>
                </c:pt>
                <c:pt idx="142">
                  <c:v>8.8040304013609694E-6</c:v>
                </c:pt>
                <c:pt idx="143">
                  <c:v>5.7095654356088003E-6</c:v>
                </c:pt>
                <c:pt idx="144">
                  <c:v>4.36516207712136E-6</c:v>
                </c:pt>
                <c:pt idx="145">
                  <c:v>4.6819647574122799E-6</c:v>
                </c:pt>
                <c:pt idx="146">
                  <c:v>5.77065663315755E-6</c:v>
                </c:pt>
                <c:pt idx="147">
                  <c:v>7.7881012820427796E-6</c:v>
                </c:pt>
                <c:pt idx="148">
                  <c:v>9.4953945447496592E-6</c:v>
                </c:pt>
                <c:pt idx="149">
                  <c:v>1.1873072482746599E-5</c:v>
                </c:pt>
                <c:pt idx="150">
                  <c:v>1.4635512721261801E-5</c:v>
                </c:pt>
                <c:pt idx="151">
                  <c:v>1.6711663119919401E-5</c:v>
                </c:pt>
                <c:pt idx="152">
                  <c:v>1.7299850561469399E-5</c:v>
                </c:pt>
                <c:pt idx="153">
                  <c:v>1.6445300254150799E-5</c:v>
                </c:pt>
                <c:pt idx="154">
                  <c:v>1.57486253828444E-5</c:v>
                </c:pt>
                <c:pt idx="155">
                  <c:v>1.52315028624615E-5</c:v>
                </c:pt>
                <c:pt idx="156">
                  <c:v>1.49126251025489E-5</c:v>
                </c:pt>
                <c:pt idx="157">
                  <c:v>1.4804805721426201E-5</c:v>
                </c:pt>
              </c:numCache>
            </c:numRef>
          </c:yVal>
          <c:smooth val="1"/>
        </c:ser>
        <c:ser>
          <c:idx val="1"/>
          <c:order val="1"/>
          <c:tx>
            <c:v>sigma_Y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HLS_Twiss!$E$2:$E$159</c:f>
              <c:numCache>
                <c:formatCode>0.00E+00</c:formatCode>
                <c:ptCount val="15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2.6</c:v>
                </c:pt>
                <c:pt idx="7">
                  <c:v>2.7</c:v>
                </c:pt>
                <c:pt idx="8">
                  <c:v>2.8</c:v>
                </c:pt>
                <c:pt idx="9">
                  <c:v>2.9</c:v>
                </c:pt>
                <c:pt idx="10">
                  <c:v>3</c:v>
                </c:pt>
                <c:pt idx="11">
                  <c:v>3.15</c:v>
                </c:pt>
                <c:pt idx="12">
                  <c:v>3.25</c:v>
                </c:pt>
                <c:pt idx="13">
                  <c:v>3.35</c:v>
                </c:pt>
                <c:pt idx="14">
                  <c:v>3.45</c:v>
                </c:pt>
                <c:pt idx="15">
                  <c:v>3.55</c:v>
                </c:pt>
                <c:pt idx="16">
                  <c:v>3.65</c:v>
                </c:pt>
                <c:pt idx="17">
                  <c:v>3.7</c:v>
                </c:pt>
                <c:pt idx="18">
                  <c:v>3.75</c:v>
                </c:pt>
                <c:pt idx="19">
                  <c:v>3.75</c:v>
                </c:pt>
                <c:pt idx="20">
                  <c:v>3.8</c:v>
                </c:pt>
                <c:pt idx="21">
                  <c:v>3.85</c:v>
                </c:pt>
                <c:pt idx="22">
                  <c:v>4.0750000000000002</c:v>
                </c:pt>
                <c:pt idx="23">
                  <c:v>4.1499999999999986</c:v>
                </c:pt>
                <c:pt idx="24">
                  <c:v>4.2249999999999988</c:v>
                </c:pt>
                <c:pt idx="25">
                  <c:v>4.25</c:v>
                </c:pt>
                <c:pt idx="26">
                  <c:v>4.3</c:v>
                </c:pt>
                <c:pt idx="27">
                  <c:v>4.3</c:v>
                </c:pt>
                <c:pt idx="28">
                  <c:v>4.3499999999999996</c:v>
                </c:pt>
                <c:pt idx="29">
                  <c:v>4.375</c:v>
                </c:pt>
                <c:pt idx="30">
                  <c:v>4.45</c:v>
                </c:pt>
                <c:pt idx="31">
                  <c:v>4.5249999999999986</c:v>
                </c:pt>
                <c:pt idx="32">
                  <c:v>4.55</c:v>
                </c:pt>
                <c:pt idx="33">
                  <c:v>4.7699999999999987</c:v>
                </c:pt>
                <c:pt idx="34">
                  <c:v>4.8199999999999994</c:v>
                </c:pt>
                <c:pt idx="35">
                  <c:v>4.87</c:v>
                </c:pt>
                <c:pt idx="36">
                  <c:v>4.87</c:v>
                </c:pt>
                <c:pt idx="37">
                  <c:v>4.92</c:v>
                </c:pt>
                <c:pt idx="38">
                  <c:v>4.97</c:v>
                </c:pt>
                <c:pt idx="39">
                  <c:v>5.07</c:v>
                </c:pt>
                <c:pt idx="40">
                  <c:v>5.17</c:v>
                </c:pt>
                <c:pt idx="41">
                  <c:v>5.27</c:v>
                </c:pt>
                <c:pt idx="42">
                  <c:v>5.37</c:v>
                </c:pt>
                <c:pt idx="43">
                  <c:v>5.47</c:v>
                </c:pt>
                <c:pt idx="44">
                  <c:v>5.57</c:v>
                </c:pt>
                <c:pt idx="45">
                  <c:v>5.6449999999999987</c:v>
                </c:pt>
                <c:pt idx="46">
                  <c:v>5.72</c:v>
                </c:pt>
                <c:pt idx="47">
                  <c:v>5.79</c:v>
                </c:pt>
                <c:pt idx="48">
                  <c:v>5.84</c:v>
                </c:pt>
                <c:pt idx="49">
                  <c:v>5.84</c:v>
                </c:pt>
                <c:pt idx="50">
                  <c:v>5.89</c:v>
                </c:pt>
                <c:pt idx="51">
                  <c:v>5.96</c:v>
                </c:pt>
                <c:pt idx="52">
                  <c:v>6.0224999999999991</c:v>
                </c:pt>
                <c:pt idx="53">
                  <c:v>6.085</c:v>
                </c:pt>
                <c:pt idx="54">
                  <c:v>6.1849999999999987</c:v>
                </c:pt>
                <c:pt idx="55">
                  <c:v>6.2850000000000001</c:v>
                </c:pt>
                <c:pt idx="56">
                  <c:v>6.3849999999999989</c:v>
                </c:pt>
                <c:pt idx="57">
                  <c:v>6.4850000000000003</c:v>
                </c:pt>
                <c:pt idx="58">
                  <c:v>6.585</c:v>
                </c:pt>
                <c:pt idx="59">
                  <c:v>6.6849999999999987</c:v>
                </c:pt>
                <c:pt idx="60">
                  <c:v>6.7850000000000001</c:v>
                </c:pt>
                <c:pt idx="61">
                  <c:v>6.8474999999999993</c:v>
                </c:pt>
                <c:pt idx="62">
                  <c:v>6.91</c:v>
                </c:pt>
                <c:pt idx="63">
                  <c:v>6.9725000000000001</c:v>
                </c:pt>
                <c:pt idx="64">
                  <c:v>7.0350000000000001</c:v>
                </c:pt>
                <c:pt idx="65">
                  <c:v>7.1349999999999989</c:v>
                </c:pt>
                <c:pt idx="66">
                  <c:v>7.2350000000000003</c:v>
                </c:pt>
                <c:pt idx="67">
                  <c:v>7.335</c:v>
                </c:pt>
                <c:pt idx="68">
                  <c:v>7.4349999999999996</c:v>
                </c:pt>
                <c:pt idx="69">
                  <c:v>7.5350000000000001</c:v>
                </c:pt>
                <c:pt idx="70">
                  <c:v>7.6349999999999989</c:v>
                </c:pt>
                <c:pt idx="71">
                  <c:v>7.7350000000000003</c:v>
                </c:pt>
                <c:pt idx="72">
                  <c:v>7.7974999999999994</c:v>
                </c:pt>
                <c:pt idx="73">
                  <c:v>7.8599999999999994</c:v>
                </c:pt>
                <c:pt idx="74">
                  <c:v>7.9224999999999994</c:v>
                </c:pt>
                <c:pt idx="75">
                  <c:v>7.9850000000000003</c:v>
                </c:pt>
                <c:pt idx="76">
                  <c:v>8.0850000000000026</c:v>
                </c:pt>
                <c:pt idx="77">
                  <c:v>8.1850000000000005</c:v>
                </c:pt>
                <c:pt idx="78">
                  <c:v>8.2850000000000001</c:v>
                </c:pt>
                <c:pt idx="79">
                  <c:v>8.3849999999999998</c:v>
                </c:pt>
                <c:pt idx="80">
                  <c:v>8.4849999999999994</c:v>
                </c:pt>
                <c:pt idx="81">
                  <c:v>8.5850000000000026</c:v>
                </c:pt>
                <c:pt idx="82">
                  <c:v>8.6850000000000005</c:v>
                </c:pt>
                <c:pt idx="83">
                  <c:v>8.7474999999999987</c:v>
                </c:pt>
                <c:pt idx="84">
                  <c:v>8.81</c:v>
                </c:pt>
                <c:pt idx="85">
                  <c:v>8.8725000000000005</c:v>
                </c:pt>
                <c:pt idx="86">
                  <c:v>8.9350000000000005</c:v>
                </c:pt>
                <c:pt idx="87">
                  <c:v>9.0350000000000001</c:v>
                </c:pt>
                <c:pt idx="88">
                  <c:v>9.1349999999999998</c:v>
                </c:pt>
                <c:pt idx="89">
                  <c:v>9.2349999999999994</c:v>
                </c:pt>
                <c:pt idx="90">
                  <c:v>9.3350000000000026</c:v>
                </c:pt>
                <c:pt idx="91">
                  <c:v>9.4350000000000005</c:v>
                </c:pt>
                <c:pt idx="92">
                  <c:v>9.5350000000000001</c:v>
                </c:pt>
                <c:pt idx="93">
                  <c:v>9.6349999999999998</c:v>
                </c:pt>
                <c:pt idx="94">
                  <c:v>9.6975000000000016</c:v>
                </c:pt>
                <c:pt idx="95">
                  <c:v>9.76</c:v>
                </c:pt>
                <c:pt idx="96">
                  <c:v>9.8225000000000033</c:v>
                </c:pt>
                <c:pt idx="97">
                  <c:v>9.8849999999999998</c:v>
                </c:pt>
                <c:pt idx="98">
                  <c:v>9.9849999999999994</c:v>
                </c:pt>
                <c:pt idx="99">
                  <c:v>10.085000000000001</c:v>
                </c:pt>
                <c:pt idx="100">
                  <c:v>10.185</c:v>
                </c:pt>
                <c:pt idx="101">
                  <c:v>10.285</c:v>
                </c:pt>
                <c:pt idx="102">
                  <c:v>10.385</c:v>
                </c:pt>
                <c:pt idx="103">
                  <c:v>10.484999999999999</c:v>
                </c:pt>
                <c:pt idx="104">
                  <c:v>10.585000000000001</c:v>
                </c:pt>
                <c:pt idx="105">
                  <c:v>10.647500000000001</c:v>
                </c:pt>
                <c:pt idx="106">
                  <c:v>10.71</c:v>
                </c:pt>
                <c:pt idx="107">
                  <c:v>10.78</c:v>
                </c:pt>
                <c:pt idx="108">
                  <c:v>10.83</c:v>
                </c:pt>
                <c:pt idx="109">
                  <c:v>10.83</c:v>
                </c:pt>
                <c:pt idx="110">
                  <c:v>10.88</c:v>
                </c:pt>
                <c:pt idx="111">
                  <c:v>10.95</c:v>
                </c:pt>
                <c:pt idx="112">
                  <c:v>11.025</c:v>
                </c:pt>
                <c:pt idx="113">
                  <c:v>11.1</c:v>
                </c:pt>
                <c:pt idx="114">
                  <c:v>11.2</c:v>
                </c:pt>
                <c:pt idx="115">
                  <c:v>11.3</c:v>
                </c:pt>
                <c:pt idx="116">
                  <c:v>11.4</c:v>
                </c:pt>
                <c:pt idx="117">
                  <c:v>11.5</c:v>
                </c:pt>
                <c:pt idx="118">
                  <c:v>11.6</c:v>
                </c:pt>
                <c:pt idx="119">
                  <c:v>11.7</c:v>
                </c:pt>
                <c:pt idx="120">
                  <c:v>11.75</c:v>
                </c:pt>
                <c:pt idx="121">
                  <c:v>11.8</c:v>
                </c:pt>
                <c:pt idx="122">
                  <c:v>11.8</c:v>
                </c:pt>
                <c:pt idx="123">
                  <c:v>11.85</c:v>
                </c:pt>
                <c:pt idx="124">
                  <c:v>11.9</c:v>
                </c:pt>
                <c:pt idx="125">
                  <c:v>12.12</c:v>
                </c:pt>
                <c:pt idx="126">
                  <c:v>12.145</c:v>
                </c:pt>
                <c:pt idx="127">
                  <c:v>12.22</c:v>
                </c:pt>
                <c:pt idx="128">
                  <c:v>12.295</c:v>
                </c:pt>
                <c:pt idx="129">
                  <c:v>12.32</c:v>
                </c:pt>
                <c:pt idx="130">
                  <c:v>12.37</c:v>
                </c:pt>
                <c:pt idx="131">
                  <c:v>12.37</c:v>
                </c:pt>
                <c:pt idx="132">
                  <c:v>12.42</c:v>
                </c:pt>
                <c:pt idx="133">
                  <c:v>12.445</c:v>
                </c:pt>
                <c:pt idx="134">
                  <c:v>12.52</c:v>
                </c:pt>
                <c:pt idx="135">
                  <c:v>12.595000000000001</c:v>
                </c:pt>
                <c:pt idx="136">
                  <c:v>12.82</c:v>
                </c:pt>
                <c:pt idx="137">
                  <c:v>12.87</c:v>
                </c:pt>
                <c:pt idx="138">
                  <c:v>12.92</c:v>
                </c:pt>
                <c:pt idx="139">
                  <c:v>12.92</c:v>
                </c:pt>
                <c:pt idx="140">
                  <c:v>12.97</c:v>
                </c:pt>
                <c:pt idx="141">
                  <c:v>13.02</c:v>
                </c:pt>
                <c:pt idx="142">
                  <c:v>13.12</c:v>
                </c:pt>
                <c:pt idx="143">
                  <c:v>13.22</c:v>
                </c:pt>
                <c:pt idx="144">
                  <c:v>13.32</c:v>
                </c:pt>
                <c:pt idx="145">
                  <c:v>13.42</c:v>
                </c:pt>
                <c:pt idx="146">
                  <c:v>13.52</c:v>
                </c:pt>
                <c:pt idx="147">
                  <c:v>13.67</c:v>
                </c:pt>
                <c:pt idx="148">
                  <c:v>13.77</c:v>
                </c:pt>
                <c:pt idx="149">
                  <c:v>13.87</c:v>
                </c:pt>
                <c:pt idx="150">
                  <c:v>13.97</c:v>
                </c:pt>
                <c:pt idx="151">
                  <c:v>14.07</c:v>
                </c:pt>
                <c:pt idx="152">
                  <c:v>14.17</c:v>
                </c:pt>
                <c:pt idx="153">
                  <c:v>14.67</c:v>
                </c:pt>
                <c:pt idx="154">
                  <c:v>15.17</c:v>
                </c:pt>
                <c:pt idx="155">
                  <c:v>15.67</c:v>
                </c:pt>
                <c:pt idx="156">
                  <c:v>16.170000000000009</c:v>
                </c:pt>
                <c:pt idx="157">
                  <c:v>16.670000000000009</c:v>
                </c:pt>
              </c:numCache>
            </c:numRef>
          </c:xVal>
          <c:yVal>
            <c:numRef>
              <c:f>HLS_Twiss!$P$2:$P$159</c:f>
              <c:numCache>
                <c:formatCode>General</c:formatCode>
                <c:ptCount val="158"/>
                <c:pt idx="0">
                  <c:v>1.41700620676128E-5</c:v>
                </c:pt>
                <c:pt idx="1">
                  <c:v>1.4292937976497299E-5</c:v>
                </c:pt>
                <c:pt idx="2">
                  <c:v>1.46553874053196E-5</c:v>
                </c:pt>
                <c:pt idx="3">
                  <c:v>1.5240323651418999E-5</c:v>
                </c:pt>
                <c:pt idx="4">
                  <c:v>1.6023402790917999E-5</c:v>
                </c:pt>
                <c:pt idx="5">
                  <c:v>1.6977227188207198E-5</c:v>
                </c:pt>
                <c:pt idx="6">
                  <c:v>1.7959548602345201E-5</c:v>
                </c:pt>
                <c:pt idx="7">
                  <c:v>2.0576670065878001E-5</c:v>
                </c:pt>
                <c:pt idx="8">
                  <c:v>2.4078043109854301E-5</c:v>
                </c:pt>
                <c:pt idx="9">
                  <c:v>2.67446209545022E-5</c:v>
                </c:pt>
                <c:pt idx="10">
                  <c:v>2.76397691741447E-5</c:v>
                </c:pt>
                <c:pt idx="11">
                  <c:v>2.7610473012971001E-5</c:v>
                </c:pt>
                <c:pt idx="12">
                  <c:v>2.7298742461879099E-5</c:v>
                </c:pt>
                <c:pt idx="13">
                  <c:v>2.6407147327948899E-5</c:v>
                </c:pt>
                <c:pt idx="14">
                  <c:v>2.4954810758649299E-5</c:v>
                </c:pt>
                <c:pt idx="15">
                  <c:v>2.2972969007074399E-5</c:v>
                </c:pt>
                <c:pt idx="16">
                  <c:v>2.0504328372321798E-5</c:v>
                </c:pt>
                <c:pt idx="17">
                  <c:v>1.9157235343337002E-5</c:v>
                </c:pt>
                <c:pt idx="18">
                  <c:v>1.7811145555522299E-5</c:v>
                </c:pt>
                <c:pt idx="19">
                  <c:v>1.7811145555522299E-5</c:v>
                </c:pt>
                <c:pt idx="20">
                  <c:v>1.6466306659357499E-5</c:v>
                </c:pt>
                <c:pt idx="21">
                  <c:v>1.51230506181789E-5</c:v>
                </c:pt>
                <c:pt idx="22">
                  <c:v>9.1167586893588507E-6</c:v>
                </c:pt>
                <c:pt idx="23">
                  <c:v>7.3565537447910999E-6</c:v>
                </c:pt>
                <c:pt idx="24">
                  <c:v>6.0025214618525102E-6</c:v>
                </c:pt>
                <c:pt idx="25">
                  <c:v>5.6184938462189296E-6</c:v>
                </c:pt>
                <c:pt idx="26">
                  <c:v>4.8825418072966902E-6</c:v>
                </c:pt>
                <c:pt idx="27">
                  <c:v>4.8825418072966902E-6</c:v>
                </c:pt>
                <c:pt idx="28">
                  <c:v>4.2080149833383397E-6</c:v>
                </c:pt>
                <c:pt idx="29">
                  <c:v>3.90386279215856E-6</c:v>
                </c:pt>
                <c:pt idx="30">
                  <c:v>3.2866684803916598E-6</c:v>
                </c:pt>
                <c:pt idx="31">
                  <c:v>3.2642514149495298E-6</c:v>
                </c:pt>
                <c:pt idx="32">
                  <c:v>3.3866982003125102E-6</c:v>
                </c:pt>
                <c:pt idx="33">
                  <c:v>5.80297235044249E-6</c:v>
                </c:pt>
                <c:pt idx="34">
                  <c:v>6.5182462978933202E-6</c:v>
                </c:pt>
                <c:pt idx="35">
                  <c:v>7.2591727627877796E-6</c:v>
                </c:pt>
                <c:pt idx="36">
                  <c:v>7.2591727627877796E-6</c:v>
                </c:pt>
                <c:pt idx="37">
                  <c:v>8.0186436508925893E-6</c:v>
                </c:pt>
                <c:pt idx="38">
                  <c:v>8.7918532744808701E-6</c:v>
                </c:pt>
                <c:pt idx="39">
                  <c:v>1.00079880095851E-5</c:v>
                </c:pt>
                <c:pt idx="40">
                  <c:v>1.0480385107428101E-5</c:v>
                </c:pt>
                <c:pt idx="41">
                  <c:v>1.01687083250529E-5</c:v>
                </c:pt>
                <c:pt idx="42">
                  <c:v>9.0994879526267893E-6</c:v>
                </c:pt>
                <c:pt idx="43">
                  <c:v>7.3667769750413898E-6</c:v>
                </c:pt>
                <c:pt idx="44">
                  <c:v>5.3997267523459001E-6</c:v>
                </c:pt>
                <c:pt idx="45">
                  <c:v>4.2989434167013699E-6</c:v>
                </c:pt>
                <c:pt idx="46">
                  <c:v>3.8503757219263702E-6</c:v>
                </c:pt>
                <c:pt idx="47">
                  <c:v>3.8664752035930604E-6</c:v>
                </c:pt>
                <c:pt idx="48">
                  <c:v>4.0235475391748499E-6</c:v>
                </c:pt>
                <c:pt idx="49">
                  <c:v>4.0235475391748499E-6</c:v>
                </c:pt>
                <c:pt idx="50">
                  <c:v>4.28801068095685E-6</c:v>
                </c:pt>
                <c:pt idx="51">
                  <c:v>4.8036617803504896E-6</c:v>
                </c:pt>
                <c:pt idx="52">
                  <c:v>5.4993214763277903E-6</c:v>
                </c:pt>
                <c:pt idx="53">
                  <c:v>6.5457066768989899E-6</c:v>
                </c:pt>
                <c:pt idx="54">
                  <c:v>8.5497816346383994E-6</c:v>
                </c:pt>
                <c:pt idx="55">
                  <c:v>1.02498362913756E-5</c:v>
                </c:pt>
                <c:pt idx="56">
                  <c:v>1.1195552197189701E-5</c:v>
                </c:pt>
                <c:pt idx="57">
                  <c:v>1.13082746252468E-5</c:v>
                </c:pt>
                <c:pt idx="58">
                  <c:v>1.0578776252478399E-5</c:v>
                </c:pt>
                <c:pt idx="59">
                  <c:v>9.0672943042563698E-6</c:v>
                </c:pt>
                <c:pt idx="60">
                  <c:v>7.2259379737166298E-6</c:v>
                </c:pt>
                <c:pt idx="61">
                  <c:v>6.3815846229600402E-6</c:v>
                </c:pt>
                <c:pt idx="62">
                  <c:v>6.0841372765577899E-6</c:v>
                </c:pt>
                <c:pt idx="63">
                  <c:v>6.3161425332239E-6</c:v>
                </c:pt>
                <c:pt idx="64">
                  <c:v>7.0911230140225298E-6</c:v>
                </c:pt>
                <c:pt idx="65">
                  <c:v>8.8178330671429693E-6</c:v>
                </c:pt>
                <c:pt idx="66">
                  <c:v>1.02289300515743E-5</c:v>
                </c:pt>
                <c:pt idx="67">
                  <c:v>1.08872552555729E-5</c:v>
                </c:pt>
                <c:pt idx="68">
                  <c:v>1.07378215202154E-5</c:v>
                </c:pt>
                <c:pt idx="69">
                  <c:v>9.7929953538230607E-6</c:v>
                </c:pt>
                <c:pt idx="70">
                  <c:v>8.1326289722327794E-6</c:v>
                </c:pt>
                <c:pt idx="71">
                  <c:v>6.1927299553589501E-6</c:v>
                </c:pt>
                <c:pt idx="72">
                  <c:v>5.2688353741600198E-6</c:v>
                </c:pt>
                <c:pt idx="73">
                  <c:v>4.8421280032646798E-6</c:v>
                </c:pt>
                <c:pt idx="74">
                  <c:v>4.8985630137827198E-6</c:v>
                </c:pt>
                <c:pt idx="75">
                  <c:v>5.43962435283908E-6</c:v>
                </c:pt>
                <c:pt idx="76">
                  <c:v>6.7701886753620097E-6</c:v>
                </c:pt>
                <c:pt idx="77">
                  <c:v>7.9195048456327106E-6</c:v>
                </c:pt>
                <c:pt idx="78">
                  <c:v>8.5231651397822907E-6</c:v>
                </c:pt>
                <c:pt idx="79">
                  <c:v>8.5231651397822907E-6</c:v>
                </c:pt>
                <c:pt idx="80">
                  <c:v>7.9195048456327106E-6</c:v>
                </c:pt>
                <c:pt idx="81">
                  <c:v>6.7701886753620097E-6</c:v>
                </c:pt>
                <c:pt idx="82">
                  <c:v>5.43962435283908E-6</c:v>
                </c:pt>
                <c:pt idx="83">
                  <c:v>4.8985630137827198E-6</c:v>
                </c:pt>
                <c:pt idx="84">
                  <c:v>4.8421280032646798E-6</c:v>
                </c:pt>
                <c:pt idx="85">
                  <c:v>5.2688353741600198E-6</c:v>
                </c:pt>
                <c:pt idx="86">
                  <c:v>6.1927299553589501E-6</c:v>
                </c:pt>
                <c:pt idx="87">
                  <c:v>8.1326289722327794E-6</c:v>
                </c:pt>
                <c:pt idx="88">
                  <c:v>9.7929953538230607E-6</c:v>
                </c:pt>
                <c:pt idx="89">
                  <c:v>1.07378215202154E-5</c:v>
                </c:pt>
                <c:pt idx="90">
                  <c:v>1.08872552555729E-5</c:v>
                </c:pt>
                <c:pt idx="91">
                  <c:v>1.02289300515743E-5</c:v>
                </c:pt>
                <c:pt idx="92">
                  <c:v>8.8178330671429693E-6</c:v>
                </c:pt>
                <c:pt idx="93">
                  <c:v>7.0911230140225298E-6</c:v>
                </c:pt>
                <c:pt idx="94">
                  <c:v>6.3161425332239E-6</c:v>
                </c:pt>
                <c:pt idx="95">
                  <c:v>6.0841372765577899E-6</c:v>
                </c:pt>
                <c:pt idx="96">
                  <c:v>6.3815846229600402E-6</c:v>
                </c:pt>
                <c:pt idx="97">
                  <c:v>7.2259379737166298E-6</c:v>
                </c:pt>
                <c:pt idx="98">
                  <c:v>9.0672943042563698E-6</c:v>
                </c:pt>
                <c:pt idx="99">
                  <c:v>1.0578776252478399E-5</c:v>
                </c:pt>
                <c:pt idx="100">
                  <c:v>1.13082746252468E-5</c:v>
                </c:pt>
                <c:pt idx="101">
                  <c:v>1.1195552197189701E-5</c:v>
                </c:pt>
                <c:pt idx="102">
                  <c:v>1.02498362913756E-5</c:v>
                </c:pt>
                <c:pt idx="103">
                  <c:v>8.5497816346383994E-6</c:v>
                </c:pt>
                <c:pt idx="104">
                  <c:v>6.5457066768989899E-6</c:v>
                </c:pt>
                <c:pt idx="105">
                  <c:v>5.4993214763277903E-6</c:v>
                </c:pt>
                <c:pt idx="106">
                  <c:v>4.8036617803504896E-6</c:v>
                </c:pt>
                <c:pt idx="107">
                  <c:v>4.28801068095685E-6</c:v>
                </c:pt>
                <c:pt idx="108">
                  <c:v>4.0235475391748499E-6</c:v>
                </c:pt>
                <c:pt idx="109">
                  <c:v>4.0235475391748499E-6</c:v>
                </c:pt>
                <c:pt idx="110">
                  <c:v>3.8664752035930604E-6</c:v>
                </c:pt>
                <c:pt idx="111">
                  <c:v>3.8503757219263702E-6</c:v>
                </c:pt>
                <c:pt idx="112">
                  <c:v>4.2989434167013699E-6</c:v>
                </c:pt>
                <c:pt idx="113">
                  <c:v>5.3997267523459001E-6</c:v>
                </c:pt>
                <c:pt idx="114">
                  <c:v>7.3667769750413898E-6</c:v>
                </c:pt>
                <c:pt idx="115">
                  <c:v>9.0994879526267893E-6</c:v>
                </c:pt>
                <c:pt idx="116">
                  <c:v>1.01687083250529E-5</c:v>
                </c:pt>
                <c:pt idx="117">
                  <c:v>1.0480385107428101E-5</c:v>
                </c:pt>
                <c:pt idx="118">
                  <c:v>1.00079880095851E-5</c:v>
                </c:pt>
                <c:pt idx="119">
                  <c:v>8.7918532744808701E-6</c:v>
                </c:pt>
                <c:pt idx="120">
                  <c:v>8.0186436508925893E-6</c:v>
                </c:pt>
                <c:pt idx="121">
                  <c:v>7.2591727627877796E-6</c:v>
                </c:pt>
                <c:pt idx="122">
                  <c:v>7.2591727627877796E-6</c:v>
                </c:pt>
                <c:pt idx="123">
                  <c:v>6.5182462978933202E-6</c:v>
                </c:pt>
                <c:pt idx="124">
                  <c:v>5.80297235044249E-6</c:v>
                </c:pt>
                <c:pt idx="125">
                  <c:v>3.3866982003125102E-6</c:v>
                </c:pt>
                <c:pt idx="126">
                  <c:v>3.2642514149495298E-6</c:v>
                </c:pt>
                <c:pt idx="127">
                  <c:v>3.2866684803916598E-6</c:v>
                </c:pt>
                <c:pt idx="128">
                  <c:v>3.90386279215856E-6</c:v>
                </c:pt>
                <c:pt idx="129">
                  <c:v>4.2080149833383397E-6</c:v>
                </c:pt>
                <c:pt idx="130">
                  <c:v>4.8825418072966902E-6</c:v>
                </c:pt>
                <c:pt idx="131">
                  <c:v>4.8825418072966902E-6</c:v>
                </c:pt>
                <c:pt idx="132">
                  <c:v>5.6184938462189296E-6</c:v>
                </c:pt>
                <c:pt idx="133">
                  <c:v>6.0025214618525102E-6</c:v>
                </c:pt>
                <c:pt idx="134">
                  <c:v>7.3565537447910999E-6</c:v>
                </c:pt>
                <c:pt idx="135">
                  <c:v>9.1167586893588507E-6</c:v>
                </c:pt>
                <c:pt idx="136">
                  <c:v>1.51230506181789E-5</c:v>
                </c:pt>
                <c:pt idx="137">
                  <c:v>1.6466306659357499E-5</c:v>
                </c:pt>
                <c:pt idx="138">
                  <c:v>1.7811145555522299E-5</c:v>
                </c:pt>
                <c:pt idx="139">
                  <c:v>1.7811145555522299E-5</c:v>
                </c:pt>
                <c:pt idx="140">
                  <c:v>1.9157235343337002E-5</c:v>
                </c:pt>
                <c:pt idx="141">
                  <c:v>2.0504328372321798E-5</c:v>
                </c:pt>
                <c:pt idx="142">
                  <c:v>2.2972969007074399E-5</c:v>
                </c:pt>
                <c:pt idx="143">
                  <c:v>2.4954810758649299E-5</c:v>
                </c:pt>
                <c:pt idx="144">
                  <c:v>2.6407147327948899E-5</c:v>
                </c:pt>
                <c:pt idx="145">
                  <c:v>2.7298742461879099E-5</c:v>
                </c:pt>
                <c:pt idx="146">
                  <c:v>2.7610473012971001E-5</c:v>
                </c:pt>
                <c:pt idx="147">
                  <c:v>2.76397691741447E-5</c:v>
                </c:pt>
                <c:pt idx="148">
                  <c:v>2.67446209545022E-5</c:v>
                </c:pt>
                <c:pt idx="149">
                  <c:v>2.4078043109854301E-5</c:v>
                </c:pt>
                <c:pt idx="150">
                  <c:v>2.0576670065878001E-5</c:v>
                </c:pt>
                <c:pt idx="151">
                  <c:v>1.7959548602345201E-5</c:v>
                </c:pt>
                <c:pt idx="152">
                  <c:v>1.6977227188207198E-5</c:v>
                </c:pt>
                <c:pt idx="153">
                  <c:v>1.6023402790917999E-5</c:v>
                </c:pt>
                <c:pt idx="154">
                  <c:v>1.5240323651418999E-5</c:v>
                </c:pt>
                <c:pt idx="155">
                  <c:v>1.46553874053196E-5</c:v>
                </c:pt>
                <c:pt idx="156">
                  <c:v>1.4292937976497299E-5</c:v>
                </c:pt>
                <c:pt idx="157">
                  <c:v>1.41700620676128E-5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879000"/>
        <c:axId val="148879384"/>
      </c:scatterChart>
      <c:valAx>
        <c:axId val="148879000"/>
        <c:scaling>
          <c:orientation val="minMax"/>
          <c:max val="16.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 [ meter ]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48879384"/>
        <c:crosses val="autoZero"/>
        <c:crossBetween val="midCat"/>
      </c:valAx>
      <c:valAx>
        <c:axId val="148879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Beam Size [ meter ]</a:t>
                </a:r>
              </a:p>
            </c:rich>
          </c:tx>
          <c:overlay val="0"/>
        </c:title>
        <c:numFmt formatCode="0.0E+00" sourceLinked="0"/>
        <c:majorTickMark val="out"/>
        <c:minorTickMark val="none"/>
        <c:tickLblPos val="nextTo"/>
        <c:crossAx val="148879000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41472671916010501"/>
          <c:y val="0.11508424321948001"/>
          <c:w val="0.246197725284339"/>
          <c:h val="5.9458811491750703E-2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A1260E-A89E-4A83-A266-5BA967DBDB26}" type="datetimeFigureOut">
              <a:rPr lang="en-US"/>
              <a:pPr>
                <a:defRPr/>
              </a:pPr>
              <a:t>7/25/2013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5958CF-0417-4573-AE14-2EF360EBD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0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B693F6-66BF-4CD2-A3E0-20C9F3D7AC7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245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B6C9B7-054F-4E56-9442-CA75FC9FCC54}" type="slidenum">
              <a:rPr lang="en-GB" sz="1400" smtClean="0"/>
              <a:pPr>
                <a:spcBef>
                  <a:spcPct val="0"/>
                </a:spcBef>
              </a:pPr>
              <a:t>16</a:t>
            </a:fld>
            <a:endParaRPr lang="en-GB" sz="1400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522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100" smtClean="0">
              <a:latin typeface="Arial" panose="020B0604020202020204" pitchFamily="34" charset="0"/>
              <a:ea typeface="WenQuanYi Zen Hei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12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978B89-D185-446C-A923-FFCEEE1D1D49}" type="slidenum">
              <a:rPr lang="en-GB" sz="1400" smtClean="0"/>
              <a:pPr>
                <a:spcBef>
                  <a:spcPct val="0"/>
                </a:spcBef>
              </a:pPr>
              <a:t>17</a:t>
            </a:fld>
            <a:endParaRPr lang="en-GB" sz="1400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522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100" smtClean="0">
              <a:latin typeface="Arial" panose="020B0604020202020204" pitchFamily="34" charset="0"/>
              <a:ea typeface="WenQuanYi Zen Hei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9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C308C8-82CB-437D-A8E0-587B8ADA438D}" type="slidenum">
              <a:rPr lang="en-GB" sz="1400" smtClean="0"/>
              <a:pPr>
                <a:spcBef>
                  <a:spcPct val="0"/>
                </a:spcBef>
              </a:pPr>
              <a:t>18</a:t>
            </a:fld>
            <a:endParaRPr lang="en-GB" sz="140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522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100" smtClean="0">
              <a:latin typeface="Arial" panose="020B0604020202020204" pitchFamily="34" charset="0"/>
              <a:ea typeface="WenQuanYi Zen Hei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274B34-F248-4DE4-A61E-B44133755C73}" type="slidenum">
              <a:rPr lang="en-GB" sz="1400" smtClean="0"/>
              <a:pPr>
                <a:spcBef>
                  <a:spcPct val="0"/>
                </a:spcBef>
              </a:pPr>
              <a:t>19</a:t>
            </a:fld>
            <a:endParaRPr lang="en-GB" sz="1400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522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100" smtClean="0">
              <a:latin typeface="Arial" panose="020B0604020202020204" pitchFamily="34" charset="0"/>
              <a:ea typeface="WenQuanYi Zen Hei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52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ED1A54-28B0-4E9B-8BCC-40BC0D05E828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28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336BEF4-1D29-0942-BEA1-D8A847322BE3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5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958CF-0417-4573-AE14-2EF360EBD7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8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First</a:t>
            </a:r>
            <a:r>
              <a:rPr lang="cs-CZ" dirty="0" smtClean="0"/>
              <a:t> User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Operations</a:t>
            </a:r>
            <a:endParaRPr lang="cs-CZ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1.5 </a:t>
            </a:r>
            <a:r>
              <a:rPr lang="cs-CZ" dirty="0" err="1" smtClean="0"/>
              <a:t>GeV</a:t>
            </a:r>
            <a:r>
              <a:rPr lang="cs-CZ" dirty="0" smtClean="0"/>
              <a:t> to 1.9 </a:t>
            </a:r>
            <a:r>
              <a:rPr lang="cs-CZ" dirty="0" err="1" smtClean="0"/>
              <a:t>GeV</a:t>
            </a:r>
            <a:endParaRPr lang="cs-CZ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Multibunch</a:t>
            </a:r>
            <a:r>
              <a:rPr lang="cs-CZ" dirty="0" smtClean="0"/>
              <a:t> </a:t>
            </a:r>
            <a:r>
              <a:rPr lang="cs-CZ" dirty="0" err="1" smtClean="0"/>
              <a:t>feedbacks</a:t>
            </a:r>
            <a:endParaRPr lang="cs-CZ" dirty="0" smtClean="0"/>
          </a:p>
          <a:p>
            <a:r>
              <a:rPr lang="cs-CZ" dirty="0" err="1" smtClean="0"/>
              <a:t>Added</a:t>
            </a:r>
            <a:r>
              <a:rPr lang="cs-CZ" dirty="0" smtClean="0"/>
              <a:t> </a:t>
            </a:r>
            <a:r>
              <a:rPr lang="cs-CZ" dirty="0" err="1" smtClean="0"/>
              <a:t>Insertion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 - </a:t>
            </a:r>
            <a:r>
              <a:rPr lang="cs-CZ" dirty="0" err="1" smtClean="0"/>
              <a:t>starting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planer</a:t>
            </a:r>
            <a:r>
              <a:rPr lang="cs-CZ" dirty="0" smtClean="0"/>
              <a:t> and </a:t>
            </a:r>
            <a:r>
              <a:rPr lang="cs-CZ" dirty="0" err="1" smtClean="0"/>
              <a:t>then</a:t>
            </a:r>
            <a:r>
              <a:rPr lang="cs-CZ" dirty="0" smtClean="0"/>
              <a:t> EPUS and </a:t>
            </a:r>
            <a:r>
              <a:rPr lang="cs-CZ" dirty="0" err="1" smtClean="0"/>
              <a:t>canted</a:t>
            </a:r>
            <a:r>
              <a:rPr lang="cs-CZ" dirty="0" smtClean="0"/>
              <a:t> </a:t>
            </a:r>
            <a:r>
              <a:rPr lang="cs-CZ" dirty="0" err="1" smtClean="0"/>
              <a:t>straight</a:t>
            </a:r>
            <a:r>
              <a:rPr lang="cs-CZ" dirty="0" smtClean="0"/>
              <a:t>, IVU</a:t>
            </a:r>
          </a:p>
          <a:p>
            <a:r>
              <a:rPr lang="cs-CZ" dirty="0" err="1" smtClean="0"/>
              <a:t>Harmonic</a:t>
            </a:r>
            <a:r>
              <a:rPr lang="cs-CZ" dirty="0" smtClean="0"/>
              <a:t> </a:t>
            </a:r>
            <a:r>
              <a:rPr lang="cs-CZ" dirty="0" err="1" smtClean="0"/>
              <a:t>Cavities</a:t>
            </a:r>
            <a:endParaRPr lang="cs-CZ" dirty="0" smtClean="0"/>
          </a:p>
          <a:p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vertical</a:t>
            </a:r>
            <a:r>
              <a:rPr lang="cs-CZ" dirty="0" smtClean="0"/>
              <a:t> beta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lattice</a:t>
            </a:r>
            <a:r>
              <a:rPr lang="cs-CZ" dirty="0" smtClean="0"/>
              <a:t> 8 - 9</a:t>
            </a:r>
          </a:p>
          <a:p>
            <a:r>
              <a:rPr lang="cs-CZ" dirty="0" err="1" smtClean="0"/>
              <a:t>Superbends</a:t>
            </a:r>
            <a:r>
              <a:rPr lang="cs-CZ" dirty="0" smtClean="0"/>
              <a:t> </a:t>
            </a:r>
            <a:r>
              <a:rPr lang="cs-CZ" dirty="0" err="1" smtClean="0"/>
              <a:t>extending</a:t>
            </a:r>
            <a:r>
              <a:rPr lang="cs-CZ" dirty="0" smtClean="0"/>
              <a:t> to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endParaRPr lang="cs-CZ" dirty="0" smtClean="0"/>
          </a:p>
          <a:p>
            <a:r>
              <a:rPr lang="cs-CZ" dirty="0" smtClean="0"/>
              <a:t>Fast orbit feedback</a:t>
            </a:r>
          </a:p>
          <a:p>
            <a:r>
              <a:rPr lang="cs-CZ" dirty="0" err="1" smtClean="0"/>
              <a:t>Femto</a:t>
            </a:r>
            <a:r>
              <a:rPr lang="cs-CZ" dirty="0" smtClean="0"/>
              <a:t> </a:t>
            </a:r>
            <a:r>
              <a:rPr lang="cs-CZ" dirty="0" err="1" smtClean="0"/>
              <a:t>Beam</a:t>
            </a:r>
            <a:r>
              <a:rPr lang="cs-CZ" dirty="0" smtClean="0"/>
              <a:t> </a:t>
            </a:r>
            <a:r>
              <a:rPr lang="cs-CZ" dirty="0" err="1" smtClean="0"/>
              <a:t>Slicing</a:t>
            </a:r>
            <a:endParaRPr lang="cs-CZ" dirty="0" smtClean="0"/>
          </a:p>
          <a:p>
            <a:r>
              <a:rPr lang="cs-CZ" dirty="0" err="1" smtClean="0"/>
              <a:t>Coupling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endParaRPr lang="cs-CZ" dirty="0" smtClean="0"/>
          </a:p>
          <a:p>
            <a:r>
              <a:rPr lang="cs-CZ" dirty="0" err="1" smtClean="0"/>
              <a:t>Increasing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beam</a:t>
            </a:r>
            <a:r>
              <a:rPr lang="cs-CZ" dirty="0" smtClean="0"/>
              <a:t> </a:t>
            </a:r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400 to 500</a:t>
            </a:r>
          </a:p>
          <a:p>
            <a:r>
              <a:rPr lang="cs-CZ" dirty="0" smtClean="0"/>
              <a:t>Full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injection</a:t>
            </a:r>
            <a:r>
              <a:rPr lang="cs-CZ" dirty="0" smtClean="0"/>
              <a:t> and </a:t>
            </a:r>
            <a:r>
              <a:rPr lang="cs-CZ" dirty="0" err="1" smtClean="0"/>
              <a:t>continuous</a:t>
            </a:r>
            <a:r>
              <a:rPr lang="cs-CZ" dirty="0" smtClean="0"/>
              <a:t> Top-</a:t>
            </a:r>
            <a:r>
              <a:rPr lang="cs-CZ" dirty="0" err="1" smtClean="0"/>
              <a:t>off</a:t>
            </a:r>
            <a:r>
              <a:rPr lang="cs-CZ" dirty="0" smtClean="0"/>
              <a:t> </a:t>
            </a:r>
            <a:r>
              <a:rPr lang="cs-CZ" dirty="0" err="1" smtClean="0"/>
              <a:t>injection</a:t>
            </a:r>
            <a:r>
              <a:rPr lang="cs-CZ" dirty="0" smtClean="0"/>
              <a:t>,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vertical</a:t>
            </a:r>
            <a:r>
              <a:rPr lang="cs-CZ" baseline="0" dirty="0" smtClean="0"/>
              <a:t> </a:t>
            </a:r>
            <a:r>
              <a:rPr lang="cs-CZ" dirty="0" err="1" smtClean="0"/>
              <a:t>emittance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horizontal</a:t>
            </a:r>
            <a:r>
              <a:rPr lang="cs-CZ" dirty="0" smtClean="0"/>
              <a:t> </a:t>
            </a:r>
            <a:r>
              <a:rPr lang="cs-CZ" dirty="0" err="1" smtClean="0"/>
              <a:t>emittance</a:t>
            </a:r>
            <a:r>
              <a:rPr lang="cs-CZ" dirty="0" smtClean="0"/>
              <a:t> </a:t>
            </a:r>
            <a:r>
              <a:rPr lang="cs-CZ" dirty="0" err="1" smtClean="0"/>
              <a:t>lattice</a:t>
            </a:r>
            <a:endParaRPr lang="cs-CZ" dirty="0" smtClean="0"/>
          </a:p>
          <a:p>
            <a:r>
              <a:rPr lang="cs-CZ" dirty="0" err="1" smtClean="0"/>
              <a:t>Future</a:t>
            </a:r>
            <a:r>
              <a:rPr lang="cs-CZ" dirty="0" smtClean="0"/>
              <a:t> ...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958CF-0417-4573-AE14-2EF360EBD7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3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38AF30C1-FC62-44E8-85EE-5C16367872B4}" type="slidenum">
              <a:rPr lang="en-US" smtClean="0">
                <a:latin typeface="Arial" pitchFamily="34" charset="0"/>
              </a:rPr>
              <a:pPr defTabSz="919163"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8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96E56A-6CDB-0D4C-817F-E86594E2AEC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D06E17-0153-4FEA-A4BE-515F26989196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9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279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75894C-0E85-814A-B0F3-824A92D47B9E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29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FDB7CD-CF6F-460A-A471-03FEFEEAB077}" type="slidenum">
              <a:rPr lang="en-GB" sz="1400" smtClean="0"/>
              <a:pPr>
                <a:spcBef>
                  <a:spcPct val="0"/>
                </a:spcBef>
              </a:pPr>
              <a:t>13</a:t>
            </a:fld>
            <a:endParaRPr lang="en-GB" sz="1400" smtClean="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522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100" smtClean="0">
              <a:latin typeface="Arial" panose="020B0604020202020204" pitchFamily="34" charset="0"/>
              <a:ea typeface="WenQuanYi Zen Hei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8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6E2B9D-5928-4ED2-810C-B9E2C6527CE4}" type="slidenum">
              <a:rPr lang="en-GB" sz="1400" smtClean="0"/>
              <a:pPr>
                <a:spcBef>
                  <a:spcPct val="0"/>
                </a:spcBef>
              </a:pPr>
              <a:t>15</a:t>
            </a:fld>
            <a:endParaRPr lang="en-GB" sz="1400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522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100" smtClean="0">
              <a:latin typeface="Arial" panose="020B0604020202020204" pitchFamily="34" charset="0"/>
              <a:ea typeface="WenQuanYi Zen Hei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5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e user comm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1"/>
            <a:ext cx="9144000" cy="8557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70896" y="1"/>
            <a:ext cx="2329508" cy="855764"/>
          </a:xfrm>
          <a:prstGeom prst="homePlat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0" y="1"/>
            <a:ext cx="2329508" cy="855764"/>
          </a:xfrm>
          <a:prstGeom prst="homePlate">
            <a:avLst/>
          </a:prstGeom>
          <a:solidFill>
            <a:srgbClr val="000090"/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9534"/>
            <a:ext cx="1910632" cy="621088"/>
          </a:xfrm>
          <a:prstGeom prst="rect">
            <a:avLst/>
          </a:prstGeom>
        </p:spPr>
        <p:txBody>
          <a:bodyPr wrap="square" lIns="91416" tIns="45709" rIns="91416" bIns="45709" anchor="ctr">
            <a:spAutoFit/>
          </a:bodyPr>
          <a:lstStyle/>
          <a:p>
            <a:pPr algn="r" defTabSz="457082">
              <a:lnSpc>
                <a:spcPts val="2020"/>
              </a:lnSpc>
            </a:pPr>
            <a:r>
              <a:rPr lang="en-US" sz="2100" dirty="0">
                <a:solidFill>
                  <a:prstClr val="white"/>
                </a:solidFill>
                <a:latin typeface="Franklin Gothic Book"/>
                <a:cs typeface="Franklin Gothic Book"/>
              </a:rPr>
              <a:t>serving user community </a:t>
            </a:r>
          </a:p>
        </p:txBody>
      </p:sp>
      <p:sp>
        <p:nvSpPr>
          <p:cNvPr id="4" name="Title 1"/>
          <p:cNvSpPr>
            <a:spLocks noGrp="1"/>
          </p:cNvSpPr>
          <p:nvPr userDrawn="1">
            <p:ph type="title"/>
          </p:nvPr>
        </p:nvSpPr>
        <p:spPr>
          <a:xfrm>
            <a:off x="2304586" y="1"/>
            <a:ext cx="6839414" cy="85576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Header_Fin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4" descr="Footer_Final_DO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443663"/>
            <a:ext cx="91455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52600" y="6552000"/>
            <a:ext cx="397705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C. Steier, </a:t>
            </a:r>
            <a:r>
              <a:rPr lang="en-US" sz="1200" dirty="0" smtClean="0">
                <a:solidFill>
                  <a:schemeClr val="bg1"/>
                </a:solidFill>
              </a:rPr>
              <a:t>H. </a:t>
            </a:r>
            <a:r>
              <a:rPr lang="en-US" sz="1200" dirty="0" err="1" smtClean="0">
                <a:solidFill>
                  <a:schemeClr val="bg1"/>
                </a:solidFill>
              </a:rPr>
              <a:t>Tarawneh</a:t>
            </a:r>
            <a:r>
              <a:rPr lang="en-US" sz="1200" dirty="0" smtClean="0">
                <a:solidFill>
                  <a:schemeClr val="bg1"/>
                </a:solidFill>
              </a:rPr>
              <a:t>, W. Wan, TLEP13, July 26, 2013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wmf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emf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ALS GG Bridge XBD200011-01681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0025"/>
            <a:ext cx="9144000" cy="4933950"/>
          </a:xfrm>
        </p:spPr>
        <p:txBody>
          <a:bodyPr lIns="93662" tIns="46038" rIns="93662" bIns="46038"/>
          <a:lstStyle/>
          <a:p>
            <a:pPr marL="400050" indent="-400050" defTabSz="1306513" eaLnBrk="1" hangingPunct="1">
              <a:buFontTx/>
              <a:buNone/>
              <a:tabLst>
                <a:tab pos="3717925" algn="l"/>
                <a:tab pos="4114800" algn="l"/>
              </a:tabLst>
              <a:defRPr/>
            </a:pPr>
            <a:r>
              <a:rPr lang="en-US" b="1" dirty="0" smtClean="0">
                <a:solidFill>
                  <a:srgbClr val="F5FA20"/>
                </a:solidFill>
              </a:rPr>
              <a:t>TLEP13 – </a:t>
            </a:r>
            <a:r>
              <a:rPr lang="en-US" b="1" dirty="0" err="1" smtClean="0">
                <a:solidFill>
                  <a:srgbClr val="F5FA20"/>
                </a:solidFill>
              </a:rPr>
              <a:t>Fermilab</a:t>
            </a:r>
            <a:endParaRPr lang="en-US" b="1" dirty="0" smtClean="0">
              <a:solidFill>
                <a:srgbClr val="F5FA20"/>
              </a:solidFill>
            </a:endParaRPr>
          </a:p>
          <a:p>
            <a:pPr marL="400050" indent="-400050" defTabSz="1306513" eaLnBrk="1" hangingPunct="1">
              <a:buFontTx/>
              <a:buNone/>
              <a:tabLst>
                <a:tab pos="3717925" algn="l"/>
                <a:tab pos="4114800" algn="l"/>
              </a:tabLst>
              <a:defRPr/>
            </a:pPr>
            <a:r>
              <a:rPr lang="en-US" sz="2800" b="1" dirty="0" smtClean="0">
                <a:solidFill>
                  <a:srgbClr val="F5FA20"/>
                </a:solidFill>
              </a:rPr>
              <a:t>July 25, 2013</a:t>
            </a:r>
            <a:endParaRPr lang="en-US" b="1" dirty="0" smtClean="0">
              <a:solidFill>
                <a:srgbClr val="F5FA20"/>
              </a:solidFill>
            </a:endParaRPr>
          </a:p>
          <a:p>
            <a:pPr marL="400050" indent="-400050" defTabSz="1306513" eaLnBrk="1" hangingPunct="1">
              <a:buFontTx/>
              <a:buNone/>
              <a:tabLst>
                <a:tab pos="3717925" algn="l"/>
                <a:tab pos="4114800" algn="l"/>
              </a:tabLst>
              <a:defRPr/>
            </a:pPr>
            <a:endParaRPr lang="en-US" b="1" dirty="0" smtClean="0">
              <a:solidFill>
                <a:srgbClr val="F5FA20"/>
              </a:solidFill>
            </a:endParaRPr>
          </a:p>
          <a:p>
            <a:pPr marL="400050" indent="-400050" algn="r" defTabSz="1306513" eaLnBrk="1" hangingPunct="1">
              <a:buFontTx/>
              <a:buNone/>
              <a:tabLst>
                <a:tab pos="3717925" algn="l"/>
                <a:tab pos="4114800" algn="l"/>
              </a:tabLst>
              <a:defRPr/>
            </a:pPr>
            <a:r>
              <a:rPr lang="en-US" sz="4000" b="1" dirty="0" smtClean="0">
                <a:solidFill>
                  <a:srgbClr val="F5FA20"/>
                </a:solidFill>
              </a:rPr>
              <a:t>ALS Brightness Upgrade and ALS-II</a:t>
            </a:r>
            <a:endParaRPr lang="en-US" sz="3600" b="1" i="1" dirty="0" smtClean="0">
              <a:solidFill>
                <a:srgbClr val="F5FA20"/>
              </a:solidFill>
            </a:endParaRPr>
          </a:p>
          <a:p>
            <a:pPr marL="566738" lvl="1" indent="-166688" defTabSz="1306513" eaLnBrk="1" hangingPunct="1">
              <a:buFontTx/>
              <a:buNone/>
              <a:tabLst>
                <a:tab pos="3717925" algn="l"/>
                <a:tab pos="4114800" algn="l"/>
              </a:tabLst>
              <a:defRPr/>
            </a:pPr>
            <a:r>
              <a:rPr lang="en-US" sz="3600" b="1" i="1" dirty="0" smtClean="0">
                <a:solidFill>
                  <a:srgbClr val="F5FA20"/>
                </a:solidFill>
              </a:rPr>
              <a:t>		</a:t>
            </a:r>
            <a:endParaRPr lang="en-US" sz="3600" b="1" i="1" dirty="0">
              <a:solidFill>
                <a:srgbClr val="F5FA20"/>
              </a:solidFill>
            </a:endParaRPr>
          </a:p>
          <a:p>
            <a:pPr marL="566738" lvl="1" indent="-166688" algn="r" defTabSz="1306513" eaLnBrk="1" hangingPunct="1">
              <a:buFontTx/>
              <a:buNone/>
              <a:tabLst>
                <a:tab pos="3717925" algn="l"/>
                <a:tab pos="4114800" algn="l"/>
              </a:tabLst>
              <a:defRPr/>
            </a:pPr>
            <a:r>
              <a:rPr lang="en-US" b="1" i="1" dirty="0" smtClean="0">
                <a:solidFill>
                  <a:srgbClr val="F5FA20"/>
                </a:solidFill>
              </a:rPr>
              <a:t>Christoph Steier, </a:t>
            </a:r>
            <a:r>
              <a:rPr lang="en-US" b="1" i="1" dirty="0" err="1" smtClean="0">
                <a:solidFill>
                  <a:srgbClr val="F5FA20"/>
                </a:solidFill>
              </a:rPr>
              <a:t>Hamed</a:t>
            </a:r>
            <a:r>
              <a:rPr lang="en-US" b="1" i="1" dirty="0" smtClean="0">
                <a:solidFill>
                  <a:srgbClr val="F5FA20"/>
                </a:solidFill>
              </a:rPr>
              <a:t> </a:t>
            </a:r>
            <a:r>
              <a:rPr lang="en-US" b="1" i="1" dirty="0" err="1" smtClean="0">
                <a:solidFill>
                  <a:srgbClr val="F5FA20"/>
                </a:solidFill>
              </a:rPr>
              <a:t>Tarawneh</a:t>
            </a:r>
            <a:r>
              <a:rPr lang="en-US" b="1" i="1" dirty="0" smtClean="0">
                <a:solidFill>
                  <a:srgbClr val="F5FA20"/>
                </a:solidFill>
              </a:rPr>
              <a:t>, </a:t>
            </a:r>
            <a:r>
              <a:rPr lang="en-US" b="1" i="1" u="sng" dirty="0" err="1" smtClean="0">
                <a:solidFill>
                  <a:srgbClr val="F5FA20"/>
                </a:solidFill>
              </a:rPr>
              <a:t>Weishi</a:t>
            </a:r>
            <a:r>
              <a:rPr lang="en-US" b="1" i="1" u="sng" dirty="0" smtClean="0">
                <a:solidFill>
                  <a:srgbClr val="F5FA20"/>
                </a:solidFill>
              </a:rPr>
              <a:t> Wan</a:t>
            </a:r>
            <a:endParaRPr lang="en-US" b="1" i="1" u="sng" dirty="0">
              <a:solidFill>
                <a:srgbClr val="F5FA20"/>
              </a:solidFill>
            </a:endParaRPr>
          </a:p>
          <a:p>
            <a:pPr marL="566738" lvl="1" indent="-166688" algn="r" defTabSz="1306513" eaLnBrk="1" hangingPunct="1">
              <a:buFontTx/>
              <a:buNone/>
              <a:tabLst>
                <a:tab pos="3717925" algn="l"/>
                <a:tab pos="4114800" algn="l"/>
              </a:tabLs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Lawrence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Berkeley National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Laboratory</a:t>
            </a:r>
            <a:endParaRPr lang="en-US" sz="1800" dirty="0" smtClean="0">
              <a:solidFill>
                <a:srgbClr val="FFFF00"/>
              </a:solidFill>
              <a:latin typeface="Arial" charset="0"/>
              <a:ea typeface="MS PGothic" charset="0"/>
              <a:cs typeface="ＭＳ Ｐゴシック" charset="0"/>
            </a:endParaRPr>
          </a:p>
          <a:p>
            <a:pPr marL="566738" lvl="1" indent="-166688" algn="r" defTabSz="1306513" eaLnBrk="1" hangingPunct="1">
              <a:buFontTx/>
              <a:buNone/>
              <a:tabLst>
                <a:tab pos="3717925" algn="l"/>
                <a:tab pos="4114800" algn="l"/>
              </a:tabLst>
              <a:defRPr/>
            </a:pPr>
            <a:endParaRPr lang="en-US" sz="1800" dirty="0">
              <a:solidFill>
                <a:srgbClr val="FFFF00"/>
              </a:solidFill>
              <a:latin typeface="Arial" charset="0"/>
              <a:ea typeface="MS PGothic" charset="0"/>
            </a:endParaRPr>
          </a:p>
          <a:p>
            <a:pPr marL="566738" lvl="1" indent="-166688" algn="r" defTabSz="1306513" eaLnBrk="1" hangingPunct="1">
              <a:buFontTx/>
              <a:buNone/>
              <a:tabLst>
                <a:tab pos="3717925" algn="l"/>
                <a:tab pos="4114800" algn="l"/>
              </a:tabLst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" charset="0"/>
                <a:ea typeface="MS PGothic" charset="0"/>
              </a:rPr>
              <a:t>B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MS PGothic" charset="0"/>
              </a:rPr>
              <a:t>. Bailey, A. </a:t>
            </a:r>
            <a:r>
              <a:rPr lang="en-US" sz="1800" dirty="0" err="1">
                <a:solidFill>
                  <a:srgbClr val="FFFF00"/>
                </a:solidFill>
                <a:latin typeface="Arial" charset="0"/>
                <a:ea typeface="MS PGothic" charset="0"/>
              </a:rPr>
              <a:t>Biocca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MS PGothic" charset="0"/>
              </a:rPr>
              <a:t>, A. Black, K. Berg, D. </a:t>
            </a:r>
            <a:r>
              <a:rPr lang="en-US" sz="1800" dirty="0" err="1">
                <a:solidFill>
                  <a:srgbClr val="FFFF00"/>
                </a:solidFill>
                <a:latin typeface="Arial" charset="0"/>
                <a:ea typeface="MS PGothic" charset="0"/>
              </a:rPr>
              <a:t>Colomb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MS PGothic" charset="0"/>
              </a:rPr>
              <a:t>,  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  <a:ea typeface="MS PGothic" charset="0"/>
              </a:rPr>
              <a:t>N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MS PGothic" charset="0"/>
              </a:rPr>
              <a:t>. Li, S Marks, H. Nishimura, 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  <a:ea typeface="MS PGothic" charset="0"/>
              </a:rPr>
              <a:t>A. </a:t>
            </a:r>
            <a:r>
              <a:rPr lang="en-US" sz="1800" dirty="0" err="1" smtClean="0">
                <a:solidFill>
                  <a:srgbClr val="FFFF00"/>
                </a:solidFill>
                <a:latin typeface="Arial" charset="0"/>
                <a:ea typeface="MS PGothic" charset="0"/>
              </a:rPr>
              <a:t>Madur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  <a:ea typeface="MS PGothic" charset="0"/>
              </a:rPr>
              <a:t>, E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MS PGothic" charset="0"/>
              </a:rPr>
              <a:t>. </a:t>
            </a:r>
            <a:r>
              <a:rPr lang="en-US" sz="1800" dirty="0" err="1">
                <a:solidFill>
                  <a:srgbClr val="FFFF00"/>
                </a:solidFill>
                <a:latin typeface="Arial" charset="0"/>
                <a:ea typeface="MS PGothic" charset="0"/>
              </a:rPr>
              <a:t>Norum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MS PGothic" charset="0"/>
              </a:rPr>
              <a:t>, C. Pappas, G. </a:t>
            </a:r>
            <a:r>
              <a:rPr lang="en-US" sz="1800" dirty="0" err="1">
                <a:solidFill>
                  <a:srgbClr val="FFFF00"/>
                </a:solidFill>
                <a:latin typeface="Arial" charset="0"/>
                <a:ea typeface="MS PGothic" charset="0"/>
              </a:rPr>
              <a:t>Portmann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MS PGothic" charset="0"/>
              </a:rPr>
              <a:t>, 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  <a:ea typeface="MS PGothic" charset="0"/>
              </a:rPr>
              <a:t>S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MS PGothic" charset="0"/>
              </a:rPr>
              <a:t>. </a:t>
            </a:r>
            <a:r>
              <a:rPr lang="en-US" sz="1800" dirty="0" err="1">
                <a:solidFill>
                  <a:srgbClr val="FFFF00"/>
                </a:solidFill>
                <a:latin typeface="Arial" charset="0"/>
                <a:ea typeface="MS PGothic" charset="0"/>
              </a:rPr>
              <a:t>Prestemon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MS PGothic" charset="0"/>
              </a:rPr>
              <a:t>, A. Rawlins, D. Robin, S. Rossi, F. </a:t>
            </a:r>
            <a:r>
              <a:rPr lang="en-US" sz="1800" dirty="0" err="1">
                <a:solidFill>
                  <a:srgbClr val="FFFF00"/>
                </a:solidFill>
                <a:latin typeface="Arial" charset="0"/>
                <a:ea typeface="MS PGothic" charset="0"/>
              </a:rPr>
              <a:t>Sannibale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MS PGothic" charset="0"/>
              </a:rPr>
              <a:t>, T. </a:t>
            </a:r>
            <a:r>
              <a:rPr lang="en-US" sz="1800" dirty="0" err="1">
                <a:solidFill>
                  <a:srgbClr val="FFFF00"/>
                </a:solidFill>
                <a:latin typeface="Arial" charset="0"/>
                <a:ea typeface="MS PGothic" charset="0"/>
              </a:rPr>
              <a:t>Scarvie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MS PGothic" charset="0"/>
              </a:rPr>
              <a:t>, 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  <a:ea typeface="MS PGothic" charset="0"/>
              </a:rPr>
              <a:t>R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MS PGothic" charset="0"/>
              </a:rPr>
              <a:t>. </a:t>
            </a:r>
            <a:r>
              <a:rPr lang="en-US" sz="1800" dirty="0" err="1">
                <a:solidFill>
                  <a:srgbClr val="FFFF00"/>
                </a:solidFill>
                <a:latin typeface="Arial" charset="0"/>
                <a:ea typeface="MS PGothic" charset="0"/>
              </a:rPr>
              <a:t>Schlueter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MS PGothic" charset="0"/>
              </a:rPr>
              <a:t>, C. Sun, 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  <a:ea typeface="MS PGothic" charset="0"/>
              </a:rPr>
              <a:t>E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MS PGothic" charset="0"/>
              </a:rPr>
              <a:t>. Williams, 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  <a:ea typeface="MS PGothic" charset="0"/>
              </a:rPr>
              <a:t>LBNL</a:t>
            </a:r>
            <a:endParaRPr lang="en-US" sz="1800" dirty="0">
              <a:solidFill>
                <a:srgbClr val="FFFF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566738" lvl="1" indent="-166688" algn="r" defTabSz="1306513">
              <a:buNone/>
              <a:tabLst>
                <a:tab pos="3717925" algn="l"/>
                <a:tab pos="4114800" algn="l"/>
              </a:tabLst>
            </a:pPr>
            <a:endParaRPr lang="en-US" sz="1800" dirty="0" smtClean="0">
              <a:solidFill>
                <a:srgbClr val="FFFF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566738" lvl="1" indent="-166688" algn="r" defTabSz="1306513">
              <a:buNone/>
              <a:tabLst>
                <a:tab pos="3717925" algn="l"/>
                <a:tab pos="4114800" algn="l"/>
              </a:tabLst>
            </a:pPr>
            <a:r>
              <a:rPr lang="en-US" sz="1800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L</a:t>
            </a:r>
            <a:r>
              <a:rPr lang="en-US" sz="1800" dirty="0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. Yin, Q. Zhou, J. Jin, J. Zhan, C. Chen, Y. Wen,</a:t>
            </a:r>
            <a:r>
              <a:rPr lang="en-US" sz="1400" dirty="0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SINAP</a:t>
            </a:r>
            <a:endParaRPr lang="en-US" dirty="0">
              <a:solidFill>
                <a:srgbClr val="FFFF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566738" lvl="1" indent="-166688" defTabSz="1306513" eaLnBrk="1" hangingPunct="1">
              <a:buFontTx/>
              <a:buNone/>
              <a:tabLst>
                <a:tab pos="3717925" algn="l"/>
                <a:tab pos="4114800" algn="l"/>
              </a:tabLst>
              <a:defRPr/>
            </a:pPr>
            <a:r>
              <a:rPr lang="en-US" b="1" i="1" dirty="0" smtClean="0">
                <a:solidFill>
                  <a:srgbClr val="F5FA20"/>
                </a:solidFill>
              </a:rPr>
              <a:t>		</a:t>
            </a:r>
            <a:endParaRPr lang="en-US" sz="3200" b="1" dirty="0" smtClean="0">
              <a:solidFill>
                <a:srgbClr val="F5FA20"/>
              </a:solidFill>
            </a:endParaRPr>
          </a:p>
          <a:p>
            <a:pPr marL="400050" indent="-400050" algn="ctr" defTabSz="1306513" eaLnBrk="1" hangingPunct="1">
              <a:buFontTx/>
              <a:buNone/>
              <a:tabLst>
                <a:tab pos="3717925" algn="l"/>
                <a:tab pos="4114800" algn="l"/>
              </a:tabLst>
              <a:defRPr/>
            </a:pPr>
            <a:r>
              <a:rPr lang="en-US" sz="3600" b="1" dirty="0" smtClean="0">
                <a:solidFill>
                  <a:srgbClr val="F5FA20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2743200"/>
            <a:ext cx="89154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dirty="0">
                <a:solidFill>
                  <a:schemeClr val="accent6"/>
                </a:solidFill>
                <a:cs typeface="Arial" charset="0"/>
              </a:rPr>
              <a:t>Received funding (summer 09)</a:t>
            </a:r>
          </a:p>
          <a:p>
            <a:pPr marL="342900" indent="-342900" algn="l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dirty="0">
                <a:solidFill>
                  <a:schemeClr val="accent6"/>
                </a:solidFill>
                <a:cs typeface="Arial" charset="0"/>
              </a:rPr>
              <a:t>Comprehensive project review (12/09)</a:t>
            </a:r>
          </a:p>
          <a:p>
            <a:pPr marL="342900" indent="-342900" algn="l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dirty="0">
                <a:solidFill>
                  <a:schemeClr val="accent6"/>
                </a:solidFill>
                <a:cs typeface="Arial" charset="0"/>
              </a:rPr>
              <a:t>Awarded magnet contract (9/10)</a:t>
            </a:r>
          </a:p>
          <a:p>
            <a:pPr marL="342900" indent="-342900" algn="l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dirty="0">
                <a:solidFill>
                  <a:schemeClr val="accent6"/>
                </a:solidFill>
                <a:cs typeface="Arial" charset="0"/>
              </a:rPr>
              <a:t>Detailed magnet design review (3/11) </a:t>
            </a:r>
          </a:p>
          <a:p>
            <a:pPr marL="342900" indent="-342900" algn="l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dirty="0">
                <a:solidFill>
                  <a:schemeClr val="accent6"/>
                </a:solidFill>
                <a:cs typeface="Arial" charset="0"/>
              </a:rPr>
              <a:t>Prototypes of 3 magnet types complete (12/11)</a:t>
            </a:r>
          </a:p>
          <a:p>
            <a:pPr marL="342900" indent="-342900" algn="l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dirty="0">
                <a:solidFill>
                  <a:schemeClr val="accent6"/>
                </a:solidFill>
                <a:cs typeface="Arial" charset="0"/>
              </a:rPr>
              <a:t>First set of 13 production magnets shipped (4/12)</a:t>
            </a:r>
          </a:p>
          <a:p>
            <a:pPr marL="342900" indent="-342900" algn="l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dirty="0">
                <a:solidFill>
                  <a:schemeClr val="accent6"/>
                </a:solidFill>
                <a:cs typeface="Arial" charset="0"/>
              </a:rPr>
              <a:t>All magnets received (8/12)</a:t>
            </a:r>
          </a:p>
          <a:p>
            <a:pPr marL="342900" indent="-342900" algn="l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dirty="0" smtClean="0">
                <a:solidFill>
                  <a:schemeClr val="accent6"/>
                </a:solidFill>
                <a:cs typeface="Arial" charset="0"/>
              </a:rPr>
              <a:t>Pre-Installed </a:t>
            </a:r>
            <a:r>
              <a:rPr lang="en-US" sz="2000" dirty="0">
                <a:solidFill>
                  <a:schemeClr val="accent6"/>
                </a:solidFill>
                <a:cs typeface="Arial" charset="0"/>
              </a:rPr>
              <a:t>13 of 48 </a:t>
            </a:r>
            <a:r>
              <a:rPr lang="en-US" sz="2000" dirty="0" err="1" smtClean="0">
                <a:solidFill>
                  <a:schemeClr val="accent6"/>
                </a:solidFill>
                <a:cs typeface="Arial" charset="0"/>
              </a:rPr>
              <a:t>sextupoles</a:t>
            </a:r>
            <a:r>
              <a:rPr lang="en-US" sz="2000" dirty="0" smtClean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chemeClr val="accent6"/>
                </a:solidFill>
                <a:cs typeface="Arial" charset="0"/>
              </a:rPr>
              <a:t>(1/13)</a:t>
            </a:r>
          </a:p>
          <a:p>
            <a:pPr marL="342900" indent="-342900" algn="l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dirty="0">
                <a:solidFill>
                  <a:schemeClr val="accent6"/>
                </a:solidFill>
                <a:cs typeface="Arial" charset="0"/>
              </a:rPr>
              <a:t>Remaining magnets and power supplies </a:t>
            </a:r>
            <a:r>
              <a:rPr lang="en-US" sz="2000" dirty="0" smtClean="0">
                <a:solidFill>
                  <a:schemeClr val="accent6"/>
                </a:solidFill>
                <a:cs typeface="Arial" charset="0"/>
              </a:rPr>
              <a:t>installed (3/13)</a:t>
            </a:r>
            <a:endParaRPr lang="en-US" sz="2000" dirty="0">
              <a:solidFill>
                <a:schemeClr val="accent6"/>
              </a:solidFill>
              <a:cs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dirty="0" smtClean="0">
                <a:solidFill>
                  <a:srgbClr val="008000"/>
                </a:solidFill>
                <a:cs typeface="Arial" charset="0"/>
              </a:rPr>
              <a:t>User operation in high brightness mode (2.0 nm </a:t>
            </a:r>
            <a:r>
              <a:rPr lang="en-US" sz="2000" dirty="0" err="1" smtClean="0">
                <a:solidFill>
                  <a:srgbClr val="008000"/>
                </a:solidFill>
                <a:cs typeface="Arial" charset="0"/>
              </a:rPr>
              <a:t>emittance</a:t>
            </a:r>
            <a:r>
              <a:rPr lang="en-US" sz="2000" dirty="0" smtClean="0">
                <a:solidFill>
                  <a:srgbClr val="008000"/>
                </a:solidFill>
                <a:cs typeface="Arial" charset="0"/>
              </a:rPr>
              <a:t>) – since (4/13)</a:t>
            </a:r>
            <a:endParaRPr lang="en-US" sz="2000" dirty="0">
              <a:solidFill>
                <a:srgbClr val="008000"/>
              </a:solidFill>
              <a:cs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SzPct val="100000"/>
            </a:pPr>
            <a:r>
              <a:rPr lang="en-US" sz="2000" dirty="0">
                <a:solidFill>
                  <a:srgbClr val="000099"/>
                </a:solidFill>
                <a:cs typeface="Arial" charset="0"/>
              </a:rPr>
              <a:t>	</a:t>
            </a:r>
          </a:p>
        </p:txBody>
      </p:sp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609600" y="347663"/>
            <a:ext cx="75771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6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06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06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06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06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1A408D"/>
                </a:solidFill>
              </a:rPr>
              <a:t>Project History</a:t>
            </a:r>
          </a:p>
        </p:txBody>
      </p:sp>
      <p:sp>
        <p:nvSpPr>
          <p:cNvPr id="5124" name="Line 20"/>
          <p:cNvSpPr>
            <a:spLocks noChangeShapeType="1"/>
          </p:cNvSpPr>
          <p:nvPr/>
        </p:nvSpPr>
        <p:spPr bwMode="auto">
          <a:xfrm flipV="1">
            <a:off x="6172200" y="1676400"/>
            <a:ext cx="106680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20"/>
          <p:cNvSpPr>
            <a:spLocks noChangeShapeType="1"/>
          </p:cNvSpPr>
          <p:nvPr/>
        </p:nvSpPr>
        <p:spPr bwMode="auto">
          <a:xfrm>
            <a:off x="6172200" y="182880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638800" cy="12938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914400" y="1371600"/>
            <a:ext cx="298450" cy="89535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1295400" y="1295400"/>
            <a:ext cx="298450" cy="89535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800">
              <a:solidFill>
                <a:schemeClr val="hlink"/>
              </a:solidFill>
              <a:latin typeface="Times" charset="0"/>
            </a:endParaRPr>
          </a:p>
        </p:txBody>
      </p:sp>
      <p:sp>
        <p:nvSpPr>
          <p:cNvPr id="13320" name="Oval 7"/>
          <p:cNvSpPr>
            <a:spLocks noChangeArrowheads="1"/>
          </p:cNvSpPr>
          <p:nvPr/>
        </p:nvSpPr>
        <p:spPr bwMode="auto">
          <a:xfrm>
            <a:off x="4038600" y="1295400"/>
            <a:ext cx="298450" cy="89535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3321" name="Oval 8"/>
          <p:cNvSpPr>
            <a:spLocks noChangeArrowheads="1"/>
          </p:cNvSpPr>
          <p:nvPr/>
        </p:nvSpPr>
        <p:spPr bwMode="auto">
          <a:xfrm>
            <a:off x="4419600" y="1371600"/>
            <a:ext cx="298450" cy="89535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800">
              <a:solidFill>
                <a:schemeClr val="hlink"/>
              </a:solidFill>
              <a:latin typeface="Times" charset="0"/>
            </a:endParaRPr>
          </a:p>
        </p:txBody>
      </p:sp>
      <p:pic>
        <p:nvPicPr>
          <p:cNvPr id="133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11128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8" descr="01总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23913"/>
            <a:ext cx="16224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13716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Line 20"/>
          <p:cNvSpPr>
            <a:spLocks noChangeShapeType="1"/>
          </p:cNvSpPr>
          <p:nvPr/>
        </p:nvSpPr>
        <p:spPr bwMode="auto">
          <a:xfrm>
            <a:off x="6172200" y="1828800"/>
            <a:ext cx="1371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5"/>
          <p:cNvSpPr txBox="1">
            <a:spLocks noChangeArrowheads="1"/>
          </p:cNvSpPr>
          <p:nvPr/>
        </p:nvSpPr>
        <p:spPr bwMode="auto">
          <a:xfrm>
            <a:off x="4419600" y="26670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 b="1">
                <a:solidFill>
                  <a:srgbClr val="0000FF"/>
                </a:solidFill>
              </a:rPr>
              <a:t>Existing Correctors</a:t>
            </a:r>
            <a:endParaRPr lang="en-US" sz="1800" b="1">
              <a:solidFill>
                <a:srgbClr val="0000FF"/>
              </a:solidFill>
              <a:latin typeface="Helvetica" charset="0"/>
            </a:endParaRPr>
          </a:p>
        </p:txBody>
      </p:sp>
      <p:pic>
        <p:nvPicPr>
          <p:cNvPr id="51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38400"/>
            <a:ext cx="17526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26"/>
          <p:cNvSpPr>
            <a:spLocks noChangeArrowheads="1"/>
          </p:cNvSpPr>
          <p:nvPr/>
        </p:nvSpPr>
        <p:spPr bwMode="auto">
          <a:xfrm>
            <a:off x="4648200" y="39624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1800" b="1" dirty="0" err="1">
                <a:solidFill>
                  <a:srgbClr val="0000FF"/>
                </a:solidFill>
              </a:rPr>
              <a:t>Sextupole</a:t>
            </a:r>
            <a:r>
              <a:rPr lang="en-US" sz="1800" b="1" dirty="0">
                <a:solidFill>
                  <a:srgbClr val="0000FF"/>
                </a:solidFill>
              </a:rPr>
              <a:t> / Corrector </a:t>
            </a:r>
            <a:r>
              <a:rPr lang="en-US" sz="1800" b="1" dirty="0" err="1">
                <a:solidFill>
                  <a:srgbClr val="0000FF"/>
                </a:solidFill>
              </a:rPr>
              <a:t>Multimagnets</a:t>
            </a:r>
            <a:endParaRPr lang="en-US" sz="1800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362200"/>
            <a:ext cx="1397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2438400"/>
            <a:ext cx="16176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P2150455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7" r="51022" b="28194"/>
          <a:stretch>
            <a:fillRect/>
          </a:stretch>
        </p:blipFill>
        <p:spPr bwMode="auto">
          <a:xfrm>
            <a:off x="7473950" y="641350"/>
            <a:ext cx="16700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Slide Number Placeholder 5"/>
          <p:cNvSpPr txBox="1">
            <a:spLocks/>
          </p:cNvSpPr>
          <p:nvPr/>
        </p:nvSpPr>
        <p:spPr bwMode="auto">
          <a:xfrm>
            <a:off x="5943600" y="65532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C55ED18-9E44-D246-8B24-4D7CF7F0F474}" type="slidenum">
              <a:rPr lang="en-US" sz="1000">
                <a:solidFill>
                  <a:schemeClr val="bg1"/>
                </a:solidFill>
              </a:rPr>
              <a:pPr algn="r"/>
              <a:t>10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12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34" grpId="0" animBg="1"/>
      <p:bldP spid="51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sz="3600" dirty="0" smtClean="0"/>
              <a:t>Measured </a:t>
            </a:r>
            <a:r>
              <a:rPr lang="en-US" sz="3600" dirty="0" err="1" smtClean="0"/>
              <a:t>Beamsize</a:t>
            </a:r>
            <a:r>
              <a:rPr lang="en-US" sz="3600" dirty="0" smtClean="0"/>
              <a:t> Reduction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131042"/>
              </p:ext>
            </p:extLst>
          </p:nvPr>
        </p:nvGraphicFramePr>
        <p:xfrm>
          <a:off x="277229" y="914400"/>
          <a:ext cx="8462962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Graph" r:id="rId3" imgW="8462880" imgH="1616760" progId="Origin50.Graph">
                  <p:embed/>
                </p:oleObj>
              </mc:Choice>
              <mc:Fallback>
                <p:oleObj name="Graph" r:id="rId3" imgW="8462880" imgH="16167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229" y="914400"/>
                        <a:ext cx="8462962" cy="161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035894"/>
              </p:ext>
            </p:extLst>
          </p:nvPr>
        </p:nvGraphicFramePr>
        <p:xfrm>
          <a:off x="-1219200" y="2248200"/>
          <a:ext cx="9929880" cy="163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Graph" r:id="rId5" imgW="9929880" imgH="1638000" progId="Origin50.Graph">
                  <p:embed/>
                </p:oleObj>
              </mc:Choice>
              <mc:Fallback>
                <p:oleObj name="Graph" r:id="rId5" imgW="9929880" imgH="1638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219200" y="2248200"/>
                        <a:ext cx="9929880" cy="163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381000" y="3810000"/>
            <a:ext cx="8839200" cy="533400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sz="2000" dirty="0" smtClean="0"/>
              <a:t>Above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: BL 6.3.1 – Magnetic Spectroscopy; Below: BL 8.2.1, PX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53" y="4250814"/>
            <a:ext cx="2866647" cy="2149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67200"/>
            <a:ext cx="28448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953000"/>
            <a:ext cx="1659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Old Lattice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4913" y="4775537"/>
            <a:ext cx="1599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New Lattice</a:t>
            </a:r>
          </a:p>
          <a:p>
            <a:pPr algn="l"/>
            <a:r>
              <a:rPr lang="en-US" sz="2000" dirty="0" smtClean="0"/>
              <a:t>Reduction in</a:t>
            </a:r>
          </a:p>
          <a:p>
            <a:pPr algn="l"/>
            <a:r>
              <a:rPr lang="en-US" sz="2000" dirty="0" smtClean="0"/>
              <a:t>horizontal by factor 3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 bwMode="auto">
          <a:xfrm>
            <a:off x="5943600" y="65532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36A0F72-095E-5F40-A508-95C7DE38C4E4}" type="slidenum">
              <a:rPr lang="en-US" sz="1000">
                <a:solidFill>
                  <a:schemeClr val="bg1"/>
                </a:solidFill>
              </a:rPr>
              <a:pPr algn="r"/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5943600" y="65532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36A0F72-095E-5F40-A508-95C7DE38C4E4}" type="slidenum">
              <a:rPr lang="en-US" sz="1000">
                <a:solidFill>
                  <a:schemeClr val="bg1"/>
                </a:solidFill>
              </a:rPr>
              <a:pPr algn="r"/>
              <a:t>12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6" name="Picture 5" descr="bend_brightness_co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6060"/>
            <a:ext cx="5638800" cy="4440340"/>
          </a:xfrm>
          <a:prstGeom prst="rect">
            <a:avLst/>
          </a:prstGeom>
        </p:spPr>
      </p:pic>
      <p:pic>
        <p:nvPicPr>
          <p:cNvPr id="12" name="Picture 11" descr="upgrade_brightness_comp_20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799"/>
            <a:ext cx="6633191" cy="4419601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Brightness Comparison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sz="half" idx="2"/>
          </p:nvPr>
        </p:nvSpPr>
        <p:spPr bwMode="auto">
          <a:xfrm>
            <a:off x="6248400" y="1143000"/>
            <a:ext cx="2819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Comparison to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existing and future light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sources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(and upgrades)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Below 1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keV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(soft x-ray) ALS is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competitive now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Future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: NSLS-II and Max-4 will outperform ALS above 100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eV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410200"/>
            <a:ext cx="6407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dirty="0"/>
              <a:t>Triple Bend </a:t>
            </a:r>
            <a:r>
              <a:rPr lang="en-US" sz="2000" dirty="0" err="1"/>
              <a:t>Achromat</a:t>
            </a:r>
            <a:r>
              <a:rPr lang="en-US" sz="2000" dirty="0"/>
              <a:t> provides very bright bend and </a:t>
            </a:r>
            <a:r>
              <a:rPr lang="en-US" sz="2000" dirty="0" err="1"/>
              <a:t>Superbend</a:t>
            </a:r>
            <a:r>
              <a:rPr lang="en-US" sz="2000" dirty="0"/>
              <a:t> source points from center bend magnets – ALS (2 nm) </a:t>
            </a:r>
            <a:r>
              <a:rPr lang="en-US" sz="2000" dirty="0" smtClean="0"/>
              <a:t>above </a:t>
            </a:r>
            <a:r>
              <a:rPr lang="en-US" sz="2000" dirty="0"/>
              <a:t>NSLS-II 3PW</a:t>
            </a:r>
          </a:p>
        </p:txBody>
      </p:sp>
    </p:spTree>
    <p:extLst>
      <p:ext uri="{BB962C8B-B14F-4D97-AF65-F5344CB8AC3E}">
        <p14:creationId xmlns:p14="http://schemas.microsoft.com/office/powerpoint/2010/main" val="24366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780480" y="405666"/>
            <a:ext cx="8363520" cy="6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4000" dirty="0"/>
              <a:t>Diffraction Limited Light 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3600"/>
            <a:ext cx="2466223" cy="1849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129" y="4593600"/>
            <a:ext cx="2411721" cy="184966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308558" y="1295400"/>
            <a:ext cx="8835442" cy="30289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4" tIns="41472" rIns="82944" bIns="41472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ＭＳ Ｐゴシック" charset="0"/>
              </a:rPr>
              <a:t>Recent realization: Still large potential for storage ring sources</a:t>
            </a:r>
          </a:p>
          <a:p>
            <a:pPr marL="711095" lvl="1" indent="-311045">
              <a:buFont typeface="Arial" panose="020B0604020202020204" pitchFamily="34" charset="0"/>
              <a:buChar char="—"/>
            </a:pPr>
            <a:r>
              <a:rPr lang="en-US" sz="1600" dirty="0">
                <a:latin typeface="Arial" charset="0"/>
                <a:ea typeface="ＭＳ Ｐゴシック" charset="0"/>
              </a:rPr>
              <a:t>Smaller </a:t>
            </a:r>
            <a:r>
              <a:rPr lang="en-US" sz="1600" dirty="0" err="1">
                <a:latin typeface="Arial" charset="0"/>
                <a:ea typeface="ＭＳ Ｐゴシック" charset="0"/>
              </a:rPr>
              <a:t>vacuum+magnet</a:t>
            </a:r>
            <a:r>
              <a:rPr lang="en-US" sz="1600" dirty="0">
                <a:latin typeface="Arial" charset="0"/>
                <a:ea typeface="ＭＳ Ｐゴシック" charset="0"/>
              </a:rPr>
              <a:t> aperture – Multi bend </a:t>
            </a:r>
            <a:r>
              <a:rPr lang="en-US" sz="1600" dirty="0" err="1">
                <a:latin typeface="Arial" charset="0"/>
                <a:ea typeface="ＭＳ Ｐゴシック" charset="0"/>
              </a:rPr>
              <a:t>achromat</a:t>
            </a:r>
            <a:r>
              <a:rPr lang="en-US" sz="1600" dirty="0">
                <a:latin typeface="Arial" charset="0"/>
                <a:ea typeface="ＭＳ Ｐゴシック" charset="0"/>
              </a:rPr>
              <a:t> lattices with low </a:t>
            </a:r>
            <a:r>
              <a:rPr lang="en-US" sz="1600" dirty="0" err="1">
                <a:latin typeface="Arial" charset="0"/>
                <a:ea typeface="ＭＳ Ｐゴシック" charset="0"/>
              </a:rPr>
              <a:t>emittance</a:t>
            </a:r>
            <a:r>
              <a:rPr lang="en-US" sz="1600" dirty="0">
                <a:latin typeface="Arial" charset="0"/>
                <a:ea typeface="ＭＳ Ｐゴシック" charset="0"/>
              </a:rPr>
              <a:t>.</a:t>
            </a:r>
          </a:p>
          <a:p>
            <a:pPr marL="711095" lvl="1" indent="-311045">
              <a:buFont typeface="Arial" panose="020B0604020202020204" pitchFamily="34" charset="0"/>
              <a:buChar char="—"/>
            </a:pPr>
            <a:r>
              <a:rPr lang="en-US" sz="1600" dirty="0">
                <a:latin typeface="Arial" charset="0"/>
                <a:ea typeface="ＭＳ Ｐゴシック" charset="0"/>
              </a:rPr>
              <a:t>Actively pursued: MAX-IV, SIRIUS, ESRF-2, Spring8-2, BAPS,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ＭＳ Ｐゴシック" charset="0"/>
              </a:rPr>
              <a:t>Transverse diffraction limited to 2 </a:t>
            </a:r>
            <a:r>
              <a:rPr lang="en-US" sz="2800" dirty="0" err="1">
                <a:latin typeface="Arial" charset="0"/>
                <a:ea typeface="ＭＳ Ｐゴシック" charset="0"/>
              </a:rPr>
              <a:t>keV</a:t>
            </a:r>
            <a:r>
              <a:rPr lang="en-US" sz="2800" dirty="0">
                <a:latin typeface="Arial" charset="0"/>
                <a:ea typeface="ＭＳ Ｐゴシック" charset="0"/>
              </a:rPr>
              <a:t> for ALS size is possible – ALS-II</a:t>
            </a:r>
          </a:p>
          <a:p>
            <a:pPr lvl="1">
              <a:buFont typeface="Arial" panose="020B0604020202020204" pitchFamily="34" charset="0"/>
              <a:buChar char="—"/>
            </a:pPr>
            <a:r>
              <a:rPr lang="en-US" sz="1414" dirty="0">
                <a:latin typeface="Arial" charset="0"/>
                <a:ea typeface="ＭＳ Ｐゴシック" charset="0"/>
              </a:rPr>
              <a:t> </a:t>
            </a:r>
            <a:r>
              <a:rPr lang="en-US" sz="1600" dirty="0">
                <a:latin typeface="Arial" charset="0"/>
                <a:ea typeface="ＭＳ Ｐゴシック" charset="0"/>
              </a:rPr>
              <a:t>Using the ALS tunnel to achieve moderate low </a:t>
            </a:r>
            <a:r>
              <a:rPr lang="en-US" sz="1600" dirty="0" err="1">
                <a:latin typeface="Arial" charset="0"/>
                <a:ea typeface="ＭＳ Ｐゴシック" charset="0"/>
              </a:rPr>
              <a:t>emittance</a:t>
            </a:r>
            <a:r>
              <a:rPr lang="en-US" sz="1600" dirty="0">
                <a:latin typeface="Arial" charset="0"/>
                <a:ea typeface="ＭＳ Ｐゴシック" charset="0"/>
              </a:rPr>
              <a:t> with moderate cost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.</a:t>
            </a:r>
            <a:endParaRPr lang="en-US" sz="1600" dirty="0">
              <a:latin typeface="Arial" charset="0"/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564" y="4593600"/>
            <a:ext cx="2466223" cy="184966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492246" y="5298834"/>
            <a:ext cx="846720" cy="439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/>
          </a:p>
        </p:txBody>
      </p:sp>
      <p:sp>
        <p:nvSpPr>
          <p:cNvPr id="12" name="Right Arrow 11"/>
          <p:cNvSpPr/>
          <p:nvPr/>
        </p:nvSpPr>
        <p:spPr>
          <a:xfrm flipV="1">
            <a:off x="5861146" y="5262436"/>
            <a:ext cx="846720" cy="5119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77"/>
          </a:p>
        </p:txBody>
      </p:sp>
    </p:spTree>
    <p:extLst>
      <p:ext uri="{BB962C8B-B14F-4D97-AF65-F5344CB8AC3E}">
        <p14:creationId xmlns:p14="http://schemas.microsoft.com/office/powerpoint/2010/main" val="639182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62984" y="532220"/>
            <a:ext cx="7576434" cy="5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903" dirty="0"/>
              <a:t>Brightness &amp; Coherent Radiation from ALS-II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06721" y="1219200"/>
            <a:ext cx="8688960" cy="133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marL="342900" indent="-342900" algn="l"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77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Diffraction limited (soft x-ray) ALS upgrade could offer about two orders of magnitude brightness improvement beyond upgrade currently underway</a:t>
            </a:r>
            <a:r>
              <a:rPr lang="en-US" sz="2177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342900" indent="-342900" algn="l"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77" dirty="0">
                <a:solidFill>
                  <a:schemeClr val="tx1"/>
                </a:solidFill>
              </a:rPr>
              <a:t>Coherence of the radiation is another figure of merit of DL </a:t>
            </a:r>
            <a:r>
              <a:rPr lang="en-US" sz="2177" dirty="0" smtClean="0">
                <a:solidFill>
                  <a:schemeClr val="tx1"/>
                </a:solidFill>
              </a:rPr>
              <a:t>source</a:t>
            </a:r>
            <a:endParaRPr lang="en-US" sz="2177" dirty="0">
              <a:solidFill>
                <a:schemeClr val="tx1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61" y="3429000"/>
            <a:ext cx="3866976" cy="273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" y="3221640"/>
            <a:ext cx="5042304" cy="323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80" y="5468791"/>
            <a:ext cx="6220800" cy="5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60" y="2491125"/>
            <a:ext cx="3723840" cy="5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80" y="4199401"/>
            <a:ext cx="3643200" cy="5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258782" y="362386"/>
            <a:ext cx="645939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4000" dirty="0"/>
              <a:t>Candidate Lattice for ALS-II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580" y="1254916"/>
            <a:ext cx="7543800" cy="4004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The storage ring has 12 </a:t>
            </a:r>
            <a:r>
              <a:rPr lang="en-US" sz="1800" dirty="0" err="1"/>
              <a:t>superperiods</a:t>
            </a:r>
            <a:r>
              <a:rPr lang="en-US" sz="1800" dirty="0"/>
              <a:t> with 9 bending magnets.</a:t>
            </a:r>
          </a:p>
          <a:p>
            <a:pPr marL="285750" indent="-285750" algn="l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Center 5 dipole cells have non-zero dispersion but very small. No </a:t>
            </a:r>
            <a:r>
              <a:rPr lang="en-US" sz="1800" dirty="0" err="1"/>
              <a:t>sextupole</a:t>
            </a:r>
            <a:r>
              <a:rPr lang="en-US" sz="1800" dirty="0"/>
              <a:t> magnets there due to small </a:t>
            </a:r>
            <a:r>
              <a:rPr lang="en-US" sz="1800" dirty="0" err="1"/>
              <a:t>betatron</a:t>
            </a:r>
            <a:r>
              <a:rPr lang="en-US" sz="1800" dirty="0"/>
              <a:t> functions (ESRF approach).</a:t>
            </a:r>
          </a:p>
          <a:p>
            <a:pPr marL="259204" indent="-259204" algn="l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endParaRPr lang="en-US" sz="2177" dirty="0">
              <a:solidFill>
                <a:srgbClr val="0000FF"/>
              </a:solidFill>
            </a:endParaRPr>
          </a:p>
          <a:p>
            <a:pPr marL="259204" indent="-259204" algn="l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endParaRPr lang="en-US" sz="2177" dirty="0">
              <a:solidFill>
                <a:srgbClr val="0000FF"/>
              </a:solidFill>
            </a:endParaRPr>
          </a:p>
          <a:p>
            <a:pPr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2177" dirty="0">
              <a:solidFill>
                <a:srgbClr val="0000FF"/>
              </a:solidFill>
            </a:endParaRPr>
          </a:p>
          <a:p>
            <a:pPr marL="285750" indent="-285750" algn="l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Matching cell with two dipoles used to serve;</a:t>
            </a:r>
          </a:p>
          <a:p>
            <a:pPr marL="742950" lvl="1" indent="-285750" algn="l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—"/>
              <a:defRPr/>
            </a:pPr>
            <a:r>
              <a:rPr lang="en-US" sz="1400" dirty="0" smtClean="0"/>
              <a:t>To </a:t>
            </a:r>
            <a:r>
              <a:rPr lang="en-US" sz="1400" dirty="0"/>
              <a:t>match zero dispersion in the straight sections and low beta values for </a:t>
            </a:r>
            <a:r>
              <a:rPr lang="en-US" sz="1400" dirty="0" smtClean="0"/>
              <a:t>matching the </a:t>
            </a:r>
            <a:r>
              <a:rPr lang="en-US" sz="1400" dirty="0"/>
              <a:t>electron-photon phase spaces.</a:t>
            </a:r>
          </a:p>
          <a:p>
            <a:pPr marL="742950" lvl="1" indent="-285750" algn="l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—"/>
              <a:defRPr/>
            </a:pPr>
            <a:r>
              <a:rPr lang="en-US" sz="1400" dirty="0" smtClean="0"/>
              <a:t>Creates </a:t>
            </a:r>
            <a:r>
              <a:rPr lang="en-US" sz="1400" dirty="0"/>
              <a:t>high dispersion within the cell for chromatic and harmonic correction.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1451" dirty="0">
              <a:solidFill>
                <a:srgbClr val="0000FF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1451" dirty="0">
              <a:solidFill>
                <a:srgbClr val="0000FF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1451" dirty="0">
              <a:solidFill>
                <a:srgbClr val="0000FF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1451" dirty="0">
              <a:solidFill>
                <a:srgbClr val="0000FF"/>
              </a:solidFill>
            </a:endParaRPr>
          </a:p>
          <a:p>
            <a:pPr marL="342900" indent="-342900" algn="l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Straight section length of 5m and total circumference of about 200 m.</a:t>
            </a:r>
          </a:p>
        </p:txBody>
      </p:sp>
    </p:spTree>
    <p:extLst>
      <p:ext uri="{BB962C8B-B14F-4D97-AF65-F5344CB8AC3E}">
        <p14:creationId xmlns:p14="http://schemas.microsoft.com/office/powerpoint/2010/main" val="4064940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C:\Users\HITarawneh\Desktop\3D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1" y="5295240"/>
            <a:ext cx="8087040" cy="11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1"/>
          <p:cNvSpPr txBox="1">
            <a:spLocks/>
          </p:cNvSpPr>
          <p:nvPr/>
        </p:nvSpPr>
        <p:spPr bwMode="auto">
          <a:xfrm>
            <a:off x="874081" y="251260"/>
            <a:ext cx="7464960" cy="10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 defTabSz="829452" eaLnBrk="1" hangingPunct="1">
              <a:spcAft>
                <a:spcPct val="0"/>
              </a:spcAft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Magnet Arrangement ALS/ALS-II</a:t>
            </a:r>
          </a:p>
        </p:txBody>
      </p:sp>
      <p:pic>
        <p:nvPicPr>
          <p:cNvPr id="18434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r="232"/>
          <a:stretch>
            <a:fillRect/>
          </a:stretch>
        </p:blipFill>
        <p:spPr bwMode="auto">
          <a:xfrm>
            <a:off x="632160" y="2246723"/>
            <a:ext cx="7464960" cy="32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282535"/>
            <a:ext cx="8510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The ring admittance is defined by the low gap ID, hence small aperture,  small size magnets to achieve low </a:t>
            </a:r>
            <a:r>
              <a:rPr lang="en-US" sz="1800" dirty="0" err="1"/>
              <a:t>emittance</a:t>
            </a:r>
            <a:r>
              <a:rPr lang="en-US" sz="1800" dirty="0"/>
              <a:t> without damping wigglers</a:t>
            </a:r>
            <a:r>
              <a:rPr lang="en-US" sz="1800" dirty="0" smtClean="0"/>
              <a:t>.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No dedicated bending magnet, only strong, shifted </a:t>
            </a:r>
            <a:r>
              <a:rPr lang="en-US" sz="1800" dirty="0" err="1"/>
              <a:t>quadrupole</a:t>
            </a:r>
            <a:r>
              <a:rPr lang="en-US" sz="1800" dirty="0"/>
              <a:t> magnet.</a:t>
            </a:r>
          </a:p>
        </p:txBody>
      </p:sp>
    </p:spTree>
    <p:extLst>
      <p:ext uri="{BB962C8B-B14F-4D97-AF65-F5344CB8AC3E}">
        <p14:creationId xmlns:p14="http://schemas.microsoft.com/office/powerpoint/2010/main" val="607883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41" y="3580200"/>
            <a:ext cx="3706560" cy="282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714721" y="5226121"/>
            <a:ext cx="138240" cy="1166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425935" y="394586"/>
            <a:ext cx="6335196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3200" dirty="0"/>
              <a:t>Lattice Optimization using MOGA 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802081" y="922757"/>
            <a:ext cx="8262719" cy="275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algn="l"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Multi-Objective Genetic Algorithm (MOGA) has been used with;</a:t>
            </a:r>
          </a:p>
          <a:p>
            <a:pPr marL="0" indent="0" algn="l" eaLnBrk="1">
              <a:spcAft>
                <a:spcPct val="0"/>
              </a:spcAft>
            </a:pPr>
            <a:endParaRPr lang="en-US" sz="1200" dirty="0">
              <a:solidFill>
                <a:srgbClr val="0033CC"/>
              </a:solidFill>
            </a:endParaRPr>
          </a:p>
          <a:p>
            <a:pPr lvl="1" algn="l" eaLnBrk="1">
              <a:spcAft>
                <a:spcPct val="0"/>
              </a:spcAft>
              <a:buFontTx/>
              <a:buChar char="—"/>
            </a:pPr>
            <a:r>
              <a:rPr lang="en-US" sz="1400" dirty="0">
                <a:solidFill>
                  <a:srgbClr val="0033CC"/>
                </a:solidFill>
                <a:latin typeface="+mn-lt"/>
              </a:rPr>
              <a:t> 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9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parameters (7 QM &amp; 2 BM)</a:t>
            </a:r>
          </a:p>
          <a:p>
            <a:pPr lvl="1" algn="l" eaLnBrk="1">
              <a:spcAft>
                <a:spcPct val="0"/>
              </a:spcAft>
              <a:buFontTx/>
              <a:buChar char="—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 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8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constraints (stability, 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en-US" sz="1400" baseline="-25000" dirty="0" err="1">
                <a:solidFill>
                  <a:schemeClr val="tx1"/>
                </a:solidFill>
                <a:latin typeface="+mn-lt"/>
              </a:rPr>
              <a:t>x,y,e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&gt;0, max. </a:t>
            </a:r>
            <a:r>
              <a:rPr lang="el-GR" sz="1400" dirty="0">
                <a:solidFill>
                  <a:schemeClr val="tx1"/>
                </a:solidFill>
                <a:latin typeface="+mn-lt"/>
              </a:rPr>
              <a:t>β</a:t>
            </a:r>
            <a:r>
              <a:rPr lang="en-US" sz="1400" baseline="-25000" dirty="0" err="1">
                <a:solidFill>
                  <a:schemeClr val="tx1"/>
                </a:solidFill>
                <a:latin typeface="+mn-lt"/>
              </a:rPr>
              <a:t>x,y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D</a:t>
            </a:r>
            <a:r>
              <a:rPr lang="en-US" sz="1400" baseline="-25000" dirty="0" err="1">
                <a:solidFill>
                  <a:schemeClr val="tx1"/>
                </a:solidFill>
                <a:latin typeface="+mn-lt"/>
              </a:rPr>
              <a:t>x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frac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.</a:t>
            </a:r>
            <a:r>
              <a:rPr lang="el-GR" sz="1400" dirty="0">
                <a:solidFill>
                  <a:schemeClr val="tx1"/>
                </a:solidFill>
                <a:latin typeface="+mn-lt"/>
              </a:rPr>
              <a:t>ν</a:t>
            </a:r>
            <a:r>
              <a:rPr lang="en-US" sz="1400" baseline="-25000" dirty="0" err="1">
                <a:solidFill>
                  <a:schemeClr val="tx1"/>
                </a:solidFill>
                <a:latin typeface="+mn-lt"/>
              </a:rPr>
              <a:t>x,y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&lt;0.5).</a:t>
            </a:r>
          </a:p>
          <a:p>
            <a:pPr lvl="1" algn="l" eaLnBrk="1">
              <a:spcAft>
                <a:spcPct val="0"/>
              </a:spcAft>
              <a:buFontTx/>
              <a:buChar char="—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 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3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Objectives </a:t>
            </a:r>
            <a:r>
              <a:rPr lang="el-GR" sz="1400" dirty="0">
                <a:solidFill>
                  <a:schemeClr val="tx1"/>
                </a:solidFill>
                <a:latin typeface="+mn-lt"/>
              </a:rPr>
              <a:t>ε</a:t>
            </a:r>
            <a:r>
              <a:rPr lang="en-US" sz="1400" baseline="-25000" dirty="0" err="1">
                <a:solidFill>
                  <a:schemeClr val="tx1"/>
                </a:solidFill>
                <a:latin typeface="+mn-lt"/>
              </a:rPr>
              <a:t>nat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l-GR" sz="1400" dirty="0">
                <a:solidFill>
                  <a:schemeClr val="tx1"/>
                </a:solidFill>
                <a:latin typeface="+mn-lt"/>
              </a:rPr>
              <a:t>ξ</a:t>
            </a:r>
            <a:r>
              <a:rPr lang="en-US" sz="1400" baseline="-25000" dirty="0" err="1">
                <a:solidFill>
                  <a:schemeClr val="tx1"/>
                </a:solidFill>
                <a:latin typeface="+mn-lt"/>
              </a:rPr>
              <a:t>x,y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&amp; [</a:t>
            </a:r>
            <a:r>
              <a:rPr lang="el-GR" sz="1400" dirty="0">
                <a:solidFill>
                  <a:schemeClr val="tx1"/>
                </a:solidFill>
                <a:latin typeface="+mn-lt"/>
              </a:rPr>
              <a:t>β</a:t>
            </a:r>
            <a:r>
              <a:rPr lang="en-US" sz="1400" baseline="-25000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+</a:t>
            </a:r>
            <a:r>
              <a:rPr lang="el-GR" sz="1400" dirty="0">
                <a:solidFill>
                  <a:schemeClr val="tx1"/>
                </a:solidFill>
                <a:latin typeface="+mn-lt"/>
              </a:rPr>
              <a:t> β</a:t>
            </a:r>
            <a:r>
              <a:rPr lang="en-US" sz="1400" baseline="-25000" dirty="0">
                <a:solidFill>
                  <a:schemeClr val="tx1"/>
                </a:solidFill>
                <a:latin typeface="+mn-lt"/>
              </a:rPr>
              <a:t>y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] at the middle of S. Section.</a:t>
            </a:r>
          </a:p>
          <a:p>
            <a:pPr algn="l" eaLnBrk="1">
              <a:spcAft>
                <a:spcPct val="0"/>
              </a:spcAft>
            </a:pPr>
            <a:endParaRPr lang="en-US" sz="1200" dirty="0">
              <a:solidFill>
                <a:srgbClr val="0033CC"/>
              </a:solidFill>
            </a:endParaRPr>
          </a:p>
          <a:p>
            <a:pPr algn="l"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objectives take into account some of the nonlinear dynamics needs too. </a:t>
            </a:r>
          </a:p>
          <a:p>
            <a:pPr algn="l"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tx1"/>
                </a:solidFill>
              </a:rPr>
              <a:t>β</a:t>
            </a:r>
            <a:r>
              <a:rPr lang="en-US" sz="1800" baseline="-25000" dirty="0">
                <a:solidFill>
                  <a:schemeClr val="tx1"/>
                </a:solidFill>
              </a:rPr>
              <a:t>x</a:t>
            </a:r>
            <a:r>
              <a:rPr lang="en-US" sz="1800" dirty="0">
                <a:solidFill>
                  <a:schemeClr val="tx1"/>
                </a:solidFill>
              </a:rPr>
              <a:t> ≈4 m &amp; </a:t>
            </a:r>
            <a:r>
              <a:rPr lang="en-US" sz="1800" dirty="0" err="1">
                <a:solidFill>
                  <a:schemeClr val="tx1"/>
                </a:solidFill>
              </a:rPr>
              <a:t>D</a:t>
            </a:r>
            <a:r>
              <a:rPr lang="en-US" sz="1800" baseline="-25000" dirty="0" err="1">
                <a:solidFill>
                  <a:schemeClr val="tx1"/>
                </a:solidFill>
              </a:rPr>
              <a:t>x</a:t>
            </a:r>
            <a:r>
              <a:rPr lang="en-US" sz="1800" dirty="0">
                <a:solidFill>
                  <a:schemeClr val="tx1"/>
                </a:solidFill>
              </a:rPr>
              <a:t> =0 are chosen (</a:t>
            </a:r>
            <a:r>
              <a:rPr lang="el-GR" sz="1800" dirty="0">
                <a:solidFill>
                  <a:schemeClr val="tx1"/>
                </a:solidFill>
                <a:latin typeface="Calibri" panose="020F0502020204030204" pitchFamily="34" charset="0"/>
              </a:rPr>
              <a:t>σ</a:t>
            </a:r>
            <a:r>
              <a:rPr lang="en-US" sz="1800" baseline="-25000" dirty="0" err="1">
                <a:solidFill>
                  <a:schemeClr val="tx1"/>
                </a:solidFill>
                <a:latin typeface="Calibri" panose="020F0502020204030204" pitchFamily="34" charset="0"/>
              </a:rPr>
              <a:t>x,y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=15 </a:t>
            </a:r>
            <a:r>
              <a:rPr lang="en-US" sz="1800" dirty="0">
                <a:solidFill>
                  <a:schemeClr val="tx1"/>
                </a:solidFill>
              </a:rPr>
              <a:t>). Further optimization towards smaller beta functions in progress. </a:t>
            </a:r>
          </a:p>
          <a:p>
            <a:pPr lvl="1" algn="l" eaLnBrk="1">
              <a:spcAft>
                <a:spcPct val="0"/>
              </a:spcAft>
              <a:buFont typeface="Arial" panose="020B0604020202020204" pitchFamily="34" charset="0"/>
              <a:buChar char="—"/>
            </a:pP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 With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On-Axis injection scheme, The dynamic aperture will define the Beta functions in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the straight sections.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eaLnBrk="1">
              <a:spcAft>
                <a:spcPct val="0"/>
              </a:spcAft>
            </a:pPr>
            <a:r>
              <a:rPr lang="en-US" sz="1633" dirty="0">
                <a:solidFill>
                  <a:srgbClr val="0033CC"/>
                </a:solidFill>
              </a:rPr>
              <a:t>     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48323"/>
              </p:ext>
            </p:extLst>
          </p:nvPr>
        </p:nvGraphicFramePr>
        <p:xfrm>
          <a:off x="936865" y="3541099"/>
          <a:ext cx="3883680" cy="2731680"/>
        </p:xfrm>
        <a:graphic>
          <a:graphicData uri="http://schemas.openxmlformats.org/drawingml/2006/table">
            <a:tbl>
              <a:tblPr/>
              <a:tblGrid>
                <a:gridCol w="2052000"/>
                <a:gridCol w="1831680"/>
              </a:tblGrid>
              <a:tr h="37296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Energy</a:t>
                      </a: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2 GeV</a:t>
                      </a: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96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Nat. Emittance</a:t>
                      </a: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106 pm.rad</a:t>
                      </a: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96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Tunes </a:t>
                      </a:r>
                      <a:r>
                        <a:rPr kumimoji="0" lang="el-G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ν</a:t>
                      </a:r>
                      <a:r>
                        <a:rPr kumimoji="0" lang="en-US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x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/</a:t>
                      </a:r>
                      <a:r>
                        <a:rPr kumimoji="0" lang="el-G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ν</a:t>
                      </a:r>
                      <a:r>
                        <a:rPr kumimoji="0" lang="en-US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y</a:t>
                      </a: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41.13 / 26.21</a:t>
                      </a: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96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Nat. Chromaticity [x/y]</a:t>
                      </a: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-68 / -64</a:t>
                      </a: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96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Mom. Comp. factor</a:t>
                      </a:r>
                      <a:endParaRPr kumimoji="0" lang="en-US" sz="15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2.54×10</a:t>
                      </a:r>
                      <a:r>
                        <a:rPr kumimoji="0" lang="en-US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-4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96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Energy Spread</a:t>
                      </a: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8.13×10</a:t>
                      </a:r>
                      <a:r>
                        <a:rPr kumimoji="0" lang="en-US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-4</a:t>
                      </a: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96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τ</a:t>
                      </a:r>
                      <a:r>
                        <a:rPr kumimoji="0" lang="en-US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x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/</a:t>
                      </a:r>
                      <a:r>
                        <a:rPr kumimoji="0" 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τ</a:t>
                      </a:r>
                      <a:r>
                        <a:rPr kumimoji="0" lang="en-US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y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/</a:t>
                      </a:r>
                      <a:r>
                        <a:rPr kumimoji="0" 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τ</a:t>
                      </a:r>
                      <a:r>
                        <a:rPr kumimoji="0" lang="en-US" sz="15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l </a:t>
                      </a: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 [msec]</a:t>
                      </a:r>
                      <a:endParaRPr kumimoji="0" lang="en-US" sz="15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8/16/15</a:t>
                      </a: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96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Bending Angle</a:t>
                      </a: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457200">
                        <a:lnSpc>
                          <a:spcPct val="98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914400">
                        <a:lnSpc>
                          <a:spcPct val="98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371600">
                        <a:lnSpc>
                          <a:spcPct val="98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1828800">
                        <a:lnSpc>
                          <a:spcPct val="98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indent="-228600" eaLnBrk="0" fontAlgn="base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3.33 Degrees</a:t>
                      </a:r>
                    </a:p>
                  </a:txBody>
                  <a:tcPr marL="82944" marR="82944" marT="41472" marB="41472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233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908640" y="664200"/>
          <a:ext cx="7058880" cy="283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990600" y="318600"/>
            <a:ext cx="7728601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dirty="0" err="1"/>
              <a:t>Betatron</a:t>
            </a:r>
            <a:r>
              <a:rPr lang="en-US" dirty="0"/>
              <a:t> Functions &amp; Beam Sizes of Candidate Lattice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63040" y="3819960"/>
          <a:ext cx="7395840" cy="265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01" y="3498121"/>
            <a:ext cx="6359040" cy="38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881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288472" y="381000"/>
            <a:ext cx="6859378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3200" dirty="0"/>
              <a:t>Nonlinear Dynamics of ALS-II Lattice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92321" y="1076042"/>
            <a:ext cx="8851680" cy="268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marL="342900" indent="-342900" algn="l"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4 </a:t>
            </a:r>
            <a:r>
              <a:rPr lang="en-US" sz="1800" dirty="0" err="1">
                <a:solidFill>
                  <a:schemeClr val="tx1"/>
                </a:solidFill>
              </a:rPr>
              <a:t>sextupole</a:t>
            </a:r>
            <a:r>
              <a:rPr lang="en-US" sz="1800" dirty="0">
                <a:solidFill>
                  <a:schemeClr val="tx1"/>
                </a:solidFill>
              </a:rPr>
              <a:t> families with +0.5 chromaticity in both planes. Strong </a:t>
            </a:r>
            <a:r>
              <a:rPr lang="en-US" sz="1800" dirty="0" err="1">
                <a:solidFill>
                  <a:schemeClr val="tx1"/>
                </a:solidFill>
              </a:rPr>
              <a:t>sextupoles</a:t>
            </a:r>
            <a:r>
              <a:rPr lang="en-US" sz="1800" dirty="0">
                <a:solidFill>
                  <a:schemeClr val="tx1"/>
                </a:solidFill>
              </a:rPr>
              <a:t> are needed which results small dynamic aperture. </a:t>
            </a:r>
          </a:p>
          <a:p>
            <a:pPr marL="342900" indent="-342900" algn="l"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Optimization of driving terms and higher order </a:t>
            </a:r>
            <a:r>
              <a:rPr lang="en-US" sz="1800" dirty="0" err="1">
                <a:solidFill>
                  <a:schemeClr val="tx1"/>
                </a:solidFill>
              </a:rPr>
              <a:t>chromaticities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342900" indent="-342900" algn="l" eaLnBrk="1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 algn="l"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Achieved Dynamic aperture is &gt;200 times the beam sizes.</a:t>
            </a:r>
            <a:r>
              <a:rPr lang="en-US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It appears sufficient for on-axis injection of small </a:t>
            </a:r>
            <a:r>
              <a:rPr lang="en-US" sz="18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emittance</a:t>
            </a:r>
            <a:r>
              <a:rPr lang="en-US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beam and sufficient </a:t>
            </a:r>
            <a:r>
              <a:rPr lang="en-US" sz="18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Touschek</a:t>
            </a:r>
            <a:r>
              <a:rPr lang="en-US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lifetime.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algn="l" eaLnBrk="1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 algn="l"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Tight tolerances on alignment and </a:t>
            </a:r>
            <a:r>
              <a:rPr lang="en-US" sz="1800" dirty="0" err="1">
                <a:solidFill>
                  <a:schemeClr val="tx1"/>
                </a:solidFill>
              </a:rPr>
              <a:t>multipole</a:t>
            </a:r>
            <a:r>
              <a:rPr lang="en-US" sz="1800" dirty="0">
                <a:solidFill>
                  <a:schemeClr val="tx1"/>
                </a:solidFill>
              </a:rPr>
              <a:t> contents within good field region of  ±5mm.</a:t>
            </a:r>
          </a:p>
          <a:p>
            <a:pPr marL="342900" indent="-342900" algn="l" eaLnBrk="1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81" y="3516840"/>
            <a:ext cx="4044960" cy="292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1" y="3549961"/>
            <a:ext cx="4631040" cy="29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2892" y="3476989"/>
            <a:ext cx="2658100" cy="28777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70" dirty="0"/>
              <a:t>Lattice Frequency map with errors</a:t>
            </a:r>
          </a:p>
        </p:txBody>
      </p:sp>
    </p:spTree>
    <p:extLst>
      <p:ext uri="{BB962C8B-B14F-4D97-AF65-F5344CB8AC3E}">
        <p14:creationId xmlns:p14="http://schemas.microsoft.com/office/powerpoint/2010/main" val="1019668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Introduction - ALS Upgrades</a:t>
            </a:r>
          </a:p>
          <a:p>
            <a:r>
              <a:rPr lang="en-US" smtClean="0"/>
              <a:t>Brightness Upgrade</a:t>
            </a:r>
          </a:p>
          <a:p>
            <a:r>
              <a:rPr lang="en-US" smtClean="0"/>
              <a:t>Future directions (ALS-2)</a:t>
            </a:r>
          </a:p>
          <a:p>
            <a:r>
              <a:rPr lang="en-US" smtClean="0"/>
              <a:t>An attempt using FODO lattice</a:t>
            </a:r>
          </a:p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5943600" y="65532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36A0F72-095E-5F40-A508-95C7DE38C4E4}" type="slidenum">
              <a:rPr lang="en-US" sz="1000">
                <a:solidFill>
                  <a:schemeClr val="bg1"/>
                </a:solidFill>
              </a:rPr>
              <a:pPr algn="r"/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An Attempt to Achieve 5 pm</a:t>
            </a:r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143000" y="2133600"/>
            <a:ext cx="70104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 A 19 bend arc section (36 total)</a:t>
            </a:r>
          </a:p>
          <a:p>
            <a:pPr lvl="1" algn="l" eaLnBrk="1" hangingPunct="1">
              <a:spcBef>
                <a:spcPct val="0"/>
              </a:spcBef>
              <a:buFont typeface="Arial" panose="020B0604020202020204" pitchFamily="34" charset="0"/>
              <a:buChar char="—"/>
            </a:pPr>
            <a:r>
              <a:rPr lang="el-GR" sz="1600" dirty="0"/>
              <a:t>μ</a:t>
            </a:r>
            <a:r>
              <a:rPr lang="en-US" sz="1600" baseline="-25000" dirty="0"/>
              <a:t>x</a:t>
            </a:r>
            <a:r>
              <a:rPr lang="en-US" sz="1600" dirty="0"/>
              <a:t> = 5/19, </a:t>
            </a:r>
            <a:r>
              <a:rPr lang="el-GR" sz="1600" dirty="0"/>
              <a:t>μ</a:t>
            </a:r>
            <a:r>
              <a:rPr lang="en-US" sz="1600" baseline="-25000" dirty="0"/>
              <a:t>y</a:t>
            </a:r>
            <a:r>
              <a:rPr lang="en-US" sz="1600" dirty="0"/>
              <a:t> = 4/19</a:t>
            </a:r>
          </a:p>
          <a:p>
            <a:pPr lvl="1" algn="l" eaLnBrk="1" hangingPunct="1">
              <a:spcBef>
                <a:spcPct val="0"/>
              </a:spcBef>
              <a:buFont typeface="Arial" panose="020B0604020202020204" pitchFamily="34" charset="0"/>
              <a:buChar char="—"/>
            </a:pPr>
            <a:r>
              <a:rPr lang="en-US" sz="1600" dirty="0"/>
              <a:t>Resonances up to the 6</a:t>
            </a:r>
            <a:r>
              <a:rPr lang="en-US" sz="1600" baseline="30000" dirty="0"/>
              <a:t>th</a:t>
            </a:r>
            <a:r>
              <a:rPr lang="en-US" sz="1600" dirty="0"/>
              <a:t> order suppressed (3</a:t>
            </a:r>
            <a:r>
              <a:rPr lang="el-GR" sz="1600" dirty="0"/>
              <a:t> μ</a:t>
            </a:r>
            <a:r>
              <a:rPr lang="en-US" sz="1600" baseline="-25000" dirty="0"/>
              <a:t>x</a:t>
            </a:r>
            <a:r>
              <a:rPr lang="en-US" sz="1600" dirty="0"/>
              <a:t>+</a:t>
            </a:r>
            <a:r>
              <a:rPr lang="el-GR" sz="1600" dirty="0"/>
              <a:t> μ</a:t>
            </a:r>
            <a:r>
              <a:rPr lang="en-US" sz="1600" baseline="-25000" dirty="0"/>
              <a:t>y</a:t>
            </a:r>
            <a:r>
              <a:rPr lang="en-US" sz="1600" dirty="0"/>
              <a:t> = 1 with the help of the </a:t>
            </a:r>
            <a:r>
              <a:rPr lang="en-US" sz="1600" dirty="0" err="1"/>
              <a:t>midplane</a:t>
            </a:r>
            <a:r>
              <a:rPr lang="en-US" sz="1600" dirty="0"/>
              <a:t> symmetry)</a:t>
            </a:r>
          </a:p>
          <a:p>
            <a:pPr marL="285750" indent="-28575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Octupoles</a:t>
            </a:r>
            <a:r>
              <a:rPr lang="en-US" sz="2800" dirty="0"/>
              <a:t> in the straight (3 families)</a:t>
            </a:r>
          </a:p>
        </p:txBody>
      </p:sp>
      <p:pic>
        <p:nvPicPr>
          <p:cNvPr id="512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t="32549" r="16051" b="27029"/>
          <a:stretch>
            <a:fillRect/>
          </a:stretch>
        </p:blipFill>
        <p:spPr bwMode="auto">
          <a:xfrm>
            <a:off x="6120000" y="3982843"/>
            <a:ext cx="2923641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4459" r="12202" b="10294"/>
          <a:stretch>
            <a:fillRect/>
          </a:stretch>
        </p:blipFill>
        <p:spPr bwMode="auto">
          <a:xfrm>
            <a:off x="0" y="3988939"/>
            <a:ext cx="3231257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t="33075" r="16049" b="27559"/>
          <a:stretch/>
        </p:blipFill>
        <p:spPr>
          <a:xfrm>
            <a:off x="3086880" y="3982843"/>
            <a:ext cx="2970240" cy="24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987116"/>
            <a:ext cx="648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err="1" smtClean="0"/>
              <a:t>Yuhai’s</a:t>
            </a:r>
            <a:r>
              <a:rPr lang="en-US" sz="2800" dirty="0" smtClean="0"/>
              <a:t> challenge: 5 </a:t>
            </a:r>
            <a:r>
              <a:rPr lang="en-US" sz="2800" dirty="0" err="1" smtClean="0"/>
              <a:t>GeV</a:t>
            </a:r>
            <a:r>
              <a:rPr lang="en-US" sz="2800" dirty="0" smtClean="0"/>
              <a:t>, 2 km, </a:t>
            </a:r>
            <a:r>
              <a:rPr lang="en-US" sz="2800" smtClean="0"/>
              <a:t>5 </a:t>
            </a:r>
            <a:r>
              <a:rPr lang="en-US" sz="2800" smtClean="0"/>
              <a:t>pm</a:t>
            </a: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Work on PEPX: &lt; 30 pm, good DA</a:t>
            </a:r>
          </a:p>
          <a:p>
            <a:pPr marL="800100" lvl="1" indent="-342900" algn="l">
              <a:buFont typeface="Arial" panose="020B0604020202020204" pitchFamily="34" charset="0"/>
              <a:buChar char="—"/>
            </a:pPr>
            <a:r>
              <a:rPr lang="en-US" sz="1600" dirty="0"/>
              <a:t> </a:t>
            </a:r>
            <a:r>
              <a:rPr lang="en-US" sz="1600" dirty="0" smtClean="0"/>
              <a:t>  Key: resonance suppression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963794" y="3708000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/>
              <a:t>Superperiod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296390" y="3708000"/>
            <a:ext cx="758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Oct. off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202581" y="371112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Oct. 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70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0099"/>
                </a:solidFill>
              </a:rPr>
              <a:t>Summary</a:t>
            </a:r>
            <a:endParaRPr lang="en-US" b="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4102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400" b="0" dirty="0" smtClean="0">
                <a:solidFill>
                  <a:srgbClr val="000099"/>
                </a:solidFill>
              </a:rPr>
              <a:t>Biggest challenge (as well as opportunity) for ALS  – </a:t>
            </a:r>
            <a:r>
              <a:rPr lang="en-US" sz="2400" b="0" dirty="0" smtClean="0">
                <a:solidFill>
                  <a:srgbClr val="008000"/>
                </a:solidFill>
              </a:rPr>
              <a:t>Continuous Renewal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Well balanced plan between machine/facilities upgrades and </a:t>
            </a:r>
            <a:r>
              <a:rPr lang="en-US" sz="2000" dirty="0" err="1" smtClean="0">
                <a:solidFill>
                  <a:srgbClr val="000099"/>
                </a:solidFill>
              </a:rPr>
              <a:t>beamline</a:t>
            </a:r>
            <a:r>
              <a:rPr lang="en-US" sz="2000" dirty="0" smtClean="0">
                <a:solidFill>
                  <a:srgbClr val="000099"/>
                </a:solidFill>
              </a:rPr>
              <a:t>/</a:t>
            </a:r>
            <a:r>
              <a:rPr lang="en-US" sz="2000" dirty="0" err="1" smtClean="0">
                <a:solidFill>
                  <a:srgbClr val="000099"/>
                </a:solidFill>
              </a:rPr>
              <a:t>endstation</a:t>
            </a:r>
            <a:r>
              <a:rPr lang="en-US" sz="2000" dirty="0" smtClean="0">
                <a:solidFill>
                  <a:srgbClr val="000099"/>
                </a:solidFill>
              </a:rPr>
              <a:t> renewal</a:t>
            </a:r>
            <a:endParaRPr lang="en-US" sz="2000" b="0" dirty="0">
              <a:solidFill>
                <a:srgbClr val="000099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2400" dirty="0" smtClean="0">
                <a:solidFill>
                  <a:srgbClr val="000099"/>
                </a:solidFill>
              </a:rPr>
              <a:t>Major Machine Renewal example: </a:t>
            </a:r>
            <a:r>
              <a:rPr lang="en-US" sz="2400" b="0" dirty="0" smtClean="0">
                <a:solidFill>
                  <a:srgbClr val="000099"/>
                </a:solidFill>
              </a:rPr>
              <a:t>Brightness upgrade reduced horizontal </a:t>
            </a:r>
            <a:r>
              <a:rPr lang="en-US" sz="2400" b="0" dirty="0" err="1" smtClean="0">
                <a:solidFill>
                  <a:srgbClr val="800000"/>
                </a:solidFill>
              </a:rPr>
              <a:t>emittance</a:t>
            </a:r>
            <a:r>
              <a:rPr lang="en-US" sz="2400" b="0" dirty="0" smtClean="0">
                <a:solidFill>
                  <a:srgbClr val="800000"/>
                </a:solidFill>
              </a:rPr>
              <a:t> from 6.3 to 2.0 nm</a:t>
            </a:r>
          </a:p>
          <a:p>
            <a:pPr>
              <a:spcBef>
                <a:spcPts val="400"/>
              </a:spcBef>
            </a:pPr>
            <a:r>
              <a:rPr lang="en-US" sz="2400" dirty="0" err="1" smtClean="0">
                <a:solidFill>
                  <a:srgbClr val="000099"/>
                </a:solidFill>
              </a:rPr>
              <a:t>Beamlines</a:t>
            </a:r>
            <a:r>
              <a:rPr lang="en-US" sz="2400" dirty="0" smtClean="0">
                <a:solidFill>
                  <a:srgbClr val="000099"/>
                </a:solidFill>
              </a:rPr>
              <a:t> can resolve brightness increase and realize (full) benefit</a:t>
            </a:r>
            <a:endParaRPr lang="en-US" sz="2400" b="0" dirty="0" smtClean="0">
              <a:solidFill>
                <a:srgbClr val="000099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2400" dirty="0" smtClean="0">
                <a:solidFill>
                  <a:srgbClr val="000099"/>
                </a:solidFill>
              </a:rPr>
              <a:t>Dramatic performance improvements beyond ALS are possible (at moderate cost) and are now being actively studied.</a:t>
            </a:r>
            <a:endParaRPr lang="en-US" sz="2400" b="0" dirty="0" smtClean="0">
              <a:solidFill>
                <a:srgbClr val="000099"/>
              </a:solidFill>
            </a:endParaRPr>
          </a:p>
          <a:p>
            <a:pPr lvl="1">
              <a:spcBef>
                <a:spcPts val="400"/>
              </a:spcBef>
            </a:pPr>
            <a:r>
              <a:rPr lang="en-US" sz="2000" b="0" dirty="0" smtClean="0">
                <a:solidFill>
                  <a:srgbClr val="008000"/>
                </a:solidFill>
              </a:rPr>
              <a:t>Long term goal to keep LBNL as (world leading) center for soft x-ray science with complementary state-of-the-art facilities: NGLS and ALS-2</a:t>
            </a:r>
          </a:p>
          <a:p>
            <a:pPr>
              <a:spcBef>
                <a:spcPts val="400"/>
              </a:spcBef>
            </a:pPr>
            <a:r>
              <a:rPr lang="en-US" sz="2400" b="0" dirty="0" smtClean="0">
                <a:solidFill>
                  <a:srgbClr val="000099"/>
                </a:solidFill>
              </a:rPr>
              <a:t>There may still be some room left for FODO lattice</a:t>
            </a:r>
          </a:p>
          <a:p>
            <a:pPr>
              <a:spcBef>
                <a:spcPts val="400"/>
              </a:spcBef>
            </a:pPr>
            <a:endParaRPr lang="en-US" sz="2400" b="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5943600" y="65532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56CFAB6-A5B9-F946-A036-BE0AE0F4EDA0}" type="slidenum">
              <a:rPr lang="en-US" sz="1000">
                <a:solidFill>
                  <a:schemeClr val="bg1"/>
                </a:solidFill>
              </a:rPr>
              <a:pPr algn="r"/>
              <a:t>21</a:t>
            </a:fld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5943600" y="65532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36A0F72-095E-5F40-A508-95C7DE38C4E4}" type="slidenum">
              <a:rPr lang="en-US" sz="1000">
                <a:solidFill>
                  <a:schemeClr val="bg1"/>
                </a:solidFill>
              </a:rPr>
              <a:pPr algn="r"/>
              <a:t>22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924800" cy="914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306513"/>
            <a:r>
              <a:rPr lang="en-US" sz="4000">
                <a:latin typeface="Arial" charset="0"/>
              </a:rPr>
              <a:t>Lattice optimization</a:t>
            </a:r>
          </a:p>
        </p:txBody>
      </p:sp>
      <p:pic>
        <p:nvPicPr>
          <p:cNvPr id="44034" name="Picture 3" descr="kval_regions_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488"/>
            <a:ext cx="3298825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tune_regions_c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0"/>
            <a:ext cx="330041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4"/>
          <p:cNvSpPr>
            <a:spLocks noChangeArrowheads="1"/>
          </p:cNvSpPr>
          <p:nvPr/>
        </p:nvSpPr>
        <p:spPr bwMode="auto">
          <a:xfrm>
            <a:off x="2819400" y="990600"/>
            <a:ext cx="63246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7013" indent="-227013" algn="l">
              <a:buFontTx/>
              <a:buChar char="•"/>
              <a:defRPr/>
            </a:pPr>
            <a:r>
              <a:rPr lang="en-US" sz="2100" b="1" dirty="0">
                <a:solidFill>
                  <a:srgbClr val="0070C0"/>
                </a:solidFill>
                <a:ea typeface="MS PGothic" charset="0"/>
              </a:rPr>
              <a:t>GLASS – Global Analysis of All Stable Solutions  </a:t>
            </a:r>
            <a:r>
              <a:rPr lang="en-US" sz="1800" dirty="0">
                <a:ea typeface="MS PGothic" charset="0"/>
              </a:rPr>
              <a:t>D. Robin, et al. </a:t>
            </a:r>
            <a:r>
              <a:rPr lang="en-US" sz="1600" dirty="0">
                <a:ea typeface="MS PGothic" charset="0"/>
              </a:rPr>
              <a:t>PRSTAB 11, 024002 (2008)</a:t>
            </a:r>
            <a:r>
              <a:rPr lang="en-US" sz="1800" b="1" dirty="0">
                <a:ea typeface="MS PGothic" charset="0"/>
              </a:rPr>
              <a:t> </a:t>
            </a:r>
            <a:endParaRPr lang="en-US" sz="2100" b="1" dirty="0">
              <a:solidFill>
                <a:srgbClr val="0070C0"/>
              </a:solidFill>
              <a:ea typeface="MS PGothic" charset="0"/>
            </a:endParaRPr>
          </a:p>
          <a:p>
            <a:pPr marL="576263" lvl="1" algn="l">
              <a:buFontTx/>
              <a:buChar char="•"/>
              <a:defRPr/>
            </a:pPr>
            <a:r>
              <a:rPr lang="en-US" sz="2000" dirty="0">
                <a:solidFill>
                  <a:srgbClr val="000099"/>
                </a:solidFill>
                <a:ea typeface="MS PGothic" charset="0"/>
              </a:rPr>
              <a:t>Tool to look for optimum lattice solution for highly periodic lattices (few parameters)</a:t>
            </a:r>
          </a:p>
          <a:p>
            <a:pPr marL="227013" indent="-227013" algn="l">
              <a:buFontTx/>
              <a:buChar char="•"/>
              <a:defRPr/>
            </a:pPr>
            <a:r>
              <a:rPr lang="en-US" sz="2100" b="1" dirty="0">
                <a:solidFill>
                  <a:srgbClr val="0070C0"/>
                </a:solidFill>
                <a:ea typeface="MS PGothic" charset="0"/>
              </a:rPr>
              <a:t>MOGA – Multi Objective Genetic Algorithms </a:t>
            </a:r>
          </a:p>
          <a:p>
            <a:pPr algn="l">
              <a:defRPr/>
            </a:pPr>
            <a:r>
              <a:rPr lang="en-US" sz="1800" dirty="0">
                <a:ea typeface="MS PGothic" charset="0"/>
              </a:rPr>
              <a:t>	L. Yang et. al, NIM A 609 (2009) 50-57</a:t>
            </a:r>
            <a:endParaRPr lang="en-US" sz="2000" b="1" dirty="0">
              <a:solidFill>
                <a:srgbClr val="0070C0"/>
              </a:solidFill>
              <a:ea typeface="MS PGothic" charset="0"/>
            </a:endParaRPr>
          </a:p>
          <a:p>
            <a:pPr marL="576263" lvl="1" algn="l">
              <a:buFontTx/>
              <a:buChar char="•"/>
              <a:defRPr/>
            </a:pPr>
            <a:r>
              <a:rPr lang="en-US" sz="2000" dirty="0">
                <a:solidFill>
                  <a:srgbClr val="000099"/>
                </a:solidFill>
                <a:ea typeface="MS PGothic" charset="0"/>
              </a:rPr>
              <a:t>First accelerator use for photo injectors (</a:t>
            </a:r>
            <a:r>
              <a:rPr lang="en-US" sz="2000" dirty="0" err="1">
                <a:solidFill>
                  <a:srgbClr val="000099"/>
                </a:solidFill>
                <a:ea typeface="MS PGothic" charset="0"/>
              </a:rPr>
              <a:t>Bazarov</a:t>
            </a:r>
            <a:r>
              <a:rPr lang="en-US" sz="2000" dirty="0">
                <a:solidFill>
                  <a:srgbClr val="000099"/>
                </a:solidFill>
                <a:ea typeface="MS PGothic" charset="0"/>
              </a:rPr>
              <a:t> et al./Cornell) </a:t>
            </a:r>
          </a:p>
          <a:p>
            <a:pPr marL="576263" lvl="1" algn="l">
              <a:buFontTx/>
              <a:buChar char="•"/>
              <a:defRPr/>
            </a:pPr>
            <a:r>
              <a:rPr lang="en-US" sz="2000" dirty="0">
                <a:solidFill>
                  <a:srgbClr val="000099"/>
                </a:solidFill>
                <a:ea typeface="MS PGothic" charset="0"/>
              </a:rPr>
              <a:t>Moderate computation time for larger dimensional parameter spaces</a:t>
            </a:r>
          </a:p>
          <a:p>
            <a:pPr marL="576263" lvl="1" algn="l">
              <a:buFontTx/>
              <a:buChar char="•"/>
              <a:defRPr/>
            </a:pPr>
            <a:r>
              <a:rPr lang="en-US" sz="2000" dirty="0">
                <a:solidFill>
                  <a:srgbClr val="000099"/>
                </a:solidFill>
                <a:ea typeface="MS PGothic" charset="0"/>
              </a:rPr>
              <a:t>Integrated optimization of </a:t>
            </a:r>
            <a:r>
              <a:rPr lang="en-US" sz="2000" dirty="0" err="1">
                <a:solidFill>
                  <a:srgbClr val="000099"/>
                </a:solidFill>
                <a:ea typeface="MS PGothic" charset="0"/>
              </a:rPr>
              <a:t>linear+nonlinear</a:t>
            </a:r>
            <a:r>
              <a:rPr lang="en-US" sz="2000" dirty="0">
                <a:solidFill>
                  <a:srgbClr val="000099"/>
                </a:solidFill>
                <a:ea typeface="MS PGothic" charset="0"/>
              </a:rPr>
              <a:t> lattice</a:t>
            </a:r>
          </a:p>
          <a:p>
            <a:pPr marL="227013" lvl="1" indent="-227013" algn="l">
              <a:buFontTx/>
              <a:buChar char="•"/>
              <a:defRPr/>
            </a:pPr>
            <a:r>
              <a:rPr lang="en-US" sz="2100" b="1" dirty="0">
                <a:solidFill>
                  <a:srgbClr val="000099"/>
                </a:solidFill>
                <a:ea typeface="MS PGothic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ea typeface="MS PGothic" charset="0"/>
              </a:rPr>
              <a:t>Frequency Maps (quantitative diffusion rates)</a:t>
            </a:r>
            <a:r>
              <a:rPr lang="en-US" sz="1800" dirty="0">
                <a:ea typeface="MS PGothic" charset="0"/>
              </a:rPr>
              <a:t> 	C. Steier, et al., 10.1016/j.nima.2010.11.077</a:t>
            </a:r>
            <a:endParaRPr lang="en-US" sz="2100" b="1" dirty="0">
              <a:solidFill>
                <a:srgbClr val="0070C0"/>
              </a:solidFill>
              <a:ea typeface="MS PGothic" charset="0"/>
            </a:endParaRPr>
          </a:p>
          <a:p>
            <a:pPr marL="576263" lvl="1" algn="l">
              <a:buFontTx/>
              <a:buChar char="•"/>
              <a:defRPr/>
            </a:pPr>
            <a:r>
              <a:rPr lang="en-US" sz="2000" dirty="0">
                <a:solidFill>
                  <a:srgbClr val="000099"/>
                </a:solidFill>
                <a:ea typeface="MS PGothic" charset="0"/>
              </a:rPr>
              <a:t>In use for years for studies of global dynamics (simulation and measurement).</a:t>
            </a:r>
          </a:p>
          <a:p>
            <a:pPr marL="576263" lvl="1" algn="l">
              <a:buFontTx/>
              <a:buChar char="•"/>
              <a:defRPr/>
            </a:pPr>
            <a:r>
              <a:rPr lang="en-US" sz="2000" dirty="0">
                <a:solidFill>
                  <a:srgbClr val="000099"/>
                </a:solidFill>
                <a:ea typeface="MS PGothic" charset="0"/>
              </a:rPr>
              <a:t>Can also be used as merit function (e.g. for MOGA)</a:t>
            </a:r>
          </a:p>
          <a:p>
            <a:pPr marL="576263" lvl="1" algn="l">
              <a:buFontTx/>
              <a:buChar char="•"/>
              <a:defRPr/>
            </a:pPr>
            <a:endParaRPr lang="en-US" sz="2100" dirty="0">
              <a:solidFill>
                <a:srgbClr val="000099"/>
              </a:solidFill>
              <a:ea typeface="MS PGothic" charset="0"/>
            </a:endParaRPr>
          </a:p>
        </p:txBody>
      </p:sp>
      <p:sp>
        <p:nvSpPr>
          <p:cNvPr id="44037" name="Slide Number Placeholder 5"/>
          <p:cNvSpPr txBox="1">
            <a:spLocks/>
          </p:cNvSpPr>
          <p:nvPr/>
        </p:nvSpPr>
        <p:spPr bwMode="auto">
          <a:xfrm>
            <a:off x="6172200" y="65532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F406AC1-0781-5A44-82ED-6D2EE1407152}" type="slidenum">
              <a:rPr lang="en-US" sz="1000">
                <a:solidFill>
                  <a:schemeClr val="bg1"/>
                </a:solidFill>
              </a:rPr>
              <a:pPr eaLnBrk="1" hangingPunct="1"/>
              <a:t>23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05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533400" y="1411069"/>
            <a:ext cx="2751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Expanded spectral range</a:t>
            </a:r>
          </a:p>
          <a:p>
            <a:r>
              <a:rPr lang="en-US" sz="1800" dirty="0" smtClean="0"/>
              <a:t>1.5 – 1.9 </a:t>
            </a:r>
            <a:r>
              <a:rPr lang="en-US" sz="1800" dirty="0" err="1" smtClean="0"/>
              <a:t>GeV</a:t>
            </a:r>
            <a:endParaRPr lang="en-US" sz="1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3625567" y="5334000"/>
            <a:ext cx="2622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 smtClean="0"/>
              <a:t>Fs</a:t>
            </a:r>
            <a:r>
              <a:rPr lang="en-US" sz="1800" dirty="0" smtClean="0"/>
              <a:t>-slicing</a:t>
            </a:r>
          </a:p>
          <a:p>
            <a:pPr algn="l"/>
            <a:r>
              <a:rPr lang="en-US" sz="1800" dirty="0" smtClean="0"/>
              <a:t>Bend magnet/</a:t>
            </a:r>
            <a:r>
              <a:rPr lang="en-US" sz="1800" dirty="0" err="1" smtClean="0"/>
              <a:t>Undulator</a:t>
            </a:r>
            <a:endParaRPr lang="en-US" sz="1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124200" y="5181600"/>
            <a:ext cx="2635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Fast Orbit Feedback</a:t>
            </a:r>
          </a:p>
          <a:p>
            <a:pPr algn="l"/>
            <a:r>
              <a:rPr lang="en-US" sz="1800" dirty="0" smtClean="0"/>
              <a:t>Submicron orbit stability</a:t>
            </a:r>
            <a:endParaRPr lang="en-US" sz="1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846253" y="4154269"/>
            <a:ext cx="2082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Diffraction Limited</a:t>
            </a:r>
          </a:p>
          <a:p>
            <a:r>
              <a:rPr lang="en-US" sz="1800" dirty="0" smtClean="0"/>
              <a:t>Upgrade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ALS Accelerator Upgrade Timeline</a:t>
            </a:r>
            <a:endParaRPr lang="en-US" sz="3600" b="1" dirty="0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auto">
          <a:xfrm>
            <a:off x="5943600" y="65532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36A0F72-095E-5F40-A508-95C7DE38C4E4}" type="slidenum">
              <a:rPr lang="en-US" sz="1000">
                <a:solidFill>
                  <a:schemeClr val="bg1"/>
                </a:solidFill>
              </a:rPr>
              <a:pPr algn="r"/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28600" y="1066800"/>
            <a:ext cx="868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28600" y="1066800"/>
            <a:ext cx="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04800" y="10784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1993</a:t>
            </a:r>
            <a:endParaRPr lang="en-US" sz="18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990600" y="1066800"/>
            <a:ext cx="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6800" y="10784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1995</a:t>
            </a:r>
            <a:endParaRPr lang="en-US" sz="1800" dirty="0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752600" y="1066800"/>
            <a:ext cx="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828800" y="10784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1997</a:t>
            </a:r>
            <a:endParaRPr lang="en-US" sz="1800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514600" y="1066800"/>
            <a:ext cx="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590800" y="10784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1999</a:t>
            </a:r>
            <a:endParaRPr lang="en-US" sz="1800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276600" y="1066800"/>
            <a:ext cx="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352800" y="10784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2001</a:t>
            </a:r>
            <a:endParaRPr lang="en-US" sz="1800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038600" y="1066800"/>
            <a:ext cx="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114800" y="10784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2003</a:t>
            </a:r>
            <a:endParaRPr lang="en-US" sz="1800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4800600" y="1066800"/>
            <a:ext cx="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4876800" y="10784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2005</a:t>
            </a:r>
            <a:endParaRPr lang="en-US" sz="1800" dirty="0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5562600" y="1066800"/>
            <a:ext cx="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638800" y="10784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2007</a:t>
            </a:r>
            <a:endParaRPr lang="en-US" sz="1800" dirty="0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6324600" y="1066800"/>
            <a:ext cx="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400800" y="10784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2009</a:t>
            </a:r>
            <a:endParaRPr lang="en-US" sz="1800" dirty="0"/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7086600" y="1066800"/>
            <a:ext cx="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179932" y="1078468"/>
            <a:ext cx="68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2011</a:t>
            </a:r>
            <a:endParaRPr lang="en-US" sz="1800" dirty="0"/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7848600" y="1066800"/>
            <a:ext cx="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7924800" y="10784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2013</a:t>
            </a:r>
            <a:endParaRPr lang="en-US" sz="1800" dirty="0"/>
          </a:p>
        </p:txBody>
      </p:sp>
      <p:pic>
        <p:nvPicPr>
          <p:cNvPr id="43" name="Picture 42" descr="MOPEA074f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057400"/>
            <a:ext cx="2837056" cy="2124228"/>
          </a:xfrm>
          <a:prstGeom prst="rect">
            <a:avLst/>
          </a:prstGeom>
        </p:spPr>
      </p:pic>
      <p:pic>
        <p:nvPicPr>
          <p:cNvPr id="4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47" b="-17047"/>
          <a:stretch>
            <a:fillRect/>
          </a:stretch>
        </p:blipFill>
        <p:spPr bwMode="auto">
          <a:xfrm>
            <a:off x="3200400" y="2209800"/>
            <a:ext cx="2882691" cy="32305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4267200"/>
            <a:ext cx="3118424" cy="1967007"/>
          </a:xfrm>
          <a:prstGeom prst="rect">
            <a:avLst/>
          </a:prstGeom>
        </p:spPr>
      </p:pic>
      <p:pic>
        <p:nvPicPr>
          <p:cNvPr id="53" name="Picture 48" descr="als_booster_19ge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2418096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 descr="October8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124200" cy="39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549214_10151446292118930_774753467_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90800"/>
            <a:ext cx="1905000" cy="1945389"/>
          </a:xfrm>
          <a:prstGeom prst="rect">
            <a:avLst/>
          </a:prstGeom>
        </p:spPr>
      </p:pic>
      <p:pic>
        <p:nvPicPr>
          <p:cNvPr id="51" name="Picture 50" descr="merli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81400"/>
            <a:ext cx="1981200" cy="177265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371600" y="5715000"/>
            <a:ext cx="391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Continuous ID improvements:</a:t>
            </a:r>
          </a:p>
          <a:p>
            <a:r>
              <a:rPr lang="en-US" sz="1800" dirty="0" smtClean="0"/>
              <a:t>Planar, EPU, IVU, Canting/Chicaned</a:t>
            </a:r>
            <a:endParaRPr lang="en-US" sz="1800" dirty="0"/>
          </a:p>
        </p:txBody>
      </p:sp>
      <p:pic>
        <p:nvPicPr>
          <p:cNvPr id="57" name="Picture 56" descr="FPAB037f1 copy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14800"/>
            <a:ext cx="1828800" cy="1646354"/>
          </a:xfrm>
          <a:prstGeom prst="rect">
            <a:avLst/>
          </a:prstGeom>
        </p:spPr>
      </p:pic>
      <p:cxnSp>
        <p:nvCxnSpPr>
          <p:cNvPr id="63" name="Straight Arrow Connector 62"/>
          <p:cNvCxnSpPr/>
          <p:nvPr/>
        </p:nvCxnSpPr>
        <p:spPr bwMode="auto">
          <a:xfrm>
            <a:off x="1066800" y="1447800"/>
            <a:ext cx="13716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2514600" y="1371600"/>
            <a:ext cx="914400" cy="2057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8" name="Straight Arrow Connector 67"/>
          <p:cNvCxnSpPr>
            <a:stCxn id="28" idx="2"/>
          </p:cNvCxnSpPr>
          <p:nvPr/>
        </p:nvCxnSpPr>
        <p:spPr bwMode="auto">
          <a:xfrm>
            <a:off x="2939889" y="1447800"/>
            <a:ext cx="1479711" cy="2590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flipH="1">
            <a:off x="1219200" y="1447800"/>
            <a:ext cx="2286000" cy="1981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49" name="Picture 48" descr="549940_10151446315913930_574217883_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1747257" cy="2780264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-76200" y="6019800"/>
            <a:ext cx="260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Superbends</a:t>
            </a:r>
            <a:r>
              <a:rPr lang="en-US" sz="1800" dirty="0" smtClean="0"/>
              <a:t> (hard </a:t>
            </a:r>
            <a:r>
              <a:rPr lang="en-US" sz="1800" dirty="0" err="1" smtClean="0"/>
              <a:t>xray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76" name="TextBox 75"/>
          <p:cNvSpPr txBox="1"/>
          <p:nvPr/>
        </p:nvSpPr>
        <p:spPr>
          <a:xfrm>
            <a:off x="2895600" y="1447800"/>
            <a:ext cx="1903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Reduced vertical</a:t>
            </a:r>
          </a:p>
          <a:p>
            <a:r>
              <a:rPr lang="en-US" sz="1800" dirty="0" smtClean="0"/>
              <a:t>Beta function</a:t>
            </a:r>
            <a:endParaRPr lang="en-US" sz="1800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90800" y="3657600"/>
            <a:ext cx="2210830" cy="21717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400" y="3352800"/>
            <a:ext cx="3549650" cy="22987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7600" y="2438400"/>
            <a:ext cx="4045333" cy="30226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344741" y="1459468"/>
            <a:ext cx="299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Improved Coupling Control</a:t>
            </a:r>
          </a:p>
          <a:p>
            <a:r>
              <a:rPr lang="en-US" sz="1800" dirty="0" smtClean="0"/>
              <a:t>Brightness, Stability </a:t>
            </a:r>
            <a:endParaRPr lang="en-US" sz="1800" dirty="0"/>
          </a:p>
        </p:txBody>
      </p:sp>
      <p:cxnSp>
        <p:nvCxnSpPr>
          <p:cNvPr id="82" name="Straight Arrow Connector 81"/>
          <p:cNvCxnSpPr/>
          <p:nvPr/>
        </p:nvCxnSpPr>
        <p:spPr bwMode="auto">
          <a:xfrm>
            <a:off x="1676400" y="1447800"/>
            <a:ext cx="7620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flipH="1">
            <a:off x="5410200" y="1447800"/>
            <a:ext cx="15240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3352800" y="1447800"/>
            <a:ext cx="23622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3200400" y="1447800"/>
            <a:ext cx="381000" cy="2362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6553200" y="1447800"/>
            <a:ext cx="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flipH="1">
            <a:off x="4876800" y="1371600"/>
            <a:ext cx="1295400" cy="2667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flipH="1">
            <a:off x="4114800" y="1371600"/>
            <a:ext cx="407648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 flipH="1">
            <a:off x="8077202" y="1219200"/>
            <a:ext cx="1066798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 flipH="1">
            <a:off x="8534400" y="1143000"/>
            <a:ext cx="457198" cy="3200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3047670" y="5791200"/>
            <a:ext cx="2133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Harmonic Cavities</a:t>
            </a:r>
          </a:p>
          <a:p>
            <a:r>
              <a:rPr lang="en-US" sz="1800" dirty="0" smtClean="0"/>
              <a:t>Lifetime</a:t>
            </a:r>
            <a:endParaRPr lang="en-US" sz="1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086906" y="5715000"/>
            <a:ext cx="2494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Broadband </a:t>
            </a:r>
            <a:r>
              <a:rPr lang="en-US" sz="1800" dirty="0" err="1" smtClean="0"/>
              <a:t>Multibunch</a:t>
            </a:r>
            <a:endParaRPr lang="en-US" sz="1800" dirty="0" smtClean="0"/>
          </a:p>
          <a:p>
            <a:r>
              <a:rPr lang="en-US" sz="1800" dirty="0" smtClean="0"/>
              <a:t>Feedbacks</a:t>
            </a:r>
            <a:endParaRPr lang="en-US" sz="1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267200" y="5867400"/>
            <a:ext cx="233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Full Energy Injection</a:t>
            </a:r>
          </a:p>
          <a:p>
            <a:r>
              <a:rPr lang="en-US" sz="1800" dirty="0" smtClean="0"/>
              <a:t>500 mA</a:t>
            </a:r>
            <a:endParaRPr lang="en-US" sz="1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619172" y="5867400"/>
            <a:ext cx="2686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Continuous Top-Off</a:t>
            </a:r>
          </a:p>
          <a:p>
            <a:r>
              <a:rPr lang="en-US" sz="1800" dirty="0" smtClean="0"/>
              <a:t>Reduced vert. </a:t>
            </a:r>
            <a:r>
              <a:rPr lang="en-US" sz="1800" dirty="0" err="1" smtClean="0"/>
              <a:t>emittance</a:t>
            </a:r>
            <a:endParaRPr lang="en-US" sz="1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149313" y="6107668"/>
            <a:ext cx="207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Nb3Sn </a:t>
            </a:r>
            <a:r>
              <a:rPr lang="en-US" sz="1800" dirty="0" err="1" smtClean="0"/>
              <a:t>Undulators</a:t>
            </a:r>
            <a:endParaRPr lang="en-US" sz="1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8382000" y="685800"/>
            <a:ext cx="85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Future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0" y="1371600"/>
            <a:ext cx="9144000" cy="510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19" name="Picture 2" descr="P2070345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8" t="3664" r="17291" b="-426"/>
          <a:stretch>
            <a:fillRect/>
          </a:stretch>
        </p:blipFill>
        <p:spPr bwMode="auto">
          <a:xfrm>
            <a:off x="6096000" y="2133600"/>
            <a:ext cx="238510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40" descr="P101038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" r="25586"/>
          <a:stretch>
            <a:fillRect/>
          </a:stretch>
        </p:blipFill>
        <p:spPr bwMode="auto">
          <a:xfrm>
            <a:off x="152400" y="1981200"/>
            <a:ext cx="2007599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Arrow Connector 97"/>
          <p:cNvCxnSpPr>
            <a:endCxn id="19" idx="0"/>
          </p:cNvCxnSpPr>
          <p:nvPr/>
        </p:nvCxnSpPr>
        <p:spPr bwMode="auto">
          <a:xfrm flipH="1">
            <a:off x="7288553" y="1371600"/>
            <a:ext cx="788647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5950477" y="5105400"/>
            <a:ext cx="2583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Brightness Upgrade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2.0 nm </a:t>
            </a:r>
            <a:r>
              <a:rPr lang="en-US" sz="1800" dirty="0" err="1" smtClean="0">
                <a:solidFill>
                  <a:srgbClr val="008000"/>
                </a:solidFill>
              </a:rPr>
              <a:t>horiz</a:t>
            </a:r>
            <a:r>
              <a:rPr lang="en-US" sz="1800" dirty="0" smtClean="0">
                <a:solidFill>
                  <a:srgbClr val="008000"/>
                </a:solidFill>
              </a:rPr>
              <a:t>. </a:t>
            </a:r>
            <a:r>
              <a:rPr lang="en-US" sz="1800" dirty="0" err="1" smtClean="0">
                <a:solidFill>
                  <a:srgbClr val="008000"/>
                </a:solidFill>
              </a:rPr>
              <a:t>emittance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00" y="3886200"/>
            <a:ext cx="208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First Light to users</a:t>
            </a:r>
            <a:endParaRPr lang="en-US" sz="1800" dirty="0"/>
          </a:p>
        </p:txBody>
      </p:sp>
      <p:cxnSp>
        <p:nvCxnSpPr>
          <p:cNvPr id="60" name="Straight Arrow Connector 59"/>
          <p:cNvCxnSpPr>
            <a:stCxn id="17" idx="2"/>
          </p:cNvCxnSpPr>
          <p:nvPr/>
        </p:nvCxnSpPr>
        <p:spPr bwMode="auto">
          <a:xfrm>
            <a:off x="653889" y="1447800"/>
            <a:ext cx="31911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89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116" grpId="0"/>
      <p:bldP spid="116" grpId="1"/>
      <p:bldP spid="117" grpId="0"/>
      <p:bldP spid="117" grpId="1"/>
      <p:bldP spid="112" grpId="0"/>
      <p:bldP spid="62" grpId="0"/>
      <p:bldP spid="62" grpId="1"/>
      <p:bldP spid="74" grpId="0"/>
      <p:bldP spid="74" grpId="1"/>
      <p:bldP spid="76" grpId="0"/>
      <p:bldP spid="76" grpId="1"/>
      <p:bldP spid="80" grpId="0"/>
      <p:bldP spid="80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4" grpId="0"/>
      <p:bldP spid="118" grpId="0" animBg="1"/>
      <p:bldP spid="115" grpId="0"/>
      <p:bldP spid="115" grpId="1"/>
      <p:bldP spid="58" grpId="0"/>
      <p:bldP spid="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5029200" cy="543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+mn-lt"/>
              </a:rPr>
              <a:t>Scope</a:t>
            </a:r>
            <a:endParaRPr lang="en-US" sz="2000" b="1" dirty="0">
              <a:solidFill>
                <a:srgbClr val="000099"/>
              </a:solidFill>
              <a:latin typeface="+mn-lt"/>
            </a:endParaRP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0099"/>
                </a:solidFill>
                <a:latin typeface="+mn-lt"/>
              </a:rPr>
              <a:t>Replacement of the current 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46 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dipole corrector magnets with 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48 combined 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function 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magnets (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sextupole+HCM+VCM+skew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), as well as associated power supplies, controls, interlocks, chamber modifications </a:t>
            </a:r>
          </a:p>
          <a:p>
            <a:pPr algn="l">
              <a:spcBef>
                <a:spcPct val="50000"/>
              </a:spcBef>
            </a:pPr>
            <a:endParaRPr lang="en-US" sz="2000" b="1" dirty="0" smtClean="0">
              <a:solidFill>
                <a:srgbClr val="000099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2000" b="1" dirty="0" smtClean="0">
                <a:solidFill>
                  <a:srgbClr val="000099"/>
                </a:solidFill>
              </a:rPr>
              <a:t>Funding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en-US" sz="2000" dirty="0" smtClean="0">
                <a:solidFill>
                  <a:srgbClr val="000099"/>
                </a:solidFill>
              </a:rPr>
              <a:t>ARRA project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endParaRPr lang="en-US" sz="2000" dirty="0">
              <a:solidFill>
                <a:srgbClr val="000099"/>
              </a:solidFill>
              <a:latin typeface="+mn-lt"/>
            </a:endParaRPr>
          </a:p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rgbClr val="000099"/>
                </a:solidFill>
                <a:latin typeface="+mn-lt"/>
              </a:rPr>
              <a:t>Schedule</a:t>
            </a:r>
            <a:endParaRPr lang="en-US" sz="2000" b="1" dirty="0">
              <a:solidFill>
                <a:srgbClr val="02AC02"/>
              </a:solidFill>
              <a:latin typeface="+mn-lt"/>
            </a:endParaRPr>
          </a:p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accent6"/>
                </a:solidFill>
                <a:latin typeface="+mn-lt"/>
              </a:rPr>
              <a:t>- 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Magnet RFP 6/2010</a:t>
            </a:r>
            <a:endParaRPr lang="en-US" sz="2000" baseline="30000" dirty="0">
              <a:solidFill>
                <a:schemeClr val="accent6"/>
              </a:solidFill>
              <a:latin typeface="+mn-lt"/>
            </a:endParaRP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Magnet Installation 10/</a:t>
            </a:r>
            <a:r>
              <a:rPr lang="en-US" sz="2000" dirty="0" smtClean="0">
                <a:solidFill>
                  <a:schemeClr val="accent6"/>
                </a:solidFill>
              </a:rPr>
              <a:t>2012-3/2013 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Migration to low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</a:rPr>
              <a:t>emittance</a:t>
            </a:r>
            <a:r>
              <a:rPr lang="en-US" sz="2000" dirty="0" smtClean="0">
                <a:solidFill>
                  <a:schemeClr val="accent6"/>
                </a:solidFill>
                <a:latin typeface="+mn-lt"/>
              </a:rPr>
              <a:t> 4/2013</a:t>
            </a:r>
            <a:endParaRPr lang="en-US" sz="2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397" y="405825"/>
            <a:ext cx="41008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cs typeface="Times New Roman" pitchFamily="18" charset="0"/>
              </a:rPr>
              <a:t>Brightness Upgrade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7" name="Picture 8" descr="befor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0200" y="3962400"/>
            <a:ext cx="1600200" cy="12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aft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1898" y="5257800"/>
            <a:ext cx="162210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410200" y="5257800"/>
            <a:ext cx="1533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i="1" dirty="0">
                <a:solidFill>
                  <a:srgbClr val="FF0000"/>
                </a:solidFill>
                <a:latin typeface="Helvetica" pitchFamily="34" charset="0"/>
              </a:rPr>
              <a:t>223 microns (FWHM)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696200" y="4572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i="1" dirty="0">
                <a:solidFill>
                  <a:srgbClr val="FF0000"/>
                </a:solidFill>
                <a:latin typeface="Helvetica" pitchFamily="34" charset="0"/>
              </a:rPr>
              <a:t>68 microns (FWHM)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rot="-120000">
            <a:off x="7017546" y="5037092"/>
            <a:ext cx="459577" cy="4175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467600" y="3962400"/>
            <a:ext cx="1533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i="1" dirty="0" err="1" smtClean="0">
                <a:solidFill>
                  <a:srgbClr val="FF0000"/>
                </a:solidFill>
                <a:latin typeface="Helvetica" pitchFamily="34" charset="0"/>
              </a:rPr>
              <a:t>Superbend</a:t>
            </a:r>
            <a:r>
              <a:rPr lang="en-US" sz="1800" i="1" dirty="0" smtClean="0">
                <a:solidFill>
                  <a:srgbClr val="FF0000"/>
                </a:solidFill>
                <a:latin typeface="Helvetica" pitchFamily="34" charset="0"/>
              </a:rPr>
              <a:t>  </a:t>
            </a:r>
            <a:r>
              <a:rPr lang="en-US" sz="1800" i="1" dirty="0" err="1" smtClean="0">
                <a:solidFill>
                  <a:srgbClr val="FF0000"/>
                </a:solidFill>
                <a:latin typeface="Helvetica" pitchFamily="34" charset="0"/>
              </a:rPr>
              <a:t>Sourcepoints</a:t>
            </a:r>
            <a:endParaRPr lang="en-US" sz="1800" i="1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5943600" y="65532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36A0F72-095E-5F40-A508-95C7DE38C4E4}" type="slidenum">
              <a:rPr lang="en-US" sz="1000">
                <a:solidFill>
                  <a:schemeClr val="bg1"/>
                </a:solidFill>
              </a:rPr>
              <a:pPr algn="r"/>
              <a:t>4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13" descr="sext_upgrade_brightness_bes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3563"/>
            <a:ext cx="38100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 Lattice</a:t>
            </a:r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0"/>
            <a:ext cx="5105400" cy="3200400"/>
          </a:xfrm>
        </p:spPr>
        <p:txBody>
          <a:bodyPr/>
          <a:lstStyle/>
          <a:p>
            <a:r>
              <a:rPr lang="en-US" sz="2000" smtClean="0"/>
              <a:t>The ALS is an example of a low emittance lattice</a:t>
            </a:r>
          </a:p>
          <a:p>
            <a:r>
              <a:rPr lang="en-US" sz="2000" smtClean="0"/>
              <a:t>It is a so called triple bend achromat and minimizes the dispersion at the location where synchrotron radiation is emitted (dipoles)</a:t>
            </a:r>
          </a:p>
          <a:p>
            <a:r>
              <a:rPr lang="en-US" sz="2000" smtClean="0"/>
              <a:t>Those achromat lattices were the major advance in 3</a:t>
            </a:r>
            <a:r>
              <a:rPr lang="en-US" sz="2000" baseline="30000" smtClean="0"/>
              <a:t>rd</a:t>
            </a:r>
            <a:r>
              <a:rPr lang="en-US" sz="2000" smtClean="0"/>
              <a:t> generation light sources</a:t>
            </a:r>
          </a:p>
        </p:txBody>
      </p:sp>
      <p:pic>
        <p:nvPicPr>
          <p:cNvPr id="2458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50913"/>
            <a:ext cx="9144000" cy="2097087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262063"/>
            <a:ext cx="9144000" cy="1758950"/>
            <a:chOff x="0" y="1628"/>
            <a:chExt cx="5760" cy="1108"/>
          </a:xfrm>
        </p:grpSpPr>
        <p:sp>
          <p:nvSpPr>
            <p:cNvPr id="24587" name="AutoShape 7"/>
            <p:cNvSpPr>
              <a:spLocks/>
            </p:cNvSpPr>
            <p:nvPr/>
          </p:nvSpPr>
          <p:spPr bwMode="auto">
            <a:xfrm rot="5400000">
              <a:off x="2806" y="1232"/>
              <a:ext cx="154" cy="2192"/>
            </a:xfrm>
            <a:prstGeom prst="rightBrace">
              <a:avLst>
                <a:gd name="adj1" fmla="val 118615"/>
                <a:gd name="adj2" fmla="val 50000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Text Box 8"/>
            <p:cNvSpPr txBox="1">
              <a:spLocks noChangeArrowheads="1"/>
            </p:cNvSpPr>
            <p:nvPr/>
          </p:nvSpPr>
          <p:spPr bwMode="auto">
            <a:xfrm>
              <a:off x="2728" y="250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FF0000"/>
                  </a:solidFill>
                </a:rPr>
                <a:t>Arc</a:t>
              </a:r>
            </a:p>
          </p:txBody>
        </p:sp>
        <p:sp>
          <p:nvSpPr>
            <p:cNvPr id="24589" name="AutoShape 9"/>
            <p:cNvSpPr>
              <a:spLocks/>
            </p:cNvSpPr>
            <p:nvPr/>
          </p:nvSpPr>
          <p:spPr bwMode="auto">
            <a:xfrm rot="-4499268">
              <a:off x="5238" y="1697"/>
              <a:ext cx="113" cy="931"/>
            </a:xfrm>
            <a:prstGeom prst="rightBrace">
              <a:avLst>
                <a:gd name="adj1" fmla="val 68658"/>
                <a:gd name="adj2" fmla="val 50000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AutoShape 10"/>
            <p:cNvSpPr>
              <a:spLocks/>
            </p:cNvSpPr>
            <p:nvPr/>
          </p:nvSpPr>
          <p:spPr bwMode="auto">
            <a:xfrm rot="-6302827">
              <a:off x="409" y="1698"/>
              <a:ext cx="113" cy="931"/>
            </a:xfrm>
            <a:prstGeom prst="rightBrace">
              <a:avLst>
                <a:gd name="adj1" fmla="val 68658"/>
                <a:gd name="adj2" fmla="val 50000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Text Box 11"/>
            <p:cNvSpPr txBox="1">
              <a:spLocks noChangeArrowheads="1"/>
            </p:cNvSpPr>
            <p:nvPr/>
          </p:nvSpPr>
          <p:spPr bwMode="auto">
            <a:xfrm rot="929810">
              <a:off x="5056" y="1655"/>
              <a:ext cx="6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0000"/>
                  </a:solidFill>
                </a:rPr>
                <a:t>Half</a:t>
              </a:r>
            </a:p>
            <a:p>
              <a:pPr algn="ctr" eaLnBrk="0" hangingPunct="0"/>
              <a:r>
                <a:rPr lang="en-US" sz="1800" b="1">
                  <a:solidFill>
                    <a:srgbClr val="FF0000"/>
                  </a:solidFill>
                </a:rPr>
                <a:t>Straight</a:t>
              </a:r>
            </a:p>
          </p:txBody>
        </p:sp>
        <p:sp>
          <p:nvSpPr>
            <p:cNvPr id="24592" name="Text Box 12"/>
            <p:cNvSpPr txBox="1">
              <a:spLocks noChangeArrowheads="1"/>
            </p:cNvSpPr>
            <p:nvPr/>
          </p:nvSpPr>
          <p:spPr bwMode="auto">
            <a:xfrm rot="-936719">
              <a:off x="31" y="1628"/>
              <a:ext cx="6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FF0000"/>
                  </a:solidFill>
                </a:rPr>
                <a:t>Half</a:t>
              </a:r>
            </a:p>
            <a:p>
              <a:pPr algn="ctr" eaLnBrk="0" hangingPunct="0"/>
              <a:r>
                <a:rPr lang="en-US" sz="1800" b="1">
                  <a:solidFill>
                    <a:srgbClr val="FF0000"/>
                  </a:solidFill>
                </a:rPr>
                <a:t>Straight</a:t>
              </a:r>
            </a:p>
          </p:txBody>
        </p:sp>
      </p:grp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1112" y="3024188"/>
            <a:ext cx="405288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1600200" y="5791200"/>
          <a:ext cx="3124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Equation" r:id="rId6" imgW="2336760" imgH="469800" progId="Equation.3">
                  <p:embed/>
                </p:oleObj>
              </mc:Choice>
              <mc:Fallback>
                <p:oleObj name="Equation" r:id="rId6" imgW="233676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791200"/>
                        <a:ext cx="31242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5"/>
          <p:cNvSpPr txBox="1">
            <a:spLocks/>
          </p:cNvSpPr>
          <p:nvPr/>
        </p:nvSpPr>
        <p:spPr bwMode="auto">
          <a:xfrm>
            <a:off x="5943600" y="65532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36A0F72-095E-5F40-A508-95C7DE38C4E4}" type="slidenum">
              <a:rPr lang="en-US" sz="1000">
                <a:solidFill>
                  <a:schemeClr val="bg1"/>
                </a:solidFill>
              </a:rPr>
              <a:pPr algn="r"/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add </a:t>
            </a:r>
            <a:r>
              <a:rPr lang="en-US" dirty="0" err="1" smtClean="0"/>
              <a:t>sextupoles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105400"/>
          </a:xfrm>
        </p:spPr>
        <p:txBody>
          <a:bodyPr/>
          <a:lstStyle/>
          <a:p>
            <a:r>
              <a:rPr lang="en-US" sz="2800" dirty="0" smtClean="0"/>
              <a:t>Reducing the equilibrium </a:t>
            </a:r>
            <a:r>
              <a:rPr lang="en-US" sz="2800" dirty="0" err="1" smtClean="0"/>
              <a:t>emittance</a:t>
            </a:r>
            <a:r>
              <a:rPr lang="en-US" sz="2800" dirty="0" smtClean="0"/>
              <a:t> is achieved changing settings of existing </a:t>
            </a:r>
            <a:r>
              <a:rPr lang="en-US" sz="2800" dirty="0" err="1" smtClean="0">
                <a:solidFill>
                  <a:srgbClr val="008000"/>
                </a:solidFill>
              </a:rPr>
              <a:t>quadrupoles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sz="2800" dirty="0" smtClean="0"/>
              <a:t>Problem is nonlinear dynamics:</a:t>
            </a:r>
          </a:p>
          <a:p>
            <a:pPr lvl="1"/>
            <a:r>
              <a:rPr lang="en-US" sz="2400" dirty="0" smtClean="0"/>
              <a:t>Sextupoles are too weak to correct chromaticity</a:t>
            </a:r>
          </a:p>
          <a:p>
            <a:pPr lvl="1"/>
            <a:r>
              <a:rPr lang="en-US" sz="2400" dirty="0" smtClean="0"/>
              <a:t>Strengthening them would dramatically reduce dynamic aperture (</a:t>
            </a:r>
            <a:r>
              <a:rPr lang="en-US" sz="2400" dirty="0" smtClean="0">
                <a:solidFill>
                  <a:srgbClr val="800000"/>
                </a:solidFill>
              </a:rPr>
              <a:t>lifetime, injection efficiency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Need additional degrees of freedom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</a:rPr>
              <a:t>‘Harmonic’ Sextupoles</a:t>
            </a:r>
          </a:p>
          <a:p>
            <a:pPr lvl="1"/>
            <a:r>
              <a:rPr lang="en-US" sz="2400" dirty="0" smtClean="0"/>
              <a:t>ALS lattice already full – needed to replace existing corrector magnets with multi-magnets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Possibility for low alpha operation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THz, short bunches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5943600" y="65532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36A0F72-095E-5F40-A508-95C7DE38C4E4}" type="slidenum">
              <a:rPr lang="en-US" sz="1000">
                <a:solidFill>
                  <a:schemeClr val="bg1"/>
                </a:solidFill>
              </a:rPr>
              <a:pPr algn="r"/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3" descr="ALS_GIRDER_ON_FLOOR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77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3411538"/>
            <a:ext cx="365125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306513" eaLnBrk="1" hangingPunct="1"/>
            <a:r>
              <a:rPr lang="en-US" sz="4000" dirty="0">
                <a:latin typeface="Arial" charset="0"/>
                <a:ea typeface="ＭＳ Ｐゴシック" charset="0"/>
              </a:rPr>
              <a:t>ALS Brightness Upgrade Project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57200" y="1524000"/>
            <a:ext cx="298450" cy="89535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1143000" y="1543050"/>
            <a:ext cx="298450" cy="89535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800">
              <a:solidFill>
                <a:schemeClr val="hlink"/>
              </a:solidFill>
              <a:latin typeface="Times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7848600" y="1371600"/>
            <a:ext cx="298450" cy="89535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8464550" y="1371600"/>
            <a:ext cx="298450" cy="89535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800">
              <a:solidFill>
                <a:schemeClr val="hlink"/>
              </a:solidFill>
              <a:latin typeface="Times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920750" y="3367088"/>
            <a:ext cx="266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 b="1">
                <a:solidFill>
                  <a:schemeClr val="hlink"/>
                </a:solidFill>
              </a:rPr>
              <a:t>Install New Sextupoles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28600" y="3843338"/>
            <a:ext cx="51308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2"/>
                </a:solidFill>
                <a:ea typeface="MS PGothic" charset="0"/>
                <a:cs typeface="Arial" charset="0"/>
              </a:rPr>
              <a:t>Horizontal </a:t>
            </a:r>
            <a:r>
              <a:rPr lang="en-US" sz="2000" dirty="0" err="1">
                <a:solidFill>
                  <a:schemeClr val="accent2"/>
                </a:solidFill>
                <a:ea typeface="MS PGothic" charset="0"/>
                <a:cs typeface="Arial" charset="0"/>
              </a:rPr>
              <a:t>emittance</a:t>
            </a:r>
            <a:r>
              <a:rPr lang="en-US" sz="2000" dirty="0">
                <a:solidFill>
                  <a:schemeClr val="accent2"/>
                </a:solidFill>
                <a:ea typeface="MS PGothic" charset="0"/>
                <a:cs typeface="Arial" charset="0"/>
              </a:rPr>
              <a:t> is reduced to 1/3 from 6.3 nm rad to </a:t>
            </a:r>
            <a:r>
              <a:rPr lang="en-US" sz="2000" dirty="0" smtClean="0">
                <a:solidFill>
                  <a:schemeClr val="accent2"/>
                </a:solidFill>
                <a:ea typeface="MS PGothic" charset="0"/>
                <a:cs typeface="Arial" charset="0"/>
              </a:rPr>
              <a:t>2.0 </a:t>
            </a:r>
            <a:r>
              <a:rPr lang="en-US" sz="2000" dirty="0">
                <a:solidFill>
                  <a:schemeClr val="accent2"/>
                </a:solidFill>
                <a:ea typeface="MS PGothic" charset="0"/>
                <a:cs typeface="Arial" charset="0"/>
              </a:rPr>
              <a:t>nm rad</a:t>
            </a:r>
          </a:p>
          <a:p>
            <a:pPr marL="800100" lvl="1" indent="-342900" algn="l" eaLnBrk="0" hangingPunct="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000" dirty="0">
                <a:solidFill>
                  <a:srgbClr val="00B050"/>
                </a:solidFill>
                <a:ea typeface="MS PGothic" charset="0"/>
                <a:cs typeface="Arial" charset="0"/>
              </a:rPr>
              <a:t>Brightness inversely proportional</a:t>
            </a:r>
          </a:p>
          <a:p>
            <a:pPr marL="342900" indent="-342900" algn="l" eaLnBrk="0" hangingPunct="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000" dirty="0">
                <a:solidFill>
                  <a:schemeClr val="accent2"/>
                </a:solidFill>
                <a:ea typeface="MS PGothic" charset="0"/>
                <a:cs typeface="Arial" charset="0"/>
              </a:rPr>
              <a:t>Completion </a:t>
            </a:r>
            <a:r>
              <a:rPr lang="en-US" sz="2000" dirty="0" smtClean="0">
                <a:solidFill>
                  <a:schemeClr val="accent2"/>
                </a:solidFill>
                <a:ea typeface="MS PGothic" charset="0"/>
                <a:cs typeface="Arial" charset="0"/>
              </a:rPr>
              <a:t>in spring 2013</a:t>
            </a:r>
            <a:endParaRPr lang="en-US" sz="2000" dirty="0">
              <a:solidFill>
                <a:schemeClr val="accent2"/>
              </a:solidFill>
              <a:ea typeface="MS PGothic" charset="0"/>
              <a:cs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2000" dirty="0">
              <a:solidFill>
                <a:schemeClr val="accent2"/>
              </a:solidFill>
              <a:ea typeface="MS PGothic" charset="0"/>
              <a:cs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i="1" dirty="0">
                <a:solidFill>
                  <a:schemeClr val="accent2"/>
                </a:solidFill>
                <a:ea typeface="MS PGothic" charset="0"/>
                <a:cs typeface="Arial" charset="0"/>
              </a:rPr>
              <a:t>Of existing light sources, only PETRA-III has a lower </a:t>
            </a:r>
            <a:r>
              <a:rPr lang="en-US" sz="2000" i="1" dirty="0" err="1">
                <a:solidFill>
                  <a:schemeClr val="accent2"/>
                </a:solidFill>
                <a:ea typeface="MS PGothic" charset="0"/>
                <a:cs typeface="Arial" charset="0"/>
              </a:rPr>
              <a:t>emittance</a:t>
            </a:r>
            <a:endParaRPr lang="en-US" sz="2000" i="1" dirty="0">
              <a:solidFill>
                <a:schemeClr val="accent2"/>
              </a:solidFill>
              <a:ea typeface="MS PGothic" charset="0"/>
              <a:cs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SzPct val="100000"/>
              <a:defRPr/>
            </a:pPr>
            <a:endParaRPr lang="en-US" sz="2000" i="1" dirty="0">
              <a:solidFill>
                <a:schemeClr val="accent2"/>
              </a:solidFill>
              <a:ea typeface="MS PGothic" charset="0"/>
              <a:cs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2000" dirty="0">
              <a:solidFill>
                <a:schemeClr val="accent2"/>
              </a:solidFill>
              <a:ea typeface="MS PGothic" charset="0"/>
              <a:cs typeface="Arial" charset="0"/>
            </a:endParaRPr>
          </a:p>
          <a:p>
            <a:pPr marL="742950" lvl="1" indent="-285750" algn="l" eaLnBrk="0" hangingPunct="0">
              <a:spcBef>
                <a:spcPct val="20000"/>
              </a:spcBef>
              <a:buSzPct val="100000"/>
              <a:buFontTx/>
              <a:buChar char="—"/>
              <a:defRPr/>
            </a:pPr>
            <a:endParaRPr lang="en-US" sz="2000" dirty="0">
              <a:solidFill>
                <a:schemeClr val="accent2"/>
              </a:solidFill>
              <a:ea typeface="MS PGothic" charset="0"/>
              <a:cs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SzPct val="100000"/>
              <a:defRPr/>
            </a:pPr>
            <a:r>
              <a:rPr lang="en-US" sz="2000" dirty="0">
                <a:solidFill>
                  <a:schemeClr val="accent2"/>
                </a:solidFill>
                <a:ea typeface="MS PGothic" charset="0"/>
                <a:cs typeface="Arial" charset="0"/>
              </a:rPr>
              <a:t>	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5943600" y="6553200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algn="r" eaLnBrk="0" hangingPunct="0">
              <a:defRPr/>
            </a:pPr>
            <a:fld id="{5A77A683-F609-844A-8290-40A0F863F6CC}" type="slidenum">
              <a:rPr lang="en-US" smtClean="0">
                <a:ea typeface="ＭＳ Ｐゴシック" pitchFamily="84" charset="-128"/>
                <a:cs typeface="Arial" charset="0"/>
              </a:rPr>
              <a:pPr algn="r" eaLnBrk="0" hangingPunct="0">
                <a:defRPr/>
              </a:pPr>
              <a:t>7</a:t>
            </a:fld>
            <a:endParaRPr lang="en-US" dirty="0">
              <a:ea typeface="ＭＳ Ｐゴシック" pitchFamily="84" charset="-128"/>
              <a:cs typeface="Arial" charset="0"/>
            </a:endParaRPr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>
            <a:off x="5449888" y="6019800"/>
            <a:ext cx="36941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100"/>
              <a:t>H. Nishimura, et al.– Proceedings of the 2007 PAC Conf</a:t>
            </a:r>
            <a:endParaRPr lang="en-US" sz="1100"/>
          </a:p>
        </p:txBody>
      </p:sp>
      <p:sp>
        <p:nvSpPr>
          <p:cNvPr id="11276" name="TextBox 10"/>
          <p:cNvSpPr txBox="1">
            <a:spLocks noChangeArrowheads="1"/>
          </p:cNvSpPr>
          <p:nvPr/>
        </p:nvSpPr>
        <p:spPr bwMode="auto">
          <a:xfrm>
            <a:off x="4995863" y="6200775"/>
            <a:ext cx="422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b="1"/>
              <a:t>C. Steier, et al., NIM A, DOI: 10.1016/j.nima.2010.11.077. </a:t>
            </a:r>
          </a:p>
        </p:txBody>
      </p:sp>
      <p:pic>
        <p:nvPicPr>
          <p:cNvPr id="17" name="Picture 16" descr="sext_upgrade_brightness_bes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06763"/>
            <a:ext cx="38100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681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4" grpId="0" animBg="1"/>
      <p:bldP spid="4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2060"/>
                </a:solidFill>
                <a:latin typeface="Arial" charset="0"/>
              </a:rPr>
              <a:t>Lattices for ALS upgrade</a:t>
            </a:r>
          </a:p>
        </p:txBody>
      </p:sp>
      <p:sp>
        <p:nvSpPr>
          <p:cNvPr id="25602" name="Content Placeholder 33"/>
          <p:cNvSpPr>
            <a:spLocks noGrp="1"/>
          </p:cNvSpPr>
          <p:nvPr>
            <p:ph idx="1"/>
          </p:nvPr>
        </p:nvSpPr>
        <p:spPr bwMode="auto">
          <a:xfrm>
            <a:off x="228600" y="3657600"/>
            <a:ext cx="8726488" cy="25479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  <a:latin typeface="Arial" charset="0"/>
              </a:rPr>
              <a:t>There are several possible lattices with ~2 nm rad emittance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>
                <a:solidFill>
                  <a:srgbClr val="002060"/>
                </a:solidFill>
                <a:latin typeface="Arial" charset="0"/>
                <a:ea typeface="MS PGothic" charset="0"/>
              </a:rPr>
              <a:t> 3x smaller than the nominal ALS (~6.3 nmrad)</a:t>
            </a:r>
          </a:p>
          <a:p>
            <a:pPr eaLnBrk="1" hangingPunct="1"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  <a:latin typeface="Arial" charset="0"/>
              </a:rPr>
              <a:t>Large </a:t>
            </a:r>
            <a:r>
              <a:rPr lang="en-US" sz="2400">
                <a:solidFill>
                  <a:srgbClr val="002060"/>
                </a:solidFill>
                <a:latin typeface="Symbol" charset="0"/>
              </a:rPr>
              <a:t>b</a:t>
            </a:r>
            <a:r>
              <a:rPr lang="en-US" sz="2400" baseline="-25000">
                <a:solidFill>
                  <a:srgbClr val="002060"/>
                </a:solidFill>
                <a:latin typeface="Arial" charset="0"/>
              </a:rPr>
              <a:t>x</a:t>
            </a:r>
            <a:r>
              <a:rPr lang="en-US" sz="2400">
                <a:solidFill>
                  <a:srgbClr val="002060"/>
                </a:solidFill>
                <a:latin typeface="Arial" charset="0"/>
              </a:rPr>
              <a:t> lattice optimizes brightness for the central bends</a:t>
            </a:r>
          </a:p>
          <a:p>
            <a:pPr eaLnBrk="1" hangingPunct="1"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  <a:latin typeface="Arial" charset="0"/>
              </a:rPr>
              <a:t>Small </a:t>
            </a:r>
            <a:r>
              <a:rPr lang="en-US" sz="2400">
                <a:solidFill>
                  <a:srgbClr val="002060"/>
                </a:solidFill>
                <a:latin typeface="Symbol" charset="0"/>
              </a:rPr>
              <a:t>b</a:t>
            </a:r>
            <a:r>
              <a:rPr lang="en-US" sz="2400" baseline="-25000">
                <a:solidFill>
                  <a:srgbClr val="002060"/>
                </a:solidFill>
                <a:latin typeface="Arial" charset="0"/>
              </a:rPr>
              <a:t>x</a:t>
            </a:r>
            <a:r>
              <a:rPr lang="en-US" sz="2400">
                <a:solidFill>
                  <a:srgbClr val="002060"/>
                </a:solidFill>
                <a:latin typeface="Arial" charset="0"/>
              </a:rPr>
              <a:t> lattice would optimize brightness for the insertion devices further</a:t>
            </a:r>
          </a:p>
          <a:p>
            <a:pPr eaLnBrk="1" hangingPunct="1"/>
            <a:endParaRPr lang="en-US" sz="240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en-US" sz="24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5603" name="Rectangle 26"/>
          <p:cNvSpPr>
            <a:spLocks noChangeArrowheads="1"/>
          </p:cNvSpPr>
          <p:nvPr/>
        </p:nvSpPr>
        <p:spPr bwMode="auto">
          <a:xfrm>
            <a:off x="231775" y="1495425"/>
            <a:ext cx="8650288" cy="217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5604" name="TextBox 28"/>
          <p:cNvSpPr txBox="1">
            <a:spLocks noChangeArrowheads="1"/>
          </p:cNvSpPr>
          <p:nvPr/>
        </p:nvSpPr>
        <p:spPr bwMode="auto">
          <a:xfrm>
            <a:off x="430213" y="1204913"/>
            <a:ext cx="2205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>
                <a:solidFill>
                  <a:srgbClr val="0000FF"/>
                </a:solidFill>
              </a:rPr>
              <a:t>Current Lattice</a:t>
            </a:r>
          </a:p>
        </p:txBody>
      </p:sp>
      <p:sp>
        <p:nvSpPr>
          <p:cNvPr id="25605" name="TextBox 29"/>
          <p:cNvSpPr txBox="1">
            <a:spLocks noChangeArrowheads="1"/>
          </p:cNvSpPr>
          <p:nvPr/>
        </p:nvSpPr>
        <p:spPr bwMode="auto">
          <a:xfrm>
            <a:off x="3148013" y="1211263"/>
            <a:ext cx="3024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>
                <a:solidFill>
                  <a:srgbClr val="0000FF"/>
                </a:solidFill>
              </a:rPr>
              <a:t>New Large </a:t>
            </a:r>
            <a:r>
              <a:rPr lang="en-US">
                <a:solidFill>
                  <a:srgbClr val="0000FF"/>
                </a:solidFill>
                <a:latin typeface="Symbol" charset="0"/>
              </a:rPr>
              <a:t>b</a:t>
            </a:r>
            <a:r>
              <a:rPr lang="en-US" baseline="-25000">
                <a:solidFill>
                  <a:srgbClr val="0000FF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 Lattice</a:t>
            </a:r>
          </a:p>
        </p:txBody>
      </p:sp>
      <p:sp>
        <p:nvSpPr>
          <p:cNvPr id="25606" name="TextBox 30"/>
          <p:cNvSpPr txBox="1">
            <a:spLocks noChangeArrowheads="1"/>
          </p:cNvSpPr>
          <p:nvPr/>
        </p:nvSpPr>
        <p:spPr bwMode="auto">
          <a:xfrm>
            <a:off x="6137275" y="1204913"/>
            <a:ext cx="300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>
                <a:solidFill>
                  <a:srgbClr val="0000FF"/>
                </a:solidFill>
              </a:rPr>
              <a:t>New Small </a:t>
            </a:r>
            <a:r>
              <a:rPr lang="en-US">
                <a:solidFill>
                  <a:srgbClr val="0000FF"/>
                </a:solidFill>
                <a:latin typeface="Symbol" charset="0"/>
              </a:rPr>
              <a:t>b</a:t>
            </a:r>
            <a:r>
              <a:rPr lang="en-US" baseline="-25000">
                <a:solidFill>
                  <a:srgbClr val="0000FF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 Lattice</a:t>
            </a:r>
          </a:p>
        </p:txBody>
      </p:sp>
      <p:sp>
        <p:nvSpPr>
          <p:cNvPr id="25607" name="Slide Number Placeholder 5"/>
          <p:cNvSpPr txBox="1">
            <a:spLocks/>
          </p:cNvSpPr>
          <p:nvPr/>
        </p:nvSpPr>
        <p:spPr bwMode="auto">
          <a:xfrm>
            <a:off x="5943600" y="65532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fld id="{FC60A114-C8F1-C146-9E80-074D24EF5202}" type="slidenum">
              <a:rPr lang="en-US" sz="1000">
                <a:solidFill>
                  <a:schemeClr val="bg1"/>
                </a:solidFill>
              </a:rPr>
              <a:pPr algn="r"/>
              <a:t>8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2560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1597025"/>
            <a:ext cx="30702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406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3124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018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6388"/>
            <a:ext cx="914400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600" smtClean="0"/>
              <a:t>Baseline Lattice: Dynamic Aperture</a:t>
            </a:r>
          </a:p>
        </p:txBody>
      </p:sp>
      <p:pic>
        <p:nvPicPr>
          <p:cNvPr id="21507" name="Picture 6" descr="alslat_symp_harmsext_nux16_etax15_3fold_xy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450373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190500" y="990600"/>
            <a:ext cx="8763000" cy="21175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/>
              <a:t>Dynamic aperture is fairly large (larger than current </a:t>
            </a:r>
            <a:r>
              <a:rPr lang="en-US" dirty="0" smtClean="0"/>
              <a:t>lattice)</a:t>
            </a:r>
          </a:p>
          <a:p>
            <a:pPr marL="457200" indent="-457200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Dynamic </a:t>
            </a:r>
            <a:r>
              <a:rPr lang="en-US" dirty="0"/>
              <a:t>Momentum Aperture </a:t>
            </a:r>
            <a:r>
              <a:rPr lang="en-US" dirty="0" smtClean="0"/>
              <a:t>larger</a:t>
            </a:r>
          </a:p>
          <a:p>
            <a:pPr marL="457200" indent="-457200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err="1" smtClean="0"/>
              <a:t>Touschek</a:t>
            </a:r>
            <a:r>
              <a:rPr lang="en-US" dirty="0" smtClean="0"/>
              <a:t> </a:t>
            </a:r>
            <a:r>
              <a:rPr lang="en-US" dirty="0"/>
              <a:t>Lifetime longer than present </a:t>
            </a:r>
            <a:r>
              <a:rPr lang="en-US" dirty="0" smtClean="0"/>
              <a:t>lattice</a:t>
            </a:r>
          </a:p>
          <a:p>
            <a:pPr marL="914400" lvl="1" indent="-457200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Despite higher density</a:t>
            </a:r>
            <a:endParaRPr lang="en-US" dirty="0"/>
          </a:p>
          <a:p>
            <a:pPr marL="457200" indent="-457200" algn="l">
              <a:lnSpc>
                <a:spcPct val="110000"/>
              </a:lnSpc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5943600" y="6553200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F34105-EF19-4D6D-80D4-8414D3EBE2AD}" type="slidenum">
              <a:rPr lang="en-US" smtClean="0">
                <a:latin typeface="Arial" charset="0"/>
                <a:ea typeface="ＭＳ Ｐゴシック" pitchFamily="84" charset="-128"/>
              </a:rPr>
              <a:pPr>
                <a:defRPr/>
              </a:pPr>
              <a:t>9</a:t>
            </a:fld>
            <a:endParaRPr lang="en-US" dirty="0"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7" name="Picture 4" descr="lifetime_baselin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14859"/>
            <a:ext cx="4495800" cy="370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04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steier_sextupole_review_overview_20091216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Calibri"/>
      <a:ea typeface="WenQuanYi Zen Hei"/>
      <a:cs typeface="WenQuanYi Zen Hei"/>
    </a:majorFont>
    <a:minorFont>
      <a:latin typeface="Arial"/>
      <a:ea typeface="WenQuanYi Zen Hei"/>
      <a:cs typeface="WenQuanYi Zen He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Calibri"/>
      <a:ea typeface="WenQuanYi Zen Hei"/>
      <a:cs typeface="WenQuanYi Zen Hei"/>
    </a:majorFont>
    <a:minorFont>
      <a:latin typeface="Arial"/>
      <a:ea typeface="WenQuanYi Zen Hei"/>
      <a:cs typeface="WenQuanYi Zen He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2_csteier_sextupole_review_overview_20091216</Template>
  <TotalTime>3969</TotalTime>
  <Words>1499</Words>
  <Application>Microsoft Office PowerPoint</Application>
  <PresentationFormat>On-screen Show (4:3)</PresentationFormat>
  <Paragraphs>286</Paragraphs>
  <Slides>23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ＭＳ Ｐゴシック</vt:lpstr>
      <vt:lpstr>ＭＳ Ｐゴシック</vt:lpstr>
      <vt:lpstr>WenQuanYi Zen Hei</vt:lpstr>
      <vt:lpstr>Arial</vt:lpstr>
      <vt:lpstr>Calibri</vt:lpstr>
      <vt:lpstr>Franklin Gothic Book</vt:lpstr>
      <vt:lpstr>Helvetica</vt:lpstr>
      <vt:lpstr>Symbol</vt:lpstr>
      <vt:lpstr>Times</vt:lpstr>
      <vt:lpstr>Times New Roman</vt:lpstr>
      <vt:lpstr>Wingdings</vt:lpstr>
      <vt:lpstr>2_csteier_sextupole_review_overview_20091216</vt:lpstr>
      <vt:lpstr>Equation</vt:lpstr>
      <vt:lpstr>Graph</vt:lpstr>
      <vt:lpstr>PowerPoint Presentation</vt:lpstr>
      <vt:lpstr>Outline</vt:lpstr>
      <vt:lpstr>ALS Accelerator Upgrade Timeline</vt:lpstr>
      <vt:lpstr>PowerPoint Presentation</vt:lpstr>
      <vt:lpstr>ALS Lattice</vt:lpstr>
      <vt:lpstr>Why do we add sextupoles?</vt:lpstr>
      <vt:lpstr>ALS Brightness Upgrade Project</vt:lpstr>
      <vt:lpstr>Lattices for ALS upgrade</vt:lpstr>
      <vt:lpstr>Baseline Lattice: Dynamic Aperture</vt:lpstr>
      <vt:lpstr>PowerPoint Presentation</vt:lpstr>
      <vt:lpstr>Measured Beamsize Reduction</vt:lpstr>
      <vt:lpstr>Brightness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Attempt to Achieve 5 pm</vt:lpstr>
      <vt:lpstr>Summary</vt:lpstr>
      <vt:lpstr>Backup Slides</vt:lpstr>
      <vt:lpstr>Lattice optimization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 2013 - ALS upgrade talk</dc:title>
  <dc:subject>ALS brightness upgrade</dc:subject>
  <dc:creator>Christoph A Steier</dc:creator>
  <cp:keywords>SRI sextupoles, brightness, upgrade</cp:keywords>
  <dc:description/>
  <cp:lastModifiedBy>weishiwan</cp:lastModifiedBy>
  <cp:revision>154</cp:revision>
  <cp:lastPrinted>2013-06-18T21:01:27Z</cp:lastPrinted>
  <dcterms:created xsi:type="dcterms:W3CDTF">2010-05-13T17:25:02Z</dcterms:created>
  <dcterms:modified xsi:type="dcterms:W3CDTF">2013-07-26T03:03:00Z</dcterms:modified>
  <cp:category/>
</cp:coreProperties>
</file>