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3" r:id="rId3"/>
    <p:sldId id="296" r:id="rId4"/>
    <p:sldId id="300" r:id="rId5"/>
    <p:sldId id="286" r:id="rId6"/>
    <p:sldId id="298" r:id="rId7"/>
    <p:sldId id="292" r:id="rId8"/>
    <p:sldId id="288" r:id="rId9"/>
    <p:sldId id="290" r:id="rId10"/>
    <p:sldId id="266" r:id="rId11"/>
    <p:sldId id="265" r:id="rId12"/>
    <p:sldId id="268" r:id="rId13"/>
    <p:sldId id="301" r:id="rId14"/>
    <p:sldId id="269" r:id="rId15"/>
    <p:sldId id="267" r:id="rId16"/>
    <p:sldId id="297" r:id="rId17"/>
    <p:sldId id="281" r:id="rId18"/>
    <p:sldId id="270" r:id="rId19"/>
    <p:sldId id="263" r:id="rId20"/>
    <p:sldId id="273" r:id="rId21"/>
    <p:sldId id="284" r:id="rId22"/>
    <p:sldId id="282" r:id="rId23"/>
    <p:sldId id="299" r:id="rId24"/>
    <p:sldId id="283" r:id="rId25"/>
    <p:sldId id="287" r:id="rId26"/>
    <p:sldId id="272" r:id="rId27"/>
    <p:sldId id="280" r:id="rId28"/>
    <p:sldId id="302" r:id="rId29"/>
    <p:sldId id="259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D19E7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7753" autoAdjust="0"/>
    <p:restoredTop sz="94660"/>
  </p:normalViewPr>
  <p:slideViewPr>
    <p:cSldViewPr snapToGrid="0">
      <p:cViewPr>
        <p:scale>
          <a:sx n="100" d="100"/>
          <a:sy n="100" d="100"/>
        </p:scale>
        <p:origin x="-792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F815A-6FDE-8C49-B9AE-DF3BE67C13CC}" type="datetimeFigureOut">
              <a:rPr lang="en-US" smtClean="0"/>
              <a:pPr/>
              <a:t>7/24/13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27603-86F5-904B-9005-D2DA0D4CA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9D481-6E78-D040-B859-EDAC7E72CD7F}" type="datetimeFigureOut">
              <a:rPr lang="en-US" smtClean="0"/>
              <a:pPr/>
              <a:t>7/24/13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7F4B2-7147-014D-A2B4-376D2015B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072440" y="2999945"/>
            <a:ext cx="1102596" cy="109151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2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1264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9300" y="6416675"/>
            <a:ext cx="22987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26.07.2013 - TLEP13 FNAL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E MESCHI - CERN/PH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FBAB897-BC68-C443-8810-C908DDA985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2515818"/>
            <a:ext cx="8265984" cy="1826363"/>
          </a:xfrm>
        </p:spPr>
        <p:txBody>
          <a:bodyPr tIns="0" bIns="0" anchor="t"/>
          <a:lstStyle>
            <a:lvl1pPr algn="l"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31800" y="1329869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572000" cy="53641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0" y="762000"/>
            <a:ext cx="4572000" cy="53641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49300" y="6416675"/>
            <a:ext cx="22987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26.07.2013 - TLEP13 FNAL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E MESCHI - CERN/PH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FBAB897-BC68-C443-8810-C908DDA985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199"/>
          </a:xfrm>
          <a:prstGeom prst="rect">
            <a:avLst/>
          </a:prstGeom>
          <a:solidFill>
            <a:schemeClr val="bg1"/>
          </a:solidFill>
          <a:ln>
            <a:solidFill>
              <a:srgbClr val="DDDDDD"/>
            </a:solidFill>
          </a:ln>
        </p:spPr>
        <p:txBody>
          <a:bodyPr vert="horz" lIns="45720" rIns="45720" anchor="t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0" y="838200"/>
            <a:ext cx="9144000" cy="5319464"/>
          </a:xfrm>
          <a:prstGeom prst="rect">
            <a:avLst/>
          </a:prstGeom>
          <a:ln>
            <a:solidFill>
              <a:srgbClr val="DDDDDD"/>
            </a:solidFill>
          </a:ln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hdr="0"/>
  <p:txStyles>
    <p:titleStyle>
      <a:lvl1pPr marL="363538" indent="0" algn="l" rtl="0" eaLnBrk="1" latinLnBrk="0" hangingPunct="1">
        <a:spcBef>
          <a:spcPct val="0"/>
        </a:spcBef>
        <a:buNone/>
        <a:defRPr kumimoji="0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538" indent="-327025" algn="l" rtl="0" eaLnBrk="1" latinLnBrk="0" hangingPunct="1">
        <a:spcBef>
          <a:spcPct val="20000"/>
        </a:spcBef>
        <a:buClrTx/>
        <a:buSzPct val="50000"/>
        <a:buFont typeface="Wingdings" charset="2"/>
        <a:buChar char="q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77813" algn="l" defTabSz="714375" rtl="0" eaLnBrk="1" latinLnBrk="0" hangingPunct="1">
        <a:spcBef>
          <a:spcPct val="20000"/>
        </a:spcBef>
        <a:buClrTx/>
        <a:buSzPct val="50000"/>
        <a:buFont typeface="Wingdings" charset="2"/>
        <a:buChar char="u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57163" algn="l" rtl="0" eaLnBrk="1" latinLnBrk="0" hangingPunct="1">
        <a:spcBef>
          <a:spcPct val="20000"/>
        </a:spcBef>
        <a:buClr>
          <a:srgbClr val="000090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6" descr="HE_LHC%20option3_80km_UnderLake.pdf"/>
          <p:cNvPicPr>
            <a:picLocks noChangeAspect="1"/>
          </p:cNvPicPr>
          <p:nvPr/>
        </p:nvPicPr>
        <p:blipFill>
          <a:blip r:embed="rId2" cstate="print"/>
          <a:srcRect l="535" t="6667" r="2890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Detector Ideas for TLEP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(and </a:t>
            </a:r>
            <a:r>
              <a:rPr lang="en-US" dirty="0" smtClean="0"/>
              <a:t>VHE-</a:t>
            </a:r>
            <a:r>
              <a:rPr lang="en-US" dirty="0" smtClean="0"/>
              <a:t>LHC)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24400"/>
            <a:ext cx="2590800" cy="13716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/>
              <a:t>E.Meschi</a:t>
            </a:r>
            <a:endParaRPr lang="en-US" dirty="0" smtClean="0"/>
          </a:p>
          <a:p>
            <a:r>
              <a:rPr lang="en-US" dirty="0" smtClean="0"/>
              <a:t>CERN/PH</a:t>
            </a:r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5257800" y="5486400"/>
            <a:ext cx="381000" cy="381000"/>
          </a:xfrm>
          <a:prstGeom prst="star5">
            <a:avLst/>
          </a:prstGeom>
          <a:solidFill>
            <a:schemeClr val="tx2"/>
          </a:solidFill>
          <a:effectLst>
            <a:glow>
              <a:schemeClr val="accent1">
                <a:tint val="30000"/>
                <a:shade val="95000"/>
                <a:satMod val="300000"/>
                <a:alpha val="5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3962400" y="3657600"/>
            <a:ext cx="381000" cy="381000"/>
          </a:xfrm>
          <a:prstGeom prst="star5">
            <a:avLst/>
          </a:prstGeom>
          <a:solidFill>
            <a:schemeClr val="tx2"/>
          </a:solidFill>
          <a:effectLst>
            <a:glow>
              <a:schemeClr val="accent1">
                <a:tint val="30000"/>
                <a:shade val="95000"/>
                <a:satMod val="300000"/>
                <a:alpha val="5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7162800" y="4114800"/>
            <a:ext cx="381000" cy="381000"/>
          </a:xfrm>
          <a:prstGeom prst="star5">
            <a:avLst/>
          </a:prstGeom>
          <a:solidFill>
            <a:schemeClr val="tx2"/>
          </a:solidFill>
          <a:effectLst>
            <a:glow>
              <a:schemeClr val="accent1">
                <a:tint val="30000"/>
                <a:shade val="95000"/>
                <a:satMod val="300000"/>
                <a:alpha val="5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638800" y="5726668"/>
            <a:ext cx="710463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GMS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3352800"/>
            <a:ext cx="1079142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ATLEPH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3800" y="4126468"/>
            <a:ext cx="941972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TOPAL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513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</a:t>
            </a:r>
            <a:r>
              <a:rPr lang="en-US" dirty="0" err="1" smtClean="0">
                <a:solidFill>
                  <a:schemeClr val="bg1"/>
                </a:solidFill>
              </a:rPr>
              <a:t>tlep.web.cern.ch</a:t>
            </a:r>
            <a:r>
              <a:rPr lang="en-US" dirty="0" smtClean="0">
                <a:solidFill>
                  <a:schemeClr val="bg1"/>
                </a:solidFill>
              </a:rPr>
              <a:t>/content/useful-documents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Solenoid: </a:t>
            </a:r>
            <a:r>
              <a:rPr lang="en-US" dirty="0" smtClean="0">
                <a:solidFill>
                  <a:srgbClr val="FF0000"/>
                </a:solidFill>
              </a:rPr>
              <a:t>at</a:t>
            </a:r>
            <a:r>
              <a:rPr lang="en-US" dirty="0" smtClean="0">
                <a:solidFill>
                  <a:srgbClr val="FF0000"/>
                </a:solidFill>
              </a:rPr>
              <a:t> VHE-LHC </a:t>
            </a:r>
            <a:r>
              <a:rPr lang="en-US" dirty="0" smtClean="0">
                <a:solidFill>
                  <a:srgbClr val="FF0000"/>
                </a:solidFill>
              </a:rPr>
              <a:t>strong fields and large lever arm </a:t>
            </a:r>
            <a:r>
              <a:rPr lang="en-US" dirty="0" smtClean="0"/>
              <a:t>will be needed to preserve *some* momentum resolution for multi-</a:t>
            </a:r>
            <a:r>
              <a:rPr lang="en-US" dirty="0" err="1" smtClean="0"/>
              <a:t>TeV</a:t>
            </a:r>
            <a:r>
              <a:rPr lang="en-US" dirty="0" smtClean="0"/>
              <a:t> tracks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Large bore diameter solenoids</a:t>
            </a:r>
            <a:r>
              <a:rPr lang="en-US" dirty="0" smtClean="0"/>
              <a:t> would allow bigger lever arm</a:t>
            </a:r>
          </a:p>
          <a:p>
            <a:pPr lvl="1"/>
            <a:r>
              <a:rPr lang="en-US" sz="2595" dirty="0" smtClean="0">
                <a:solidFill>
                  <a:srgbClr val="FF0000"/>
                </a:solidFill>
              </a:rPr>
              <a:t>large tracking detectors… </a:t>
            </a:r>
          </a:p>
          <a:p>
            <a:pPr lvl="2"/>
            <a:r>
              <a:rPr lang="en-US" sz="2395" dirty="0" smtClean="0">
                <a:solidFill>
                  <a:srgbClr val="FF0000"/>
                </a:solidFill>
              </a:rPr>
              <a:t>R&amp;D needed, cost, channel count </a:t>
            </a:r>
            <a:r>
              <a:rPr lang="en-US" sz="2395" dirty="0" err="1" smtClean="0">
                <a:solidFill>
                  <a:srgbClr val="FF0000"/>
                </a:solidFill>
                <a:sym typeface="Wingdings"/>
              </a:rPr>
              <a:t></a:t>
            </a:r>
            <a:endParaRPr lang="en-US" sz="2827" dirty="0" smtClean="0"/>
          </a:p>
          <a:p>
            <a:pPr lvl="1"/>
            <a:r>
              <a:rPr lang="en-US" sz="2400" dirty="0" smtClean="0"/>
              <a:t>Initial cost of calorimeters higher </a:t>
            </a:r>
            <a:r>
              <a:rPr lang="en-US" sz="2400" dirty="0" err="1" smtClean="0">
                <a:sym typeface="Wingdings"/>
              </a:rPr>
              <a:t></a:t>
            </a:r>
            <a:r>
              <a:rPr lang="en-US" sz="2400" dirty="0" smtClean="0"/>
              <a:t> due to </a:t>
            </a:r>
            <a:r>
              <a:rPr lang="en-US" sz="2400" dirty="0" smtClean="0">
                <a:solidFill>
                  <a:srgbClr val="FF0000"/>
                </a:solidFill>
              </a:rPr>
              <a:t>larger volume to cover</a:t>
            </a:r>
          </a:p>
          <a:p>
            <a:pPr lvl="1"/>
            <a:r>
              <a:rPr lang="en-US" sz="2400" dirty="0" smtClean="0"/>
              <a:t>Can be partially compensated (in the active material) by reducing granularity as </a:t>
            </a:r>
            <a:r>
              <a:rPr lang="en-US" sz="2400" dirty="0" smtClean="0">
                <a:solidFill>
                  <a:srgbClr val="FF0000"/>
                </a:solidFill>
              </a:rPr>
              <a:t>showers will be “opened up”</a:t>
            </a:r>
            <a:r>
              <a:rPr lang="en-US" sz="2400" dirty="0" smtClean="0"/>
              <a:t> further </a:t>
            </a:r>
            <a:r>
              <a:rPr lang="en-US" sz="2400" dirty="0" err="1" smtClean="0">
                <a:sym typeface="Wingdings"/>
              </a:rPr>
              <a:t></a:t>
            </a:r>
            <a:endParaRPr lang="en-US" sz="2400" dirty="0" smtClean="0"/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Absorber cost </a:t>
            </a:r>
            <a:r>
              <a:rPr lang="en-US" sz="2400" dirty="0" smtClean="0"/>
              <a:t>will definitely increase </a:t>
            </a:r>
            <a:r>
              <a:rPr lang="en-US" sz="2400" dirty="0" err="1" smtClean="0">
                <a:sym typeface="Wingdings"/>
              </a:rPr>
              <a:t></a:t>
            </a:r>
            <a:endParaRPr lang="en-US" sz="2400" dirty="0" smtClean="0"/>
          </a:p>
          <a:p>
            <a:endParaRPr lang="en-US" dirty="0" smtClean="0"/>
          </a:p>
          <a:p>
            <a:r>
              <a:rPr lang="en-US" dirty="0" smtClean="0"/>
              <a:t>Alternative magnetic structures (a la ATLAS) would allow staging the </a:t>
            </a:r>
            <a:r>
              <a:rPr lang="en-US" dirty="0" err="1" smtClean="0"/>
              <a:t>toroids</a:t>
            </a:r>
            <a:endParaRPr lang="en-US" dirty="0" smtClean="0"/>
          </a:p>
          <a:p>
            <a:pPr lvl="1">
              <a:buNone/>
            </a:pP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26.07.2013 - TLEP13 FNAL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 MESCHI - CERN/PH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B897-BC68-C443-8810-C908DDA9857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Solenoid for TLEP </a:t>
            </a:r>
            <a:r>
              <a:rPr lang="en-US" dirty="0" err="1" smtClean="0"/>
              <a:t>expts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TLEP-H/W/Z require a modest magnetic </a:t>
            </a:r>
            <a:r>
              <a:rPr lang="en-US" dirty="0" smtClean="0"/>
              <a:t>field but…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…No </a:t>
            </a:r>
            <a:r>
              <a:rPr lang="en-US" dirty="0" smtClean="0">
                <a:solidFill>
                  <a:srgbClr val="FF0000"/>
                </a:solidFill>
              </a:rPr>
              <a:t>point in making a more compact tracker </a:t>
            </a:r>
          </a:p>
          <a:p>
            <a:pPr lvl="2">
              <a:buNone/>
            </a:pPr>
            <a:r>
              <a:rPr lang="en-US" dirty="0" smtClean="0"/>
              <a:t>Because of power distribution, cooling and readout issues</a:t>
            </a:r>
          </a:p>
          <a:p>
            <a:r>
              <a:rPr lang="en-US" dirty="0" smtClean="0"/>
              <a:t>However…</a:t>
            </a:r>
          </a:p>
          <a:p>
            <a:pPr lvl="1"/>
            <a:r>
              <a:rPr lang="en-US" dirty="0" smtClean="0"/>
              <a:t>ECAL/HCAL MUST be inside the solenoid</a:t>
            </a:r>
          </a:p>
          <a:p>
            <a:pPr lvl="2"/>
            <a:r>
              <a:rPr lang="en-US" dirty="0" smtClean="0"/>
              <a:t>Only way to have acceptable resolution for photons</a:t>
            </a:r>
          </a:p>
          <a:p>
            <a:pPr lvl="2"/>
            <a:r>
              <a:rPr lang="en-US" dirty="0" smtClean="0"/>
              <a:t>Support PF jet algorithms</a:t>
            </a:r>
          </a:p>
          <a:p>
            <a:r>
              <a:rPr lang="en-US" dirty="0" smtClean="0"/>
              <a:t>Current experience: CMS (similar parameters as ILC detectors)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Larger bore diameters deemed to be challenging </a:t>
            </a:r>
            <a:r>
              <a:rPr lang="en-US" dirty="0" smtClean="0"/>
              <a:t>to engineer</a:t>
            </a:r>
          </a:p>
          <a:p>
            <a:pPr lvl="1"/>
            <a:r>
              <a:rPr lang="en-US" dirty="0" smtClean="0"/>
              <a:t>Is this going to evolve in the future? (new</a:t>
            </a:r>
            <a:r>
              <a:rPr lang="en-US" dirty="0" smtClean="0"/>
              <a:t> </a:t>
            </a:r>
            <a:r>
              <a:rPr lang="en-US" dirty="0" err="1" smtClean="0"/>
              <a:t>htSC</a:t>
            </a:r>
            <a:r>
              <a:rPr lang="en-US" dirty="0" smtClean="0"/>
              <a:t> </a:t>
            </a:r>
            <a:r>
              <a:rPr lang="en-US" dirty="0" smtClean="0"/>
              <a:t>materials, progress in cryogenics, experience with operating current SC magnets,…)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26.07.2013 - TLEP13 FNAL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 MESCHI - CERN/PH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B897-BC68-C443-8810-C908DDA9857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273" dirty="0" smtClean="0"/>
              <a:t>Vertex detector capable of transverse </a:t>
            </a:r>
            <a:r>
              <a:rPr lang="en-US" sz="3273" dirty="0" err="1" smtClean="0"/>
              <a:t>i.p</a:t>
            </a:r>
            <a:r>
              <a:rPr lang="en-US" sz="3273" dirty="0" smtClean="0"/>
              <a:t>. resolution of order 5 </a:t>
            </a:r>
            <a:r>
              <a:rPr lang="en-US" sz="3273" dirty="0" err="1" smtClean="0"/>
              <a:t>μm</a:t>
            </a:r>
            <a:r>
              <a:rPr lang="en-US" sz="3273" dirty="0" smtClean="0"/>
              <a:t> in barrel (~10GeV)</a:t>
            </a:r>
          </a:p>
          <a:p>
            <a:pPr lvl="1"/>
            <a:r>
              <a:rPr lang="en-US" sz="2909" dirty="0" smtClean="0"/>
              <a:t>For </a:t>
            </a:r>
            <a:r>
              <a:rPr lang="en-US" sz="2909" dirty="0" err="1" smtClean="0"/>
              <a:t>b</a:t>
            </a:r>
            <a:r>
              <a:rPr lang="en-US" sz="2909" dirty="0" smtClean="0"/>
              <a:t> and </a:t>
            </a:r>
            <a:r>
              <a:rPr lang="en-US" sz="2909" dirty="0" err="1" smtClean="0">
                <a:solidFill>
                  <a:srgbClr val="FF0000"/>
                </a:solidFill>
              </a:rPr>
              <a:t>c</a:t>
            </a:r>
            <a:r>
              <a:rPr lang="en-US" sz="2909" dirty="0" smtClean="0"/>
              <a:t> tagging</a:t>
            </a:r>
          </a:p>
          <a:p>
            <a:pPr lvl="1"/>
            <a:r>
              <a:rPr lang="en-US" sz="2909" dirty="0" smtClean="0"/>
              <a:t>Single point resolution of the same order and &gt;4 layers required</a:t>
            </a:r>
          </a:p>
          <a:p>
            <a:pPr lvl="1"/>
            <a:r>
              <a:rPr lang="en-US" sz="2909" dirty="0" smtClean="0"/>
              <a:t>For comparison, CMS ~20 </a:t>
            </a:r>
            <a:r>
              <a:rPr lang="en-US" sz="2909" dirty="0" err="1" smtClean="0"/>
              <a:t>μm</a:t>
            </a:r>
            <a:r>
              <a:rPr lang="en-US" sz="2909" dirty="0" smtClean="0"/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So… flavor tagging is the real challenge</a:t>
            </a:r>
            <a:r>
              <a:rPr lang="en-US" dirty="0" smtClean="0"/>
              <a:t>: extreme demand in impact parameter resolution</a:t>
            </a:r>
          </a:p>
          <a:p>
            <a:pPr lvl="1"/>
            <a:r>
              <a:rPr lang="en-US" dirty="0" smtClean="0"/>
              <a:t>Beam pipe material</a:t>
            </a:r>
          </a:p>
          <a:p>
            <a:pPr lvl="1"/>
            <a:r>
              <a:rPr lang="en-US" dirty="0" smtClean="0"/>
              <a:t>Innermost layer radius</a:t>
            </a:r>
          </a:p>
          <a:p>
            <a:pPr lvl="1"/>
            <a:r>
              <a:rPr lang="en-US" dirty="0" smtClean="0"/>
              <a:t>Lightweight construction to minimize multiple scattering</a:t>
            </a:r>
          </a:p>
          <a:p>
            <a:pPr lvl="1" algn="ctr">
              <a:buNone/>
            </a:pPr>
            <a:r>
              <a:rPr lang="en-US" dirty="0" err="1" smtClean="0"/>
              <a:t>σ(d</a:t>
            </a:r>
            <a:r>
              <a:rPr lang="en-US" dirty="0" smtClean="0"/>
              <a:t>) = √(a</a:t>
            </a:r>
            <a:r>
              <a:rPr lang="en-US" baseline="30000" dirty="0" smtClean="0"/>
              <a:t>2</a:t>
            </a:r>
            <a:r>
              <a:rPr lang="en-US" dirty="0" smtClean="0"/>
              <a:t> + b</a:t>
            </a:r>
            <a:r>
              <a:rPr lang="en-US" baseline="30000" dirty="0" smtClean="0"/>
              <a:t>2</a:t>
            </a:r>
            <a:r>
              <a:rPr lang="en-US" dirty="0" smtClean="0"/>
              <a:t>/p</a:t>
            </a:r>
            <a:r>
              <a:rPr lang="en-US" baseline="30000" dirty="0" smtClean="0"/>
              <a:t>2</a:t>
            </a:r>
            <a:r>
              <a:rPr lang="en-US" dirty="0" smtClean="0"/>
              <a:t>sin</a:t>
            </a:r>
            <a:r>
              <a:rPr lang="en-US" baseline="30000" dirty="0" smtClean="0"/>
              <a:t>3</a:t>
            </a:r>
            <a:r>
              <a:rPr lang="en-US" dirty="0" smtClean="0"/>
              <a:t>θ)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Good point resolution (a) useless if </a:t>
            </a:r>
            <a:r>
              <a:rPr lang="en-US" dirty="0" err="1" smtClean="0">
                <a:solidFill>
                  <a:srgbClr val="FF0000"/>
                </a:solidFill>
              </a:rPr>
              <a:t>m.s</a:t>
            </a:r>
            <a:r>
              <a:rPr lang="en-US" dirty="0" smtClean="0">
                <a:solidFill>
                  <a:srgbClr val="FF0000"/>
                </a:solidFill>
              </a:rPr>
              <a:t>. term (</a:t>
            </a:r>
            <a:r>
              <a:rPr lang="en-US" dirty="0" err="1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) large</a:t>
            </a:r>
          </a:p>
          <a:p>
            <a:r>
              <a:rPr lang="en-US" dirty="0" smtClean="0"/>
              <a:t>ILC/CLIC R&amp;</a:t>
            </a:r>
            <a:r>
              <a:rPr lang="en-US" dirty="0" smtClean="0"/>
              <a:t>D: the key parameter is </a:t>
            </a:r>
            <a:r>
              <a:rPr lang="en-US" dirty="0" smtClean="0"/>
              <a:t>the material budget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Thin sensors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lightweight</a:t>
            </a:r>
            <a:r>
              <a:rPr lang="en-US" dirty="0" smtClean="0">
                <a:solidFill>
                  <a:srgbClr val="FF0000"/>
                </a:solidFill>
              </a:rPr>
              <a:t> composite structures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Open structure with gas flow cooling</a:t>
            </a:r>
          </a:p>
          <a:p>
            <a:r>
              <a:rPr lang="en-US" dirty="0" smtClean="0"/>
              <a:t>Must look into: power distribution, low-power VFE, integrated </a:t>
            </a:r>
            <a:r>
              <a:rPr lang="en-US" dirty="0" smtClean="0">
                <a:solidFill>
                  <a:srgbClr val="FF0000"/>
                </a:solidFill>
              </a:rPr>
              <a:t>on-chip cooling and photonics</a:t>
            </a:r>
          </a:p>
          <a:p>
            <a:r>
              <a:rPr lang="en-US" dirty="0" smtClean="0"/>
              <a:t>~10</a:t>
            </a:r>
            <a:r>
              <a:rPr lang="en-US" baseline="30000" dirty="0" smtClean="0"/>
              <a:t>9</a:t>
            </a:r>
            <a:r>
              <a:rPr lang="en-US" dirty="0" smtClean="0"/>
              <a:t> channels: readout a challenge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26.07.2013 - TLEP13 FNAL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 MESCHI - CERN/PH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B897-BC68-C443-8810-C908DDA9857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Limiting the material inside the tracker is </a:t>
            </a:r>
            <a:r>
              <a:rPr lang="en-US" sz="2400" dirty="0" smtClean="0"/>
              <a:t>essential for </a:t>
            </a:r>
            <a:r>
              <a:rPr lang="en-US" sz="2400" dirty="0" smtClean="0"/>
              <a:t>maintaining or improving tracker</a:t>
            </a:r>
            <a:r>
              <a:rPr lang="en-US" sz="2400" dirty="0" smtClean="0"/>
              <a:t> performance</a:t>
            </a:r>
          </a:p>
          <a:p>
            <a:r>
              <a:rPr lang="en-US" sz="2400" dirty="0" smtClean="0"/>
              <a:t>R&amp;D for phase 2 LHC detectors: exploring new sensor technology</a:t>
            </a:r>
          </a:p>
          <a:p>
            <a:pPr lvl="1"/>
            <a:r>
              <a:rPr lang="en-US" sz="2000" dirty="0" smtClean="0"/>
              <a:t>Thin planar sensors (slim edge etc.) </a:t>
            </a:r>
          </a:p>
          <a:p>
            <a:pPr lvl="1"/>
            <a:r>
              <a:rPr lang="en-US" sz="2000" dirty="0" smtClean="0"/>
              <a:t>3D sensor with embedded micro-cooling</a:t>
            </a:r>
          </a:p>
          <a:p>
            <a:pPr lvl="1"/>
            <a:r>
              <a:rPr lang="en-US" sz="2000" dirty="0" smtClean="0"/>
              <a:t>Diamond sensors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26.07.2013 - TLEP13 FNAL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 MESCHI - CERN/PH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B897-BC68-C443-8810-C908DDA9857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 descr="Screen Shot 2013-07-25 at 6.01.0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755486"/>
            <a:ext cx="2692400" cy="2315920"/>
          </a:xfrm>
          <a:prstGeom prst="rect">
            <a:avLst/>
          </a:prstGeom>
        </p:spPr>
      </p:pic>
      <p:pic>
        <p:nvPicPr>
          <p:cNvPr id="8" name="Picture 7" descr="Screen Shot 2013-07-25 at 6.02.0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080" y="3733800"/>
            <a:ext cx="3499239" cy="2336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429" dirty="0" smtClean="0"/>
              <a:t>Momentum resolution σ(p</a:t>
            </a:r>
            <a:r>
              <a:rPr lang="en-US" sz="3429" baseline="-25000" dirty="0" smtClean="0"/>
              <a:t>T</a:t>
            </a:r>
            <a:r>
              <a:rPr lang="en-US" sz="3429" dirty="0" smtClean="0"/>
              <a:t>)/p</a:t>
            </a:r>
            <a:r>
              <a:rPr lang="en-US" sz="3429" baseline="-25000" dirty="0" smtClean="0"/>
              <a:t>T</a:t>
            </a:r>
            <a:r>
              <a:rPr lang="en-US" sz="3429" baseline="30000" dirty="0" smtClean="0"/>
              <a:t>2</a:t>
            </a:r>
            <a:r>
              <a:rPr lang="en-US" sz="3429" dirty="0" smtClean="0"/>
              <a:t> better than 10</a:t>
            </a:r>
            <a:r>
              <a:rPr lang="en-US" sz="3429" baseline="30000" dirty="0" smtClean="0"/>
              <a:t>-4 </a:t>
            </a:r>
            <a:r>
              <a:rPr lang="en-US" sz="3429" dirty="0" smtClean="0"/>
              <a:t>(10</a:t>
            </a:r>
            <a:r>
              <a:rPr lang="en-US" sz="3429" baseline="30000" dirty="0" smtClean="0"/>
              <a:t>-5</a:t>
            </a:r>
            <a:r>
              <a:rPr lang="en-US" sz="3429" dirty="0" smtClean="0"/>
              <a:t> ?) for TLEP-H</a:t>
            </a:r>
          </a:p>
          <a:p>
            <a:pPr algn="ctr">
              <a:buNone/>
            </a:pPr>
            <a:endParaRPr lang="en-US" sz="3429" dirty="0" smtClean="0"/>
          </a:p>
          <a:p>
            <a:pPr algn="ctr">
              <a:buNone/>
            </a:pPr>
            <a:r>
              <a:rPr lang="en-US" sz="3429" dirty="0" smtClean="0"/>
              <a:t>σ(p</a:t>
            </a:r>
            <a:r>
              <a:rPr lang="en-US" sz="3429" baseline="-25000" dirty="0" smtClean="0"/>
              <a:t>T</a:t>
            </a:r>
            <a:r>
              <a:rPr lang="en-US" sz="3429" dirty="0" smtClean="0"/>
              <a:t>)/p</a:t>
            </a:r>
            <a:r>
              <a:rPr lang="en-US" sz="3429" baseline="-25000" dirty="0" smtClean="0"/>
              <a:t>T</a:t>
            </a:r>
            <a:r>
              <a:rPr lang="en-US" sz="3429" baseline="30000" dirty="0" smtClean="0"/>
              <a:t>2</a:t>
            </a:r>
            <a:r>
              <a:rPr lang="en-US" sz="3429" dirty="0" smtClean="0">
                <a:solidFill>
                  <a:srgbClr val="FF0000"/>
                </a:solidFill>
              </a:rPr>
              <a:t>~ 1/BL</a:t>
            </a:r>
            <a:r>
              <a:rPr lang="en-US" sz="3429" baseline="30000" dirty="0" smtClean="0">
                <a:solidFill>
                  <a:srgbClr val="FF0000"/>
                </a:solidFill>
              </a:rPr>
              <a:t>2</a:t>
            </a:r>
            <a:r>
              <a:rPr lang="en-US" sz="3429" dirty="0" smtClean="0">
                <a:solidFill>
                  <a:srgbClr val="FF0000"/>
                </a:solidFill>
              </a:rPr>
              <a:t>√N</a:t>
            </a:r>
            <a:r>
              <a:rPr lang="en-US" sz="3429" baseline="30000" dirty="0" smtClean="0"/>
              <a:t> </a:t>
            </a:r>
            <a:endParaRPr lang="en-US" sz="2571" baseline="30000" dirty="0" smtClean="0"/>
          </a:p>
          <a:p>
            <a:pPr lvl="1"/>
            <a:endParaRPr lang="en-US" sz="1600" dirty="0" smtClean="0"/>
          </a:p>
          <a:p>
            <a:pPr lvl="1"/>
            <a:r>
              <a:rPr lang="en-US" sz="2571" dirty="0" smtClean="0"/>
              <a:t>Very different situation at TLEP and XLHC</a:t>
            </a:r>
          </a:p>
          <a:p>
            <a:pPr lvl="1"/>
            <a:r>
              <a:rPr lang="en-US" sz="2571" dirty="0" smtClean="0"/>
              <a:t>TLEP: tradeoff between B strength and sufficient number of high resolution points</a:t>
            </a:r>
          </a:p>
          <a:p>
            <a:pPr lvl="2"/>
            <a:r>
              <a:rPr lang="en-US" sz="2571" dirty="0" smtClean="0"/>
              <a:t>TPC</a:t>
            </a:r>
            <a:r>
              <a:rPr lang="en-US" sz="2571" dirty="0" smtClean="0"/>
              <a:t> with GEM or </a:t>
            </a:r>
            <a:r>
              <a:rPr lang="en-US" sz="2571" dirty="0" err="1" smtClean="0"/>
              <a:t>Micromegas</a:t>
            </a:r>
            <a:r>
              <a:rPr lang="en-US" sz="2571" dirty="0" smtClean="0"/>
              <a:t> amplification … </a:t>
            </a:r>
            <a:r>
              <a:rPr lang="en-US" sz="2571" dirty="0" smtClean="0"/>
              <a:t>(background, space charge </a:t>
            </a:r>
            <a:r>
              <a:rPr lang="en-US" sz="2571" dirty="0" err="1" smtClean="0"/>
              <a:t>atTeraZ</a:t>
            </a:r>
            <a:r>
              <a:rPr lang="en-US" sz="2571" dirty="0" smtClean="0"/>
              <a:t>)</a:t>
            </a:r>
          </a:p>
          <a:p>
            <a:pPr lvl="1"/>
            <a:r>
              <a:rPr lang="en-US" sz="2571" dirty="0" smtClean="0"/>
              <a:t>VHE-</a:t>
            </a:r>
            <a:r>
              <a:rPr lang="en-US" sz="2571" dirty="0" smtClean="0"/>
              <a:t>LHC: multi-</a:t>
            </a:r>
            <a:r>
              <a:rPr lang="en-US" sz="2571" dirty="0" err="1" smtClean="0"/>
              <a:t>TeV</a:t>
            </a:r>
            <a:r>
              <a:rPr lang="en-US" sz="2571" dirty="0" smtClean="0"/>
              <a:t> objects -&gt; play with lever arm (N points) and B strength</a:t>
            </a:r>
          </a:p>
          <a:p>
            <a:r>
              <a:rPr lang="en-US" sz="3429" dirty="0" smtClean="0"/>
              <a:t>An all-silicon tracker certainly a viable option for TLEP</a:t>
            </a:r>
          </a:p>
          <a:p>
            <a:pPr lvl="1"/>
            <a:r>
              <a:rPr lang="en-US" sz="2323" dirty="0" smtClean="0">
                <a:solidFill>
                  <a:srgbClr val="FF0000"/>
                </a:solidFill>
              </a:rPr>
              <a:t>Moderate number of high-precision points </a:t>
            </a:r>
            <a:r>
              <a:rPr lang="en-US" sz="2323" dirty="0" smtClean="0"/>
              <a:t>(not different in scale from CMS)</a:t>
            </a:r>
          </a:p>
          <a:p>
            <a:pPr lvl="2"/>
            <a:r>
              <a:rPr lang="en-US" sz="2323" dirty="0" smtClean="0">
                <a:solidFill>
                  <a:srgbClr val="FF0000"/>
                </a:solidFill>
              </a:rPr>
              <a:t>Forward tracking more important </a:t>
            </a:r>
            <a:r>
              <a:rPr lang="en-US" sz="2323" dirty="0" smtClean="0"/>
              <a:t>than at LEP</a:t>
            </a:r>
          </a:p>
          <a:p>
            <a:pPr lvl="1"/>
            <a:r>
              <a:rPr lang="en-US" sz="2323" dirty="0" smtClean="0"/>
              <a:t>Challenges again are </a:t>
            </a:r>
            <a:r>
              <a:rPr lang="en-US" sz="2323" dirty="0" smtClean="0">
                <a:solidFill>
                  <a:srgbClr val="FF0000"/>
                </a:solidFill>
              </a:rPr>
              <a:t>lightweight support structure and services</a:t>
            </a:r>
            <a:r>
              <a:rPr lang="en-US" sz="2323" dirty="0" smtClean="0"/>
              <a:t> (power distribution, cooling)</a:t>
            </a:r>
          </a:p>
          <a:p>
            <a:pPr lvl="1"/>
            <a:r>
              <a:rPr lang="en-US" sz="2323" dirty="0" smtClean="0"/>
              <a:t>R&amp;D for LHC phase2 detectors certainly relevant</a:t>
            </a:r>
          </a:p>
          <a:p>
            <a:pPr lvl="2"/>
            <a:r>
              <a:rPr lang="en-US" sz="2323" dirty="0" smtClean="0">
                <a:solidFill>
                  <a:srgbClr val="FF0000"/>
                </a:solidFill>
              </a:rPr>
              <a:t>Optimized power distribution, use of store capacitors</a:t>
            </a:r>
          </a:p>
          <a:p>
            <a:pPr lvl="3"/>
            <a:r>
              <a:rPr lang="en-US" sz="2065" dirty="0" smtClean="0"/>
              <a:t>Compact large capacitance dev for portables and other applications</a:t>
            </a:r>
          </a:p>
          <a:p>
            <a:pPr lvl="2"/>
            <a:r>
              <a:rPr lang="en-US" sz="2323" dirty="0" smtClean="0"/>
              <a:t>Front-end electronics with longer pipelines, </a:t>
            </a:r>
            <a:r>
              <a:rPr lang="en-US" sz="2323" dirty="0" smtClean="0">
                <a:solidFill>
                  <a:srgbClr val="FF0000"/>
                </a:solidFill>
              </a:rPr>
              <a:t>low-power optical systems</a:t>
            </a:r>
          </a:p>
          <a:p>
            <a:pPr lvl="2"/>
            <a:r>
              <a:rPr lang="en-US" sz="2323" dirty="0" smtClean="0"/>
              <a:t>Cooling in relationship to all of the above</a:t>
            </a:r>
          </a:p>
          <a:p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26.07.2013 - TLEP13 FNAL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 MESCHI - CERN/PH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B897-BC68-C443-8810-C908DDA9857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Relatively compact silicon tracker (</a:t>
            </a:r>
            <a:r>
              <a:rPr lang="en-US" dirty="0" smtClean="0">
                <a:solidFill>
                  <a:srgbClr val="FF0000"/>
                </a:solidFill>
              </a:rPr>
              <a:t>or TPC</a:t>
            </a:r>
            <a:r>
              <a:rPr lang="en-US" dirty="0" smtClean="0"/>
              <a:t>) sufficient for TLEP (and all its variations) – </a:t>
            </a:r>
            <a:r>
              <a:rPr lang="en-US" dirty="0" smtClean="0">
                <a:solidFill>
                  <a:srgbClr val="FF0000"/>
                </a:solidFill>
              </a:rPr>
              <a:t>material budget </a:t>
            </a:r>
            <a:r>
              <a:rPr lang="en-US" dirty="0" smtClean="0"/>
              <a:t>fundamental</a:t>
            </a:r>
          </a:p>
          <a:p>
            <a:pPr lvl="1"/>
            <a:r>
              <a:rPr lang="en-US" dirty="0" smtClean="0"/>
              <a:t>Cooling, infrastructure</a:t>
            </a:r>
          </a:p>
          <a:p>
            <a:pPr lvl="1"/>
            <a:r>
              <a:rPr lang="en-US" dirty="0" smtClean="0"/>
              <a:t>Power distribution and readout -&gt; low-power </a:t>
            </a:r>
            <a:r>
              <a:rPr lang="en-US" dirty="0" err="1" smtClean="0"/>
              <a:t>rad</a:t>
            </a:r>
            <a:r>
              <a:rPr lang="en-US" dirty="0" smtClean="0"/>
              <a:t>-hard VFE, on-chip photonics (lots of fun R&amp;D)</a:t>
            </a:r>
          </a:p>
          <a:p>
            <a:pPr lvl="1"/>
            <a:r>
              <a:rPr lang="en-US" dirty="0" smtClean="0"/>
              <a:t>Will pay off already at the </a:t>
            </a:r>
            <a:r>
              <a:rPr lang="en-US" dirty="0" err="1" smtClean="0"/>
              <a:t>TeraZ</a:t>
            </a:r>
            <a:r>
              <a:rPr lang="en-US" dirty="0" smtClean="0"/>
              <a:t> stage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Additional layers can be added (resolution ~ 1/L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√N) -&gt; large silicon surfaces… R&amp;D needed, cost, channel count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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LEP-H poses </a:t>
            </a:r>
            <a:r>
              <a:rPr lang="en-US" dirty="0" smtClean="0">
                <a:solidFill>
                  <a:srgbClr val="FF0000"/>
                </a:solidFill>
              </a:rPr>
              <a:t>most stringent requirements on </a:t>
            </a:r>
            <a:r>
              <a:rPr lang="en-US" dirty="0" smtClean="0">
                <a:solidFill>
                  <a:srgbClr val="FF0000"/>
                </a:solidFill>
              </a:rPr>
              <a:t>impact p</a:t>
            </a:r>
            <a:r>
              <a:rPr lang="en-US" dirty="0" smtClean="0">
                <a:solidFill>
                  <a:srgbClr val="FF0000"/>
                </a:solidFill>
              </a:rPr>
              <a:t>arameter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resolution </a:t>
            </a:r>
            <a:r>
              <a:rPr lang="en-US" dirty="0" smtClean="0"/>
              <a:t>(e.g. </a:t>
            </a:r>
            <a:r>
              <a:rPr lang="en-US" dirty="0" err="1" smtClean="0"/>
              <a:t>c</a:t>
            </a:r>
            <a:r>
              <a:rPr lang="en-US" dirty="0" smtClean="0"/>
              <a:t>-tagging)</a:t>
            </a:r>
            <a:endParaRPr lang="en-US" dirty="0" smtClean="0"/>
          </a:p>
          <a:p>
            <a:r>
              <a:rPr lang="en-US" dirty="0" smtClean="0"/>
              <a:t>The choice of (at least one) TPC experiment </a:t>
            </a:r>
            <a:r>
              <a:rPr lang="en-US" dirty="0" smtClean="0">
                <a:solidFill>
                  <a:srgbClr val="FF0000"/>
                </a:solidFill>
              </a:rPr>
              <a:t>may </a:t>
            </a:r>
            <a:r>
              <a:rPr lang="en-US" dirty="0" smtClean="0">
                <a:solidFill>
                  <a:srgbClr val="FF0000"/>
                </a:solidFill>
              </a:rPr>
              <a:t>end up being compelling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 smtClean="0"/>
              <a:t>keeping </a:t>
            </a:r>
            <a:r>
              <a:rPr lang="en-US" dirty="0" smtClean="0"/>
              <a:t>evolutionary/modular architecture open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26.07.2013 - TLEP13 FNAL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 MESCHI - CERN/PH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B897-BC68-C443-8810-C908DDA9857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TPC: Valuable R&amp;D from ILC and ALICE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26.07.2013 - TLEP13 FNAL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 MESCHI - CERN/PH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B897-BC68-C443-8810-C908DDA9857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 descr="Screen Shot 2013-07-25 at 9.20.3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0964"/>
            <a:ext cx="7327900" cy="3614481"/>
          </a:xfrm>
          <a:prstGeom prst="rect">
            <a:avLst/>
          </a:prstGeom>
        </p:spPr>
      </p:pic>
      <p:pic>
        <p:nvPicPr>
          <p:cNvPr id="8" name="Picture 7" descr="Screen Shot 2013-07-25 at 4.37.5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630504"/>
            <a:ext cx="5562600" cy="22813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93000" y="1435100"/>
            <a:ext cx="10445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</a:p>
          <a:p>
            <a:r>
              <a:rPr lang="en-US" dirty="0" smtClean="0"/>
              <a:t>Phase 2 </a:t>
            </a:r>
          </a:p>
          <a:p>
            <a:r>
              <a:rPr lang="en-US" dirty="0" smtClean="0"/>
              <a:t>TPC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32000" y="4876800"/>
            <a:ext cx="1604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</a:t>
            </a:r>
          </a:p>
          <a:p>
            <a:r>
              <a:rPr lang="en-US" dirty="0" smtClean="0"/>
              <a:t>PROTOTYPE</a:t>
            </a:r>
          </a:p>
          <a:p>
            <a:r>
              <a:rPr lang="en-US" dirty="0" smtClean="0"/>
              <a:t>For ILD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876300"/>
            <a:ext cx="317887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CONTINUOUS READOUT</a:t>
            </a:r>
          </a:p>
          <a:p>
            <a:r>
              <a:rPr lang="en-US" dirty="0" smtClean="0"/>
              <a:t>@ 50 kHz</a:t>
            </a:r>
            <a:endParaRPr lang="en-US" sz="1600" dirty="0" smtClean="0"/>
          </a:p>
          <a:p>
            <a:r>
              <a:rPr lang="en-US" sz="1600" dirty="0" smtClean="0"/>
              <a:t>SOFTWARE DATA REDUCTION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Calorimetry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ECAL intrinsic resolution better than 1% @60GeV</a:t>
            </a:r>
          </a:p>
          <a:p>
            <a:pPr lvl="1"/>
            <a:r>
              <a:rPr lang="en-US" dirty="0" smtClean="0"/>
              <a:t>To reconstruct H-&gt;</a:t>
            </a:r>
            <a:r>
              <a:rPr lang="en-US" dirty="0" err="1" smtClean="0"/>
              <a:t>γγ</a:t>
            </a:r>
            <a:endParaRPr lang="en-US" dirty="0" smtClean="0"/>
          </a:p>
          <a:p>
            <a:r>
              <a:rPr lang="en-US" dirty="0" smtClean="0"/>
              <a:t>Jet energy resolution</a:t>
            </a:r>
          </a:p>
          <a:p>
            <a:pPr lvl="1"/>
            <a:r>
              <a:rPr lang="en-US" dirty="0" smtClean="0"/>
              <a:t>Integrate particle-flow techniques</a:t>
            </a:r>
          </a:p>
          <a:p>
            <a:pPr lvl="1"/>
            <a:r>
              <a:rPr lang="en-US" dirty="0" smtClean="0"/>
              <a:t>Less stringent requirements on HCAL resolution</a:t>
            </a:r>
          </a:p>
          <a:p>
            <a:pPr lvl="1"/>
            <a:r>
              <a:rPr lang="en-US" dirty="0" smtClean="0"/>
              <a:t>Good granularity required (ECAL)</a:t>
            </a:r>
          </a:p>
          <a:p>
            <a:pPr lvl="1"/>
            <a:r>
              <a:rPr lang="en-US" dirty="0" smtClean="0"/>
              <a:t>Shower </a:t>
            </a:r>
            <a:r>
              <a:rPr lang="en-US" dirty="0" err="1" smtClean="0"/>
              <a:t>barycenter</a:t>
            </a:r>
            <a:r>
              <a:rPr lang="en-US" dirty="0" smtClean="0"/>
              <a:t> determination more important than standalone resolution (HCAL)</a:t>
            </a:r>
          </a:p>
          <a:p>
            <a:pPr lvl="1"/>
            <a:r>
              <a:rPr lang="en-US" dirty="0" smtClean="0"/>
              <a:t>Goal of σ(E)/E better than 4% for PF jets</a:t>
            </a:r>
          </a:p>
          <a:p>
            <a:r>
              <a:rPr lang="en-US" dirty="0" smtClean="0"/>
              <a:t>ECAL: Moderate increase in transverse segmentation (</a:t>
            </a:r>
            <a:r>
              <a:rPr lang="en-US" dirty="0" err="1" smtClean="0"/>
              <a:t>wrt</a:t>
            </a:r>
            <a:r>
              <a:rPr lang="en-US" dirty="0" smtClean="0"/>
              <a:t> LHC detectors) sufficient to reach necessary resolutions for LEP-H </a:t>
            </a:r>
          </a:p>
          <a:p>
            <a:pPr lvl="1"/>
            <a:r>
              <a:rPr lang="en-US" dirty="0" smtClean="0"/>
              <a:t>Can be profited of in pp</a:t>
            </a:r>
          </a:p>
          <a:p>
            <a:pPr lvl="1"/>
            <a:r>
              <a:rPr lang="en-US" dirty="0" smtClean="0"/>
              <a:t>Longitudinal segmentation, what are the real needs ? </a:t>
            </a:r>
          </a:p>
          <a:p>
            <a:r>
              <a:rPr lang="en-US" dirty="0" smtClean="0"/>
              <a:t>HCAL: Increasing the solenoid field and/or radius </a:t>
            </a:r>
            <a:r>
              <a:rPr lang="en-US" dirty="0" smtClean="0">
                <a:solidFill>
                  <a:srgbClr val="FF0000"/>
                </a:solidFill>
              </a:rPr>
              <a:t>may help a bit the Particle Flow algorithms by separating the charged/neutral components further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26.07.2013 - TLEP13 FNAL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 MESCHI - CERN/PH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B897-BC68-C443-8810-C908DDA9857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Calorimetry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ILC/CLIC </a:t>
            </a:r>
            <a:r>
              <a:rPr lang="en-US" dirty="0" smtClean="0">
                <a:solidFill>
                  <a:srgbClr val="FF0000"/>
                </a:solidFill>
              </a:rPr>
              <a:t>Tungsten/</a:t>
            </a:r>
            <a:r>
              <a:rPr lang="en-US" dirty="0" err="1" smtClean="0">
                <a:solidFill>
                  <a:srgbClr val="FF0000"/>
                </a:solidFill>
              </a:rPr>
              <a:t>SiPad</a:t>
            </a:r>
            <a:r>
              <a:rPr lang="en-US" dirty="0" smtClean="0">
                <a:solidFill>
                  <a:srgbClr val="FF0000"/>
                </a:solidFill>
              </a:rPr>
              <a:t> multilayer sampling ECAL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FF0000"/>
                </a:solidFill>
              </a:rPr>
              <a:t>extreme segmentation </a:t>
            </a:r>
            <a:r>
              <a:rPr lang="en-US" dirty="0" smtClean="0"/>
              <a:t>(CALICE)</a:t>
            </a:r>
          </a:p>
          <a:p>
            <a:pPr lvl="1"/>
            <a:r>
              <a:rPr lang="en-US" dirty="0" smtClean="0"/>
              <a:t>Probably insufficient resolution for H-&gt;</a:t>
            </a:r>
            <a:r>
              <a:rPr lang="en-US" dirty="0" err="1" smtClean="0"/>
              <a:t>γγ</a:t>
            </a:r>
            <a:r>
              <a:rPr lang="en-US" dirty="0" smtClean="0"/>
              <a:t> (S~15%, C~1%)</a:t>
            </a:r>
          </a:p>
          <a:p>
            <a:pPr lvl="1"/>
            <a:r>
              <a:rPr lang="en-US" dirty="0" smtClean="0"/>
              <a:t>But </a:t>
            </a:r>
            <a:r>
              <a:rPr lang="en-US" dirty="0" smtClean="0">
                <a:solidFill>
                  <a:srgbClr val="FF0000"/>
                </a:solidFill>
              </a:rPr>
              <a:t>attractive as an evolutionary solution for XLHC</a:t>
            </a:r>
          </a:p>
          <a:p>
            <a:pPr lvl="1"/>
            <a:r>
              <a:rPr lang="en-US" dirty="0" smtClean="0"/>
              <a:t>Study tradeoff for segmentation/number of channels</a:t>
            </a:r>
          </a:p>
          <a:p>
            <a:r>
              <a:rPr lang="en-US" dirty="0" smtClean="0"/>
              <a:t>PbWO</a:t>
            </a:r>
            <a:r>
              <a:rPr lang="en-US" baseline="-25000" dirty="0" smtClean="0"/>
              <a:t>4 </a:t>
            </a:r>
            <a:r>
              <a:rPr lang="en-US" dirty="0" smtClean="0"/>
              <a:t>crystals (CMS)</a:t>
            </a:r>
          </a:p>
          <a:p>
            <a:pPr lvl="1"/>
            <a:r>
              <a:rPr lang="en-US" dirty="0" smtClean="0"/>
              <a:t>Cost, readout, transverse segmentation</a:t>
            </a:r>
          </a:p>
          <a:p>
            <a:pPr lvl="1"/>
            <a:r>
              <a:rPr lang="en-US" dirty="0" smtClean="0"/>
              <a:t>Containment and transparency for XLHC</a:t>
            </a:r>
          </a:p>
          <a:p>
            <a:pPr lvl="1"/>
            <a:r>
              <a:rPr lang="en-US" dirty="0" smtClean="0"/>
              <a:t>Longitudinal segmentation </a:t>
            </a:r>
            <a:r>
              <a:rPr lang="en-US" dirty="0" err="1" smtClean="0">
                <a:sym typeface="Wingdings"/>
              </a:rPr>
              <a:t></a:t>
            </a:r>
            <a:endParaRPr lang="en-US" dirty="0" smtClean="0">
              <a:sym typeface="Wingdings"/>
            </a:endParaRPr>
          </a:p>
          <a:p>
            <a:r>
              <a:rPr lang="en-US" dirty="0" err="1" smtClean="0">
                <a:sym typeface="Wingdings"/>
              </a:rPr>
              <a:t>LAr</a:t>
            </a:r>
            <a:r>
              <a:rPr lang="en-US" dirty="0" smtClean="0">
                <a:sym typeface="Wingdings"/>
              </a:rPr>
              <a:t>???</a:t>
            </a:r>
            <a:endParaRPr lang="en-US" dirty="0" smtClean="0"/>
          </a:p>
          <a:p>
            <a:r>
              <a:rPr lang="en-US" dirty="0" smtClean="0"/>
              <a:t>HCAL challenge</a:t>
            </a:r>
            <a:r>
              <a:rPr lang="en-US" dirty="0" smtClean="0">
                <a:solidFill>
                  <a:srgbClr val="FF0000"/>
                </a:solidFill>
              </a:rPr>
              <a:t>: reasonable resolution and granularity sufficient to support PF algorithms</a:t>
            </a:r>
          </a:p>
          <a:p>
            <a:pPr lvl="1"/>
            <a:r>
              <a:rPr lang="en-US" dirty="0" smtClean="0"/>
              <a:t>Analog vs. digital HCAL</a:t>
            </a:r>
          </a:p>
          <a:p>
            <a:pPr lvl="1"/>
            <a:r>
              <a:rPr lang="en-US" dirty="0" smtClean="0"/>
              <a:t>Absorber material, </a:t>
            </a:r>
            <a:r>
              <a:rPr lang="en-US" dirty="0" err="1" smtClean="0"/>
              <a:t>photodetectors</a:t>
            </a:r>
            <a:endParaRPr lang="en-US" dirty="0" smtClean="0"/>
          </a:p>
          <a:p>
            <a:pPr lvl="1"/>
            <a:r>
              <a:rPr lang="en-US" dirty="0" smtClean="0"/>
              <a:t>Combined analog and binary readout ? </a:t>
            </a:r>
            <a:r>
              <a:rPr lang="en-US" dirty="0" smtClean="0">
                <a:solidFill>
                  <a:srgbClr val="FF0000"/>
                </a:solidFill>
              </a:rPr>
              <a:t>On-detector shower </a:t>
            </a:r>
            <a:r>
              <a:rPr lang="en-US" dirty="0" err="1" smtClean="0">
                <a:solidFill>
                  <a:srgbClr val="FF0000"/>
                </a:solidFill>
              </a:rPr>
              <a:t>barycenter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?</a:t>
            </a:r>
          </a:p>
          <a:p>
            <a:r>
              <a:rPr lang="en-US" dirty="0" smtClean="0"/>
              <a:t>Clearly should explore other solutions as well 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26.07.2013 - TLEP13 FNAL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 MESCHI - CERN/PH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B897-BC68-C443-8810-C908DDA9857B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real </a:t>
            </a:r>
            <a:r>
              <a:rPr lang="en-US" dirty="0" smtClean="0"/>
              <a:t>challenge for </a:t>
            </a:r>
            <a:r>
              <a:rPr lang="en-US" dirty="0" err="1" smtClean="0"/>
              <a:t>muons</a:t>
            </a:r>
            <a:r>
              <a:rPr lang="en-US" dirty="0" smtClean="0"/>
              <a:t> </a:t>
            </a:r>
            <a:r>
              <a:rPr lang="en-US" dirty="0" smtClean="0"/>
              <a:t>is</a:t>
            </a:r>
            <a:r>
              <a:rPr lang="en-US" dirty="0" smtClean="0"/>
              <a:t> </a:t>
            </a:r>
            <a:r>
              <a:rPr lang="en-US" dirty="0" smtClean="0"/>
              <a:t>at VHE-</a:t>
            </a:r>
            <a:r>
              <a:rPr lang="en-US" dirty="0" smtClean="0"/>
              <a:t>LHC</a:t>
            </a:r>
            <a:endParaRPr lang="en-US" dirty="0" smtClean="0"/>
          </a:p>
          <a:p>
            <a:r>
              <a:rPr lang="en-US" dirty="0" err="1" smtClean="0"/>
              <a:t>Muon</a:t>
            </a:r>
            <a:r>
              <a:rPr lang="en-US" dirty="0" smtClean="0"/>
              <a:t> Identification &gt;95%</a:t>
            </a:r>
          </a:p>
          <a:p>
            <a:pPr lvl="1"/>
            <a:r>
              <a:rPr lang="en-US" dirty="0" smtClean="0"/>
              <a:t>Envision modular extensions to cover</a:t>
            </a:r>
            <a:r>
              <a:rPr lang="en-US" dirty="0" smtClean="0"/>
              <a:t> multi</a:t>
            </a:r>
            <a:r>
              <a:rPr lang="en-US" dirty="0" smtClean="0"/>
              <a:t>-</a:t>
            </a:r>
            <a:r>
              <a:rPr lang="en-US" dirty="0" err="1" smtClean="0"/>
              <a:t>TeV</a:t>
            </a:r>
            <a:r>
              <a:rPr lang="en-US" dirty="0" smtClean="0"/>
              <a:t> </a:t>
            </a:r>
            <a:r>
              <a:rPr lang="en-US" dirty="0" err="1" smtClean="0"/>
              <a:t>muons</a:t>
            </a:r>
            <a:endParaRPr lang="en-US" dirty="0" smtClean="0"/>
          </a:p>
          <a:p>
            <a:r>
              <a:rPr lang="en-US" dirty="0" smtClean="0"/>
              <a:t>Many technologies under study for both LHC Phase 2 and </a:t>
            </a:r>
            <a:r>
              <a:rPr lang="en-US" dirty="0" smtClean="0"/>
              <a:t>ILC</a:t>
            </a:r>
          </a:p>
          <a:p>
            <a:pPr lvl="1"/>
            <a:r>
              <a:rPr lang="en-US" dirty="0" smtClean="0"/>
              <a:t>Besides the current Drift Tubes, Cathode Strip Chamber, RPC…	</a:t>
            </a:r>
          </a:p>
          <a:p>
            <a:pPr lvl="1"/>
            <a:r>
              <a:rPr lang="en-US" dirty="0" smtClean="0"/>
              <a:t>Scintillating extruded strips read out by </a:t>
            </a:r>
            <a:r>
              <a:rPr lang="en-US" dirty="0" err="1" smtClean="0"/>
              <a:t>SiPM</a:t>
            </a:r>
            <a:endParaRPr lang="en-US" dirty="0" smtClean="0"/>
          </a:p>
          <a:p>
            <a:pPr lvl="1"/>
            <a:r>
              <a:rPr lang="en-US" dirty="0" smtClean="0"/>
              <a:t>GEM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26.07.2013 - TLEP13 FNAL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 MESCHI - CERN/PH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B897-BC68-C443-8810-C908DDA9857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WG11:The Mandate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objective of the working group is to propose hardware solutions that would match the constraints from the studies of the Working Groups "Electroweak Precision Measurements at the Z pole" and "H(126) Properties", in particular. Synergies with linear collider developments ought to be sought whenever appropriate. In general, the whole detector must be particle-flow friendly, </a:t>
            </a:r>
            <a:r>
              <a:rPr lang="en-US" dirty="0" err="1" smtClean="0"/>
              <a:t>i.e</a:t>
            </a:r>
            <a:r>
              <a:rPr lang="en-US" dirty="0" smtClean="0"/>
              <a:t>, with adequate calorimeter granularity and good </a:t>
            </a:r>
            <a:r>
              <a:rPr lang="en-US" dirty="0" err="1" smtClean="0"/>
              <a:t>hadron</a:t>
            </a:r>
            <a:r>
              <a:rPr lang="en-US" dirty="0" smtClean="0"/>
              <a:t> detection efficiency down to 1 </a:t>
            </a:r>
            <a:r>
              <a:rPr lang="en-US" dirty="0" err="1" smtClean="0"/>
              <a:t>GeV</a:t>
            </a:r>
            <a:r>
              <a:rPr lang="en-US" dirty="0" smtClean="0"/>
              <a:t>, large magnetic field, light tracker, and excellent </a:t>
            </a:r>
            <a:r>
              <a:rPr lang="en-US" dirty="0" err="1" smtClean="0"/>
              <a:t>muon</a:t>
            </a:r>
            <a:r>
              <a:rPr lang="en-US" dirty="0" smtClean="0"/>
              <a:t> efficiency. </a:t>
            </a:r>
          </a:p>
          <a:p>
            <a:endParaRPr lang="en-US" dirty="0" smtClean="0"/>
          </a:p>
          <a:p>
            <a:r>
              <a:rPr lang="en-US" dirty="0" smtClean="0"/>
              <a:t>This should be achieved in strict connection with:</a:t>
            </a:r>
          </a:p>
          <a:p>
            <a:pPr lvl="1"/>
            <a:r>
              <a:rPr lang="en-US" dirty="0" smtClean="0"/>
              <a:t>Aforementioned physics working groups (define the physics benchmarks and corresponding simulation parameters)</a:t>
            </a:r>
          </a:p>
          <a:p>
            <a:pPr lvl="1"/>
            <a:r>
              <a:rPr lang="en-US" dirty="0" smtClean="0"/>
              <a:t>Experimental environment working group (a.k.a. “Machine Interface”)</a:t>
            </a:r>
          </a:p>
          <a:p>
            <a:pPr lvl="1"/>
            <a:r>
              <a:rPr lang="en-US" dirty="0" smtClean="0"/>
              <a:t>Online and Offline software working group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26.07.2013 - TLEP13 FNAL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 MESCHI - CERN/PH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B897-BC68-C443-8810-C908DDA9857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</a:t>
            </a:r>
            <a:r>
              <a:rPr lang="en-US" dirty="0" smtClean="0"/>
              <a:t>and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Can we read out and record data from a detector with </a:t>
            </a:r>
            <a:r>
              <a:rPr lang="en-US" dirty="0" smtClean="0">
                <a:solidFill>
                  <a:srgbClr val="FF0000"/>
                </a:solidFill>
              </a:rPr>
              <a:t>~10</a:t>
            </a:r>
            <a:r>
              <a:rPr lang="en-US" baseline="30000" dirty="0" smtClean="0">
                <a:solidFill>
                  <a:srgbClr val="FF0000"/>
                </a:solidFill>
              </a:rPr>
              <a:t>9</a:t>
            </a:r>
            <a:r>
              <a:rPr lang="en-US" dirty="0" smtClean="0">
                <a:solidFill>
                  <a:srgbClr val="FF0000"/>
                </a:solidFill>
              </a:rPr>
              <a:t>-10</a:t>
            </a:r>
            <a:r>
              <a:rPr lang="en-US" baseline="30000" dirty="0" smtClean="0">
                <a:solidFill>
                  <a:srgbClr val="FF0000"/>
                </a:solidFill>
              </a:rPr>
              <a:t>10</a:t>
            </a:r>
            <a:r>
              <a:rPr lang="en-US" dirty="0" smtClean="0">
                <a:solidFill>
                  <a:srgbClr val="FF0000"/>
                </a:solidFill>
              </a:rPr>
              <a:t> channels </a:t>
            </a:r>
            <a:r>
              <a:rPr lang="en-US" dirty="0" smtClean="0"/>
              <a:t>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 we need a trigger </a:t>
            </a:r>
            <a:r>
              <a:rPr lang="en-US" dirty="0" smtClean="0"/>
              <a:t>?</a:t>
            </a:r>
          </a:p>
          <a:p>
            <a:r>
              <a:rPr lang="en-US" dirty="0" smtClean="0"/>
              <a:t>TLEP-H/T</a:t>
            </a:r>
          </a:p>
          <a:p>
            <a:pPr lvl="1"/>
            <a:r>
              <a:rPr lang="en-US" dirty="0" smtClean="0"/>
              <a:t>Low occupancy, sparse readout, zero suppression, </a:t>
            </a:r>
            <a:r>
              <a:rPr lang="en-US" dirty="0" err="1" smtClean="0"/>
              <a:t>Bx</a:t>
            </a:r>
            <a:r>
              <a:rPr lang="en-US" dirty="0" smtClean="0"/>
              <a:t> rate ~100 kHz -&gt; can and should read out every bunch crossing !</a:t>
            </a:r>
          </a:p>
          <a:p>
            <a:pPr lvl="1"/>
            <a:r>
              <a:rPr lang="en-US" dirty="0" smtClean="0"/>
              <a:t>Rate of interesting events (including background) &lt;1 kHz </a:t>
            </a:r>
          </a:p>
          <a:p>
            <a:pPr lvl="1"/>
            <a:r>
              <a:rPr lang="en-US" dirty="0" smtClean="0"/>
              <a:t>Event size ?: 1-10MB with solid-state tracking depending on quality of zero-suppression/compression algorithms affordable at front-end</a:t>
            </a:r>
          </a:p>
          <a:p>
            <a:pPr lvl="2"/>
            <a:r>
              <a:rPr lang="en-US" dirty="0" smtClean="0"/>
              <a:t>-&gt; switched networks with aggregated b/w up to 1TB/s (e.g. planned 1MHz readout for LHC phase 2 CMS)</a:t>
            </a:r>
          </a:p>
          <a:p>
            <a:pPr lvl="2"/>
            <a:r>
              <a:rPr lang="en-US" dirty="0" smtClean="0"/>
              <a:t>Technology is in hand today (cost </a:t>
            </a:r>
            <a:r>
              <a:rPr lang="en-US" dirty="0" err="1" smtClean="0">
                <a:sym typeface="Wingdings"/>
              </a:rPr>
              <a:t>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Also explore other possibilities: e.g. integrate over (multiple) turn </a:t>
            </a:r>
          </a:p>
          <a:p>
            <a:r>
              <a:rPr lang="en-US" dirty="0" smtClean="0"/>
              <a:t>Trigger </a:t>
            </a:r>
          </a:p>
          <a:p>
            <a:pPr lvl="1"/>
            <a:r>
              <a:rPr lang="en-US" dirty="0" smtClean="0"/>
              <a:t>Front-end electronics built to support it wherever possible</a:t>
            </a:r>
          </a:p>
          <a:p>
            <a:pPr lvl="1"/>
            <a:r>
              <a:rPr lang="en-US" dirty="0" smtClean="0"/>
              <a:t>optical fast paths, configurable pipelines…</a:t>
            </a:r>
          </a:p>
          <a:p>
            <a:pPr lvl="1"/>
            <a:r>
              <a:rPr lang="en-US" dirty="0" smtClean="0"/>
              <a:t>To be looked at for </a:t>
            </a:r>
            <a:r>
              <a:rPr lang="en-US" dirty="0" err="1" smtClean="0"/>
              <a:t>TeraZ</a:t>
            </a:r>
            <a:r>
              <a:rPr lang="en-US" dirty="0" smtClean="0"/>
              <a:t> and beyond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Privilege read out speed and software HLT wherever possible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26.07.2013 - TLEP13 FNAL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 MESCHI - CERN/PH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B897-BC68-C443-8810-C908DDA9857B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BLUEprint</a:t>
            </a:r>
            <a:r>
              <a:rPr lang="en-US" dirty="0" smtClean="0"/>
              <a:t> Detector Proposal for TLEP and the next </a:t>
            </a:r>
            <a:r>
              <a:rPr lang="en-US" dirty="0" err="1" smtClean="0"/>
              <a:t>Hadron</a:t>
            </a:r>
            <a:r>
              <a:rPr lang="en-US" dirty="0" smtClean="0"/>
              <a:t> collider</a:t>
            </a:r>
          </a:p>
          <a:p>
            <a:r>
              <a:rPr lang="en-US" dirty="0" smtClean="0"/>
              <a:t>Identify</a:t>
            </a:r>
            <a:r>
              <a:rPr lang="en-US" dirty="0" smtClean="0"/>
              <a:t> a common structure for </a:t>
            </a:r>
            <a:r>
              <a:rPr lang="en-US" dirty="0" smtClean="0"/>
              <a:t>all potential design</a:t>
            </a:r>
          </a:p>
          <a:p>
            <a:r>
              <a:rPr lang="en-US" dirty="0" smtClean="0"/>
              <a:t>Identify two or three technologies to study in depth for each </a:t>
            </a:r>
            <a:r>
              <a:rPr lang="en-US" dirty="0" err="1" smtClean="0"/>
              <a:t>subdetector</a:t>
            </a:r>
            <a:endParaRPr lang="en-US" dirty="0" smtClean="0"/>
          </a:p>
          <a:p>
            <a:r>
              <a:rPr lang="en-US" dirty="0" smtClean="0"/>
              <a:t>Fast simulation </a:t>
            </a:r>
            <a:r>
              <a:rPr lang="en-US" dirty="0" smtClean="0"/>
              <a:t>of core </a:t>
            </a:r>
            <a:r>
              <a:rPr lang="en-US" dirty="0" smtClean="0"/>
              <a:t>parameters</a:t>
            </a:r>
          </a:p>
          <a:p>
            <a:r>
              <a:rPr lang="en-US" dirty="0" smtClean="0"/>
              <a:t>Detailed simulation of one or two more promising alternatives (GEANT ?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Extract coverage</a:t>
            </a:r>
            <a:r>
              <a:rPr lang="en-US" dirty="0" smtClean="0"/>
              <a:t>, resolution, </a:t>
            </a:r>
            <a:r>
              <a:rPr lang="en-US" dirty="0" smtClean="0"/>
              <a:t>efficiencies to use in parametric simulation</a:t>
            </a:r>
          </a:p>
          <a:p>
            <a:r>
              <a:rPr lang="en-US" dirty="0" smtClean="0"/>
              <a:t>Build on the experience and infrastructures of the current LHC detectors (simulation, </a:t>
            </a:r>
            <a:r>
              <a:rPr lang="en-US" dirty="0" err="1" smtClean="0"/>
              <a:t>sw</a:t>
            </a:r>
            <a:r>
              <a:rPr lang="en-US" dirty="0" smtClean="0"/>
              <a:t> infrastructure)</a:t>
            </a:r>
          </a:p>
          <a:p>
            <a:r>
              <a:rPr lang="en-US" dirty="0" smtClean="0"/>
              <a:t>Always include a modular evolution for the proton machine in the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26.07.2013 - TLEP13 FNAL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 MESCHI - CERN/PH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B897-BC68-C443-8810-C908DDA9857B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rapezoid 48"/>
          <p:cNvSpPr/>
          <p:nvPr/>
        </p:nvSpPr>
        <p:spPr>
          <a:xfrm rot="16200000">
            <a:off x="4890448" y="4752183"/>
            <a:ext cx="433085" cy="2036160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BLUEDEPTH-A@</a:t>
            </a:r>
            <a:r>
              <a:rPr lang="en-US" dirty="0" smtClean="0"/>
              <a:t>TLEP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26.07.2013 - TLEP13 FNAL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 MESCHI - CERN/PH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B897-BC68-C443-8810-C908DDA9857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71600" y="5123933"/>
            <a:ext cx="990600" cy="81966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BARREL</a:t>
            </a:r>
          </a:p>
          <a:p>
            <a:pPr algn="ctr"/>
            <a:r>
              <a:rPr lang="en-US" sz="1200" dirty="0" smtClean="0"/>
              <a:t>TK-I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1371599" y="3657600"/>
            <a:ext cx="2685401" cy="228600"/>
          </a:xfrm>
          <a:prstGeom prst="rect">
            <a:avLst/>
          </a:prstGeom>
          <a:solidFill>
            <a:srgbClr val="DD19E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ECAL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2743200"/>
            <a:ext cx="2743200" cy="83820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HCAL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114800" y="2743200"/>
            <a:ext cx="990600" cy="281819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71600" y="2209800"/>
            <a:ext cx="3733800" cy="1524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71600" y="2590800"/>
            <a:ext cx="3733800" cy="1524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371600" y="1295400"/>
            <a:ext cx="3733800" cy="83820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INST.YOKE</a:t>
            </a:r>
          </a:p>
          <a:p>
            <a:pPr algn="ctr"/>
            <a:r>
              <a:rPr lang="en-US" dirty="0" smtClean="0"/>
              <a:t>BARREL MUON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105400" y="1295400"/>
            <a:ext cx="990600" cy="426599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INST. YOKE/</a:t>
            </a:r>
          </a:p>
          <a:p>
            <a:pPr algn="ctr"/>
            <a:r>
              <a:rPr lang="en-US" sz="1400" dirty="0" smtClean="0"/>
              <a:t>ENDCAP</a:t>
            </a:r>
          </a:p>
          <a:p>
            <a:pPr algn="ctr"/>
            <a:r>
              <a:rPr lang="en-US" sz="1400" dirty="0" smtClean="0"/>
              <a:t>MUON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3828401" y="3810000"/>
            <a:ext cx="228600" cy="1751399"/>
          </a:xfrm>
          <a:prstGeom prst="rect">
            <a:avLst/>
          </a:prstGeom>
          <a:solidFill>
            <a:srgbClr val="DD19E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16200000">
            <a:off x="2800349" y="4743450"/>
            <a:ext cx="114301" cy="25146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695700" y="5827931"/>
            <a:ext cx="2438400" cy="3315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FFQ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66603" y="2297668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 SOLENOID @ 2T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371600" y="5715000"/>
            <a:ext cx="482600" cy="2286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54725" y="5181600"/>
            <a:ext cx="810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VERTEX</a:t>
            </a:r>
          </a:p>
          <a:p>
            <a:r>
              <a:rPr lang="en-US" sz="1200" dirty="0" smtClean="0"/>
              <a:t>DET</a:t>
            </a:r>
            <a:endParaRPr lang="en-US" sz="1200" dirty="0"/>
          </a:p>
        </p:txBody>
      </p:sp>
      <p:cxnSp>
        <p:nvCxnSpPr>
          <p:cNvPr id="23" name="Straight Arrow Connector 22"/>
          <p:cNvCxnSpPr>
            <a:endCxn id="20" idx="1"/>
          </p:cNvCxnSpPr>
          <p:nvPr/>
        </p:nvCxnSpPr>
        <p:spPr>
          <a:xfrm>
            <a:off x="914400" y="5715000"/>
            <a:ext cx="457200" cy="114300"/>
          </a:xfrm>
          <a:prstGeom prst="straightConnector1">
            <a:avLst/>
          </a:prstGeom>
          <a:ln>
            <a:solidFill>
              <a:srgbClr val="0055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71600" y="1981200"/>
            <a:ext cx="3733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71600" y="1828800"/>
            <a:ext cx="3733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3124006" y="3427605"/>
            <a:ext cx="426600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277994" y="3427605"/>
            <a:ext cx="4266003" cy="15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Isosceles Triangle 33"/>
          <p:cNvSpPr/>
          <p:nvPr/>
        </p:nvSpPr>
        <p:spPr>
          <a:xfrm rot="16200000">
            <a:off x="2657132" y="4619282"/>
            <a:ext cx="172135" cy="27432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71600" y="5949949"/>
            <a:ext cx="990600" cy="762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828401" y="5599499"/>
            <a:ext cx="152400" cy="170765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3980801" y="5415349"/>
            <a:ext cx="476899" cy="2921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  <a:effectLst>
            <a:glow>
              <a:schemeClr val="accent1">
                <a:tint val="30000"/>
                <a:shade val="95000"/>
                <a:satMod val="300000"/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057000" y="5138350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BHABHACAL</a:t>
            </a:r>
            <a:endParaRPr lang="en-US" sz="1200" dirty="0"/>
          </a:p>
        </p:txBody>
      </p:sp>
      <p:sp>
        <p:nvSpPr>
          <p:cNvPr id="46" name="Rectangle 45"/>
          <p:cNvSpPr/>
          <p:nvPr/>
        </p:nvSpPr>
        <p:spPr>
          <a:xfrm>
            <a:off x="2400300" y="5123933"/>
            <a:ext cx="723900" cy="7618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ECAP</a:t>
            </a:r>
          </a:p>
          <a:p>
            <a:pPr algn="ctr"/>
            <a:r>
              <a:rPr lang="en-US" sz="1200" dirty="0" smtClean="0"/>
              <a:t>TK-I</a:t>
            </a:r>
            <a:endParaRPr lang="en-US" sz="1200" dirty="0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6057901" y="5415349"/>
            <a:ext cx="476899" cy="2921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  <a:effectLst>
            <a:glow>
              <a:schemeClr val="accent1">
                <a:tint val="30000"/>
                <a:shade val="95000"/>
                <a:satMod val="300000"/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534800" y="5123933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TOP-UP</a:t>
            </a:r>
          </a:p>
          <a:p>
            <a:r>
              <a:rPr lang="en-US" sz="1200" dirty="0" smtClean="0"/>
              <a:t>RING INSERT</a:t>
            </a:r>
          </a:p>
          <a:p>
            <a:r>
              <a:rPr lang="en-US" sz="1200" dirty="0" smtClean="0"/>
              <a:t>(dipole?)</a:t>
            </a:r>
            <a:endParaRPr lang="en-US" sz="1200" dirty="0"/>
          </a:p>
        </p:txBody>
      </p:sp>
      <p:sp>
        <p:nvSpPr>
          <p:cNvPr id="37" name="Rectangle 36"/>
          <p:cNvSpPr/>
          <p:nvPr/>
        </p:nvSpPr>
        <p:spPr>
          <a:xfrm>
            <a:off x="1371600" y="3937000"/>
            <a:ext cx="2019300" cy="2921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OTK-I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441700" y="3924300"/>
            <a:ext cx="355600" cy="162423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FTK</a:t>
            </a:r>
          </a:p>
          <a:p>
            <a:pPr algn="ctr"/>
            <a:r>
              <a:rPr lang="en-US" sz="1200" dirty="0" smtClean="0"/>
              <a:t>I</a:t>
            </a:r>
            <a:endParaRPr lang="en-US" sz="1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rapezoid 48"/>
          <p:cNvSpPr/>
          <p:nvPr/>
        </p:nvSpPr>
        <p:spPr>
          <a:xfrm rot="16200000">
            <a:off x="4890448" y="4752183"/>
            <a:ext cx="433085" cy="2036160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BLUEDEPTH-B@</a:t>
            </a:r>
            <a:r>
              <a:rPr lang="en-US" dirty="0" smtClean="0"/>
              <a:t>TLEP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26.07.2013 - TLEP13 FNAL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 MESCHI - CERN/PH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B897-BC68-C443-8810-C908DDA9857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71600" y="5308599"/>
            <a:ext cx="990600" cy="6349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BARREL</a:t>
            </a:r>
          </a:p>
          <a:p>
            <a:pPr algn="ctr"/>
            <a:r>
              <a:rPr lang="en-US" sz="1200" dirty="0" smtClean="0"/>
              <a:t>TK-I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1371599" y="3657600"/>
            <a:ext cx="2685401" cy="228600"/>
          </a:xfrm>
          <a:prstGeom prst="rect">
            <a:avLst/>
          </a:prstGeom>
          <a:solidFill>
            <a:srgbClr val="DD19E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ECAL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2743200"/>
            <a:ext cx="2743200" cy="83820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HCAL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114800" y="2743200"/>
            <a:ext cx="990600" cy="281819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71600" y="2209800"/>
            <a:ext cx="3733800" cy="1524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71600" y="2590800"/>
            <a:ext cx="3733800" cy="1524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371600" y="1295400"/>
            <a:ext cx="3733800" cy="83820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INST.YOKE</a:t>
            </a:r>
          </a:p>
          <a:p>
            <a:pPr algn="ctr"/>
            <a:r>
              <a:rPr lang="en-US" dirty="0" smtClean="0"/>
              <a:t>BARREL MUON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105400" y="1295400"/>
            <a:ext cx="990600" cy="426599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INST. YOKE/</a:t>
            </a:r>
          </a:p>
          <a:p>
            <a:pPr algn="ctr"/>
            <a:r>
              <a:rPr lang="en-US" sz="1400" dirty="0" smtClean="0"/>
              <a:t>ENDCAP</a:t>
            </a:r>
          </a:p>
          <a:p>
            <a:pPr algn="ctr"/>
            <a:r>
              <a:rPr lang="en-US" sz="1400" dirty="0" smtClean="0"/>
              <a:t>MUON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3828401" y="3810000"/>
            <a:ext cx="228600" cy="1751399"/>
          </a:xfrm>
          <a:prstGeom prst="rect">
            <a:avLst/>
          </a:prstGeom>
          <a:solidFill>
            <a:srgbClr val="DD19E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16200000">
            <a:off x="2800349" y="4743450"/>
            <a:ext cx="114301" cy="25146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695700" y="5827931"/>
            <a:ext cx="2438400" cy="3315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FFQ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66603" y="2297668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 SOLENOID @ 2T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371600" y="5715000"/>
            <a:ext cx="482600" cy="2286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54725" y="5181600"/>
            <a:ext cx="810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VERTEX</a:t>
            </a:r>
          </a:p>
          <a:p>
            <a:r>
              <a:rPr lang="en-US" sz="1200" dirty="0" smtClean="0"/>
              <a:t>DET</a:t>
            </a:r>
            <a:endParaRPr lang="en-US" sz="1200" dirty="0"/>
          </a:p>
        </p:txBody>
      </p:sp>
      <p:cxnSp>
        <p:nvCxnSpPr>
          <p:cNvPr id="23" name="Straight Arrow Connector 22"/>
          <p:cNvCxnSpPr>
            <a:endCxn id="20" idx="1"/>
          </p:cNvCxnSpPr>
          <p:nvPr/>
        </p:nvCxnSpPr>
        <p:spPr>
          <a:xfrm>
            <a:off x="914400" y="5715000"/>
            <a:ext cx="457200" cy="114300"/>
          </a:xfrm>
          <a:prstGeom prst="straightConnector1">
            <a:avLst/>
          </a:prstGeom>
          <a:ln>
            <a:solidFill>
              <a:srgbClr val="0055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71600" y="1981200"/>
            <a:ext cx="3733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71600" y="1828800"/>
            <a:ext cx="3733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3124006" y="3427605"/>
            <a:ext cx="426600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277994" y="3427605"/>
            <a:ext cx="4266003" cy="15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Isosceles Triangle 33"/>
          <p:cNvSpPr/>
          <p:nvPr/>
        </p:nvSpPr>
        <p:spPr>
          <a:xfrm rot="16200000">
            <a:off x="2657132" y="4619282"/>
            <a:ext cx="172135" cy="27432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71600" y="5949949"/>
            <a:ext cx="990600" cy="762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828401" y="5599499"/>
            <a:ext cx="152400" cy="170765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3980801" y="5415349"/>
            <a:ext cx="476899" cy="2921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  <a:effectLst>
            <a:glow>
              <a:schemeClr val="accent1">
                <a:tint val="30000"/>
                <a:shade val="95000"/>
                <a:satMod val="300000"/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057000" y="5138350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BHABHACAL</a:t>
            </a:r>
            <a:endParaRPr lang="en-US" sz="1200" dirty="0"/>
          </a:p>
        </p:txBody>
      </p:sp>
      <p:sp>
        <p:nvSpPr>
          <p:cNvPr id="46" name="Rectangle 45"/>
          <p:cNvSpPr/>
          <p:nvPr/>
        </p:nvSpPr>
        <p:spPr>
          <a:xfrm>
            <a:off x="2400300" y="5321301"/>
            <a:ext cx="723900" cy="56446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ECAP</a:t>
            </a:r>
          </a:p>
          <a:p>
            <a:pPr algn="ctr"/>
            <a:r>
              <a:rPr lang="en-US" sz="1200" dirty="0" smtClean="0"/>
              <a:t>TK-I</a:t>
            </a:r>
            <a:endParaRPr lang="en-US" sz="1200" dirty="0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6057901" y="5415349"/>
            <a:ext cx="476899" cy="2921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  <a:effectLst>
            <a:glow>
              <a:schemeClr val="accent1">
                <a:tint val="30000"/>
                <a:shade val="95000"/>
                <a:satMod val="300000"/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534800" y="5123933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TOP-UP</a:t>
            </a:r>
          </a:p>
          <a:p>
            <a:r>
              <a:rPr lang="en-US" sz="1200" dirty="0" smtClean="0"/>
              <a:t>RING INSERT</a:t>
            </a:r>
          </a:p>
          <a:p>
            <a:r>
              <a:rPr lang="en-US" sz="1200" dirty="0" smtClean="0"/>
              <a:t>(dipole?)</a:t>
            </a:r>
            <a:endParaRPr lang="en-US" sz="1200" dirty="0"/>
          </a:p>
        </p:txBody>
      </p:sp>
      <p:sp>
        <p:nvSpPr>
          <p:cNvPr id="41" name="Rectangle 40"/>
          <p:cNvSpPr/>
          <p:nvPr/>
        </p:nvSpPr>
        <p:spPr>
          <a:xfrm>
            <a:off x="1371601" y="3937000"/>
            <a:ext cx="2032000" cy="135889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441700" y="3924300"/>
            <a:ext cx="355600" cy="162423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FTK</a:t>
            </a:r>
          </a:p>
          <a:p>
            <a:pPr algn="ctr"/>
            <a:r>
              <a:rPr lang="en-US" sz="1200" dirty="0" smtClean="0"/>
              <a:t>I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2047603" y="43804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TPC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371600" y="4800600"/>
            <a:ext cx="990600" cy="11429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BARREL</a:t>
            </a:r>
          </a:p>
          <a:p>
            <a:pPr algn="ctr"/>
            <a:r>
              <a:rPr lang="en-US" sz="1200" dirty="0" smtClean="0"/>
              <a:t>TK-II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BLUEDEPTH</a:t>
            </a:r>
            <a:r>
              <a:rPr lang="en-US" dirty="0" smtClean="0"/>
              <a:t>@VHE-LHC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26.07.2013 - TLEP13 FNAL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 MESCHI - CERN/PH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B897-BC68-C443-8810-C908DDA9857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71599" y="3657600"/>
            <a:ext cx="2685401" cy="228600"/>
          </a:xfrm>
          <a:prstGeom prst="rect">
            <a:avLst/>
          </a:prstGeom>
          <a:solidFill>
            <a:srgbClr val="DD19E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ECAL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2743200"/>
            <a:ext cx="2743200" cy="83820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HCAL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371600" y="2209800"/>
            <a:ext cx="3733800" cy="1524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71600" y="2590800"/>
            <a:ext cx="3733800" cy="1524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371600" y="838993"/>
            <a:ext cx="3733800" cy="129460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INST.YOKE</a:t>
            </a:r>
          </a:p>
          <a:p>
            <a:pPr algn="ctr"/>
            <a:r>
              <a:rPr lang="en-US" sz="1400" dirty="0" smtClean="0"/>
              <a:t>BARREL MUON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5156200" y="838199"/>
            <a:ext cx="1371600" cy="487680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INST. YOKE/</a:t>
            </a:r>
          </a:p>
          <a:p>
            <a:pPr algn="ctr"/>
            <a:r>
              <a:rPr lang="en-US" sz="1400" dirty="0" smtClean="0"/>
              <a:t>ENDCAP</a:t>
            </a:r>
          </a:p>
          <a:p>
            <a:pPr algn="ctr"/>
            <a:r>
              <a:rPr lang="en-US" sz="1400" dirty="0" smtClean="0"/>
              <a:t>MUON</a:t>
            </a:r>
            <a:endParaRPr lang="en-US" sz="1400" dirty="0"/>
          </a:p>
        </p:txBody>
      </p:sp>
      <p:sp>
        <p:nvSpPr>
          <p:cNvPr id="17" name="Isosceles Triangle 16"/>
          <p:cNvSpPr/>
          <p:nvPr/>
        </p:nvSpPr>
        <p:spPr>
          <a:xfrm rot="16200000">
            <a:off x="2657132" y="4619282"/>
            <a:ext cx="172135" cy="27432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66603" y="2297668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 SOLENOID @ 4T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54725" y="5181600"/>
            <a:ext cx="10054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VERTEX</a:t>
            </a:r>
          </a:p>
          <a:p>
            <a:r>
              <a:rPr lang="en-US" sz="1600" dirty="0" smtClean="0"/>
              <a:t>DET</a:t>
            </a:r>
            <a:endParaRPr lang="en-US" sz="16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914400" y="5715000"/>
            <a:ext cx="457200" cy="170765"/>
          </a:xfrm>
          <a:prstGeom prst="straightConnector1">
            <a:avLst/>
          </a:prstGeom>
          <a:ln>
            <a:solidFill>
              <a:srgbClr val="0055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371600" y="3962400"/>
            <a:ext cx="2019300" cy="6858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OTK-II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441700" y="3962400"/>
            <a:ext cx="355600" cy="162423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FTK</a:t>
            </a:r>
          </a:p>
          <a:p>
            <a:pPr algn="ctr"/>
            <a:r>
              <a:rPr lang="en-US" sz="1200" dirty="0" smtClean="0"/>
              <a:t>II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1371600" y="1981200"/>
            <a:ext cx="3733800" cy="152401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56200" y="1981200"/>
            <a:ext cx="152400" cy="373380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34" idx="2"/>
          </p:cNvCxnSpPr>
          <p:nvPr/>
        </p:nvCxnSpPr>
        <p:spPr>
          <a:xfrm rot="5400000">
            <a:off x="5822949" y="1162052"/>
            <a:ext cx="990602" cy="20192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>
              <a:schemeClr val="accent1">
                <a:tint val="30000"/>
                <a:shade val="95000"/>
                <a:satMod val="300000"/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4" idx="1"/>
            <a:endCxn id="26" idx="3"/>
          </p:cNvCxnSpPr>
          <p:nvPr/>
        </p:nvCxnSpPr>
        <p:spPr>
          <a:xfrm rot="10800000" flipV="1">
            <a:off x="5105401" y="1522511"/>
            <a:ext cx="1520023" cy="5348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>
              <a:schemeClr val="accent1">
                <a:tint val="30000"/>
                <a:shade val="95000"/>
                <a:satMod val="300000"/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625423" y="1368623"/>
            <a:ext cx="1404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TAILCATCHER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371600" y="1981200"/>
            <a:ext cx="3733800" cy="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371600" y="1828800"/>
            <a:ext cx="3733800" cy="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2905273" y="3240732"/>
            <a:ext cx="480506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3059261" y="3239939"/>
            <a:ext cx="480506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371600" y="1676400"/>
            <a:ext cx="3733800" cy="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371600" y="1524000"/>
            <a:ext cx="3733800" cy="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371600" y="1371600"/>
            <a:ext cx="3733800" cy="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371600" y="1219200"/>
            <a:ext cx="3733800" cy="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3208485" y="3240732"/>
            <a:ext cx="480506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3362473" y="3239939"/>
            <a:ext cx="480506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3513285" y="3240732"/>
            <a:ext cx="480506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3667273" y="3239939"/>
            <a:ext cx="480506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371600" y="5943599"/>
            <a:ext cx="990600" cy="762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114800" y="2743200"/>
            <a:ext cx="990600" cy="281819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828401" y="3810000"/>
            <a:ext cx="228600" cy="1751399"/>
          </a:xfrm>
          <a:prstGeom prst="rect">
            <a:avLst/>
          </a:prstGeom>
          <a:solidFill>
            <a:srgbClr val="DD19E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400300" y="4800600"/>
            <a:ext cx="990600" cy="108516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ECAP</a:t>
            </a:r>
          </a:p>
          <a:p>
            <a:pPr algn="ctr"/>
            <a:r>
              <a:rPr lang="en-US" sz="1200" dirty="0" smtClean="0"/>
              <a:t>TK-II</a:t>
            </a:r>
            <a:endParaRPr lang="en-US" sz="1200" dirty="0"/>
          </a:p>
        </p:txBody>
      </p:sp>
      <p:sp>
        <p:nvSpPr>
          <p:cNvPr id="65" name="Rectangle 64"/>
          <p:cNvSpPr/>
          <p:nvPr/>
        </p:nvSpPr>
        <p:spPr>
          <a:xfrm>
            <a:off x="3828400" y="5599499"/>
            <a:ext cx="1276999" cy="170765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3980801" y="5415349"/>
            <a:ext cx="476899" cy="2921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  <a:effectLst>
            <a:glow>
              <a:schemeClr val="accent1">
                <a:tint val="30000"/>
                <a:shade val="95000"/>
                <a:satMod val="300000"/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057000" y="5138350"/>
            <a:ext cx="851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LUMICAL</a:t>
            </a:r>
            <a:endParaRPr lang="en-US" sz="1200" dirty="0"/>
          </a:p>
        </p:txBody>
      </p:sp>
      <p:sp>
        <p:nvSpPr>
          <p:cNvPr id="72" name="Rectangle 71"/>
          <p:cNvSpPr/>
          <p:nvPr/>
        </p:nvSpPr>
        <p:spPr>
          <a:xfrm>
            <a:off x="4114800" y="5904814"/>
            <a:ext cx="2510624" cy="1721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371600" y="5715000"/>
            <a:ext cx="482600" cy="2286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569875" y="4559300"/>
            <a:ext cx="990599" cy="127000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VFCAL</a:t>
            </a:r>
          </a:p>
          <a:p>
            <a:pPr algn="ctr"/>
            <a:r>
              <a:rPr lang="en-US" sz="1400" dirty="0" smtClean="0"/>
              <a:t>(size and position not </a:t>
            </a:r>
            <a:r>
              <a:rPr lang="en-US" sz="1400" dirty="0" smtClean="0"/>
              <a:t>to scale)</a:t>
            </a:r>
            <a:endParaRPr lang="en-US" sz="1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600" dirty="0" smtClean="0"/>
              <a:t>Ready for conclusions. But </a:t>
            </a:r>
            <a:r>
              <a:rPr lang="en-US" sz="3600" dirty="0" smtClean="0"/>
              <a:t>first, a proposal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…remember the </a:t>
            </a:r>
            <a:r>
              <a:rPr lang="en-US" dirty="0" err="1" smtClean="0"/>
              <a:t>Tevatron</a:t>
            </a:r>
            <a:r>
              <a:rPr lang="en-US" dirty="0" smtClean="0"/>
              <a:t> </a:t>
            </a:r>
            <a:r>
              <a:rPr lang="en-US" dirty="0" err="1" smtClean="0"/>
              <a:t>punchline</a:t>
            </a:r>
            <a:r>
              <a:rPr lang="en-US" dirty="0" smtClean="0"/>
              <a:t> about the “Energy Saver” ….?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26.07.2013 - TLEP13 FNAL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 MESCHI - CERN/PH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B897-BC68-C443-8810-C908DDA9857B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0" dirty="0" smtClean="0"/>
              <a:t>TLEP: the Money Saver</a:t>
            </a:r>
            <a:endParaRPr lang="en-US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0104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z="1200" smtClean="0">
                <a:solidFill>
                  <a:schemeClr val="bg1"/>
                </a:solidFill>
              </a:rPr>
              <a:t>26.07.2013 - TLEP13 FNAL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2766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z="1200" smtClean="0">
                <a:solidFill>
                  <a:srgbClr val="FFFFFF"/>
                </a:solidFill>
              </a:rPr>
              <a:t>E MESCHI - CERN/PH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20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AFBAB897-BC68-C443-8810-C908DDA9857B}" type="slidenum">
              <a:rPr lang="en-US" sz="1200" smtClean="0">
                <a:solidFill>
                  <a:srgbClr val="FFFFFF"/>
                </a:solidFill>
              </a:rPr>
              <a:pPr/>
              <a:t>26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Detector studies for TLEP and a future VHE-LHC can start from our experience with the LHC detectors</a:t>
            </a:r>
          </a:p>
          <a:p>
            <a:pPr lvl="1"/>
            <a:r>
              <a:rPr lang="en-US" dirty="0" smtClean="0"/>
              <a:t>Valuable R&amp;D for phase 2</a:t>
            </a:r>
          </a:p>
          <a:p>
            <a:pPr lvl="1"/>
            <a:r>
              <a:rPr lang="en-US" dirty="0" smtClean="0"/>
              <a:t>ILC developments </a:t>
            </a:r>
          </a:p>
          <a:p>
            <a:pPr lvl="1"/>
            <a:r>
              <a:rPr lang="en-US" dirty="0" smtClean="0"/>
              <a:t>Simulation tools and framework developed at LHC (e.g. CMS) an excellent </a:t>
            </a:r>
            <a:r>
              <a:rPr lang="en-US" dirty="0" smtClean="0"/>
              <a:t>starting point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26.07.2013 - TLEP13 FNAL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 MESCHI - CERN/PH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B897-BC68-C443-8810-C908DDA9857B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0" dirty="0" smtClean="0"/>
              <a:t>Backup</a:t>
            </a:r>
            <a:endParaRPr lang="en-US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0104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z="1200" smtClean="0">
                <a:solidFill>
                  <a:schemeClr val="bg1"/>
                </a:solidFill>
              </a:rPr>
              <a:t>26.07.2013 - TLEP13 FNAL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2766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z="1200" smtClean="0">
                <a:solidFill>
                  <a:srgbClr val="FFFFFF"/>
                </a:solidFill>
              </a:rPr>
              <a:t>E MESCHI - CERN/PH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20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AFBAB897-BC68-C443-8810-C908DDA9857B}" type="slidenum">
              <a:rPr lang="en-US" sz="1200" smtClean="0">
                <a:solidFill>
                  <a:srgbClr val="FFFFFF"/>
                </a:solidFill>
              </a:rPr>
              <a:pPr/>
              <a:t>28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Experimental Infrastructure (civil engineering, Interaction point design, size of the caverns) are </a:t>
            </a:r>
            <a:r>
              <a:rPr lang="en-US" dirty="0" smtClean="0">
                <a:solidFill>
                  <a:srgbClr val="FF0000"/>
                </a:solidFill>
              </a:rPr>
              <a:t>tailored for the ultimate pp collider </a:t>
            </a:r>
            <a:r>
              <a:rPr lang="en-US" dirty="0" smtClean="0"/>
              <a:t>(100 </a:t>
            </a:r>
            <a:r>
              <a:rPr lang="en-US" dirty="0" err="1" smtClean="0"/>
              <a:t>TeV</a:t>
            </a:r>
            <a:r>
              <a:rPr lang="en-US" dirty="0" smtClean="0"/>
              <a:t>, 5E35)</a:t>
            </a:r>
          </a:p>
          <a:p>
            <a:r>
              <a:rPr lang="en-US" dirty="0" smtClean="0"/>
              <a:t>Modular detector design allows to </a:t>
            </a:r>
            <a:r>
              <a:rPr lang="en-US" dirty="0" smtClean="0">
                <a:solidFill>
                  <a:srgbClr val="FF0000"/>
                </a:solidFill>
              </a:rPr>
              <a:t>evolve them from TLEP-H to XLHC</a:t>
            </a:r>
          </a:p>
          <a:p>
            <a:pPr lvl="1"/>
            <a:r>
              <a:rPr lang="en-US" dirty="0" smtClean="0"/>
              <a:t>By adding or replacing, or simply turning on features</a:t>
            </a:r>
          </a:p>
          <a:p>
            <a:pPr lvl="1"/>
            <a:r>
              <a:rPr lang="en-US" dirty="0" smtClean="0"/>
              <a:t>Pay attention to not introduce brick walls </a:t>
            </a:r>
          </a:p>
          <a:p>
            <a:r>
              <a:rPr lang="en-US" dirty="0" smtClean="0"/>
              <a:t>“Options” (</a:t>
            </a:r>
            <a:r>
              <a:rPr lang="en-US" dirty="0" err="1" smtClean="0"/>
              <a:t>TeraZ</a:t>
            </a:r>
            <a:r>
              <a:rPr lang="en-US" dirty="0" smtClean="0"/>
              <a:t>, </a:t>
            </a:r>
            <a:r>
              <a:rPr lang="en-US" dirty="0" err="1" smtClean="0"/>
              <a:t>GigaWW</a:t>
            </a:r>
            <a:r>
              <a:rPr lang="en-US" dirty="0" smtClean="0"/>
              <a:t>) are a </a:t>
            </a:r>
            <a:r>
              <a:rPr lang="en-US" dirty="0" smtClean="0">
                <a:solidFill>
                  <a:srgbClr val="FF0000"/>
                </a:solidFill>
              </a:rPr>
              <a:t>clear way to foster the above </a:t>
            </a:r>
            <a:r>
              <a:rPr lang="en-US" dirty="0" smtClean="0"/>
              <a:t>(e.g. </a:t>
            </a:r>
            <a:r>
              <a:rPr lang="en-US" dirty="0" err="1" smtClean="0"/>
              <a:t>TeraZ</a:t>
            </a:r>
            <a:r>
              <a:rPr lang="en-US" dirty="0" smtClean="0"/>
              <a:t> 2600 bunches, </a:t>
            </a:r>
            <a:r>
              <a:rPr lang="en-US" dirty="0" err="1" smtClean="0"/>
              <a:t>lumi</a:t>
            </a:r>
            <a:r>
              <a:rPr lang="en-US" dirty="0" smtClean="0"/>
              <a:t> ~1E36!!!)</a:t>
            </a:r>
          </a:p>
          <a:p>
            <a:r>
              <a:rPr lang="en-US" dirty="0" smtClean="0"/>
              <a:t>Some design choices will lend themselves better than others to this modular, evolutionary scheme</a:t>
            </a:r>
          </a:p>
          <a:p>
            <a:pPr lvl="1"/>
            <a:r>
              <a:rPr lang="en-US" dirty="0" smtClean="0"/>
              <a:t>Identify them and promote R&amp;D in that direction</a:t>
            </a:r>
          </a:p>
          <a:p>
            <a:pPr lvl="1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26.07.2013 - TLEP13 FNAL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B897-BC68-C443-8810-C908DDA9857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 MESCHI - CERN/PH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WG11: a possible modus operandi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Focus on the “flagship” TLEP physics goals for a detector CDR, use fast but not parametric simulation</a:t>
            </a:r>
          </a:p>
          <a:p>
            <a:pPr lvl="1"/>
            <a:r>
              <a:rPr lang="en-US" dirty="0" smtClean="0"/>
              <a:t>Higgs mass</a:t>
            </a:r>
          </a:p>
          <a:p>
            <a:pPr lvl="1"/>
            <a:r>
              <a:rPr lang="en-US" dirty="0" smtClean="0"/>
              <a:t>Higgs couplings</a:t>
            </a:r>
          </a:p>
          <a:p>
            <a:pPr lvl="1"/>
            <a:r>
              <a:rPr lang="en-US" dirty="0" smtClean="0"/>
              <a:t>Higgs width</a:t>
            </a:r>
          </a:p>
          <a:p>
            <a:r>
              <a:rPr lang="en-US" dirty="0" smtClean="0"/>
              <a:t>prepare a small </a:t>
            </a:r>
            <a:r>
              <a:rPr lang="en-US" dirty="0" smtClean="0"/>
              <a:t>number (4?) </a:t>
            </a:r>
            <a:r>
              <a:rPr lang="en-US" dirty="0" smtClean="0"/>
              <a:t>of variations, use</a:t>
            </a:r>
            <a:r>
              <a:rPr lang="en-US" dirty="0" smtClean="0"/>
              <a:t> fast or parametric simulation </a:t>
            </a:r>
            <a:r>
              <a:rPr lang="en-US" dirty="0" smtClean="0"/>
              <a:t>to evaluate physics performance on</a:t>
            </a:r>
            <a:r>
              <a:rPr lang="en-US" dirty="0" smtClean="0"/>
              <a:t> a wider palette of processes (including </a:t>
            </a:r>
            <a:r>
              <a:rPr lang="en-US" dirty="0" err="1" smtClean="0"/>
              <a:t>W,Z,tt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Privilege areas not accessible to LHC</a:t>
            </a:r>
            <a:endParaRPr lang="en-US" dirty="0" smtClean="0"/>
          </a:p>
          <a:p>
            <a:pPr lvl="1"/>
            <a:r>
              <a:rPr lang="en-US" dirty="0" smtClean="0"/>
              <a:t>Include representative channels for all energies</a:t>
            </a:r>
          </a:p>
          <a:p>
            <a:pPr lvl="1"/>
            <a:r>
              <a:rPr lang="en-US" dirty="0" smtClean="0"/>
              <a:t>Use fast</a:t>
            </a:r>
            <a:r>
              <a:rPr lang="en-US" dirty="0" smtClean="0"/>
              <a:t> (parametric?) simulation</a:t>
            </a:r>
          </a:p>
          <a:p>
            <a:r>
              <a:rPr lang="en-US" dirty="0" smtClean="0"/>
              <a:t>Converge on one or two </a:t>
            </a:r>
            <a:r>
              <a:rPr lang="en-US" dirty="0" smtClean="0"/>
              <a:t>design </a:t>
            </a:r>
            <a:r>
              <a:rPr lang="en-US" dirty="0" smtClean="0"/>
              <a:t>to simulate in detail</a:t>
            </a:r>
          </a:p>
          <a:p>
            <a:pPr lvl="1"/>
            <a:r>
              <a:rPr lang="en-US" dirty="0" smtClean="0"/>
              <a:t>GEANT simulation and use existing reconstruction framework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Have a clear plan for the evolution of the </a:t>
            </a:r>
            <a:r>
              <a:rPr lang="en-US" dirty="0" err="1" smtClean="0">
                <a:solidFill>
                  <a:srgbClr val="FF0000"/>
                </a:solidFill>
              </a:rPr>
              <a:t>detector(s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>
                <a:solidFill>
                  <a:srgbClr val="FF0000"/>
                </a:solidFill>
              </a:rPr>
              <a:t>towards the pp </a:t>
            </a:r>
            <a:r>
              <a:rPr lang="en-US" dirty="0" smtClean="0">
                <a:solidFill>
                  <a:srgbClr val="FF0000"/>
                </a:solidFill>
              </a:rPr>
              <a:t>machine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26.07.2013 - TLEP13 FNAL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 MESCHI - CERN/PH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B897-BC68-C443-8810-C908DDA9857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Passthrough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26.07.2013 - TLEP13 FNAL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 MESCHI - CERN/PH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B897-BC68-C443-8810-C908DDA9857B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879151"/>
            <a:ext cx="9144001" cy="136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n 8"/>
          <p:cNvSpPr/>
          <p:nvPr/>
        </p:nvSpPr>
        <p:spPr>
          <a:xfrm rot="16200000">
            <a:off x="5803899" y="581908"/>
            <a:ext cx="863600" cy="1178249"/>
          </a:xfrm>
          <a:prstGeom prst="can">
            <a:avLst/>
          </a:prstGeom>
          <a:solidFill>
            <a:schemeClr val="tx1">
              <a:alpha val="40000"/>
            </a:schemeClr>
          </a:solidFill>
          <a:scene3d>
            <a:camera prst="orthographicFront">
              <a:rot lat="0" lon="1500001" rev="0"/>
            </a:camera>
            <a:lightRig rig="threePt" dir="t"/>
          </a:scene3d>
          <a:sp3d prstMaterial="legacyWirefram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49251" y="2197100"/>
            <a:ext cx="2971800" cy="12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49251" y="2514600"/>
            <a:ext cx="29718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n 11"/>
          <p:cNvSpPr/>
          <p:nvPr/>
        </p:nvSpPr>
        <p:spPr>
          <a:xfrm rot="16200000">
            <a:off x="1098551" y="1828799"/>
            <a:ext cx="1066800" cy="1435100"/>
          </a:xfrm>
          <a:prstGeom prst="can">
            <a:avLst/>
          </a:prstGeom>
          <a:solidFill>
            <a:schemeClr val="tx1">
              <a:lumMod val="20000"/>
              <a:lumOff val="80000"/>
              <a:alpha val="4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831851" y="2523067"/>
            <a:ext cx="215900" cy="1588"/>
          </a:xfrm>
          <a:prstGeom prst="line">
            <a:avLst/>
          </a:prstGeom>
          <a:ln>
            <a:solidFill>
              <a:srgbClr val="0055A0"/>
            </a:solidFill>
          </a:ln>
          <a:effectLst>
            <a:glow>
              <a:schemeClr val="accent1">
                <a:tint val="30000"/>
                <a:shade val="95000"/>
                <a:satMod val="300000"/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33974" y="2209800"/>
            <a:ext cx="2159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glow>
              <a:schemeClr val="accent1">
                <a:tint val="30000"/>
                <a:shade val="95000"/>
                <a:satMod val="300000"/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03200" y="4698999"/>
            <a:ext cx="844550" cy="127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15900" y="4775200"/>
            <a:ext cx="31940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n 26"/>
          <p:cNvSpPr/>
          <p:nvPr/>
        </p:nvSpPr>
        <p:spPr>
          <a:xfrm rot="16200000">
            <a:off x="987425" y="3546475"/>
            <a:ext cx="1631949" cy="2489200"/>
          </a:xfrm>
          <a:prstGeom prst="can">
            <a:avLst/>
          </a:prstGeom>
          <a:solidFill>
            <a:schemeClr val="tx1">
              <a:lumMod val="20000"/>
              <a:lumOff val="80000"/>
              <a:alpha val="4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552450" y="4796367"/>
            <a:ext cx="215900" cy="1588"/>
          </a:xfrm>
          <a:prstGeom prst="line">
            <a:avLst/>
          </a:prstGeom>
          <a:ln>
            <a:solidFill>
              <a:srgbClr val="0055A0"/>
            </a:solidFill>
          </a:ln>
          <a:effectLst>
            <a:glow>
              <a:schemeClr val="accent1">
                <a:tint val="30000"/>
                <a:shade val="95000"/>
                <a:satMod val="300000"/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047750" y="4698999"/>
            <a:ext cx="901699" cy="76203"/>
          </a:xfrm>
          <a:prstGeom prst="line">
            <a:avLst/>
          </a:prstGeom>
          <a:ln>
            <a:solidFill>
              <a:srgbClr val="FF0000"/>
            </a:solidFill>
          </a:ln>
          <a:effectLst>
            <a:glow>
              <a:schemeClr val="accent1">
                <a:tint val="30000"/>
                <a:shade val="95000"/>
                <a:satMod val="300000"/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74" idx="2"/>
          </p:cNvCxnSpPr>
          <p:nvPr/>
        </p:nvCxnSpPr>
        <p:spPr>
          <a:xfrm>
            <a:off x="1949450" y="4775201"/>
            <a:ext cx="774700" cy="761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>
            <a:off x="2724150" y="4851399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glow>
              <a:schemeClr val="accent1">
                <a:tint val="30000"/>
                <a:shade val="95000"/>
                <a:satMod val="300000"/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Can 72"/>
          <p:cNvSpPr/>
          <p:nvPr/>
        </p:nvSpPr>
        <p:spPr>
          <a:xfrm rot="16200000">
            <a:off x="971551" y="4641849"/>
            <a:ext cx="152398" cy="266697"/>
          </a:xfrm>
          <a:prstGeom prst="can">
            <a:avLst/>
          </a:prstGeom>
          <a:solidFill>
            <a:srgbClr val="FFFF00">
              <a:alpha val="4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an 73"/>
          <p:cNvSpPr/>
          <p:nvPr/>
        </p:nvSpPr>
        <p:spPr>
          <a:xfrm rot="16200000">
            <a:off x="2647950" y="4641848"/>
            <a:ext cx="152398" cy="266699"/>
          </a:xfrm>
          <a:prstGeom prst="can">
            <a:avLst/>
          </a:prstGeom>
          <a:solidFill>
            <a:srgbClr val="FFFF00">
              <a:alpha val="4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2914649" y="2717800"/>
            <a:ext cx="4395454" cy="1077218"/>
          </a:xfrm>
          <a:prstGeom prst="rect">
            <a:avLst/>
          </a:prstGeom>
          <a:noFill/>
          <a:ln>
            <a:solidFill>
              <a:srgbClr val="0055A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Top-Up and Collider</a:t>
            </a:r>
          </a:p>
          <a:p>
            <a:r>
              <a:rPr lang="en-US" sz="1600" dirty="0" smtClean="0"/>
              <a:t>SHARE THE SAME PIPE AT IP</a:t>
            </a:r>
          </a:p>
          <a:p>
            <a:r>
              <a:rPr lang="en-US" sz="1600" dirty="0" smtClean="0"/>
              <a:t>CLEVER ARRANGEMENT OF BEAM TIMING</a:t>
            </a:r>
          </a:p>
          <a:p>
            <a:r>
              <a:rPr lang="en-US" sz="1600" dirty="0" smtClean="0"/>
              <a:t>REQUIRES DIPOLE AT FFQ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595734" y="3975100"/>
            <a:ext cx="5522866" cy="1754327"/>
          </a:xfrm>
          <a:prstGeom prst="rect">
            <a:avLst/>
          </a:prstGeom>
          <a:noFill/>
          <a:ln>
            <a:solidFill>
              <a:srgbClr val="0055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accelerating beam outside FFQ, crossing</a:t>
            </a:r>
          </a:p>
          <a:p>
            <a:r>
              <a:rPr lang="en-US" dirty="0" smtClean="0"/>
              <a:t>the IP region with an angle </a:t>
            </a:r>
            <a:r>
              <a:rPr lang="en-US" dirty="0" err="1" smtClean="0"/>
              <a:t>w.r.t</a:t>
            </a:r>
            <a:r>
              <a:rPr lang="en-US" dirty="0" smtClean="0"/>
              <a:t> the colliding </a:t>
            </a:r>
          </a:p>
          <a:p>
            <a:r>
              <a:rPr lang="en-US" dirty="0" smtClean="0"/>
              <a:t>beam line, in this case at most atan(0.3/5). </a:t>
            </a:r>
          </a:p>
          <a:p>
            <a:r>
              <a:rPr lang="en-US" dirty="0" smtClean="0"/>
              <a:t>At FFQ (say 4m) accelerating </a:t>
            </a:r>
          </a:p>
          <a:p>
            <a:r>
              <a:rPr lang="en-US" dirty="0" smtClean="0"/>
              <a:t>Beam at 24 cm (FFQ radius 10cm).</a:t>
            </a:r>
          </a:p>
          <a:p>
            <a:r>
              <a:rPr lang="en-US" dirty="0" smtClean="0"/>
              <a:t>integration of a D1 magnet with the focusing quads?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326499" y="5237718"/>
            <a:ext cx="3117523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BREAKS DOWN FOR </a:t>
            </a:r>
            <a:r>
              <a:rPr lang="en-US" dirty="0" err="1" smtClean="0">
                <a:solidFill>
                  <a:srgbClr val="FF0000"/>
                </a:solidFill>
              </a:rPr>
              <a:t>TeraZ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921032" y="3790434"/>
            <a:ext cx="114676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M.Zanetti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benchmarks</a:t>
            </a:r>
            <a:endParaRPr lang="en-US" dirty="0"/>
          </a:p>
        </p:txBody>
      </p:sp>
      <p:pic>
        <p:nvPicPr>
          <p:cNvPr id="8" name="Content Placeholder 7" descr="Screen Shot 2013-07-25 at 4.56.20 PM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5101" y="889000"/>
            <a:ext cx="2755900" cy="366392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26.07.2013 - TLEP13 FNAL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 MESCHI - CERN/PH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B897-BC68-C443-8810-C908DDA9857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 descr="Screen Shot 2013-07-25 at 4.58.41 PM.png"/>
          <p:cNvPicPr>
            <a:picLocks noChangeAspect="1"/>
          </p:cNvPicPr>
          <p:nvPr/>
        </p:nvPicPr>
        <p:blipFill>
          <a:blip r:embed="rId3"/>
          <a:srcRect r="1222"/>
          <a:stretch>
            <a:fillRect/>
          </a:stretch>
        </p:blipFill>
        <p:spPr>
          <a:xfrm>
            <a:off x="3181136" y="876300"/>
            <a:ext cx="4717674" cy="2552700"/>
          </a:xfrm>
          <a:prstGeom prst="rect">
            <a:avLst/>
          </a:prstGeom>
        </p:spPr>
      </p:pic>
      <p:pic>
        <p:nvPicPr>
          <p:cNvPr id="10" name="Picture 9" descr="Screen Shot 2013-07-25 at 5.02.24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300" y="3831664"/>
            <a:ext cx="3225800" cy="22770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7800" y="4660900"/>
            <a:ext cx="27109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Higgs recoil mass</a:t>
            </a:r>
          </a:p>
          <a:p>
            <a:pPr lvl="1">
              <a:buFont typeface="Wingdings" charset="2"/>
              <a:buChar char="Ø"/>
            </a:pPr>
            <a:r>
              <a:rPr lang="en-US" dirty="0" err="1" smtClean="0"/>
              <a:t>muon</a:t>
            </a:r>
            <a:r>
              <a:rPr lang="en-US" dirty="0" smtClean="0"/>
              <a:t> and tracking</a:t>
            </a:r>
          </a:p>
          <a:p>
            <a:pPr>
              <a:buFont typeface="Wingdings" charset="2"/>
              <a:buChar char="Ø"/>
            </a:pPr>
            <a:r>
              <a:rPr lang="en-US" dirty="0" err="1" smtClean="0"/>
              <a:t>Hadronic</a:t>
            </a:r>
            <a:r>
              <a:rPr lang="en-US" dirty="0" smtClean="0"/>
              <a:t> </a:t>
            </a:r>
            <a:r>
              <a:rPr lang="en-US" dirty="0" err="1" smtClean="0"/>
              <a:t>BRs</a:t>
            </a:r>
            <a:endParaRPr lang="en-US" dirty="0" smtClean="0"/>
          </a:p>
          <a:p>
            <a:pPr lvl="1">
              <a:buFont typeface="Wingdings" charset="2"/>
              <a:buChar char="Ø"/>
            </a:pPr>
            <a:r>
              <a:rPr lang="en-US" dirty="0" err="1" smtClean="0"/>
              <a:t>bb,cc,gg</a:t>
            </a:r>
            <a:r>
              <a:rPr lang="en-US" dirty="0" smtClean="0"/>
              <a:t> tagging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Luminosity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64300" y="35814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Missing mass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Calorimeter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energy resolution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00800" y="5308600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H-&gt;</a:t>
            </a:r>
            <a:r>
              <a:rPr lang="en-US" dirty="0" err="1" smtClean="0"/>
              <a:t>mumu</a:t>
            </a:r>
            <a:r>
              <a:rPr lang="en-US" dirty="0" smtClean="0"/>
              <a:t>	</a:t>
            </a:r>
          </a:p>
          <a:p>
            <a:pPr lvl="1">
              <a:buFont typeface="Wingdings" charset="2"/>
              <a:buChar char="Ø"/>
            </a:pPr>
            <a:r>
              <a:rPr lang="en-US" dirty="0" err="1" smtClean="0"/>
              <a:t>muon</a:t>
            </a:r>
            <a:r>
              <a:rPr lang="en-US" dirty="0" smtClean="0"/>
              <a:t> </a:t>
            </a:r>
            <a:r>
              <a:rPr lang="en-US" dirty="0" smtClean="0"/>
              <a:t>P</a:t>
            </a:r>
            <a:r>
              <a:rPr lang="en-US" baseline="-25000" dirty="0" smtClean="0"/>
              <a:t>t</a:t>
            </a:r>
            <a:r>
              <a:rPr lang="en-US" dirty="0" smtClean="0"/>
              <a:t> resolution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Why TLEP and VHE-LHC experiments together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Design </a:t>
            </a:r>
            <a:r>
              <a:rPr lang="en-US" sz="2400" dirty="0" smtClean="0"/>
              <a:t>caverns, services and detectors (at least the basic</a:t>
            </a:r>
            <a:r>
              <a:rPr lang="en-US" sz="2400" dirty="0" smtClean="0"/>
              <a:t> [</a:t>
            </a:r>
            <a:r>
              <a:rPr lang="en-US" sz="2400" dirty="0" err="1" smtClean="0"/>
              <a:t>infra]structure</a:t>
            </a:r>
            <a:r>
              <a:rPr lang="en-US" sz="2400" dirty="0" smtClean="0"/>
              <a:t>) to be re-used in pp collisions (as new)</a:t>
            </a:r>
          </a:p>
          <a:p>
            <a:r>
              <a:rPr lang="en-US" sz="2400" dirty="0" err="1" smtClean="0"/>
              <a:t>Tera</a:t>
            </a:r>
            <a:r>
              <a:rPr lang="en-US" sz="2400" dirty="0" smtClean="0"/>
              <a:t> Z factory sets the scale for DAQ (2600 bunches) </a:t>
            </a:r>
          </a:p>
          <a:p>
            <a:pPr lvl="1"/>
            <a:r>
              <a:rPr lang="en-US" sz="2000" dirty="0" smtClean="0"/>
              <a:t>also forward EM </a:t>
            </a:r>
            <a:r>
              <a:rPr lang="en-US" sz="2000" dirty="0" err="1" smtClean="0"/>
              <a:t>calorimetry</a:t>
            </a:r>
            <a:r>
              <a:rPr lang="en-US" sz="2000" dirty="0" smtClean="0"/>
              <a:t> (</a:t>
            </a:r>
            <a:r>
              <a:rPr lang="en-US" sz="2000" dirty="0" err="1" smtClean="0"/>
              <a:t>lumi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TLEP(H) sets the scale for precision (tracker, ECAL, particle flow, </a:t>
            </a:r>
            <a:r>
              <a:rPr lang="en-US" sz="2400" dirty="0" err="1" smtClean="0"/>
              <a:t>b</a:t>
            </a:r>
            <a:r>
              <a:rPr lang="en-US" sz="2400" dirty="0" smtClean="0"/>
              <a:t>-tagging)</a:t>
            </a:r>
          </a:p>
          <a:p>
            <a:r>
              <a:rPr lang="en-US" sz="2400" dirty="0" smtClean="0"/>
              <a:t>VHE‐LHC sets the scale for magnetic field, calorimeter depths, tracker </a:t>
            </a:r>
            <a:r>
              <a:rPr lang="en-US" sz="2400" dirty="0" err="1" smtClean="0"/>
              <a:t>pT</a:t>
            </a:r>
            <a:r>
              <a:rPr lang="en-US" sz="2400" dirty="0" smtClean="0"/>
              <a:t> </a:t>
            </a:r>
            <a:r>
              <a:rPr lang="en-US" sz="2400" dirty="0" smtClean="0"/>
              <a:t>reach, </a:t>
            </a:r>
            <a:r>
              <a:rPr lang="en-US" sz="2400" dirty="0" err="1" smtClean="0"/>
              <a:t>muon</a:t>
            </a:r>
            <a:r>
              <a:rPr lang="en-US" sz="2400" dirty="0" smtClean="0"/>
              <a:t> systems </a:t>
            </a:r>
          </a:p>
          <a:p>
            <a:r>
              <a:rPr lang="en-US" sz="2400" dirty="0" smtClean="0"/>
              <a:t>A tenable cost sets the ultimate scale for what can be done</a:t>
            </a:r>
          </a:p>
          <a:p>
            <a:pPr lvl="1"/>
            <a:r>
              <a:rPr lang="en-US" sz="2000" dirty="0" smtClean="0"/>
              <a:t>Given technology evolution to be expected, targeting detectors at same total final cost as ATLAS/CMS seems </a:t>
            </a:r>
            <a:r>
              <a:rPr lang="en-US" sz="2000" dirty="0" smtClean="0"/>
              <a:t>realistic</a:t>
            </a:r>
          </a:p>
          <a:p>
            <a:r>
              <a:rPr lang="en-US" sz="2400" dirty="0" smtClean="0"/>
              <a:t>A roadmap from day one of TLEP physics to day one of VHE-LHC physics, would represent a major novel feature of this project</a:t>
            </a:r>
            <a:endParaRPr lang="en-US" sz="2000" dirty="0" smtClean="0"/>
          </a:p>
          <a:p>
            <a:pPr lvl="1"/>
            <a:r>
              <a:rPr lang="en-US" sz="2000" dirty="0" smtClean="0"/>
              <a:t>Just like with </a:t>
            </a:r>
            <a:r>
              <a:rPr lang="en-US" sz="2000" dirty="0" err="1" smtClean="0"/>
              <a:t>tunnel+machine</a:t>
            </a:r>
            <a:r>
              <a:rPr lang="en-US" sz="2000" dirty="0" smtClean="0"/>
              <a:t>, the net cost of the TLEP detectors should be considered over the total cost of the program.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26.07.2013 - TLEP13 FNAL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 MESCHI - CERN/PH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B897-BC68-C443-8810-C908DDA9857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CMS is developing a “modular” fast simulation</a:t>
            </a:r>
          </a:p>
          <a:p>
            <a:r>
              <a:rPr lang="en-US" dirty="0" smtClean="0"/>
              <a:t>It is (will be) possible to modify the inner tracker geometry (e.g. number and position of pixel layers, geometry of Si tracker)</a:t>
            </a:r>
          </a:p>
          <a:p>
            <a:r>
              <a:rPr lang="en-US" dirty="0" smtClean="0"/>
              <a:t>Later on, calorimeter resolution and segmentation will be tunable </a:t>
            </a:r>
          </a:p>
          <a:p>
            <a:r>
              <a:rPr lang="en-US" dirty="0" smtClean="0"/>
              <a:t>Competitive with fully parametric (a la </a:t>
            </a:r>
            <a:r>
              <a:rPr lang="en-US" dirty="0" err="1" smtClean="0"/>
              <a:t>Delphes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Phase 2 upgrades also considering new technologies, e.g. imaging calorimeter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26.07.2013 - TLEP13 FNAL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 MESCHI - CERN/PH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B897-BC68-C443-8810-C908DDA9857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0" dirty="0" smtClean="0"/>
              <a:t>TLEP</a:t>
            </a:r>
            <a:r>
              <a:rPr b="0" dirty="0" smtClean="0"/>
              <a:t> (</a:t>
            </a:r>
            <a:r>
              <a:rPr lang="en-US" b="0" dirty="0" smtClean="0"/>
              <a:t>…</a:t>
            </a:r>
            <a:r>
              <a:rPr b="0" dirty="0" smtClean="0"/>
              <a:t>and </a:t>
            </a:r>
            <a:r>
              <a:rPr b="0" dirty="0" smtClean="0"/>
              <a:t>VHE-</a:t>
            </a:r>
            <a:r>
              <a:rPr b="0" dirty="0" smtClean="0"/>
              <a:t>LHC) </a:t>
            </a:r>
            <a:r>
              <a:rPr b="0" dirty="0" smtClean="0"/>
              <a:t>detectors</a:t>
            </a:r>
            <a:endParaRPr lang="en-US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0104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z="1200" smtClean="0">
                <a:solidFill>
                  <a:schemeClr val="bg1"/>
                </a:solidFill>
              </a:rPr>
              <a:t>26.07.2013 - TLEP13 FNAL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2766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z="1200" smtClean="0">
                <a:solidFill>
                  <a:srgbClr val="FFFFFF"/>
                </a:solidFill>
              </a:rPr>
              <a:t>E MESCHI - CERN/PH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20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AFBAB897-BC68-C443-8810-C908DDA9857B}" type="slidenum">
              <a:rPr lang="en-US" sz="1200" smtClean="0">
                <a:solidFill>
                  <a:srgbClr val="FFFFFF"/>
                </a:solidFill>
              </a:rPr>
              <a:pPr/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</a:t>
            </a:r>
            <a:r>
              <a:rPr lang="en-US" dirty="0" smtClean="0"/>
              <a:t>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Top-up ring position with respect to detector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Relative position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Passthrough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Horror </a:t>
            </a:r>
            <a:r>
              <a:rPr lang="en-US" dirty="0" smtClean="0">
                <a:solidFill>
                  <a:srgbClr val="FF0000"/>
                </a:solidFill>
              </a:rPr>
              <a:t>scenario: </a:t>
            </a:r>
            <a:r>
              <a:rPr lang="en-US" dirty="0" smtClean="0">
                <a:solidFill>
                  <a:srgbClr val="FF0000"/>
                </a:solidFill>
              </a:rPr>
              <a:t>all detectors have a circular</a:t>
            </a:r>
            <a:r>
              <a:rPr lang="en-US" dirty="0" smtClean="0">
                <a:solidFill>
                  <a:srgbClr val="FF0000"/>
                </a:solidFill>
              </a:rPr>
              <a:t> hole somewhere in </a:t>
            </a:r>
            <a:r>
              <a:rPr lang="en-US" dirty="0" smtClean="0">
                <a:solidFill>
                  <a:srgbClr val="FF0000"/>
                </a:solidFill>
              </a:rPr>
              <a:t>the calorimeter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Bypass option and implications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Even more exotic possibilities ?</a:t>
            </a:r>
          </a:p>
          <a:p>
            <a:r>
              <a:rPr lang="en-US" dirty="0" smtClean="0"/>
              <a:t>Final focusing quads position and size</a:t>
            </a:r>
          </a:p>
          <a:p>
            <a:pPr lvl="1"/>
            <a:r>
              <a:rPr lang="en-US" dirty="0" smtClean="0"/>
              <a:t>Impact on detector </a:t>
            </a:r>
            <a:r>
              <a:rPr lang="en-US" dirty="0" smtClean="0"/>
              <a:t>design (FFQ inside detector)</a:t>
            </a:r>
          </a:p>
          <a:p>
            <a:pPr lvl="1"/>
            <a:r>
              <a:rPr lang="en-US" dirty="0" smtClean="0"/>
              <a:t>Options for the </a:t>
            </a:r>
            <a:r>
              <a:rPr lang="en-US" dirty="0" smtClean="0"/>
              <a:t>magnet</a:t>
            </a:r>
          </a:p>
          <a:p>
            <a:pPr lvl="1"/>
            <a:r>
              <a:rPr lang="en-US" dirty="0" smtClean="0"/>
              <a:t>NOTA BENE: the FFQ poses serious engineering problems to ILC experiments</a:t>
            </a:r>
          </a:p>
          <a:p>
            <a:pPr lvl="2"/>
            <a:r>
              <a:rPr lang="en-US" dirty="0" smtClean="0"/>
              <a:t>Not least because of the “flip-flop” scheme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26.07.2013 - TLEP13 FNAL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 MESCHI - CERN/PH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B897-BC68-C443-8810-C908DDA9857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Bypass</a:t>
            </a:r>
            <a:endParaRPr lang="en-US" dirty="0"/>
          </a:p>
        </p:txBody>
      </p:sp>
      <p:pic>
        <p:nvPicPr>
          <p:cNvPr id="7" name="Content Placeholder 6" descr="Screen Shot 2013-01-09 at 4.11.06 PM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8900" y="4266364"/>
            <a:ext cx="8940800" cy="196833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26.07.2013 - TLEP13 FNAL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 MESCHI - CERN/PH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B897-BC68-C443-8810-C908DDA9857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879151"/>
            <a:ext cx="9144001" cy="211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n 8"/>
          <p:cNvSpPr/>
          <p:nvPr/>
        </p:nvSpPr>
        <p:spPr>
          <a:xfrm rot="16200000">
            <a:off x="5803899" y="714268"/>
            <a:ext cx="863600" cy="1178249"/>
          </a:xfrm>
          <a:prstGeom prst="can">
            <a:avLst/>
          </a:prstGeom>
          <a:solidFill>
            <a:schemeClr val="tx1">
              <a:alpha val="40000"/>
            </a:schemeClr>
          </a:solidFill>
          <a:scene3d>
            <a:camera prst="orthographicFront">
              <a:rot lat="0" lon="1500001" rev="0"/>
            </a:camera>
            <a:lightRig rig="threePt" dir="t"/>
          </a:scene3d>
          <a:sp3d prstMaterial="legacyWirefram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4000" y="4164764"/>
            <a:ext cx="1854200" cy="1384995"/>
          </a:xfrm>
          <a:prstGeom prst="rect">
            <a:avLst/>
          </a:prstGeom>
          <a:solidFill>
            <a:srgbClr val="FFFFFF"/>
          </a:solidFill>
          <a:ln>
            <a:solidFill>
              <a:srgbClr val="0055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BYPASS SCHEME </a:t>
            </a:r>
          </a:p>
          <a:p>
            <a:r>
              <a:rPr lang="en-US" sz="1400" dirty="0" smtClean="0"/>
              <a:t>FOR </a:t>
            </a:r>
            <a:r>
              <a:rPr lang="en-US" sz="1400" dirty="0" err="1" smtClean="0"/>
              <a:t>LHeC</a:t>
            </a:r>
            <a:r>
              <a:rPr lang="en-US" sz="1400" dirty="0" smtClean="0"/>
              <a:t>…</a:t>
            </a:r>
          </a:p>
          <a:p>
            <a:r>
              <a:rPr lang="en-US" sz="1400" dirty="0" smtClean="0"/>
              <a:t>LENGTH NEEDED FOR TLEP ?</a:t>
            </a:r>
            <a:endParaRPr lang="en-US" sz="1400" dirty="0" smtClean="0"/>
          </a:p>
          <a:p>
            <a:r>
              <a:rPr lang="en-US" sz="1400" dirty="0" smtClean="0">
                <a:solidFill>
                  <a:srgbClr val="FF0000"/>
                </a:solidFill>
              </a:rPr>
              <a:t>ADDITIONAL </a:t>
            </a:r>
            <a:r>
              <a:rPr lang="en-US" sz="1400" dirty="0" smtClean="0">
                <a:solidFill>
                  <a:srgbClr val="FF0000"/>
                </a:solidFill>
              </a:rPr>
              <a:t>COST</a:t>
            </a:r>
            <a:r>
              <a:rPr lang="en-US" sz="1400" dirty="0" smtClean="0"/>
              <a:t> </a:t>
            </a:r>
            <a:r>
              <a:rPr lang="en-US" sz="1400" dirty="0" smtClean="0"/>
              <a:t>?</a:t>
            </a:r>
          </a:p>
        </p:txBody>
      </p:sp>
      <p:sp>
        <p:nvSpPr>
          <p:cNvPr id="14" name="Arc 13"/>
          <p:cNvSpPr/>
          <p:nvPr/>
        </p:nvSpPr>
        <p:spPr>
          <a:xfrm flipV="1">
            <a:off x="787400" y="3340100"/>
            <a:ext cx="7772400" cy="571500"/>
          </a:xfrm>
          <a:prstGeom prst="arc">
            <a:avLst>
              <a:gd name="adj1" fmla="val 10827733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168400" y="3416300"/>
            <a:ext cx="70993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n 14"/>
          <p:cNvSpPr/>
          <p:nvPr/>
        </p:nvSpPr>
        <p:spPr>
          <a:xfrm rot="16200000">
            <a:off x="4000499" y="2826338"/>
            <a:ext cx="863600" cy="1178249"/>
          </a:xfrm>
          <a:prstGeom prst="can">
            <a:avLst/>
          </a:prstGeom>
          <a:solidFill>
            <a:schemeClr val="tx1">
              <a:alpha val="40000"/>
            </a:schemeClr>
          </a:solidFill>
          <a:scene3d>
            <a:camera prst="orthographicFront">
              <a:rot lat="0" lon="1500001" rev="0"/>
            </a:camera>
            <a:lightRig rig="threePt" dir="t"/>
          </a:scene3d>
          <a:sp3d prstMaterial="legacyWirefram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60400" y="2844800"/>
            <a:ext cx="7937500" cy="368300"/>
          </a:xfrm>
          <a:custGeom>
            <a:avLst/>
            <a:gdLst>
              <a:gd name="connsiteX0" fmla="*/ 0 w 7937500"/>
              <a:gd name="connsiteY0" fmla="*/ 355600 h 368300"/>
              <a:gd name="connsiteX1" fmla="*/ 2616200 w 7937500"/>
              <a:gd name="connsiteY1" fmla="*/ 368300 h 368300"/>
              <a:gd name="connsiteX2" fmla="*/ 3035300 w 7937500"/>
              <a:gd name="connsiteY2" fmla="*/ 0 h 368300"/>
              <a:gd name="connsiteX3" fmla="*/ 4521200 w 7937500"/>
              <a:gd name="connsiteY3" fmla="*/ 0 h 368300"/>
              <a:gd name="connsiteX4" fmla="*/ 5041900 w 7937500"/>
              <a:gd name="connsiteY4" fmla="*/ 355600 h 368300"/>
              <a:gd name="connsiteX5" fmla="*/ 7937500 w 7937500"/>
              <a:gd name="connsiteY5" fmla="*/ 355600 h 368300"/>
              <a:gd name="connsiteX6" fmla="*/ 7937500 w 7937500"/>
              <a:gd name="connsiteY6" fmla="*/ 35560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37500" h="368300">
                <a:moveTo>
                  <a:pt x="0" y="355600"/>
                </a:moveTo>
                <a:lnTo>
                  <a:pt x="2616200" y="368300"/>
                </a:lnTo>
                <a:lnTo>
                  <a:pt x="3035300" y="0"/>
                </a:lnTo>
                <a:lnTo>
                  <a:pt x="4521200" y="0"/>
                </a:lnTo>
                <a:lnTo>
                  <a:pt x="5041900" y="355600"/>
                </a:lnTo>
                <a:lnTo>
                  <a:pt x="7937500" y="355600"/>
                </a:lnTo>
                <a:lnTo>
                  <a:pt x="7937500" y="355600"/>
                </a:ln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31800" y="3721100"/>
            <a:ext cx="8166100" cy="317500"/>
          </a:xfrm>
          <a:custGeom>
            <a:avLst/>
            <a:gdLst>
              <a:gd name="connsiteX0" fmla="*/ 0 w 8648700"/>
              <a:gd name="connsiteY0" fmla="*/ 0 h 317500"/>
              <a:gd name="connsiteX1" fmla="*/ 2908300 w 8648700"/>
              <a:gd name="connsiteY1" fmla="*/ 304800 h 317500"/>
              <a:gd name="connsiteX2" fmla="*/ 5397500 w 8648700"/>
              <a:gd name="connsiteY2" fmla="*/ 317500 h 317500"/>
              <a:gd name="connsiteX3" fmla="*/ 8204200 w 8648700"/>
              <a:gd name="connsiteY3" fmla="*/ 25400 h 317500"/>
              <a:gd name="connsiteX4" fmla="*/ 8648700 w 8648700"/>
              <a:gd name="connsiteY4" fmla="*/ 5080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8700" h="317500">
                <a:moveTo>
                  <a:pt x="0" y="0"/>
                </a:moveTo>
                <a:lnTo>
                  <a:pt x="2908300" y="304800"/>
                </a:lnTo>
                <a:lnTo>
                  <a:pt x="5397500" y="317500"/>
                </a:lnTo>
                <a:lnTo>
                  <a:pt x="8204200" y="25400"/>
                </a:lnTo>
                <a:lnTo>
                  <a:pt x="8648700" y="50800"/>
                </a:ln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86600" y="2920881"/>
            <a:ext cx="1943100" cy="1600438"/>
          </a:xfrm>
          <a:prstGeom prst="rect">
            <a:avLst/>
          </a:prstGeom>
          <a:solidFill>
            <a:srgbClr val="FFFFFF"/>
          </a:solidFill>
          <a:ln>
            <a:solidFill>
              <a:srgbClr val="0055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CLEVER RELATIVE ARRANGEMENT OF ARCS AND SS POSSIBLE ?</a:t>
            </a:r>
          </a:p>
          <a:p>
            <a:r>
              <a:rPr lang="en-US" sz="1400" dirty="0" smtClean="0"/>
              <a:t>LENGTH OF NON-STANDARD TUNNEL SIZE ? COST 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ERNPrésentation1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CERNPrésentation1.thmx</Template>
  <TotalTime>17815</TotalTime>
  <Words>2723</Words>
  <Application>Microsoft Macintosh PowerPoint</Application>
  <PresentationFormat>On-screen Show (4:3)</PresentationFormat>
  <Paragraphs>404</Paragraphs>
  <Slides>30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CERNPrésentation1</vt:lpstr>
      <vt:lpstr>Detector Ideas for TLEP  (and VHE-LHC)</vt:lpstr>
      <vt:lpstr>WG11:The Mandate</vt:lpstr>
      <vt:lpstr>WG11: a possible modus operandi</vt:lpstr>
      <vt:lpstr>Basic benchmarks</vt:lpstr>
      <vt:lpstr>Why TLEP and VHE-LHC experiments together</vt:lpstr>
      <vt:lpstr>Simulation</vt:lpstr>
      <vt:lpstr>TLEP (…and VHE-LHC) detectors</vt:lpstr>
      <vt:lpstr>Interaction Regions</vt:lpstr>
      <vt:lpstr>Bypass</vt:lpstr>
      <vt:lpstr>Magnetic Structure</vt:lpstr>
      <vt:lpstr>A Solenoid for TLEP expts</vt:lpstr>
      <vt:lpstr>Vertex Detector</vt:lpstr>
      <vt:lpstr>Vertex Detector</vt:lpstr>
      <vt:lpstr>Tracking</vt:lpstr>
      <vt:lpstr>Tracking</vt:lpstr>
      <vt:lpstr>TPC: Valuable R&amp;D from ILC and ALICE</vt:lpstr>
      <vt:lpstr>Calorimetry</vt:lpstr>
      <vt:lpstr>Calorimetry</vt:lpstr>
      <vt:lpstr>Muons</vt:lpstr>
      <vt:lpstr>DAQ and Trigger</vt:lpstr>
      <vt:lpstr>BLUEDEPTH</vt:lpstr>
      <vt:lpstr>BLUEDEPTH-A@TLEP</vt:lpstr>
      <vt:lpstr>BLUEDEPTH-B@TLEP</vt:lpstr>
      <vt:lpstr>BLUEDEPTH@VHE-LHC</vt:lpstr>
      <vt:lpstr>Ready for conclusions. But first, a proposal</vt:lpstr>
      <vt:lpstr>TLEP: the Money Saver</vt:lpstr>
      <vt:lpstr>Conclusion</vt:lpstr>
      <vt:lpstr>Backup</vt:lpstr>
      <vt:lpstr>Slide 29</vt:lpstr>
      <vt:lpstr>Passthrough</vt:lpstr>
    </vt:vector>
  </TitlesOfParts>
  <Company>CERN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FFF Control </dc:title>
  <dc:creator>Emilio Meschi</dc:creator>
  <cp:lastModifiedBy>Emilio Meschi</cp:lastModifiedBy>
  <cp:revision>90</cp:revision>
  <dcterms:created xsi:type="dcterms:W3CDTF">2013-07-23T22:20:09Z</dcterms:created>
  <dcterms:modified xsi:type="dcterms:W3CDTF">2013-07-26T15:26:29Z</dcterms:modified>
</cp:coreProperties>
</file>