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7" r:id="rId3"/>
    <p:sldId id="268" r:id="rId4"/>
    <p:sldId id="270" r:id="rId5"/>
    <p:sldId id="258" r:id="rId6"/>
    <p:sldId id="257" r:id="rId7"/>
    <p:sldId id="259" r:id="rId8"/>
    <p:sldId id="271" r:id="rId9"/>
    <p:sldId id="260" r:id="rId10"/>
    <p:sldId id="269" r:id="rId11"/>
    <p:sldId id="262" r:id="rId12"/>
    <p:sldId id="261" r:id="rId13"/>
    <p:sldId id="264" r:id="rId14"/>
    <p:sldId id="263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00FF"/>
    <a:srgbClr val="FFFF00"/>
    <a:srgbClr val="FF00FF"/>
    <a:srgbClr val="00FFFF"/>
    <a:srgbClr val="00FF00"/>
    <a:srgbClr val="FFFF0A"/>
    <a:srgbClr val="2B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10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958EC-BA1C-EB41-B684-AB38937C811E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C6800-6199-8C48-97BB-CE77F0B02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379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F02C9-EF07-A746-95C2-4F44666A2954}" type="datetimeFigureOut">
              <a:rPr lang="en-US" smtClean="0"/>
              <a:t>6/14/2013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96004-2A32-1C45-824B-4233C5909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311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Dielectric loaded HPRF test at MTA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A789-9631-664C-8D10-014F00278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2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Dielectric loaded HPRF test at MTA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A789-9631-664C-8D10-014F00278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3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Dielectric loaded HPRF test at MTA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A789-9631-664C-8D10-014F00278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2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Dielectric loaded HPRF test at MTA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A789-9631-664C-8D10-014F00278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Dielectric loaded HPRF test at MTA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A789-9631-664C-8D10-014F00278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0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Dielectric loaded HPRF test at MTA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A789-9631-664C-8D10-014F00278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7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Dielectric loaded HPRF test at MTA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A789-9631-664C-8D10-014F00278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Dielectric loaded HPRF test at MTA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A789-9631-664C-8D10-014F00278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3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Dielectric loaded HPRF test at MTA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A789-9631-664C-8D10-014F00278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3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Dielectric loaded HPRF test at MTA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A789-9631-664C-8D10-014F00278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7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Dielectric loaded HPRF test at MTA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A789-9631-664C-8D10-014F00278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4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Dielectric loaded HPRF test at MTA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0A789-9631-664C-8D10-014F00278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8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Progress of dielectric loaded </a:t>
            </a:r>
            <a:br>
              <a:rPr lang="en-US" dirty="0" smtClean="0"/>
            </a:br>
            <a:r>
              <a:rPr lang="en-US" dirty="0" smtClean="0"/>
              <a:t>gas-filled RF test at MTA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K. </a:t>
            </a:r>
            <a:r>
              <a:rPr lang="en-US" dirty="0" err="1" smtClean="0"/>
              <a:t>Yonehara</a:t>
            </a:r>
            <a:endParaRPr lang="en-US" dirty="0" smtClean="0"/>
          </a:p>
          <a:p>
            <a:r>
              <a:rPr lang="en-US" dirty="0" smtClean="0"/>
              <a:t>APC, Fermilab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Dielectric loaded HPRF test at MTA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A789-9631-664C-8D10-014F00278C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6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</a:t>
            </a:r>
            <a:r>
              <a:rPr lang="en-US" sz="3600" dirty="0" smtClean="0"/>
              <a:t>reakdown at high RF gradient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Dielectric loaded HPRF test at MTA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A789-9631-664C-8D10-014F00278C3D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fig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19" y="1325746"/>
            <a:ext cx="3657600" cy="22897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0438" y="1048306"/>
            <a:ext cx="100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RF signal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701" y="2529728"/>
            <a:ext cx="143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80"/>
                </a:solidFill>
              </a:rPr>
              <a:t>Optical signal</a:t>
            </a:r>
            <a:endParaRPr lang="en-US" dirty="0">
              <a:solidFill>
                <a:srgbClr val="800080"/>
              </a:solidFill>
            </a:endParaRPr>
          </a:p>
        </p:txBody>
      </p:sp>
      <p:pic>
        <p:nvPicPr>
          <p:cNvPr id="9" name="Picture 8" descr="fig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251629"/>
            <a:ext cx="2286000" cy="1372859"/>
          </a:xfrm>
          <a:prstGeom prst="rect">
            <a:avLst/>
          </a:prstGeom>
        </p:spPr>
      </p:pic>
      <p:pic>
        <p:nvPicPr>
          <p:cNvPr id="10" name="Picture 9" descr="fig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08" y="2624488"/>
            <a:ext cx="2286000" cy="1395270"/>
          </a:xfrm>
          <a:prstGeom prst="rect">
            <a:avLst/>
          </a:prstGeom>
        </p:spPr>
      </p:pic>
      <p:pic>
        <p:nvPicPr>
          <p:cNvPr id="11" name="Picture 10" descr="fig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36" y="4019758"/>
            <a:ext cx="2286000" cy="1432730"/>
          </a:xfrm>
          <a:prstGeom prst="rect">
            <a:avLst/>
          </a:prstGeom>
        </p:spPr>
      </p:pic>
      <p:pic>
        <p:nvPicPr>
          <p:cNvPr id="12" name="Picture 11" descr="fig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69" y="4307383"/>
            <a:ext cx="2286000" cy="14367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1383" y="4489141"/>
            <a:ext cx="1049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τ</a:t>
            </a:r>
            <a:r>
              <a:rPr lang="en-US" dirty="0" smtClean="0"/>
              <a:t> = 3.6 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54450" y="4119809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τ</a:t>
            </a:r>
            <a:r>
              <a:rPr lang="en-US" dirty="0" smtClean="0"/>
              <a:t> = 73.9 ns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31720" y="271439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τ</a:t>
            </a:r>
            <a:r>
              <a:rPr lang="en-US" dirty="0" smtClean="0"/>
              <a:t> = 106.9 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9034" y="144918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τ</a:t>
            </a:r>
            <a:r>
              <a:rPr lang="en-US" dirty="0" smtClean="0"/>
              <a:t> = 162.5 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24200" y="5744115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Observed decay time constants, </a:t>
            </a:r>
            <a:r>
              <a:rPr lang="en-US" dirty="0" err="1" smtClean="0"/>
              <a:t>τ</a:t>
            </a:r>
            <a:endParaRPr lang="en-US" dirty="0" smtClean="0"/>
          </a:p>
          <a:p>
            <a:r>
              <a:rPr lang="en-US" dirty="0" smtClean="0"/>
              <a:t>• Various </a:t>
            </a:r>
            <a:r>
              <a:rPr lang="en-US" dirty="0" err="1" smtClean="0"/>
              <a:t>τ</a:t>
            </a:r>
            <a:r>
              <a:rPr lang="en-US" dirty="0" smtClean="0"/>
              <a:t> at various BD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2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pressure dependence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Dielectric loaded HPRF test at MTA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A789-9631-664C-8D10-014F00278C3D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fig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49" y="2065579"/>
            <a:ext cx="4572000" cy="290775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803043" y="1978766"/>
            <a:ext cx="1983231" cy="2793211"/>
          </a:xfrm>
          <a:prstGeom prst="line">
            <a:avLst/>
          </a:prstGeom>
          <a:ln w="38100" cmpd="sng">
            <a:solidFill>
              <a:srgbClr val="FF6600">
                <a:alpha val="5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89189" y="3906475"/>
            <a:ext cx="4036760" cy="0"/>
          </a:xfrm>
          <a:prstGeom prst="line">
            <a:avLst/>
          </a:prstGeom>
          <a:ln w="38100" cmpd="sng">
            <a:solidFill>
              <a:srgbClr val="FF6600">
                <a:alpha val="5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33574" y="2093594"/>
            <a:ext cx="1374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Old cavity test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357350" y="2993071"/>
            <a:ext cx="24929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RF gradient at highest point</a:t>
            </a:r>
          </a:p>
          <a:p>
            <a:r>
              <a:rPr lang="en-US" sz="1600" dirty="0" smtClean="0"/>
              <a:t>(convex of electrode)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214979" y="3976603"/>
            <a:ext cx="2435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RF gradient on ceramic rod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089189" y="2546030"/>
            <a:ext cx="4036760" cy="0"/>
          </a:xfrm>
          <a:prstGeom prst="line">
            <a:avLst/>
          </a:prstGeom>
          <a:ln w="38100" cmpd="sng">
            <a:solidFill>
              <a:srgbClr val="FF6600">
                <a:alpha val="5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33338" y="1690278"/>
            <a:ext cx="380359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Open blue circle: peak E at electrode</a:t>
            </a:r>
          </a:p>
          <a:p>
            <a:r>
              <a:rPr lang="en-US" dirty="0"/>
              <a:t> </a:t>
            </a:r>
            <a:r>
              <a:rPr lang="en-US" dirty="0" smtClean="0"/>
              <a:t>   Close blue circle: surface E</a:t>
            </a:r>
          </a:p>
          <a:p>
            <a:r>
              <a:rPr lang="en-US" dirty="0" smtClean="0"/>
              <a:t>• Orange triangle: </a:t>
            </a:r>
          </a:p>
          <a:p>
            <a:r>
              <a:rPr lang="en-US" dirty="0"/>
              <a:t> </a:t>
            </a:r>
            <a:r>
              <a:rPr lang="en-US" dirty="0" smtClean="0"/>
              <a:t>   Compare old HPRF test with GN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• At p &lt; 200 psi, observed peak E </a:t>
            </a:r>
          </a:p>
          <a:p>
            <a:r>
              <a:rPr lang="en-US" dirty="0"/>
              <a:t> </a:t>
            </a:r>
            <a:r>
              <a:rPr lang="en-US" dirty="0" smtClean="0"/>
              <a:t>   (open circle) shows gas BD</a:t>
            </a:r>
          </a:p>
          <a:p>
            <a:r>
              <a:rPr lang="en-US" dirty="0" smtClean="0"/>
              <a:t>• At p &gt; 200 psi, observed peak E </a:t>
            </a:r>
          </a:p>
          <a:p>
            <a:r>
              <a:rPr lang="en-US" dirty="0"/>
              <a:t> </a:t>
            </a:r>
            <a:r>
              <a:rPr lang="en-US" dirty="0" smtClean="0"/>
              <a:t>   shows a plateau</a:t>
            </a:r>
          </a:p>
          <a:p>
            <a:r>
              <a:rPr lang="en-US" dirty="0" smtClean="0"/>
              <a:t>• The plateau seems to be determined </a:t>
            </a:r>
          </a:p>
          <a:p>
            <a:r>
              <a:rPr lang="en-US" dirty="0"/>
              <a:t> </a:t>
            </a:r>
            <a:r>
              <a:rPr lang="en-US" dirty="0" smtClean="0"/>
              <a:t>   by the dielectric strength of ceramic</a:t>
            </a:r>
          </a:p>
          <a:p>
            <a:r>
              <a:rPr lang="en-US" dirty="0"/>
              <a:t> </a:t>
            </a:r>
            <a:r>
              <a:rPr lang="en-US" dirty="0" smtClean="0"/>
              <a:t>   rod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2099" y="1584372"/>
            <a:ext cx="140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 BD slope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17898" y="215428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Metallic 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24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breakdown mechanism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57386"/>
            <a:ext cx="8229600" cy="49989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Weak breakdown</a:t>
            </a:r>
          </a:p>
          <a:p>
            <a:pPr lvl="1"/>
            <a:r>
              <a:rPr lang="en-US" dirty="0" smtClean="0"/>
              <a:t>Some amount of BD light came out from test cell</a:t>
            </a:r>
          </a:p>
          <a:p>
            <a:pPr lvl="1"/>
            <a:r>
              <a:rPr lang="en-US" dirty="0" smtClean="0"/>
              <a:t>Never seen such a BD in past gas-filled RF test</a:t>
            </a:r>
          </a:p>
          <a:p>
            <a:pPr lvl="1"/>
            <a:r>
              <a:rPr lang="en-US" dirty="0" smtClean="0"/>
              <a:t>It looks like a </a:t>
            </a:r>
            <a:r>
              <a:rPr lang="en-US" dirty="0" err="1" smtClean="0"/>
              <a:t>multipactor</a:t>
            </a:r>
            <a:r>
              <a:rPr lang="en-US" dirty="0" smtClean="0"/>
              <a:t> in a vacuum cavity</a:t>
            </a:r>
          </a:p>
          <a:p>
            <a:pPr lvl="1"/>
            <a:r>
              <a:rPr lang="en-US" dirty="0" smtClean="0"/>
              <a:t>It disappeared in higher RF gradient</a:t>
            </a:r>
          </a:p>
          <a:p>
            <a:pPr lvl="1"/>
            <a:r>
              <a:rPr lang="en-US" dirty="0"/>
              <a:t>Is it a surface breakdown</a:t>
            </a:r>
            <a:r>
              <a:rPr lang="en-US" dirty="0" smtClean="0"/>
              <a:t>?</a:t>
            </a:r>
          </a:p>
          <a:p>
            <a:r>
              <a:rPr lang="en-US" dirty="0" smtClean="0"/>
              <a:t>Regular breakdown</a:t>
            </a:r>
          </a:p>
          <a:p>
            <a:pPr lvl="1"/>
            <a:r>
              <a:rPr lang="en-US" dirty="0" smtClean="0"/>
              <a:t>Observed intense BD light</a:t>
            </a:r>
            <a:r>
              <a:rPr lang="en-US" dirty="0"/>
              <a:t> </a:t>
            </a:r>
            <a:r>
              <a:rPr lang="en-US" dirty="0" smtClean="0"/>
              <a:t>at high RF gradient</a:t>
            </a:r>
          </a:p>
          <a:p>
            <a:pPr lvl="1"/>
            <a:r>
              <a:rPr lang="en-US" dirty="0" smtClean="0"/>
              <a:t>Maximum RF gradient is close to the dielectric strength of alumina rod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Dielectric loaded HPRF test at MTA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A789-9631-664C-8D10-014F00278C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66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cavity after first run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Dielectric loaded HPRF test at MTA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A789-9631-664C-8D10-014F00278C3D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pic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26" y="1279390"/>
            <a:ext cx="4572000" cy="5127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8902" y="1662262"/>
            <a:ext cx="3745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Saw a small piece of broken ceramic</a:t>
            </a:r>
          </a:p>
          <a:p>
            <a:r>
              <a:rPr lang="en-US" dirty="0" smtClean="0"/>
              <a:t>• Saw one breakdown spot on a Cu</a:t>
            </a:r>
          </a:p>
          <a:p>
            <a:r>
              <a:rPr lang="en-US" dirty="0"/>
              <a:t> </a:t>
            </a:r>
            <a:r>
              <a:rPr lang="en-US" dirty="0" smtClean="0"/>
              <a:t>   electrode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58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 ceramic rod after test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Dielectric loaded HPRF test at MTA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A789-9631-664C-8D10-014F00278C3D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cr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0" y="1800372"/>
            <a:ext cx="8693453" cy="2170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7490" y="1180845"/>
            <a:ext cx="701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Crack</a:t>
            </a:r>
            <a:endParaRPr lang="en-US" dirty="0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>
            <a:off x="3488157" y="1550177"/>
            <a:ext cx="797874" cy="1214012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>
            <a:off x="3488157" y="1550177"/>
            <a:ext cx="218933" cy="1260707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63585" y="2250568"/>
            <a:ext cx="88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7235" y="2065902"/>
            <a:ext cx="54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</a:t>
            </a:r>
            <a:endParaRPr lang="en-US" dirty="0"/>
          </a:p>
        </p:txBody>
      </p:sp>
      <p:cxnSp>
        <p:nvCxnSpPr>
          <p:cNvPr id="13" name="Straight Connector 12"/>
          <p:cNvCxnSpPr>
            <a:stCxn id="8" idx="2"/>
          </p:cNvCxnSpPr>
          <p:nvPr/>
        </p:nvCxnSpPr>
        <p:spPr>
          <a:xfrm>
            <a:off x="3488157" y="1550177"/>
            <a:ext cx="0" cy="1069723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2"/>
          </p:cNvCxnSpPr>
          <p:nvPr/>
        </p:nvCxnSpPr>
        <p:spPr>
          <a:xfrm>
            <a:off x="3488157" y="1550177"/>
            <a:ext cx="1049994" cy="1069723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rack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0" y="4179823"/>
            <a:ext cx="8680613" cy="14436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61149" y="3406403"/>
            <a:ext cx="701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Crack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922716" y="4538514"/>
            <a:ext cx="2353112" cy="541636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endCxn id="17" idx="0"/>
          </p:cNvCxnSpPr>
          <p:nvPr/>
        </p:nvCxnSpPr>
        <p:spPr>
          <a:xfrm>
            <a:off x="3887094" y="3775735"/>
            <a:ext cx="212178" cy="762779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60598" y="5733871"/>
            <a:ext cx="6907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Since bottom part of rod is inserted to the rod holder deeper than top</a:t>
            </a:r>
          </a:p>
          <a:p>
            <a:r>
              <a:rPr lang="en-US" dirty="0"/>
              <a:t> </a:t>
            </a:r>
            <a:r>
              <a:rPr lang="en-US" dirty="0" smtClean="0"/>
              <a:t>  location of cracks is the middle of cavity that is the highest RF gradient</a:t>
            </a:r>
            <a:endParaRPr lang="en-US" dirty="0"/>
          </a:p>
        </p:txBody>
      </p:sp>
      <p:pic>
        <p:nvPicPr>
          <p:cNvPr id="21" name="Picture 20" descr="fig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31" y="1217217"/>
            <a:ext cx="1927242" cy="121801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7121" y="3995157"/>
            <a:ext cx="54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862026" y="4180707"/>
            <a:ext cx="88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87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7970"/>
            <a:ext cx="8229600" cy="5148380"/>
          </a:xfrm>
        </p:spPr>
        <p:txBody>
          <a:bodyPr>
            <a:normAutofit/>
          </a:bodyPr>
          <a:lstStyle/>
          <a:p>
            <a:r>
              <a:rPr lang="en-US" dirty="0" smtClean="0"/>
              <a:t>Pressure measurement shows that there is a transition of BD mechanisms at p ~ 200 psi</a:t>
            </a:r>
          </a:p>
          <a:p>
            <a:pPr lvl="1"/>
            <a:r>
              <a:rPr lang="en-US" dirty="0" smtClean="0"/>
              <a:t>Gas BD at p &lt; 200 psi</a:t>
            </a:r>
          </a:p>
          <a:p>
            <a:pPr lvl="1"/>
            <a:r>
              <a:rPr lang="en-US" dirty="0" smtClean="0"/>
              <a:t>New BD (plateau) at p &gt; 200 psi</a:t>
            </a:r>
          </a:p>
          <a:p>
            <a:r>
              <a:rPr lang="en-US" dirty="0" smtClean="0"/>
              <a:t>Saw weak BD </a:t>
            </a:r>
          </a:p>
          <a:p>
            <a:pPr lvl="1"/>
            <a:r>
              <a:rPr lang="en-US" dirty="0" smtClean="0"/>
              <a:t>Surface BD?</a:t>
            </a:r>
          </a:p>
          <a:p>
            <a:r>
              <a:rPr lang="en-US" dirty="0" smtClean="0"/>
              <a:t>The plateau can be the dielectric strength of ceramic rod (15 ~ 16 MV/m)</a:t>
            </a:r>
          </a:p>
          <a:p>
            <a:pPr lvl="1"/>
            <a:r>
              <a:rPr lang="en-US" dirty="0" smtClean="0"/>
              <a:t>This can explain why ceramic rod is broken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Dielectric loaded HPRF test at MTA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A789-9631-664C-8D10-014F00278C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21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future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69697" cy="46659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These are just hypothesis although everything can be explained</a:t>
            </a:r>
          </a:p>
          <a:p>
            <a:r>
              <a:rPr lang="en-US" dirty="0" smtClean="0"/>
              <a:t>We do not know when the ceramic was broken</a:t>
            </a:r>
          </a:p>
          <a:p>
            <a:r>
              <a:rPr lang="en-US" dirty="0" smtClean="0"/>
              <a:t>Plan in near future (in 2013)</a:t>
            </a:r>
          </a:p>
          <a:p>
            <a:pPr lvl="1"/>
            <a:r>
              <a:rPr lang="en-US" dirty="0" smtClean="0"/>
              <a:t>Measure maximum RF gradient w/o ceramic rod</a:t>
            </a:r>
          </a:p>
          <a:p>
            <a:pPr lvl="1"/>
            <a:r>
              <a:rPr lang="en-US" dirty="0" smtClean="0"/>
              <a:t>Repeat the same test with a new ceramic rod (same material)</a:t>
            </a:r>
          </a:p>
          <a:p>
            <a:pPr lvl="1"/>
            <a:r>
              <a:rPr lang="en-US" dirty="0" smtClean="0"/>
              <a:t>Repeat the same test with different materials</a:t>
            </a:r>
          </a:p>
          <a:p>
            <a:pPr lvl="2"/>
            <a:r>
              <a:rPr lang="en-US" dirty="0" err="1" smtClean="0"/>
              <a:t>TiO</a:t>
            </a:r>
            <a:endParaRPr lang="en-US" dirty="0" smtClean="0"/>
          </a:p>
          <a:p>
            <a:pPr lvl="2"/>
            <a:r>
              <a:rPr lang="en-US" dirty="0" smtClean="0"/>
              <a:t>Teflon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Dielectric loaded HPRF test at MTA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A789-9631-664C-8D10-014F00278C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4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40" y="1403300"/>
            <a:ext cx="655279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Make a compact RF system by loading a dielectric material in a RF system</a:t>
            </a:r>
          </a:p>
          <a:p>
            <a:pPr lvl="1"/>
            <a:r>
              <a:rPr lang="en-US" sz="2400" dirty="0" smtClean="0"/>
              <a:t>A compact accelerator system is attractive in general</a:t>
            </a:r>
          </a:p>
          <a:p>
            <a:pPr lvl="1"/>
            <a:r>
              <a:rPr lang="en-US" sz="2400" dirty="0" smtClean="0"/>
              <a:t>Dielectric loaded RF system has been investigated for long time</a:t>
            </a:r>
          </a:p>
          <a:p>
            <a:r>
              <a:rPr lang="en-US" sz="2800" dirty="0" smtClean="0"/>
              <a:t>Especially, a helical cooling channel requires a small radius RF system </a:t>
            </a:r>
          </a:p>
          <a:p>
            <a:pPr lvl="1"/>
            <a:r>
              <a:rPr lang="en-US" sz="2400" dirty="0" err="1" smtClean="0"/>
              <a:t>λ</a:t>
            </a:r>
            <a:r>
              <a:rPr lang="en-US" sz="2400" baseline="-25000" dirty="0" err="1" smtClean="0"/>
              <a:t>HCC</a:t>
            </a:r>
            <a:r>
              <a:rPr lang="en-US" sz="2400" dirty="0" smtClean="0"/>
              <a:t>  ~ </a:t>
            </a:r>
            <a:r>
              <a:rPr lang="en-US" sz="2400" dirty="0" err="1" smtClean="0"/>
              <a:t>λ</a:t>
            </a:r>
            <a:r>
              <a:rPr lang="en-US" sz="2400" baseline="-25000" dirty="0" err="1" smtClean="0"/>
              <a:t>RF</a:t>
            </a:r>
            <a:r>
              <a:rPr lang="en-US" sz="2400" dirty="0"/>
              <a:t> </a:t>
            </a:r>
            <a:r>
              <a:rPr lang="en-US" sz="2000" dirty="0" smtClean="0"/>
              <a:t>(V. </a:t>
            </a:r>
            <a:r>
              <a:rPr lang="en-US" sz="2000" dirty="0" err="1" smtClean="0"/>
              <a:t>Balbekov</a:t>
            </a:r>
            <a:r>
              <a:rPr lang="en-US" sz="2000" dirty="0"/>
              <a:t> </a:t>
            </a:r>
            <a:r>
              <a:rPr lang="en-US" sz="2000" dirty="0" smtClean="0"/>
              <a:t>&amp; KY, EPAC’08 THPC110)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Dielectric loaded HPRF test at MTA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A789-9631-664C-8D10-014F00278C3D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HCC_R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29" y="4271753"/>
            <a:ext cx="2743200" cy="2084597"/>
          </a:xfrm>
          <a:prstGeom prst="rect">
            <a:avLst/>
          </a:prstGeom>
        </p:spPr>
      </p:pic>
      <p:pic>
        <p:nvPicPr>
          <p:cNvPr id="10" name="Picture 9" descr="fig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840" y="1525941"/>
            <a:ext cx="914400" cy="34377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83840" y="925412"/>
            <a:ext cx="1568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HCC RF cell</a:t>
            </a:r>
          </a:p>
          <a:p>
            <a:r>
              <a:rPr lang="en-US" dirty="0" smtClean="0"/>
              <a:t>(F. </a:t>
            </a:r>
            <a:r>
              <a:rPr lang="en-US" dirty="0" err="1" smtClean="0"/>
              <a:t>Marhauser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58666" y="1567700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rgbClr val="2BFFFF"/>
                </a:solidFill>
              </a:rPr>
              <a:t>Ceramic disk</a:t>
            </a:r>
            <a:endParaRPr lang="en-US" sz="1400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rgbClr val="2B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7541656" y="1875477"/>
            <a:ext cx="561192" cy="743215"/>
          </a:xfrm>
          <a:prstGeom prst="line">
            <a:avLst/>
          </a:prstGeom>
          <a:ln>
            <a:solidFill>
              <a:srgbClr val="2B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14119" y="2304696"/>
            <a:ext cx="896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rgbClr val="FFFF0A"/>
                </a:solidFill>
              </a:rPr>
              <a:t>Be RF win</a:t>
            </a:r>
            <a:endParaRPr lang="en-US" sz="1400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rgbClr val="FFFF0A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7717644" y="2612473"/>
            <a:ext cx="561192" cy="743215"/>
          </a:xfrm>
          <a:prstGeom prst="line">
            <a:avLst/>
          </a:prstGeom>
          <a:ln>
            <a:solidFill>
              <a:srgbClr val="FFFF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41778" y="5706459"/>
            <a:ext cx="1979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rgbClr val="2BFFFF"/>
                </a:solidFill>
              </a:rPr>
              <a:t>RF power feeding line</a:t>
            </a:r>
          </a:p>
          <a:p>
            <a:r>
              <a:rPr lang="en-US" sz="1400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rgbClr val="2BFFFF"/>
                </a:solidFill>
              </a:rPr>
              <a:t>(Access from z direction)</a:t>
            </a:r>
            <a:endParaRPr lang="en-US" sz="1400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rgbClr val="2BFFFF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5647708" y="5652473"/>
            <a:ext cx="797195" cy="217720"/>
          </a:xfrm>
          <a:prstGeom prst="line">
            <a:avLst/>
          </a:prstGeom>
          <a:ln>
            <a:solidFill>
              <a:srgbClr val="2B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44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tub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235672"/>
            <a:ext cx="2743200" cy="2120678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8003382" y="1585027"/>
            <a:ext cx="364686" cy="45285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118"/>
            <a:ext cx="8229600" cy="1143000"/>
          </a:xfrm>
        </p:spPr>
        <p:txBody>
          <a:bodyPr/>
          <a:lstStyle/>
          <a:p>
            <a:r>
              <a:rPr lang="en-US" dirty="0" smtClean="0"/>
              <a:t>Goal of the first experiment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043"/>
            <a:ext cx="6434644" cy="535546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Critical issue is a </a:t>
            </a:r>
            <a:r>
              <a:rPr lang="en-US" sz="2800" dirty="0" smtClean="0">
                <a:solidFill>
                  <a:srgbClr val="FF0000"/>
                </a:solidFill>
              </a:rPr>
              <a:t>Surface Breakdown</a:t>
            </a:r>
            <a:endParaRPr lang="en-US" sz="2800" dirty="0" smtClean="0"/>
          </a:p>
          <a:p>
            <a:pPr lvl="1"/>
            <a:r>
              <a:rPr lang="en-US" sz="2400" dirty="0" smtClean="0"/>
              <a:t>Ceramic has relatively large secondary electron emission (SEE) yield (SEE &gt; 1) </a:t>
            </a:r>
          </a:p>
          <a:p>
            <a:pPr lvl="1"/>
            <a:r>
              <a:rPr lang="en-US" sz="2400" dirty="0" smtClean="0"/>
              <a:t>Primary electron generates more than one electron</a:t>
            </a:r>
          </a:p>
          <a:p>
            <a:pPr lvl="1"/>
            <a:r>
              <a:rPr lang="en-US" sz="2400" dirty="0" smtClean="0"/>
              <a:t>It induces a cascade process</a:t>
            </a:r>
          </a:p>
          <a:p>
            <a:pPr lvl="1"/>
            <a:r>
              <a:rPr lang="en-US" sz="2400" dirty="0" smtClean="0"/>
              <a:t>Similar as a </a:t>
            </a:r>
            <a:r>
              <a:rPr lang="en-US" sz="2400" dirty="0" err="1" smtClean="0"/>
              <a:t>multipactor</a:t>
            </a:r>
            <a:r>
              <a:rPr lang="en-US" sz="2400" dirty="0" smtClean="0"/>
              <a:t> process</a:t>
            </a:r>
          </a:p>
          <a:p>
            <a:r>
              <a:rPr lang="en-US" sz="2800" dirty="0" smtClean="0"/>
              <a:t>Fill a buffer gas to eliminate the surface breakdown</a:t>
            </a:r>
          </a:p>
          <a:p>
            <a:pPr lvl="1"/>
            <a:r>
              <a:rPr lang="en-US" sz="2400" dirty="0" smtClean="0"/>
              <a:t>Electrostatic accelerator, e.g. Van der </a:t>
            </a:r>
            <a:r>
              <a:rPr lang="en-US" sz="2400" dirty="0" err="1" smtClean="0"/>
              <a:t>Graaff</a:t>
            </a:r>
            <a:endParaRPr lang="en-US" sz="2400" dirty="0" smtClean="0"/>
          </a:p>
          <a:p>
            <a:pPr lvl="1"/>
            <a:r>
              <a:rPr lang="en-US" sz="2400" dirty="0" smtClean="0"/>
              <a:t>RF power window, e.g. High power Klystron</a:t>
            </a:r>
          </a:p>
          <a:p>
            <a:r>
              <a:rPr lang="en-US" sz="2800" dirty="0" smtClean="0"/>
              <a:t>No application for RF accelerator system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his concept works only for </a:t>
            </a:r>
            <a:r>
              <a:rPr lang="en-US" sz="2400" dirty="0" err="1" smtClean="0"/>
              <a:t>muon</a:t>
            </a:r>
            <a:r>
              <a:rPr lang="en-US" sz="2400" dirty="0" smtClean="0"/>
              <a:t> accelerator/cooler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Dielectric loaded HPRF test at MTA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A789-9631-664C-8D10-014F00278C3D}" type="slidenum">
              <a:rPr lang="en-US" smtClean="0"/>
              <a:t>3</a:t>
            </a:fld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993939" y="2037879"/>
            <a:ext cx="388899" cy="45285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85640" y="2037878"/>
            <a:ext cx="575963" cy="561143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988812" y="2490732"/>
            <a:ext cx="388899" cy="45285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880513" y="2490731"/>
            <a:ext cx="575963" cy="561143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93530" y="2608855"/>
            <a:ext cx="388899" cy="45285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885231" y="2608854"/>
            <a:ext cx="575963" cy="561143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983692" y="2928637"/>
            <a:ext cx="388899" cy="45285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875393" y="2928636"/>
            <a:ext cx="575963" cy="561143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988410" y="3046760"/>
            <a:ext cx="388899" cy="45285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880111" y="3046759"/>
            <a:ext cx="575963" cy="561143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008107" y="3041657"/>
            <a:ext cx="388899" cy="45285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899808" y="3041656"/>
            <a:ext cx="575963" cy="561143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012825" y="3159780"/>
            <a:ext cx="388899" cy="45285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904526" y="3159779"/>
            <a:ext cx="575963" cy="561143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90850" y="1082952"/>
            <a:ext cx="531656" cy="2884470"/>
          </a:xfrm>
          <a:prstGeom prst="rect">
            <a:avLst/>
          </a:prstGeom>
          <a:pattFill prst="wdUpDiag">
            <a:fgClr>
              <a:prstClr val="black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8190850" y="1082952"/>
            <a:ext cx="0" cy="2884470"/>
          </a:xfrm>
          <a:prstGeom prst="line">
            <a:avLst/>
          </a:prstGeom>
          <a:ln w="3810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267460" y="1082952"/>
            <a:ext cx="175856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Electron cascade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7987292" y="2306066"/>
            <a:ext cx="94862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Ceramic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7413056" y="2016421"/>
            <a:ext cx="9845" cy="91221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05833" y="2306065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819726" y="3851671"/>
            <a:ext cx="203729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Van der </a:t>
            </a:r>
            <a:r>
              <a:rPr lang="en-US" dirty="0" err="1" smtClean="0"/>
              <a:t>Graaff</a:t>
            </a:r>
            <a:r>
              <a:rPr lang="en-US" dirty="0" smtClean="0"/>
              <a:t> 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8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the first experiment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1043"/>
            <a:ext cx="7694867" cy="5155308"/>
          </a:xfrm>
        </p:spPr>
        <p:txBody>
          <a:bodyPr>
            <a:normAutofit/>
          </a:bodyPr>
          <a:lstStyle/>
          <a:p>
            <a:r>
              <a:rPr lang="en-US" dirty="0" smtClean="0"/>
              <a:t>Surface breakdown process can be terminated in a gas-filled RF cavity</a:t>
            </a:r>
          </a:p>
          <a:p>
            <a:r>
              <a:rPr lang="en-US" dirty="0" smtClean="0"/>
              <a:t>Verify this model </a:t>
            </a:r>
          </a:p>
          <a:p>
            <a:pPr lvl="1"/>
            <a:r>
              <a:rPr lang="en-US" dirty="0" smtClean="0"/>
              <a:t>Since this is the first proof of principle test we do not care about a RF power dissipation in a loaded ceramic material</a:t>
            </a:r>
          </a:p>
          <a:p>
            <a:pPr lvl="1"/>
            <a:r>
              <a:rPr lang="en-US" dirty="0" smtClean="0"/>
              <a:t>Material search will be the next step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Dielectric loaded HPRF test at MTA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A789-9631-664C-8D10-014F00278C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8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test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3765"/>
            <a:ext cx="8229600" cy="4525963"/>
          </a:xfrm>
        </p:spPr>
        <p:txBody>
          <a:bodyPr/>
          <a:lstStyle/>
          <a:p>
            <a:r>
              <a:rPr lang="en-US" dirty="0" smtClean="0"/>
              <a:t>Minimize field gradient at triple junction </a:t>
            </a:r>
          </a:p>
          <a:p>
            <a:pPr lvl="1"/>
            <a:r>
              <a:rPr lang="en-US" dirty="0" smtClean="0"/>
              <a:t>Metallic body, ceramic rod and GN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Dielectric loaded HPRF test at MTA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A789-9631-664C-8D10-014F00278C3D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35" y="2800310"/>
            <a:ext cx="2413855" cy="3108753"/>
          </a:xfrm>
          <a:prstGeom prst="rect">
            <a:avLst/>
          </a:prstGeom>
        </p:spPr>
      </p:pic>
      <p:pic>
        <p:nvPicPr>
          <p:cNvPr id="8" name="Picture 7" descr="fig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28" y="2615556"/>
            <a:ext cx="2743200" cy="27937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60290" y="5396026"/>
            <a:ext cx="3529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Frequency = 814.544 </a:t>
            </a:r>
            <a:r>
              <a:rPr lang="en-US" dirty="0" smtClean="0"/>
              <a:t>MHz @ 1 </a:t>
            </a:r>
            <a:r>
              <a:rPr lang="en-US" dirty="0" err="1" smtClean="0"/>
              <a:t>atm</a:t>
            </a:r>
            <a:endParaRPr lang="en-US" dirty="0"/>
          </a:p>
          <a:p>
            <a:r>
              <a:rPr lang="en-US" dirty="0"/>
              <a:t>Q</a:t>
            </a:r>
            <a:r>
              <a:rPr lang="en-US" baseline="-25000" dirty="0"/>
              <a:t>L</a:t>
            </a:r>
            <a:r>
              <a:rPr lang="en-US" dirty="0"/>
              <a:t> = </a:t>
            </a:r>
            <a:r>
              <a:rPr lang="en-US" dirty="0" smtClean="0"/>
              <a:t>4,250 from RF calibration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416277" y="4361160"/>
            <a:ext cx="620266" cy="167358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ig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5" y="3111791"/>
            <a:ext cx="2743200" cy="21857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942" y="5409268"/>
            <a:ext cx="3036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Donut shape copper electrode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81144" y="4528518"/>
            <a:ext cx="1237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Triple junction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66071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RF field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2215"/>
            <a:ext cx="4101263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Simulated RF field</a:t>
            </a:r>
          </a:p>
          <a:p>
            <a:pPr lvl="1"/>
            <a:r>
              <a:rPr lang="en-US" sz="2000" dirty="0" smtClean="0"/>
              <a:t>Parallel field on a ceramic rod</a:t>
            </a:r>
          </a:p>
          <a:p>
            <a:pPr lvl="1"/>
            <a:r>
              <a:rPr lang="en-US" sz="2000" dirty="0" smtClean="0"/>
              <a:t>Field enhancement 1.5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@Electrode</a:t>
            </a:r>
          </a:p>
          <a:p>
            <a:pPr lvl="1"/>
            <a:r>
              <a:rPr lang="en-US" sz="2000" dirty="0" smtClean="0"/>
              <a:t>Low field at triple junction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Dielectric loaded HPRF test at MTA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A789-9631-664C-8D10-014F00278C3D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testfig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93" y="1417638"/>
            <a:ext cx="4762831" cy="4343701"/>
          </a:xfrm>
          <a:prstGeom prst="rect">
            <a:avLst/>
          </a:prstGeom>
        </p:spPr>
      </p:pic>
      <p:pic>
        <p:nvPicPr>
          <p:cNvPr id="8" name="Picture 7" descr="ceram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7" y="3682841"/>
            <a:ext cx="4114800" cy="20475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28868" y="5702138"/>
            <a:ext cx="354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field distribution in SF simulation </a:t>
            </a:r>
          </a:p>
        </p:txBody>
      </p:sp>
      <p:sp>
        <p:nvSpPr>
          <p:cNvPr id="10" name="Oval 9"/>
          <p:cNvSpPr/>
          <p:nvPr/>
        </p:nvSpPr>
        <p:spPr>
          <a:xfrm>
            <a:off x="6931117" y="5188107"/>
            <a:ext cx="620266" cy="16735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31117" y="5453560"/>
            <a:ext cx="1237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Triple junction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196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</a:t>
            </a:r>
            <a:r>
              <a:rPr lang="en-US" dirty="0" smtClean="0"/>
              <a:t>aximum gradient search on surface of a ceramic rod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70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order to avoid permanent damage of ceramic rod, applied RF amplitude was gradually ramped up</a:t>
            </a:r>
          </a:p>
          <a:p>
            <a:pPr lvl="1"/>
            <a:r>
              <a:rPr lang="en-US" sz="2000" dirty="0" smtClean="0"/>
              <a:t>0.5 MV/m step</a:t>
            </a:r>
          </a:p>
          <a:p>
            <a:pPr lvl="1"/>
            <a:r>
              <a:rPr lang="en-US" sz="2000" dirty="0" smtClean="0"/>
              <a:t>RF system was recovered even we had a breakdown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Dielectric loaded HPRF test at MTA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A789-9631-664C-8D10-014F00278C3D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fig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83383"/>
            <a:ext cx="4572000" cy="29919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7224" y="3101474"/>
            <a:ext cx="322670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N</a:t>
            </a:r>
            <a:r>
              <a:rPr lang="en-US" baseline="-25000" dirty="0" smtClean="0"/>
              <a:t>2</a:t>
            </a:r>
            <a:r>
              <a:rPr lang="en-US" dirty="0" smtClean="0"/>
              <a:t> gas pressure = 1,000 psi</a:t>
            </a:r>
          </a:p>
          <a:p>
            <a:r>
              <a:rPr lang="en-US" dirty="0" smtClean="0"/>
              <a:t>• Observed unusual BD event at 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surface</a:t>
            </a:r>
            <a:r>
              <a:rPr lang="en-US" dirty="0" smtClean="0"/>
              <a:t> &lt; 10 MV/m </a:t>
            </a:r>
          </a:p>
          <a:p>
            <a:r>
              <a:rPr lang="en-US" dirty="0" smtClean="0"/>
              <a:t>• Observed usual BD event at 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surface</a:t>
            </a:r>
            <a:r>
              <a:rPr lang="en-US" dirty="0" smtClean="0"/>
              <a:t> &gt; </a:t>
            </a:r>
            <a:r>
              <a:rPr lang="en-US" dirty="0"/>
              <a:t>10 MV/m </a:t>
            </a:r>
            <a:endParaRPr lang="en-US" dirty="0" smtClean="0"/>
          </a:p>
          <a:p>
            <a:r>
              <a:rPr lang="en-US" dirty="0" smtClean="0"/>
              <a:t>• Long run at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surface</a:t>
            </a:r>
            <a:r>
              <a:rPr lang="en-US" dirty="0" smtClean="0"/>
              <a:t> = 12 MV/m</a:t>
            </a:r>
          </a:p>
          <a:p>
            <a:r>
              <a:rPr lang="en-US" dirty="0" smtClean="0"/>
              <a:t>• No BD during 2 </a:t>
            </a:r>
            <a:r>
              <a:rPr lang="en-US" dirty="0" err="1" smtClean="0"/>
              <a:t>hrs</a:t>
            </a:r>
            <a:r>
              <a:rPr lang="en-US" dirty="0" smtClean="0"/>
              <a:t> long run </a:t>
            </a:r>
          </a:p>
          <a:p>
            <a:r>
              <a:rPr lang="en-US" dirty="0"/>
              <a:t> </a:t>
            </a:r>
            <a:r>
              <a:rPr lang="en-US" dirty="0" smtClean="0"/>
              <a:t>   (RF rep rate = 10 Hz)</a:t>
            </a:r>
          </a:p>
          <a:p>
            <a:r>
              <a:rPr lang="en-US" dirty="0" smtClean="0"/>
              <a:t>• Multiple BD at 14.5 MV/m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49663" y="3657073"/>
            <a:ext cx="0" cy="68912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67406" y="4365885"/>
            <a:ext cx="964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57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Observed quality factor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Dielectric loaded HPRF test at MTA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A789-9631-664C-8D10-014F00278C3D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fig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143" y="1249845"/>
            <a:ext cx="2743200" cy="1684163"/>
          </a:xfrm>
          <a:prstGeom prst="rect">
            <a:avLst/>
          </a:prstGeom>
        </p:spPr>
      </p:pic>
      <p:pic>
        <p:nvPicPr>
          <p:cNvPr id="7" name="Picture 6" descr="Scr_14-58-42_ca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8" y="1417638"/>
            <a:ext cx="5007443" cy="3129652"/>
          </a:xfrm>
          <a:prstGeom prst="rect">
            <a:avLst/>
          </a:prstGeom>
        </p:spPr>
      </p:pic>
      <p:pic>
        <p:nvPicPr>
          <p:cNvPr id="8" name="Picture 7" descr="fig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921" y="3039986"/>
            <a:ext cx="2743200" cy="17002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2806" y="4954219"/>
            <a:ext cx="5033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 Quality factor = 4554.02 ± 569.40</a:t>
            </a:r>
          </a:p>
          <a:p>
            <a:r>
              <a:rPr lang="en-US" dirty="0" smtClean="0"/>
              <a:t>Observed frequency = 800.566 ± 0.004 MHz in 2 </a:t>
            </a:r>
            <a:r>
              <a:rPr lang="en-US" dirty="0" err="1" smtClean="0"/>
              <a:t>hrs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87209" y="1417638"/>
            <a:ext cx="160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decay signal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82359" y="3174034"/>
            <a:ext cx="1623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Decay constant</a:t>
            </a:r>
          </a:p>
        </p:txBody>
      </p:sp>
      <p:sp>
        <p:nvSpPr>
          <p:cNvPr id="12" name="Oval 11"/>
          <p:cNvSpPr/>
          <p:nvPr/>
        </p:nvSpPr>
        <p:spPr>
          <a:xfrm>
            <a:off x="2878063" y="1477020"/>
            <a:ext cx="813997" cy="2717097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6296" y="1840939"/>
            <a:ext cx="143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Optical signal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472" y="236267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FF"/>
                </a:solidFill>
              </a:rPr>
              <a:t>Reflected </a:t>
            </a:r>
            <a:r>
              <a:rPr lang="en-US" dirty="0" err="1" smtClean="0">
                <a:solidFill>
                  <a:srgbClr val="00FFFF"/>
                </a:solidFill>
              </a:rPr>
              <a:t>pwr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93400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Forward </a:t>
            </a:r>
            <a:r>
              <a:rPr lang="en-US" dirty="0" err="1" smtClean="0">
                <a:solidFill>
                  <a:srgbClr val="FF00FF"/>
                </a:solidFill>
              </a:rPr>
              <a:t>pwr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729" y="3497200"/>
            <a:ext cx="1087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RF pickup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359792"/>
              </p:ext>
            </p:extLst>
          </p:nvPr>
        </p:nvGraphicFramePr>
        <p:xfrm>
          <a:off x="6857009" y="3543366"/>
          <a:ext cx="660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6" imgW="660400" imgH="495300" progId="Equation.3">
                  <p:embed/>
                </p:oleObj>
              </mc:Choice>
              <mc:Fallback>
                <p:oleObj name="Equation" r:id="rId6" imgW="6604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57009" y="3543366"/>
                        <a:ext cx="6604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1409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Weak breakdown at low RF gradient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Dielectric loaded HPRF test at MTA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A789-9631-664C-8D10-014F00278C3D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norm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8" y="1613757"/>
            <a:ext cx="3200400" cy="4616126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8" name="Picture 7" descr="unusu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059" y="1632435"/>
            <a:ext cx="3200400" cy="4487424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572987" y="1244425"/>
            <a:ext cx="1568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breakdown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81948" y="1263103"/>
            <a:ext cx="183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Weak breakdown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16096" y="2213237"/>
            <a:ext cx="45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86447" y="2225559"/>
            <a:ext cx="45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05475" y="3971869"/>
            <a:ext cx="143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 signal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4507151"/>
            <a:ext cx="143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 signal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48484" y="4885822"/>
            <a:ext cx="18926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• Continuously build </a:t>
            </a:r>
          </a:p>
          <a:p>
            <a:r>
              <a:rPr lang="en-US" sz="1400" dirty="0" smtClean="0"/>
              <a:t>   weak light with offset</a:t>
            </a:r>
          </a:p>
          <a:p>
            <a:r>
              <a:rPr lang="en-US" sz="1400" dirty="0" smtClean="0"/>
              <a:t>• Some current flow on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PMT GND (?)</a:t>
            </a:r>
            <a:endParaRPr lang="en-US" sz="1400" dirty="0"/>
          </a:p>
        </p:txBody>
      </p:sp>
      <p:sp>
        <p:nvSpPr>
          <p:cNvPr id="16" name="Oval 15"/>
          <p:cNvSpPr/>
          <p:nvPr/>
        </p:nvSpPr>
        <p:spPr>
          <a:xfrm>
            <a:off x="6019800" y="1849034"/>
            <a:ext cx="533400" cy="522959"/>
          </a:xfrm>
          <a:prstGeom prst="ellipse">
            <a:avLst/>
          </a:prstGeom>
          <a:noFill/>
          <a:ln w="28575" cmpd="sng">
            <a:solidFill>
              <a:srgbClr val="FF6600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6293650" y="1764987"/>
            <a:ext cx="0" cy="3436587"/>
          </a:xfrm>
          <a:prstGeom prst="line">
            <a:avLst/>
          </a:prstGeom>
          <a:ln w="28575" cmpd="sng">
            <a:solidFill>
              <a:srgbClr val="FF6600">
                <a:alpha val="5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290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996</Words>
  <Application>Microsoft Office PowerPoint</Application>
  <PresentationFormat>On-screen Show (4:3)</PresentationFormat>
  <Paragraphs>199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Progress of dielectric loaded  gas-filled RF test at MTA</vt:lpstr>
      <vt:lpstr>Goal of the project</vt:lpstr>
      <vt:lpstr>Goal of the first experiment (I)</vt:lpstr>
      <vt:lpstr>Goal of the first experiment (II)</vt:lpstr>
      <vt:lpstr>Design test cell</vt:lpstr>
      <vt:lpstr>Simulated RF field distribution</vt:lpstr>
      <vt:lpstr>Maximum gradient search on surface of a ceramic rod</vt:lpstr>
      <vt:lpstr>Observed quality factor</vt:lpstr>
      <vt:lpstr>Weak breakdown at low RF gradient</vt:lpstr>
      <vt:lpstr>Breakdown at high RF gradient</vt:lpstr>
      <vt:lpstr>Gas pressure dependence</vt:lpstr>
      <vt:lpstr>Consider breakdown mechanism</vt:lpstr>
      <vt:lpstr>Open cavity after first run</vt:lpstr>
      <vt:lpstr>Inspect ceramic rod after test</vt:lpstr>
      <vt:lpstr>Summary</vt:lpstr>
      <vt:lpstr>Discussion and future plan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Dielectric loaded RF test</dc:title>
  <dc:creator>Accelerator Division</dc:creator>
  <cp:lastModifiedBy>Stratakis, Diktys</cp:lastModifiedBy>
  <cp:revision>78</cp:revision>
  <dcterms:created xsi:type="dcterms:W3CDTF">2013-04-17T13:41:22Z</dcterms:created>
  <dcterms:modified xsi:type="dcterms:W3CDTF">2013-06-14T17:35:27Z</dcterms:modified>
</cp:coreProperties>
</file>