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13"/>
  </p:notesMasterIdLst>
  <p:handoutMasterIdLst>
    <p:handoutMasterId r:id="rId14"/>
  </p:handoutMasterIdLst>
  <p:sldIdLst>
    <p:sldId id="264" r:id="rId3"/>
    <p:sldId id="265" r:id="rId4"/>
    <p:sldId id="266" r:id="rId5"/>
    <p:sldId id="280" r:id="rId6"/>
    <p:sldId id="281" r:id="rId7"/>
    <p:sldId id="282" r:id="rId8"/>
    <p:sldId id="263" r:id="rId9"/>
    <p:sldId id="284" r:id="rId10"/>
    <p:sldId id="283" r:id="rId11"/>
    <p:sldId id="28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varScale="1">
        <p:scale>
          <a:sx n="69" d="100"/>
          <a:sy n="69" d="100"/>
        </p:scale>
        <p:origin x="-1786" y="-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0E08C5-A32F-3C41-BAA0-EEB218506FD3}" type="datetimeFigureOut">
              <a:rPr lang="en-US" smtClean="0"/>
              <a:pPr/>
              <a:t>6/13/2013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49E0D8-5555-DE4B-9648-682075868755}" type="slidenum">
              <a:rPr lang="en-US" smtClean="0"/>
              <a:pPr/>
              <a:t>‹#›</a:t>
            </a:fld>
            <a:endParaRPr lang="en-US"/>
          </a:p>
        </p:txBody>
      </p:sp>
    </p:spTree>
    <p:extLst>
      <p:ext uri="{BB962C8B-B14F-4D97-AF65-F5344CB8AC3E}">
        <p14:creationId xmlns:p14="http://schemas.microsoft.com/office/powerpoint/2010/main" val="593217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259F0F-6C05-0040-8204-889F74859342}" type="datetimeFigureOut">
              <a:rPr lang="en-US" smtClean="0"/>
              <a:pPr/>
              <a:t>6/13/2013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120CD-7DB0-D545-BD09-FE8BD4915A24}" type="slidenum">
              <a:rPr lang="en-US" smtClean="0"/>
              <a:pPr/>
              <a:t>‹#›</a:t>
            </a:fld>
            <a:endParaRPr lang="en-US"/>
          </a:p>
        </p:txBody>
      </p:sp>
    </p:spTree>
    <p:extLst>
      <p:ext uri="{BB962C8B-B14F-4D97-AF65-F5344CB8AC3E}">
        <p14:creationId xmlns:p14="http://schemas.microsoft.com/office/powerpoint/2010/main" val="40004815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Content Placeholder 3"/>
          <p:cNvGraphicFramePr>
            <a:graphicFrameLocks/>
          </p:cNvGraphicFramePr>
          <p:nvPr userDrawn="1">
            <p:extLst>
              <p:ext uri="{D42A27DB-BD31-4B8C-83A1-F6EECF244321}">
                <p14:modId xmlns:p14="http://schemas.microsoft.com/office/powerpoint/2010/main" val="572112157"/>
              </p:ext>
            </p:extLst>
          </p:nvPr>
        </p:nvGraphicFramePr>
        <p:xfrm>
          <a:off x="0" y="978599"/>
          <a:ext cx="9144000" cy="5791733"/>
        </p:xfrm>
        <a:graphic>
          <a:graphicData uri="http://schemas.openxmlformats.org/drawingml/2006/table">
            <a:tbl>
              <a:tblPr bandRow="1">
                <a:tableStyleId>{5C22544A-7EE6-4342-B048-85BDC9FD1C3A}</a:tableStyleId>
              </a:tblPr>
              <a:tblGrid>
                <a:gridCol w="4572000"/>
                <a:gridCol w="4572000"/>
              </a:tblGrid>
              <a:tr h="1064307">
                <a:tc rowSpan="2">
                  <a:txBody>
                    <a:bodyPr/>
                    <a:lstStyle/>
                    <a:p>
                      <a:r>
                        <a:rPr lang="en-US" sz="1400" b="1" u="sng" baseline="0" dirty="0" smtClean="0"/>
                        <a:t>Milestone Status (Progress)</a:t>
                      </a:r>
                    </a:p>
                    <a:p>
                      <a:pPr marL="0" indent="0">
                        <a:buFont typeface="Arial"/>
                        <a:buNone/>
                      </a:pPr>
                      <a:endParaRPr lang="en-US" sz="1200" b="0" u="none" dirty="0" smtClean="0"/>
                    </a:p>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b="1" u="sng" dirty="0" smtClean="0"/>
                        <a:t>Resource Conflicts, Plan Changes</a:t>
                      </a:r>
                      <a:r>
                        <a:rPr lang="en-US" sz="1400" b="1" u="sng" baseline="0" dirty="0" smtClean="0"/>
                        <a:t> and Issues</a:t>
                      </a:r>
                    </a:p>
                    <a:p>
                      <a:pPr marL="0" indent="0">
                        <a:buFont typeface="Arial"/>
                        <a:buNone/>
                      </a:pPr>
                      <a:r>
                        <a:rPr lang="en-US" sz="1200" b="0" u="none" dirty="0" smtClean="0"/>
                        <a:t> </a:t>
                      </a:r>
                      <a:endParaRPr lang="en-US" sz="1200" b="0" u="none"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966240">
                <a:tc vMerge="1">
                  <a:txBody>
                    <a:bodyPr/>
                    <a:lstStyle/>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u="sng" baseline="0" dirty="0" smtClean="0"/>
                        <a:t>Late Items</a:t>
                      </a:r>
                    </a:p>
                    <a:p>
                      <a:pPr marL="0" indent="0">
                        <a:buFont typeface="Arial"/>
                        <a:buNone/>
                      </a:pPr>
                      <a:endParaRPr lang="en-US" sz="1200" b="0" u="none" dirty="0" smtClean="0"/>
                    </a:p>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880593">
                <a:tc>
                  <a:txBody>
                    <a:bodyPr/>
                    <a:lstStyle/>
                    <a:p>
                      <a:r>
                        <a:rPr lang="en-US" sz="1400" b="1" u="sng" baseline="0" dirty="0" smtClean="0"/>
                        <a:t>Summary of Previous Month</a:t>
                      </a:r>
                    </a:p>
                    <a:p>
                      <a:pPr marL="0" indent="0">
                        <a:buFont typeface="Arial"/>
                        <a:buNone/>
                      </a:pPr>
                      <a:endParaRPr lang="en-US" sz="1200" b="0" u="none" dirty="0" smtClean="0"/>
                    </a:p>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2">
                  <a:txBody>
                    <a:bodyPr/>
                    <a:lstStyle/>
                    <a:p>
                      <a:r>
                        <a:rPr lang="en-US" sz="1400" b="1" u="sng" baseline="0" smtClean="0"/>
                        <a:t>Quarterly </a:t>
                      </a:r>
                      <a:r>
                        <a:rPr lang="en-US" sz="1400" b="1" u="sng" baseline="0" dirty="0" smtClean="0"/>
                        <a:t>Plans</a:t>
                      </a:r>
                    </a:p>
                    <a:p>
                      <a:pPr marL="0" indent="0">
                        <a:buFont typeface="Arial"/>
                        <a:buNone/>
                      </a:pPr>
                      <a:endParaRPr lang="en-US" sz="1200" b="0" u="none" dirty="0" smtClean="0"/>
                    </a:p>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1880593">
                <a:tc>
                  <a:txBody>
                    <a:bodyPr/>
                    <a:lstStyle/>
                    <a:p>
                      <a:r>
                        <a:rPr lang="en-US" sz="1400" b="1" u="sng" baseline="0" dirty="0" smtClean="0"/>
                        <a:t>Upcoming Work (Next Month)</a:t>
                      </a:r>
                    </a:p>
                    <a:p>
                      <a:pPr marL="0" indent="0">
                        <a:buFont typeface="Arial"/>
                        <a:buNone/>
                      </a:pPr>
                      <a:endParaRPr lang="en-US" sz="1200" b="0" u="none" dirty="0" smtClean="0"/>
                    </a:p>
                    <a:p>
                      <a:pPr marL="171450" indent="-171450">
                        <a:buFont typeface="Arial"/>
                        <a:buChar char="•"/>
                      </a:pPr>
                      <a:endParaRPr lang="en-US" sz="1200" b="0" u="none" dirty="0" smtClean="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vMerge="1">
                  <a:txBody>
                    <a:bodyPr/>
                    <a:lstStyle/>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2" name="TextBox 11"/>
          <p:cNvSpPr txBox="1"/>
          <p:nvPr userDrawn="1"/>
        </p:nvSpPr>
        <p:spPr>
          <a:xfrm>
            <a:off x="0" y="82818"/>
            <a:ext cx="8310008" cy="830997"/>
          </a:xfrm>
          <a:prstGeom prst="rect">
            <a:avLst/>
          </a:prstGeom>
          <a:noFill/>
        </p:spPr>
        <p:txBody>
          <a:bodyPr wrap="square" rtlCol="0">
            <a:spAutoFit/>
          </a:bodyPr>
          <a:lstStyle/>
          <a:p>
            <a:pPr>
              <a:tabLst>
                <a:tab pos="4573588" algn="l"/>
              </a:tabLst>
            </a:pPr>
            <a:r>
              <a:rPr lang="en-US" sz="2800" dirty="0" smtClean="0">
                <a:solidFill>
                  <a:srgbClr val="000090"/>
                </a:solidFill>
              </a:rPr>
              <a:t>Monthly L2 Status Report - </a:t>
            </a:r>
            <a:br>
              <a:rPr lang="en-US" sz="2800" dirty="0" smtClean="0">
                <a:solidFill>
                  <a:srgbClr val="000090"/>
                </a:solidFill>
              </a:rPr>
            </a:br>
            <a:r>
              <a:rPr lang="en-US" sz="2000" dirty="0" smtClean="0">
                <a:solidFill>
                  <a:srgbClr val="000090"/>
                </a:solidFill>
              </a:rPr>
              <a:t>WBS:  	Presenter:  </a:t>
            </a:r>
            <a:endParaRPr lang="en-US" sz="2400" dirty="0"/>
          </a:p>
        </p:txBody>
      </p:sp>
      <p:sp>
        <p:nvSpPr>
          <p:cNvPr id="18" name="Text Placeholder 17"/>
          <p:cNvSpPr>
            <a:spLocks noGrp="1"/>
          </p:cNvSpPr>
          <p:nvPr>
            <p:ph type="body" sz="quarter" idx="10"/>
          </p:nvPr>
        </p:nvSpPr>
        <p:spPr>
          <a:xfrm>
            <a:off x="0" y="1223903"/>
            <a:ext cx="4555320" cy="1776041"/>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19" name="Text Placeholder 17"/>
          <p:cNvSpPr>
            <a:spLocks noGrp="1"/>
          </p:cNvSpPr>
          <p:nvPr>
            <p:ph type="body" sz="quarter" idx="11"/>
          </p:nvPr>
        </p:nvSpPr>
        <p:spPr>
          <a:xfrm>
            <a:off x="0" y="3253570"/>
            <a:ext cx="4555320" cy="1605236"/>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0" name="Text Placeholder 17"/>
          <p:cNvSpPr>
            <a:spLocks noGrp="1"/>
          </p:cNvSpPr>
          <p:nvPr>
            <p:ph type="body" sz="quarter" idx="12"/>
          </p:nvPr>
        </p:nvSpPr>
        <p:spPr>
          <a:xfrm>
            <a:off x="0" y="5146692"/>
            <a:ext cx="4555320" cy="1605236"/>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1" name="Text Placeholder 17"/>
          <p:cNvSpPr>
            <a:spLocks noGrp="1"/>
          </p:cNvSpPr>
          <p:nvPr>
            <p:ph type="body" sz="quarter" idx="13"/>
          </p:nvPr>
        </p:nvSpPr>
        <p:spPr>
          <a:xfrm>
            <a:off x="4588680" y="3271973"/>
            <a:ext cx="4555320" cy="3505345"/>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2" name="Text Placeholder 17"/>
          <p:cNvSpPr>
            <a:spLocks noGrp="1"/>
          </p:cNvSpPr>
          <p:nvPr>
            <p:ph type="body" sz="quarter" idx="14"/>
          </p:nvPr>
        </p:nvSpPr>
        <p:spPr>
          <a:xfrm>
            <a:off x="4588680" y="2272963"/>
            <a:ext cx="4555320" cy="726981"/>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3" name="Text Placeholder 17"/>
          <p:cNvSpPr>
            <a:spLocks noGrp="1"/>
          </p:cNvSpPr>
          <p:nvPr>
            <p:ph type="body" sz="quarter" idx="15"/>
          </p:nvPr>
        </p:nvSpPr>
        <p:spPr>
          <a:xfrm>
            <a:off x="4588680" y="1223904"/>
            <a:ext cx="4555320" cy="809800"/>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5" name="Text Placeholder 24"/>
          <p:cNvSpPr>
            <a:spLocks noGrp="1"/>
          </p:cNvSpPr>
          <p:nvPr>
            <p:ph type="body" sz="quarter" idx="16" hasCustomPrompt="1"/>
          </p:nvPr>
        </p:nvSpPr>
        <p:spPr>
          <a:xfrm>
            <a:off x="4684803" y="119626"/>
            <a:ext cx="3625206" cy="441717"/>
          </a:xfrm>
        </p:spPr>
        <p:txBody>
          <a:bodyPr anchor="ctr">
            <a:noAutofit/>
          </a:bodyPr>
          <a:lstStyle>
            <a:lvl1pPr marL="0" indent="0">
              <a:buNone/>
              <a:defRPr sz="2800" baseline="0">
                <a:solidFill>
                  <a:srgbClr val="000090"/>
                </a:solidFill>
              </a:defRPr>
            </a:lvl1pPr>
          </a:lstStyle>
          <a:p>
            <a:pPr lvl="0"/>
            <a:r>
              <a:rPr lang="en-US" dirty="0" smtClean="0"/>
              <a:t>1 September 2012</a:t>
            </a:r>
            <a:endParaRPr lang="en-US" dirty="0"/>
          </a:p>
        </p:txBody>
      </p:sp>
      <p:sp>
        <p:nvSpPr>
          <p:cNvPr id="26" name="Text Placeholder 24"/>
          <p:cNvSpPr>
            <a:spLocks noGrp="1"/>
          </p:cNvSpPr>
          <p:nvPr>
            <p:ph type="body" sz="quarter" idx="17" hasCustomPrompt="1"/>
          </p:nvPr>
        </p:nvSpPr>
        <p:spPr>
          <a:xfrm>
            <a:off x="723620" y="579747"/>
            <a:ext cx="3831700" cy="239259"/>
          </a:xfrm>
        </p:spPr>
        <p:txBody>
          <a:bodyPr anchor="ctr">
            <a:noAutofit/>
          </a:bodyPr>
          <a:lstStyle>
            <a:lvl1pPr marL="0" indent="0">
              <a:buNone/>
              <a:defRPr sz="2000" baseline="0">
                <a:solidFill>
                  <a:srgbClr val="000090"/>
                </a:solidFill>
              </a:defRPr>
            </a:lvl1pPr>
          </a:lstStyle>
          <a:p>
            <a:pPr lvl="0"/>
            <a:r>
              <a:rPr lang="en-US" dirty="0" err="1" smtClean="0"/>
              <a:t>x.y</a:t>
            </a:r>
            <a:r>
              <a:rPr lang="en-US" dirty="0" smtClean="0"/>
              <a:t> - Title</a:t>
            </a:r>
            <a:endParaRPr lang="en-US" dirty="0"/>
          </a:p>
        </p:txBody>
      </p:sp>
      <p:sp>
        <p:nvSpPr>
          <p:cNvPr id="27" name="Text Placeholder 24"/>
          <p:cNvSpPr>
            <a:spLocks noGrp="1"/>
          </p:cNvSpPr>
          <p:nvPr>
            <p:ph type="body" sz="quarter" idx="18" hasCustomPrompt="1"/>
          </p:nvPr>
        </p:nvSpPr>
        <p:spPr>
          <a:xfrm>
            <a:off x="5817853" y="561343"/>
            <a:ext cx="2492156" cy="283505"/>
          </a:xfrm>
        </p:spPr>
        <p:txBody>
          <a:bodyPr anchor="ctr">
            <a:noAutofit/>
          </a:bodyPr>
          <a:lstStyle>
            <a:lvl1pPr marL="0" indent="0">
              <a:buNone/>
              <a:defRPr sz="2000" baseline="0">
                <a:solidFill>
                  <a:srgbClr val="000090"/>
                </a:solidFill>
              </a:defRPr>
            </a:lvl1pPr>
          </a:lstStyle>
          <a:p>
            <a:pPr lvl="0"/>
            <a:r>
              <a:rPr lang="en-US" dirty="0" smtClean="0"/>
              <a:t> Name</a:t>
            </a:r>
            <a:endParaRPr lang="en-US" dirty="0"/>
          </a:p>
        </p:txBody>
      </p:sp>
    </p:spTree>
    <p:extLst>
      <p:ext uri="{BB962C8B-B14F-4D97-AF65-F5344CB8AC3E}">
        <p14:creationId xmlns:p14="http://schemas.microsoft.com/office/powerpoint/2010/main" val="428069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9CE61-5EEF-054B-8CE6-1FACAEA84158}" type="datetime1">
              <a:rPr lang="en-US" smtClean="0"/>
              <a:pPr/>
              <a:t>6/13/2013</a:t>
            </a:fld>
            <a:endParaRPr lang="en-US"/>
          </a:p>
        </p:txBody>
      </p:sp>
      <p:sp>
        <p:nvSpPr>
          <p:cNvPr id="6" name="Footer Placeholder 5"/>
          <p:cNvSpPr>
            <a:spLocks noGrp="1"/>
          </p:cNvSpPr>
          <p:nvPr>
            <p:ph type="ftr" sz="quarter" idx="11"/>
          </p:nvPr>
        </p:nvSpPr>
        <p:spPr/>
        <p:txBody>
          <a:bodyPr/>
          <a:lstStyle/>
          <a:p>
            <a:r>
              <a:rPr lang="en-US" smtClean="0"/>
              <a:t>MAP Bi-Weekly Planning Meeting</a:t>
            </a:r>
            <a:endParaRPr lang="en-US"/>
          </a:p>
        </p:txBody>
      </p:sp>
      <p:sp>
        <p:nvSpPr>
          <p:cNvPr id="7" name="Slide Number Placeholder 6"/>
          <p:cNvSpPr>
            <a:spLocks noGrp="1"/>
          </p:cNvSpPr>
          <p:nvPr>
            <p:ph type="sldNum" sz="quarter" idx="12"/>
          </p:nvPr>
        </p:nvSpPr>
        <p:spPr/>
        <p:txBody>
          <a:bodyPr/>
          <a:lstStyle/>
          <a:p>
            <a:fld id="{95AF3C95-1EE9-DC48-A086-9FAA3E32F6B0}" type="slidenum">
              <a:rPr lang="en-US" smtClean="0"/>
              <a:pPr/>
              <a:t>‹#›</a:t>
            </a:fld>
            <a:endParaRPr lang="en-US"/>
          </a:p>
        </p:txBody>
      </p:sp>
      <p:cxnSp>
        <p:nvCxnSpPr>
          <p:cNvPr id="8" name="Straight Connector 7"/>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27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8ECA3-1A4A-9349-913F-46D59F6C7FE8}" type="datetime1">
              <a:rPr lang="en-US" smtClean="0"/>
              <a:pPr/>
              <a:t>6/13/2013</a:t>
            </a:fld>
            <a:endParaRPr lang="en-US"/>
          </a:p>
        </p:txBody>
      </p:sp>
      <p:sp>
        <p:nvSpPr>
          <p:cNvPr id="5" name="Footer Placeholder 4"/>
          <p:cNvSpPr>
            <a:spLocks noGrp="1"/>
          </p:cNvSpPr>
          <p:nvPr>
            <p:ph type="ftr" sz="quarter" idx="11"/>
          </p:nvPr>
        </p:nvSpPr>
        <p:spPr/>
        <p:txBody>
          <a:bodyPr/>
          <a:lstStyle/>
          <a:p>
            <a:r>
              <a:rPr lang="en-US" smtClean="0"/>
              <a:t>MAP Bi-Weekly Planning Meeting</a:t>
            </a:r>
            <a:endParaRPr lang="en-US"/>
          </a:p>
        </p:txBody>
      </p:sp>
      <p:sp>
        <p:nvSpPr>
          <p:cNvPr id="6" name="Slide Number Placeholder 5"/>
          <p:cNvSpPr>
            <a:spLocks noGrp="1"/>
          </p:cNvSpPr>
          <p:nvPr>
            <p:ph type="sldNum" sz="quarter" idx="12"/>
          </p:nvPr>
        </p:nvSpPr>
        <p:spPr/>
        <p:txBody>
          <a:bodyPr/>
          <a:lstStyle/>
          <a:p>
            <a:fld id="{95AF3C95-1EE9-DC48-A086-9FAA3E32F6B0}" type="slidenum">
              <a:rPr lang="en-US" smtClean="0"/>
              <a:pPr/>
              <a:t>‹#›</a:t>
            </a:fld>
            <a:endParaRPr lang="en-US"/>
          </a:p>
        </p:txBody>
      </p:sp>
      <p:cxnSp>
        <p:nvCxnSpPr>
          <p:cNvPr id="7" name="Straight Connector 6"/>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83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376DA-49D0-5448-8589-B7EEB1133536}" type="datetime1">
              <a:rPr lang="en-US" smtClean="0"/>
              <a:pPr/>
              <a:t>6/13/2013</a:t>
            </a:fld>
            <a:endParaRPr lang="en-US"/>
          </a:p>
        </p:txBody>
      </p:sp>
      <p:sp>
        <p:nvSpPr>
          <p:cNvPr id="5" name="Footer Placeholder 4"/>
          <p:cNvSpPr>
            <a:spLocks noGrp="1"/>
          </p:cNvSpPr>
          <p:nvPr>
            <p:ph type="ftr" sz="quarter" idx="11"/>
          </p:nvPr>
        </p:nvSpPr>
        <p:spPr/>
        <p:txBody>
          <a:bodyPr/>
          <a:lstStyle/>
          <a:p>
            <a:r>
              <a:rPr lang="en-US" smtClean="0"/>
              <a:t>MAP Bi-Weekly Planning Meeting</a:t>
            </a:r>
            <a:endParaRPr lang="en-US"/>
          </a:p>
        </p:txBody>
      </p:sp>
      <p:sp>
        <p:nvSpPr>
          <p:cNvPr id="6" name="Slide Number Placeholder 5"/>
          <p:cNvSpPr>
            <a:spLocks noGrp="1"/>
          </p:cNvSpPr>
          <p:nvPr>
            <p:ph type="sldNum" sz="quarter" idx="12"/>
          </p:nvPr>
        </p:nvSpPr>
        <p:spPr/>
        <p:txBody>
          <a:bodyPr/>
          <a:lstStyle/>
          <a:p>
            <a:fld id="{95AF3C95-1EE9-DC48-A086-9FAA3E32F6B0}" type="slidenum">
              <a:rPr lang="en-US" smtClean="0"/>
              <a:pPr/>
              <a:t>‹#›</a:t>
            </a:fld>
            <a:endParaRPr lang="en-US"/>
          </a:p>
        </p:txBody>
      </p:sp>
      <p:cxnSp>
        <p:nvCxnSpPr>
          <p:cNvPr id="7" name="Straight Connector 6"/>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96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Content Placeholder 3"/>
          <p:cNvGraphicFramePr>
            <a:graphicFrameLocks/>
          </p:cNvGraphicFramePr>
          <p:nvPr userDrawn="1">
            <p:extLst>
              <p:ext uri="{D42A27DB-BD31-4B8C-83A1-F6EECF244321}">
                <p14:modId xmlns:p14="http://schemas.microsoft.com/office/powerpoint/2010/main" val="348762566"/>
              </p:ext>
            </p:extLst>
          </p:nvPr>
        </p:nvGraphicFramePr>
        <p:xfrm>
          <a:off x="0" y="978599"/>
          <a:ext cx="9144000" cy="5966363"/>
        </p:xfrm>
        <a:graphic>
          <a:graphicData uri="http://schemas.openxmlformats.org/drawingml/2006/table">
            <a:tbl>
              <a:tblPr bandRow="1">
                <a:tableStyleId>{5C22544A-7EE6-4342-B048-85BDC9FD1C3A}</a:tableStyleId>
              </a:tblPr>
              <a:tblGrid>
                <a:gridCol w="4572000"/>
                <a:gridCol w="4572000"/>
              </a:tblGrid>
              <a:tr h="1064307">
                <a:tc rowSpan="2">
                  <a:txBody>
                    <a:bodyPr/>
                    <a:lstStyle/>
                    <a:p>
                      <a:r>
                        <a:rPr lang="en-US" sz="1400" b="1" u="sng" baseline="0" dirty="0" smtClean="0"/>
                        <a:t>Milestone Status (Progress)</a:t>
                      </a:r>
                    </a:p>
                    <a:p>
                      <a:pPr marL="0" indent="0">
                        <a:buFont typeface="Arial"/>
                        <a:buNone/>
                      </a:pPr>
                      <a:endParaRPr lang="en-US" sz="1200" b="0" u="none" dirty="0" smtClean="0"/>
                    </a:p>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b="1" u="sng" dirty="0" smtClean="0"/>
                        <a:t>Resource Conflicts, Plan Changes</a:t>
                      </a:r>
                      <a:r>
                        <a:rPr lang="en-US" sz="1400" b="1" u="sng" baseline="0" dirty="0" smtClean="0"/>
                        <a:t> and Issues</a:t>
                      </a:r>
                    </a:p>
                    <a:p>
                      <a:pPr marL="0" indent="0">
                        <a:buFont typeface="Arial"/>
                        <a:buNone/>
                      </a:pPr>
                      <a:r>
                        <a:rPr lang="en-US" sz="1200" b="0" u="none" dirty="0" smtClean="0"/>
                        <a:t> </a:t>
                      </a:r>
                      <a:endParaRPr lang="en-US" sz="1200" b="0" u="none"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966240">
                <a:tc vMerge="1">
                  <a:txBody>
                    <a:bodyPr/>
                    <a:lstStyle/>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u="sng" baseline="0" dirty="0" smtClean="0"/>
                        <a:t>Late Items</a:t>
                      </a:r>
                    </a:p>
                    <a:p>
                      <a:pPr marL="0" indent="0">
                        <a:buFont typeface="Arial"/>
                        <a:buNone/>
                      </a:pPr>
                      <a:endParaRPr lang="en-US" sz="1200" b="0" u="none" dirty="0" smtClean="0"/>
                    </a:p>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055223">
                <a:tc>
                  <a:txBody>
                    <a:bodyPr/>
                    <a:lstStyle/>
                    <a:p>
                      <a:r>
                        <a:rPr lang="en-US" sz="1400" b="1" u="sng" baseline="0" dirty="0" smtClean="0"/>
                        <a:t>Summary of Previous Month</a:t>
                      </a:r>
                    </a:p>
                    <a:p>
                      <a:pPr marL="0" indent="0">
                        <a:buFont typeface="Arial"/>
                        <a:buNone/>
                      </a:pPr>
                      <a:endParaRPr lang="en-US" sz="1200" b="0" u="none" dirty="0" smtClean="0"/>
                    </a:p>
                    <a:p>
                      <a:endParaRPr lang="en-US" dirty="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2">
                  <a:txBody>
                    <a:bodyPr/>
                    <a:lstStyle/>
                    <a:p>
                      <a:r>
                        <a:rPr lang="en-US" sz="1400" b="1" u="sng" baseline="0" dirty="0" smtClean="0"/>
                        <a:t>Quarterly Plans</a:t>
                      </a:r>
                    </a:p>
                    <a:p>
                      <a:pPr marL="0" indent="0">
                        <a:buFont typeface="Arial"/>
                        <a:buNone/>
                      </a:pPr>
                      <a:endParaRPr lang="en-US" sz="1200" b="0" u="none" dirty="0" smtClean="0"/>
                    </a:p>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r>
              <a:tr h="1880593">
                <a:tc>
                  <a:txBody>
                    <a:bodyPr/>
                    <a:lstStyle/>
                    <a:p>
                      <a:r>
                        <a:rPr lang="en-US" sz="1400" b="1" u="sng" baseline="0" dirty="0" smtClean="0"/>
                        <a:t>Upcoming Work (Next Month)</a:t>
                      </a:r>
                    </a:p>
                    <a:p>
                      <a:pPr marL="0" indent="0">
                        <a:buFont typeface="Arial"/>
                        <a:buNone/>
                      </a:pPr>
                      <a:endParaRPr lang="en-US" sz="1200" b="0" u="none" dirty="0" smtClean="0"/>
                    </a:p>
                    <a:p>
                      <a:pPr marL="171450" indent="-171450">
                        <a:buFont typeface="Arial"/>
                        <a:buChar char="•"/>
                      </a:pPr>
                      <a:endParaRPr lang="en-US" sz="1200" b="0" u="none" dirty="0" smtClean="0"/>
                    </a:p>
                  </a:txBody>
                  <a:tcP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vMerge="1">
                  <a:txBody>
                    <a:bodyPr/>
                    <a:lstStyle/>
                    <a:p>
                      <a:endParaRPr lang="en-US" dirty="0"/>
                    </a:p>
                  </a:txBody>
                  <a:tcP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2" name="TextBox 11"/>
          <p:cNvSpPr txBox="1"/>
          <p:nvPr userDrawn="1"/>
        </p:nvSpPr>
        <p:spPr>
          <a:xfrm>
            <a:off x="0" y="82818"/>
            <a:ext cx="8310008" cy="830997"/>
          </a:xfrm>
          <a:prstGeom prst="rect">
            <a:avLst/>
          </a:prstGeom>
          <a:noFill/>
        </p:spPr>
        <p:txBody>
          <a:bodyPr wrap="square" rtlCol="0">
            <a:spAutoFit/>
          </a:bodyPr>
          <a:lstStyle/>
          <a:p>
            <a:pPr>
              <a:tabLst>
                <a:tab pos="4573588" algn="l"/>
              </a:tabLst>
            </a:pPr>
            <a:r>
              <a:rPr lang="en-US" sz="2800" dirty="0" smtClean="0">
                <a:solidFill>
                  <a:srgbClr val="000090"/>
                </a:solidFill>
              </a:rPr>
              <a:t>Monthly L2 Status Report - </a:t>
            </a:r>
            <a:br>
              <a:rPr lang="en-US" sz="2800" dirty="0" smtClean="0">
                <a:solidFill>
                  <a:srgbClr val="000090"/>
                </a:solidFill>
              </a:rPr>
            </a:br>
            <a:r>
              <a:rPr lang="en-US" sz="2000" dirty="0" smtClean="0">
                <a:solidFill>
                  <a:srgbClr val="000090"/>
                </a:solidFill>
              </a:rPr>
              <a:t>WBS:  	Presenter:  </a:t>
            </a:r>
            <a:endParaRPr lang="en-US" sz="2400" dirty="0">
              <a:solidFill>
                <a:prstClr val="black"/>
              </a:solidFill>
            </a:endParaRPr>
          </a:p>
        </p:txBody>
      </p:sp>
      <p:sp>
        <p:nvSpPr>
          <p:cNvPr id="18" name="Text Placeholder 17"/>
          <p:cNvSpPr>
            <a:spLocks noGrp="1"/>
          </p:cNvSpPr>
          <p:nvPr>
            <p:ph type="body" sz="quarter" idx="10"/>
          </p:nvPr>
        </p:nvSpPr>
        <p:spPr>
          <a:xfrm>
            <a:off x="0" y="1223903"/>
            <a:ext cx="4555320" cy="1776041"/>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19" name="Text Placeholder 17"/>
          <p:cNvSpPr>
            <a:spLocks noGrp="1"/>
          </p:cNvSpPr>
          <p:nvPr>
            <p:ph type="body" sz="quarter" idx="11"/>
          </p:nvPr>
        </p:nvSpPr>
        <p:spPr>
          <a:xfrm>
            <a:off x="0" y="3253570"/>
            <a:ext cx="4555320" cy="1605236"/>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0" name="Text Placeholder 17"/>
          <p:cNvSpPr>
            <a:spLocks noGrp="1"/>
          </p:cNvSpPr>
          <p:nvPr>
            <p:ph type="body" sz="quarter" idx="12"/>
          </p:nvPr>
        </p:nvSpPr>
        <p:spPr>
          <a:xfrm>
            <a:off x="0" y="6206836"/>
            <a:ext cx="4588680" cy="545092"/>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dirty="0" smtClean="0"/>
              <a:t>Click to edit Master text styles</a:t>
            </a:r>
          </a:p>
          <a:p>
            <a:pPr lvl="1"/>
            <a:r>
              <a:rPr lang="en-US" dirty="0" smtClean="0"/>
              <a:t>Second level</a:t>
            </a:r>
          </a:p>
        </p:txBody>
      </p:sp>
      <p:sp>
        <p:nvSpPr>
          <p:cNvPr id="21" name="Text Placeholder 17"/>
          <p:cNvSpPr>
            <a:spLocks noGrp="1"/>
          </p:cNvSpPr>
          <p:nvPr>
            <p:ph type="body" sz="quarter" idx="13"/>
          </p:nvPr>
        </p:nvSpPr>
        <p:spPr>
          <a:xfrm>
            <a:off x="4588680" y="3271973"/>
            <a:ext cx="4555320" cy="3505345"/>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2" name="Text Placeholder 17"/>
          <p:cNvSpPr>
            <a:spLocks noGrp="1"/>
          </p:cNvSpPr>
          <p:nvPr>
            <p:ph type="body" sz="quarter" idx="14"/>
          </p:nvPr>
        </p:nvSpPr>
        <p:spPr>
          <a:xfrm>
            <a:off x="4588680" y="2272963"/>
            <a:ext cx="4555320" cy="726981"/>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3" name="Text Placeholder 17"/>
          <p:cNvSpPr>
            <a:spLocks noGrp="1"/>
          </p:cNvSpPr>
          <p:nvPr>
            <p:ph type="body" sz="quarter" idx="15"/>
          </p:nvPr>
        </p:nvSpPr>
        <p:spPr>
          <a:xfrm>
            <a:off x="4588680" y="1223904"/>
            <a:ext cx="4555320" cy="809800"/>
          </a:xfrm>
        </p:spPr>
        <p:txBody>
          <a:bodyPr>
            <a:noAutofit/>
          </a:bodyPr>
          <a:lstStyle>
            <a:lvl1pPr marL="111125" indent="-111125">
              <a:defRPr sz="1200"/>
            </a:lvl1pPr>
            <a:lvl2pPr marL="230188" indent="-119063">
              <a:defRPr sz="1200"/>
            </a:lvl2pPr>
            <a:lvl3pPr>
              <a:defRPr sz="1200"/>
            </a:lvl3pPr>
            <a:lvl4pPr>
              <a:defRPr sz="1200"/>
            </a:lvl4pPr>
            <a:lvl5pPr>
              <a:defRPr sz="1200"/>
            </a:lvl5pPr>
          </a:lstStyle>
          <a:p>
            <a:pPr lvl="0"/>
            <a:r>
              <a:rPr lang="en-US" smtClean="0"/>
              <a:t>Click to edit Master text styles</a:t>
            </a:r>
          </a:p>
          <a:p>
            <a:pPr lvl="1"/>
            <a:r>
              <a:rPr lang="en-US" smtClean="0"/>
              <a:t>Second level</a:t>
            </a:r>
          </a:p>
        </p:txBody>
      </p:sp>
      <p:sp>
        <p:nvSpPr>
          <p:cNvPr id="25" name="Text Placeholder 24"/>
          <p:cNvSpPr>
            <a:spLocks noGrp="1"/>
          </p:cNvSpPr>
          <p:nvPr>
            <p:ph type="body" sz="quarter" idx="16" hasCustomPrompt="1"/>
          </p:nvPr>
        </p:nvSpPr>
        <p:spPr>
          <a:xfrm>
            <a:off x="4684803" y="119626"/>
            <a:ext cx="3625206" cy="441717"/>
          </a:xfrm>
        </p:spPr>
        <p:txBody>
          <a:bodyPr anchor="ctr">
            <a:noAutofit/>
          </a:bodyPr>
          <a:lstStyle>
            <a:lvl1pPr marL="0" indent="0">
              <a:buNone/>
              <a:defRPr sz="2800" baseline="0">
                <a:solidFill>
                  <a:srgbClr val="000090"/>
                </a:solidFill>
              </a:defRPr>
            </a:lvl1pPr>
          </a:lstStyle>
          <a:p>
            <a:pPr lvl="0"/>
            <a:r>
              <a:rPr lang="en-US" dirty="0" smtClean="0"/>
              <a:t>1 September 2012</a:t>
            </a:r>
            <a:endParaRPr lang="en-US" dirty="0"/>
          </a:p>
        </p:txBody>
      </p:sp>
      <p:sp>
        <p:nvSpPr>
          <p:cNvPr id="26" name="Text Placeholder 24"/>
          <p:cNvSpPr>
            <a:spLocks noGrp="1"/>
          </p:cNvSpPr>
          <p:nvPr>
            <p:ph type="body" sz="quarter" idx="17" hasCustomPrompt="1"/>
          </p:nvPr>
        </p:nvSpPr>
        <p:spPr>
          <a:xfrm>
            <a:off x="723620" y="579747"/>
            <a:ext cx="3831700" cy="239259"/>
          </a:xfrm>
        </p:spPr>
        <p:txBody>
          <a:bodyPr anchor="ctr">
            <a:noAutofit/>
          </a:bodyPr>
          <a:lstStyle>
            <a:lvl1pPr marL="0" indent="0">
              <a:buNone/>
              <a:defRPr sz="2000" baseline="0">
                <a:solidFill>
                  <a:srgbClr val="000090"/>
                </a:solidFill>
              </a:defRPr>
            </a:lvl1pPr>
          </a:lstStyle>
          <a:p>
            <a:pPr lvl="0"/>
            <a:r>
              <a:rPr lang="en-US" dirty="0" err="1" smtClean="0"/>
              <a:t>x.y</a:t>
            </a:r>
            <a:r>
              <a:rPr lang="en-US" dirty="0" smtClean="0"/>
              <a:t> - Title</a:t>
            </a:r>
            <a:endParaRPr lang="en-US" dirty="0"/>
          </a:p>
        </p:txBody>
      </p:sp>
      <p:sp>
        <p:nvSpPr>
          <p:cNvPr id="27" name="Text Placeholder 24"/>
          <p:cNvSpPr>
            <a:spLocks noGrp="1"/>
          </p:cNvSpPr>
          <p:nvPr>
            <p:ph type="body" sz="quarter" idx="18" hasCustomPrompt="1"/>
          </p:nvPr>
        </p:nvSpPr>
        <p:spPr>
          <a:xfrm>
            <a:off x="5817853" y="561343"/>
            <a:ext cx="2492156" cy="283505"/>
          </a:xfrm>
        </p:spPr>
        <p:txBody>
          <a:bodyPr anchor="ctr">
            <a:noAutofit/>
          </a:bodyPr>
          <a:lstStyle>
            <a:lvl1pPr marL="0" indent="0">
              <a:buNone/>
              <a:defRPr sz="2000" baseline="0">
                <a:solidFill>
                  <a:srgbClr val="000090"/>
                </a:solidFill>
              </a:defRPr>
            </a:lvl1pPr>
          </a:lstStyle>
          <a:p>
            <a:pPr lvl="0"/>
            <a:r>
              <a:rPr lang="en-US" dirty="0" smtClean="0"/>
              <a:t> Name</a:t>
            </a:r>
            <a:endParaRPr lang="en-US" dirty="0"/>
          </a:p>
        </p:txBody>
      </p:sp>
    </p:spTree>
    <p:extLst>
      <p:ext uri="{BB962C8B-B14F-4D97-AF65-F5344CB8AC3E}">
        <p14:creationId xmlns:p14="http://schemas.microsoft.com/office/powerpoint/2010/main" val="111270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0054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77920-CAB2-C64D-8B79-D3BB49394B68}" type="datetime1">
              <a:rPr lang="en-US" smtClean="0"/>
              <a:pPr/>
              <a:t>6/13/2013</a:t>
            </a:fld>
            <a:endParaRPr lang="en-US" dirty="0"/>
          </a:p>
        </p:txBody>
      </p:sp>
      <p:sp>
        <p:nvSpPr>
          <p:cNvPr id="5" name="Footer Placeholder 4"/>
          <p:cNvSpPr>
            <a:spLocks noGrp="1"/>
          </p:cNvSpPr>
          <p:nvPr>
            <p:ph type="ftr" sz="quarter" idx="11"/>
          </p:nvPr>
        </p:nvSpPr>
        <p:spPr/>
        <p:txBody>
          <a:bodyPr/>
          <a:lstStyle/>
          <a:p>
            <a:r>
              <a:rPr lang="en-US" smtClean="0"/>
              <a:t>MAP Bi-Weekly Planning Meeting</a:t>
            </a:r>
            <a:endParaRPr lang="en-US"/>
          </a:p>
        </p:txBody>
      </p:sp>
      <p:sp>
        <p:nvSpPr>
          <p:cNvPr id="6" name="Slide Number Placeholder 5"/>
          <p:cNvSpPr>
            <a:spLocks noGrp="1"/>
          </p:cNvSpPr>
          <p:nvPr>
            <p:ph type="sldNum" sz="quarter" idx="12"/>
          </p:nvPr>
        </p:nvSpPr>
        <p:spPr/>
        <p:txBody>
          <a:bodyPr/>
          <a:lstStyle/>
          <a:p>
            <a:fld id="{95AF3C95-1EE9-DC48-A086-9FAA3E32F6B0}" type="slidenum">
              <a:rPr lang="en-US" smtClean="0"/>
              <a:pPr/>
              <a:t>‹#›</a:t>
            </a:fld>
            <a:endParaRPr lang="en-US"/>
          </a:p>
        </p:txBody>
      </p:sp>
      <p:cxnSp>
        <p:nvCxnSpPr>
          <p:cNvPr id="7" name="Straight Connector 6"/>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3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05C1FE-F7FB-2A48-85D7-CDDAA29E36CE}" type="datetime1">
              <a:rPr lang="en-US" smtClean="0"/>
              <a:pPr/>
              <a:t>6/13/2013</a:t>
            </a:fld>
            <a:endParaRPr lang="en-US"/>
          </a:p>
        </p:txBody>
      </p:sp>
      <p:sp>
        <p:nvSpPr>
          <p:cNvPr id="5" name="Footer Placeholder 4"/>
          <p:cNvSpPr>
            <a:spLocks noGrp="1"/>
          </p:cNvSpPr>
          <p:nvPr>
            <p:ph type="ftr" sz="quarter" idx="11"/>
          </p:nvPr>
        </p:nvSpPr>
        <p:spPr/>
        <p:txBody>
          <a:bodyPr/>
          <a:lstStyle/>
          <a:p>
            <a:r>
              <a:rPr lang="en-US" dirty="0" smtClean="0"/>
              <a:t>MAP Friday Meeting</a:t>
            </a:r>
            <a:endParaRPr lang="en-US" dirty="0"/>
          </a:p>
        </p:txBody>
      </p:sp>
      <p:sp>
        <p:nvSpPr>
          <p:cNvPr id="6" name="Slide Number Placeholder 5"/>
          <p:cNvSpPr>
            <a:spLocks noGrp="1"/>
          </p:cNvSpPr>
          <p:nvPr>
            <p:ph type="sldNum" sz="quarter" idx="12"/>
          </p:nvPr>
        </p:nvSpPr>
        <p:spPr/>
        <p:txBody>
          <a:bodyPr/>
          <a:lstStyle/>
          <a:p>
            <a:fld id="{95AF3C95-1EE9-DC48-A086-9FAA3E32F6B0}" type="slidenum">
              <a:rPr lang="en-US" smtClean="0"/>
              <a:pPr/>
              <a:t>‹#›</a:t>
            </a:fld>
            <a:endParaRPr lang="en-US"/>
          </a:p>
        </p:txBody>
      </p:sp>
      <p:cxnSp>
        <p:nvCxnSpPr>
          <p:cNvPr id="7" name="Straight Connector 6"/>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37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F449CE-5E6A-8042-8721-5F3998D61E7B}" type="datetime1">
              <a:rPr lang="en-US" smtClean="0"/>
              <a:pPr/>
              <a:t>6/13/2013</a:t>
            </a:fld>
            <a:endParaRPr lang="en-US"/>
          </a:p>
        </p:txBody>
      </p:sp>
      <p:sp>
        <p:nvSpPr>
          <p:cNvPr id="6" name="Footer Placeholder 5"/>
          <p:cNvSpPr>
            <a:spLocks noGrp="1"/>
          </p:cNvSpPr>
          <p:nvPr>
            <p:ph type="ftr" sz="quarter" idx="11"/>
          </p:nvPr>
        </p:nvSpPr>
        <p:spPr/>
        <p:txBody>
          <a:bodyPr/>
          <a:lstStyle/>
          <a:p>
            <a:r>
              <a:rPr lang="en-US" dirty="0" smtClean="0"/>
              <a:t>MAP Friday Meeting</a:t>
            </a:r>
            <a:endParaRPr lang="en-US" dirty="0"/>
          </a:p>
        </p:txBody>
      </p:sp>
      <p:sp>
        <p:nvSpPr>
          <p:cNvPr id="7" name="Slide Number Placeholder 6"/>
          <p:cNvSpPr>
            <a:spLocks noGrp="1"/>
          </p:cNvSpPr>
          <p:nvPr>
            <p:ph type="sldNum" sz="quarter" idx="12"/>
          </p:nvPr>
        </p:nvSpPr>
        <p:spPr/>
        <p:txBody>
          <a:bodyPr/>
          <a:lstStyle/>
          <a:p>
            <a:fld id="{95AF3C95-1EE9-DC48-A086-9FAA3E32F6B0}" type="slidenum">
              <a:rPr lang="en-US" smtClean="0"/>
              <a:pPr/>
              <a:t>‹#›</a:t>
            </a:fld>
            <a:endParaRPr lang="en-US"/>
          </a:p>
        </p:txBody>
      </p:sp>
      <p:cxnSp>
        <p:nvCxnSpPr>
          <p:cNvPr id="8" name="Straight Connector 7"/>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23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58F1D6-957B-2949-94AF-786CD7ED917D}" type="datetime1">
              <a:rPr lang="en-US" smtClean="0"/>
              <a:pPr/>
              <a:t>6/13/2013</a:t>
            </a:fld>
            <a:endParaRPr lang="en-US" dirty="0"/>
          </a:p>
        </p:txBody>
      </p:sp>
      <p:sp>
        <p:nvSpPr>
          <p:cNvPr id="8" name="Footer Placeholder 7"/>
          <p:cNvSpPr>
            <a:spLocks noGrp="1"/>
          </p:cNvSpPr>
          <p:nvPr>
            <p:ph type="ftr" sz="quarter" idx="11"/>
          </p:nvPr>
        </p:nvSpPr>
        <p:spPr/>
        <p:txBody>
          <a:bodyPr/>
          <a:lstStyle/>
          <a:p>
            <a:r>
              <a:rPr lang="en-US" smtClean="0"/>
              <a:t>MAP Bi-Weekly Planning Meeting</a:t>
            </a:r>
            <a:endParaRPr lang="en-US"/>
          </a:p>
        </p:txBody>
      </p:sp>
      <p:sp>
        <p:nvSpPr>
          <p:cNvPr id="9" name="Slide Number Placeholder 8"/>
          <p:cNvSpPr>
            <a:spLocks noGrp="1"/>
          </p:cNvSpPr>
          <p:nvPr>
            <p:ph type="sldNum" sz="quarter" idx="12"/>
          </p:nvPr>
        </p:nvSpPr>
        <p:spPr/>
        <p:txBody>
          <a:bodyPr/>
          <a:lstStyle/>
          <a:p>
            <a:fld id="{95AF3C95-1EE9-DC48-A086-9FAA3E32F6B0}" type="slidenum">
              <a:rPr lang="en-US" smtClean="0"/>
              <a:pPr/>
              <a:t>‹#›</a:t>
            </a:fld>
            <a:endParaRPr lang="en-US"/>
          </a:p>
        </p:txBody>
      </p:sp>
      <p:cxnSp>
        <p:nvCxnSpPr>
          <p:cNvPr id="10" name="Straight Connector 9"/>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75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55A61D-DAD9-AD46-B8C3-AFD71D34C3E8}" type="datetime1">
              <a:rPr lang="en-US" smtClean="0"/>
              <a:pPr/>
              <a:t>6/13/2013</a:t>
            </a:fld>
            <a:endParaRPr lang="en-US"/>
          </a:p>
        </p:txBody>
      </p:sp>
      <p:sp>
        <p:nvSpPr>
          <p:cNvPr id="4" name="Footer Placeholder 3"/>
          <p:cNvSpPr>
            <a:spLocks noGrp="1"/>
          </p:cNvSpPr>
          <p:nvPr>
            <p:ph type="ftr" sz="quarter" idx="11"/>
          </p:nvPr>
        </p:nvSpPr>
        <p:spPr/>
        <p:txBody>
          <a:bodyPr/>
          <a:lstStyle/>
          <a:p>
            <a:r>
              <a:rPr lang="en-US" dirty="0" smtClean="0"/>
              <a:t>MAP Friday Meeting</a:t>
            </a:r>
            <a:endParaRPr lang="en-US" dirty="0"/>
          </a:p>
        </p:txBody>
      </p:sp>
      <p:sp>
        <p:nvSpPr>
          <p:cNvPr id="5" name="Slide Number Placeholder 4"/>
          <p:cNvSpPr>
            <a:spLocks noGrp="1"/>
          </p:cNvSpPr>
          <p:nvPr>
            <p:ph type="sldNum" sz="quarter" idx="12"/>
          </p:nvPr>
        </p:nvSpPr>
        <p:spPr/>
        <p:txBody>
          <a:bodyPr/>
          <a:lstStyle/>
          <a:p>
            <a:fld id="{95AF3C95-1EE9-DC48-A086-9FAA3E32F6B0}" type="slidenum">
              <a:rPr lang="en-US" smtClean="0"/>
              <a:pPr/>
              <a:t>‹#›</a:t>
            </a:fld>
            <a:endParaRPr lang="en-US"/>
          </a:p>
        </p:txBody>
      </p:sp>
      <p:cxnSp>
        <p:nvCxnSpPr>
          <p:cNvPr id="6" name="Straight Connector 5"/>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20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3E42A-818B-684C-B6EB-4CD61C9C314E}" type="datetime1">
              <a:rPr lang="en-US" smtClean="0"/>
              <a:pPr/>
              <a:t>6/13/2013</a:t>
            </a:fld>
            <a:endParaRPr lang="en-US"/>
          </a:p>
        </p:txBody>
      </p:sp>
      <p:sp>
        <p:nvSpPr>
          <p:cNvPr id="3" name="Footer Placeholder 2"/>
          <p:cNvSpPr>
            <a:spLocks noGrp="1"/>
          </p:cNvSpPr>
          <p:nvPr>
            <p:ph type="ftr" sz="quarter" idx="11"/>
          </p:nvPr>
        </p:nvSpPr>
        <p:spPr/>
        <p:txBody>
          <a:bodyPr/>
          <a:lstStyle/>
          <a:p>
            <a:r>
              <a:rPr lang="en-US" smtClean="0"/>
              <a:t>MAP Bi-Weekly Planning Meeting</a:t>
            </a:r>
            <a:endParaRPr lang="en-US"/>
          </a:p>
        </p:txBody>
      </p:sp>
      <p:sp>
        <p:nvSpPr>
          <p:cNvPr id="4" name="Slide Number Placeholder 3"/>
          <p:cNvSpPr>
            <a:spLocks noGrp="1"/>
          </p:cNvSpPr>
          <p:nvPr>
            <p:ph type="sldNum" sz="quarter" idx="12"/>
          </p:nvPr>
        </p:nvSpPr>
        <p:spPr/>
        <p:txBody>
          <a:bodyPr/>
          <a:lstStyle/>
          <a:p>
            <a:fld id="{95AF3C95-1EE9-DC48-A086-9FAA3E32F6B0}" type="slidenum">
              <a:rPr lang="en-US" smtClean="0"/>
              <a:pPr/>
              <a:t>‹#›</a:t>
            </a:fld>
            <a:endParaRPr lang="en-US"/>
          </a:p>
        </p:txBody>
      </p:sp>
      <p:cxnSp>
        <p:nvCxnSpPr>
          <p:cNvPr id="5" name="Straight Connector 4"/>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4CC960-C0E3-D04D-AFEA-6E1579116133}" type="datetime1">
              <a:rPr lang="en-US" smtClean="0"/>
              <a:pPr/>
              <a:t>6/13/2013</a:t>
            </a:fld>
            <a:endParaRPr lang="en-US"/>
          </a:p>
        </p:txBody>
      </p:sp>
      <p:sp>
        <p:nvSpPr>
          <p:cNvPr id="6" name="Footer Placeholder 5"/>
          <p:cNvSpPr>
            <a:spLocks noGrp="1"/>
          </p:cNvSpPr>
          <p:nvPr>
            <p:ph type="ftr" sz="quarter" idx="11"/>
          </p:nvPr>
        </p:nvSpPr>
        <p:spPr/>
        <p:txBody>
          <a:bodyPr/>
          <a:lstStyle/>
          <a:p>
            <a:r>
              <a:rPr lang="en-US" smtClean="0"/>
              <a:t>MAP Bi-Weekly Planning Meeting</a:t>
            </a:r>
            <a:endParaRPr lang="en-US"/>
          </a:p>
        </p:txBody>
      </p:sp>
      <p:sp>
        <p:nvSpPr>
          <p:cNvPr id="7" name="Slide Number Placeholder 6"/>
          <p:cNvSpPr>
            <a:spLocks noGrp="1"/>
          </p:cNvSpPr>
          <p:nvPr>
            <p:ph type="sldNum" sz="quarter" idx="12"/>
          </p:nvPr>
        </p:nvSpPr>
        <p:spPr/>
        <p:txBody>
          <a:bodyPr/>
          <a:lstStyle/>
          <a:p>
            <a:fld id="{95AF3C95-1EE9-DC48-A086-9FAA3E32F6B0}" type="slidenum">
              <a:rPr lang="en-US" smtClean="0"/>
              <a:pPr/>
              <a:t>‹#›</a:t>
            </a:fld>
            <a:endParaRPr lang="en-US"/>
          </a:p>
        </p:txBody>
      </p:sp>
      <p:cxnSp>
        <p:nvCxnSpPr>
          <p:cNvPr id="8" name="Straight Connector 7"/>
          <p:cNvCxnSpPr/>
          <p:nvPr userDrawn="1"/>
        </p:nvCxnSpPr>
        <p:spPr>
          <a:xfrm>
            <a:off x="0" y="6494380"/>
            <a:ext cx="915193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02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81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494380"/>
            <a:ext cx="2133600" cy="365125"/>
          </a:xfrm>
          <a:prstGeom prst="rect">
            <a:avLst/>
          </a:prstGeom>
        </p:spPr>
        <p:txBody>
          <a:bodyPr vert="horz" lIns="91440" tIns="45720" rIns="91440" bIns="45720" rtlCol="0" anchor="ctr"/>
          <a:lstStyle>
            <a:lvl1pPr algn="l">
              <a:defRPr sz="1200">
                <a:solidFill>
                  <a:srgbClr val="000090"/>
                </a:solidFill>
              </a:defRPr>
            </a:lvl1pPr>
          </a:lstStyle>
          <a:p>
            <a:fld id="{E877982C-E10B-0645-AD5D-B45CF301C158}" type="datetime1">
              <a:rPr lang="en-US" smtClean="0"/>
              <a:pPr/>
              <a:t>6/13/2013</a:t>
            </a:fld>
            <a:endParaRPr lang="en-US" dirty="0"/>
          </a:p>
        </p:txBody>
      </p:sp>
      <p:sp>
        <p:nvSpPr>
          <p:cNvPr id="5" name="Footer Placeholder 4"/>
          <p:cNvSpPr>
            <a:spLocks noGrp="1"/>
          </p:cNvSpPr>
          <p:nvPr>
            <p:ph type="ftr" sz="quarter" idx="3"/>
          </p:nvPr>
        </p:nvSpPr>
        <p:spPr>
          <a:xfrm>
            <a:off x="3124200" y="6494380"/>
            <a:ext cx="2895600" cy="365125"/>
          </a:xfrm>
          <a:prstGeom prst="rect">
            <a:avLst/>
          </a:prstGeom>
        </p:spPr>
        <p:txBody>
          <a:bodyPr vert="horz" lIns="91440" tIns="45720" rIns="91440" bIns="45720" rtlCol="0" anchor="ctr"/>
          <a:lstStyle>
            <a:lvl1pPr algn="ctr">
              <a:defRPr sz="1200">
                <a:solidFill>
                  <a:srgbClr val="000090"/>
                </a:solidFill>
              </a:defRPr>
            </a:lvl1pPr>
          </a:lstStyle>
          <a:p>
            <a:r>
              <a:rPr lang="en-US" dirty="0" smtClean="0"/>
              <a:t>MAP Bi-Weekly Planning Meeting</a:t>
            </a:r>
            <a:endParaRPr lang="en-US" dirty="0"/>
          </a:p>
        </p:txBody>
      </p:sp>
      <p:sp>
        <p:nvSpPr>
          <p:cNvPr id="6" name="Slide Number Placeholder 5"/>
          <p:cNvSpPr>
            <a:spLocks noGrp="1"/>
          </p:cNvSpPr>
          <p:nvPr>
            <p:ph type="sldNum" sz="quarter" idx="4"/>
          </p:nvPr>
        </p:nvSpPr>
        <p:spPr>
          <a:xfrm>
            <a:off x="6553200" y="6494380"/>
            <a:ext cx="2133600" cy="365125"/>
          </a:xfrm>
          <a:prstGeom prst="rect">
            <a:avLst/>
          </a:prstGeom>
        </p:spPr>
        <p:txBody>
          <a:bodyPr vert="horz" lIns="91440" tIns="45720" rIns="91440" bIns="45720" rtlCol="0" anchor="ctr"/>
          <a:lstStyle>
            <a:lvl1pPr algn="r">
              <a:defRPr sz="1200">
                <a:solidFill>
                  <a:srgbClr val="000090"/>
                </a:solidFill>
              </a:defRPr>
            </a:lvl1pPr>
          </a:lstStyle>
          <a:p>
            <a:fld id="{95AF3C95-1EE9-DC48-A086-9FAA3E32F6B0}" type="slidenum">
              <a:rPr lang="en-US" smtClean="0"/>
              <a:pPr/>
              <a:t>‹#›</a:t>
            </a:fld>
            <a:endParaRPr lang="en-US" dirty="0"/>
          </a:p>
        </p:txBody>
      </p:sp>
      <p:pic>
        <p:nvPicPr>
          <p:cNvPr id="7" name="Picture 2" descr="C:\Documents and Settings\sgeer\My Documents\MAP\MAP-LOGO.png"/>
          <p:cNvPicPr>
            <a:picLocks noChangeAspect="1" noChangeArrowheads="1"/>
          </p:cNvPicPr>
          <p:nvPr/>
        </p:nvPicPr>
        <p:blipFill>
          <a:blip r:embed="rId14"/>
          <a:srcRect/>
          <a:stretch>
            <a:fillRect/>
          </a:stretch>
        </p:blipFill>
        <p:spPr bwMode="auto">
          <a:xfrm>
            <a:off x="8294684" y="-10111"/>
            <a:ext cx="857250" cy="974725"/>
          </a:xfrm>
          <a:prstGeom prst="rect">
            <a:avLst/>
          </a:prstGeom>
          <a:noFill/>
          <a:ln w="50800">
            <a:noFill/>
          </a:ln>
          <a:effectLst/>
        </p:spPr>
      </p:pic>
    </p:spTree>
    <p:extLst>
      <p:ext uri="{BB962C8B-B14F-4D97-AF65-F5344CB8AC3E}">
        <p14:creationId xmlns:p14="http://schemas.microsoft.com/office/powerpoint/2010/main" val="232397809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p:txStyles>
    <p:titleStyle>
      <a:lvl1pPr algn="ctr" defTabSz="457200" rtl="0" eaLnBrk="1" latinLnBrk="0" hangingPunct="1">
        <a:spcBef>
          <a:spcPct val="0"/>
        </a:spcBef>
        <a:buNone/>
        <a:defRPr sz="44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81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494380"/>
            <a:ext cx="2133600" cy="365125"/>
          </a:xfrm>
          <a:prstGeom prst="rect">
            <a:avLst/>
          </a:prstGeom>
        </p:spPr>
        <p:txBody>
          <a:bodyPr vert="horz" lIns="91440" tIns="45720" rIns="91440" bIns="45720" rtlCol="0" anchor="ctr"/>
          <a:lstStyle>
            <a:lvl1pPr algn="l">
              <a:defRPr sz="1200">
                <a:solidFill>
                  <a:srgbClr val="000090"/>
                </a:solidFill>
              </a:defRPr>
            </a:lvl1pPr>
          </a:lstStyle>
          <a:p>
            <a:fld id="{E877982C-E10B-0645-AD5D-B45CF301C158}" type="datetime1">
              <a:rPr lang="en-US" smtClean="0"/>
              <a:pPr/>
              <a:t>6/13/2013</a:t>
            </a:fld>
            <a:endParaRPr lang="en-US" dirty="0"/>
          </a:p>
        </p:txBody>
      </p:sp>
      <p:sp>
        <p:nvSpPr>
          <p:cNvPr id="5" name="Footer Placeholder 4"/>
          <p:cNvSpPr>
            <a:spLocks noGrp="1"/>
          </p:cNvSpPr>
          <p:nvPr>
            <p:ph type="ftr" sz="quarter" idx="3"/>
          </p:nvPr>
        </p:nvSpPr>
        <p:spPr>
          <a:xfrm>
            <a:off x="3124200" y="6494380"/>
            <a:ext cx="2895600" cy="365125"/>
          </a:xfrm>
          <a:prstGeom prst="rect">
            <a:avLst/>
          </a:prstGeom>
        </p:spPr>
        <p:txBody>
          <a:bodyPr vert="horz" lIns="91440" tIns="45720" rIns="91440" bIns="45720" rtlCol="0" anchor="ctr"/>
          <a:lstStyle>
            <a:lvl1pPr algn="ctr">
              <a:defRPr sz="1200">
                <a:solidFill>
                  <a:srgbClr val="000090"/>
                </a:solidFill>
              </a:defRPr>
            </a:lvl1pPr>
          </a:lstStyle>
          <a:p>
            <a:r>
              <a:rPr lang="en-US" dirty="0" smtClean="0"/>
              <a:t>MAP Bi-Weekly Planning Meeting</a:t>
            </a:r>
            <a:endParaRPr lang="en-US" dirty="0"/>
          </a:p>
        </p:txBody>
      </p:sp>
      <p:sp>
        <p:nvSpPr>
          <p:cNvPr id="6" name="Slide Number Placeholder 5"/>
          <p:cNvSpPr>
            <a:spLocks noGrp="1"/>
          </p:cNvSpPr>
          <p:nvPr>
            <p:ph type="sldNum" sz="quarter" idx="4"/>
          </p:nvPr>
        </p:nvSpPr>
        <p:spPr>
          <a:xfrm>
            <a:off x="6553200" y="6494380"/>
            <a:ext cx="2133600" cy="365125"/>
          </a:xfrm>
          <a:prstGeom prst="rect">
            <a:avLst/>
          </a:prstGeom>
        </p:spPr>
        <p:txBody>
          <a:bodyPr vert="horz" lIns="91440" tIns="45720" rIns="91440" bIns="45720" rtlCol="0" anchor="ctr"/>
          <a:lstStyle>
            <a:lvl1pPr algn="r">
              <a:defRPr sz="1200">
                <a:solidFill>
                  <a:srgbClr val="000090"/>
                </a:solidFill>
              </a:defRPr>
            </a:lvl1pPr>
          </a:lstStyle>
          <a:p>
            <a:fld id="{95AF3C95-1EE9-DC48-A086-9FAA3E32F6B0}" type="slidenum">
              <a:rPr lang="en-US" smtClean="0"/>
              <a:pPr/>
              <a:t>‹#›</a:t>
            </a:fld>
            <a:endParaRPr lang="en-US" dirty="0"/>
          </a:p>
        </p:txBody>
      </p:sp>
      <p:pic>
        <p:nvPicPr>
          <p:cNvPr id="7" name="Picture 2" descr="C:\Documents and Settings\sgeer\My Documents\MAP\MAP-LOGO.png"/>
          <p:cNvPicPr>
            <a:picLocks noChangeAspect="1" noChangeArrowheads="1"/>
          </p:cNvPicPr>
          <p:nvPr/>
        </p:nvPicPr>
        <p:blipFill>
          <a:blip r:embed="rId3"/>
          <a:srcRect/>
          <a:stretch>
            <a:fillRect/>
          </a:stretch>
        </p:blipFill>
        <p:spPr bwMode="auto">
          <a:xfrm>
            <a:off x="8294684" y="-10111"/>
            <a:ext cx="857250" cy="974725"/>
          </a:xfrm>
          <a:prstGeom prst="rect">
            <a:avLst/>
          </a:prstGeom>
          <a:noFill/>
          <a:ln w="50800">
            <a:noFill/>
          </a:ln>
          <a:effectLst/>
        </p:spPr>
      </p:pic>
    </p:spTree>
    <p:extLst>
      <p:ext uri="{BB962C8B-B14F-4D97-AF65-F5344CB8AC3E}">
        <p14:creationId xmlns:p14="http://schemas.microsoft.com/office/powerpoint/2010/main" val="623916359"/>
      </p:ext>
    </p:extLst>
  </p:cSld>
  <p:clrMap bg1="lt1" tx1="dk1" bg2="lt2" tx2="dk2" accent1="accent1" accent2="accent2" accent3="accent3" accent4="accent4" accent5="accent5" accent6="accent6" hlink="hlink" folHlink="folHlink"/>
  <p:sldLayoutIdLst>
    <p:sldLayoutId id="2147483662" r:id="rId1"/>
  </p:sldLayoutIdLst>
  <p:hf hdr="0"/>
  <p:txStyles>
    <p:titleStyle>
      <a:lvl1pPr algn="ctr" defTabSz="457200" rtl="0" eaLnBrk="1" latinLnBrk="0" hangingPunct="1">
        <a:spcBef>
          <a:spcPct val="0"/>
        </a:spcBef>
        <a:buNone/>
        <a:defRPr sz="44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hep.princeton.edu/~mcdonald/mumu/target/staging_effort.pdf"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rPr>
              <a:t>Technology Development</a:t>
            </a:r>
            <a:br>
              <a:rPr lang="en-US" dirty="0" smtClean="0">
                <a:solidFill>
                  <a:srgbClr val="C00000"/>
                </a:solidFill>
              </a:rPr>
            </a:br>
            <a:r>
              <a:rPr lang="en-US" dirty="0" smtClean="0">
                <a:solidFill>
                  <a:srgbClr val="C00000"/>
                </a:solidFill>
              </a:rPr>
              <a:t>MAP Friday Meeting</a:t>
            </a:r>
            <a:endParaRPr lang="en-US" dirty="0">
              <a:solidFill>
                <a:srgbClr val="C00000"/>
              </a:solidFill>
            </a:endParaRPr>
          </a:p>
        </p:txBody>
      </p:sp>
      <p:sp>
        <p:nvSpPr>
          <p:cNvPr id="3" name="Subtitle 2"/>
          <p:cNvSpPr>
            <a:spLocks noGrp="1"/>
          </p:cNvSpPr>
          <p:nvPr>
            <p:ph type="subTitle" idx="1"/>
          </p:nvPr>
        </p:nvSpPr>
        <p:spPr/>
        <p:txBody>
          <a:bodyPr/>
          <a:lstStyle/>
          <a:p>
            <a:r>
              <a:rPr lang="en-US" dirty="0" smtClean="0">
                <a:solidFill>
                  <a:schemeClr val="tx2"/>
                </a:solidFill>
              </a:rPr>
              <a:t>Harold Kirk</a:t>
            </a:r>
          </a:p>
          <a:p>
            <a:r>
              <a:rPr lang="en-US" i="1" dirty="0" smtClean="0">
                <a:solidFill>
                  <a:schemeClr val="tx2"/>
                </a:solidFill>
              </a:rPr>
              <a:t>Brookhaven National Laboratory</a:t>
            </a:r>
          </a:p>
          <a:p>
            <a:r>
              <a:rPr lang="en-US" i="1" dirty="0" smtClean="0">
                <a:solidFill>
                  <a:schemeClr val="tx2"/>
                </a:solidFill>
              </a:rPr>
              <a:t>June 14, 2013</a:t>
            </a:r>
            <a:endParaRPr lang="en-US" i="1" dirty="0">
              <a:solidFill>
                <a:schemeClr val="tx2"/>
              </a:solidFill>
            </a:endParaRPr>
          </a:p>
        </p:txBody>
      </p:sp>
    </p:spTree>
    <p:extLst>
      <p:ext uri="{BB962C8B-B14F-4D97-AF65-F5344CB8AC3E}">
        <p14:creationId xmlns:p14="http://schemas.microsoft.com/office/powerpoint/2010/main" val="2117400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201-MHz vacuum RF: assembly work about to start</a:t>
            </a:r>
          </a:p>
          <a:p>
            <a:r>
              <a:rPr lang="en-US" dirty="0" smtClean="0"/>
              <a:t>Infrastructure – on track but late: </a:t>
            </a:r>
            <a:r>
              <a:rPr lang="en-US" dirty="0" err="1" smtClean="0"/>
              <a:t>beamline</a:t>
            </a:r>
            <a:r>
              <a:rPr lang="en-US" dirty="0" smtClean="0"/>
              <a:t> upgrade, RF switch re-commissioning, station-2 vacuum system</a:t>
            </a:r>
          </a:p>
          <a:p>
            <a:r>
              <a:rPr lang="en-US" dirty="0" smtClean="0"/>
              <a:t>Data analysis: HPRF beam test PRL draft under revision (B. </a:t>
            </a:r>
            <a:r>
              <a:rPr lang="en-US" dirty="0" err="1" smtClean="0"/>
              <a:t>Freemire</a:t>
            </a:r>
            <a:r>
              <a:rPr lang="en-US" dirty="0" smtClean="0"/>
              <a:t>, K. </a:t>
            </a:r>
            <a:r>
              <a:rPr lang="en-US" dirty="0" err="1" smtClean="0"/>
              <a:t>Yonehara</a:t>
            </a:r>
            <a:r>
              <a:rPr lang="en-US" dirty="0" smtClean="0"/>
              <a:t>, A. </a:t>
            </a:r>
            <a:r>
              <a:rPr lang="en-US" dirty="0" err="1" smtClean="0"/>
              <a:t>Tollestrup</a:t>
            </a:r>
            <a:r>
              <a:rPr lang="en-US" dirty="0" smtClean="0"/>
              <a:t>, M. Chung); beam spot analysis RSI published (M. Jana); all-season cavity data review in progress</a:t>
            </a:r>
            <a:endParaRPr lang="en-US" dirty="0"/>
          </a:p>
        </p:txBody>
      </p:sp>
      <p:sp>
        <p:nvSpPr>
          <p:cNvPr id="3" name="Text Placeholder 2"/>
          <p:cNvSpPr>
            <a:spLocks noGrp="1"/>
          </p:cNvSpPr>
          <p:nvPr>
            <p:ph type="body" sz="quarter" idx="11"/>
          </p:nvPr>
        </p:nvSpPr>
        <p:spPr/>
        <p:txBody>
          <a:bodyPr/>
          <a:lstStyle/>
          <a:p>
            <a:r>
              <a:rPr lang="en-US" dirty="0" smtClean="0"/>
              <a:t>Solenoid: training complete (J. Volk, M. </a:t>
            </a:r>
            <a:r>
              <a:rPr lang="en-US" dirty="0" err="1" smtClean="0"/>
              <a:t>Leonova</a:t>
            </a:r>
            <a:r>
              <a:rPr lang="en-US" dirty="0" smtClean="0"/>
              <a:t>, J. </a:t>
            </a:r>
            <a:r>
              <a:rPr lang="en-US" dirty="0" err="1" smtClean="0"/>
              <a:t>Makara</a:t>
            </a:r>
            <a:r>
              <a:rPr lang="en-US" dirty="0" smtClean="0"/>
              <a:t>)</a:t>
            </a:r>
          </a:p>
          <a:p>
            <a:r>
              <a:rPr lang="en-US" dirty="0"/>
              <a:t>D</a:t>
            </a:r>
            <a:r>
              <a:rPr lang="en-US" dirty="0" smtClean="0"/>
              <a:t>ielectric loaded HPRF: </a:t>
            </a:r>
            <a:r>
              <a:rPr lang="en-US" dirty="0"/>
              <a:t> </a:t>
            </a:r>
            <a:r>
              <a:rPr lang="en-US" dirty="0" smtClean="0"/>
              <a:t>cavity reassembled/tested without rod (K. </a:t>
            </a:r>
            <a:r>
              <a:rPr lang="en-US" dirty="0" err="1" smtClean="0"/>
              <a:t>Yonehara</a:t>
            </a:r>
            <a:r>
              <a:rPr lang="en-US" dirty="0" smtClean="0"/>
              <a:t>, G. Flanagan, A. </a:t>
            </a:r>
            <a:r>
              <a:rPr lang="en-US" dirty="0" err="1" smtClean="0"/>
              <a:t>Moretti</a:t>
            </a:r>
            <a:r>
              <a:rPr lang="en-US" dirty="0" smtClean="0"/>
              <a:t>)</a:t>
            </a:r>
          </a:p>
          <a:p>
            <a:r>
              <a:rPr lang="en-US" dirty="0" smtClean="0"/>
              <a:t>201-MHz Single-Cavity Module: much progress at installation workshop (May 28-29), tuner response tested, instrumentation plan formed (L. </a:t>
            </a:r>
            <a:r>
              <a:rPr lang="en-US" dirty="0" err="1" smtClean="0"/>
              <a:t>Somaschini</a:t>
            </a:r>
            <a:r>
              <a:rPr lang="en-US" dirty="0" smtClean="0"/>
              <a:t>, D. Peterson, R. </a:t>
            </a:r>
            <a:r>
              <a:rPr lang="en-US" dirty="0" err="1" smtClean="0"/>
              <a:t>Pasquinelli</a:t>
            </a:r>
            <a:r>
              <a:rPr lang="en-US" dirty="0" smtClean="0"/>
              <a:t>, A. </a:t>
            </a:r>
            <a:r>
              <a:rPr lang="en-US" dirty="0" err="1" smtClean="0"/>
              <a:t>Moretti</a:t>
            </a:r>
            <a:r>
              <a:rPr lang="en-US" dirty="0" smtClean="0"/>
              <a:t>); safety documentation prepared (J. Volk)</a:t>
            </a:r>
          </a:p>
        </p:txBody>
      </p:sp>
      <p:sp>
        <p:nvSpPr>
          <p:cNvPr id="4" name="Text Placeholder 3"/>
          <p:cNvSpPr>
            <a:spLocks noGrp="1"/>
          </p:cNvSpPr>
          <p:nvPr>
            <p:ph type="body" sz="quarter" idx="12"/>
          </p:nvPr>
        </p:nvSpPr>
        <p:spPr>
          <a:xfrm>
            <a:off x="-33360" y="5369807"/>
            <a:ext cx="4588680" cy="545092"/>
          </a:xfrm>
        </p:spPr>
        <p:txBody>
          <a:bodyPr/>
          <a:lstStyle/>
          <a:p>
            <a:r>
              <a:rPr lang="en-US" dirty="0"/>
              <a:t>805-MHz all-season </a:t>
            </a:r>
            <a:r>
              <a:rPr lang="en-US" dirty="0" smtClean="0"/>
              <a:t>cavity: </a:t>
            </a:r>
            <a:r>
              <a:rPr lang="en-US" dirty="0"/>
              <a:t>operation </a:t>
            </a:r>
            <a:r>
              <a:rPr lang="en-US" dirty="0" smtClean="0"/>
              <a:t>in B&gt;3T</a:t>
            </a:r>
          </a:p>
          <a:p>
            <a:r>
              <a:rPr lang="en-US" dirty="0" smtClean="0"/>
              <a:t>DL-HPRF cavity: retesting with dielectric rod</a:t>
            </a:r>
          </a:p>
          <a:p>
            <a:r>
              <a:rPr lang="en-US" dirty="0" smtClean="0"/>
              <a:t>Old pillbox cavity: install grid windows</a:t>
            </a:r>
            <a:endParaRPr lang="en-US" dirty="0"/>
          </a:p>
          <a:p>
            <a:r>
              <a:rPr lang="en-US" dirty="0" smtClean="0"/>
              <a:t>201-MHz Single-Cavity module: RF control system upgrade, tuner instrumentation tests, mount/dress cavity in Lab-6, start LLRF measurements</a:t>
            </a:r>
          </a:p>
          <a:p>
            <a:r>
              <a:rPr lang="en-US" dirty="0" smtClean="0"/>
              <a:t>Modular cavity: instrumentatio</a:t>
            </a:r>
            <a:r>
              <a:rPr lang="en-US" dirty="0"/>
              <a:t>n</a:t>
            </a:r>
            <a:endParaRPr lang="en-US" dirty="0" smtClean="0"/>
          </a:p>
        </p:txBody>
      </p:sp>
      <p:sp>
        <p:nvSpPr>
          <p:cNvPr id="5" name="Text Placeholder 4"/>
          <p:cNvSpPr>
            <a:spLocks noGrp="1"/>
          </p:cNvSpPr>
          <p:nvPr>
            <p:ph type="body" sz="quarter" idx="13"/>
          </p:nvPr>
        </p:nvSpPr>
        <p:spPr/>
        <p:txBody>
          <a:bodyPr/>
          <a:lstStyle/>
          <a:p>
            <a:r>
              <a:rPr lang="en-US" dirty="0" smtClean="0"/>
              <a:t>Data analysis/publication</a:t>
            </a:r>
          </a:p>
          <a:p>
            <a:pPr lvl="1"/>
            <a:r>
              <a:rPr lang="en-US" dirty="0" smtClean="0"/>
              <a:t>magnetic insulation</a:t>
            </a:r>
          </a:p>
          <a:p>
            <a:pPr lvl="1"/>
            <a:r>
              <a:rPr lang="en-US" dirty="0" smtClean="0"/>
              <a:t>Be-Cu buttons</a:t>
            </a:r>
          </a:p>
          <a:p>
            <a:pPr lvl="1"/>
            <a:r>
              <a:rPr lang="en-US" dirty="0" smtClean="0"/>
              <a:t>HPRF beam test</a:t>
            </a:r>
          </a:p>
          <a:p>
            <a:r>
              <a:rPr lang="en-US" dirty="0" smtClean="0"/>
              <a:t>Current program</a:t>
            </a:r>
          </a:p>
          <a:p>
            <a:pPr lvl="1"/>
            <a:r>
              <a:rPr lang="en-US" dirty="0" smtClean="0"/>
              <a:t>All-season cavity in magnetic field</a:t>
            </a:r>
          </a:p>
          <a:p>
            <a:pPr lvl="2"/>
            <a:r>
              <a:rPr lang="en-US" dirty="0" smtClean="0"/>
              <a:t>B &gt; 3T</a:t>
            </a:r>
          </a:p>
          <a:p>
            <a:pPr lvl="1"/>
            <a:r>
              <a:rPr lang="en-US" dirty="0" smtClean="0"/>
              <a:t>Dielectric-loaded HPRF</a:t>
            </a:r>
          </a:p>
          <a:p>
            <a:r>
              <a:rPr lang="en-US" dirty="0" smtClean="0"/>
              <a:t>Next on the list</a:t>
            </a:r>
          </a:p>
          <a:p>
            <a:pPr lvl="1"/>
            <a:r>
              <a:rPr lang="en-US" dirty="0"/>
              <a:t>G</a:t>
            </a:r>
            <a:r>
              <a:rPr lang="en-US" dirty="0" smtClean="0"/>
              <a:t>rid windows on pillbox cavity</a:t>
            </a:r>
          </a:p>
          <a:p>
            <a:pPr lvl="1"/>
            <a:r>
              <a:rPr lang="en-US" dirty="0" smtClean="0"/>
              <a:t>201-MHz Single-Cavity Module</a:t>
            </a:r>
          </a:p>
          <a:p>
            <a:pPr lvl="1"/>
            <a:r>
              <a:rPr lang="en-US" dirty="0" smtClean="0"/>
              <a:t>New 805-MHz modular cavity</a:t>
            </a:r>
          </a:p>
          <a:p>
            <a:r>
              <a:rPr lang="en-US" dirty="0" smtClean="0"/>
              <a:t>Other</a:t>
            </a:r>
          </a:p>
          <a:p>
            <a:pPr lvl="1"/>
            <a:r>
              <a:rPr lang="en-US" dirty="0" err="1" smtClean="0"/>
              <a:t>Beamline</a:t>
            </a:r>
            <a:r>
              <a:rPr lang="en-US" dirty="0" smtClean="0"/>
              <a:t> commissioning</a:t>
            </a:r>
          </a:p>
          <a:p>
            <a:pPr lvl="1"/>
            <a:endParaRPr lang="en-US" dirty="0"/>
          </a:p>
        </p:txBody>
      </p:sp>
      <p:sp>
        <p:nvSpPr>
          <p:cNvPr id="6" name="Text Placeholder 5"/>
          <p:cNvSpPr>
            <a:spLocks noGrp="1"/>
          </p:cNvSpPr>
          <p:nvPr>
            <p:ph type="body" sz="quarter" idx="14"/>
          </p:nvPr>
        </p:nvSpPr>
        <p:spPr/>
        <p:txBody>
          <a:bodyPr/>
          <a:lstStyle/>
          <a:p>
            <a:r>
              <a:rPr lang="en-US" dirty="0" smtClean="0"/>
              <a:t>Single-Cavity Module assembly, installation</a:t>
            </a:r>
          </a:p>
          <a:p>
            <a:r>
              <a:rPr lang="en-US" dirty="0" smtClean="0"/>
              <a:t>Pillbox with grid windows, </a:t>
            </a:r>
            <a:r>
              <a:rPr lang="en-US" dirty="0"/>
              <a:t>a</a:t>
            </a:r>
            <a:r>
              <a:rPr lang="en-US" dirty="0" smtClean="0"/>
              <a:t>ll-season cavity high-B run</a:t>
            </a:r>
          </a:p>
          <a:p>
            <a:r>
              <a:rPr lang="en-US" dirty="0" err="1" smtClean="0"/>
              <a:t>Beamline</a:t>
            </a:r>
            <a:r>
              <a:rPr lang="en-US" dirty="0" smtClean="0"/>
              <a:t> commissioning</a:t>
            </a:r>
          </a:p>
        </p:txBody>
      </p:sp>
      <p:sp>
        <p:nvSpPr>
          <p:cNvPr id="7" name="Text Placeholder 6"/>
          <p:cNvSpPr>
            <a:spLocks noGrp="1"/>
          </p:cNvSpPr>
          <p:nvPr>
            <p:ph type="body" sz="quarter" idx="15"/>
          </p:nvPr>
        </p:nvSpPr>
        <p:spPr/>
        <p:txBody>
          <a:bodyPr/>
          <a:lstStyle/>
          <a:p>
            <a:r>
              <a:rPr lang="en-US" dirty="0"/>
              <a:t>M</a:t>
            </a:r>
            <a:r>
              <a:rPr lang="en-US" dirty="0" smtClean="0"/>
              <a:t>echanical support for RF program</a:t>
            </a:r>
            <a:endParaRPr lang="en-US" dirty="0"/>
          </a:p>
          <a:p>
            <a:r>
              <a:rPr lang="en-US" dirty="0" smtClean="0"/>
              <a:t>Electrical support for </a:t>
            </a:r>
            <a:r>
              <a:rPr lang="en-US" dirty="0" err="1" smtClean="0"/>
              <a:t>beamline</a:t>
            </a:r>
            <a:r>
              <a:rPr lang="en-US" dirty="0"/>
              <a:t> </a:t>
            </a:r>
            <a:r>
              <a:rPr lang="en-US" dirty="0" smtClean="0"/>
              <a:t>upgrade</a:t>
            </a:r>
          </a:p>
        </p:txBody>
      </p:sp>
      <p:sp>
        <p:nvSpPr>
          <p:cNvPr id="8" name="Text Placeholder 7"/>
          <p:cNvSpPr>
            <a:spLocks noGrp="1"/>
          </p:cNvSpPr>
          <p:nvPr>
            <p:ph type="body" sz="quarter" idx="16"/>
          </p:nvPr>
        </p:nvSpPr>
        <p:spPr/>
        <p:txBody>
          <a:bodyPr/>
          <a:lstStyle/>
          <a:p>
            <a:r>
              <a:rPr lang="en-US" dirty="0" smtClean="0"/>
              <a:t>14 June 2013</a:t>
            </a:r>
            <a:endParaRPr lang="en-US" dirty="0"/>
          </a:p>
        </p:txBody>
      </p:sp>
      <p:sp>
        <p:nvSpPr>
          <p:cNvPr id="9" name="Text Placeholder 8"/>
          <p:cNvSpPr>
            <a:spLocks noGrp="1"/>
          </p:cNvSpPr>
          <p:nvPr>
            <p:ph type="body" sz="quarter" idx="17"/>
          </p:nvPr>
        </p:nvSpPr>
        <p:spPr/>
        <p:txBody>
          <a:bodyPr/>
          <a:lstStyle/>
          <a:p>
            <a:r>
              <a:rPr lang="en-US" dirty="0" smtClean="0"/>
              <a:t>3.5 – </a:t>
            </a:r>
            <a:r>
              <a:rPr lang="en-US" dirty="0" err="1" smtClean="0"/>
              <a:t>MuCool</a:t>
            </a:r>
            <a:r>
              <a:rPr lang="en-US" dirty="0" smtClean="0"/>
              <a:t> Test Area</a:t>
            </a:r>
            <a:endParaRPr lang="en-US" dirty="0"/>
          </a:p>
        </p:txBody>
      </p:sp>
      <p:sp>
        <p:nvSpPr>
          <p:cNvPr id="10" name="Text Placeholder 9"/>
          <p:cNvSpPr>
            <a:spLocks noGrp="1"/>
          </p:cNvSpPr>
          <p:nvPr>
            <p:ph type="body" sz="quarter" idx="18"/>
          </p:nvPr>
        </p:nvSpPr>
        <p:spPr/>
        <p:txBody>
          <a:bodyPr/>
          <a:lstStyle/>
          <a:p>
            <a:r>
              <a:rPr lang="en-US" dirty="0" err="1" smtClean="0"/>
              <a:t>Yağmur</a:t>
            </a:r>
            <a:r>
              <a:rPr lang="en-US" dirty="0" smtClean="0"/>
              <a:t> Torun</a:t>
            </a:r>
            <a:endParaRPr lang="en-US" dirty="0"/>
          </a:p>
        </p:txBody>
      </p:sp>
    </p:spTree>
    <p:extLst>
      <p:ext uri="{BB962C8B-B14F-4D97-AF65-F5344CB8AC3E}">
        <p14:creationId xmlns:p14="http://schemas.microsoft.com/office/powerpoint/2010/main" val="2569660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Outline</a:t>
            </a:r>
            <a:endParaRPr lang="en-US" dirty="0">
              <a:solidFill>
                <a:srgbClr val="C00000"/>
              </a:solidFill>
            </a:endParaRPr>
          </a:p>
        </p:txBody>
      </p:sp>
      <p:sp>
        <p:nvSpPr>
          <p:cNvPr id="3" name="Content Placeholder 2"/>
          <p:cNvSpPr>
            <a:spLocks noGrp="1"/>
          </p:cNvSpPr>
          <p:nvPr>
            <p:ph idx="1"/>
          </p:nvPr>
        </p:nvSpPr>
        <p:spPr>
          <a:xfrm>
            <a:off x="1214323" y="1338682"/>
            <a:ext cx="6928088" cy="4114024"/>
          </a:xfrm>
        </p:spPr>
        <p:txBody>
          <a:bodyPr anchor="ctr"/>
          <a:lstStyle/>
          <a:p>
            <a:r>
              <a:rPr lang="en-US" dirty="0" smtClean="0"/>
              <a:t>TD Highlights</a:t>
            </a:r>
          </a:p>
          <a:p>
            <a:r>
              <a:rPr lang="en-US" dirty="0" smtClean="0"/>
              <a:t>L2 Summary reports</a:t>
            </a:r>
          </a:p>
          <a:p>
            <a:r>
              <a:rPr lang="en-US" dirty="0" smtClean="0"/>
              <a:t>Topical Report - </a:t>
            </a:r>
            <a:r>
              <a:rPr lang="en-US" dirty="0" smtClean="0">
                <a:solidFill>
                  <a:srgbClr val="000000"/>
                </a:solidFill>
                <a:latin typeface="Tahoma"/>
                <a:ea typeface="Times New Roman"/>
              </a:rPr>
              <a:t>Progress </a:t>
            </a:r>
            <a:r>
              <a:rPr lang="en-US" dirty="0">
                <a:solidFill>
                  <a:srgbClr val="000000"/>
                </a:solidFill>
                <a:latin typeface="Tahoma"/>
                <a:ea typeface="Times New Roman"/>
              </a:rPr>
              <a:t>of dielectric loaded gas-filled RF test at </a:t>
            </a:r>
            <a:r>
              <a:rPr lang="en-US" dirty="0" smtClean="0">
                <a:solidFill>
                  <a:srgbClr val="000000"/>
                </a:solidFill>
                <a:latin typeface="Tahoma"/>
                <a:ea typeface="Times New Roman"/>
              </a:rPr>
              <a:t>the MTA</a:t>
            </a:r>
            <a:r>
              <a:rPr lang="en-US" i="1" dirty="0" smtClean="0"/>
              <a:t> </a:t>
            </a:r>
            <a:r>
              <a:rPr lang="en-US" dirty="0" smtClean="0"/>
              <a:t>, K. </a:t>
            </a:r>
            <a:r>
              <a:rPr lang="en-US" dirty="0" err="1" smtClean="0"/>
              <a:t>Yonehara</a:t>
            </a:r>
            <a:r>
              <a:rPr lang="en-US" dirty="0" smtClean="0"/>
              <a:t>, FNAL</a:t>
            </a:r>
          </a:p>
        </p:txBody>
      </p:sp>
      <p:sp>
        <p:nvSpPr>
          <p:cNvPr id="4" name="Date Placeholder 3"/>
          <p:cNvSpPr>
            <a:spLocks noGrp="1"/>
          </p:cNvSpPr>
          <p:nvPr>
            <p:ph type="dt" sz="half" idx="10"/>
          </p:nvPr>
        </p:nvSpPr>
        <p:spPr/>
        <p:txBody>
          <a:bodyPr/>
          <a:lstStyle/>
          <a:p>
            <a:r>
              <a:rPr lang="en-US" dirty="0" smtClean="0"/>
              <a:t>June14, 2013</a:t>
            </a:r>
            <a:endParaRPr lang="en-US" dirty="0"/>
          </a:p>
        </p:txBody>
      </p:sp>
      <p:sp>
        <p:nvSpPr>
          <p:cNvPr id="5" name="Footer Placeholder 4"/>
          <p:cNvSpPr>
            <a:spLocks noGrp="1"/>
          </p:cNvSpPr>
          <p:nvPr>
            <p:ph type="ftr" sz="quarter" idx="11"/>
          </p:nvPr>
        </p:nvSpPr>
        <p:spPr/>
        <p:txBody>
          <a:bodyPr/>
          <a:lstStyle/>
          <a:p>
            <a:r>
              <a:rPr lang="en-US" dirty="0" smtClean="0"/>
              <a:t>Harold Kirk, BNL | MAP Friday Meeting</a:t>
            </a:r>
            <a:endParaRPr lang="en-US" dirty="0"/>
          </a:p>
        </p:txBody>
      </p:sp>
      <p:sp>
        <p:nvSpPr>
          <p:cNvPr id="6" name="Slide Number Placeholder 5"/>
          <p:cNvSpPr>
            <a:spLocks noGrp="1"/>
          </p:cNvSpPr>
          <p:nvPr>
            <p:ph type="sldNum" sz="quarter" idx="12"/>
          </p:nvPr>
        </p:nvSpPr>
        <p:spPr/>
        <p:txBody>
          <a:bodyPr/>
          <a:lstStyle/>
          <a:p>
            <a:fld id="{8A5FAC83-C8C4-8046-B35B-A89823688311}" type="slidenum">
              <a:rPr lang="en-US" smtClean="0"/>
              <a:pPr/>
              <a:t>2</a:t>
            </a:fld>
            <a:endParaRPr lang="en-US"/>
          </a:p>
        </p:txBody>
      </p:sp>
    </p:spTree>
    <p:extLst>
      <p:ext uri="{BB962C8B-B14F-4D97-AF65-F5344CB8AC3E}">
        <p14:creationId xmlns:p14="http://schemas.microsoft.com/office/powerpoint/2010/main" val="116025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922" y="0"/>
            <a:ext cx="7296362" cy="1228436"/>
          </a:xfrm>
        </p:spPr>
        <p:txBody>
          <a:bodyPr>
            <a:normAutofit fontScale="90000"/>
          </a:bodyPr>
          <a:lstStyle/>
          <a:p>
            <a:r>
              <a:rPr lang="en-US" dirty="0" smtClean="0">
                <a:solidFill>
                  <a:srgbClr val="C00000"/>
                </a:solidFill>
              </a:rPr>
              <a:t>Technology Development Highlights for May, 2013</a:t>
            </a:r>
            <a:endParaRPr lang="en-US" dirty="0">
              <a:solidFill>
                <a:srgbClr val="C0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RF Studies</a:t>
            </a:r>
          </a:p>
          <a:p>
            <a:pPr lvl="1"/>
            <a:r>
              <a:rPr lang="en-US" dirty="0" smtClean="0"/>
              <a:t>Modular 805MHz Cavity  </a:t>
            </a:r>
            <a:r>
              <a:rPr lang="en-US" dirty="0"/>
              <a:t>o</a:t>
            </a:r>
            <a:r>
              <a:rPr lang="en-US" dirty="0" smtClean="0"/>
              <a:t>n track for delivery by end of FY13  (SLAC, LBNL)</a:t>
            </a:r>
          </a:p>
          <a:p>
            <a:pPr lvl="1"/>
            <a:r>
              <a:rPr lang="en-US" dirty="0" smtClean="0"/>
              <a:t>Lab G Magnet re-trained to 5T (FNAL)</a:t>
            </a:r>
          </a:p>
          <a:p>
            <a:r>
              <a:rPr lang="en-US" dirty="0" smtClean="0"/>
              <a:t>Targets</a:t>
            </a:r>
          </a:p>
          <a:p>
            <a:pPr lvl="1"/>
            <a:r>
              <a:rPr lang="en-US" dirty="0" smtClean="0"/>
              <a:t>Studies for 1MW, 3GeV proton target initiated</a:t>
            </a:r>
          </a:p>
          <a:p>
            <a:r>
              <a:rPr lang="en-US" dirty="0" smtClean="0"/>
              <a:t>Magnets</a:t>
            </a:r>
          </a:p>
          <a:p>
            <a:pPr lvl="1"/>
            <a:r>
              <a:rPr lang="en-US" dirty="0" smtClean="0"/>
              <a:t>New </a:t>
            </a:r>
            <a:r>
              <a:rPr lang="en-US" dirty="0" err="1" smtClean="0"/>
              <a:t>Biscco</a:t>
            </a:r>
            <a:r>
              <a:rPr lang="en-US" dirty="0" smtClean="0"/>
              <a:t> 2212 wire tested to </a:t>
            </a:r>
            <a:r>
              <a:rPr lang="en-US" dirty="0" err="1" smtClean="0"/>
              <a:t>J</a:t>
            </a:r>
            <a:r>
              <a:rPr lang="en-US" baseline="-25000" dirty="0" err="1" smtClean="0"/>
              <a:t>c</a:t>
            </a:r>
            <a:r>
              <a:rPr lang="en-US" dirty="0" smtClean="0"/>
              <a:t> of </a:t>
            </a:r>
            <a:r>
              <a:rPr lang="en-US" dirty="0" smtClean="0"/>
              <a:t>160A/mm</a:t>
            </a:r>
            <a:r>
              <a:rPr lang="en-US" baseline="30000" dirty="0" smtClean="0"/>
              <a:t>2</a:t>
            </a:r>
            <a:r>
              <a:rPr lang="en-US" dirty="0" smtClean="0"/>
              <a:t> </a:t>
            </a:r>
            <a:r>
              <a:rPr lang="en-US" dirty="0" smtClean="0"/>
              <a:t>at 5T</a:t>
            </a:r>
          </a:p>
          <a:p>
            <a:r>
              <a:rPr lang="en-US" dirty="0" smtClean="0"/>
              <a:t>12 IPAC13 TD related papers presented</a:t>
            </a:r>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dirty="0" smtClean="0"/>
              <a:t>June 14, 2013</a:t>
            </a:r>
            <a:endParaRPr lang="en-US" dirty="0"/>
          </a:p>
        </p:txBody>
      </p:sp>
      <p:sp>
        <p:nvSpPr>
          <p:cNvPr id="5" name="Footer Placeholder 4"/>
          <p:cNvSpPr>
            <a:spLocks noGrp="1"/>
          </p:cNvSpPr>
          <p:nvPr>
            <p:ph type="ftr" sz="quarter" idx="11"/>
          </p:nvPr>
        </p:nvSpPr>
        <p:spPr/>
        <p:txBody>
          <a:bodyPr/>
          <a:lstStyle/>
          <a:p>
            <a:r>
              <a:rPr lang="en-US" dirty="0" smtClean="0"/>
              <a:t>Harold Kirk, BNL | MAP Friday Meeting</a:t>
            </a:r>
            <a:endParaRPr lang="en-US" dirty="0"/>
          </a:p>
        </p:txBody>
      </p:sp>
      <p:sp>
        <p:nvSpPr>
          <p:cNvPr id="6" name="Slide Number Placeholder 5"/>
          <p:cNvSpPr>
            <a:spLocks noGrp="1"/>
          </p:cNvSpPr>
          <p:nvPr>
            <p:ph type="sldNum" sz="quarter" idx="12"/>
          </p:nvPr>
        </p:nvSpPr>
        <p:spPr/>
        <p:txBody>
          <a:bodyPr/>
          <a:lstStyle/>
          <a:p>
            <a:fld id="{8A5FAC83-C8C4-8046-B35B-A89823688311}" type="slidenum">
              <a:rPr lang="en-US" smtClean="0"/>
              <a:pPr/>
              <a:t>3</a:t>
            </a:fld>
            <a:endParaRPr lang="en-US"/>
          </a:p>
        </p:txBody>
      </p:sp>
    </p:spTree>
    <p:extLst>
      <p:ext uri="{BB962C8B-B14F-4D97-AF65-F5344CB8AC3E}">
        <p14:creationId xmlns:p14="http://schemas.microsoft.com/office/powerpoint/2010/main" val="2272541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US" dirty="0" smtClean="0"/>
              <a:t>Modular cavity (collaboration with SLAC)</a:t>
            </a:r>
          </a:p>
          <a:p>
            <a:pPr lvl="1">
              <a:spcBef>
                <a:spcPts val="0"/>
              </a:spcBef>
            </a:pPr>
            <a:r>
              <a:rPr lang="en-US" sz="1100" dirty="0" smtClean="0"/>
              <a:t>Cavity fabrication in progress and will be delivered to </a:t>
            </a:r>
            <a:r>
              <a:rPr lang="en-US" sz="1100" dirty="0" err="1" smtClean="0"/>
              <a:t>Fermilab</a:t>
            </a:r>
            <a:r>
              <a:rPr lang="en-US" sz="1100" dirty="0" smtClean="0"/>
              <a:t> by end of FY13</a:t>
            </a:r>
          </a:p>
          <a:p>
            <a:pPr lvl="1">
              <a:spcBef>
                <a:spcPts val="0"/>
              </a:spcBef>
            </a:pPr>
            <a:r>
              <a:rPr lang="en-US" sz="1100" dirty="0" smtClean="0"/>
              <a:t>Test plan is being developed</a:t>
            </a:r>
          </a:p>
          <a:p>
            <a:pPr>
              <a:spcBef>
                <a:spcPts val="0"/>
              </a:spcBef>
            </a:pPr>
            <a:r>
              <a:rPr lang="en-US" dirty="0" smtClean="0">
                <a:solidFill>
                  <a:schemeClr val="tx2"/>
                </a:solidFill>
              </a:rPr>
              <a:t>201 MHz cavity</a:t>
            </a:r>
          </a:p>
          <a:p>
            <a:pPr lvl="1">
              <a:spcBef>
                <a:spcPts val="0"/>
              </a:spcBef>
            </a:pPr>
            <a:r>
              <a:rPr lang="en-US" sz="1100" dirty="0" smtClean="0">
                <a:solidFill>
                  <a:schemeClr val="tx2"/>
                </a:solidFill>
              </a:rPr>
              <a:t>Preparation for testing at MTA using the single cavity vessel and accessory components: </a:t>
            </a:r>
          </a:p>
          <a:p>
            <a:pPr marL="569913" lvl="2" indent="-166688">
              <a:spcBef>
                <a:spcPts val="0"/>
              </a:spcBef>
            </a:pPr>
            <a:r>
              <a:rPr lang="en-US" sz="1100" dirty="0" smtClean="0">
                <a:solidFill>
                  <a:schemeClr val="tx2"/>
                </a:solidFill>
              </a:rPr>
              <a:t>RF coupler fabrication </a:t>
            </a:r>
          </a:p>
          <a:p>
            <a:pPr lvl="1">
              <a:spcBef>
                <a:spcPts val="0"/>
              </a:spcBef>
            </a:pPr>
            <a:r>
              <a:rPr lang="en-US" sz="1100" dirty="0" smtClean="0">
                <a:solidFill>
                  <a:schemeClr val="tx2"/>
                </a:solidFill>
              </a:rPr>
              <a:t>MP simulation studies in a B field</a:t>
            </a:r>
            <a:endParaRPr lang="en-US" sz="1100" dirty="0">
              <a:solidFill>
                <a:schemeClr val="tx2"/>
              </a:solidFill>
            </a:endParaRPr>
          </a:p>
        </p:txBody>
      </p:sp>
      <p:sp>
        <p:nvSpPr>
          <p:cNvPr id="3" name="Text Placeholder 2"/>
          <p:cNvSpPr>
            <a:spLocks noGrp="1"/>
          </p:cNvSpPr>
          <p:nvPr>
            <p:ph type="body" sz="quarter" idx="11"/>
          </p:nvPr>
        </p:nvSpPr>
        <p:spPr>
          <a:xfrm>
            <a:off x="0" y="3243738"/>
            <a:ext cx="4555320" cy="1605236"/>
          </a:xfrm>
        </p:spPr>
        <p:txBody>
          <a:bodyPr/>
          <a:lstStyle/>
          <a:p>
            <a:pPr>
              <a:lnSpc>
                <a:spcPct val="90000"/>
              </a:lnSpc>
              <a:spcBef>
                <a:spcPts val="0"/>
              </a:spcBef>
            </a:pPr>
            <a:r>
              <a:rPr lang="en-US" sz="1100" dirty="0" smtClean="0"/>
              <a:t>Modular cavity</a:t>
            </a:r>
          </a:p>
          <a:p>
            <a:pPr lvl="1">
              <a:lnSpc>
                <a:spcPct val="90000"/>
              </a:lnSpc>
              <a:spcBef>
                <a:spcPts val="0"/>
              </a:spcBef>
            </a:pPr>
            <a:r>
              <a:rPr lang="en-US" sz="1050" dirty="0" smtClean="0"/>
              <a:t>Fabrication at SLAC continues</a:t>
            </a:r>
          </a:p>
          <a:p>
            <a:pPr lvl="1">
              <a:lnSpc>
                <a:spcPct val="90000"/>
              </a:lnSpc>
              <a:spcBef>
                <a:spcPts val="0"/>
              </a:spcBef>
            </a:pPr>
            <a:r>
              <a:rPr lang="en-US" sz="1050" u="sng" dirty="0" smtClean="0"/>
              <a:t>Ready for PO of the Be plates </a:t>
            </a:r>
          </a:p>
          <a:p>
            <a:pPr lvl="1">
              <a:lnSpc>
                <a:spcPct val="90000"/>
              </a:lnSpc>
              <a:spcBef>
                <a:spcPts val="0"/>
              </a:spcBef>
            </a:pPr>
            <a:r>
              <a:rPr lang="en-US" sz="1050" dirty="0" smtClean="0"/>
              <a:t>Bi-weekly meetings at SLAC to monitor/oversee fabrication progress</a:t>
            </a:r>
          </a:p>
          <a:p>
            <a:pPr>
              <a:lnSpc>
                <a:spcPct val="90000"/>
              </a:lnSpc>
              <a:spcBef>
                <a:spcPts val="0"/>
              </a:spcBef>
            </a:pPr>
            <a:r>
              <a:rPr lang="en-US" sz="1100" dirty="0" smtClean="0">
                <a:solidFill>
                  <a:schemeClr val="tx2"/>
                </a:solidFill>
              </a:rPr>
              <a:t>Support the single cavity installation at MTA, </a:t>
            </a:r>
            <a:r>
              <a:rPr lang="en-US" sz="1100" dirty="0" err="1" smtClean="0">
                <a:solidFill>
                  <a:schemeClr val="tx2"/>
                </a:solidFill>
              </a:rPr>
              <a:t>Fermilab</a:t>
            </a:r>
            <a:endParaRPr lang="en-US" sz="1100" dirty="0" smtClean="0">
              <a:solidFill>
                <a:schemeClr val="tx2"/>
              </a:solidFill>
            </a:endParaRPr>
          </a:p>
          <a:p>
            <a:pPr>
              <a:lnSpc>
                <a:spcPct val="90000"/>
              </a:lnSpc>
              <a:spcBef>
                <a:spcPts val="0"/>
              </a:spcBef>
            </a:pPr>
            <a:r>
              <a:rPr lang="en-US" sz="1100" dirty="0" smtClean="0">
                <a:solidFill>
                  <a:schemeClr val="tx2"/>
                </a:solidFill>
              </a:rPr>
              <a:t>Updated and completed the fabrication drawings of the RF coupler for 201 MHz MICE cavity, quotation from LBNL received.</a:t>
            </a:r>
          </a:p>
          <a:p>
            <a:pPr>
              <a:lnSpc>
                <a:spcPct val="90000"/>
              </a:lnSpc>
              <a:spcBef>
                <a:spcPts val="0"/>
              </a:spcBef>
            </a:pPr>
            <a:r>
              <a:rPr lang="en-US" sz="1100" dirty="0" smtClean="0">
                <a:solidFill>
                  <a:schemeClr val="tx2"/>
                </a:solidFill>
              </a:rPr>
              <a:t>Actuators fabrication complete and delivered to </a:t>
            </a:r>
            <a:r>
              <a:rPr lang="en-US" sz="1100" dirty="0" err="1" smtClean="0">
                <a:solidFill>
                  <a:schemeClr val="tx2"/>
                </a:solidFill>
              </a:rPr>
              <a:t>Fermilab</a:t>
            </a:r>
            <a:r>
              <a:rPr lang="en-US" sz="1100" dirty="0" smtClean="0">
                <a:solidFill>
                  <a:schemeClr val="tx2"/>
                </a:solidFill>
              </a:rPr>
              <a:t> </a:t>
            </a:r>
          </a:p>
          <a:p>
            <a:pPr>
              <a:lnSpc>
                <a:spcPct val="90000"/>
              </a:lnSpc>
              <a:spcBef>
                <a:spcPts val="0"/>
              </a:spcBef>
            </a:pPr>
            <a:r>
              <a:rPr lang="en-US" sz="1100" dirty="0" smtClean="0">
                <a:solidFill>
                  <a:schemeClr val="tx2"/>
                </a:solidFill>
              </a:rPr>
              <a:t>Cryostat (vacuum vessel) fabrication for MICE CC magnet continued at LBNL, very good progress</a:t>
            </a:r>
          </a:p>
        </p:txBody>
      </p:sp>
      <p:sp>
        <p:nvSpPr>
          <p:cNvPr id="4" name="Text Placeholder 3"/>
          <p:cNvSpPr>
            <a:spLocks noGrp="1"/>
          </p:cNvSpPr>
          <p:nvPr>
            <p:ph type="body" sz="quarter" idx="12"/>
          </p:nvPr>
        </p:nvSpPr>
        <p:spPr/>
        <p:txBody>
          <a:bodyPr/>
          <a:lstStyle/>
          <a:p>
            <a:pPr>
              <a:spcBef>
                <a:spcPts val="0"/>
              </a:spcBef>
            </a:pPr>
            <a:r>
              <a:rPr lang="en-US" dirty="0" smtClean="0"/>
              <a:t>Sign-off of the interface document between LBNL and </a:t>
            </a:r>
            <a:r>
              <a:rPr lang="en-US" dirty="0" err="1" smtClean="0"/>
              <a:t>Fermilab</a:t>
            </a:r>
            <a:r>
              <a:rPr lang="en-US" dirty="0" smtClean="0"/>
              <a:t> </a:t>
            </a:r>
          </a:p>
          <a:p>
            <a:pPr>
              <a:spcBef>
                <a:spcPts val="0"/>
              </a:spcBef>
            </a:pPr>
            <a:r>
              <a:rPr lang="en-US" dirty="0" smtClean="0"/>
              <a:t>Continue the fabrication of the modular cavity at SLAC</a:t>
            </a:r>
          </a:p>
          <a:p>
            <a:pPr>
              <a:spcBef>
                <a:spcPts val="0"/>
              </a:spcBef>
            </a:pPr>
            <a:r>
              <a:rPr lang="en-US" dirty="0" smtClean="0"/>
              <a:t>Continue development of the modular cavity test plan</a:t>
            </a:r>
          </a:p>
          <a:p>
            <a:pPr>
              <a:spcBef>
                <a:spcPts val="0"/>
              </a:spcBef>
            </a:pPr>
            <a:r>
              <a:rPr lang="en-US" dirty="0" smtClean="0">
                <a:solidFill>
                  <a:schemeClr val="tx2"/>
                </a:solidFill>
              </a:rPr>
              <a:t>Support of the 201 MHz installation at MTA, </a:t>
            </a:r>
            <a:r>
              <a:rPr lang="en-US" dirty="0" err="1" smtClean="0">
                <a:solidFill>
                  <a:schemeClr val="tx2"/>
                </a:solidFill>
              </a:rPr>
              <a:t>Fermilab</a:t>
            </a:r>
            <a:r>
              <a:rPr lang="en-US" dirty="0" smtClean="0">
                <a:solidFill>
                  <a:schemeClr val="tx2"/>
                </a:solidFill>
              </a:rPr>
              <a:t> </a:t>
            </a:r>
          </a:p>
          <a:p>
            <a:pPr>
              <a:spcBef>
                <a:spcPts val="0"/>
              </a:spcBef>
            </a:pPr>
            <a:r>
              <a:rPr lang="en-US" dirty="0" smtClean="0">
                <a:solidFill>
                  <a:schemeClr val="tx2"/>
                </a:solidFill>
              </a:rPr>
              <a:t>MP studies of 201-MHz cavities in B field</a:t>
            </a:r>
          </a:p>
          <a:p>
            <a:pPr>
              <a:spcBef>
                <a:spcPts val="0"/>
              </a:spcBef>
            </a:pPr>
            <a:r>
              <a:rPr lang="en-US" dirty="0" smtClean="0">
                <a:solidFill>
                  <a:schemeClr val="tx2"/>
                </a:solidFill>
              </a:rPr>
              <a:t>Oversee 201-MHz cavity coupler fabrication</a:t>
            </a:r>
          </a:p>
          <a:p>
            <a:pPr>
              <a:spcBef>
                <a:spcPts val="0"/>
              </a:spcBef>
            </a:pPr>
            <a:r>
              <a:rPr lang="en-US" dirty="0" err="1" smtClean="0">
                <a:solidFill>
                  <a:schemeClr val="tx2"/>
                </a:solidFill>
              </a:rPr>
              <a:t>TiN</a:t>
            </a:r>
            <a:r>
              <a:rPr lang="en-US" dirty="0" smtClean="0">
                <a:solidFill>
                  <a:schemeClr val="tx2"/>
                </a:solidFill>
              </a:rPr>
              <a:t>-coating of the coupler</a:t>
            </a:r>
          </a:p>
          <a:p>
            <a:pPr>
              <a:spcBef>
                <a:spcPts val="0"/>
              </a:spcBef>
            </a:pPr>
            <a:r>
              <a:rPr lang="en-US" dirty="0" smtClean="0">
                <a:solidFill>
                  <a:schemeClr val="tx2"/>
                </a:solidFill>
              </a:rPr>
              <a:t>Oversee the CC cryostat fabrication at LBNL</a:t>
            </a:r>
            <a:endParaRPr lang="en-US" dirty="0" smtClean="0"/>
          </a:p>
          <a:p>
            <a:pPr>
              <a:spcBef>
                <a:spcPts val="0"/>
              </a:spcBef>
            </a:pPr>
            <a:endParaRPr lang="en-US" dirty="0"/>
          </a:p>
        </p:txBody>
      </p:sp>
      <p:sp>
        <p:nvSpPr>
          <p:cNvPr id="5" name="Text Placeholder 4"/>
          <p:cNvSpPr>
            <a:spLocks noGrp="1"/>
          </p:cNvSpPr>
          <p:nvPr>
            <p:ph type="body" sz="quarter" idx="13"/>
          </p:nvPr>
        </p:nvSpPr>
        <p:spPr/>
        <p:txBody>
          <a:bodyPr/>
          <a:lstStyle/>
          <a:p>
            <a:pPr>
              <a:lnSpc>
                <a:spcPct val="120000"/>
              </a:lnSpc>
              <a:spcBef>
                <a:spcPts val="0"/>
              </a:spcBef>
            </a:pPr>
            <a:r>
              <a:rPr lang="en-US" dirty="0" smtClean="0"/>
              <a:t>Continue the modular cavity fabrication</a:t>
            </a:r>
          </a:p>
          <a:p>
            <a:pPr>
              <a:lnSpc>
                <a:spcPct val="120000"/>
              </a:lnSpc>
              <a:spcBef>
                <a:spcPts val="0"/>
              </a:spcBef>
            </a:pPr>
            <a:r>
              <a:rPr lang="en-US" dirty="0" smtClean="0"/>
              <a:t>EP of the remaining MICE cavities at LBNL</a:t>
            </a:r>
          </a:p>
          <a:p>
            <a:pPr>
              <a:lnSpc>
                <a:spcPct val="120000"/>
              </a:lnSpc>
              <a:spcBef>
                <a:spcPts val="0"/>
              </a:spcBef>
            </a:pPr>
            <a:r>
              <a:rPr lang="en-US" dirty="0" smtClean="0"/>
              <a:t>Development of the modular cavity testing plan</a:t>
            </a:r>
          </a:p>
          <a:p>
            <a:pPr>
              <a:lnSpc>
                <a:spcPct val="120000"/>
              </a:lnSpc>
              <a:spcBef>
                <a:spcPts val="0"/>
              </a:spcBef>
            </a:pPr>
            <a:r>
              <a:rPr lang="en-US" dirty="0" smtClean="0"/>
              <a:t>Data analysis of previous 805 MHz testing results</a:t>
            </a:r>
          </a:p>
          <a:p>
            <a:pPr>
              <a:lnSpc>
                <a:spcPct val="120000"/>
              </a:lnSpc>
              <a:spcBef>
                <a:spcPts val="0"/>
              </a:spcBef>
            </a:pPr>
            <a:r>
              <a:rPr lang="en-US" dirty="0" smtClean="0">
                <a:solidFill>
                  <a:schemeClr val="tx2"/>
                </a:solidFill>
              </a:rPr>
              <a:t>MP simulation studies of the MICE cavity and coupler with external magnetic fields and explore other possible solutions </a:t>
            </a:r>
          </a:p>
          <a:p>
            <a:pPr>
              <a:lnSpc>
                <a:spcPct val="120000"/>
              </a:lnSpc>
              <a:spcBef>
                <a:spcPts val="0"/>
              </a:spcBef>
            </a:pPr>
            <a:r>
              <a:rPr lang="en-US" dirty="0" smtClean="0">
                <a:solidFill>
                  <a:schemeClr val="tx2"/>
                </a:solidFill>
              </a:rPr>
              <a:t>Fabrication of two 201 MHz RF couplers for the first MICE cavity in preparation for the testing at MTA</a:t>
            </a:r>
          </a:p>
          <a:p>
            <a:pPr>
              <a:lnSpc>
                <a:spcPct val="120000"/>
              </a:lnSpc>
              <a:spcBef>
                <a:spcPts val="0"/>
              </a:spcBef>
            </a:pPr>
            <a:r>
              <a:rPr lang="en-US" dirty="0" smtClean="0"/>
              <a:t>Support MTA RF testing programs</a:t>
            </a:r>
            <a:endParaRPr lang="en-US" dirty="0"/>
          </a:p>
        </p:txBody>
      </p:sp>
      <p:sp>
        <p:nvSpPr>
          <p:cNvPr id="6" name="Text Placeholder 5"/>
          <p:cNvSpPr>
            <a:spLocks noGrp="1"/>
          </p:cNvSpPr>
          <p:nvPr>
            <p:ph type="body" sz="quarter" idx="14"/>
          </p:nvPr>
        </p:nvSpPr>
        <p:spPr/>
        <p:txBody>
          <a:bodyPr/>
          <a:lstStyle/>
          <a:p>
            <a:pPr>
              <a:lnSpc>
                <a:spcPct val="95000"/>
              </a:lnSpc>
              <a:spcBef>
                <a:spcPts val="0"/>
              </a:spcBef>
            </a:pPr>
            <a:r>
              <a:rPr lang="en-US" sz="1100" dirty="0" smtClean="0"/>
              <a:t>Sign off of the interface document between LBNL and FNAL</a:t>
            </a:r>
          </a:p>
          <a:p>
            <a:pPr>
              <a:lnSpc>
                <a:spcPct val="95000"/>
              </a:lnSpc>
              <a:spcBef>
                <a:spcPts val="0"/>
              </a:spcBef>
            </a:pPr>
            <a:r>
              <a:rPr lang="en-US" sz="1100" dirty="0" smtClean="0"/>
              <a:t>Fabrication of the modular cavity</a:t>
            </a:r>
          </a:p>
          <a:p>
            <a:pPr>
              <a:lnSpc>
                <a:spcPct val="95000"/>
              </a:lnSpc>
              <a:spcBef>
                <a:spcPts val="0"/>
              </a:spcBef>
            </a:pPr>
            <a:r>
              <a:rPr lang="en-US" sz="1100" dirty="0" smtClean="0"/>
              <a:t>PO of Be plates for the modular cavity</a:t>
            </a:r>
          </a:p>
          <a:p>
            <a:pPr>
              <a:lnSpc>
                <a:spcPct val="95000"/>
              </a:lnSpc>
              <a:spcBef>
                <a:spcPts val="0"/>
              </a:spcBef>
            </a:pPr>
            <a:r>
              <a:rPr lang="en-US" sz="1100" dirty="0" smtClean="0"/>
              <a:t>RF coupler fabrication for the 201 MHz cavity</a:t>
            </a:r>
            <a:endParaRPr lang="en-US" sz="1100" dirty="0"/>
          </a:p>
        </p:txBody>
      </p:sp>
      <p:sp>
        <p:nvSpPr>
          <p:cNvPr id="7" name="Text Placeholder 6"/>
          <p:cNvSpPr>
            <a:spLocks noGrp="1"/>
          </p:cNvSpPr>
          <p:nvPr>
            <p:ph type="body" sz="quarter" idx="15"/>
          </p:nvPr>
        </p:nvSpPr>
        <p:spPr>
          <a:xfrm>
            <a:off x="4588680" y="1223904"/>
            <a:ext cx="4555320" cy="809800"/>
          </a:xfrm>
        </p:spPr>
        <p:txBody>
          <a:bodyPr/>
          <a:lstStyle/>
          <a:p>
            <a:pPr>
              <a:lnSpc>
                <a:spcPct val="95000"/>
              </a:lnSpc>
              <a:spcBef>
                <a:spcPts val="0"/>
              </a:spcBef>
            </a:pPr>
            <a:r>
              <a:rPr lang="en-US" sz="1100" dirty="0" smtClean="0"/>
              <a:t>MICE magnets: SS and CC</a:t>
            </a:r>
          </a:p>
          <a:p>
            <a:pPr>
              <a:lnSpc>
                <a:spcPct val="95000"/>
              </a:lnSpc>
              <a:spcBef>
                <a:spcPts val="0"/>
              </a:spcBef>
            </a:pPr>
            <a:r>
              <a:rPr lang="en-US" sz="1100" dirty="0" smtClean="0"/>
              <a:t>EP of the remaining MICE cavities at LBNL</a:t>
            </a:r>
          </a:p>
          <a:p>
            <a:pPr>
              <a:lnSpc>
                <a:spcPct val="95000"/>
              </a:lnSpc>
              <a:spcBef>
                <a:spcPts val="0"/>
              </a:spcBef>
            </a:pPr>
            <a:r>
              <a:rPr lang="en-US" sz="1100" dirty="0" smtClean="0"/>
              <a:t>Update of cryostat drawings for the first CC cold-mass</a:t>
            </a:r>
          </a:p>
        </p:txBody>
      </p:sp>
      <p:sp>
        <p:nvSpPr>
          <p:cNvPr id="8" name="Text Placeholder 7"/>
          <p:cNvSpPr>
            <a:spLocks noGrp="1"/>
          </p:cNvSpPr>
          <p:nvPr>
            <p:ph type="body" sz="quarter" idx="16"/>
          </p:nvPr>
        </p:nvSpPr>
        <p:spPr/>
        <p:txBody>
          <a:bodyPr/>
          <a:lstStyle/>
          <a:p>
            <a:r>
              <a:rPr lang="en-US" dirty="0" smtClean="0"/>
              <a:t>June 14, 2013</a:t>
            </a:r>
            <a:endParaRPr lang="en-US" dirty="0"/>
          </a:p>
        </p:txBody>
      </p:sp>
      <p:sp>
        <p:nvSpPr>
          <p:cNvPr id="9" name="Text Placeholder 8"/>
          <p:cNvSpPr>
            <a:spLocks noGrp="1"/>
          </p:cNvSpPr>
          <p:nvPr>
            <p:ph type="body" sz="quarter" idx="17"/>
          </p:nvPr>
        </p:nvSpPr>
        <p:spPr/>
        <p:txBody>
          <a:bodyPr/>
          <a:lstStyle/>
          <a:p>
            <a:r>
              <a:rPr lang="en-US" dirty="0" smtClean="0"/>
              <a:t>03 01: Normal Conducting RF</a:t>
            </a:r>
            <a:endParaRPr lang="en-US" dirty="0"/>
          </a:p>
        </p:txBody>
      </p:sp>
      <p:sp>
        <p:nvSpPr>
          <p:cNvPr id="10" name="Text Placeholder 9"/>
          <p:cNvSpPr>
            <a:spLocks noGrp="1"/>
          </p:cNvSpPr>
          <p:nvPr>
            <p:ph type="body" sz="quarter" idx="18"/>
          </p:nvPr>
        </p:nvSpPr>
        <p:spPr/>
        <p:txBody>
          <a:bodyPr/>
          <a:lstStyle/>
          <a:p>
            <a:r>
              <a:rPr lang="en-US" dirty="0" err="1" smtClean="0"/>
              <a:t>Derun</a:t>
            </a:r>
            <a:r>
              <a:rPr lang="en-US" dirty="0" smtClean="0"/>
              <a:t> Li</a:t>
            </a:r>
            <a:endParaRPr lang="en-US" dirty="0"/>
          </a:p>
        </p:txBody>
      </p:sp>
    </p:spTree>
    <p:extLst>
      <p:ext uri="{BB962C8B-B14F-4D97-AF65-F5344CB8AC3E}">
        <p14:creationId xmlns:p14="http://schemas.microsoft.com/office/powerpoint/2010/main" val="2569660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L2 Monthly Report: NCRF</a:t>
            </a:r>
            <a:endParaRPr lang="en-US"/>
          </a:p>
        </p:txBody>
      </p:sp>
      <p:sp>
        <p:nvSpPr>
          <p:cNvPr id="4" name="Slide Number Placeholder 3"/>
          <p:cNvSpPr>
            <a:spLocks noGrp="1"/>
          </p:cNvSpPr>
          <p:nvPr>
            <p:ph type="sldNum" sz="quarter" idx="12"/>
          </p:nvPr>
        </p:nvSpPr>
        <p:spPr/>
        <p:txBody>
          <a:bodyPr/>
          <a:lstStyle/>
          <a:p>
            <a:fld id="{95AF3C95-1EE9-DC48-A086-9FAA3E32F6B0}" type="slidenum">
              <a:rPr lang="en-US" smtClean="0"/>
              <a:pPr/>
              <a:t>5</a:t>
            </a:fld>
            <a:endParaRPr lang="en-US"/>
          </a:p>
        </p:txBody>
      </p:sp>
      <p:pic>
        <p:nvPicPr>
          <p:cNvPr id="5" name="Picture 4" descr="IMG_20130509_154730.jpg"/>
          <p:cNvPicPr>
            <a:picLocks noChangeAspect="1"/>
          </p:cNvPicPr>
          <p:nvPr/>
        </p:nvPicPr>
        <p:blipFill>
          <a:blip r:embed="rId2"/>
          <a:srcRect t="22910" r="21736"/>
          <a:stretch>
            <a:fillRect/>
          </a:stretch>
        </p:blipFill>
        <p:spPr>
          <a:xfrm rot="5400000">
            <a:off x="6722253" y="909600"/>
            <a:ext cx="2011680" cy="2652905"/>
          </a:xfrm>
          <a:prstGeom prst="rect">
            <a:avLst/>
          </a:prstGeom>
        </p:spPr>
      </p:pic>
      <p:pic>
        <p:nvPicPr>
          <p:cNvPr id="6" name="Picture 5" descr="IMG_20130509_163005.jpg"/>
          <p:cNvPicPr>
            <a:picLocks noChangeAspect="1"/>
          </p:cNvPicPr>
          <p:nvPr/>
        </p:nvPicPr>
        <p:blipFill>
          <a:blip r:embed="rId3"/>
          <a:stretch>
            <a:fillRect/>
          </a:stretch>
        </p:blipFill>
        <p:spPr>
          <a:xfrm>
            <a:off x="3782996" y="1210467"/>
            <a:ext cx="2693324" cy="2011680"/>
          </a:xfrm>
          <a:prstGeom prst="rect">
            <a:avLst/>
          </a:prstGeom>
        </p:spPr>
      </p:pic>
      <p:sp>
        <p:nvSpPr>
          <p:cNvPr id="7" name="Title 2"/>
          <p:cNvSpPr txBox="1">
            <a:spLocks/>
          </p:cNvSpPr>
          <p:nvPr/>
        </p:nvSpPr>
        <p:spPr>
          <a:xfrm>
            <a:off x="482957" y="173967"/>
            <a:ext cx="8229600" cy="92727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90"/>
                </a:solidFill>
                <a:effectLst/>
                <a:uLnTx/>
                <a:uFillTx/>
                <a:latin typeface="+mj-lt"/>
                <a:ea typeface="+mj-ea"/>
                <a:cs typeface="+mj-cs"/>
              </a:rPr>
              <a:t>The Modular Cavity Fabrication</a:t>
            </a:r>
            <a:endParaRPr kumimoji="0" lang="en-US" sz="3600" b="0" i="0" u="none" strike="noStrike" kern="1200" cap="none" spc="0" normalizeH="0" baseline="0" noProof="0" dirty="0">
              <a:ln>
                <a:noFill/>
              </a:ln>
              <a:solidFill>
                <a:srgbClr val="000090"/>
              </a:solidFill>
              <a:effectLst/>
              <a:uLnTx/>
              <a:uFillTx/>
              <a:latin typeface="+mj-lt"/>
              <a:ea typeface="+mj-ea"/>
              <a:cs typeface="+mj-cs"/>
            </a:endParaRPr>
          </a:p>
        </p:txBody>
      </p:sp>
      <p:pic>
        <p:nvPicPr>
          <p:cNvPr id="8" name="Picture 7" descr="DSC00022.jpg"/>
          <p:cNvPicPr>
            <a:picLocks noChangeAspect="1"/>
          </p:cNvPicPr>
          <p:nvPr/>
        </p:nvPicPr>
        <p:blipFill>
          <a:blip r:embed="rId4"/>
          <a:srcRect l="16667" t="10639" r="20000" b="2898"/>
          <a:stretch>
            <a:fillRect/>
          </a:stretch>
        </p:blipFill>
        <p:spPr>
          <a:xfrm>
            <a:off x="69116" y="3159120"/>
            <a:ext cx="3015253" cy="2743200"/>
          </a:xfrm>
          <a:prstGeom prst="rect">
            <a:avLst/>
          </a:prstGeom>
        </p:spPr>
      </p:pic>
      <p:pic>
        <p:nvPicPr>
          <p:cNvPr id="9" name="Picture 8" descr="IMG_20130509_162942.jpg"/>
          <p:cNvPicPr>
            <a:picLocks noChangeAspect="1"/>
          </p:cNvPicPr>
          <p:nvPr/>
        </p:nvPicPr>
        <p:blipFill>
          <a:blip r:embed="rId5"/>
          <a:srcRect l="14227" t="25026" r="11535" b="6614"/>
          <a:stretch>
            <a:fillRect/>
          </a:stretch>
        </p:blipFill>
        <p:spPr>
          <a:xfrm rot="10800000" flipV="1">
            <a:off x="3129414" y="3161347"/>
            <a:ext cx="2225134" cy="2743200"/>
          </a:xfrm>
          <a:prstGeom prst="rect">
            <a:avLst/>
          </a:prstGeom>
        </p:spPr>
      </p:pic>
      <p:pic>
        <p:nvPicPr>
          <p:cNvPr id="10" name="Picture 9" descr="IMG_20130509_154711.jpg"/>
          <p:cNvPicPr>
            <a:picLocks noChangeAspect="1"/>
          </p:cNvPicPr>
          <p:nvPr/>
        </p:nvPicPr>
        <p:blipFill>
          <a:blip r:embed="rId6"/>
          <a:stretch>
            <a:fillRect/>
          </a:stretch>
        </p:blipFill>
        <p:spPr>
          <a:xfrm>
            <a:off x="5381346" y="3158717"/>
            <a:ext cx="3672714" cy="2743200"/>
          </a:xfrm>
          <a:prstGeom prst="rect">
            <a:avLst/>
          </a:prstGeom>
        </p:spPr>
      </p:pic>
      <p:sp>
        <p:nvSpPr>
          <p:cNvPr id="11" name="TextBox 10"/>
          <p:cNvSpPr txBox="1"/>
          <p:nvPr/>
        </p:nvSpPr>
        <p:spPr>
          <a:xfrm>
            <a:off x="29984" y="1259178"/>
            <a:ext cx="3801041" cy="2031325"/>
          </a:xfrm>
          <a:prstGeom prst="rect">
            <a:avLst/>
          </a:prstGeom>
          <a:noFill/>
        </p:spPr>
        <p:txBody>
          <a:bodyPr wrap="none" rtlCol="0">
            <a:spAutoFit/>
          </a:bodyPr>
          <a:lstStyle/>
          <a:p>
            <a:r>
              <a:rPr lang="en-US" dirty="0" smtClean="0">
                <a:solidFill>
                  <a:schemeClr val="accent1"/>
                </a:solidFill>
              </a:rPr>
              <a:t>Parts are being fabricated, and the</a:t>
            </a:r>
            <a:br>
              <a:rPr lang="en-US" dirty="0" smtClean="0">
                <a:solidFill>
                  <a:schemeClr val="accent1"/>
                </a:solidFill>
              </a:rPr>
            </a:br>
            <a:r>
              <a:rPr lang="en-US" dirty="0" smtClean="0">
                <a:solidFill>
                  <a:schemeClr val="accent1"/>
                </a:solidFill>
              </a:rPr>
              <a:t>cavity will be brazed, low power </a:t>
            </a:r>
            <a:br>
              <a:rPr lang="en-US" dirty="0" smtClean="0">
                <a:solidFill>
                  <a:schemeClr val="accent1"/>
                </a:solidFill>
              </a:rPr>
            </a:br>
            <a:r>
              <a:rPr lang="en-US" dirty="0" smtClean="0">
                <a:solidFill>
                  <a:schemeClr val="accent1"/>
                </a:solidFill>
              </a:rPr>
              <a:t>measured at SLAC </a:t>
            </a:r>
          </a:p>
          <a:p>
            <a:r>
              <a:rPr lang="en-US" dirty="0" smtClean="0">
                <a:solidFill>
                  <a:schemeClr val="accent1"/>
                </a:solidFill>
              </a:rPr>
              <a:t>The cavity will be delivered to MTA,</a:t>
            </a:r>
          </a:p>
          <a:p>
            <a:r>
              <a:rPr lang="en-US" dirty="0" smtClean="0">
                <a:solidFill>
                  <a:schemeClr val="accent1"/>
                </a:solidFill>
              </a:rPr>
              <a:t>Fermilab for high power test by end</a:t>
            </a:r>
          </a:p>
          <a:p>
            <a:r>
              <a:rPr lang="en-US" dirty="0" smtClean="0">
                <a:solidFill>
                  <a:schemeClr val="accent1"/>
                </a:solidFill>
              </a:rPr>
              <a:t>of FY2013</a:t>
            </a:r>
          </a:p>
          <a:p>
            <a:r>
              <a:rPr lang="en-US" dirty="0" smtClean="0">
                <a:solidFill>
                  <a:schemeClr val="accent1"/>
                </a:solidFill>
              </a:rPr>
              <a:t> </a:t>
            </a:r>
            <a:endParaRPr lang="en-US"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L2 Monthly Report: NCRF</a:t>
            </a:r>
            <a:endParaRPr lang="en-US"/>
          </a:p>
        </p:txBody>
      </p:sp>
      <p:sp>
        <p:nvSpPr>
          <p:cNvPr id="3" name="Slide Number Placeholder 2"/>
          <p:cNvSpPr>
            <a:spLocks noGrp="1"/>
          </p:cNvSpPr>
          <p:nvPr>
            <p:ph type="sldNum" sz="quarter" idx="12"/>
          </p:nvPr>
        </p:nvSpPr>
        <p:spPr/>
        <p:txBody>
          <a:bodyPr/>
          <a:lstStyle/>
          <a:p>
            <a:fld id="{95AF3C95-1EE9-DC48-A086-9FAA3E32F6B0}" type="slidenum">
              <a:rPr lang="en-US" smtClean="0"/>
              <a:pPr/>
              <a:t>6</a:t>
            </a:fld>
            <a:endParaRPr lang="en-US"/>
          </a:p>
        </p:txBody>
      </p:sp>
      <p:sp>
        <p:nvSpPr>
          <p:cNvPr id="4" name="Title 2"/>
          <p:cNvSpPr txBox="1">
            <a:spLocks/>
          </p:cNvSpPr>
          <p:nvPr/>
        </p:nvSpPr>
        <p:spPr>
          <a:xfrm>
            <a:off x="482957" y="173967"/>
            <a:ext cx="8229600" cy="92727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0090"/>
                </a:solidFill>
                <a:effectLst/>
                <a:uLnTx/>
                <a:uFillTx/>
                <a:latin typeface="+mj-lt"/>
                <a:ea typeface="+mj-ea"/>
                <a:cs typeface="+mj-cs"/>
              </a:rPr>
              <a:t>Cryostat Vessel Fabrication</a:t>
            </a:r>
            <a:endParaRPr kumimoji="0" lang="en-US" sz="4400" b="0" i="0" u="none" strike="noStrike" kern="1200" cap="none" spc="0" normalizeH="0" baseline="0" noProof="0" dirty="0">
              <a:ln>
                <a:noFill/>
              </a:ln>
              <a:solidFill>
                <a:srgbClr val="000090"/>
              </a:solidFill>
              <a:effectLst/>
              <a:uLnTx/>
              <a:uFillTx/>
              <a:latin typeface="+mj-lt"/>
              <a:ea typeface="+mj-ea"/>
              <a:cs typeface="+mj-cs"/>
            </a:endParaRPr>
          </a:p>
        </p:txBody>
      </p:sp>
      <p:pic>
        <p:nvPicPr>
          <p:cNvPr id="6" name="Picture 5" descr="IMG_5106.JPG"/>
          <p:cNvPicPr>
            <a:picLocks noChangeAspect="1"/>
          </p:cNvPicPr>
          <p:nvPr/>
        </p:nvPicPr>
        <p:blipFill>
          <a:blip r:embed="rId2"/>
          <a:srcRect l="4444" t="14603" b="7090"/>
          <a:stretch>
            <a:fillRect/>
          </a:stretch>
        </p:blipFill>
        <p:spPr>
          <a:xfrm rot="16200000" flipH="1">
            <a:off x="3216721" y="2911931"/>
            <a:ext cx="3895344" cy="2394148"/>
          </a:xfrm>
          <a:prstGeom prst="rect">
            <a:avLst/>
          </a:prstGeom>
        </p:spPr>
      </p:pic>
      <p:sp>
        <p:nvSpPr>
          <p:cNvPr id="7" name="TextBox 6"/>
          <p:cNvSpPr txBox="1"/>
          <p:nvPr/>
        </p:nvSpPr>
        <p:spPr>
          <a:xfrm>
            <a:off x="3923067" y="987922"/>
            <a:ext cx="4483920" cy="1077218"/>
          </a:xfrm>
          <a:prstGeom prst="rect">
            <a:avLst/>
          </a:prstGeom>
          <a:noFill/>
        </p:spPr>
        <p:txBody>
          <a:bodyPr wrap="none" rtlCol="0">
            <a:spAutoFit/>
          </a:bodyPr>
          <a:lstStyle/>
          <a:p>
            <a:r>
              <a:rPr lang="en-US" sz="1600" dirty="0" smtClean="0">
                <a:solidFill>
                  <a:schemeClr val="accent1"/>
                </a:solidFill>
                <a:latin typeface="+mn-lt"/>
              </a:rPr>
              <a:t>Large vessel with tight tolerance </a:t>
            </a:r>
          </a:p>
          <a:p>
            <a:r>
              <a:rPr lang="en-US" sz="1600" dirty="0" smtClean="0">
                <a:solidFill>
                  <a:schemeClr val="accent1"/>
                </a:solidFill>
                <a:latin typeface="+mn-lt"/>
              </a:rPr>
              <a:t>New Water Jet cuts the parts</a:t>
            </a:r>
          </a:p>
          <a:p>
            <a:r>
              <a:rPr lang="en-US" sz="1600" dirty="0" smtClean="0">
                <a:solidFill>
                  <a:schemeClr val="accent1"/>
                </a:solidFill>
                <a:latin typeface="+mn-lt"/>
              </a:rPr>
              <a:t>Fixture developed to minimize distortion due to </a:t>
            </a:r>
            <a:br>
              <a:rPr lang="en-US" sz="1600" dirty="0" smtClean="0">
                <a:solidFill>
                  <a:schemeClr val="accent1"/>
                </a:solidFill>
                <a:latin typeface="+mn-lt"/>
              </a:rPr>
            </a:br>
            <a:r>
              <a:rPr lang="en-US" sz="1600" dirty="0" smtClean="0">
                <a:solidFill>
                  <a:schemeClr val="accent1"/>
                </a:solidFill>
                <a:latin typeface="+mn-lt"/>
              </a:rPr>
              <a:t>welding and handling  </a:t>
            </a:r>
            <a:endParaRPr lang="en-US" sz="1600" dirty="0">
              <a:solidFill>
                <a:schemeClr val="accent1"/>
              </a:solidFill>
              <a:latin typeface="+mn-lt"/>
            </a:endParaRPr>
          </a:p>
        </p:txBody>
      </p:sp>
      <p:sp>
        <p:nvSpPr>
          <p:cNvPr id="8" name="TextBox 7"/>
          <p:cNvSpPr txBox="1"/>
          <p:nvPr/>
        </p:nvSpPr>
        <p:spPr>
          <a:xfrm>
            <a:off x="1258571" y="6086173"/>
            <a:ext cx="4343946" cy="369332"/>
          </a:xfrm>
          <a:prstGeom prst="rect">
            <a:avLst/>
          </a:prstGeom>
          <a:noFill/>
        </p:spPr>
        <p:txBody>
          <a:bodyPr wrap="none" rtlCol="0">
            <a:spAutoFit/>
          </a:bodyPr>
          <a:lstStyle/>
          <a:p>
            <a:r>
              <a:rPr lang="en-US" dirty="0" smtClean="0"/>
              <a:t>CC Cryostat Vessel Fabrication at LBNL </a:t>
            </a:r>
            <a:endParaRPr lang="en-US" dirty="0"/>
          </a:p>
        </p:txBody>
      </p:sp>
      <p:pic>
        <p:nvPicPr>
          <p:cNvPr id="1026" name="Picture 2"/>
          <p:cNvPicPr>
            <a:picLocks noChangeAspect="1" noChangeArrowheads="1"/>
          </p:cNvPicPr>
          <p:nvPr/>
        </p:nvPicPr>
        <p:blipFill>
          <a:blip r:embed="rId3"/>
          <a:srcRect/>
          <a:stretch>
            <a:fillRect/>
          </a:stretch>
        </p:blipFill>
        <p:spPr bwMode="auto">
          <a:xfrm>
            <a:off x="82063" y="1030381"/>
            <a:ext cx="3762348" cy="5016464"/>
          </a:xfrm>
          <a:prstGeom prst="rect">
            <a:avLst/>
          </a:prstGeom>
          <a:noFill/>
          <a:ln w="9525">
            <a:noFill/>
            <a:miter lim="800000"/>
            <a:headEnd/>
            <a:tailEnd/>
          </a:ln>
        </p:spPr>
      </p:pic>
      <p:cxnSp>
        <p:nvCxnSpPr>
          <p:cNvPr id="10" name="Straight Arrow Connector 9"/>
          <p:cNvCxnSpPr>
            <a:stCxn id="8" idx="1"/>
          </p:cNvCxnSpPr>
          <p:nvPr/>
        </p:nvCxnSpPr>
        <p:spPr>
          <a:xfrm flipV="1">
            <a:off x="1258571" y="3972232"/>
            <a:ext cx="1514126" cy="2298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cstate="screen">
            <a:extLst>
              <a:ext uri="{28A0092B-C50C-407E-A947-70E740481C1C}">
                <a14:useLocalDpi xmlns:a14="http://schemas.microsoft.com/office/drawing/2010/main" val="0"/>
              </a:ext>
            </a:extLst>
          </a:blip>
          <a:srcRect l="67435" t="5120" r="5142"/>
          <a:stretch>
            <a:fillRect/>
          </a:stretch>
        </p:blipFill>
        <p:spPr>
          <a:xfrm>
            <a:off x="6571581" y="2152880"/>
            <a:ext cx="2209800" cy="3893965"/>
          </a:xfrm>
          <a:prstGeom prst="rect">
            <a:avLst/>
          </a:prstGeom>
        </p:spPr>
      </p:pic>
      <p:sp>
        <p:nvSpPr>
          <p:cNvPr id="18" name="TextBox 17"/>
          <p:cNvSpPr txBox="1"/>
          <p:nvPr/>
        </p:nvSpPr>
        <p:spPr>
          <a:xfrm>
            <a:off x="7325032" y="6101562"/>
            <a:ext cx="821059" cy="338554"/>
          </a:xfrm>
          <a:prstGeom prst="rect">
            <a:avLst/>
          </a:prstGeom>
          <a:noFill/>
        </p:spPr>
        <p:txBody>
          <a:bodyPr wrap="none" rtlCol="0">
            <a:spAutoFit/>
          </a:bodyPr>
          <a:lstStyle/>
          <a:p>
            <a:r>
              <a:rPr lang="en-US" sz="1600" dirty="0" smtClean="0"/>
              <a:t>Design</a:t>
            </a:r>
            <a:endParaRPr lang="en-US" sz="1600" dirty="0"/>
          </a:p>
        </p:txBody>
      </p:sp>
      <p:cxnSp>
        <p:nvCxnSpPr>
          <p:cNvPr id="13" name="Straight Arrow Connector 12"/>
          <p:cNvCxnSpPr>
            <a:stCxn id="8" idx="0"/>
          </p:cNvCxnSpPr>
          <p:nvPr/>
        </p:nvCxnSpPr>
        <p:spPr>
          <a:xfrm flipV="1">
            <a:off x="3430544" y="5043948"/>
            <a:ext cx="1692062" cy="10422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endParaRPr lang="en-US" dirty="0"/>
          </a:p>
        </p:txBody>
      </p:sp>
      <p:sp>
        <p:nvSpPr>
          <p:cNvPr id="3" name="Text Placeholder 2"/>
          <p:cNvSpPr>
            <a:spLocks noGrp="1"/>
          </p:cNvSpPr>
          <p:nvPr>
            <p:ph type="body" sz="quarter" idx="11"/>
          </p:nvPr>
        </p:nvSpPr>
        <p:spPr/>
        <p:txBody>
          <a:bodyPr/>
          <a:lstStyle/>
          <a:p>
            <a:r>
              <a:rPr lang="en-US" dirty="0" smtClean="0"/>
              <a:t>Begun examining stored energy issues for both 325MHz and 650MHz SRF cavities</a:t>
            </a:r>
          </a:p>
          <a:p>
            <a:r>
              <a:rPr lang="en-US" dirty="0" smtClean="0"/>
              <a:t>Research Instruments continues </a:t>
            </a:r>
            <a:r>
              <a:rPr lang="en-US" dirty="0"/>
              <a:t>w</a:t>
            </a:r>
            <a:r>
              <a:rPr lang="en-US" dirty="0" smtClean="0"/>
              <a:t>ork for completion of the </a:t>
            </a:r>
            <a:r>
              <a:rPr lang="en-US" dirty="0"/>
              <a:t>two 500 MHz </a:t>
            </a:r>
            <a:r>
              <a:rPr lang="en-US" dirty="0" smtClean="0"/>
              <a:t>cavities</a:t>
            </a:r>
            <a:endParaRPr lang="en-US" dirty="0"/>
          </a:p>
        </p:txBody>
      </p:sp>
      <p:sp>
        <p:nvSpPr>
          <p:cNvPr id="4" name="Text Placeholder 3"/>
          <p:cNvSpPr>
            <a:spLocks noGrp="1"/>
          </p:cNvSpPr>
          <p:nvPr>
            <p:ph type="body" sz="quarter" idx="12"/>
          </p:nvPr>
        </p:nvSpPr>
        <p:spPr/>
        <p:txBody>
          <a:bodyPr/>
          <a:lstStyle/>
          <a:p>
            <a:r>
              <a:rPr lang="en-US" dirty="0" smtClean="0"/>
              <a:t>500MHz cavity preparations by Research Instruments</a:t>
            </a:r>
          </a:p>
          <a:p>
            <a:r>
              <a:rPr lang="en-US" dirty="0" smtClean="0"/>
              <a:t>Progress for the SRF program will be reported at the MAP Collaboration meeting at FNAL</a:t>
            </a:r>
          </a:p>
        </p:txBody>
      </p:sp>
      <p:sp>
        <p:nvSpPr>
          <p:cNvPr id="5" name="Text Placeholder 4"/>
          <p:cNvSpPr>
            <a:spLocks noGrp="1"/>
          </p:cNvSpPr>
          <p:nvPr>
            <p:ph type="body" sz="quarter" idx="13"/>
          </p:nvPr>
        </p:nvSpPr>
        <p:spPr/>
        <p:txBody>
          <a:bodyPr/>
          <a:lstStyle/>
          <a:p>
            <a:r>
              <a:rPr lang="en-US" dirty="0" smtClean="0"/>
              <a:t>Research Instruments shipment of 500 MHz cavities expected by end of FY13</a:t>
            </a:r>
          </a:p>
          <a:p>
            <a:r>
              <a:rPr lang="en-US" dirty="0" smtClean="0"/>
              <a:t>Testing of 500 MHz explosion-bonded cavities expected in late spring and early summer.  Testing to be completed by mid-summer  </a:t>
            </a:r>
          </a:p>
          <a:p>
            <a:r>
              <a:rPr lang="en-US" dirty="0" smtClean="0"/>
              <a:t>Preparation of 3GHz electroformed cavity by summer</a:t>
            </a:r>
            <a:endParaRPr lang="en-US" dirty="0"/>
          </a:p>
        </p:txBody>
      </p:sp>
      <p:sp>
        <p:nvSpPr>
          <p:cNvPr id="6" name="Text Placeholder 5"/>
          <p:cNvSpPr>
            <a:spLocks noGrp="1"/>
          </p:cNvSpPr>
          <p:nvPr>
            <p:ph type="body" sz="quarter" idx="14"/>
          </p:nvPr>
        </p:nvSpPr>
        <p:spPr/>
        <p:txBody>
          <a:bodyPr/>
          <a:lstStyle/>
          <a:p>
            <a:endParaRPr lang="en-US"/>
          </a:p>
        </p:txBody>
      </p:sp>
      <p:sp>
        <p:nvSpPr>
          <p:cNvPr id="7" name="Text Placeholder 6"/>
          <p:cNvSpPr>
            <a:spLocks noGrp="1"/>
          </p:cNvSpPr>
          <p:nvPr>
            <p:ph type="body" sz="quarter" idx="15"/>
          </p:nvPr>
        </p:nvSpPr>
        <p:spPr/>
        <p:txBody>
          <a:bodyPr/>
          <a:lstStyle/>
          <a:p>
            <a:r>
              <a:rPr lang="en-US" dirty="0" smtClean="0"/>
              <a:t>.</a:t>
            </a:r>
            <a:endParaRPr lang="en-US" dirty="0"/>
          </a:p>
        </p:txBody>
      </p:sp>
      <p:sp>
        <p:nvSpPr>
          <p:cNvPr id="8" name="Text Placeholder 7"/>
          <p:cNvSpPr>
            <a:spLocks noGrp="1"/>
          </p:cNvSpPr>
          <p:nvPr>
            <p:ph type="body" sz="quarter" idx="16"/>
          </p:nvPr>
        </p:nvSpPr>
        <p:spPr/>
        <p:txBody>
          <a:bodyPr/>
          <a:lstStyle/>
          <a:p>
            <a:r>
              <a:rPr lang="en-US" dirty="0" smtClean="0"/>
              <a:t>14 June, 2013</a:t>
            </a:r>
            <a:endParaRPr lang="en-US" dirty="0"/>
          </a:p>
        </p:txBody>
      </p:sp>
      <p:sp>
        <p:nvSpPr>
          <p:cNvPr id="9" name="Text Placeholder 8"/>
          <p:cNvSpPr>
            <a:spLocks noGrp="1"/>
          </p:cNvSpPr>
          <p:nvPr>
            <p:ph type="body" sz="quarter" idx="17"/>
          </p:nvPr>
        </p:nvSpPr>
        <p:spPr/>
        <p:txBody>
          <a:bodyPr/>
          <a:lstStyle/>
          <a:p>
            <a:r>
              <a:rPr lang="en-US" dirty="0" smtClean="0"/>
              <a:t>3.2 – Superconducting RF</a:t>
            </a:r>
            <a:endParaRPr lang="en-US" dirty="0"/>
          </a:p>
        </p:txBody>
      </p:sp>
      <p:sp>
        <p:nvSpPr>
          <p:cNvPr id="10" name="Text Placeholder 9"/>
          <p:cNvSpPr>
            <a:spLocks noGrp="1"/>
          </p:cNvSpPr>
          <p:nvPr>
            <p:ph type="body" sz="quarter" idx="18"/>
          </p:nvPr>
        </p:nvSpPr>
        <p:spPr/>
        <p:txBody>
          <a:bodyPr/>
          <a:lstStyle/>
          <a:p>
            <a:r>
              <a:rPr lang="en-US" dirty="0" smtClean="0"/>
              <a:t>Don </a:t>
            </a:r>
            <a:r>
              <a:rPr lang="en-US" dirty="0" err="1" smtClean="0"/>
              <a:t>Hartill</a:t>
            </a:r>
            <a:endParaRPr lang="en-US" dirty="0"/>
          </a:p>
        </p:txBody>
      </p:sp>
    </p:spTree>
    <p:extLst>
      <p:ext uri="{BB962C8B-B14F-4D97-AF65-F5344CB8AC3E}">
        <p14:creationId xmlns:p14="http://schemas.microsoft.com/office/powerpoint/2010/main" val="3445372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224810"/>
            <a:ext cx="4555320" cy="954152"/>
          </a:xfrm>
        </p:spPr>
        <p:txBody>
          <a:bodyPr/>
          <a:lstStyle/>
          <a:p>
            <a:pPr marL="0" indent="0">
              <a:spcBef>
                <a:spcPts val="150"/>
              </a:spcBef>
              <a:buNone/>
            </a:pPr>
            <a:r>
              <a:rPr lang="en-US" sz="900" b="1" u="sng" dirty="0">
                <a:solidFill>
                  <a:srgbClr val="002060"/>
                </a:solidFill>
              </a:rPr>
              <a:t>Rapid Cycling Magnets /HTS </a:t>
            </a:r>
            <a:r>
              <a:rPr lang="en-US" sz="900" b="1" u="sng" dirty="0" smtClean="0">
                <a:solidFill>
                  <a:srgbClr val="002060"/>
                </a:solidFill>
              </a:rPr>
              <a:t>: </a:t>
            </a:r>
            <a:r>
              <a:rPr lang="en-US" sz="900" dirty="0" smtClean="0"/>
              <a:t>Completed </a:t>
            </a:r>
            <a:r>
              <a:rPr lang="en-US" sz="900" dirty="0"/>
              <a:t>engineering design of Rapid Cycling HTS Magnet test system to be assembled at </a:t>
            </a:r>
            <a:r>
              <a:rPr lang="en-US" sz="900" dirty="0" smtClean="0"/>
              <a:t>E4R enclosure</a:t>
            </a:r>
            <a:endParaRPr lang="en-US" sz="850" b="1" dirty="0"/>
          </a:p>
        </p:txBody>
      </p:sp>
      <p:sp>
        <p:nvSpPr>
          <p:cNvPr id="3" name="Text Placeholder 2"/>
          <p:cNvSpPr>
            <a:spLocks noGrp="1"/>
          </p:cNvSpPr>
          <p:nvPr>
            <p:ph type="body" sz="quarter" idx="11"/>
          </p:nvPr>
        </p:nvSpPr>
        <p:spPr>
          <a:xfrm>
            <a:off x="0" y="1676400"/>
            <a:ext cx="4555320" cy="2708564"/>
          </a:xfrm>
          <a:solidFill>
            <a:schemeClr val="bg1"/>
          </a:solidFill>
          <a:ln w="25400">
            <a:solidFill>
              <a:schemeClr val="tx1"/>
            </a:solidFill>
          </a:ln>
        </p:spPr>
        <p:txBody>
          <a:bodyPr/>
          <a:lstStyle/>
          <a:p>
            <a:pPr marL="0" indent="0">
              <a:lnSpc>
                <a:spcPts val="1020"/>
              </a:lnSpc>
              <a:spcBef>
                <a:spcPts val="150"/>
              </a:spcBef>
              <a:buNone/>
            </a:pPr>
            <a:r>
              <a:rPr lang="en-US" sz="1400" b="1" u="sng" dirty="0" smtClean="0"/>
              <a:t>Summary of Previous Month</a:t>
            </a:r>
          </a:p>
          <a:p>
            <a:pPr lvl="0"/>
            <a:r>
              <a:rPr lang="en-US" sz="800" b="1" u="sng" dirty="0" smtClean="0">
                <a:solidFill>
                  <a:srgbClr val="002060"/>
                </a:solidFill>
              </a:rPr>
              <a:t>HTS </a:t>
            </a:r>
            <a:r>
              <a:rPr lang="en-US" sz="800" b="1" u="sng" dirty="0">
                <a:solidFill>
                  <a:srgbClr val="002060"/>
                </a:solidFill>
              </a:rPr>
              <a:t>(2212) Program</a:t>
            </a:r>
            <a:r>
              <a:rPr lang="en-US" sz="800" b="1" dirty="0">
                <a:solidFill>
                  <a:srgbClr val="002060"/>
                </a:solidFill>
              </a:rPr>
              <a:t> </a:t>
            </a:r>
            <a:r>
              <a:rPr lang="en-US" sz="1000" b="1" dirty="0" smtClean="0"/>
              <a:t>- </a:t>
            </a:r>
            <a:r>
              <a:rPr lang="en-US" sz="800" b="1" dirty="0"/>
              <a:t>The new 19x36 wire PMM130411 was heat treated and its </a:t>
            </a:r>
            <a:r>
              <a:rPr lang="en-US" sz="800" b="1" i="1" dirty="0" err="1"/>
              <a:t>I</a:t>
            </a:r>
            <a:r>
              <a:rPr lang="en-US" sz="800" b="1" baseline="-25000" dirty="0" err="1"/>
              <a:t>c</a:t>
            </a:r>
            <a:r>
              <a:rPr lang="en-US" sz="800" b="1" dirty="0"/>
              <a:t> was measured up to 14 T. At 5 T, its </a:t>
            </a:r>
            <a:r>
              <a:rPr lang="en-US" sz="800" b="1" i="1" dirty="0" err="1"/>
              <a:t>I</a:t>
            </a:r>
            <a:r>
              <a:rPr lang="en-US" sz="800" b="1" baseline="-25000" dirty="0" err="1"/>
              <a:t>c</a:t>
            </a:r>
            <a:r>
              <a:rPr lang="en-US" sz="800" b="1" dirty="0"/>
              <a:t> reached 160 </a:t>
            </a:r>
            <a:r>
              <a:rPr lang="en-US" sz="800" b="1" dirty="0" smtClean="0"/>
              <a:t>A.  Test </a:t>
            </a:r>
            <a:r>
              <a:rPr lang="en-US" sz="800" b="1" dirty="0"/>
              <a:t>fixtures were designed and being machined for the coil </a:t>
            </a:r>
            <a:r>
              <a:rPr lang="en-US" sz="800" b="1" dirty="0" smtClean="0"/>
              <a:t>.</a:t>
            </a:r>
          </a:p>
          <a:p>
            <a:pPr lvl="0"/>
            <a:r>
              <a:rPr lang="en-US" sz="800" b="1" u="sng" dirty="0" smtClean="0">
                <a:solidFill>
                  <a:srgbClr val="002060"/>
                </a:solidFill>
              </a:rPr>
              <a:t>HTS </a:t>
            </a:r>
            <a:r>
              <a:rPr lang="en-US" sz="800" b="1" u="sng" dirty="0">
                <a:solidFill>
                  <a:srgbClr val="002060"/>
                </a:solidFill>
              </a:rPr>
              <a:t>Magnets / </a:t>
            </a:r>
            <a:r>
              <a:rPr lang="en-US" sz="800" b="1" u="sng" dirty="0" err="1">
                <a:solidFill>
                  <a:srgbClr val="002060"/>
                </a:solidFill>
              </a:rPr>
              <a:t>ReBCO</a:t>
            </a:r>
            <a:r>
              <a:rPr lang="en-US" sz="800" b="1" dirty="0">
                <a:solidFill>
                  <a:srgbClr val="002060"/>
                </a:solidFill>
              </a:rPr>
              <a:t> </a:t>
            </a:r>
            <a:r>
              <a:rPr lang="en-US" sz="800" b="1" dirty="0" smtClean="0"/>
              <a:t>-  Repairs have been made to one double pancake; a new diagonal splice has been used;  the splice and one pancake have been repaired.  The same repair has then been applied to 9 of the 12 double pancakes</a:t>
            </a:r>
            <a:endParaRPr lang="en-US" sz="800" b="1" dirty="0"/>
          </a:p>
          <a:p>
            <a:pPr>
              <a:lnSpc>
                <a:spcPts val="1020"/>
              </a:lnSpc>
              <a:spcBef>
                <a:spcPts val="150"/>
              </a:spcBef>
            </a:pPr>
            <a:r>
              <a:rPr lang="en-US" sz="800" b="1" u="sng" dirty="0" smtClean="0">
                <a:solidFill>
                  <a:srgbClr val="002060"/>
                </a:solidFill>
              </a:rPr>
              <a:t>Helical </a:t>
            </a:r>
            <a:r>
              <a:rPr lang="en-US" sz="800" b="1" u="sng" dirty="0">
                <a:solidFill>
                  <a:srgbClr val="002060"/>
                </a:solidFill>
              </a:rPr>
              <a:t>Solenoid (HCC</a:t>
            </a:r>
            <a:r>
              <a:rPr lang="en-US" sz="800" b="1" dirty="0">
                <a:solidFill>
                  <a:srgbClr val="002060"/>
                </a:solidFill>
              </a:rPr>
              <a:t>) </a:t>
            </a:r>
            <a:r>
              <a:rPr lang="en-US" sz="800" b="1" dirty="0" smtClean="0"/>
              <a:t>– </a:t>
            </a:r>
            <a:r>
              <a:rPr lang="en-US" sz="800" dirty="0" smtClean="0"/>
              <a:t>Progress  </a:t>
            </a:r>
            <a:r>
              <a:rPr lang="en-US" sz="800" dirty="0"/>
              <a:t>in the investigation of using 3d printing to create parts for the coil former and </a:t>
            </a:r>
            <a:r>
              <a:rPr lang="en-US" sz="800" dirty="0" smtClean="0"/>
              <a:t>shell; conceptual designs are in development – </a:t>
            </a:r>
            <a:r>
              <a:rPr lang="en-US" sz="800" dirty="0" err="1" smtClean="0"/>
              <a:t>parametrized</a:t>
            </a:r>
            <a:r>
              <a:rPr lang="en-US" sz="800" dirty="0" smtClean="0"/>
              <a:t> cable added to </a:t>
            </a:r>
            <a:r>
              <a:rPr lang="en-US" sz="800" dirty="0"/>
              <a:t>the model, which follows the actual winding path</a:t>
            </a:r>
            <a:endParaRPr lang="en-US" sz="800" b="1" dirty="0">
              <a:solidFill>
                <a:schemeClr val="bg1">
                  <a:lumMod val="65000"/>
                </a:schemeClr>
              </a:solidFill>
            </a:endParaRPr>
          </a:p>
          <a:p>
            <a:pPr marL="111125" lvl="1" indent="-111125">
              <a:spcBef>
                <a:spcPts val="150"/>
              </a:spcBef>
              <a:buFont typeface="Arial"/>
              <a:buChar char="•"/>
            </a:pPr>
            <a:r>
              <a:rPr lang="en-US" sz="800" b="1" u="sng" dirty="0">
                <a:solidFill>
                  <a:srgbClr val="002060"/>
                </a:solidFill>
              </a:rPr>
              <a:t>General Magnet </a:t>
            </a:r>
            <a:r>
              <a:rPr lang="en-US" sz="800" b="1" u="sng" dirty="0" smtClean="0">
                <a:solidFill>
                  <a:srgbClr val="002060"/>
                </a:solidFill>
              </a:rPr>
              <a:t>Desig</a:t>
            </a:r>
            <a:r>
              <a:rPr lang="en-US" sz="800" b="1" dirty="0" smtClean="0">
                <a:solidFill>
                  <a:srgbClr val="002060"/>
                </a:solidFill>
              </a:rPr>
              <a:t>n - </a:t>
            </a:r>
            <a:r>
              <a:rPr lang="en-US" sz="800" dirty="0"/>
              <a:t>No activities in May-June except paper writing and presentation at IPAC2013 and slide preparation to the </a:t>
            </a:r>
            <a:r>
              <a:rPr lang="en-US" sz="800" dirty="0" smtClean="0"/>
              <a:t> CM</a:t>
            </a:r>
            <a:r>
              <a:rPr lang="en-US" sz="800" dirty="0"/>
              <a:t>. </a:t>
            </a:r>
            <a:endParaRPr lang="en-US" sz="800" b="1" dirty="0"/>
          </a:p>
          <a:p>
            <a:pPr marL="111125" lvl="1" indent="-111125">
              <a:spcBef>
                <a:spcPts val="150"/>
              </a:spcBef>
              <a:buFont typeface="Arial"/>
              <a:buChar char="•"/>
            </a:pPr>
            <a:r>
              <a:rPr lang="en-US" sz="800" b="1" u="sng" dirty="0" smtClean="0">
                <a:solidFill>
                  <a:srgbClr val="002060"/>
                </a:solidFill>
              </a:rPr>
              <a:t>Rapid </a:t>
            </a:r>
            <a:r>
              <a:rPr lang="en-US" sz="800" b="1" u="sng" dirty="0">
                <a:solidFill>
                  <a:srgbClr val="002060"/>
                </a:solidFill>
              </a:rPr>
              <a:t>Cycling Magnets / </a:t>
            </a:r>
            <a:r>
              <a:rPr lang="en-US" sz="800" b="1" u="sng" dirty="0" err="1">
                <a:solidFill>
                  <a:srgbClr val="002060"/>
                </a:solidFill>
              </a:rPr>
              <a:t>Conv</a:t>
            </a:r>
            <a:r>
              <a:rPr lang="en-US" sz="800" b="1" u="sng" dirty="0">
                <a:solidFill>
                  <a:srgbClr val="002060"/>
                </a:solidFill>
              </a:rPr>
              <a:t> </a:t>
            </a:r>
            <a:r>
              <a:rPr lang="en-US" sz="800" b="1" dirty="0">
                <a:solidFill>
                  <a:srgbClr val="002060"/>
                </a:solidFill>
              </a:rPr>
              <a:t>–</a:t>
            </a:r>
            <a:r>
              <a:rPr lang="en-US" sz="800" b="1" dirty="0"/>
              <a:t> We are working on twisting bunches of conductors to make </a:t>
            </a:r>
            <a:r>
              <a:rPr lang="en-US" sz="800" b="1" dirty="0" err="1"/>
              <a:t>Roebel</a:t>
            </a:r>
            <a:r>
              <a:rPr lang="en-US" sz="800" b="1" dirty="0"/>
              <a:t> cables to ensure that the amount of flux going through current loops is the same.</a:t>
            </a:r>
          </a:p>
          <a:p>
            <a:r>
              <a:rPr lang="en-US" sz="800" b="1" u="sng" dirty="0" smtClean="0">
                <a:solidFill>
                  <a:srgbClr val="002060"/>
                </a:solidFill>
              </a:rPr>
              <a:t>Rapid </a:t>
            </a:r>
            <a:r>
              <a:rPr lang="en-US" sz="800" b="1" u="sng" dirty="0">
                <a:solidFill>
                  <a:srgbClr val="002060"/>
                </a:solidFill>
              </a:rPr>
              <a:t>Cycling Magnets / </a:t>
            </a:r>
            <a:r>
              <a:rPr lang="en-US" sz="800" b="1" u="sng" dirty="0" smtClean="0">
                <a:solidFill>
                  <a:srgbClr val="002060"/>
                </a:solidFill>
              </a:rPr>
              <a:t>HTS </a:t>
            </a:r>
            <a:r>
              <a:rPr lang="en-US" sz="800" b="1" dirty="0" smtClean="0">
                <a:solidFill>
                  <a:srgbClr val="002060"/>
                </a:solidFill>
              </a:rPr>
              <a:t>- </a:t>
            </a:r>
            <a:r>
              <a:rPr lang="en-US" sz="800" dirty="0"/>
              <a:t>Procurement of materials for magnet and lead cryostats </a:t>
            </a:r>
            <a:r>
              <a:rPr lang="en-US" sz="800" dirty="0" smtClean="0"/>
              <a:t>complete; components </a:t>
            </a:r>
            <a:r>
              <a:rPr lang="en-US" sz="800" dirty="0"/>
              <a:t>of magnet and leads cryostat submitted for fabrication at </a:t>
            </a:r>
            <a:r>
              <a:rPr lang="en-US" sz="800" dirty="0" smtClean="0"/>
              <a:t>VMS; study </a:t>
            </a:r>
            <a:r>
              <a:rPr lang="en-US" sz="800" dirty="0"/>
              <a:t>of scaling the HTS rapid cycling magnet for the Muon Accelerator </a:t>
            </a:r>
            <a:endParaRPr lang="en-US" sz="800" b="1" dirty="0"/>
          </a:p>
        </p:txBody>
      </p:sp>
      <p:sp>
        <p:nvSpPr>
          <p:cNvPr id="4" name="Text Placeholder 3"/>
          <p:cNvSpPr>
            <a:spLocks noGrp="1"/>
          </p:cNvSpPr>
          <p:nvPr>
            <p:ph type="body" sz="quarter" idx="12"/>
          </p:nvPr>
        </p:nvSpPr>
        <p:spPr>
          <a:xfrm>
            <a:off x="0" y="4384964"/>
            <a:ext cx="4555320" cy="2396836"/>
          </a:xfrm>
          <a:solidFill>
            <a:schemeClr val="bg1"/>
          </a:solidFill>
          <a:ln w="25400">
            <a:solidFill>
              <a:schemeClr val="tx1"/>
            </a:solidFill>
          </a:ln>
        </p:spPr>
        <p:txBody>
          <a:bodyPr/>
          <a:lstStyle/>
          <a:p>
            <a:pPr marL="0" indent="0">
              <a:lnSpc>
                <a:spcPts val="1020"/>
              </a:lnSpc>
              <a:spcBef>
                <a:spcPts val="150"/>
              </a:spcBef>
              <a:buNone/>
            </a:pPr>
            <a:r>
              <a:rPr lang="en-US" b="1" u="sng" dirty="0" smtClean="0"/>
              <a:t>Upcoming Work (Next Month)</a:t>
            </a:r>
          </a:p>
          <a:p>
            <a:pPr>
              <a:lnSpc>
                <a:spcPts val="1020"/>
              </a:lnSpc>
              <a:spcBef>
                <a:spcPts val="150"/>
              </a:spcBef>
            </a:pPr>
            <a:r>
              <a:rPr lang="en-US" sz="800" b="1" u="sng" dirty="0" smtClean="0">
                <a:solidFill>
                  <a:srgbClr val="002060"/>
                </a:solidFill>
              </a:rPr>
              <a:t>HTS </a:t>
            </a:r>
            <a:r>
              <a:rPr lang="en-US" sz="800" b="1" u="sng" dirty="0">
                <a:solidFill>
                  <a:srgbClr val="002060"/>
                </a:solidFill>
              </a:rPr>
              <a:t>(2212) Program</a:t>
            </a:r>
            <a:r>
              <a:rPr lang="en-US" sz="800" b="1" dirty="0">
                <a:solidFill>
                  <a:srgbClr val="002060"/>
                </a:solidFill>
              </a:rPr>
              <a:t> </a:t>
            </a:r>
            <a:r>
              <a:rPr lang="en-US" sz="1000" b="1" dirty="0"/>
              <a:t>- </a:t>
            </a:r>
            <a:r>
              <a:rPr lang="en-US" sz="800" b="1" dirty="0"/>
              <a:t>The critical current facility has been shut down for safety review. Once it is back to operation, the coil will be tested at 4.2 K and in fields up to 14 T. Its quench characteristics will be tested and analyzed</a:t>
            </a:r>
            <a:r>
              <a:rPr lang="en-US" sz="800" dirty="0" smtClean="0"/>
              <a:t>.</a:t>
            </a:r>
          </a:p>
          <a:p>
            <a:pPr>
              <a:lnSpc>
                <a:spcPts val="1020"/>
              </a:lnSpc>
              <a:spcBef>
                <a:spcPts val="150"/>
              </a:spcBef>
            </a:pPr>
            <a:r>
              <a:rPr lang="en-US" sz="800" b="1" u="sng" dirty="0" smtClean="0">
                <a:solidFill>
                  <a:srgbClr val="002060"/>
                </a:solidFill>
              </a:rPr>
              <a:t>HTS </a:t>
            </a:r>
            <a:r>
              <a:rPr lang="en-US" sz="800" b="1" u="sng" dirty="0">
                <a:solidFill>
                  <a:srgbClr val="002060"/>
                </a:solidFill>
              </a:rPr>
              <a:t>Magnets / </a:t>
            </a:r>
            <a:r>
              <a:rPr lang="en-US" sz="800" b="1" u="sng" dirty="0" err="1">
                <a:solidFill>
                  <a:srgbClr val="002060"/>
                </a:solidFill>
              </a:rPr>
              <a:t>ReBCO</a:t>
            </a:r>
            <a:r>
              <a:rPr lang="en-US" sz="800" b="1" dirty="0">
                <a:solidFill>
                  <a:srgbClr val="002060"/>
                </a:solidFill>
              </a:rPr>
              <a:t> </a:t>
            </a:r>
            <a:r>
              <a:rPr lang="en-US" sz="800" b="1" dirty="0" smtClean="0">
                <a:solidFill>
                  <a:srgbClr val="002060"/>
                </a:solidFill>
              </a:rPr>
              <a:t>– </a:t>
            </a:r>
            <a:r>
              <a:rPr lang="en-US" sz="800" b="1" dirty="0" smtClean="0"/>
              <a:t>cont. with repair and</a:t>
            </a:r>
            <a:r>
              <a:rPr lang="en-US" sz="800" b="1" dirty="0"/>
              <a:t> </a:t>
            </a:r>
            <a:r>
              <a:rPr lang="en-US" sz="800" b="1" dirty="0" smtClean="0"/>
              <a:t>apply to all coils (damaged or not);  assembly al 24 pancakes into 12 double pancakes; test each double pancake.</a:t>
            </a:r>
          </a:p>
          <a:p>
            <a:pPr>
              <a:lnSpc>
                <a:spcPts val="1020"/>
              </a:lnSpc>
              <a:spcBef>
                <a:spcPts val="150"/>
              </a:spcBef>
            </a:pPr>
            <a:r>
              <a:rPr lang="en-US" sz="800" b="1" u="sng" dirty="0" smtClean="0">
                <a:solidFill>
                  <a:srgbClr val="002060"/>
                </a:solidFill>
              </a:rPr>
              <a:t>Helical </a:t>
            </a:r>
            <a:r>
              <a:rPr lang="en-US" sz="800" b="1" u="sng" dirty="0">
                <a:solidFill>
                  <a:srgbClr val="002060"/>
                </a:solidFill>
              </a:rPr>
              <a:t>Solenoid (HCC</a:t>
            </a:r>
            <a:r>
              <a:rPr lang="en-US" sz="800" b="1" dirty="0">
                <a:solidFill>
                  <a:srgbClr val="002060"/>
                </a:solidFill>
              </a:rPr>
              <a:t>)</a:t>
            </a:r>
            <a:r>
              <a:rPr lang="en-US" sz="800" b="1" dirty="0"/>
              <a:t> </a:t>
            </a:r>
            <a:r>
              <a:rPr lang="en-US" sz="800" b="1" dirty="0" smtClean="0"/>
              <a:t> </a:t>
            </a:r>
            <a:r>
              <a:rPr lang="en-US" sz="800" b="1" dirty="0" smtClean="0">
                <a:solidFill>
                  <a:srgbClr val="002060"/>
                </a:solidFill>
              </a:rPr>
              <a:t>- </a:t>
            </a:r>
            <a:r>
              <a:rPr lang="en-US" sz="800" b="1" dirty="0" smtClean="0"/>
              <a:t>Continue </a:t>
            </a:r>
            <a:r>
              <a:rPr lang="en-US" sz="800" b="1" dirty="0"/>
              <a:t>with </a:t>
            </a:r>
            <a:r>
              <a:rPr lang="en-US" sz="800" b="1" dirty="0" smtClean="0"/>
              <a:t>initial design </a:t>
            </a:r>
            <a:r>
              <a:rPr lang="en-US" sz="800" b="1" dirty="0"/>
              <a:t>and engineering </a:t>
            </a:r>
            <a:r>
              <a:rPr lang="en-US" sz="800" b="1" dirty="0" smtClean="0"/>
              <a:t>studies; </a:t>
            </a:r>
            <a:r>
              <a:rPr lang="en-US" sz="800" b="1" dirty="0"/>
              <a:t>magnetic and mechanical analysis (FEA) to set dimensions. With base dimensions set, </a:t>
            </a:r>
            <a:r>
              <a:rPr lang="en-US" sz="800" b="1" dirty="0" smtClean="0"/>
              <a:t>designs for coil </a:t>
            </a:r>
            <a:r>
              <a:rPr lang="en-US" sz="800" b="1" dirty="0"/>
              <a:t>winding tooling </a:t>
            </a:r>
            <a:r>
              <a:rPr lang="en-US" sz="800" b="1" dirty="0" smtClean="0"/>
              <a:t>will be developed  </a:t>
            </a:r>
          </a:p>
          <a:p>
            <a:r>
              <a:rPr lang="en-US" sz="800" b="1" u="sng" dirty="0" smtClean="0">
                <a:solidFill>
                  <a:srgbClr val="002060"/>
                </a:solidFill>
              </a:rPr>
              <a:t>General </a:t>
            </a:r>
            <a:r>
              <a:rPr lang="en-US" sz="800" b="1" u="sng" dirty="0">
                <a:solidFill>
                  <a:srgbClr val="002060"/>
                </a:solidFill>
              </a:rPr>
              <a:t>Magnet Desig</a:t>
            </a:r>
            <a:r>
              <a:rPr lang="en-US" sz="800" b="1" dirty="0">
                <a:solidFill>
                  <a:srgbClr val="002060"/>
                </a:solidFill>
              </a:rPr>
              <a:t>n </a:t>
            </a:r>
            <a:r>
              <a:rPr lang="en-US" sz="800" b="1" dirty="0" smtClean="0"/>
              <a:t>– </a:t>
            </a:r>
            <a:r>
              <a:rPr lang="en-US" sz="800" dirty="0"/>
              <a:t>No plans for July </a:t>
            </a:r>
            <a:r>
              <a:rPr lang="en-US" sz="800" dirty="0" smtClean="0"/>
              <a:t>(preparation </a:t>
            </a:r>
            <a:r>
              <a:rPr lang="en-US" sz="800" dirty="0"/>
              <a:t>to </a:t>
            </a:r>
            <a:r>
              <a:rPr lang="en-US" sz="800" dirty="0" smtClean="0"/>
              <a:t>MT-23)  work </a:t>
            </a:r>
            <a:r>
              <a:rPr lang="en-US" sz="800" dirty="0"/>
              <a:t>will be resumed in Aug-September focusing on HF SR magnet concepts.</a:t>
            </a:r>
          </a:p>
          <a:p>
            <a:r>
              <a:rPr lang="en-US" sz="800" b="1" u="sng" dirty="0" smtClean="0">
                <a:solidFill>
                  <a:srgbClr val="002060"/>
                </a:solidFill>
              </a:rPr>
              <a:t>Rapid </a:t>
            </a:r>
            <a:r>
              <a:rPr lang="en-US" sz="800" b="1" u="sng" dirty="0">
                <a:solidFill>
                  <a:srgbClr val="002060"/>
                </a:solidFill>
              </a:rPr>
              <a:t>Cycling Magnets / </a:t>
            </a:r>
            <a:r>
              <a:rPr lang="en-US" sz="800" b="1" u="sng" dirty="0" err="1">
                <a:solidFill>
                  <a:srgbClr val="002060"/>
                </a:solidFill>
              </a:rPr>
              <a:t>Conv</a:t>
            </a:r>
            <a:r>
              <a:rPr lang="en-US" sz="800" b="1" u="sng" dirty="0">
                <a:solidFill>
                  <a:srgbClr val="002060"/>
                </a:solidFill>
              </a:rPr>
              <a:t> </a:t>
            </a:r>
            <a:r>
              <a:rPr lang="en-US" sz="800" b="1" dirty="0" smtClean="0">
                <a:solidFill>
                  <a:srgbClr val="002060"/>
                </a:solidFill>
              </a:rPr>
              <a:t>–</a:t>
            </a:r>
            <a:r>
              <a:rPr lang="en-US" sz="800" b="1" dirty="0" smtClean="0"/>
              <a:t> </a:t>
            </a:r>
            <a:r>
              <a:rPr lang="en-US" sz="800" dirty="0"/>
              <a:t>we plan to run OPERA 2D simulations of eddy currents in the iron laminations near the pole faces to find the magnitude of the second order derivative. Higher order moments can affect the lattice. </a:t>
            </a:r>
          </a:p>
          <a:p>
            <a:r>
              <a:rPr lang="en-US" sz="800" b="1" u="sng" dirty="0" smtClean="0">
                <a:solidFill>
                  <a:srgbClr val="002060"/>
                </a:solidFill>
              </a:rPr>
              <a:t>Rapid </a:t>
            </a:r>
            <a:r>
              <a:rPr lang="en-US" sz="800" b="1" u="sng" dirty="0">
                <a:solidFill>
                  <a:srgbClr val="002060"/>
                </a:solidFill>
              </a:rPr>
              <a:t>Cycling Magnets </a:t>
            </a:r>
            <a:r>
              <a:rPr lang="en-US" sz="800" b="1" u="sng" dirty="0" smtClean="0">
                <a:solidFill>
                  <a:srgbClr val="002060"/>
                </a:solidFill>
              </a:rPr>
              <a:t>/HTS </a:t>
            </a:r>
            <a:r>
              <a:rPr lang="en-US" sz="800" b="1" dirty="0" smtClean="0">
                <a:solidFill>
                  <a:srgbClr val="002060"/>
                </a:solidFill>
              </a:rPr>
              <a:t>- </a:t>
            </a:r>
            <a:r>
              <a:rPr lang="en-US" sz="800" dirty="0"/>
              <a:t>Proceed with splicing of HTS strands to power </a:t>
            </a:r>
            <a:r>
              <a:rPr lang="en-US" sz="800" dirty="0" smtClean="0"/>
              <a:t>lead; complete </a:t>
            </a:r>
            <a:r>
              <a:rPr lang="en-US" sz="800" dirty="0"/>
              <a:t>fabrication of magnet and leads cryostat components at </a:t>
            </a:r>
            <a:r>
              <a:rPr lang="en-US" sz="800" dirty="0" smtClean="0"/>
              <a:t>VMS; </a:t>
            </a:r>
            <a:r>
              <a:rPr lang="en-US" sz="800" dirty="0"/>
              <a:t>c</a:t>
            </a:r>
            <a:r>
              <a:rPr lang="en-US" sz="800" dirty="0" smtClean="0"/>
              <a:t>ontinue </a:t>
            </a:r>
            <a:r>
              <a:rPr lang="en-US" sz="800" dirty="0"/>
              <a:t>study of applying HTS rapid cycling magnet technology for the Muon  Accelerator</a:t>
            </a:r>
          </a:p>
          <a:p>
            <a:pPr>
              <a:spcBef>
                <a:spcPts val="150"/>
              </a:spcBef>
            </a:pPr>
            <a:endParaRPr lang="en-US" sz="300" b="1" dirty="0"/>
          </a:p>
          <a:p>
            <a:pPr>
              <a:spcBef>
                <a:spcPts val="150"/>
              </a:spcBef>
            </a:pPr>
            <a:endParaRPr lang="en-US" sz="1050" b="1" dirty="0"/>
          </a:p>
          <a:p>
            <a:endParaRPr lang="en-US" dirty="0"/>
          </a:p>
        </p:txBody>
      </p:sp>
      <p:sp>
        <p:nvSpPr>
          <p:cNvPr id="5" name="Text Placeholder 4"/>
          <p:cNvSpPr>
            <a:spLocks noGrp="1"/>
          </p:cNvSpPr>
          <p:nvPr>
            <p:ph type="body" sz="quarter" idx="13"/>
          </p:nvPr>
        </p:nvSpPr>
        <p:spPr>
          <a:xfrm>
            <a:off x="4572000" y="3352800"/>
            <a:ext cx="4588679" cy="3397827"/>
          </a:xfrm>
        </p:spPr>
        <p:txBody>
          <a:bodyPr/>
          <a:lstStyle/>
          <a:p>
            <a:pPr lvl="0">
              <a:spcAft>
                <a:spcPts val="600"/>
              </a:spcAft>
            </a:pPr>
            <a:r>
              <a:rPr lang="en-US" sz="1000" b="1" u="sng" dirty="0" smtClean="0"/>
              <a:t>HTS (2212 ) Program</a:t>
            </a:r>
            <a:r>
              <a:rPr lang="en-US" sz="1000" b="1" dirty="0" smtClean="0"/>
              <a:t> </a:t>
            </a:r>
            <a:r>
              <a:rPr lang="en-US" sz="1000" b="1" dirty="0"/>
              <a:t>– Continue work </a:t>
            </a:r>
            <a:r>
              <a:rPr lang="en-US" sz="1000" b="1" dirty="0" smtClean="0"/>
              <a:t>to develop </a:t>
            </a:r>
            <a:r>
              <a:rPr lang="en-US" sz="1000" b="1" dirty="0"/>
              <a:t>tooling and Rutherford cable from the improved conductor; wind, react, and test coil using 1.2 mm single strand using overpressure processing</a:t>
            </a:r>
            <a:r>
              <a:rPr lang="en-US" sz="1000" b="1" dirty="0" smtClean="0"/>
              <a:t>.</a:t>
            </a:r>
            <a:endParaRPr lang="en-US" sz="1000" b="1" dirty="0"/>
          </a:p>
          <a:p>
            <a:pPr>
              <a:spcBef>
                <a:spcPts val="0"/>
              </a:spcBef>
              <a:spcAft>
                <a:spcPts val="600"/>
              </a:spcAft>
            </a:pPr>
            <a:r>
              <a:rPr lang="en-US" sz="1000" b="1" u="sng" dirty="0" smtClean="0"/>
              <a:t>HTS Magnets/</a:t>
            </a:r>
            <a:r>
              <a:rPr lang="en-US" sz="1000" b="1" u="sng" dirty="0" err="1" smtClean="0"/>
              <a:t>ReBCO</a:t>
            </a:r>
            <a:r>
              <a:rPr lang="en-US" sz="1000" b="1" dirty="0" smtClean="0"/>
              <a:t> – Disassembly and examination of </a:t>
            </a:r>
            <a:r>
              <a:rPr lang="en-US" sz="1000" b="1" dirty="0" err="1" smtClean="0"/>
              <a:t>midsert</a:t>
            </a:r>
            <a:r>
              <a:rPr lang="en-US" sz="1000" b="1" dirty="0" smtClean="0"/>
              <a:t> coil and inspection of individual pancake coils; identify source of degradation; development of formal test procedure; failure analysis report</a:t>
            </a:r>
          </a:p>
          <a:p>
            <a:pPr>
              <a:spcBef>
                <a:spcPts val="0"/>
              </a:spcBef>
              <a:spcAft>
                <a:spcPts val="600"/>
              </a:spcAft>
            </a:pPr>
            <a:r>
              <a:rPr lang="en-US" sz="1000" b="1" u="sng" dirty="0"/>
              <a:t>Helical Solenoid (HCC</a:t>
            </a:r>
            <a:r>
              <a:rPr lang="en-US" sz="1000" b="1" dirty="0" smtClean="0">
                <a:solidFill>
                  <a:srgbClr val="002060"/>
                </a:solidFill>
              </a:rPr>
              <a:t>) -  </a:t>
            </a:r>
            <a:r>
              <a:rPr lang="en-US" sz="1000" b="1" dirty="0" smtClean="0"/>
              <a:t>Development of magnet specifications; development of preliminary magnetic, mechanical, &amp; cryogenic designs</a:t>
            </a:r>
            <a:endParaRPr lang="en-US" sz="1000" b="1" dirty="0"/>
          </a:p>
          <a:p>
            <a:pPr>
              <a:spcBef>
                <a:spcPts val="0"/>
              </a:spcBef>
              <a:spcAft>
                <a:spcPts val="600"/>
              </a:spcAft>
            </a:pPr>
            <a:r>
              <a:rPr lang="en-US" sz="1000" b="1" u="sng" dirty="0" smtClean="0"/>
              <a:t>General Magnet Design</a:t>
            </a:r>
            <a:r>
              <a:rPr lang="en-US" sz="1000" b="1" dirty="0" smtClean="0"/>
              <a:t> </a:t>
            </a:r>
            <a:r>
              <a:rPr lang="en-US" sz="1000" b="1" dirty="0"/>
              <a:t>– continued </a:t>
            </a:r>
            <a:r>
              <a:rPr lang="en-US" sz="1000" b="1" dirty="0" smtClean="0"/>
              <a:t>collaboration on development </a:t>
            </a:r>
            <a:r>
              <a:rPr lang="en-US" sz="1000" b="1" dirty="0"/>
              <a:t>of </a:t>
            </a:r>
            <a:r>
              <a:rPr lang="en-US" sz="1000" b="1" dirty="0" smtClean="0"/>
              <a:t>CR/IR magnets</a:t>
            </a:r>
            <a:r>
              <a:rPr lang="en-US" sz="1000" b="1" dirty="0"/>
              <a:t>:  cross-sections, field characteristics, </a:t>
            </a:r>
            <a:r>
              <a:rPr lang="en-US" sz="1000" b="1" dirty="0" smtClean="0"/>
              <a:t> heat </a:t>
            </a:r>
            <a:r>
              <a:rPr lang="en-US" sz="1000" b="1" dirty="0"/>
              <a:t>loads, </a:t>
            </a:r>
            <a:r>
              <a:rPr lang="en-US" sz="1000" b="1" dirty="0" smtClean="0"/>
              <a:t>etc. with CR Group (Mokhov) on </a:t>
            </a:r>
            <a:r>
              <a:rPr lang="en-US" sz="1000" b="1" dirty="0"/>
              <a:t>requirements, </a:t>
            </a:r>
            <a:r>
              <a:rPr lang="en-US" sz="1000" b="1" dirty="0" smtClean="0"/>
              <a:t>as needed</a:t>
            </a:r>
            <a:endParaRPr lang="en-US" sz="1000" b="1" dirty="0"/>
          </a:p>
          <a:p>
            <a:pPr>
              <a:spcAft>
                <a:spcPts val="600"/>
              </a:spcAft>
            </a:pPr>
            <a:r>
              <a:rPr lang="en-US" sz="1000" b="1" u="sng" dirty="0"/>
              <a:t>Rapid Cycling Magnets </a:t>
            </a:r>
            <a:r>
              <a:rPr lang="en-US" sz="1000" b="1" u="sng" dirty="0" smtClean="0"/>
              <a:t>– HTS</a:t>
            </a:r>
            <a:r>
              <a:rPr lang="en-US" sz="1000" b="1" dirty="0" smtClean="0"/>
              <a:t>  Continue with fabrication of system components; begin assembly of test system</a:t>
            </a:r>
            <a:endParaRPr lang="en-US" sz="1000" dirty="0" smtClean="0"/>
          </a:p>
          <a:p>
            <a:r>
              <a:rPr lang="en-US" sz="1000" b="1" u="sng" dirty="0" smtClean="0"/>
              <a:t>Rapid Cycling Magnets – </a:t>
            </a:r>
            <a:r>
              <a:rPr lang="en-US" sz="1000" b="1" u="sng" dirty="0" err="1" smtClean="0"/>
              <a:t>Conv</a:t>
            </a:r>
            <a:r>
              <a:rPr lang="en-US" sz="1000" b="1" dirty="0" smtClean="0"/>
              <a:t>    Develop procedure for transposed Cu strands; test and compare to calculations </a:t>
            </a:r>
          </a:p>
        </p:txBody>
      </p:sp>
      <p:sp>
        <p:nvSpPr>
          <p:cNvPr id="6" name="Text Placeholder 5"/>
          <p:cNvSpPr>
            <a:spLocks noGrp="1"/>
          </p:cNvSpPr>
          <p:nvPr>
            <p:ph type="body" sz="quarter" idx="14"/>
          </p:nvPr>
        </p:nvSpPr>
        <p:spPr/>
        <p:txBody>
          <a:bodyPr/>
          <a:lstStyle/>
          <a:p>
            <a:endParaRPr lang="en-US" dirty="0"/>
          </a:p>
        </p:txBody>
      </p:sp>
      <p:sp>
        <p:nvSpPr>
          <p:cNvPr id="7" name="Text Placeholder 6"/>
          <p:cNvSpPr>
            <a:spLocks noGrp="1"/>
          </p:cNvSpPr>
          <p:nvPr>
            <p:ph type="body" sz="quarter" idx="15"/>
          </p:nvPr>
        </p:nvSpPr>
        <p:spPr/>
        <p:txBody>
          <a:bodyPr/>
          <a:lstStyle/>
          <a:p>
            <a:r>
              <a:rPr lang="en-US" b="1" i="1" dirty="0" smtClean="0"/>
              <a:t>[….]</a:t>
            </a:r>
            <a:endParaRPr lang="en-US" b="1" i="1" dirty="0"/>
          </a:p>
        </p:txBody>
      </p:sp>
      <p:sp>
        <p:nvSpPr>
          <p:cNvPr id="8" name="Text Placeholder 7"/>
          <p:cNvSpPr>
            <a:spLocks noGrp="1"/>
          </p:cNvSpPr>
          <p:nvPr>
            <p:ph type="body" sz="quarter" idx="16"/>
          </p:nvPr>
        </p:nvSpPr>
        <p:spPr/>
        <p:txBody>
          <a:bodyPr/>
          <a:lstStyle/>
          <a:p>
            <a:r>
              <a:rPr lang="en-US" dirty="0" smtClean="0"/>
              <a:t>June 13, 2013</a:t>
            </a:r>
            <a:endParaRPr lang="en-US" dirty="0"/>
          </a:p>
        </p:txBody>
      </p:sp>
      <p:sp>
        <p:nvSpPr>
          <p:cNvPr id="10" name="Text Placeholder 9"/>
          <p:cNvSpPr>
            <a:spLocks noGrp="1"/>
          </p:cNvSpPr>
          <p:nvPr>
            <p:ph type="body" sz="quarter" idx="18"/>
          </p:nvPr>
        </p:nvSpPr>
        <p:spPr/>
        <p:txBody>
          <a:bodyPr/>
          <a:lstStyle/>
          <a:p>
            <a:r>
              <a:rPr lang="en-US" dirty="0" smtClean="0"/>
              <a:t>J. Tompkins</a:t>
            </a:r>
            <a:endParaRPr lang="en-US" dirty="0"/>
          </a:p>
        </p:txBody>
      </p:sp>
      <p:sp>
        <p:nvSpPr>
          <p:cNvPr id="9" name="Text Placeholder 8"/>
          <p:cNvSpPr>
            <a:spLocks noGrp="1"/>
          </p:cNvSpPr>
          <p:nvPr>
            <p:ph type="body" sz="quarter" idx="17"/>
          </p:nvPr>
        </p:nvSpPr>
        <p:spPr>
          <a:xfrm>
            <a:off x="723620" y="605589"/>
            <a:ext cx="3831700" cy="239259"/>
          </a:xfrm>
        </p:spPr>
        <p:txBody>
          <a:bodyPr/>
          <a:lstStyle/>
          <a:p>
            <a:r>
              <a:rPr lang="en-US" dirty="0"/>
              <a:t>Magnets – 03-03</a:t>
            </a:r>
          </a:p>
        </p:txBody>
      </p:sp>
    </p:spTree>
    <p:extLst>
      <p:ext uri="{BB962C8B-B14F-4D97-AF65-F5344CB8AC3E}">
        <p14:creationId xmlns:p14="http://schemas.microsoft.com/office/powerpoint/2010/main" val="2569660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360" y="1303801"/>
            <a:ext cx="4555320" cy="989907"/>
          </a:xfrm>
        </p:spPr>
        <p:txBody>
          <a:bodyPr/>
          <a:lstStyle/>
          <a:p>
            <a:endParaRPr lang="en-US" dirty="0"/>
          </a:p>
        </p:txBody>
      </p:sp>
      <p:sp>
        <p:nvSpPr>
          <p:cNvPr id="3" name="Text Placeholder 2"/>
          <p:cNvSpPr>
            <a:spLocks noGrp="1"/>
          </p:cNvSpPr>
          <p:nvPr>
            <p:ph type="body" sz="quarter" idx="11"/>
          </p:nvPr>
        </p:nvSpPr>
        <p:spPr>
          <a:xfrm>
            <a:off x="0" y="3207857"/>
            <a:ext cx="4555320" cy="2528799"/>
          </a:xfrm>
        </p:spPr>
        <p:txBody>
          <a:bodyPr/>
          <a:lstStyle/>
          <a:p>
            <a:r>
              <a:rPr lang="en-US" dirty="0" smtClean="0"/>
              <a:t>Ding: Finalized IPAC13 paper, began pion production calculations for 3 </a:t>
            </a:r>
            <a:r>
              <a:rPr lang="en-US" dirty="0" err="1" smtClean="0"/>
              <a:t>GeV</a:t>
            </a:r>
            <a:r>
              <a:rPr lang="en-US" dirty="0" smtClean="0"/>
              <a:t> proton beam. </a:t>
            </a:r>
          </a:p>
          <a:p>
            <a:r>
              <a:rPr lang="en-US" dirty="0" err="1"/>
              <a:t>Weggel</a:t>
            </a:r>
            <a:r>
              <a:rPr lang="en-US" dirty="0"/>
              <a:t>:  </a:t>
            </a:r>
            <a:r>
              <a:rPr lang="en-US" dirty="0" smtClean="0"/>
              <a:t>Finalized IPAC13 paper; continued effort on coil configurations for short “tapers.”</a:t>
            </a:r>
          </a:p>
          <a:p>
            <a:r>
              <a:rPr lang="en-US" dirty="0" err="1" smtClean="0"/>
              <a:t>Sayed</a:t>
            </a:r>
            <a:r>
              <a:rPr lang="en-US" dirty="0" smtClean="0"/>
              <a:t>: Finalized IPAC13 paper; </a:t>
            </a:r>
          </a:p>
          <a:p>
            <a:r>
              <a:rPr lang="en-US" dirty="0" smtClean="0"/>
              <a:t>Graves: Finalized IPAX13 paper; more preliminary drawings of short-taper magnet systems.</a:t>
            </a:r>
          </a:p>
          <a:p>
            <a:r>
              <a:rPr lang="en-US" dirty="0" smtClean="0"/>
              <a:t>Yan: Continued simulations of nozzle in the MERIT experiment, including effect of a weld bead.</a:t>
            </a:r>
          </a:p>
          <a:p>
            <a:r>
              <a:rPr lang="en-US" dirty="0" smtClean="0"/>
              <a:t>McDonald:  Present 5 Target System papers at IPAC13.</a:t>
            </a:r>
          </a:p>
          <a:p>
            <a:pPr>
              <a:buNone/>
            </a:pPr>
            <a:endParaRPr lang="en-US" dirty="0" smtClean="0"/>
          </a:p>
          <a:p>
            <a:endParaRPr lang="en-US" dirty="0"/>
          </a:p>
          <a:p>
            <a:endParaRPr lang="en-US" dirty="0"/>
          </a:p>
        </p:txBody>
      </p:sp>
      <p:sp>
        <p:nvSpPr>
          <p:cNvPr id="4" name="Text Placeholder 3"/>
          <p:cNvSpPr>
            <a:spLocks noGrp="1"/>
          </p:cNvSpPr>
          <p:nvPr>
            <p:ph type="body" sz="quarter" idx="12"/>
          </p:nvPr>
        </p:nvSpPr>
        <p:spPr>
          <a:xfrm>
            <a:off x="33360" y="6322107"/>
            <a:ext cx="4555320" cy="455211"/>
          </a:xfrm>
        </p:spPr>
        <p:txBody>
          <a:bodyPr/>
          <a:lstStyle/>
          <a:p>
            <a:r>
              <a:rPr lang="en-US" dirty="0" smtClean="0"/>
              <a:t>Begin studies of Target Systems for 3-GeV, 1-MW staging option.</a:t>
            </a:r>
          </a:p>
        </p:txBody>
      </p:sp>
      <p:sp>
        <p:nvSpPr>
          <p:cNvPr id="5" name="Text Placeholder 4"/>
          <p:cNvSpPr>
            <a:spLocks noGrp="1"/>
          </p:cNvSpPr>
          <p:nvPr>
            <p:ph type="body" sz="quarter" idx="13"/>
          </p:nvPr>
        </p:nvSpPr>
        <p:spPr/>
        <p:txBody>
          <a:bodyPr/>
          <a:lstStyle/>
          <a:p>
            <a:r>
              <a:rPr lang="en-US" dirty="0" smtClean="0"/>
              <a:t>Extend target system conceptual design up to start of </a:t>
            </a:r>
            <a:r>
              <a:rPr lang="en-US" dirty="0" err="1" smtClean="0"/>
              <a:t>buncher</a:t>
            </a:r>
            <a:r>
              <a:rPr lang="en-US" dirty="0" smtClean="0"/>
              <a:t> (including chicane in decay/drift region).</a:t>
            </a:r>
          </a:p>
          <a:p>
            <a:r>
              <a:rPr lang="en-US" dirty="0" smtClean="0"/>
              <a:t>A big new effort, to continue over several quarters, is to evaluate Target-System options for staging scenarios, with initial emphasis on 3-GeV proton energy, 1-MW power.  Reconsider a toroidal</a:t>
            </a:r>
            <a:r>
              <a:rPr lang="en-US" dirty="0"/>
              <a:t>-</a:t>
            </a:r>
            <a:r>
              <a:rPr lang="en-US" dirty="0" smtClean="0"/>
              <a:t>horn option, as well as the (baseline) solenoid- capture option.</a:t>
            </a:r>
          </a:p>
          <a:p>
            <a:r>
              <a:rPr lang="en-US" dirty="0" smtClean="0"/>
              <a:t>A preliminary sketch of effort needed to evaluate staged scenarios for the Target System is at </a:t>
            </a:r>
            <a:r>
              <a:rPr lang="en-US" sz="1000" dirty="0" smtClean="0">
                <a:hlinkClick r:id="rId2"/>
              </a:rPr>
              <a:t>http://www.hep.princeton.edu/~mcdonald/mumu/target/staging_effort.pdf</a:t>
            </a:r>
            <a:endParaRPr lang="en-US" sz="1000" dirty="0" smtClean="0"/>
          </a:p>
          <a:p>
            <a:endParaRPr lang="en-US" dirty="0" smtClean="0"/>
          </a:p>
        </p:txBody>
      </p:sp>
      <p:sp>
        <p:nvSpPr>
          <p:cNvPr id="6" name="Text Placeholder 5"/>
          <p:cNvSpPr>
            <a:spLocks noGrp="1"/>
          </p:cNvSpPr>
          <p:nvPr>
            <p:ph type="body" sz="quarter" idx="14"/>
          </p:nvPr>
        </p:nvSpPr>
        <p:spPr/>
        <p:txBody>
          <a:bodyPr/>
          <a:lstStyle/>
          <a:p>
            <a:endParaRPr lang="en-US"/>
          </a:p>
        </p:txBody>
      </p:sp>
      <p:sp>
        <p:nvSpPr>
          <p:cNvPr id="7" name="Text Placeholder 6"/>
          <p:cNvSpPr>
            <a:spLocks noGrp="1"/>
          </p:cNvSpPr>
          <p:nvPr>
            <p:ph type="body" sz="quarter" idx="15"/>
          </p:nvPr>
        </p:nvSpPr>
        <p:spPr/>
        <p:txBody>
          <a:bodyPr/>
          <a:lstStyle/>
          <a:p>
            <a:endParaRPr lang="en-US"/>
          </a:p>
        </p:txBody>
      </p:sp>
      <p:sp>
        <p:nvSpPr>
          <p:cNvPr id="8" name="Text Placeholder 7"/>
          <p:cNvSpPr>
            <a:spLocks noGrp="1"/>
          </p:cNvSpPr>
          <p:nvPr>
            <p:ph type="body" sz="quarter" idx="16"/>
          </p:nvPr>
        </p:nvSpPr>
        <p:spPr/>
        <p:txBody>
          <a:bodyPr/>
          <a:lstStyle/>
          <a:p>
            <a:r>
              <a:rPr lang="en-US" dirty="0" smtClean="0"/>
              <a:t>14 June 2013</a:t>
            </a:r>
            <a:endParaRPr lang="en-US" dirty="0"/>
          </a:p>
        </p:txBody>
      </p:sp>
      <p:sp>
        <p:nvSpPr>
          <p:cNvPr id="9" name="Text Placeholder 8"/>
          <p:cNvSpPr>
            <a:spLocks noGrp="1"/>
          </p:cNvSpPr>
          <p:nvPr>
            <p:ph type="body" sz="quarter" idx="17"/>
          </p:nvPr>
        </p:nvSpPr>
        <p:spPr/>
        <p:txBody>
          <a:bodyPr/>
          <a:lstStyle/>
          <a:p>
            <a:r>
              <a:rPr lang="en-US" dirty="0" smtClean="0"/>
              <a:t>03.04  Targets and Absorbers</a:t>
            </a:r>
            <a:endParaRPr lang="en-US" dirty="0"/>
          </a:p>
        </p:txBody>
      </p:sp>
      <p:sp>
        <p:nvSpPr>
          <p:cNvPr id="10" name="Text Placeholder 9"/>
          <p:cNvSpPr>
            <a:spLocks noGrp="1"/>
          </p:cNvSpPr>
          <p:nvPr>
            <p:ph type="body" sz="quarter" idx="18"/>
          </p:nvPr>
        </p:nvSpPr>
        <p:spPr/>
        <p:txBody>
          <a:bodyPr/>
          <a:lstStyle/>
          <a:p>
            <a:r>
              <a:rPr lang="en-US" dirty="0" smtClean="0"/>
              <a:t>Kirk McDonald</a:t>
            </a:r>
            <a:endParaRPr lang="en-US" dirty="0"/>
          </a:p>
        </p:txBody>
      </p:sp>
    </p:spTree>
    <p:extLst>
      <p:ext uri="{BB962C8B-B14F-4D97-AF65-F5344CB8AC3E}">
        <p14:creationId xmlns:p14="http://schemas.microsoft.com/office/powerpoint/2010/main" val="2569660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MAP_L2_Managers_MonthlyRepor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P_L2_Managers_MonthlyRepor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MAP_L2_Managers_MonthlyReport_Template.potx</Template>
  <TotalTime>9895</TotalTime>
  <Words>1705</Words>
  <Application>Microsoft Office PowerPoint</Application>
  <PresentationFormat>On-screen Show (4:3)</PresentationFormat>
  <Paragraphs>163</Paragraphs>
  <Slides>10</Slides>
  <Notes>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MAP_L2_Managers_MonthlyReport_Template</vt:lpstr>
      <vt:lpstr>1_MAP_L2_Managers_MonthlyReport_Template</vt:lpstr>
      <vt:lpstr>Technology Development MAP Friday Meeting</vt:lpstr>
      <vt:lpstr>Outline</vt:lpstr>
      <vt:lpstr>Technology Development Highlights for May,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Stratakis, Diktys</cp:lastModifiedBy>
  <cp:revision>99</cp:revision>
  <dcterms:created xsi:type="dcterms:W3CDTF">2012-09-01T16:43:44Z</dcterms:created>
  <dcterms:modified xsi:type="dcterms:W3CDTF">2013-06-13T20:40:11Z</dcterms:modified>
</cp:coreProperties>
</file>