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colibration%20sinus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libration%20sinus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signal</a:t>
            </a:r>
            <a:r>
              <a:rPr lang="en-US" baseline="0"/>
              <a:t> (mV) vs input (mv) - 30MHz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5516185476815"/>
          <c:y val="0.173678040244969"/>
          <c:w val="0.55053237095362995"/>
          <c:h val="0.7016479440069990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sin!$Z$1</c:f>
              <c:strCache>
                <c:ptCount val="1"/>
                <c:pt idx="0">
                  <c:v>signal</c:v>
                </c:pt>
              </c:strCache>
            </c:strRef>
          </c:tx>
          <c:trendline>
            <c:trendlineType val="linear"/>
            <c:dispRSqr val="0"/>
            <c:dispEq val="1"/>
            <c:trendlineLbl>
              <c:layout>
                <c:manualLayout>
                  <c:x val="0.39807349081364901"/>
                  <c:y val="-1.2235345581802301E-2"/>
                </c:manualLayout>
              </c:layout>
              <c:numFmt formatCode="General" sourceLinked="0"/>
            </c:trendlineLbl>
          </c:trendline>
          <c:xVal>
            <c:numRef>
              <c:f>sin!$Y$2:$Y$24</c:f>
              <c:numCache>
                <c:formatCode>General</c:formatCode>
                <c:ptCount val="23"/>
                <c:pt idx="0">
                  <c:v>201</c:v>
                </c:pt>
                <c:pt idx="1">
                  <c:v>354</c:v>
                </c:pt>
                <c:pt idx="2">
                  <c:v>514</c:v>
                </c:pt>
                <c:pt idx="3">
                  <c:v>673</c:v>
                </c:pt>
                <c:pt idx="4">
                  <c:v>829</c:v>
                </c:pt>
                <c:pt idx="5">
                  <c:v>990</c:v>
                </c:pt>
                <c:pt idx="6">
                  <c:v>1050</c:v>
                </c:pt>
                <c:pt idx="7">
                  <c:v>880</c:v>
                </c:pt>
                <c:pt idx="8">
                  <c:v>1050</c:v>
                </c:pt>
                <c:pt idx="9">
                  <c:v>1200</c:v>
                </c:pt>
                <c:pt idx="10">
                  <c:v>1370</c:v>
                </c:pt>
                <c:pt idx="11">
                  <c:v>1520</c:v>
                </c:pt>
                <c:pt idx="12">
                  <c:v>1670</c:v>
                </c:pt>
                <c:pt idx="13">
                  <c:v>1830</c:v>
                </c:pt>
                <c:pt idx="14">
                  <c:v>2000</c:v>
                </c:pt>
                <c:pt idx="15">
                  <c:v>2170</c:v>
                </c:pt>
                <c:pt idx="16">
                  <c:v>2300</c:v>
                </c:pt>
                <c:pt idx="17">
                  <c:v>2450</c:v>
                </c:pt>
                <c:pt idx="18">
                  <c:v>2600</c:v>
                </c:pt>
                <c:pt idx="19">
                  <c:v>2770</c:v>
                </c:pt>
                <c:pt idx="20">
                  <c:v>3060</c:v>
                </c:pt>
                <c:pt idx="21">
                  <c:v>3240</c:v>
                </c:pt>
                <c:pt idx="22">
                  <c:v>3350</c:v>
                </c:pt>
              </c:numCache>
            </c:numRef>
          </c:xVal>
          <c:yVal>
            <c:numRef>
              <c:f>sin!$Z$2:$Z$24</c:f>
              <c:numCache>
                <c:formatCode>General</c:formatCode>
                <c:ptCount val="23"/>
                <c:pt idx="0">
                  <c:v>16.399999999999999</c:v>
                </c:pt>
                <c:pt idx="1">
                  <c:v>28.3</c:v>
                </c:pt>
                <c:pt idx="2">
                  <c:v>40</c:v>
                </c:pt>
                <c:pt idx="3">
                  <c:v>51</c:v>
                </c:pt>
                <c:pt idx="4">
                  <c:v>63.6</c:v>
                </c:pt>
                <c:pt idx="5">
                  <c:v>75</c:v>
                </c:pt>
                <c:pt idx="6">
                  <c:v>81</c:v>
                </c:pt>
                <c:pt idx="7">
                  <c:v>70</c:v>
                </c:pt>
                <c:pt idx="8">
                  <c:v>80.2</c:v>
                </c:pt>
                <c:pt idx="9">
                  <c:v>92.5</c:v>
                </c:pt>
                <c:pt idx="10">
                  <c:v>103</c:v>
                </c:pt>
                <c:pt idx="11">
                  <c:v>117</c:v>
                </c:pt>
                <c:pt idx="12">
                  <c:v>129</c:v>
                </c:pt>
                <c:pt idx="13">
                  <c:v>139</c:v>
                </c:pt>
                <c:pt idx="14">
                  <c:v>152</c:v>
                </c:pt>
                <c:pt idx="15">
                  <c:v>165</c:v>
                </c:pt>
                <c:pt idx="16">
                  <c:v>175</c:v>
                </c:pt>
                <c:pt idx="17">
                  <c:v>188</c:v>
                </c:pt>
                <c:pt idx="18">
                  <c:v>199</c:v>
                </c:pt>
                <c:pt idx="19">
                  <c:v>210</c:v>
                </c:pt>
                <c:pt idx="20">
                  <c:v>232</c:v>
                </c:pt>
                <c:pt idx="21">
                  <c:v>248</c:v>
                </c:pt>
                <c:pt idx="22">
                  <c:v>260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765632"/>
        <c:axId val="73767168"/>
      </c:scatterChart>
      <c:valAx>
        <c:axId val="7376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3767168"/>
        <c:crosses val="autoZero"/>
        <c:crossBetween val="midCat"/>
      </c:valAx>
      <c:valAx>
        <c:axId val="73767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76563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sin!$B$1</c:f>
              <c:strCache>
                <c:ptCount val="1"/>
                <c:pt idx="0">
                  <c:v>Out (V)</c:v>
                </c:pt>
              </c:strCache>
            </c:strRef>
          </c:tx>
          <c:marker>
            <c:symbol val="none"/>
          </c:marker>
          <c:xVal>
            <c:numRef>
              <c:f>sin!$A$2:$A$37</c:f>
              <c:numCache>
                <c:formatCode>General</c:formatCode>
                <c:ptCount val="36"/>
                <c:pt idx="0">
                  <c:v>1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200</c:v>
                </c:pt>
                <c:pt idx="12">
                  <c:v>300</c:v>
                </c:pt>
                <c:pt idx="13">
                  <c:v>400</c:v>
                </c:pt>
                <c:pt idx="14">
                  <c:v>500</c:v>
                </c:pt>
                <c:pt idx="15">
                  <c:v>600</c:v>
                </c:pt>
                <c:pt idx="16">
                  <c:v>700</c:v>
                </c:pt>
                <c:pt idx="17">
                  <c:v>800</c:v>
                </c:pt>
                <c:pt idx="18">
                  <c:v>900</c:v>
                </c:pt>
                <c:pt idx="19">
                  <c:v>1000</c:v>
                </c:pt>
                <c:pt idx="20">
                  <c:v>2000</c:v>
                </c:pt>
                <c:pt idx="21">
                  <c:v>3000</c:v>
                </c:pt>
                <c:pt idx="22">
                  <c:v>4000</c:v>
                </c:pt>
                <c:pt idx="23">
                  <c:v>5000</c:v>
                </c:pt>
                <c:pt idx="24">
                  <c:v>6000</c:v>
                </c:pt>
                <c:pt idx="25">
                  <c:v>7000</c:v>
                </c:pt>
                <c:pt idx="26">
                  <c:v>8000</c:v>
                </c:pt>
                <c:pt idx="27">
                  <c:v>9000</c:v>
                </c:pt>
                <c:pt idx="28">
                  <c:v>20000</c:v>
                </c:pt>
                <c:pt idx="29">
                  <c:v>30000</c:v>
                </c:pt>
                <c:pt idx="30">
                  <c:v>40000</c:v>
                </c:pt>
                <c:pt idx="31">
                  <c:v>60000</c:v>
                </c:pt>
                <c:pt idx="32">
                  <c:v>70000</c:v>
                </c:pt>
                <c:pt idx="33">
                  <c:v>80000</c:v>
                </c:pt>
                <c:pt idx="34">
                  <c:v>100000</c:v>
                </c:pt>
                <c:pt idx="35">
                  <c:v>110000</c:v>
                </c:pt>
              </c:numCache>
            </c:numRef>
          </c:xVal>
          <c:yVal>
            <c:numRef>
              <c:f>sin!$B$2:$B$37</c:f>
              <c:numCache>
                <c:formatCode>General</c:formatCode>
                <c:ptCount val="36"/>
                <c:pt idx="0">
                  <c:v>2.2400000000000002</c:v>
                </c:pt>
                <c:pt idx="1">
                  <c:v>2.36</c:v>
                </c:pt>
                <c:pt idx="2">
                  <c:v>2.4</c:v>
                </c:pt>
                <c:pt idx="3">
                  <c:v>2.4</c:v>
                </c:pt>
                <c:pt idx="4">
                  <c:v>2.4</c:v>
                </c:pt>
                <c:pt idx="5">
                  <c:v>2.4</c:v>
                </c:pt>
                <c:pt idx="6">
                  <c:v>2.36</c:v>
                </c:pt>
                <c:pt idx="7">
                  <c:v>2.4</c:v>
                </c:pt>
                <c:pt idx="8">
                  <c:v>2.4</c:v>
                </c:pt>
                <c:pt idx="9">
                  <c:v>2.36</c:v>
                </c:pt>
                <c:pt idx="10">
                  <c:v>2.36</c:v>
                </c:pt>
                <c:pt idx="11">
                  <c:v>2.36</c:v>
                </c:pt>
                <c:pt idx="12">
                  <c:v>2.36</c:v>
                </c:pt>
                <c:pt idx="13">
                  <c:v>2.48</c:v>
                </c:pt>
                <c:pt idx="14">
                  <c:v>2.4</c:v>
                </c:pt>
                <c:pt idx="15">
                  <c:v>2.4</c:v>
                </c:pt>
                <c:pt idx="16">
                  <c:v>2.4</c:v>
                </c:pt>
                <c:pt idx="17">
                  <c:v>2.4</c:v>
                </c:pt>
                <c:pt idx="18">
                  <c:v>2.4</c:v>
                </c:pt>
                <c:pt idx="19">
                  <c:v>2.4</c:v>
                </c:pt>
                <c:pt idx="20">
                  <c:v>2.37</c:v>
                </c:pt>
                <c:pt idx="21">
                  <c:v>2.2999999999999998</c:v>
                </c:pt>
                <c:pt idx="22">
                  <c:v>2.2999999999999998</c:v>
                </c:pt>
                <c:pt idx="23">
                  <c:v>2.0499999999999998</c:v>
                </c:pt>
                <c:pt idx="24">
                  <c:v>2.0099999999999998</c:v>
                </c:pt>
                <c:pt idx="25">
                  <c:v>2.0099999999999998</c:v>
                </c:pt>
                <c:pt idx="26">
                  <c:v>1.98</c:v>
                </c:pt>
                <c:pt idx="27">
                  <c:v>2</c:v>
                </c:pt>
                <c:pt idx="28">
                  <c:v>1.33</c:v>
                </c:pt>
                <c:pt idx="29">
                  <c:v>0.46</c:v>
                </c:pt>
                <c:pt idx="30">
                  <c:v>2.08</c:v>
                </c:pt>
                <c:pt idx="31">
                  <c:v>1.139999999999999</c:v>
                </c:pt>
                <c:pt idx="32">
                  <c:v>0.8</c:v>
                </c:pt>
                <c:pt idx="33">
                  <c:v>1.7</c:v>
                </c:pt>
                <c:pt idx="34">
                  <c:v>1.88</c:v>
                </c:pt>
                <c:pt idx="35">
                  <c:v>1.129999999999999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sin!$C$1</c:f>
              <c:strCache>
                <c:ptCount val="1"/>
                <c:pt idx="0">
                  <c:v>In (V)</c:v>
                </c:pt>
              </c:strCache>
            </c:strRef>
          </c:tx>
          <c:marker>
            <c:symbol val="none"/>
          </c:marker>
          <c:xVal>
            <c:numRef>
              <c:f>sin!$A$2:$A$37</c:f>
              <c:numCache>
                <c:formatCode>General</c:formatCode>
                <c:ptCount val="36"/>
                <c:pt idx="0">
                  <c:v>1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200</c:v>
                </c:pt>
                <c:pt idx="12">
                  <c:v>300</c:v>
                </c:pt>
                <c:pt idx="13">
                  <c:v>400</c:v>
                </c:pt>
                <c:pt idx="14">
                  <c:v>500</c:v>
                </c:pt>
                <c:pt idx="15">
                  <c:v>600</c:v>
                </c:pt>
                <c:pt idx="16">
                  <c:v>700</c:v>
                </c:pt>
                <c:pt idx="17">
                  <c:v>800</c:v>
                </c:pt>
                <c:pt idx="18">
                  <c:v>900</c:v>
                </c:pt>
                <c:pt idx="19">
                  <c:v>1000</c:v>
                </c:pt>
                <c:pt idx="20">
                  <c:v>2000</c:v>
                </c:pt>
                <c:pt idx="21">
                  <c:v>3000</c:v>
                </c:pt>
                <c:pt idx="22">
                  <c:v>4000</c:v>
                </c:pt>
                <c:pt idx="23">
                  <c:v>5000</c:v>
                </c:pt>
                <c:pt idx="24">
                  <c:v>6000</c:v>
                </c:pt>
                <c:pt idx="25">
                  <c:v>7000</c:v>
                </c:pt>
                <c:pt idx="26">
                  <c:v>8000</c:v>
                </c:pt>
                <c:pt idx="27">
                  <c:v>9000</c:v>
                </c:pt>
                <c:pt idx="28">
                  <c:v>20000</c:v>
                </c:pt>
                <c:pt idx="29">
                  <c:v>30000</c:v>
                </c:pt>
                <c:pt idx="30">
                  <c:v>40000</c:v>
                </c:pt>
                <c:pt idx="31">
                  <c:v>60000</c:v>
                </c:pt>
                <c:pt idx="32">
                  <c:v>70000</c:v>
                </c:pt>
                <c:pt idx="33">
                  <c:v>80000</c:v>
                </c:pt>
                <c:pt idx="34">
                  <c:v>100000</c:v>
                </c:pt>
                <c:pt idx="35">
                  <c:v>110000</c:v>
                </c:pt>
              </c:numCache>
            </c:numRef>
          </c:xVal>
          <c:yVal>
            <c:numRef>
              <c:f>sin!$C$2:$C$37</c:f>
              <c:numCache>
                <c:formatCode>General</c:formatCode>
                <c:ptCount val="36"/>
                <c:pt idx="0">
                  <c:v>2.2400000000000002</c:v>
                </c:pt>
                <c:pt idx="1">
                  <c:v>2.36</c:v>
                </c:pt>
                <c:pt idx="2">
                  <c:v>2.4</c:v>
                </c:pt>
                <c:pt idx="3">
                  <c:v>2.36</c:v>
                </c:pt>
                <c:pt idx="4">
                  <c:v>2.4</c:v>
                </c:pt>
                <c:pt idx="5">
                  <c:v>2.36</c:v>
                </c:pt>
                <c:pt idx="6">
                  <c:v>2.4</c:v>
                </c:pt>
                <c:pt idx="7">
                  <c:v>2.4</c:v>
                </c:pt>
                <c:pt idx="8">
                  <c:v>2.4</c:v>
                </c:pt>
                <c:pt idx="9">
                  <c:v>2.4</c:v>
                </c:pt>
                <c:pt idx="10">
                  <c:v>2.36</c:v>
                </c:pt>
                <c:pt idx="11">
                  <c:v>2.4</c:v>
                </c:pt>
                <c:pt idx="12">
                  <c:v>2.4</c:v>
                </c:pt>
                <c:pt idx="13">
                  <c:v>2.36</c:v>
                </c:pt>
                <c:pt idx="14">
                  <c:v>2.4</c:v>
                </c:pt>
                <c:pt idx="15">
                  <c:v>2.4</c:v>
                </c:pt>
                <c:pt idx="16">
                  <c:v>2.36</c:v>
                </c:pt>
                <c:pt idx="17">
                  <c:v>2.36</c:v>
                </c:pt>
                <c:pt idx="18">
                  <c:v>2.36</c:v>
                </c:pt>
                <c:pt idx="19">
                  <c:v>2.4</c:v>
                </c:pt>
                <c:pt idx="20">
                  <c:v>2.2999999999999998</c:v>
                </c:pt>
                <c:pt idx="21">
                  <c:v>2.17</c:v>
                </c:pt>
                <c:pt idx="22">
                  <c:v>2.0499999999999998</c:v>
                </c:pt>
                <c:pt idx="23">
                  <c:v>1.7</c:v>
                </c:pt>
                <c:pt idx="24">
                  <c:v>1.55</c:v>
                </c:pt>
                <c:pt idx="25">
                  <c:v>1.35</c:v>
                </c:pt>
                <c:pt idx="26">
                  <c:v>2</c:v>
                </c:pt>
                <c:pt idx="27">
                  <c:v>0.87</c:v>
                </c:pt>
                <c:pt idx="28">
                  <c:v>2.41</c:v>
                </c:pt>
                <c:pt idx="29">
                  <c:v>2.04</c:v>
                </c:pt>
                <c:pt idx="30">
                  <c:v>1.8</c:v>
                </c:pt>
                <c:pt idx="31">
                  <c:v>2.87</c:v>
                </c:pt>
                <c:pt idx="32">
                  <c:v>1.4</c:v>
                </c:pt>
                <c:pt idx="33">
                  <c:v>2.2200000000000002</c:v>
                </c:pt>
                <c:pt idx="34">
                  <c:v>1.86</c:v>
                </c:pt>
                <c:pt idx="35">
                  <c:v>1.2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sin!$E$1</c:f>
              <c:strCache>
                <c:ptCount val="1"/>
                <c:pt idx="0">
                  <c:v>signal (mV/50)</c:v>
                </c:pt>
              </c:strCache>
            </c:strRef>
          </c:tx>
          <c:marker>
            <c:symbol val="none"/>
          </c:marker>
          <c:xVal>
            <c:numRef>
              <c:f>sin!$A$2:$A$37</c:f>
              <c:numCache>
                <c:formatCode>General</c:formatCode>
                <c:ptCount val="36"/>
                <c:pt idx="0">
                  <c:v>1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200</c:v>
                </c:pt>
                <c:pt idx="12">
                  <c:v>300</c:v>
                </c:pt>
                <c:pt idx="13">
                  <c:v>400</c:v>
                </c:pt>
                <c:pt idx="14">
                  <c:v>500</c:v>
                </c:pt>
                <c:pt idx="15">
                  <c:v>600</c:v>
                </c:pt>
                <c:pt idx="16">
                  <c:v>700</c:v>
                </c:pt>
                <c:pt idx="17">
                  <c:v>800</c:v>
                </c:pt>
                <c:pt idx="18">
                  <c:v>900</c:v>
                </c:pt>
                <c:pt idx="19">
                  <c:v>1000</c:v>
                </c:pt>
                <c:pt idx="20">
                  <c:v>2000</c:v>
                </c:pt>
                <c:pt idx="21">
                  <c:v>3000</c:v>
                </c:pt>
                <c:pt idx="22">
                  <c:v>4000</c:v>
                </c:pt>
                <c:pt idx="23">
                  <c:v>5000</c:v>
                </c:pt>
                <c:pt idx="24">
                  <c:v>6000</c:v>
                </c:pt>
                <c:pt idx="25">
                  <c:v>7000</c:v>
                </c:pt>
                <c:pt idx="26">
                  <c:v>8000</c:v>
                </c:pt>
                <c:pt idx="27">
                  <c:v>9000</c:v>
                </c:pt>
                <c:pt idx="28">
                  <c:v>20000</c:v>
                </c:pt>
                <c:pt idx="29">
                  <c:v>30000</c:v>
                </c:pt>
                <c:pt idx="30">
                  <c:v>40000</c:v>
                </c:pt>
                <c:pt idx="31">
                  <c:v>60000</c:v>
                </c:pt>
                <c:pt idx="32">
                  <c:v>70000</c:v>
                </c:pt>
                <c:pt idx="33">
                  <c:v>80000</c:v>
                </c:pt>
                <c:pt idx="34">
                  <c:v>100000</c:v>
                </c:pt>
                <c:pt idx="35">
                  <c:v>110000</c:v>
                </c:pt>
              </c:numCache>
            </c:numRef>
          </c:xVal>
          <c:yVal>
            <c:numRef>
              <c:f>sin!$E$2:$E$37</c:f>
              <c:numCache>
                <c:formatCode>General</c:formatCode>
                <c:ptCount val="36"/>
                <c:pt idx="0">
                  <c:v>3.04E-2</c:v>
                </c:pt>
                <c:pt idx="1">
                  <c:v>3.04E-2</c:v>
                </c:pt>
                <c:pt idx="2">
                  <c:v>3.04E-2</c:v>
                </c:pt>
                <c:pt idx="3">
                  <c:v>3.2800000000000003E-2</c:v>
                </c:pt>
                <c:pt idx="4">
                  <c:v>3.3599999999999998E-2</c:v>
                </c:pt>
                <c:pt idx="5">
                  <c:v>3.2800000000000003E-2</c:v>
                </c:pt>
                <c:pt idx="6">
                  <c:v>3.44E-2</c:v>
                </c:pt>
                <c:pt idx="7">
                  <c:v>3.2800000000000003E-2</c:v>
                </c:pt>
                <c:pt idx="8">
                  <c:v>3.2000000000000001E-2</c:v>
                </c:pt>
                <c:pt idx="9">
                  <c:v>3.2000000000000001E-2</c:v>
                </c:pt>
                <c:pt idx="10">
                  <c:v>3.2000000000000001E-2</c:v>
                </c:pt>
                <c:pt idx="11">
                  <c:v>3.1E-2</c:v>
                </c:pt>
                <c:pt idx="12">
                  <c:v>3.1E-2</c:v>
                </c:pt>
                <c:pt idx="13">
                  <c:v>3.1600000000000003E-2</c:v>
                </c:pt>
                <c:pt idx="14">
                  <c:v>3.2800000000000003E-2</c:v>
                </c:pt>
                <c:pt idx="15">
                  <c:v>2.5999999999999999E-2</c:v>
                </c:pt>
                <c:pt idx="16">
                  <c:v>2.8000000000000001E-2</c:v>
                </c:pt>
                <c:pt idx="17">
                  <c:v>2.8400000000000002E-2</c:v>
                </c:pt>
                <c:pt idx="18">
                  <c:v>3.0800000000000001E-2</c:v>
                </c:pt>
                <c:pt idx="19">
                  <c:v>3.7999999999999999E-2</c:v>
                </c:pt>
                <c:pt idx="20">
                  <c:v>6.1400000000000003E-2</c:v>
                </c:pt>
                <c:pt idx="21">
                  <c:v>9.6000000000000002E-2</c:v>
                </c:pt>
                <c:pt idx="22">
                  <c:v>0.1464</c:v>
                </c:pt>
                <c:pt idx="23">
                  <c:v>0.218</c:v>
                </c:pt>
                <c:pt idx="24">
                  <c:v>0.28399999999999997</c:v>
                </c:pt>
                <c:pt idx="25">
                  <c:v>0.36</c:v>
                </c:pt>
                <c:pt idx="26">
                  <c:v>0.46</c:v>
                </c:pt>
                <c:pt idx="27">
                  <c:v>0.56000000000000005</c:v>
                </c:pt>
                <c:pt idx="28">
                  <c:v>2.74</c:v>
                </c:pt>
                <c:pt idx="29">
                  <c:v>2.8</c:v>
                </c:pt>
                <c:pt idx="30">
                  <c:v>1.5619999999999989</c:v>
                </c:pt>
                <c:pt idx="31">
                  <c:v>1.1240000000000001</c:v>
                </c:pt>
                <c:pt idx="32">
                  <c:v>1</c:v>
                </c:pt>
                <c:pt idx="33">
                  <c:v>1.6</c:v>
                </c:pt>
                <c:pt idx="34">
                  <c:v>0.3</c:v>
                </c:pt>
                <c:pt idx="35">
                  <c:v>0.61199999999999999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488064"/>
        <c:axId val="76502144"/>
      </c:scatterChart>
      <c:valAx>
        <c:axId val="76488064"/>
        <c:scaling>
          <c:logBase val="10"/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accent1"/>
            </a:solidFill>
          </a:ln>
        </c:spPr>
        <c:crossAx val="76502144"/>
        <c:crosses val="autoZero"/>
        <c:crossBetween val="midCat"/>
      </c:valAx>
      <c:valAx>
        <c:axId val="76502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648806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0.69299</cdr:x>
      <cdr:y>0.57959</cdr:y>
    </cdr:from>
    <cdr:to>
      <cdr:x>0.97649</cdr:x>
      <cdr:y>0.68039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168352" y="1656184"/>
          <a:ext cx="1296144" cy="2880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ADAA7-4C99-46DE-815A-117CADD66ECD}" type="datetimeFigureOut">
              <a:rPr lang="ru-RU" smtClean="0"/>
              <a:pPr/>
              <a:t>08.07.2013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0E6FD-8572-4D3C-89D8-1D751E19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792087"/>
          </a:xfrm>
        </p:spPr>
        <p:txBody>
          <a:bodyPr>
            <a:normAutofit/>
          </a:bodyPr>
          <a:lstStyle/>
          <a:p>
            <a:r>
              <a:rPr lang="en-US" dirty="0" smtClean="0"/>
              <a:t>Oleg </a:t>
            </a:r>
            <a:r>
              <a:rPr lang="en-US" dirty="0" err="1" smtClean="0"/>
              <a:t>Sotnikov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609329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PARTI supervisor E. Harms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1800" y="620688"/>
            <a:ext cx="36578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Novosibirsk State University</a:t>
            </a:r>
          </a:p>
          <a:p>
            <a:pPr algn="ctr"/>
            <a:r>
              <a:rPr lang="en-US" sz="2400" dirty="0" smtClean="0"/>
              <a:t>1 master course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852936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Commissioning photo-injector gun on ASTA </a:t>
            </a:r>
            <a:endParaRPr lang="ru-RU" sz="3600" dirty="0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339552" y="1340768"/>
            <a:ext cx="6400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 scientific advisor A. L. Sanin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ASTA is unique among accelerator user facilities in six principal ways:</a:t>
            </a:r>
          </a:p>
          <a:p>
            <a:pPr>
              <a:buNone/>
            </a:pPr>
            <a:r>
              <a:rPr lang="en-US" dirty="0" smtClean="0"/>
              <a:t>•  High repetition-rate</a:t>
            </a:r>
          </a:p>
          <a:p>
            <a:pPr>
              <a:buNone/>
            </a:pPr>
            <a:r>
              <a:rPr lang="en-US" dirty="0" smtClean="0"/>
              <a:t>•  High average power</a:t>
            </a:r>
          </a:p>
          <a:p>
            <a:pPr marL="0" indent="0">
              <a:buNone/>
            </a:pPr>
            <a:r>
              <a:rPr lang="en-US" dirty="0" smtClean="0"/>
              <a:t>•  High energy: ASTA accelerates </a:t>
            </a:r>
            <a:r>
              <a:rPr lang="en-US" dirty="0" smtClean="0"/>
              <a:t>electrons </a:t>
            </a:r>
            <a:r>
              <a:rPr lang="en-US" dirty="0" smtClean="0"/>
              <a:t>to </a:t>
            </a:r>
            <a:r>
              <a:rPr lang="en-US" sz="2600" dirty="0" smtClean="0"/>
              <a:t>~</a:t>
            </a:r>
            <a:r>
              <a:rPr lang="en-US" dirty="0" smtClean="0"/>
              <a:t>1</a:t>
            </a:r>
            <a:r>
              <a:rPr lang="en-US" sz="1500" dirty="0" smtClean="0"/>
              <a:t> </a:t>
            </a:r>
            <a:r>
              <a:rPr lang="en-US" dirty="0" err="1" smtClean="0"/>
              <a:t>GeV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 Extremely stable beams</a:t>
            </a:r>
          </a:p>
          <a:p>
            <a:pPr>
              <a:buNone/>
            </a:pPr>
            <a:r>
              <a:rPr lang="en-US" dirty="0" smtClean="0"/>
              <a:t>•  Superconducting technology</a:t>
            </a:r>
          </a:p>
          <a:p>
            <a:pPr>
              <a:buNone/>
            </a:pPr>
            <a:r>
              <a:rPr lang="en-US" dirty="0" smtClean="0"/>
              <a:t>•  Storage ring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0"/>
            <a:ext cx="8229600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Advanced Superconducting Test Accelerator (ASTA)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80728"/>
          </a:xfrm>
        </p:spPr>
        <p:txBody>
          <a:bodyPr>
            <a:noAutofit/>
          </a:bodyPr>
          <a:lstStyle/>
          <a:p>
            <a:r>
              <a:rPr lang="en-US" sz="3600" dirty="0"/>
              <a:t>Advanced Superconducting Test Accelerator </a:t>
            </a:r>
            <a:r>
              <a:rPr lang="en-US" sz="3600" dirty="0" smtClean="0"/>
              <a:t>(ASTA)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861048"/>
          </a:xfrm>
        </p:spPr>
        <p:txBody>
          <a:bodyPr>
            <a:normAutofit fontScale="85000" lnSpcReduction="20000"/>
          </a:bodyPr>
          <a:lstStyle/>
          <a:p>
            <a:pPr marL="342900" lvl="1" indent="-342900" algn="just">
              <a:buFont typeface="Arial" pitchFamily="34" charset="0"/>
              <a:buChar char="•"/>
            </a:pPr>
            <a:r>
              <a:rPr lang="en-US" b="1" dirty="0" smtClean="0"/>
              <a:t>Photocathode laser: </a:t>
            </a:r>
            <a:r>
              <a:rPr lang="en-US" sz="2400" dirty="0" smtClean="0"/>
              <a:t>illuminates the photocathode  by 263 mm wavelength light which is directed </a:t>
            </a:r>
            <a:r>
              <a:rPr lang="en-US" sz="2400" dirty="0" smtClean="0"/>
              <a:t>by </a:t>
            </a:r>
            <a:r>
              <a:rPr lang="en-US" sz="2400" dirty="0" smtClean="0"/>
              <a:t>a 45° off-axis mirror downstream of the RF coupler. 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b="1" dirty="0" smtClean="0"/>
              <a:t>Electron gun: </a:t>
            </a:r>
            <a:r>
              <a:rPr lang="en-US" sz="2400" dirty="0" smtClean="0"/>
              <a:t>10 mm diameter molybdenum disk coated with Cs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Te.</a:t>
            </a:r>
            <a:endParaRPr lang="en-US" sz="2100" dirty="0" smtClean="0"/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b="1" dirty="0" smtClean="0"/>
              <a:t>Beamline elements: </a:t>
            </a:r>
            <a:r>
              <a:rPr lang="en-US" sz="2400" dirty="0" smtClean="0"/>
              <a:t>the electron gun is followed by two SRF </a:t>
            </a:r>
            <a:r>
              <a:rPr lang="en-US" sz="2400" dirty="0" err="1" smtClean="0"/>
              <a:t>cryomodules</a:t>
            </a:r>
            <a:r>
              <a:rPr lang="en-US" sz="2400" dirty="0" smtClean="0"/>
              <a:t> to accelerate beam to 50 </a:t>
            </a:r>
            <a:r>
              <a:rPr lang="en-US" sz="2400" dirty="0" err="1" smtClean="0"/>
              <a:t>MeV</a:t>
            </a:r>
            <a:r>
              <a:rPr lang="en-US" sz="2400" dirty="0" smtClean="0"/>
              <a:t>.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b="1" dirty="0" smtClean="0"/>
              <a:t>Low energy diagnostics: </a:t>
            </a:r>
            <a:r>
              <a:rPr lang="en-US" sz="2400" dirty="0" smtClean="0"/>
              <a:t>BPM’s, profile monitors, </a:t>
            </a:r>
            <a:r>
              <a:rPr lang="en-US" sz="2400" dirty="0" smtClean="0">
                <a:solidFill>
                  <a:srgbClr val="FF0000"/>
                </a:solidFill>
              </a:rPr>
              <a:t>resistive </a:t>
            </a:r>
            <a:r>
              <a:rPr lang="en-US" sz="2400" dirty="0" smtClean="0">
                <a:solidFill>
                  <a:srgbClr val="FF0000"/>
                </a:solidFill>
              </a:rPr>
              <a:t>wall monitor</a:t>
            </a:r>
            <a:r>
              <a:rPr lang="en-US" sz="2400" dirty="0" smtClean="0"/>
              <a:t>, </a:t>
            </a:r>
            <a:r>
              <a:rPr lang="en-US" sz="2400" dirty="0" smtClean="0"/>
              <a:t>loss monitors.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en-US" b="1" dirty="0" smtClean="0"/>
              <a:t>High energy beamlines: </a:t>
            </a:r>
            <a:r>
              <a:rPr lang="en-US" sz="2400" dirty="0" smtClean="0"/>
              <a:t>The beam will be initially transported from the </a:t>
            </a:r>
            <a:r>
              <a:rPr lang="en-US" sz="2400" dirty="0" err="1" smtClean="0"/>
              <a:t>cryomodule</a:t>
            </a:r>
            <a:r>
              <a:rPr lang="en-US" sz="2400" dirty="0" smtClean="0"/>
              <a:t> string to the first high energy spectrometer magnet by a 4-quad matching section, a 4-quad FODO lattice, and an additional 4 quad matching section. This region of </a:t>
            </a:r>
            <a:r>
              <a:rPr lang="en-US" sz="2400" dirty="0" err="1" smtClean="0"/>
              <a:t>beamline</a:t>
            </a:r>
            <a:r>
              <a:rPr lang="en-US" sz="2400" dirty="0" smtClean="0"/>
              <a:t> is 45 m in length and is intended to </a:t>
            </a:r>
            <a:r>
              <a:rPr lang="en-US" sz="2400" dirty="0" smtClean="0"/>
              <a:t>house future </a:t>
            </a:r>
            <a:r>
              <a:rPr lang="en-US" sz="2400" dirty="0" smtClean="0"/>
              <a:t>AARD experiments.</a:t>
            </a:r>
          </a:p>
          <a:p>
            <a:pPr marL="342900" lvl="1" indent="-342900" algn="just">
              <a:buFont typeface="Arial" pitchFamily="34" charset="0"/>
              <a:buChar char="•"/>
            </a:pPr>
            <a:endParaRPr lang="en-US" sz="2100" dirty="0" smtClean="0"/>
          </a:p>
          <a:p>
            <a:pPr algn="just"/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052736"/>
            <a:ext cx="5626398" cy="1837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067944" y="2276872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2420888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2564904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707904" y="1988840"/>
            <a:ext cx="64807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1844824"/>
            <a:ext cx="57606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Resistive wall current monitor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941168"/>
            <a:ext cx="8229600" cy="2035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resistive wall current monitor, basically consist of a resistive gap along a conducting </a:t>
            </a:r>
            <a:r>
              <a:rPr lang="en-US" sz="2000" dirty="0" smtClean="0"/>
              <a:t>pipe. Charged </a:t>
            </a:r>
            <a:r>
              <a:rPr lang="en-US" sz="2000" dirty="0"/>
              <a:t>particles traveling inside the vacuum pipe, produces an image current along the </a:t>
            </a:r>
            <a:r>
              <a:rPr lang="en-US" sz="2000" dirty="0" smtClean="0"/>
              <a:t>inside surface </a:t>
            </a:r>
            <a:r>
              <a:rPr lang="en-US" sz="2000" dirty="0"/>
              <a:t>that has equal magnitude but opposite </a:t>
            </a:r>
            <a:r>
              <a:rPr lang="en-US" sz="2000" dirty="0" smtClean="0"/>
              <a:t>sign. </a:t>
            </a:r>
            <a:r>
              <a:rPr lang="en-US" sz="2000" dirty="0"/>
              <a:t>When this image current </a:t>
            </a:r>
            <a:r>
              <a:rPr lang="en-US" sz="2000" dirty="0" smtClean="0"/>
              <a:t>passes through </a:t>
            </a:r>
            <a:r>
              <a:rPr lang="en-US" sz="2000" dirty="0"/>
              <a:t>the resistive gap, a voltage signal is produced.</a:t>
            </a:r>
            <a:endParaRPr lang="ru-RU" sz="2000" dirty="0"/>
          </a:p>
        </p:txBody>
      </p:sp>
      <p:pic>
        <p:nvPicPr>
          <p:cNvPr id="1026" name="Picture 2" descr="emmaWC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49927"/>
            <a:ext cx="4395787" cy="343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88840"/>
            <a:ext cx="3211149" cy="2223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836712"/>
          </a:xfrm>
        </p:spPr>
        <p:txBody>
          <a:bodyPr/>
          <a:lstStyle/>
          <a:p>
            <a:r>
              <a:rPr lang="en-US" dirty="0" smtClean="0"/>
              <a:t>Internship goals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3001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400" dirty="0" smtClean="0"/>
              <a:t>What will I do?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dirty="0" smtClean="0">
                <a:solidFill>
                  <a:schemeClr val="accent1"/>
                </a:solidFill>
              </a:rPr>
              <a:t>Calibrate resistive wall monitor (with Scientist &amp; Engineer)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Understand monitor operation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Prepare a Users Guide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Participate in SRF Cavity cold operation (as conditions allow)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sz="2200" dirty="0" smtClean="0"/>
              <a:t>What would I get?</a:t>
            </a:r>
          </a:p>
          <a:p>
            <a:pPr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Study electron accelerator physics on ASTA</a:t>
            </a:r>
          </a:p>
          <a:p>
            <a:endParaRPr lang="ru-RU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Get better understanding of international collaboration on big physical devices like ASTA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n-US" dirty="0" smtClean="0"/>
              <a:t>Thank you for attention!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results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17232"/>
            <a:ext cx="8229600" cy="608931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Chart 1"/>
          <p:cNvGraphicFramePr/>
          <p:nvPr/>
        </p:nvGraphicFramePr>
        <p:xfrm>
          <a:off x="0" y="1700808"/>
          <a:ext cx="4572000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3"/>
          <p:cNvGraphicFramePr/>
          <p:nvPr/>
        </p:nvGraphicFramePr>
        <p:xfrm>
          <a:off x="4196715" y="1772816"/>
          <a:ext cx="4947285" cy="285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43608" y="4509120"/>
            <a:ext cx="136815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baseline="-25000" dirty="0" err="1" smtClean="0">
                <a:solidFill>
                  <a:schemeClr val="tx1"/>
                </a:solidFill>
              </a:rPr>
              <a:t>in</a:t>
            </a:r>
            <a:r>
              <a:rPr lang="en-US" dirty="0" smtClean="0">
                <a:solidFill>
                  <a:schemeClr val="tx1"/>
                </a:solidFill>
              </a:rPr>
              <a:t>, mV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4581128"/>
            <a:ext cx="26642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Freq of signal, Hz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772816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mV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357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Тема Office</vt:lpstr>
      <vt:lpstr>Oleg Sotnikov</vt:lpstr>
      <vt:lpstr>PowerPoint Presentation</vt:lpstr>
      <vt:lpstr>Advanced Superconducting Test Accelerator (ASTA)</vt:lpstr>
      <vt:lpstr>Resistive wall current monitor</vt:lpstr>
      <vt:lpstr>Internship goals</vt:lpstr>
      <vt:lpstr>Thank you for attention!</vt:lpstr>
      <vt:lpstr>Recent 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Oleg Sotnikov</dc:title>
  <dc:creator>user</dc:creator>
  <cp:lastModifiedBy>Oleg Sotnikov x 16233N</cp:lastModifiedBy>
  <cp:revision>26</cp:revision>
  <dcterms:created xsi:type="dcterms:W3CDTF">2013-07-08T05:30:54Z</dcterms:created>
  <dcterms:modified xsi:type="dcterms:W3CDTF">2013-07-08T15:56:44Z</dcterms:modified>
</cp:coreProperties>
</file>