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32"/>
  </p:notesMasterIdLst>
  <p:handoutMasterIdLst>
    <p:handoutMasterId r:id="rId33"/>
  </p:handoutMasterIdLst>
  <p:sldIdLst>
    <p:sldId id="256" r:id="rId3"/>
    <p:sldId id="306" r:id="rId4"/>
    <p:sldId id="427" r:id="rId5"/>
    <p:sldId id="426" r:id="rId6"/>
    <p:sldId id="257" r:id="rId7"/>
    <p:sldId id="396" r:id="rId8"/>
    <p:sldId id="376" r:id="rId9"/>
    <p:sldId id="378" r:id="rId10"/>
    <p:sldId id="369" r:id="rId11"/>
    <p:sldId id="372" r:id="rId12"/>
    <p:sldId id="370" r:id="rId13"/>
    <p:sldId id="403" r:id="rId14"/>
    <p:sldId id="401" r:id="rId15"/>
    <p:sldId id="374" r:id="rId16"/>
    <p:sldId id="362" r:id="rId17"/>
    <p:sldId id="392" r:id="rId18"/>
    <p:sldId id="344" r:id="rId19"/>
    <p:sldId id="406" r:id="rId20"/>
    <p:sldId id="405" r:id="rId21"/>
    <p:sldId id="431" r:id="rId22"/>
    <p:sldId id="432" r:id="rId23"/>
    <p:sldId id="380" r:id="rId24"/>
    <p:sldId id="408" r:id="rId25"/>
    <p:sldId id="409" r:id="rId26"/>
    <p:sldId id="399" r:id="rId27"/>
    <p:sldId id="411" r:id="rId28"/>
    <p:sldId id="412" r:id="rId29"/>
    <p:sldId id="368" r:id="rId30"/>
    <p:sldId id="311" r:id="rId31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113"/>
    <a:srgbClr val="DE3C10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58" autoAdjust="0"/>
  </p:normalViewPr>
  <p:slideViewPr>
    <p:cSldViewPr>
      <p:cViewPr>
        <p:scale>
          <a:sx n="100" d="100"/>
          <a:sy n="100" d="100"/>
        </p:scale>
        <p:origin x="-662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A8A1AF2-53FD-435A-8DDE-761CF99B9236}" type="datetimeFigureOut">
              <a:rPr lang="en-US" smtClean="0"/>
              <a:pPr/>
              <a:t>6/24/2013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C792DF88-0DD3-43C2-AD13-F597D764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7326EC8-BB0D-4649-9E0B-BF945452D1BC}" type="datetimeFigureOut">
              <a:rPr lang="en-US" smtClean="0"/>
              <a:t>6/24/2013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33ED96E-86AB-4B1E-A4B8-C8A3F8D77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1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9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5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2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90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3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6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46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3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8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OTE Building PMG Report </a:t>
            </a:r>
            <a:br>
              <a:rPr lang="en-US" sz="4000" b="1" dirty="0" smtClean="0"/>
            </a:br>
            <a:r>
              <a:rPr lang="en-US" sz="4000" b="1" dirty="0" smtClean="0"/>
              <a:t>June 24, 2013</a:t>
            </a:r>
            <a:br>
              <a:rPr lang="en-US" sz="4000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5867400" cy="440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4079" y="6248400"/>
            <a:ext cx="17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Rhonda Merchut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07" y="322580"/>
            <a:ext cx="3610186" cy="27076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685800"/>
            <a:ext cx="28194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64" y="3234267"/>
            <a:ext cx="3612443" cy="2709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38608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3657600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4953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Framing &amp; Gyp Board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57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98" y="1187649"/>
            <a:ext cx="3248977" cy="24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5534619"/>
            <a:ext cx="990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MEP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3657600" cy="2743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3378200" cy="2533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2241915" cy="2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4223703"/>
            <a:ext cx="38100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Interior Fit-up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09342"/>
            <a:ext cx="3810477" cy="285785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2533649" cy="19002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4292600" cy="3219450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22884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Two Week Look </a:t>
            </a:r>
            <a:r>
              <a:rPr lang="en-US" b="1" dirty="0"/>
              <a:t>A</a:t>
            </a:r>
            <a:r>
              <a:rPr lang="en-US" b="1" dirty="0" smtClean="0"/>
              <a:t>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/>
              <a:t>Gyp board installation</a:t>
            </a:r>
          </a:p>
          <a:p>
            <a:r>
              <a:rPr lang="en-US" sz="4000" b="1" dirty="0" smtClean="0"/>
              <a:t>Painting</a:t>
            </a:r>
          </a:p>
          <a:p>
            <a:r>
              <a:rPr lang="en-US" sz="4000" b="1" dirty="0" smtClean="0"/>
              <a:t>Door installation</a:t>
            </a:r>
          </a:p>
          <a:p>
            <a:r>
              <a:rPr lang="en-US" sz="4000" b="1" dirty="0" smtClean="0"/>
              <a:t>Ceiling grid installation</a:t>
            </a:r>
          </a:p>
          <a:p>
            <a:r>
              <a:rPr lang="en-US" sz="4000" b="1" dirty="0" smtClean="0"/>
              <a:t>Tile installation</a:t>
            </a:r>
          </a:p>
          <a:p>
            <a:r>
              <a:rPr lang="en-US" sz="4000" b="1" dirty="0" smtClean="0"/>
              <a:t>Exterior detailing</a:t>
            </a:r>
          </a:p>
          <a:p>
            <a:r>
              <a:rPr lang="en-US" sz="4000" b="1" dirty="0" smtClean="0"/>
              <a:t>MEP, FP under floor &amp; in-wall </a:t>
            </a:r>
            <a:r>
              <a:rPr lang="en-US" sz="4000" b="1" dirty="0"/>
              <a:t>pipe </a:t>
            </a:r>
            <a:r>
              <a:rPr lang="en-US" sz="4000" b="1" dirty="0" smtClean="0"/>
              <a:t>runs</a:t>
            </a:r>
          </a:p>
          <a:p>
            <a:r>
              <a:rPr lang="en-US" sz="4000" b="1" dirty="0" smtClean="0"/>
              <a:t>Elevator installation</a:t>
            </a:r>
          </a:p>
          <a:p>
            <a:r>
              <a:rPr lang="en-US" sz="4000" b="1" dirty="0" smtClean="0"/>
              <a:t>Geothermal</a:t>
            </a:r>
          </a:p>
          <a:p>
            <a:pPr marL="57150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State DCEO Activities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DCEO</a:t>
            </a:r>
            <a:r>
              <a:rPr lang="en-US" sz="3600" dirty="0" smtClean="0"/>
              <a:t> </a:t>
            </a:r>
            <a:r>
              <a:rPr lang="en-US" sz="3600" b="1" dirty="0" smtClean="0"/>
              <a:t>quarterly report to State for </a:t>
            </a:r>
            <a:r>
              <a:rPr lang="en-US" sz="3600" b="1" dirty="0"/>
              <a:t>quarter ending </a:t>
            </a:r>
            <a:r>
              <a:rPr lang="en-US" sz="3600" b="1" dirty="0" smtClean="0"/>
              <a:t>5/31/13 to be submitted.</a:t>
            </a:r>
          </a:p>
          <a:p>
            <a:pPr lvl="1"/>
            <a:r>
              <a:rPr lang="en-US" b="1" dirty="0" smtClean="0"/>
              <a:t>Anticipate reporting $13.5M has been costed to date.</a:t>
            </a:r>
          </a:p>
          <a:p>
            <a:r>
              <a:rPr lang="en-US" sz="3600" b="1" dirty="0" smtClean="0"/>
              <a:t>Project on schedule for grants to be 100% costed by 5/31/14 grant requirement.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Contractual Schedule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No Schedule Adjustments</a:t>
            </a:r>
          </a:p>
          <a:p>
            <a:r>
              <a:rPr lang="en-US" dirty="0" smtClean="0"/>
              <a:t>MS 1 </a:t>
            </a:r>
            <a:r>
              <a:rPr lang="en-US" dirty="0" err="1" smtClean="0"/>
              <a:t>Bldg</a:t>
            </a:r>
            <a:r>
              <a:rPr lang="en-US" dirty="0" smtClean="0"/>
              <a:t> Shell Complete:        6/19/13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MS 2 Substantial Completion:   11/5/13</a:t>
            </a:r>
          </a:p>
          <a:p>
            <a:pPr lvl="1"/>
            <a:r>
              <a:rPr lang="en-US" dirty="0" smtClean="0"/>
              <a:t>(Project is fully costed at MS 2, retention remains)</a:t>
            </a:r>
            <a:endParaRPr lang="en-US" dirty="0"/>
          </a:p>
          <a:p>
            <a:r>
              <a:rPr lang="en-US" b="1" dirty="0" smtClean="0"/>
              <a:t>MS 3, Project Complete</a:t>
            </a:r>
            <a:r>
              <a:rPr lang="en-US" dirty="0" smtClean="0"/>
              <a:t>:            </a:t>
            </a:r>
            <a:r>
              <a:rPr lang="en-US" b="1" dirty="0" smtClean="0"/>
              <a:t>1/29/14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BMC Schedule- May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3" y="914400"/>
            <a:ext cx="7634987" cy="5899763"/>
          </a:xfrm>
        </p:spPr>
      </p:pic>
    </p:spTree>
    <p:extLst>
      <p:ext uri="{BB962C8B-B14F-4D97-AF65-F5344CB8AC3E}">
        <p14:creationId xmlns:p14="http://schemas.microsoft.com/office/powerpoint/2010/main" val="21188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BMC Schedule- May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7" y="1028847"/>
            <a:ext cx="7584729" cy="5860927"/>
          </a:xfrm>
        </p:spPr>
      </p:pic>
      <p:sp>
        <p:nvSpPr>
          <p:cNvPr id="3" name="Left Arrow 2"/>
          <p:cNvSpPr/>
          <p:nvPr/>
        </p:nvSpPr>
        <p:spPr>
          <a:xfrm>
            <a:off x="3824097" y="38100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824097" y="3890433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BMC Schedule- May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6" y="914400"/>
            <a:ext cx="7464773" cy="5768234"/>
          </a:xfrm>
        </p:spPr>
      </p:pic>
      <p:sp>
        <p:nvSpPr>
          <p:cNvPr id="5" name="Left Arrow 4"/>
          <p:cNvSpPr/>
          <p:nvPr/>
        </p:nvSpPr>
        <p:spPr>
          <a:xfrm>
            <a:off x="3810000" y="30861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810000" y="3170751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810000" y="47244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800856" y="4812792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696200" cy="990600"/>
          </a:xfrm>
          <a:noFill/>
        </p:spPr>
        <p:txBody>
          <a:bodyPr/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010400" cy="4648200"/>
          </a:xfr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OTE </a:t>
            </a:r>
            <a:r>
              <a:rPr lang="en-US" sz="4000" dirty="0">
                <a:solidFill>
                  <a:schemeClr val="tx1"/>
                </a:solidFill>
              </a:rPr>
              <a:t>Building </a:t>
            </a:r>
            <a:r>
              <a:rPr lang="en-US" sz="4000" dirty="0" smtClean="0">
                <a:solidFill>
                  <a:schemeClr val="tx1"/>
                </a:solidFill>
              </a:rPr>
              <a:t>Project: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Coordination</a:t>
            </a:r>
            <a:endParaRPr lang="en-US" sz="3200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State </a:t>
            </a:r>
            <a:r>
              <a:rPr lang="en-US" sz="3600" dirty="0">
                <a:solidFill>
                  <a:schemeClr val="tx1"/>
                </a:solidFill>
              </a:rPr>
              <a:t>Activities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Schedule 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Fiscal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Summary Action Items</a:t>
            </a: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9585" y="659049"/>
            <a:ext cx="96738" cy="5077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91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179956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1357590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-19585" y="1194198"/>
            <a:ext cx="96738" cy="327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" y="1535223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1715105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1892738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" y="2070372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" y="2248005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-19585" y="1549465"/>
            <a:ext cx="96738" cy="8638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91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80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80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" y="2425639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" y="2605521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-19585" y="2439879"/>
            <a:ext cx="96738" cy="329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91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" y="2783154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2960788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" y="3138421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-19585" y="2797395"/>
            <a:ext cx="96738" cy="5059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" y="3318303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" y="3495936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" y="3673570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" y="3851203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" y="4028837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-19585" y="3330297"/>
            <a:ext cx="96738" cy="8638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91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80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" y="4208719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" y="4386352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4563986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" y="4741619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" y="4921501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-19585" y="4222960"/>
            <a:ext cx="96738" cy="861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80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80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" y="5099134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" y="5276768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" y="5454401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" y="5632035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" y="5811917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-19585" y="5113377"/>
            <a:ext cx="96738" cy="8638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80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91"/>
              </a:spcBef>
            </a:pPr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" y="5989550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-19585" y="6003791"/>
            <a:ext cx="96738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...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" y="6167184"/>
            <a:ext cx="106493" cy="0"/>
          </a:xfrm>
          <a:custGeom>
            <a:avLst/>
            <a:gdLst/>
            <a:ahLst/>
            <a:cxnLst/>
            <a:rect l="l" t="t" r="r" b="b"/>
            <a:pathLst>
              <a:path w="58719">
                <a:moveTo>
                  <a:pt x="0" y="0"/>
                </a:moveTo>
                <a:lnTo>
                  <a:pt x="5871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111" y="343505"/>
            <a:ext cx="9046000" cy="308048"/>
          </a:xfrm>
          <a:custGeom>
            <a:avLst/>
            <a:gdLst/>
            <a:ahLst/>
            <a:cxnLst/>
            <a:rect l="l" t="t" r="r" b="b"/>
            <a:pathLst>
              <a:path w="4987864" h="104394">
                <a:moveTo>
                  <a:pt x="0" y="0"/>
                </a:moveTo>
                <a:lnTo>
                  <a:pt x="0" y="104394"/>
                </a:lnTo>
                <a:lnTo>
                  <a:pt x="4987864" y="104393"/>
                </a:lnTo>
                <a:lnTo>
                  <a:pt x="4987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80FF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5111" y="343505"/>
            <a:ext cx="9046000" cy="308048"/>
          </a:xfrm>
          <a:custGeom>
            <a:avLst/>
            <a:gdLst/>
            <a:ahLst/>
            <a:cxnLst/>
            <a:rect l="l" t="t" r="r" b="b"/>
            <a:pathLst>
              <a:path w="4987864" h="104394">
                <a:moveTo>
                  <a:pt x="0" y="0"/>
                </a:moveTo>
                <a:lnTo>
                  <a:pt x="0" y="104394"/>
                </a:lnTo>
                <a:lnTo>
                  <a:pt x="4987864" y="104393"/>
                </a:lnTo>
                <a:lnTo>
                  <a:pt x="498786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639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8223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7842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09572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45774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28080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69810" y="653801"/>
            <a:ext cx="0" cy="5495394"/>
          </a:xfrm>
          <a:custGeom>
            <a:avLst/>
            <a:gdLst/>
            <a:ahLst/>
            <a:cxnLst/>
            <a:rect l="l" t="t" r="r" b="b"/>
            <a:pathLst>
              <a:path h="1862328">
                <a:moveTo>
                  <a:pt x="0" y="0"/>
                </a:moveTo>
                <a:lnTo>
                  <a:pt x="0" y="186232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89429" y="653801"/>
            <a:ext cx="0" cy="5495394"/>
          </a:xfrm>
          <a:custGeom>
            <a:avLst/>
            <a:gdLst/>
            <a:ahLst/>
            <a:cxnLst/>
            <a:rect l="l" t="t" r="r" b="b"/>
            <a:pathLst>
              <a:path h="1862328">
                <a:moveTo>
                  <a:pt x="0" y="0"/>
                </a:moveTo>
                <a:lnTo>
                  <a:pt x="0" y="186232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25631" y="653801"/>
            <a:ext cx="0" cy="5495394"/>
          </a:xfrm>
          <a:custGeom>
            <a:avLst/>
            <a:gdLst/>
            <a:ahLst/>
            <a:cxnLst/>
            <a:rect l="l" t="t" r="r" b="b"/>
            <a:pathLst>
              <a:path h="1862328">
                <a:moveTo>
                  <a:pt x="0" y="0"/>
                </a:moveTo>
                <a:lnTo>
                  <a:pt x="0" y="186232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46632" y="653801"/>
            <a:ext cx="0" cy="5495394"/>
          </a:xfrm>
          <a:custGeom>
            <a:avLst/>
            <a:gdLst/>
            <a:ahLst/>
            <a:cxnLst/>
            <a:rect l="l" t="t" r="r" b="b"/>
            <a:pathLst>
              <a:path h="1862328">
                <a:moveTo>
                  <a:pt x="0" y="0"/>
                </a:moveTo>
                <a:lnTo>
                  <a:pt x="0" y="186232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82834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9037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38655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80385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01386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7589" y="653803"/>
            <a:ext cx="0" cy="5495391"/>
          </a:xfrm>
          <a:custGeom>
            <a:avLst/>
            <a:gdLst/>
            <a:ahLst/>
            <a:cxnLst/>
            <a:rect l="l" t="t" r="r" b="b"/>
            <a:pathLst>
              <a:path h="1862327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73791" y="653801"/>
            <a:ext cx="0" cy="5495394"/>
          </a:xfrm>
          <a:custGeom>
            <a:avLst/>
            <a:gdLst/>
            <a:ahLst/>
            <a:cxnLst/>
            <a:rect l="l" t="t" r="r" b="b"/>
            <a:pathLst>
              <a:path h="1862328">
                <a:moveTo>
                  <a:pt x="0" y="0"/>
                </a:moveTo>
                <a:lnTo>
                  <a:pt x="0" y="186232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60242" y="653801"/>
            <a:ext cx="0" cy="5495394"/>
          </a:xfrm>
          <a:custGeom>
            <a:avLst/>
            <a:gdLst/>
            <a:ahLst/>
            <a:cxnLst/>
            <a:rect l="l" t="t" r="r" b="b"/>
            <a:pathLst>
              <a:path h="1862328">
                <a:moveTo>
                  <a:pt x="0" y="0"/>
                </a:moveTo>
                <a:lnTo>
                  <a:pt x="0" y="1862328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111" y="485164"/>
            <a:ext cx="5528" cy="159642"/>
          </a:xfrm>
          <a:custGeom>
            <a:avLst/>
            <a:gdLst/>
            <a:ahLst/>
            <a:cxnLst/>
            <a:rect l="l" t="t" r="r" b="b"/>
            <a:pathLst>
              <a:path w="3048" h="54101">
                <a:moveTo>
                  <a:pt x="1524" y="0"/>
                </a:moveTo>
                <a:lnTo>
                  <a:pt x="1524" y="54102"/>
                </a:lnTo>
              </a:path>
            </a:pathLst>
          </a:custGeom>
          <a:ln w="4318">
            <a:solidFill>
              <a:srgbClr val="80FF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639" y="480722"/>
            <a:ext cx="0" cy="175270"/>
          </a:xfrm>
          <a:custGeom>
            <a:avLst/>
            <a:gdLst/>
            <a:ahLst/>
            <a:cxnLst/>
            <a:rect l="l" t="t" r="r" b="b"/>
            <a:pathLst>
              <a:path h="59397">
                <a:moveTo>
                  <a:pt x="0" y="0"/>
                </a:moveTo>
                <a:lnTo>
                  <a:pt x="0" y="59397"/>
                </a:lnTo>
              </a:path>
            </a:pathLst>
          </a:custGeom>
          <a:ln w="88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0639" y="483288"/>
            <a:ext cx="9040472" cy="163393"/>
          </a:xfrm>
          <a:custGeom>
            <a:avLst/>
            <a:gdLst/>
            <a:ahLst/>
            <a:cxnLst/>
            <a:rect l="l" t="t" r="r" b="b"/>
            <a:pathLst>
              <a:path w="4984816" h="55372">
                <a:moveTo>
                  <a:pt x="0" y="0"/>
                </a:moveTo>
                <a:lnTo>
                  <a:pt x="0" y="55372"/>
                </a:lnTo>
                <a:lnTo>
                  <a:pt x="4984816" y="55372"/>
                </a:lnTo>
                <a:lnTo>
                  <a:pt x="498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80FF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07338" y="499402"/>
            <a:ext cx="140500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Oct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0639" y="485163"/>
            <a:ext cx="541730" cy="166388"/>
          </a:xfrm>
          <a:custGeom>
            <a:avLst/>
            <a:gdLst/>
            <a:ahLst/>
            <a:cxnLst/>
            <a:rect l="l" t="t" r="r" b="b"/>
            <a:pathLst>
              <a:path w="298704" h="56387">
                <a:moveTo>
                  <a:pt x="298704" y="56387"/>
                </a:moveTo>
                <a:lnTo>
                  <a:pt x="298704" y="0"/>
                </a:lnTo>
                <a:lnTo>
                  <a:pt x="0" y="0"/>
                </a:lnTo>
                <a:lnTo>
                  <a:pt x="0" y="56387"/>
                </a:lnTo>
                <a:lnTo>
                  <a:pt x="298704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26958" y="499402"/>
            <a:ext cx="153168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Nov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48223" y="485163"/>
            <a:ext cx="523765" cy="166388"/>
          </a:xfrm>
          <a:custGeom>
            <a:avLst/>
            <a:gdLst/>
            <a:ahLst/>
            <a:cxnLst/>
            <a:rect l="l" t="t" r="r" b="b"/>
            <a:pathLst>
              <a:path w="288798" h="56387">
                <a:moveTo>
                  <a:pt x="288798" y="56387"/>
                </a:moveTo>
                <a:lnTo>
                  <a:pt x="288798" y="0"/>
                </a:lnTo>
                <a:lnTo>
                  <a:pt x="0" y="0"/>
                </a:lnTo>
                <a:lnTo>
                  <a:pt x="0" y="56387"/>
                </a:lnTo>
                <a:lnTo>
                  <a:pt x="288798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357632" y="499402"/>
            <a:ext cx="153168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Dec</a:t>
            </a:r>
            <a:endParaRPr sz="5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67843" y="485163"/>
            <a:ext cx="545874" cy="166388"/>
          </a:xfrm>
          <a:custGeom>
            <a:avLst/>
            <a:gdLst/>
            <a:ahLst/>
            <a:cxnLst/>
            <a:rect l="l" t="t" r="r" b="b"/>
            <a:pathLst>
              <a:path w="300989" h="56387">
                <a:moveTo>
                  <a:pt x="300989" y="56387"/>
                </a:moveTo>
                <a:lnTo>
                  <a:pt x="300989" y="0"/>
                </a:lnTo>
                <a:lnTo>
                  <a:pt x="0" y="0"/>
                </a:lnTo>
                <a:lnTo>
                  <a:pt x="0" y="56387"/>
                </a:lnTo>
                <a:lnTo>
                  <a:pt x="300989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904890" y="499402"/>
            <a:ext cx="143955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Jan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709573" y="485163"/>
            <a:ext cx="540346" cy="166388"/>
          </a:xfrm>
          <a:custGeom>
            <a:avLst/>
            <a:gdLst/>
            <a:ahLst/>
            <a:cxnLst/>
            <a:rect l="l" t="t" r="r" b="b"/>
            <a:pathLst>
              <a:path w="297941" h="56387">
                <a:moveTo>
                  <a:pt x="297941" y="56387"/>
                </a:moveTo>
                <a:lnTo>
                  <a:pt x="297941" y="0"/>
                </a:lnTo>
                <a:lnTo>
                  <a:pt x="0" y="0"/>
                </a:lnTo>
                <a:lnTo>
                  <a:pt x="0" y="56387"/>
                </a:lnTo>
                <a:lnTo>
                  <a:pt x="297941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409308" y="499402"/>
            <a:ext cx="150864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Feb</a:t>
            </a:r>
            <a:endParaRPr sz="5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245774" y="485163"/>
            <a:ext cx="486452" cy="166388"/>
          </a:xfrm>
          <a:custGeom>
            <a:avLst/>
            <a:gdLst/>
            <a:ahLst/>
            <a:cxnLst/>
            <a:rect l="l" t="t" r="r" b="b"/>
            <a:pathLst>
              <a:path w="268224" h="56387">
                <a:moveTo>
                  <a:pt x="268224" y="56387"/>
                </a:moveTo>
                <a:lnTo>
                  <a:pt x="268224" y="0"/>
                </a:lnTo>
                <a:lnTo>
                  <a:pt x="0" y="0"/>
                </a:lnTo>
                <a:lnTo>
                  <a:pt x="0" y="56387"/>
                </a:lnTo>
                <a:lnTo>
                  <a:pt x="268224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923399" y="499402"/>
            <a:ext cx="150864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Mar</a:t>
            </a:r>
            <a:endParaRPr sz="5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728081" y="485163"/>
            <a:ext cx="545874" cy="166388"/>
          </a:xfrm>
          <a:custGeom>
            <a:avLst/>
            <a:gdLst/>
            <a:ahLst/>
            <a:cxnLst/>
            <a:rect l="l" t="t" r="r" b="b"/>
            <a:pathLst>
              <a:path w="300989" h="56387">
                <a:moveTo>
                  <a:pt x="300989" y="56387"/>
                </a:moveTo>
                <a:lnTo>
                  <a:pt x="300989" y="0"/>
                </a:lnTo>
                <a:lnTo>
                  <a:pt x="0" y="0"/>
                </a:lnTo>
                <a:lnTo>
                  <a:pt x="0" y="56387"/>
                </a:lnTo>
                <a:lnTo>
                  <a:pt x="300989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459600" y="499402"/>
            <a:ext cx="140500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Apr</a:t>
            </a:r>
            <a:endParaRPr sz="5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269810" y="485163"/>
            <a:ext cx="523765" cy="166388"/>
          </a:xfrm>
          <a:custGeom>
            <a:avLst/>
            <a:gdLst/>
            <a:ahLst/>
            <a:cxnLst/>
            <a:rect l="l" t="t" r="r" b="b"/>
            <a:pathLst>
              <a:path w="288798" h="56387">
                <a:moveTo>
                  <a:pt x="288798" y="56387"/>
                </a:moveTo>
                <a:lnTo>
                  <a:pt x="288798" y="0"/>
                </a:lnTo>
                <a:lnTo>
                  <a:pt x="0" y="0"/>
                </a:lnTo>
                <a:lnTo>
                  <a:pt x="0" y="56387"/>
                </a:lnTo>
                <a:lnTo>
                  <a:pt x="288798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975074" y="499402"/>
            <a:ext cx="160078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May</a:t>
            </a:r>
            <a:endParaRPr sz="5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789430" y="485163"/>
            <a:ext cx="540346" cy="166388"/>
          </a:xfrm>
          <a:custGeom>
            <a:avLst/>
            <a:gdLst/>
            <a:ahLst/>
            <a:cxnLst/>
            <a:rect l="l" t="t" r="r" b="b"/>
            <a:pathLst>
              <a:path w="297941" h="56387">
                <a:moveTo>
                  <a:pt x="297941" y="56387"/>
                </a:moveTo>
                <a:lnTo>
                  <a:pt x="297941" y="0"/>
                </a:lnTo>
                <a:lnTo>
                  <a:pt x="0" y="0"/>
                </a:lnTo>
                <a:lnTo>
                  <a:pt x="0" y="56387"/>
                </a:lnTo>
                <a:lnTo>
                  <a:pt x="297941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25631" y="485163"/>
            <a:ext cx="525147" cy="166388"/>
          </a:xfrm>
          <a:custGeom>
            <a:avLst/>
            <a:gdLst/>
            <a:ahLst/>
            <a:cxnLst/>
            <a:rect l="l" t="t" r="r" b="b"/>
            <a:pathLst>
              <a:path w="289560" h="56387">
                <a:moveTo>
                  <a:pt x="289560" y="56387"/>
                </a:moveTo>
                <a:lnTo>
                  <a:pt x="289560" y="0"/>
                </a:lnTo>
                <a:lnTo>
                  <a:pt x="0" y="0"/>
                </a:lnTo>
                <a:lnTo>
                  <a:pt x="0" y="56387"/>
                </a:lnTo>
                <a:lnTo>
                  <a:pt x="289560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46633" y="485163"/>
            <a:ext cx="540346" cy="166388"/>
          </a:xfrm>
          <a:custGeom>
            <a:avLst/>
            <a:gdLst/>
            <a:ahLst/>
            <a:cxnLst/>
            <a:rect l="l" t="t" r="r" b="b"/>
            <a:pathLst>
              <a:path w="297941" h="56387">
                <a:moveTo>
                  <a:pt x="297941" y="56387"/>
                </a:moveTo>
                <a:lnTo>
                  <a:pt x="297941" y="0"/>
                </a:lnTo>
                <a:lnTo>
                  <a:pt x="0" y="0"/>
                </a:lnTo>
                <a:lnTo>
                  <a:pt x="0" y="56387"/>
                </a:lnTo>
                <a:lnTo>
                  <a:pt x="297941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82835" y="485163"/>
            <a:ext cx="540346" cy="166388"/>
          </a:xfrm>
          <a:custGeom>
            <a:avLst/>
            <a:gdLst/>
            <a:ahLst/>
            <a:cxnLst/>
            <a:rect l="l" t="t" r="r" b="b"/>
            <a:pathLst>
              <a:path w="297941" h="56387">
                <a:moveTo>
                  <a:pt x="297941" y="56387"/>
                </a:moveTo>
                <a:lnTo>
                  <a:pt x="297941" y="0"/>
                </a:lnTo>
                <a:lnTo>
                  <a:pt x="0" y="0"/>
                </a:lnTo>
                <a:lnTo>
                  <a:pt x="0" y="56387"/>
                </a:lnTo>
                <a:lnTo>
                  <a:pt x="297941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511276" y="499402"/>
            <a:ext cx="1740124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>
              <a:tabLst>
                <a:tab pos="675942" algn="l"/>
                <a:tab pos="1298085" algn="l"/>
                <a:tab pos="1927123" algn="l"/>
              </a:tabLst>
            </a:pPr>
            <a:r>
              <a:rPr sz="500" spc="11" dirty="0">
                <a:latin typeface="Arial"/>
                <a:cs typeface="Arial"/>
              </a:rPr>
              <a:t>Jun	</a:t>
            </a:r>
            <a:r>
              <a:rPr sz="500" dirty="0">
                <a:latin typeface="Arial"/>
                <a:cs typeface="Arial"/>
              </a:rPr>
              <a:t>Jul	</a:t>
            </a:r>
            <a:r>
              <a:rPr sz="500" spc="11" dirty="0">
                <a:latin typeface="Arial"/>
                <a:cs typeface="Arial"/>
              </a:rPr>
              <a:t>Aug	Sep</a:t>
            </a:r>
            <a:endParaRPr sz="5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919036" y="485163"/>
            <a:ext cx="523765" cy="166388"/>
          </a:xfrm>
          <a:custGeom>
            <a:avLst/>
            <a:gdLst/>
            <a:ahLst/>
            <a:cxnLst/>
            <a:rect l="l" t="t" r="r" b="b"/>
            <a:pathLst>
              <a:path w="288798" h="56387">
                <a:moveTo>
                  <a:pt x="288798" y="56387"/>
                </a:moveTo>
                <a:lnTo>
                  <a:pt x="288798" y="0"/>
                </a:lnTo>
                <a:lnTo>
                  <a:pt x="0" y="0"/>
                </a:lnTo>
                <a:lnTo>
                  <a:pt x="0" y="56387"/>
                </a:lnTo>
                <a:lnTo>
                  <a:pt x="288798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640883" y="499402"/>
            <a:ext cx="140500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Oct</a:t>
            </a:r>
            <a:endParaRPr sz="5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438656" y="485163"/>
            <a:ext cx="545874" cy="166388"/>
          </a:xfrm>
          <a:custGeom>
            <a:avLst/>
            <a:gdLst/>
            <a:ahLst/>
            <a:cxnLst/>
            <a:rect l="l" t="t" r="r" b="b"/>
            <a:pathLst>
              <a:path w="300989" h="56387">
                <a:moveTo>
                  <a:pt x="300989" y="56387"/>
                </a:moveTo>
                <a:lnTo>
                  <a:pt x="300989" y="0"/>
                </a:lnTo>
                <a:lnTo>
                  <a:pt x="0" y="0"/>
                </a:lnTo>
                <a:lnTo>
                  <a:pt x="0" y="56387"/>
                </a:lnTo>
                <a:lnTo>
                  <a:pt x="300989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160502" y="499402"/>
            <a:ext cx="153168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Nov</a:t>
            </a:r>
            <a:endParaRPr sz="5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980386" y="485163"/>
            <a:ext cx="525145" cy="166388"/>
          </a:xfrm>
          <a:custGeom>
            <a:avLst/>
            <a:gdLst/>
            <a:ahLst/>
            <a:cxnLst/>
            <a:rect l="l" t="t" r="r" b="b"/>
            <a:pathLst>
              <a:path w="289559" h="56387">
                <a:moveTo>
                  <a:pt x="289559" y="56387"/>
                </a:moveTo>
                <a:lnTo>
                  <a:pt x="289559" y="0"/>
                </a:lnTo>
                <a:lnTo>
                  <a:pt x="0" y="0"/>
                </a:lnTo>
                <a:lnTo>
                  <a:pt x="0" y="56387"/>
                </a:lnTo>
                <a:lnTo>
                  <a:pt x="289559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7691173" y="499402"/>
            <a:ext cx="153168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Dec</a:t>
            </a:r>
            <a:endParaRPr sz="5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501386" y="485163"/>
            <a:ext cx="540348" cy="166388"/>
          </a:xfrm>
          <a:custGeom>
            <a:avLst/>
            <a:gdLst/>
            <a:ahLst/>
            <a:cxnLst/>
            <a:rect l="l" t="t" r="r" b="b"/>
            <a:pathLst>
              <a:path w="297942" h="56387">
                <a:moveTo>
                  <a:pt x="297942" y="56387"/>
                </a:moveTo>
                <a:lnTo>
                  <a:pt x="297942" y="0"/>
                </a:lnTo>
                <a:lnTo>
                  <a:pt x="0" y="0"/>
                </a:lnTo>
                <a:lnTo>
                  <a:pt x="0" y="56387"/>
                </a:lnTo>
                <a:lnTo>
                  <a:pt x="297942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232907" y="499402"/>
            <a:ext cx="143955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Jan</a:t>
            </a:r>
            <a:endParaRPr sz="5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037589" y="485162"/>
            <a:ext cx="540348" cy="166391"/>
          </a:xfrm>
          <a:custGeom>
            <a:avLst/>
            <a:gdLst/>
            <a:ahLst/>
            <a:cxnLst/>
            <a:rect l="l" t="t" r="r" b="b"/>
            <a:pathLst>
              <a:path w="297942" h="56388">
                <a:moveTo>
                  <a:pt x="297942" y="56387"/>
                </a:moveTo>
                <a:lnTo>
                  <a:pt x="297942" y="0"/>
                </a:lnTo>
                <a:lnTo>
                  <a:pt x="0" y="0"/>
                </a:lnTo>
                <a:lnTo>
                  <a:pt x="0" y="56388"/>
                </a:lnTo>
                <a:lnTo>
                  <a:pt x="297942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8742852" y="499402"/>
            <a:ext cx="150864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Feb</a:t>
            </a:r>
            <a:endParaRPr sz="5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573792" y="485163"/>
            <a:ext cx="490596" cy="166388"/>
          </a:xfrm>
          <a:custGeom>
            <a:avLst/>
            <a:gdLst/>
            <a:ahLst/>
            <a:cxnLst/>
            <a:rect l="l" t="t" r="r" b="b"/>
            <a:pathLst>
              <a:path w="270509" h="56387">
                <a:moveTo>
                  <a:pt x="270509" y="56387"/>
                </a:moveTo>
                <a:lnTo>
                  <a:pt x="270509" y="0"/>
                </a:lnTo>
                <a:lnTo>
                  <a:pt x="0" y="0"/>
                </a:lnTo>
                <a:lnTo>
                  <a:pt x="0" y="56387"/>
                </a:lnTo>
                <a:lnTo>
                  <a:pt x="270509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060242" y="485163"/>
            <a:ext cx="90869" cy="166388"/>
          </a:xfrm>
          <a:custGeom>
            <a:avLst/>
            <a:gdLst/>
            <a:ahLst/>
            <a:cxnLst/>
            <a:rect l="l" t="t" r="r" b="b"/>
            <a:pathLst>
              <a:path w="50104" h="56387">
                <a:moveTo>
                  <a:pt x="50104" y="0"/>
                </a:moveTo>
                <a:lnTo>
                  <a:pt x="0" y="0"/>
                </a:lnTo>
                <a:lnTo>
                  <a:pt x="0" y="56387"/>
                </a:lnTo>
                <a:lnTo>
                  <a:pt x="50104" y="563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5111" y="341631"/>
            <a:ext cx="9046000" cy="145405"/>
          </a:xfrm>
          <a:custGeom>
            <a:avLst/>
            <a:gdLst/>
            <a:ahLst/>
            <a:cxnLst/>
            <a:rect l="l" t="t" r="r" b="b"/>
            <a:pathLst>
              <a:path w="4987864" h="49276">
                <a:moveTo>
                  <a:pt x="0" y="0"/>
                </a:moveTo>
                <a:lnTo>
                  <a:pt x="0" y="49276"/>
                </a:lnTo>
                <a:lnTo>
                  <a:pt x="4987864" y="49276"/>
                </a:lnTo>
                <a:lnTo>
                  <a:pt x="4987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80FF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13718" y="343505"/>
            <a:ext cx="0" cy="148403"/>
          </a:xfrm>
          <a:custGeom>
            <a:avLst/>
            <a:gdLst/>
            <a:ahLst/>
            <a:cxnLst/>
            <a:rect l="l" t="t" r="r" b="b"/>
            <a:pathLst>
              <a:path h="50292">
                <a:moveTo>
                  <a:pt x="0" y="502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6493" y="343505"/>
            <a:ext cx="1607225" cy="148403"/>
          </a:xfrm>
          <a:custGeom>
            <a:avLst/>
            <a:gdLst/>
            <a:ahLst/>
            <a:cxnLst/>
            <a:rect l="l" t="t" r="r" b="b"/>
            <a:pathLst>
              <a:path w="886206" h="50292">
                <a:moveTo>
                  <a:pt x="0" y="0"/>
                </a:moveTo>
                <a:lnTo>
                  <a:pt x="0" y="50292"/>
                </a:lnTo>
                <a:lnTo>
                  <a:pt x="886206" y="50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4784905" y="348751"/>
            <a:ext cx="180807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2013</a:t>
            </a:r>
            <a:endParaRPr sz="5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8041734" y="343505"/>
            <a:ext cx="0" cy="148403"/>
          </a:xfrm>
          <a:custGeom>
            <a:avLst/>
            <a:gdLst/>
            <a:ahLst/>
            <a:cxnLst/>
            <a:rect l="l" t="t" r="r" b="b"/>
            <a:pathLst>
              <a:path h="50292">
                <a:moveTo>
                  <a:pt x="0" y="502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09572" y="343505"/>
            <a:ext cx="6332162" cy="148403"/>
          </a:xfrm>
          <a:custGeom>
            <a:avLst/>
            <a:gdLst/>
            <a:ahLst/>
            <a:cxnLst/>
            <a:rect l="l" t="t" r="r" b="b"/>
            <a:pathLst>
              <a:path w="3491484" h="50292">
                <a:moveTo>
                  <a:pt x="0" y="0"/>
                </a:moveTo>
                <a:lnTo>
                  <a:pt x="0" y="50292"/>
                </a:lnTo>
                <a:lnTo>
                  <a:pt x="3491484" y="50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37588" y="343505"/>
            <a:ext cx="1113523" cy="148403"/>
          </a:xfrm>
          <a:custGeom>
            <a:avLst/>
            <a:gdLst/>
            <a:ahLst/>
            <a:cxnLst/>
            <a:rect l="l" t="t" r="r" b="b"/>
            <a:pathLst>
              <a:path w="613984" h="50292">
                <a:moveTo>
                  <a:pt x="0" y="0"/>
                </a:moveTo>
                <a:lnTo>
                  <a:pt x="0" y="50292"/>
                </a:lnTo>
                <a:lnTo>
                  <a:pt x="613984" y="502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71735" y="653802"/>
            <a:ext cx="0" cy="5522376"/>
          </a:xfrm>
          <a:custGeom>
            <a:avLst/>
            <a:gdLst/>
            <a:ahLst/>
            <a:cxnLst/>
            <a:rect l="l" t="t" r="r" b="b"/>
            <a:pathLst>
              <a:path h="1871472">
                <a:moveTo>
                  <a:pt x="0" y="0"/>
                </a:moveTo>
                <a:lnTo>
                  <a:pt x="0" y="1871472"/>
                </a:lnTo>
              </a:path>
            </a:pathLst>
          </a:custGeom>
          <a:ln w="603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72145" y="698772"/>
            <a:ext cx="2299589" cy="0"/>
          </a:xfrm>
          <a:custGeom>
            <a:avLst/>
            <a:gdLst/>
            <a:ahLst/>
            <a:cxnLst/>
            <a:rect l="l" t="t" r="r" b="b"/>
            <a:pathLst>
              <a:path w="1267968">
                <a:moveTo>
                  <a:pt x="1267968" y="0"/>
                </a:moveTo>
                <a:lnTo>
                  <a:pt x="0" y="0"/>
                </a:lnTo>
              </a:path>
            </a:pathLst>
          </a:custGeom>
          <a:ln w="25654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72145" y="662795"/>
            <a:ext cx="2299589" cy="71953"/>
          </a:xfrm>
          <a:custGeom>
            <a:avLst/>
            <a:gdLst/>
            <a:ahLst/>
            <a:cxnLst/>
            <a:rect l="l" t="t" r="r" b="b"/>
            <a:pathLst>
              <a:path w="1267968" h="24384">
                <a:moveTo>
                  <a:pt x="0" y="24384"/>
                </a:moveTo>
                <a:lnTo>
                  <a:pt x="0" y="0"/>
                </a:lnTo>
                <a:lnTo>
                  <a:pt x="1267968" y="0"/>
                </a:lnTo>
                <a:lnTo>
                  <a:pt x="1267968" y="24383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77262" y="662797"/>
            <a:ext cx="42841" cy="7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77262" y="662797"/>
            <a:ext cx="42841" cy="7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77262" y="662797"/>
            <a:ext cx="42841" cy="71950"/>
          </a:xfrm>
          <a:custGeom>
            <a:avLst/>
            <a:gdLst/>
            <a:ahLst/>
            <a:cxnLst/>
            <a:rect l="l" t="t" r="r" b="b"/>
            <a:pathLst>
              <a:path w="23622" h="24383">
                <a:moveTo>
                  <a:pt x="0" y="24383"/>
                </a:moveTo>
                <a:lnTo>
                  <a:pt x="0" y="0"/>
                </a:lnTo>
                <a:lnTo>
                  <a:pt x="23622" y="0"/>
                </a:lnTo>
                <a:lnTo>
                  <a:pt x="23622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352350" y="632065"/>
            <a:ext cx="1357780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Above </a:t>
            </a:r>
            <a:r>
              <a:rPr sz="500" dirty="0">
                <a:latin typeface="Arial"/>
                <a:cs typeface="Arial"/>
              </a:rPr>
              <a:t>Ceiling Plumbing, </a:t>
            </a:r>
            <a:r>
              <a:rPr sz="500" spc="11" dirty="0">
                <a:latin typeface="Arial"/>
                <a:cs typeface="Arial"/>
              </a:rPr>
              <a:t>Above </a:t>
            </a:r>
            <a:r>
              <a:rPr sz="500" dirty="0">
                <a:latin typeface="Arial"/>
                <a:cs typeface="Arial"/>
              </a:rPr>
              <a:t>Ceiling </a:t>
            </a:r>
            <a:r>
              <a:rPr sz="500" spc="11" dirty="0">
                <a:latin typeface="Arial"/>
                <a:cs typeface="Arial"/>
              </a:rPr>
              <a:t>Plumbing</a:t>
            </a:r>
            <a:endParaRPr sz="5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938978" y="876405"/>
            <a:ext cx="2332756" cy="0"/>
          </a:xfrm>
          <a:custGeom>
            <a:avLst/>
            <a:gdLst/>
            <a:ahLst/>
            <a:cxnLst/>
            <a:rect l="l" t="t" r="r" b="b"/>
            <a:pathLst>
              <a:path w="1286256">
                <a:moveTo>
                  <a:pt x="1286256" y="0"/>
                </a:moveTo>
                <a:lnTo>
                  <a:pt x="0" y="0"/>
                </a:lnTo>
              </a:path>
            </a:pathLst>
          </a:custGeom>
          <a:ln w="25654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38978" y="840429"/>
            <a:ext cx="2332756" cy="71953"/>
          </a:xfrm>
          <a:custGeom>
            <a:avLst/>
            <a:gdLst/>
            <a:ahLst/>
            <a:cxnLst/>
            <a:rect l="l" t="t" r="r" b="b"/>
            <a:pathLst>
              <a:path w="1286256" h="24384">
                <a:moveTo>
                  <a:pt x="0" y="24384"/>
                </a:moveTo>
                <a:lnTo>
                  <a:pt x="0" y="0"/>
                </a:lnTo>
                <a:lnTo>
                  <a:pt x="1286256" y="0"/>
                </a:lnTo>
                <a:lnTo>
                  <a:pt x="1286256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77263" y="840430"/>
            <a:ext cx="98118" cy="7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77263" y="840430"/>
            <a:ext cx="98118" cy="71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77263" y="840430"/>
            <a:ext cx="98118" cy="71950"/>
          </a:xfrm>
          <a:custGeom>
            <a:avLst/>
            <a:gdLst/>
            <a:ahLst/>
            <a:cxnLst/>
            <a:rect l="l" t="t" r="r" b="b"/>
            <a:pathLst>
              <a:path w="54101" h="24383">
                <a:moveTo>
                  <a:pt x="0" y="24384"/>
                </a:moveTo>
                <a:lnTo>
                  <a:pt x="0" y="0"/>
                </a:lnTo>
                <a:lnTo>
                  <a:pt x="54101" y="0"/>
                </a:lnTo>
                <a:lnTo>
                  <a:pt x="54101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4407628" y="811947"/>
            <a:ext cx="1886382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Doors &amp; Hardware </a:t>
            </a:r>
            <a:r>
              <a:rPr sz="500" dirty="0">
                <a:latin typeface="Arial"/>
                <a:cs typeface="Arial"/>
              </a:rPr>
              <a:t>- Material Only, </a:t>
            </a:r>
            <a:r>
              <a:rPr sz="500" spc="11" dirty="0">
                <a:latin typeface="Arial"/>
                <a:cs typeface="Arial"/>
              </a:rPr>
              <a:t>Doors &amp; Hardware </a:t>
            </a:r>
            <a:r>
              <a:rPr sz="500" dirty="0">
                <a:latin typeface="Arial"/>
                <a:cs typeface="Arial"/>
              </a:rPr>
              <a:t>- Material </a:t>
            </a:r>
            <a:r>
              <a:rPr sz="500" spc="11" dirty="0">
                <a:latin typeface="Arial"/>
                <a:cs typeface="Arial"/>
              </a:rPr>
              <a:t>Only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05111" y="1055163"/>
            <a:ext cx="4166624" cy="0"/>
          </a:xfrm>
          <a:custGeom>
            <a:avLst/>
            <a:gdLst/>
            <a:ahLst/>
            <a:cxnLst/>
            <a:rect l="l" t="t" r="r" b="b"/>
            <a:pathLst>
              <a:path w="2297430">
                <a:moveTo>
                  <a:pt x="2297430" y="0"/>
                </a:moveTo>
                <a:lnTo>
                  <a:pt x="0" y="0"/>
                </a:lnTo>
              </a:path>
            </a:pathLst>
          </a:custGeom>
          <a:ln w="2489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5111" y="1020311"/>
            <a:ext cx="4166624" cy="69704"/>
          </a:xfrm>
          <a:custGeom>
            <a:avLst/>
            <a:gdLst/>
            <a:ahLst/>
            <a:cxnLst/>
            <a:rect l="l" t="t" r="r" b="b"/>
            <a:pathLst>
              <a:path w="2297430" h="23622">
                <a:moveTo>
                  <a:pt x="0" y="23622"/>
                </a:moveTo>
                <a:lnTo>
                  <a:pt x="0" y="0"/>
                </a:lnTo>
                <a:lnTo>
                  <a:pt x="2297430" y="0"/>
                </a:lnTo>
                <a:lnTo>
                  <a:pt x="2297430" y="23622"/>
                </a:lnTo>
                <a:lnTo>
                  <a:pt x="0" y="236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77263" y="1020311"/>
            <a:ext cx="114703" cy="6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77263" y="1020311"/>
            <a:ext cx="114703" cy="6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77263" y="1020311"/>
            <a:ext cx="114703" cy="69704"/>
          </a:xfrm>
          <a:custGeom>
            <a:avLst/>
            <a:gdLst/>
            <a:ahLst/>
            <a:cxnLst/>
            <a:rect l="l" t="t" r="r" b="b"/>
            <a:pathLst>
              <a:path w="63246" h="23622">
                <a:moveTo>
                  <a:pt x="0" y="23622"/>
                </a:moveTo>
                <a:lnTo>
                  <a:pt x="0" y="0"/>
                </a:lnTo>
                <a:lnTo>
                  <a:pt x="63246" y="0"/>
                </a:lnTo>
                <a:lnTo>
                  <a:pt x="63246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4422830" y="989581"/>
            <a:ext cx="2147804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Exterior </a:t>
            </a:r>
            <a:r>
              <a:rPr sz="500" spc="11" dirty="0">
                <a:latin typeface="Arial"/>
                <a:cs typeface="Arial"/>
              </a:rPr>
              <a:t>Panel </a:t>
            </a:r>
            <a:r>
              <a:rPr sz="500" dirty="0">
                <a:latin typeface="Arial"/>
                <a:cs typeface="Arial"/>
              </a:rPr>
              <a:t>Submittals </a:t>
            </a:r>
            <a:r>
              <a:rPr sz="500" spc="11" dirty="0">
                <a:latin typeface="Arial"/>
                <a:cs typeface="Arial"/>
              </a:rPr>
              <a:t>&amp; Lead Time, </a:t>
            </a:r>
            <a:r>
              <a:rPr sz="500" dirty="0">
                <a:latin typeface="Arial"/>
                <a:cs typeface="Arial"/>
              </a:rPr>
              <a:t>Exterior </a:t>
            </a:r>
            <a:r>
              <a:rPr sz="500" spc="11" dirty="0">
                <a:latin typeface="Arial"/>
                <a:cs typeface="Arial"/>
              </a:rPr>
              <a:t>Panel </a:t>
            </a:r>
            <a:r>
              <a:rPr sz="500" dirty="0">
                <a:latin typeface="Arial"/>
                <a:cs typeface="Arial"/>
              </a:rPr>
              <a:t>Submittals </a:t>
            </a:r>
            <a:r>
              <a:rPr sz="500" spc="11" dirty="0">
                <a:latin typeface="Arial"/>
                <a:cs typeface="Arial"/>
              </a:rPr>
              <a:t>&amp; Lead Time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277263" y="1197944"/>
            <a:ext cx="114703" cy="719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77263" y="1197944"/>
            <a:ext cx="114703" cy="719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77263" y="1197944"/>
            <a:ext cx="114703" cy="71953"/>
          </a:xfrm>
          <a:custGeom>
            <a:avLst/>
            <a:gdLst/>
            <a:ahLst/>
            <a:cxnLst/>
            <a:rect l="l" t="t" r="r" b="b"/>
            <a:pathLst>
              <a:path w="63246" h="24384">
                <a:moveTo>
                  <a:pt x="0" y="24384"/>
                </a:moveTo>
                <a:lnTo>
                  <a:pt x="0" y="0"/>
                </a:lnTo>
                <a:lnTo>
                  <a:pt x="63246" y="0"/>
                </a:lnTo>
                <a:lnTo>
                  <a:pt x="63246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04246" y="1411554"/>
            <a:ext cx="667489" cy="0"/>
          </a:xfrm>
          <a:custGeom>
            <a:avLst/>
            <a:gdLst/>
            <a:ahLst/>
            <a:cxnLst/>
            <a:rect l="l" t="t" r="r" b="b"/>
            <a:pathLst>
              <a:path w="368046">
                <a:moveTo>
                  <a:pt x="368046" y="0"/>
                </a:moveTo>
                <a:lnTo>
                  <a:pt x="0" y="0"/>
                </a:lnTo>
              </a:path>
            </a:pathLst>
          </a:custGeom>
          <a:ln w="25654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04246" y="1375578"/>
            <a:ext cx="667489" cy="71953"/>
          </a:xfrm>
          <a:custGeom>
            <a:avLst/>
            <a:gdLst/>
            <a:ahLst/>
            <a:cxnLst/>
            <a:rect l="l" t="t" r="r" b="b"/>
            <a:pathLst>
              <a:path w="368046" h="24384">
                <a:moveTo>
                  <a:pt x="0" y="24384"/>
                </a:moveTo>
                <a:lnTo>
                  <a:pt x="0" y="0"/>
                </a:lnTo>
                <a:lnTo>
                  <a:pt x="368046" y="0"/>
                </a:lnTo>
                <a:lnTo>
                  <a:pt x="368046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14576" y="1375578"/>
            <a:ext cx="77390" cy="719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14576" y="1375578"/>
            <a:ext cx="77390" cy="719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314576" y="1375578"/>
            <a:ext cx="77390" cy="71953"/>
          </a:xfrm>
          <a:custGeom>
            <a:avLst/>
            <a:gdLst/>
            <a:ahLst/>
            <a:cxnLst/>
            <a:rect l="l" t="t" r="r" b="b"/>
            <a:pathLst>
              <a:path w="42672" h="24384">
                <a:moveTo>
                  <a:pt x="0" y="24384"/>
                </a:moveTo>
                <a:lnTo>
                  <a:pt x="0" y="0"/>
                </a:lnTo>
                <a:lnTo>
                  <a:pt x="42672" y="0"/>
                </a:lnTo>
                <a:lnTo>
                  <a:pt x="42672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4422829" y="1167216"/>
            <a:ext cx="962769" cy="327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Interior Glazing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80"/>
              </a:spcBef>
            </a:pPr>
            <a:r>
              <a:rPr sz="500" dirty="0">
                <a:latin typeface="Arial"/>
                <a:cs typeface="Arial"/>
              </a:rPr>
              <a:t>In-wall Plumbing, In-wall </a:t>
            </a:r>
            <a:r>
              <a:rPr sz="500" spc="11" dirty="0">
                <a:latin typeface="Arial"/>
                <a:cs typeface="Arial"/>
              </a:rPr>
              <a:t>Plumbing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227266" y="1589188"/>
            <a:ext cx="3044468" cy="0"/>
          </a:xfrm>
          <a:custGeom>
            <a:avLst/>
            <a:gdLst/>
            <a:ahLst/>
            <a:cxnLst/>
            <a:rect l="l" t="t" r="r" b="b"/>
            <a:pathLst>
              <a:path w="1678686">
                <a:moveTo>
                  <a:pt x="1678686" y="0"/>
                </a:moveTo>
                <a:lnTo>
                  <a:pt x="0" y="0"/>
                </a:lnTo>
              </a:path>
            </a:pathLst>
          </a:custGeom>
          <a:ln w="25654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27266" y="1553211"/>
            <a:ext cx="3044468" cy="71953"/>
          </a:xfrm>
          <a:custGeom>
            <a:avLst/>
            <a:gdLst/>
            <a:ahLst/>
            <a:cxnLst/>
            <a:rect l="l" t="t" r="r" b="b"/>
            <a:pathLst>
              <a:path w="1678686" h="24384">
                <a:moveTo>
                  <a:pt x="0" y="24384"/>
                </a:moveTo>
                <a:lnTo>
                  <a:pt x="0" y="0"/>
                </a:lnTo>
                <a:lnTo>
                  <a:pt x="1678686" y="0"/>
                </a:lnTo>
                <a:lnTo>
                  <a:pt x="1678686" y="24383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77263" y="1553213"/>
            <a:ext cx="114703" cy="71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77263" y="1553213"/>
            <a:ext cx="114703" cy="71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77263" y="1553213"/>
            <a:ext cx="114703" cy="71950"/>
          </a:xfrm>
          <a:custGeom>
            <a:avLst/>
            <a:gdLst/>
            <a:ahLst/>
            <a:cxnLst/>
            <a:rect l="l" t="t" r="r" b="b"/>
            <a:pathLst>
              <a:path w="63246" h="24383">
                <a:moveTo>
                  <a:pt x="0" y="24383"/>
                </a:moveTo>
                <a:lnTo>
                  <a:pt x="0" y="0"/>
                </a:lnTo>
                <a:lnTo>
                  <a:pt x="63246" y="0"/>
                </a:lnTo>
                <a:lnTo>
                  <a:pt x="63246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4422830" y="1522481"/>
            <a:ext cx="2442623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SA 11 </a:t>
            </a:r>
            <a:r>
              <a:rPr sz="500" dirty="0">
                <a:latin typeface="Arial"/>
                <a:cs typeface="Arial"/>
              </a:rPr>
              <a:t>- Concrete, Int. Panels, Steel Header,, </a:t>
            </a:r>
            <a:r>
              <a:rPr sz="500" spc="11" dirty="0">
                <a:latin typeface="Arial"/>
                <a:cs typeface="Arial"/>
              </a:rPr>
              <a:t>SA 11 </a:t>
            </a:r>
            <a:r>
              <a:rPr sz="500" dirty="0">
                <a:latin typeface="Arial"/>
                <a:cs typeface="Arial"/>
              </a:rPr>
              <a:t>- Concrete, Int. Panels, Steel </a:t>
            </a:r>
            <a:r>
              <a:rPr sz="500" spc="11" dirty="0">
                <a:latin typeface="Arial"/>
                <a:cs typeface="Arial"/>
              </a:rPr>
              <a:t>Header,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6493" y="1535223"/>
            <a:ext cx="9042195" cy="0"/>
          </a:xfrm>
          <a:custGeom>
            <a:avLst/>
            <a:gdLst/>
            <a:ahLst/>
            <a:cxnLst/>
            <a:rect l="l" t="t" r="r" b="b"/>
            <a:pathLst>
              <a:path w="4985766">
                <a:moveTo>
                  <a:pt x="498576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48968" y="1767945"/>
            <a:ext cx="722766" cy="0"/>
          </a:xfrm>
          <a:custGeom>
            <a:avLst/>
            <a:gdLst/>
            <a:ahLst/>
            <a:cxnLst/>
            <a:rect l="l" t="t" r="r" b="b"/>
            <a:pathLst>
              <a:path w="398525">
                <a:moveTo>
                  <a:pt x="398525" y="0"/>
                </a:moveTo>
                <a:lnTo>
                  <a:pt x="0" y="0"/>
                </a:lnTo>
              </a:path>
            </a:pathLst>
          </a:custGeom>
          <a:ln w="2489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48968" y="1733095"/>
            <a:ext cx="722766" cy="69701"/>
          </a:xfrm>
          <a:custGeom>
            <a:avLst/>
            <a:gdLst/>
            <a:ahLst/>
            <a:cxnLst/>
            <a:rect l="l" t="t" r="r" b="b"/>
            <a:pathLst>
              <a:path w="398525" h="23621">
                <a:moveTo>
                  <a:pt x="0" y="23621"/>
                </a:moveTo>
                <a:lnTo>
                  <a:pt x="0" y="0"/>
                </a:lnTo>
                <a:lnTo>
                  <a:pt x="398525" y="0"/>
                </a:lnTo>
                <a:lnTo>
                  <a:pt x="398525" y="23621"/>
                </a:lnTo>
                <a:lnTo>
                  <a:pt x="0" y="236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14576" y="1733095"/>
            <a:ext cx="93972" cy="697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14576" y="1733095"/>
            <a:ext cx="93972" cy="697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14576" y="1733095"/>
            <a:ext cx="93972" cy="69701"/>
          </a:xfrm>
          <a:custGeom>
            <a:avLst/>
            <a:gdLst/>
            <a:ahLst/>
            <a:cxnLst/>
            <a:rect l="l" t="t" r="r" b="b"/>
            <a:pathLst>
              <a:path w="51815" h="23621">
                <a:moveTo>
                  <a:pt x="0" y="23621"/>
                </a:moveTo>
                <a:lnTo>
                  <a:pt x="0" y="0"/>
                </a:lnTo>
                <a:lnTo>
                  <a:pt x="51815" y="0"/>
                </a:lnTo>
                <a:lnTo>
                  <a:pt x="51815" y="23621"/>
                </a:lnTo>
                <a:lnTo>
                  <a:pt x="0" y="236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4439414" y="1702363"/>
            <a:ext cx="950101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In-wall Electrical, In-wall Electrical</a:t>
            </a:r>
            <a:endParaRPr sz="50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818747" y="1945579"/>
            <a:ext cx="2452987" cy="0"/>
          </a:xfrm>
          <a:custGeom>
            <a:avLst/>
            <a:gdLst/>
            <a:ahLst/>
            <a:cxnLst/>
            <a:rect l="l" t="t" r="r" b="b"/>
            <a:pathLst>
              <a:path w="1352550">
                <a:moveTo>
                  <a:pt x="1352550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18747" y="1910727"/>
            <a:ext cx="2452987" cy="69704"/>
          </a:xfrm>
          <a:custGeom>
            <a:avLst/>
            <a:gdLst/>
            <a:ahLst/>
            <a:cxnLst/>
            <a:rect l="l" t="t" r="r" b="b"/>
            <a:pathLst>
              <a:path w="1352550" h="23622">
                <a:moveTo>
                  <a:pt x="0" y="23622"/>
                </a:moveTo>
                <a:lnTo>
                  <a:pt x="0" y="0"/>
                </a:lnTo>
                <a:lnTo>
                  <a:pt x="1352550" y="0"/>
                </a:lnTo>
                <a:lnTo>
                  <a:pt x="1352550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277263" y="1910727"/>
            <a:ext cx="234932" cy="6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277263" y="1910727"/>
            <a:ext cx="234932" cy="6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277263" y="1910727"/>
            <a:ext cx="234932" cy="69704"/>
          </a:xfrm>
          <a:custGeom>
            <a:avLst/>
            <a:gdLst/>
            <a:ahLst/>
            <a:cxnLst/>
            <a:rect l="l" t="t" r="r" b="b"/>
            <a:pathLst>
              <a:path w="129539" h="23622">
                <a:moveTo>
                  <a:pt x="0" y="23622"/>
                </a:moveTo>
                <a:lnTo>
                  <a:pt x="0" y="0"/>
                </a:lnTo>
                <a:lnTo>
                  <a:pt x="129539" y="0"/>
                </a:lnTo>
                <a:lnTo>
                  <a:pt x="129539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4544442" y="1879997"/>
            <a:ext cx="1190793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Above </a:t>
            </a:r>
            <a:r>
              <a:rPr sz="500" dirty="0">
                <a:latin typeface="Arial"/>
                <a:cs typeface="Arial"/>
              </a:rPr>
              <a:t>Ceiling </a:t>
            </a:r>
            <a:r>
              <a:rPr sz="500" spc="11" dirty="0">
                <a:latin typeface="Arial"/>
                <a:cs typeface="Arial"/>
              </a:rPr>
              <a:t>HVAC, Above </a:t>
            </a:r>
            <a:r>
              <a:rPr sz="500" dirty="0">
                <a:latin typeface="Arial"/>
                <a:cs typeface="Arial"/>
              </a:rPr>
              <a:t>Ceiling </a:t>
            </a:r>
            <a:r>
              <a:rPr sz="500" spc="11" dirty="0">
                <a:latin typeface="Arial"/>
                <a:cs typeface="Arial"/>
              </a:rPr>
              <a:t>HVAC</a:t>
            </a:r>
            <a:endParaRPr sz="50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523252" y="2088361"/>
            <a:ext cx="5528" cy="71950"/>
          </a:xfrm>
          <a:custGeom>
            <a:avLst/>
            <a:gdLst/>
            <a:ahLst/>
            <a:cxnLst/>
            <a:rect l="l" t="t" r="r" b="b"/>
            <a:pathLst>
              <a:path w="3048" h="24383">
                <a:moveTo>
                  <a:pt x="0" y="0"/>
                </a:moveTo>
                <a:lnTo>
                  <a:pt x="0" y="24383"/>
                </a:lnTo>
                <a:lnTo>
                  <a:pt x="3048" y="24383"/>
                </a:ln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23252" y="2088361"/>
            <a:ext cx="5528" cy="71950"/>
          </a:xfrm>
          <a:custGeom>
            <a:avLst/>
            <a:gdLst/>
            <a:ahLst/>
            <a:cxnLst/>
            <a:rect l="l" t="t" r="r" b="b"/>
            <a:pathLst>
              <a:path w="3048" h="24383">
                <a:moveTo>
                  <a:pt x="0" y="24383"/>
                </a:moveTo>
                <a:lnTo>
                  <a:pt x="0" y="0"/>
                </a:lnTo>
                <a:lnTo>
                  <a:pt x="3048" y="0"/>
                </a:lnTo>
                <a:lnTo>
                  <a:pt x="3048" y="24383"/>
                </a:lnTo>
                <a:lnTo>
                  <a:pt x="0" y="24383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23252" y="2088361"/>
            <a:ext cx="5528" cy="71950"/>
          </a:xfrm>
          <a:custGeom>
            <a:avLst/>
            <a:gdLst/>
            <a:ahLst/>
            <a:cxnLst/>
            <a:rect l="l" t="t" r="r" b="b"/>
            <a:pathLst>
              <a:path w="3048" h="24383">
                <a:moveTo>
                  <a:pt x="1524" y="-1504"/>
                </a:moveTo>
                <a:lnTo>
                  <a:pt x="1524" y="25888"/>
                </a:lnTo>
              </a:path>
            </a:pathLst>
          </a:custGeom>
          <a:ln w="73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40449" y="2301970"/>
            <a:ext cx="131285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72389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40449" y="2265995"/>
            <a:ext cx="131285" cy="71950"/>
          </a:xfrm>
          <a:custGeom>
            <a:avLst/>
            <a:gdLst/>
            <a:ahLst/>
            <a:cxnLst/>
            <a:rect l="l" t="t" r="r" b="b"/>
            <a:pathLst>
              <a:path w="72389" h="24383">
                <a:moveTo>
                  <a:pt x="0" y="24383"/>
                </a:moveTo>
                <a:lnTo>
                  <a:pt x="0" y="0"/>
                </a:lnTo>
                <a:lnTo>
                  <a:pt x="72389" y="0"/>
                </a:lnTo>
                <a:lnTo>
                  <a:pt x="72389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277264" y="2265995"/>
            <a:ext cx="268099" cy="719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77264" y="2265995"/>
            <a:ext cx="268099" cy="719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277264" y="2265995"/>
            <a:ext cx="268099" cy="71950"/>
          </a:xfrm>
          <a:custGeom>
            <a:avLst/>
            <a:gdLst/>
            <a:ahLst/>
            <a:cxnLst/>
            <a:rect l="l" t="t" r="r" b="b"/>
            <a:pathLst>
              <a:path w="147827" h="24383">
                <a:moveTo>
                  <a:pt x="0" y="24383"/>
                </a:moveTo>
                <a:lnTo>
                  <a:pt x="0" y="0"/>
                </a:lnTo>
                <a:lnTo>
                  <a:pt x="147827" y="0"/>
                </a:lnTo>
                <a:lnTo>
                  <a:pt x="147827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4559644" y="1992423"/>
            <a:ext cx="826876" cy="3934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02" marR="27589" indent="-20692">
              <a:lnSpc>
                <a:spcPct val="158000"/>
              </a:lnSpc>
            </a:pPr>
            <a:r>
              <a:rPr sz="500" spc="11" dirty="0">
                <a:latin typeface="Arial"/>
                <a:cs typeface="Arial"/>
              </a:rPr>
              <a:t>SA 1 </a:t>
            </a:r>
            <a:r>
              <a:rPr sz="500" dirty="0">
                <a:latin typeface="Arial"/>
                <a:cs typeface="Arial"/>
              </a:rPr>
              <a:t>- </a:t>
            </a:r>
            <a:r>
              <a:rPr sz="500" spc="11" dirty="0">
                <a:latin typeface="Arial"/>
                <a:cs typeface="Arial"/>
              </a:rPr>
              <a:t>Reduced 3690 by 35K</a:t>
            </a:r>
            <a:r>
              <a:rPr sz="500" dirty="0">
                <a:latin typeface="Arial"/>
                <a:cs typeface="Arial"/>
              </a:rPr>
              <a:t> Elevators, Elevators</a:t>
            </a:r>
            <a:endParaRPr sz="50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3515801" y="2479603"/>
            <a:ext cx="755933" cy="0"/>
          </a:xfrm>
          <a:custGeom>
            <a:avLst/>
            <a:gdLst/>
            <a:ahLst/>
            <a:cxnLst/>
            <a:rect l="l" t="t" r="r" b="b"/>
            <a:pathLst>
              <a:path w="416813">
                <a:moveTo>
                  <a:pt x="416813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15801" y="2443628"/>
            <a:ext cx="755933" cy="71950"/>
          </a:xfrm>
          <a:custGeom>
            <a:avLst/>
            <a:gdLst/>
            <a:ahLst/>
            <a:cxnLst/>
            <a:rect l="l" t="t" r="r" b="b"/>
            <a:pathLst>
              <a:path w="416813" h="24383">
                <a:moveTo>
                  <a:pt x="0" y="24383"/>
                </a:moveTo>
                <a:lnTo>
                  <a:pt x="0" y="0"/>
                </a:lnTo>
                <a:lnTo>
                  <a:pt x="416813" y="0"/>
                </a:lnTo>
                <a:lnTo>
                  <a:pt x="416813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77264" y="2443628"/>
            <a:ext cx="268099" cy="719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77264" y="2443628"/>
            <a:ext cx="268099" cy="71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77264" y="2443628"/>
            <a:ext cx="268099" cy="71950"/>
          </a:xfrm>
          <a:custGeom>
            <a:avLst/>
            <a:gdLst/>
            <a:ahLst/>
            <a:cxnLst/>
            <a:rect l="l" t="t" r="r" b="b"/>
            <a:pathLst>
              <a:path w="147827" h="24383">
                <a:moveTo>
                  <a:pt x="0" y="24383"/>
                </a:moveTo>
                <a:lnTo>
                  <a:pt x="0" y="0"/>
                </a:lnTo>
                <a:lnTo>
                  <a:pt x="147827" y="0"/>
                </a:lnTo>
                <a:lnTo>
                  <a:pt x="147827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4576227" y="2415145"/>
            <a:ext cx="1819587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Interior </a:t>
            </a:r>
            <a:r>
              <a:rPr sz="500" spc="11" dirty="0">
                <a:latin typeface="Arial"/>
                <a:cs typeface="Arial"/>
              </a:rPr>
              <a:t>Studs </a:t>
            </a:r>
            <a:r>
              <a:rPr sz="500" dirty="0">
                <a:latin typeface="Arial"/>
                <a:cs typeface="Arial"/>
              </a:rPr>
              <a:t>- </a:t>
            </a:r>
            <a:r>
              <a:rPr sz="500" spc="11" dirty="0">
                <a:latin typeface="Arial"/>
                <a:cs typeface="Arial"/>
              </a:rPr>
              <a:t>Set Door Frames, </a:t>
            </a:r>
            <a:r>
              <a:rPr sz="500" dirty="0">
                <a:latin typeface="Arial"/>
                <a:cs typeface="Arial"/>
              </a:rPr>
              <a:t>Interior </a:t>
            </a:r>
            <a:r>
              <a:rPr sz="500" spc="11" dirty="0">
                <a:latin typeface="Arial"/>
                <a:cs typeface="Arial"/>
              </a:rPr>
              <a:t>Studs </a:t>
            </a:r>
            <a:r>
              <a:rPr sz="500" dirty="0">
                <a:latin typeface="Arial"/>
                <a:cs typeface="Arial"/>
              </a:rPr>
              <a:t>- </a:t>
            </a:r>
            <a:r>
              <a:rPr sz="500" spc="11" dirty="0">
                <a:latin typeface="Arial"/>
                <a:cs typeface="Arial"/>
              </a:rPr>
              <a:t>Set Door Frames</a:t>
            </a:r>
            <a:endParaRPr sz="500">
              <a:latin typeface="Arial"/>
              <a:cs typeface="Arial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6493" y="2425639"/>
            <a:ext cx="9042195" cy="0"/>
          </a:xfrm>
          <a:custGeom>
            <a:avLst/>
            <a:gdLst/>
            <a:ahLst/>
            <a:cxnLst/>
            <a:rect l="l" t="t" r="r" b="b"/>
            <a:pathLst>
              <a:path w="4985766">
                <a:moveTo>
                  <a:pt x="498576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5111" y="2658361"/>
            <a:ext cx="4166624" cy="0"/>
          </a:xfrm>
          <a:custGeom>
            <a:avLst/>
            <a:gdLst/>
            <a:ahLst/>
            <a:cxnLst/>
            <a:rect l="l" t="t" r="r" b="b"/>
            <a:pathLst>
              <a:path w="2297430">
                <a:moveTo>
                  <a:pt x="2297430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5111" y="2623509"/>
            <a:ext cx="4166624" cy="69704"/>
          </a:xfrm>
          <a:custGeom>
            <a:avLst/>
            <a:gdLst/>
            <a:ahLst/>
            <a:cxnLst/>
            <a:rect l="l" t="t" r="r" b="b"/>
            <a:pathLst>
              <a:path w="2297430" h="23622">
                <a:moveTo>
                  <a:pt x="0" y="23622"/>
                </a:moveTo>
                <a:lnTo>
                  <a:pt x="0" y="0"/>
                </a:lnTo>
                <a:lnTo>
                  <a:pt x="2297430" y="0"/>
                </a:lnTo>
                <a:lnTo>
                  <a:pt x="2297430" y="23622"/>
                </a:lnTo>
                <a:lnTo>
                  <a:pt x="0" y="236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77262" y="2623509"/>
            <a:ext cx="355165" cy="6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77262" y="2623509"/>
            <a:ext cx="355165" cy="6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277262" y="2623509"/>
            <a:ext cx="355165" cy="69704"/>
          </a:xfrm>
          <a:custGeom>
            <a:avLst/>
            <a:gdLst/>
            <a:ahLst/>
            <a:cxnLst/>
            <a:rect l="l" t="t" r="r" b="b"/>
            <a:pathLst>
              <a:path w="195834" h="23622">
                <a:moveTo>
                  <a:pt x="0" y="23622"/>
                </a:moveTo>
                <a:lnTo>
                  <a:pt x="0" y="0"/>
                </a:lnTo>
                <a:lnTo>
                  <a:pt x="195834" y="0"/>
                </a:lnTo>
                <a:lnTo>
                  <a:pt x="195834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4664674" y="2592779"/>
            <a:ext cx="2702893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Light Fixtures Submittals </a:t>
            </a:r>
            <a:r>
              <a:rPr sz="500" spc="11" dirty="0">
                <a:latin typeface="Arial"/>
                <a:cs typeface="Arial"/>
              </a:rPr>
              <a:t>&amp; Lead Time (MRFP20), </a:t>
            </a:r>
            <a:r>
              <a:rPr sz="500" dirty="0">
                <a:latin typeface="Arial"/>
                <a:cs typeface="Arial"/>
              </a:rPr>
              <a:t>Light Fixtures Submittals </a:t>
            </a:r>
            <a:r>
              <a:rPr sz="500" spc="11" dirty="0">
                <a:latin typeface="Arial"/>
                <a:cs typeface="Arial"/>
              </a:rPr>
              <a:t>&amp; Lead Time (MRFP20)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2842783" y="2837119"/>
            <a:ext cx="1428952" cy="0"/>
          </a:xfrm>
          <a:custGeom>
            <a:avLst/>
            <a:gdLst/>
            <a:ahLst/>
            <a:cxnLst/>
            <a:rect l="l" t="t" r="r" b="b"/>
            <a:pathLst>
              <a:path w="787908">
                <a:moveTo>
                  <a:pt x="787908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42783" y="2801144"/>
            <a:ext cx="1428952" cy="71950"/>
          </a:xfrm>
          <a:custGeom>
            <a:avLst/>
            <a:gdLst/>
            <a:ahLst/>
            <a:cxnLst/>
            <a:rect l="l" t="t" r="r" b="b"/>
            <a:pathLst>
              <a:path w="787908" h="24383">
                <a:moveTo>
                  <a:pt x="0" y="24383"/>
                </a:moveTo>
                <a:lnTo>
                  <a:pt x="0" y="0"/>
                </a:lnTo>
                <a:lnTo>
                  <a:pt x="787908" y="0"/>
                </a:lnTo>
                <a:lnTo>
                  <a:pt x="787908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77263" y="2801144"/>
            <a:ext cx="371747" cy="719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77263" y="2801144"/>
            <a:ext cx="371747" cy="719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77263" y="2801144"/>
            <a:ext cx="371747" cy="71950"/>
          </a:xfrm>
          <a:custGeom>
            <a:avLst/>
            <a:gdLst/>
            <a:ahLst/>
            <a:cxnLst/>
            <a:rect l="l" t="t" r="r" b="b"/>
            <a:pathLst>
              <a:path w="204977" h="24383">
                <a:moveTo>
                  <a:pt x="0" y="24383"/>
                </a:moveTo>
                <a:lnTo>
                  <a:pt x="0" y="0"/>
                </a:lnTo>
                <a:lnTo>
                  <a:pt x="204977" y="0"/>
                </a:lnTo>
                <a:lnTo>
                  <a:pt x="204977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40449" y="3014752"/>
            <a:ext cx="131285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72389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140449" y="2978777"/>
            <a:ext cx="131285" cy="71950"/>
          </a:xfrm>
          <a:custGeom>
            <a:avLst/>
            <a:gdLst/>
            <a:ahLst/>
            <a:cxnLst/>
            <a:rect l="l" t="t" r="r" b="b"/>
            <a:pathLst>
              <a:path w="72389" h="24383">
                <a:moveTo>
                  <a:pt x="0" y="24383"/>
                </a:moveTo>
                <a:lnTo>
                  <a:pt x="0" y="0"/>
                </a:lnTo>
                <a:lnTo>
                  <a:pt x="72389" y="0"/>
                </a:lnTo>
                <a:lnTo>
                  <a:pt x="72389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277263" y="2978777"/>
            <a:ext cx="371747" cy="71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277263" y="2978777"/>
            <a:ext cx="371747" cy="719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277263" y="2978777"/>
            <a:ext cx="371747" cy="71950"/>
          </a:xfrm>
          <a:custGeom>
            <a:avLst/>
            <a:gdLst/>
            <a:ahLst/>
            <a:cxnLst/>
            <a:rect l="l" t="t" r="r" b="b"/>
            <a:pathLst>
              <a:path w="204977" h="24383">
                <a:moveTo>
                  <a:pt x="0" y="24383"/>
                </a:moveTo>
                <a:lnTo>
                  <a:pt x="0" y="0"/>
                </a:lnTo>
                <a:lnTo>
                  <a:pt x="204977" y="0"/>
                </a:lnTo>
                <a:lnTo>
                  <a:pt x="204977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4681257" y="2770414"/>
            <a:ext cx="2121316" cy="327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2nd and </a:t>
            </a:r>
            <a:r>
              <a:rPr sz="500" dirty="0">
                <a:latin typeface="Arial"/>
                <a:cs typeface="Arial"/>
              </a:rPr>
              <a:t>3rd Floor Exterior Panels, </a:t>
            </a:r>
            <a:r>
              <a:rPr sz="500" spc="11" dirty="0">
                <a:latin typeface="Arial"/>
                <a:cs typeface="Arial"/>
              </a:rPr>
              <a:t>2nd and </a:t>
            </a:r>
            <a:r>
              <a:rPr sz="500" dirty="0">
                <a:latin typeface="Arial"/>
                <a:cs typeface="Arial"/>
              </a:rPr>
              <a:t>3rd Floor Exterior </a:t>
            </a:r>
            <a:r>
              <a:rPr sz="500" spc="11" dirty="0">
                <a:latin typeface="Arial"/>
                <a:cs typeface="Arial"/>
              </a:rPr>
              <a:t>Panels</a:t>
            </a:r>
            <a:endParaRPr sz="500">
              <a:latin typeface="Arial"/>
              <a:cs typeface="Arial"/>
            </a:endParaRPr>
          </a:p>
          <a:p>
            <a:pPr marL="27589">
              <a:spcBef>
                <a:spcPts val="369"/>
              </a:spcBef>
            </a:pPr>
            <a:r>
              <a:rPr sz="500" spc="11" dirty="0">
                <a:latin typeface="Arial"/>
                <a:cs typeface="Arial"/>
              </a:rPr>
              <a:t>MRFP 45 Delay </a:t>
            </a:r>
            <a:r>
              <a:rPr sz="500" dirty="0">
                <a:latin typeface="Arial"/>
                <a:cs typeface="Arial"/>
              </a:rPr>
              <a:t>- 1st Floor </a:t>
            </a:r>
            <a:r>
              <a:rPr sz="500" spc="11" dirty="0">
                <a:latin typeface="Arial"/>
                <a:cs typeface="Arial"/>
              </a:rPr>
              <a:t>ACM Work, MRFP 45 Delay </a:t>
            </a:r>
            <a:r>
              <a:rPr sz="500" dirty="0">
                <a:latin typeface="Arial"/>
                <a:cs typeface="Arial"/>
              </a:rPr>
              <a:t>- 1st Floor </a:t>
            </a:r>
            <a:r>
              <a:rPr sz="500" spc="11" dirty="0">
                <a:latin typeface="Arial"/>
                <a:cs typeface="Arial"/>
              </a:rPr>
              <a:t>ACM Work</a:t>
            </a:r>
            <a:endParaRPr sz="500">
              <a:latin typeface="Arial"/>
              <a:cs typeface="Aria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3029348" y="3192386"/>
            <a:ext cx="1242386" cy="0"/>
          </a:xfrm>
          <a:custGeom>
            <a:avLst/>
            <a:gdLst/>
            <a:ahLst/>
            <a:cxnLst/>
            <a:rect l="l" t="t" r="r" b="b"/>
            <a:pathLst>
              <a:path w="685038">
                <a:moveTo>
                  <a:pt x="685038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029348" y="3156411"/>
            <a:ext cx="1242386" cy="71950"/>
          </a:xfrm>
          <a:custGeom>
            <a:avLst/>
            <a:gdLst/>
            <a:ahLst/>
            <a:cxnLst/>
            <a:rect l="l" t="t" r="r" b="b"/>
            <a:pathLst>
              <a:path w="685038" h="24383">
                <a:moveTo>
                  <a:pt x="0" y="24383"/>
                </a:moveTo>
                <a:lnTo>
                  <a:pt x="0" y="0"/>
                </a:lnTo>
                <a:lnTo>
                  <a:pt x="685038" y="0"/>
                </a:lnTo>
                <a:lnTo>
                  <a:pt x="685038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277263" y="3156411"/>
            <a:ext cx="410442" cy="719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277263" y="3156411"/>
            <a:ext cx="410442" cy="719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277263" y="3156411"/>
            <a:ext cx="410442" cy="71950"/>
          </a:xfrm>
          <a:custGeom>
            <a:avLst/>
            <a:gdLst/>
            <a:ahLst/>
            <a:cxnLst/>
            <a:rect l="l" t="t" r="r" b="b"/>
            <a:pathLst>
              <a:path w="226313" h="24383">
                <a:moveTo>
                  <a:pt x="0" y="24383"/>
                </a:moveTo>
                <a:lnTo>
                  <a:pt x="0" y="0"/>
                </a:lnTo>
                <a:lnTo>
                  <a:pt x="226313" y="0"/>
                </a:lnTo>
                <a:lnTo>
                  <a:pt x="226313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4718570" y="3125679"/>
            <a:ext cx="709409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 err="1" smtClean="0">
                <a:latin typeface="Arial"/>
                <a:cs typeface="Arial"/>
              </a:rPr>
              <a:t>Geotherm</a:t>
            </a:r>
            <a:r>
              <a:rPr lang="en-US" sz="500" spc="11" dirty="0" smtClean="0">
                <a:latin typeface="Arial"/>
                <a:cs typeface="Arial"/>
              </a:rPr>
              <a:t> </a:t>
            </a:r>
            <a:r>
              <a:rPr sz="500" spc="11" dirty="0" smtClean="0">
                <a:latin typeface="Arial"/>
                <a:cs typeface="Arial"/>
              </a:rPr>
              <a:t>al</a:t>
            </a:r>
            <a:r>
              <a:rPr sz="500" spc="11" dirty="0">
                <a:latin typeface="Arial"/>
                <a:cs typeface="Arial"/>
              </a:rPr>
              <a:t>, Geothermal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986805" y="3370019"/>
            <a:ext cx="3284930" cy="0"/>
          </a:xfrm>
          <a:custGeom>
            <a:avLst/>
            <a:gdLst/>
            <a:ahLst/>
            <a:cxnLst/>
            <a:rect l="l" t="t" r="r" b="b"/>
            <a:pathLst>
              <a:path w="1811274">
                <a:moveTo>
                  <a:pt x="1811274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86805" y="3334044"/>
            <a:ext cx="3284930" cy="71950"/>
          </a:xfrm>
          <a:custGeom>
            <a:avLst/>
            <a:gdLst/>
            <a:ahLst/>
            <a:cxnLst/>
            <a:rect l="l" t="t" r="r" b="b"/>
            <a:pathLst>
              <a:path w="1811274" h="24383">
                <a:moveTo>
                  <a:pt x="0" y="24383"/>
                </a:moveTo>
                <a:lnTo>
                  <a:pt x="0" y="0"/>
                </a:lnTo>
                <a:lnTo>
                  <a:pt x="1811274" y="0"/>
                </a:lnTo>
                <a:lnTo>
                  <a:pt x="1811274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77263" y="3334044"/>
            <a:ext cx="475394" cy="719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277263" y="3334044"/>
            <a:ext cx="475394" cy="719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277263" y="3334044"/>
            <a:ext cx="475394" cy="71950"/>
          </a:xfrm>
          <a:custGeom>
            <a:avLst/>
            <a:gdLst/>
            <a:ahLst/>
            <a:cxnLst/>
            <a:rect l="l" t="t" r="r" b="b"/>
            <a:pathLst>
              <a:path w="262127" h="24383">
                <a:moveTo>
                  <a:pt x="0" y="24383"/>
                </a:moveTo>
                <a:lnTo>
                  <a:pt x="0" y="0"/>
                </a:lnTo>
                <a:lnTo>
                  <a:pt x="262127" y="0"/>
                </a:lnTo>
                <a:lnTo>
                  <a:pt x="262127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6493" y="3318303"/>
            <a:ext cx="9042195" cy="0"/>
          </a:xfrm>
          <a:custGeom>
            <a:avLst/>
            <a:gdLst/>
            <a:ahLst/>
            <a:cxnLst/>
            <a:rect l="l" t="t" r="r" b="b"/>
            <a:pathLst>
              <a:path w="4985766">
                <a:moveTo>
                  <a:pt x="498576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86805" y="3548777"/>
            <a:ext cx="3284930" cy="0"/>
          </a:xfrm>
          <a:custGeom>
            <a:avLst/>
            <a:gdLst/>
            <a:ahLst/>
            <a:cxnLst/>
            <a:rect l="l" t="t" r="r" b="b"/>
            <a:pathLst>
              <a:path w="1811274">
                <a:moveTo>
                  <a:pt x="1811274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86805" y="3513925"/>
            <a:ext cx="3284930" cy="69704"/>
          </a:xfrm>
          <a:custGeom>
            <a:avLst/>
            <a:gdLst/>
            <a:ahLst/>
            <a:cxnLst/>
            <a:rect l="l" t="t" r="r" b="b"/>
            <a:pathLst>
              <a:path w="1811274" h="23622">
                <a:moveTo>
                  <a:pt x="0" y="23622"/>
                </a:moveTo>
                <a:lnTo>
                  <a:pt x="0" y="0"/>
                </a:lnTo>
                <a:lnTo>
                  <a:pt x="1811274" y="0"/>
                </a:lnTo>
                <a:lnTo>
                  <a:pt x="1811274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77263" y="3513925"/>
            <a:ext cx="475394" cy="697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77263" y="3513925"/>
            <a:ext cx="475394" cy="6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77263" y="3513925"/>
            <a:ext cx="475394" cy="69704"/>
          </a:xfrm>
          <a:custGeom>
            <a:avLst/>
            <a:gdLst/>
            <a:ahLst/>
            <a:cxnLst/>
            <a:rect l="l" t="t" r="r" b="b"/>
            <a:pathLst>
              <a:path w="262127" h="23622">
                <a:moveTo>
                  <a:pt x="0" y="23622"/>
                </a:moveTo>
                <a:lnTo>
                  <a:pt x="0" y="0"/>
                </a:lnTo>
                <a:lnTo>
                  <a:pt x="262127" y="0"/>
                </a:lnTo>
                <a:lnTo>
                  <a:pt x="262127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4784904" y="3240354"/>
            <a:ext cx="1826497" cy="3934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 marR="27589">
              <a:lnSpc>
                <a:spcPct val="158000"/>
              </a:lnSpc>
            </a:pPr>
            <a:r>
              <a:rPr sz="500" dirty="0">
                <a:latin typeface="Arial"/>
                <a:cs typeface="Arial"/>
              </a:rPr>
              <a:t>Flooring Submittals </a:t>
            </a:r>
            <a:r>
              <a:rPr sz="500" spc="11" dirty="0">
                <a:latin typeface="Arial"/>
                <a:cs typeface="Arial"/>
              </a:rPr>
              <a:t>&amp; Lead Time, </a:t>
            </a:r>
            <a:r>
              <a:rPr sz="500" dirty="0">
                <a:latin typeface="Arial"/>
                <a:cs typeface="Arial"/>
              </a:rPr>
              <a:t>Flooring Submittals </a:t>
            </a:r>
            <a:r>
              <a:rPr sz="500" spc="11" dirty="0">
                <a:latin typeface="Arial"/>
                <a:cs typeface="Arial"/>
              </a:rPr>
              <a:t>&amp; Lead Time</a:t>
            </a:r>
            <a:r>
              <a:rPr sz="500" dirty="0">
                <a:latin typeface="Arial"/>
                <a:cs typeface="Arial"/>
              </a:rPr>
              <a:t> Millwork Submittals </a:t>
            </a:r>
            <a:r>
              <a:rPr sz="500" spc="11" dirty="0">
                <a:latin typeface="Arial"/>
                <a:cs typeface="Arial"/>
              </a:rPr>
              <a:t>&amp; Lead Time, </a:t>
            </a:r>
            <a:r>
              <a:rPr sz="500" dirty="0">
                <a:latin typeface="Arial"/>
                <a:cs typeface="Arial"/>
              </a:rPr>
              <a:t>Millwork Submittals </a:t>
            </a:r>
            <a:r>
              <a:rPr sz="500" spc="11" dirty="0">
                <a:latin typeface="Arial"/>
                <a:cs typeface="Arial"/>
              </a:rPr>
              <a:t>&amp; Lead Time</a:t>
            </a:r>
            <a:endParaRPr sz="5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938978" y="3727534"/>
            <a:ext cx="2332756" cy="0"/>
          </a:xfrm>
          <a:custGeom>
            <a:avLst/>
            <a:gdLst/>
            <a:ahLst/>
            <a:cxnLst/>
            <a:rect l="l" t="t" r="r" b="b"/>
            <a:pathLst>
              <a:path w="1286256">
                <a:moveTo>
                  <a:pt x="1286256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938978" y="3691559"/>
            <a:ext cx="2332756" cy="71950"/>
          </a:xfrm>
          <a:custGeom>
            <a:avLst/>
            <a:gdLst/>
            <a:ahLst/>
            <a:cxnLst/>
            <a:rect l="l" t="t" r="r" b="b"/>
            <a:pathLst>
              <a:path w="1286256" h="24383">
                <a:moveTo>
                  <a:pt x="0" y="24383"/>
                </a:moveTo>
                <a:lnTo>
                  <a:pt x="0" y="0"/>
                </a:lnTo>
                <a:lnTo>
                  <a:pt x="1286256" y="0"/>
                </a:lnTo>
                <a:lnTo>
                  <a:pt x="1286256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23253" y="3691559"/>
            <a:ext cx="229404" cy="719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23253" y="3691559"/>
            <a:ext cx="229404" cy="719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23253" y="3691559"/>
            <a:ext cx="229404" cy="71950"/>
          </a:xfrm>
          <a:custGeom>
            <a:avLst/>
            <a:gdLst/>
            <a:ahLst/>
            <a:cxnLst/>
            <a:rect l="l" t="t" r="r" b="b"/>
            <a:pathLst>
              <a:path w="126491" h="24383">
                <a:moveTo>
                  <a:pt x="0" y="24383"/>
                </a:moveTo>
                <a:lnTo>
                  <a:pt x="0" y="0"/>
                </a:lnTo>
                <a:lnTo>
                  <a:pt x="126491" y="0"/>
                </a:lnTo>
                <a:lnTo>
                  <a:pt x="126491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4784904" y="3660828"/>
            <a:ext cx="1345112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Above </a:t>
            </a:r>
            <a:r>
              <a:rPr sz="500" dirty="0">
                <a:latin typeface="Arial"/>
                <a:cs typeface="Arial"/>
              </a:rPr>
              <a:t>Ceiling Electrical, </a:t>
            </a:r>
            <a:r>
              <a:rPr sz="500" spc="11" dirty="0">
                <a:latin typeface="Arial"/>
                <a:cs typeface="Arial"/>
              </a:rPr>
              <a:t>Above </a:t>
            </a:r>
            <a:r>
              <a:rPr sz="500" dirty="0">
                <a:latin typeface="Arial"/>
                <a:cs typeface="Arial"/>
              </a:rPr>
              <a:t>Ceiling Electrical</a:t>
            </a:r>
          </a:p>
        </p:txBody>
      </p:sp>
      <p:sp>
        <p:nvSpPr>
          <p:cNvPr id="206" name="object 206"/>
          <p:cNvSpPr/>
          <p:nvPr/>
        </p:nvSpPr>
        <p:spPr>
          <a:xfrm>
            <a:off x="4539836" y="3869193"/>
            <a:ext cx="355165" cy="719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39836" y="3869193"/>
            <a:ext cx="355165" cy="7195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539836" y="3869193"/>
            <a:ext cx="355165" cy="71950"/>
          </a:xfrm>
          <a:custGeom>
            <a:avLst/>
            <a:gdLst/>
            <a:ahLst/>
            <a:cxnLst/>
            <a:rect l="l" t="t" r="r" b="b"/>
            <a:pathLst>
              <a:path w="195834" h="24383">
                <a:moveTo>
                  <a:pt x="0" y="24383"/>
                </a:moveTo>
                <a:lnTo>
                  <a:pt x="0" y="0"/>
                </a:lnTo>
                <a:lnTo>
                  <a:pt x="195834" y="0"/>
                </a:lnTo>
                <a:lnTo>
                  <a:pt x="195834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4927247" y="3838461"/>
            <a:ext cx="488294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Wall </a:t>
            </a:r>
            <a:r>
              <a:rPr sz="500" spc="11" dirty="0">
                <a:latin typeface="Arial"/>
                <a:cs typeface="Arial"/>
              </a:rPr>
              <a:t>&amp; </a:t>
            </a:r>
            <a:r>
              <a:rPr sz="500" dirty="0">
                <a:latin typeface="Arial"/>
                <a:cs typeface="Arial"/>
              </a:rPr>
              <a:t>Floor Tile</a:t>
            </a:r>
            <a:endParaRPr sz="500">
              <a:latin typeface="Arial"/>
              <a:cs typeface="Arial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4172234" y="4082801"/>
            <a:ext cx="99500" cy="0"/>
          </a:xfrm>
          <a:custGeom>
            <a:avLst/>
            <a:gdLst/>
            <a:ahLst/>
            <a:cxnLst/>
            <a:rect l="l" t="t" r="r" b="b"/>
            <a:pathLst>
              <a:path w="54863">
                <a:moveTo>
                  <a:pt x="54863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72234" y="4046826"/>
            <a:ext cx="99500" cy="71950"/>
          </a:xfrm>
          <a:custGeom>
            <a:avLst/>
            <a:gdLst/>
            <a:ahLst/>
            <a:cxnLst/>
            <a:rect l="l" t="t" r="r" b="b"/>
            <a:pathLst>
              <a:path w="54863" h="24383">
                <a:moveTo>
                  <a:pt x="0" y="24383"/>
                </a:moveTo>
                <a:lnTo>
                  <a:pt x="0" y="0"/>
                </a:lnTo>
                <a:lnTo>
                  <a:pt x="54863" y="0"/>
                </a:lnTo>
                <a:lnTo>
                  <a:pt x="54863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77263" y="4082801"/>
            <a:ext cx="700656" cy="0"/>
          </a:xfrm>
          <a:custGeom>
            <a:avLst/>
            <a:gdLst/>
            <a:ahLst/>
            <a:cxnLst/>
            <a:rect l="l" t="t" r="r" b="b"/>
            <a:pathLst>
              <a:path w="386334">
                <a:moveTo>
                  <a:pt x="386334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77263" y="4046826"/>
            <a:ext cx="700656" cy="71950"/>
          </a:xfrm>
          <a:custGeom>
            <a:avLst/>
            <a:gdLst/>
            <a:ahLst/>
            <a:cxnLst/>
            <a:rect l="l" t="t" r="r" b="b"/>
            <a:pathLst>
              <a:path w="386334" h="24383">
                <a:moveTo>
                  <a:pt x="0" y="24383"/>
                </a:moveTo>
                <a:lnTo>
                  <a:pt x="0" y="0"/>
                </a:lnTo>
                <a:lnTo>
                  <a:pt x="386334" y="0"/>
                </a:lnTo>
                <a:lnTo>
                  <a:pt x="386334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5008782" y="4016095"/>
            <a:ext cx="1264498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Drywall </a:t>
            </a:r>
            <a:r>
              <a:rPr sz="500" spc="11" dirty="0">
                <a:latin typeface="Arial"/>
                <a:cs typeface="Arial"/>
              </a:rPr>
              <a:t>&amp; Hang </a:t>
            </a:r>
            <a:r>
              <a:rPr sz="500" dirty="0">
                <a:latin typeface="Arial"/>
                <a:cs typeface="Arial"/>
              </a:rPr>
              <a:t>Doors, Drywall </a:t>
            </a:r>
            <a:r>
              <a:rPr sz="500" spc="11" dirty="0">
                <a:latin typeface="Arial"/>
                <a:cs typeface="Arial"/>
              </a:rPr>
              <a:t>&amp; Hang Doors</a:t>
            </a:r>
            <a:endParaRPr sz="5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3691311" y="4261559"/>
            <a:ext cx="580423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320039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691311" y="4226707"/>
            <a:ext cx="580423" cy="69704"/>
          </a:xfrm>
          <a:custGeom>
            <a:avLst/>
            <a:gdLst/>
            <a:ahLst/>
            <a:cxnLst/>
            <a:rect l="l" t="t" r="r" b="b"/>
            <a:pathLst>
              <a:path w="320039" h="23622">
                <a:moveTo>
                  <a:pt x="0" y="23622"/>
                </a:moveTo>
                <a:lnTo>
                  <a:pt x="0" y="0"/>
                </a:lnTo>
                <a:lnTo>
                  <a:pt x="320039" y="0"/>
                </a:lnTo>
                <a:lnTo>
                  <a:pt x="320039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30548" y="4261559"/>
            <a:ext cx="269481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148589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30548" y="4226707"/>
            <a:ext cx="269481" cy="69704"/>
          </a:xfrm>
          <a:custGeom>
            <a:avLst/>
            <a:gdLst/>
            <a:ahLst/>
            <a:cxnLst/>
            <a:rect l="l" t="t" r="r" b="b"/>
            <a:pathLst>
              <a:path w="148589" h="23622">
                <a:moveTo>
                  <a:pt x="0" y="23622"/>
                </a:moveTo>
                <a:lnTo>
                  <a:pt x="0" y="0"/>
                </a:lnTo>
                <a:lnTo>
                  <a:pt x="148589" y="0"/>
                </a:lnTo>
                <a:lnTo>
                  <a:pt x="148589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6493" y="4208719"/>
            <a:ext cx="9042195" cy="0"/>
          </a:xfrm>
          <a:custGeom>
            <a:avLst/>
            <a:gdLst/>
            <a:ahLst/>
            <a:cxnLst/>
            <a:rect l="l" t="t" r="r" b="b"/>
            <a:pathLst>
              <a:path w="4985766">
                <a:moveTo>
                  <a:pt x="498576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893077" y="4439192"/>
            <a:ext cx="378657" cy="0"/>
          </a:xfrm>
          <a:custGeom>
            <a:avLst/>
            <a:gdLst/>
            <a:ahLst/>
            <a:cxnLst/>
            <a:rect l="l" t="t" r="r" b="b"/>
            <a:pathLst>
              <a:path w="208787">
                <a:moveTo>
                  <a:pt x="208787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893077" y="4404340"/>
            <a:ext cx="378657" cy="69704"/>
          </a:xfrm>
          <a:custGeom>
            <a:avLst/>
            <a:gdLst/>
            <a:ahLst/>
            <a:cxnLst/>
            <a:rect l="l" t="t" r="r" b="b"/>
            <a:pathLst>
              <a:path w="208787" h="23622">
                <a:moveTo>
                  <a:pt x="0" y="23622"/>
                </a:moveTo>
                <a:lnTo>
                  <a:pt x="0" y="0"/>
                </a:lnTo>
                <a:lnTo>
                  <a:pt x="208787" y="0"/>
                </a:lnTo>
                <a:lnTo>
                  <a:pt x="208787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10316" y="4439192"/>
            <a:ext cx="38971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214884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610316" y="4404340"/>
            <a:ext cx="389714" cy="69704"/>
          </a:xfrm>
          <a:custGeom>
            <a:avLst/>
            <a:gdLst/>
            <a:ahLst/>
            <a:cxnLst/>
            <a:rect l="l" t="t" r="r" b="b"/>
            <a:pathLst>
              <a:path w="214884" h="23622">
                <a:moveTo>
                  <a:pt x="0" y="23622"/>
                </a:moveTo>
                <a:lnTo>
                  <a:pt x="0" y="0"/>
                </a:lnTo>
                <a:lnTo>
                  <a:pt x="214884" y="0"/>
                </a:lnTo>
                <a:lnTo>
                  <a:pt x="214884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 txBox="1"/>
          <p:nvPr/>
        </p:nvSpPr>
        <p:spPr>
          <a:xfrm>
            <a:off x="5030895" y="4130770"/>
            <a:ext cx="1164305" cy="3934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 marR="27589">
              <a:lnSpc>
                <a:spcPct val="158000"/>
              </a:lnSpc>
            </a:pPr>
            <a:r>
              <a:rPr sz="500" dirty="0">
                <a:latin typeface="Arial"/>
                <a:cs typeface="Arial"/>
              </a:rPr>
              <a:t>Underfloor </a:t>
            </a:r>
            <a:r>
              <a:rPr sz="500" spc="11" dirty="0">
                <a:latin typeface="Arial"/>
                <a:cs typeface="Arial"/>
              </a:rPr>
              <a:t>HVAC, </a:t>
            </a:r>
            <a:r>
              <a:rPr sz="500" dirty="0">
                <a:latin typeface="Arial"/>
                <a:cs typeface="Arial"/>
              </a:rPr>
              <a:t>Underfloor </a:t>
            </a:r>
            <a:r>
              <a:rPr sz="500" spc="11" dirty="0">
                <a:latin typeface="Arial"/>
                <a:cs typeface="Arial"/>
              </a:rPr>
              <a:t>HVAC</a:t>
            </a:r>
            <a:r>
              <a:rPr sz="500" dirty="0">
                <a:latin typeface="Arial"/>
                <a:cs typeface="Arial"/>
              </a:rPr>
              <a:t> Underfloor Electrical, Underfloor Electrical</a:t>
            </a:r>
            <a:endParaRPr sz="500">
              <a:latin typeface="Arial"/>
              <a:cs typeface="Arial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4523252" y="4617950"/>
            <a:ext cx="525147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289560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23252" y="4581975"/>
            <a:ext cx="525147" cy="71950"/>
          </a:xfrm>
          <a:custGeom>
            <a:avLst/>
            <a:gdLst/>
            <a:ahLst/>
            <a:cxnLst/>
            <a:rect l="l" t="t" r="r" b="b"/>
            <a:pathLst>
              <a:path w="289560" h="24383">
                <a:moveTo>
                  <a:pt x="0" y="24383"/>
                </a:moveTo>
                <a:lnTo>
                  <a:pt x="0" y="0"/>
                </a:lnTo>
                <a:lnTo>
                  <a:pt x="289560" y="0"/>
                </a:lnTo>
                <a:lnTo>
                  <a:pt x="289560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5080645" y="4551244"/>
            <a:ext cx="297122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ACT </a:t>
            </a:r>
            <a:r>
              <a:rPr sz="500" dirty="0">
                <a:latin typeface="Arial"/>
                <a:cs typeface="Arial"/>
              </a:rPr>
              <a:t>Grid</a:t>
            </a:r>
            <a:endParaRPr sz="50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3275339" y="4795584"/>
            <a:ext cx="996395" cy="0"/>
          </a:xfrm>
          <a:custGeom>
            <a:avLst/>
            <a:gdLst/>
            <a:ahLst/>
            <a:cxnLst/>
            <a:rect l="l" t="t" r="r" b="b"/>
            <a:pathLst>
              <a:path w="549401">
                <a:moveTo>
                  <a:pt x="549401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75339" y="4759609"/>
            <a:ext cx="996395" cy="71950"/>
          </a:xfrm>
          <a:custGeom>
            <a:avLst/>
            <a:gdLst/>
            <a:ahLst/>
            <a:cxnLst/>
            <a:rect l="l" t="t" r="r" b="b"/>
            <a:pathLst>
              <a:path w="549401" h="24383">
                <a:moveTo>
                  <a:pt x="0" y="24383"/>
                </a:moveTo>
                <a:lnTo>
                  <a:pt x="0" y="0"/>
                </a:lnTo>
                <a:lnTo>
                  <a:pt x="549401" y="0"/>
                </a:lnTo>
                <a:lnTo>
                  <a:pt x="549401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676650" y="4759609"/>
            <a:ext cx="427027" cy="7195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676650" y="4759609"/>
            <a:ext cx="427027" cy="719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676650" y="4759609"/>
            <a:ext cx="427027" cy="71950"/>
          </a:xfrm>
          <a:custGeom>
            <a:avLst/>
            <a:gdLst/>
            <a:ahLst/>
            <a:cxnLst/>
            <a:rect l="l" t="t" r="r" b="b"/>
            <a:pathLst>
              <a:path w="235458" h="24383">
                <a:moveTo>
                  <a:pt x="0" y="24383"/>
                </a:moveTo>
                <a:lnTo>
                  <a:pt x="0" y="0"/>
                </a:lnTo>
                <a:lnTo>
                  <a:pt x="235458" y="0"/>
                </a:lnTo>
                <a:lnTo>
                  <a:pt x="235458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5134542" y="4728877"/>
            <a:ext cx="1311715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Paint </a:t>
            </a:r>
            <a:r>
              <a:rPr sz="500" spc="11" dirty="0">
                <a:latin typeface="Arial"/>
                <a:cs typeface="Arial"/>
              </a:rPr>
              <a:t>&amp; </a:t>
            </a:r>
            <a:r>
              <a:rPr sz="500" dirty="0">
                <a:latin typeface="Arial"/>
                <a:cs typeface="Arial"/>
              </a:rPr>
              <a:t>Wall Coverings, Paint </a:t>
            </a:r>
            <a:r>
              <a:rPr sz="500" spc="11" dirty="0">
                <a:latin typeface="Arial"/>
                <a:cs typeface="Arial"/>
              </a:rPr>
              <a:t>&amp; </a:t>
            </a:r>
            <a:r>
              <a:rPr sz="500" dirty="0">
                <a:latin typeface="Arial"/>
                <a:cs typeface="Arial"/>
              </a:rPr>
              <a:t>Wall </a:t>
            </a:r>
            <a:r>
              <a:rPr sz="500" spc="11" dirty="0">
                <a:latin typeface="Arial"/>
                <a:cs typeface="Arial"/>
              </a:rPr>
              <a:t>Coverings</a:t>
            </a:r>
            <a:endParaRPr sz="500">
              <a:latin typeface="Arial"/>
              <a:cs typeface="Arial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972145" y="4973217"/>
            <a:ext cx="2299589" cy="0"/>
          </a:xfrm>
          <a:custGeom>
            <a:avLst/>
            <a:gdLst/>
            <a:ahLst/>
            <a:cxnLst/>
            <a:rect l="l" t="t" r="r" b="b"/>
            <a:pathLst>
              <a:path w="1267968">
                <a:moveTo>
                  <a:pt x="1267968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72145" y="4937242"/>
            <a:ext cx="2299589" cy="71950"/>
          </a:xfrm>
          <a:custGeom>
            <a:avLst/>
            <a:gdLst/>
            <a:ahLst/>
            <a:cxnLst/>
            <a:rect l="l" t="t" r="r" b="b"/>
            <a:pathLst>
              <a:path w="1267968" h="24383">
                <a:moveTo>
                  <a:pt x="0" y="24383"/>
                </a:moveTo>
                <a:lnTo>
                  <a:pt x="0" y="0"/>
                </a:lnTo>
                <a:lnTo>
                  <a:pt x="1267968" y="0"/>
                </a:lnTo>
                <a:lnTo>
                  <a:pt x="1267968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88975" y="4937242"/>
            <a:ext cx="131285" cy="719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88975" y="4937242"/>
            <a:ext cx="131285" cy="7195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88975" y="4937242"/>
            <a:ext cx="131285" cy="71950"/>
          </a:xfrm>
          <a:custGeom>
            <a:avLst/>
            <a:gdLst/>
            <a:ahLst/>
            <a:cxnLst/>
            <a:rect l="l" t="t" r="r" b="b"/>
            <a:pathLst>
              <a:path w="72389" h="24383">
                <a:moveTo>
                  <a:pt x="0" y="24383"/>
                </a:moveTo>
                <a:lnTo>
                  <a:pt x="0" y="0"/>
                </a:lnTo>
                <a:lnTo>
                  <a:pt x="72389" y="0"/>
                </a:lnTo>
                <a:lnTo>
                  <a:pt x="72389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5151125" y="4908759"/>
            <a:ext cx="555089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Sprinkler, Sprinkler</a:t>
            </a:r>
            <a:endParaRPr sz="500">
              <a:latin typeface="Arial"/>
              <a:cs typeface="Arial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05111" y="5151975"/>
            <a:ext cx="4166624" cy="0"/>
          </a:xfrm>
          <a:custGeom>
            <a:avLst/>
            <a:gdLst/>
            <a:ahLst/>
            <a:cxnLst/>
            <a:rect l="l" t="t" r="r" b="b"/>
            <a:pathLst>
              <a:path w="2297430">
                <a:moveTo>
                  <a:pt x="2297430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5111" y="5117123"/>
            <a:ext cx="4166624" cy="69704"/>
          </a:xfrm>
          <a:custGeom>
            <a:avLst/>
            <a:gdLst/>
            <a:ahLst/>
            <a:cxnLst/>
            <a:rect l="l" t="t" r="r" b="b"/>
            <a:pathLst>
              <a:path w="2297430" h="23622">
                <a:moveTo>
                  <a:pt x="0" y="23622"/>
                </a:moveTo>
                <a:lnTo>
                  <a:pt x="0" y="0"/>
                </a:lnTo>
                <a:lnTo>
                  <a:pt x="2297430" y="0"/>
                </a:lnTo>
                <a:lnTo>
                  <a:pt x="2297430" y="23622"/>
                </a:lnTo>
                <a:lnTo>
                  <a:pt x="0" y="236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30548" y="5117123"/>
            <a:ext cx="750405" cy="697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30548" y="5117123"/>
            <a:ext cx="750405" cy="69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30548" y="5117123"/>
            <a:ext cx="750405" cy="69704"/>
          </a:xfrm>
          <a:custGeom>
            <a:avLst/>
            <a:gdLst/>
            <a:ahLst/>
            <a:cxnLst/>
            <a:rect l="l" t="t" r="r" b="b"/>
            <a:pathLst>
              <a:path w="413765" h="23622">
                <a:moveTo>
                  <a:pt x="0" y="23622"/>
                </a:moveTo>
                <a:lnTo>
                  <a:pt x="0" y="0"/>
                </a:lnTo>
                <a:lnTo>
                  <a:pt x="413765" y="0"/>
                </a:lnTo>
                <a:lnTo>
                  <a:pt x="413765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5513200" y="5086393"/>
            <a:ext cx="1378510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CC </a:t>
            </a:r>
            <a:r>
              <a:rPr sz="500" dirty="0">
                <a:latin typeface="Arial"/>
                <a:cs typeface="Arial"/>
              </a:rPr>
              <a:t>- </a:t>
            </a:r>
            <a:r>
              <a:rPr sz="500" spc="11" dirty="0">
                <a:latin typeface="Arial"/>
                <a:cs typeface="Arial"/>
              </a:rPr>
              <a:t>Bundled </a:t>
            </a:r>
            <a:r>
              <a:rPr sz="500" dirty="0">
                <a:latin typeface="Arial"/>
                <a:cs typeface="Arial"/>
              </a:rPr>
              <a:t>Earthwork, </a:t>
            </a:r>
            <a:r>
              <a:rPr sz="500" spc="11" dirty="0">
                <a:latin typeface="Arial"/>
                <a:cs typeface="Arial"/>
              </a:rPr>
              <a:t>CC </a:t>
            </a:r>
            <a:r>
              <a:rPr sz="500" dirty="0">
                <a:latin typeface="Arial"/>
                <a:cs typeface="Arial"/>
              </a:rPr>
              <a:t>- </a:t>
            </a:r>
            <a:r>
              <a:rPr sz="500" spc="11" dirty="0">
                <a:latin typeface="Arial"/>
                <a:cs typeface="Arial"/>
              </a:rPr>
              <a:t>Bundled Earthwork</a:t>
            </a:r>
            <a:endParaRPr sz="500">
              <a:latin typeface="Arial"/>
              <a:cs typeface="Arial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06493" y="5099134"/>
            <a:ext cx="9042195" cy="0"/>
          </a:xfrm>
          <a:custGeom>
            <a:avLst/>
            <a:gdLst/>
            <a:ahLst/>
            <a:cxnLst/>
            <a:rect l="l" t="t" r="r" b="b"/>
            <a:pathLst>
              <a:path w="4985766">
                <a:moveTo>
                  <a:pt x="498576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669198" y="5330732"/>
            <a:ext cx="602537" cy="0"/>
          </a:xfrm>
          <a:custGeom>
            <a:avLst/>
            <a:gdLst/>
            <a:ahLst/>
            <a:cxnLst/>
            <a:rect l="l" t="t" r="r" b="b"/>
            <a:pathLst>
              <a:path w="332232">
                <a:moveTo>
                  <a:pt x="332232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669198" y="5294757"/>
            <a:ext cx="602537" cy="71950"/>
          </a:xfrm>
          <a:custGeom>
            <a:avLst/>
            <a:gdLst/>
            <a:ahLst/>
            <a:cxnLst/>
            <a:rect l="l" t="t" r="r" b="b"/>
            <a:pathLst>
              <a:path w="332232" h="24383">
                <a:moveTo>
                  <a:pt x="0" y="24383"/>
                </a:moveTo>
                <a:lnTo>
                  <a:pt x="0" y="0"/>
                </a:lnTo>
                <a:lnTo>
                  <a:pt x="332232" y="0"/>
                </a:lnTo>
                <a:lnTo>
                  <a:pt x="332232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72392" y="5330732"/>
            <a:ext cx="547256" cy="0"/>
          </a:xfrm>
          <a:custGeom>
            <a:avLst/>
            <a:gdLst/>
            <a:ahLst/>
            <a:cxnLst/>
            <a:rect l="l" t="t" r="r" b="b"/>
            <a:pathLst>
              <a:path w="301751">
                <a:moveTo>
                  <a:pt x="301751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72392" y="5294757"/>
            <a:ext cx="547256" cy="71950"/>
          </a:xfrm>
          <a:custGeom>
            <a:avLst/>
            <a:gdLst/>
            <a:ahLst/>
            <a:cxnLst/>
            <a:rect l="l" t="t" r="r" b="b"/>
            <a:pathLst>
              <a:path w="301751" h="24383">
                <a:moveTo>
                  <a:pt x="0" y="24383"/>
                </a:moveTo>
                <a:lnTo>
                  <a:pt x="0" y="0"/>
                </a:lnTo>
                <a:lnTo>
                  <a:pt x="301751" y="0"/>
                </a:lnTo>
                <a:lnTo>
                  <a:pt x="301751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5550514" y="5264026"/>
            <a:ext cx="936281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Access </a:t>
            </a:r>
            <a:r>
              <a:rPr sz="500" dirty="0">
                <a:latin typeface="Arial"/>
                <a:cs typeface="Arial"/>
              </a:rPr>
              <a:t>Flooring, </a:t>
            </a:r>
            <a:r>
              <a:rPr sz="500" spc="11" dirty="0">
                <a:latin typeface="Arial"/>
                <a:cs typeface="Arial"/>
              </a:rPr>
              <a:t>Access </a:t>
            </a:r>
            <a:r>
              <a:rPr sz="500" dirty="0">
                <a:latin typeface="Arial"/>
                <a:cs typeface="Arial"/>
              </a:rPr>
              <a:t>Flooring</a:t>
            </a:r>
            <a:endParaRPr sz="500">
              <a:latin typeface="Arial"/>
              <a:cs typeface="Arial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3893077" y="5508366"/>
            <a:ext cx="378657" cy="0"/>
          </a:xfrm>
          <a:custGeom>
            <a:avLst/>
            <a:gdLst/>
            <a:ahLst/>
            <a:cxnLst/>
            <a:rect l="l" t="t" r="r" b="b"/>
            <a:pathLst>
              <a:path w="208787">
                <a:moveTo>
                  <a:pt x="208787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893077" y="5472391"/>
            <a:ext cx="378657" cy="71950"/>
          </a:xfrm>
          <a:custGeom>
            <a:avLst/>
            <a:gdLst/>
            <a:ahLst/>
            <a:cxnLst/>
            <a:rect l="l" t="t" r="r" b="b"/>
            <a:pathLst>
              <a:path w="208787" h="24383">
                <a:moveTo>
                  <a:pt x="0" y="24383"/>
                </a:moveTo>
                <a:lnTo>
                  <a:pt x="0" y="0"/>
                </a:lnTo>
                <a:lnTo>
                  <a:pt x="208787" y="0"/>
                </a:lnTo>
                <a:lnTo>
                  <a:pt x="208787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92009" y="5472391"/>
            <a:ext cx="355165" cy="7195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92009" y="5472391"/>
            <a:ext cx="355165" cy="7195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92009" y="5472391"/>
            <a:ext cx="355165" cy="71950"/>
          </a:xfrm>
          <a:custGeom>
            <a:avLst/>
            <a:gdLst/>
            <a:ahLst/>
            <a:cxnLst/>
            <a:rect l="l" t="t" r="r" b="b"/>
            <a:pathLst>
              <a:path w="195834" h="24383">
                <a:moveTo>
                  <a:pt x="0" y="24383"/>
                </a:moveTo>
                <a:lnTo>
                  <a:pt x="0" y="0"/>
                </a:lnTo>
                <a:lnTo>
                  <a:pt x="195834" y="0"/>
                </a:lnTo>
                <a:lnTo>
                  <a:pt x="195834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5879421" y="5441659"/>
            <a:ext cx="2014214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CC </a:t>
            </a:r>
            <a:r>
              <a:rPr sz="500" dirty="0">
                <a:latin typeface="Arial"/>
                <a:cs typeface="Arial"/>
              </a:rPr>
              <a:t>- Site </a:t>
            </a:r>
            <a:r>
              <a:rPr sz="500" spc="11" dirty="0">
                <a:latin typeface="Arial"/>
                <a:cs typeface="Arial"/>
              </a:rPr>
              <a:t>Hardscape &amp; </a:t>
            </a:r>
            <a:r>
              <a:rPr sz="500" dirty="0">
                <a:latin typeface="Arial"/>
                <a:cs typeface="Arial"/>
              </a:rPr>
              <a:t>Landscaping, </a:t>
            </a:r>
            <a:r>
              <a:rPr sz="500" spc="11" dirty="0">
                <a:latin typeface="Arial"/>
                <a:cs typeface="Arial"/>
              </a:rPr>
              <a:t>CC </a:t>
            </a:r>
            <a:r>
              <a:rPr sz="500" dirty="0">
                <a:latin typeface="Arial"/>
                <a:cs typeface="Arial"/>
              </a:rPr>
              <a:t>- Site </a:t>
            </a:r>
            <a:r>
              <a:rPr sz="500" spc="11" dirty="0">
                <a:latin typeface="Arial"/>
                <a:cs typeface="Arial"/>
              </a:rPr>
              <a:t>Hardscape &amp; Landscaping</a:t>
            </a:r>
            <a:endParaRPr sz="500">
              <a:latin typeface="Arial"/>
              <a:cs typeface="Arial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3772845" y="5685999"/>
            <a:ext cx="498889" cy="0"/>
          </a:xfrm>
          <a:custGeom>
            <a:avLst/>
            <a:gdLst/>
            <a:ahLst/>
            <a:cxnLst/>
            <a:rect l="l" t="t" r="r" b="b"/>
            <a:pathLst>
              <a:path w="275082">
                <a:moveTo>
                  <a:pt x="275082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772845" y="5650024"/>
            <a:ext cx="498889" cy="71950"/>
          </a:xfrm>
          <a:custGeom>
            <a:avLst/>
            <a:gdLst/>
            <a:ahLst/>
            <a:cxnLst/>
            <a:rect l="l" t="t" r="r" b="b"/>
            <a:pathLst>
              <a:path w="275082" h="24383">
                <a:moveTo>
                  <a:pt x="0" y="24383"/>
                </a:moveTo>
                <a:lnTo>
                  <a:pt x="0" y="0"/>
                </a:lnTo>
                <a:lnTo>
                  <a:pt x="275082" y="0"/>
                </a:lnTo>
                <a:lnTo>
                  <a:pt x="275082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699304" y="5685999"/>
            <a:ext cx="493361" cy="0"/>
          </a:xfrm>
          <a:custGeom>
            <a:avLst/>
            <a:gdLst/>
            <a:ahLst/>
            <a:cxnLst/>
            <a:rect l="l" t="t" r="r" b="b"/>
            <a:pathLst>
              <a:path w="272034">
                <a:moveTo>
                  <a:pt x="272034" y="0"/>
                </a:moveTo>
                <a:lnTo>
                  <a:pt x="0" y="0"/>
                </a:lnTo>
              </a:path>
            </a:pathLst>
          </a:custGeom>
          <a:ln w="2565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699304" y="5650024"/>
            <a:ext cx="493361" cy="71950"/>
          </a:xfrm>
          <a:custGeom>
            <a:avLst/>
            <a:gdLst/>
            <a:ahLst/>
            <a:cxnLst/>
            <a:rect l="l" t="t" r="r" b="b"/>
            <a:pathLst>
              <a:path w="272034" h="24383">
                <a:moveTo>
                  <a:pt x="0" y="24383"/>
                </a:moveTo>
                <a:lnTo>
                  <a:pt x="0" y="0"/>
                </a:lnTo>
                <a:lnTo>
                  <a:pt x="272034" y="0"/>
                </a:lnTo>
                <a:lnTo>
                  <a:pt x="272034" y="24383"/>
                </a:lnTo>
                <a:lnTo>
                  <a:pt x="0" y="243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6224912" y="5619293"/>
            <a:ext cx="602306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dirty="0">
                <a:latin typeface="Arial"/>
                <a:cs typeface="Arial"/>
              </a:rPr>
              <a:t>Carpeting, Carpeting</a:t>
            </a:r>
            <a:endParaRPr sz="500">
              <a:latin typeface="Arial"/>
              <a:cs typeface="Arial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3286394" y="5864757"/>
            <a:ext cx="985341" cy="0"/>
          </a:xfrm>
          <a:custGeom>
            <a:avLst/>
            <a:gdLst/>
            <a:ahLst/>
            <a:cxnLst/>
            <a:rect l="l" t="t" r="r" b="b"/>
            <a:pathLst>
              <a:path w="543306">
                <a:moveTo>
                  <a:pt x="543306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286394" y="5829905"/>
            <a:ext cx="985341" cy="69704"/>
          </a:xfrm>
          <a:custGeom>
            <a:avLst/>
            <a:gdLst/>
            <a:ahLst/>
            <a:cxnLst/>
            <a:rect l="l" t="t" r="r" b="b"/>
            <a:pathLst>
              <a:path w="543306" h="23622">
                <a:moveTo>
                  <a:pt x="0" y="23622"/>
                </a:moveTo>
                <a:lnTo>
                  <a:pt x="0" y="0"/>
                </a:lnTo>
                <a:lnTo>
                  <a:pt x="543306" y="0"/>
                </a:lnTo>
                <a:lnTo>
                  <a:pt x="543306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492009" y="5829905"/>
            <a:ext cx="979813" cy="697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492009" y="5829905"/>
            <a:ext cx="979813" cy="697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492009" y="5829905"/>
            <a:ext cx="979813" cy="69704"/>
          </a:xfrm>
          <a:custGeom>
            <a:avLst/>
            <a:gdLst/>
            <a:ahLst/>
            <a:cxnLst/>
            <a:rect l="l" t="t" r="r" b="b"/>
            <a:pathLst>
              <a:path w="540258" h="23622">
                <a:moveTo>
                  <a:pt x="0" y="23622"/>
                </a:moveTo>
                <a:lnTo>
                  <a:pt x="0" y="0"/>
                </a:lnTo>
                <a:lnTo>
                  <a:pt x="540258" y="0"/>
                </a:lnTo>
                <a:lnTo>
                  <a:pt x="540258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6504069" y="5799175"/>
            <a:ext cx="1706725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Roof </a:t>
            </a:r>
            <a:r>
              <a:rPr sz="500" dirty="0">
                <a:latin typeface="Arial"/>
                <a:cs typeface="Arial"/>
              </a:rPr>
              <a:t>Dirt / Vegetation / Pavers, </a:t>
            </a:r>
            <a:r>
              <a:rPr sz="500" spc="11" dirty="0">
                <a:latin typeface="Arial"/>
                <a:cs typeface="Arial"/>
              </a:rPr>
              <a:t>Roof </a:t>
            </a:r>
            <a:r>
              <a:rPr sz="500" dirty="0">
                <a:latin typeface="Arial"/>
                <a:cs typeface="Arial"/>
              </a:rPr>
              <a:t>Dirt / Vegetation / </a:t>
            </a:r>
            <a:r>
              <a:rPr sz="500" spc="11" dirty="0">
                <a:latin typeface="Arial"/>
                <a:cs typeface="Arial"/>
              </a:rPr>
              <a:t>Pavers</a:t>
            </a:r>
            <a:endParaRPr sz="500">
              <a:latin typeface="Arial"/>
              <a:cs typeface="Arial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4014689" y="6042390"/>
            <a:ext cx="257045" cy="0"/>
          </a:xfrm>
          <a:custGeom>
            <a:avLst/>
            <a:gdLst/>
            <a:ahLst/>
            <a:cxnLst/>
            <a:rect l="l" t="t" r="r" b="b"/>
            <a:pathLst>
              <a:path w="141732">
                <a:moveTo>
                  <a:pt x="141732" y="0"/>
                </a:moveTo>
                <a:lnTo>
                  <a:pt x="0" y="0"/>
                </a:lnTo>
              </a:path>
            </a:pathLst>
          </a:custGeom>
          <a:ln w="248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014689" y="6007538"/>
            <a:ext cx="257045" cy="69704"/>
          </a:xfrm>
          <a:custGeom>
            <a:avLst/>
            <a:gdLst/>
            <a:ahLst/>
            <a:cxnLst/>
            <a:rect l="l" t="t" r="r" b="b"/>
            <a:pathLst>
              <a:path w="141732" h="23622">
                <a:moveTo>
                  <a:pt x="0" y="23622"/>
                </a:moveTo>
                <a:lnTo>
                  <a:pt x="0" y="0"/>
                </a:lnTo>
                <a:lnTo>
                  <a:pt x="141732" y="0"/>
                </a:lnTo>
                <a:lnTo>
                  <a:pt x="141732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323953" y="6007538"/>
            <a:ext cx="234932" cy="697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23953" y="6007538"/>
            <a:ext cx="234932" cy="697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323953" y="6007538"/>
            <a:ext cx="234932" cy="69704"/>
          </a:xfrm>
          <a:custGeom>
            <a:avLst/>
            <a:gdLst/>
            <a:ahLst/>
            <a:cxnLst/>
            <a:rect l="l" t="t" r="r" b="b"/>
            <a:pathLst>
              <a:path w="129539" h="23622">
                <a:moveTo>
                  <a:pt x="0" y="23622"/>
                </a:moveTo>
                <a:lnTo>
                  <a:pt x="0" y="0"/>
                </a:lnTo>
                <a:lnTo>
                  <a:pt x="129539" y="0"/>
                </a:lnTo>
                <a:lnTo>
                  <a:pt x="129539" y="23622"/>
                </a:lnTo>
                <a:lnTo>
                  <a:pt x="0" y="2362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6591133" y="5976808"/>
            <a:ext cx="1150486" cy="149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89"/>
            <a:r>
              <a:rPr sz="500" spc="11" dirty="0">
                <a:latin typeface="Arial"/>
                <a:cs typeface="Arial"/>
              </a:rPr>
              <a:t>Window </a:t>
            </a:r>
            <a:r>
              <a:rPr sz="500" dirty="0">
                <a:latin typeface="Arial"/>
                <a:cs typeface="Arial"/>
              </a:rPr>
              <a:t>Treatments, </a:t>
            </a:r>
            <a:r>
              <a:rPr sz="500" spc="11" dirty="0">
                <a:latin typeface="Arial"/>
                <a:cs typeface="Arial"/>
              </a:rPr>
              <a:t>Window Treatments</a:t>
            </a:r>
            <a:endParaRPr sz="500">
              <a:latin typeface="Arial"/>
              <a:cs typeface="Arial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06493" y="5989550"/>
            <a:ext cx="9042195" cy="0"/>
          </a:xfrm>
          <a:custGeom>
            <a:avLst/>
            <a:gdLst/>
            <a:ahLst/>
            <a:cxnLst/>
            <a:rect l="l" t="t" r="r" b="b"/>
            <a:pathLst>
              <a:path w="4985766">
                <a:moveTo>
                  <a:pt x="498576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0316" y="0"/>
            <a:ext cx="0" cy="363742"/>
          </a:xfrm>
          <a:custGeom>
            <a:avLst/>
            <a:gdLst/>
            <a:ahLst/>
            <a:cxnLst/>
            <a:rect l="l" t="t" r="r" b="b"/>
            <a:pathLst>
              <a:path h="123268">
                <a:moveTo>
                  <a:pt x="0" y="0"/>
                </a:moveTo>
                <a:lnTo>
                  <a:pt x="0" y="12326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127713" y="0"/>
            <a:ext cx="0" cy="363742"/>
          </a:xfrm>
          <a:custGeom>
            <a:avLst/>
            <a:gdLst/>
            <a:ahLst/>
            <a:cxnLst/>
            <a:rect l="l" t="t" r="r" b="b"/>
            <a:pathLst>
              <a:path h="123268">
                <a:moveTo>
                  <a:pt x="0" y="0"/>
                </a:moveTo>
                <a:lnTo>
                  <a:pt x="0" y="12326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0" y="363742"/>
            <a:ext cx="9151113" cy="0"/>
          </a:xfrm>
          <a:custGeom>
            <a:avLst/>
            <a:gdLst/>
            <a:ahLst/>
            <a:cxnLst/>
            <a:rect l="l" t="t" r="r" b="b"/>
            <a:pathLst>
              <a:path w="5045822">
                <a:moveTo>
                  <a:pt x="504582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TextBox 280"/>
          <p:cNvSpPr txBox="1"/>
          <p:nvPr/>
        </p:nvSpPr>
        <p:spPr>
          <a:xfrm>
            <a:off x="5151125" y="3037115"/>
            <a:ext cx="1261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$200K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611401" y="2658361"/>
            <a:ext cx="1137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$500K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893916" y="58441"/>
            <a:ext cx="203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June Activities</a:t>
            </a:r>
            <a:endParaRPr lang="en-US" b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5633084" y="1758792"/>
            <a:ext cx="89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$750K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5320876" y="2015991"/>
            <a:ext cx="973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$200K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6120902" y="3892937"/>
            <a:ext cx="1276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$250K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7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Project Plan Tracking Milestones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is fully costed at MS 2, retention </a:t>
            </a:r>
            <a:r>
              <a:rPr lang="en-US" dirty="0" smtClean="0"/>
              <a:t>remains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6120"/>
            <a:ext cx="8229600" cy="417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5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344" y="24803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Construction BCWS &amp; ACWP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5"/>
          <a:stretch/>
        </p:blipFill>
        <p:spPr bwMode="auto">
          <a:xfrm>
            <a:off x="228600" y="2057400"/>
            <a:ext cx="8310944" cy="41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2372" y="852818"/>
            <a:ext cx="4343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Based on 5/28/13 Update: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78% Complete based on cost</a:t>
            </a:r>
          </a:p>
          <a:p>
            <a:r>
              <a:rPr lang="en-US" sz="2400" b="1" dirty="0" smtClean="0"/>
              <a:t>    67% Complete based on 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0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2071" r="908" b="10007"/>
          <a:stretch/>
        </p:blipFill>
        <p:spPr bwMode="auto">
          <a:xfrm>
            <a:off x="254238" y="1821836"/>
            <a:ext cx="8326841" cy="46551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351479" y="40207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Monthly Costing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86852"/>
            <a:ext cx="44215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Monthly Average to date: </a:t>
            </a:r>
            <a:r>
              <a:rPr lang="en-US" sz="1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$1,225,000.</a:t>
            </a:r>
            <a:endParaRPr lang="en-US" sz="1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1400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Required Monthly Average to complete: </a:t>
            </a:r>
            <a:r>
              <a:rPr lang="en-US" sz="1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$420,000</a:t>
            </a:r>
            <a:endParaRPr lang="en-US" sz="1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 bwMode="auto">
          <a:xfrm>
            <a:off x="685800" y="2921048"/>
            <a:ext cx="7316399" cy="365934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423333" y="152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601 TSR Budget Balance</a:t>
            </a:r>
          </a:p>
          <a:p>
            <a:r>
              <a:rPr lang="en-US" sz="2800" b="1" dirty="0" smtClean="0"/>
              <a:t>ALL </a:t>
            </a:r>
            <a:r>
              <a:rPr lang="en-US" sz="2800" b="1" u="sng" dirty="0" smtClean="0"/>
              <a:t>Grant</a:t>
            </a:r>
            <a:r>
              <a:rPr lang="en-US" sz="2800" b="1" dirty="0" smtClean="0"/>
              <a:t> Costing w/ BMC Projection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81106"/>
            <a:ext cx="6901053" cy="18399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00600" y="2667000"/>
            <a:ext cx="533400" cy="254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4" idx="5"/>
          </p:cNvCxnSpPr>
          <p:nvPr/>
        </p:nvCxnSpPr>
        <p:spPr>
          <a:xfrm flipH="1" flipV="1">
            <a:off x="5255885" y="2883844"/>
            <a:ext cx="306715" cy="240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300402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67% costed. Does not include $2.6 M 5/28/13 BMC invoice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Financial </a:t>
            </a:r>
            <a:br>
              <a:rPr lang="en-US" sz="4000" b="1" dirty="0"/>
            </a:b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609600"/>
            <a:ext cx="8077200" cy="90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6469">
              <a:lnSpc>
                <a:spcPct val="100000"/>
              </a:lnSpc>
            </a:pPr>
            <a:r>
              <a:rPr lang="en-US" b="1" spc="-25" dirty="0">
                <a:cs typeface="Calibri"/>
              </a:rPr>
              <a:t>O</a:t>
            </a:r>
            <a:r>
              <a:rPr lang="en-US" b="1" spc="-10" dirty="0">
                <a:cs typeface="Calibri"/>
              </a:rPr>
              <a:t>TE Grant</a:t>
            </a:r>
            <a:r>
              <a:rPr lang="en-US" b="1" spc="-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Costs with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FY13</a:t>
            </a:r>
            <a:r>
              <a:rPr lang="en-US" b="1" spc="-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GPP</a:t>
            </a:r>
            <a:r>
              <a:rPr lang="en-US" b="1" spc="-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Co</a:t>
            </a:r>
            <a:r>
              <a:rPr lang="en-US" b="1" spc="-5" dirty="0">
                <a:cs typeface="Calibri"/>
              </a:rPr>
              <a:t>n</a:t>
            </a:r>
            <a:r>
              <a:rPr lang="en-US" b="1" spc="-10" dirty="0">
                <a:cs typeface="Calibri"/>
              </a:rPr>
              <a:t>tin</a:t>
            </a:r>
            <a:r>
              <a:rPr lang="en-US" b="1" dirty="0">
                <a:cs typeface="Calibri"/>
              </a:rPr>
              <a:t>g</a:t>
            </a:r>
            <a:r>
              <a:rPr lang="en-US" b="1" spc="-10" dirty="0">
                <a:cs typeface="Calibri"/>
              </a:rPr>
              <a:t>ency</a:t>
            </a:r>
            <a:endParaRPr lang="en-US" dirty="0">
              <a:cs typeface="Calibri"/>
            </a:endParaRPr>
          </a:p>
          <a:p>
            <a:pPr marL="962660" marR="1361440">
              <a:lnSpc>
                <a:spcPct val="104200"/>
              </a:lnSpc>
              <a:spcBef>
                <a:spcPts val="70"/>
              </a:spcBef>
            </a:pPr>
            <a:r>
              <a:rPr lang="en-US" sz="1600" b="1" spc="-10" dirty="0">
                <a:cs typeface="Calibri"/>
              </a:rPr>
              <a:t>(D</a:t>
            </a:r>
            <a:r>
              <a:rPr lang="en-US" sz="1600" b="1" spc="-20" dirty="0">
                <a:cs typeface="Calibri"/>
              </a:rPr>
              <a:t>o</a:t>
            </a:r>
            <a:r>
              <a:rPr lang="en-US" sz="1600" b="1" spc="-10" dirty="0">
                <a:cs typeface="Calibri"/>
              </a:rPr>
              <a:t>es N</a:t>
            </a:r>
            <a:r>
              <a:rPr lang="en-US" sz="1600" b="1" spc="-20" dirty="0">
                <a:cs typeface="Calibri"/>
              </a:rPr>
              <a:t>o</a:t>
            </a:r>
            <a:r>
              <a:rPr lang="en-US" sz="1600" b="1" spc="-5" dirty="0">
                <a:cs typeface="Calibri"/>
              </a:rPr>
              <a:t>t</a:t>
            </a:r>
            <a:r>
              <a:rPr lang="en-US" sz="1600" b="1" spc="-15" dirty="0">
                <a:cs typeface="Calibri"/>
              </a:rPr>
              <a:t> </a:t>
            </a:r>
            <a:r>
              <a:rPr lang="en-US" sz="1600" b="1" spc="-10" dirty="0">
                <a:cs typeface="Calibri"/>
              </a:rPr>
              <a:t>In</a:t>
            </a:r>
            <a:r>
              <a:rPr lang="en-US" sz="1600" b="1" spc="-20" dirty="0">
                <a:cs typeface="Calibri"/>
              </a:rPr>
              <a:t>c</a:t>
            </a:r>
            <a:r>
              <a:rPr lang="en-US" sz="1600" b="1" spc="-10" dirty="0">
                <a:cs typeface="Calibri"/>
              </a:rPr>
              <a:t>lu</a:t>
            </a:r>
            <a:r>
              <a:rPr lang="en-US" sz="1600" b="1" spc="-15" dirty="0">
                <a:cs typeface="Calibri"/>
              </a:rPr>
              <a:t>d</a:t>
            </a:r>
            <a:r>
              <a:rPr lang="en-US" sz="1600" b="1" spc="-10" dirty="0">
                <a:cs typeface="Calibri"/>
              </a:rPr>
              <a:t>e</a:t>
            </a:r>
            <a:r>
              <a:rPr lang="en-US" sz="1600" b="1" spc="-5" dirty="0">
                <a:cs typeface="Calibri"/>
              </a:rPr>
              <a:t> </a:t>
            </a:r>
            <a:r>
              <a:rPr lang="en-US" sz="1600" b="1" spc="-20" dirty="0">
                <a:cs typeface="Calibri"/>
              </a:rPr>
              <a:t>FY</a:t>
            </a:r>
            <a:r>
              <a:rPr lang="en-US" sz="1600" b="1" spc="-10" dirty="0">
                <a:cs typeface="Calibri"/>
              </a:rPr>
              <a:t>13</a:t>
            </a:r>
            <a:r>
              <a:rPr lang="en-US" sz="1600" b="1" spc="-15" dirty="0">
                <a:cs typeface="Calibri"/>
              </a:rPr>
              <a:t> E</a:t>
            </a:r>
            <a:r>
              <a:rPr lang="en-US" sz="1600" b="1" spc="-10" dirty="0">
                <a:cs typeface="Calibri"/>
              </a:rPr>
              <a:t>q</a:t>
            </a:r>
            <a:r>
              <a:rPr lang="en-US" sz="1600" b="1" spc="-15" dirty="0">
                <a:cs typeface="Calibri"/>
              </a:rPr>
              <a:t>u</a:t>
            </a:r>
            <a:r>
              <a:rPr lang="en-US" sz="1600" b="1" spc="-10" dirty="0">
                <a:cs typeface="Calibri"/>
              </a:rPr>
              <a:t>ipment &amp; </a:t>
            </a:r>
            <a:r>
              <a:rPr lang="en-US" sz="1600" b="1" spc="-20" dirty="0">
                <a:cs typeface="Calibri"/>
              </a:rPr>
              <a:t>F</a:t>
            </a:r>
            <a:r>
              <a:rPr lang="en-US" sz="1600" b="1" spc="-10" dirty="0">
                <a:cs typeface="Calibri"/>
              </a:rPr>
              <a:t>urn</a:t>
            </a:r>
            <a:r>
              <a:rPr lang="en-US" sz="1600" b="1" spc="-15" dirty="0">
                <a:cs typeface="Calibri"/>
              </a:rPr>
              <a:t>i</a:t>
            </a:r>
            <a:r>
              <a:rPr lang="en-US" sz="1600" b="1" spc="-5" dirty="0">
                <a:cs typeface="Calibri"/>
              </a:rPr>
              <a:t>s</a:t>
            </a:r>
            <a:r>
              <a:rPr lang="en-US" sz="1600" b="1" spc="-10" dirty="0">
                <a:cs typeface="Calibri"/>
              </a:rPr>
              <a:t>h</a:t>
            </a:r>
            <a:r>
              <a:rPr lang="en-US" sz="1600" b="1" spc="-15" dirty="0">
                <a:cs typeface="Calibri"/>
              </a:rPr>
              <a:t>i</a:t>
            </a:r>
            <a:r>
              <a:rPr lang="en-US" sz="1600" b="1" spc="-10" dirty="0">
                <a:cs typeface="Calibri"/>
              </a:rPr>
              <a:t>ngs</a:t>
            </a:r>
            <a:r>
              <a:rPr lang="en-US" sz="1600" b="1" spc="-5" dirty="0">
                <a:cs typeface="Calibri"/>
              </a:rPr>
              <a:t> </a:t>
            </a:r>
            <a:r>
              <a:rPr lang="en-US" sz="1600" b="1" spc="-10" dirty="0">
                <a:cs typeface="Calibri"/>
              </a:rPr>
              <a:t>or</a:t>
            </a:r>
            <a:r>
              <a:rPr lang="en-US" sz="1600" b="1" spc="-15" dirty="0">
                <a:cs typeface="Calibri"/>
              </a:rPr>
              <a:t> </a:t>
            </a:r>
            <a:r>
              <a:rPr lang="en-US" sz="1600" b="1" spc="-10" dirty="0">
                <a:cs typeface="Calibri"/>
              </a:rPr>
              <a:t>IGP</a:t>
            </a:r>
            <a:r>
              <a:rPr lang="en-US" sz="1600" b="1" spc="-5" dirty="0">
                <a:cs typeface="Calibri"/>
              </a:rPr>
              <a:t>P)</a:t>
            </a:r>
            <a:r>
              <a:rPr lang="en-US" sz="1600" b="1" spc="-10" dirty="0">
                <a:cs typeface="Calibri"/>
              </a:rPr>
              <a:t> </a:t>
            </a:r>
            <a:endParaRPr lang="en-US" sz="1600" b="1" spc="-10" dirty="0" smtClean="0">
              <a:cs typeface="Calibri"/>
            </a:endParaRPr>
          </a:p>
          <a:p>
            <a:pPr marL="962660" marR="1361440">
              <a:lnSpc>
                <a:spcPct val="104200"/>
              </a:lnSpc>
              <a:spcBef>
                <a:spcPts val="70"/>
              </a:spcBef>
            </a:pPr>
            <a:r>
              <a:rPr lang="en-US" sz="1600" b="1" spc="-10" dirty="0" smtClean="0">
                <a:cs typeface="Calibri"/>
              </a:rPr>
              <a:t>Pr</a:t>
            </a:r>
            <a:r>
              <a:rPr lang="en-US" sz="1600" b="1" spc="-20" dirty="0" smtClean="0">
                <a:cs typeface="Calibri"/>
              </a:rPr>
              <a:t>o</a:t>
            </a:r>
            <a:r>
              <a:rPr lang="en-US" sz="1600" b="1" spc="-10" dirty="0" smtClean="0">
                <a:cs typeface="Calibri"/>
              </a:rPr>
              <a:t>je</a:t>
            </a:r>
            <a:r>
              <a:rPr lang="en-US" sz="1600" b="1" spc="-20" dirty="0" smtClean="0">
                <a:cs typeface="Calibri"/>
              </a:rPr>
              <a:t>c</a:t>
            </a:r>
            <a:r>
              <a:rPr lang="en-US" sz="1600" b="1" spc="-15" dirty="0" smtClean="0">
                <a:cs typeface="Calibri"/>
              </a:rPr>
              <a:t>t</a:t>
            </a:r>
            <a:r>
              <a:rPr lang="en-US" sz="1600" b="1" spc="-10" dirty="0" smtClean="0">
                <a:cs typeface="Calibri"/>
              </a:rPr>
              <a:t>ed</a:t>
            </a:r>
            <a:r>
              <a:rPr lang="en-US" sz="1600" b="1" spc="-5" dirty="0" smtClean="0">
                <a:cs typeface="Calibri"/>
              </a:rPr>
              <a:t> </a:t>
            </a:r>
            <a:r>
              <a:rPr lang="en-US" sz="1600" b="1" spc="-20" dirty="0">
                <a:cs typeface="Calibri"/>
              </a:rPr>
              <a:t>C</a:t>
            </a:r>
            <a:r>
              <a:rPr lang="en-US" sz="1600" b="1" spc="-10" dirty="0">
                <a:cs typeface="Calibri"/>
              </a:rPr>
              <a:t>ost Analy</a:t>
            </a:r>
            <a:r>
              <a:rPr lang="en-US" sz="1600" b="1" spc="-5" dirty="0">
                <a:cs typeface="Calibri"/>
              </a:rPr>
              <a:t>s</a:t>
            </a:r>
            <a:r>
              <a:rPr lang="en-US" sz="1600" b="1" spc="-10" dirty="0">
                <a:cs typeface="Calibri"/>
              </a:rPr>
              <a:t>is</a:t>
            </a:r>
            <a:endParaRPr lang="en-US" sz="1600" dirty="0">
              <a:cs typeface="Calibri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70873"/>
              </p:ext>
            </p:extLst>
          </p:nvPr>
        </p:nvGraphicFramePr>
        <p:xfrm>
          <a:off x="228600" y="1676400"/>
          <a:ext cx="8596232" cy="3687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657"/>
                <a:gridCol w="2029303"/>
                <a:gridCol w="947372"/>
                <a:gridCol w="756793"/>
                <a:gridCol w="954833"/>
                <a:gridCol w="899747"/>
                <a:gridCol w="771398"/>
                <a:gridCol w="899715"/>
                <a:gridCol w="907414"/>
              </a:tblGrid>
              <a:tr h="411353">
                <a:tc rowSpan="2" gridSpan="2"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100" b="1" spc="-1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ro</a:t>
                      </a:r>
                      <a:r>
                        <a:rPr sz="1100" b="1" spc="-5" dirty="0" smtClean="0">
                          <a:latin typeface="Calibri"/>
                          <a:cs typeface="Calibri"/>
                        </a:rPr>
                        <a:t>je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ct</a:t>
                      </a:r>
                      <a:r>
                        <a:rPr sz="11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23303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160" marR="376555">
                        <a:lnSpc>
                          <a:spcPct val="109600"/>
                        </a:lnSpc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Reallocated Ba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eline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Budg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(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obligat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full g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ant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sz="10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12/31/12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23303">
                      <a:solidFill>
                        <a:srgbClr val="000000"/>
                      </a:solidFill>
                      <a:prstDash val="solid"/>
                    </a:lnT>
                    <a:lnB w="23303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Budg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plete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as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5/31/13 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SA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21)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23303">
                      <a:solidFill>
                        <a:srgbClr val="000000"/>
                      </a:solidFill>
                      <a:prstDash val="solid"/>
                    </a:lnT>
                    <a:lnB w="23303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2069" marR="50165" indent="0" algn="ctr">
                        <a:lnSpc>
                          <a:spcPct val="109700"/>
                        </a:lnSpc>
                      </a:pPr>
                      <a:r>
                        <a:rPr sz="1000" b="1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oject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Budg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 Balance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23303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5478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23303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11885">
                        <a:lnSpc>
                          <a:spcPct val="100000"/>
                        </a:lnSpc>
                        <a:tabLst>
                          <a:tab pos="1949450" algn="l"/>
                        </a:tabLst>
                      </a:pP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ndi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ect	Ba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eline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115"/>
                        </a:spcBef>
                        <a:tabLst>
                          <a:tab pos="1128395" algn="l"/>
                          <a:tab pos="2063114" algn="l"/>
                        </a:tabLst>
                      </a:pP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ect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Budg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	Budg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	BAC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23303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80035" marR="241935" indent="-244475">
                        <a:lnSpc>
                          <a:spcPct val="109600"/>
                        </a:lnSpc>
                        <a:tabLst>
                          <a:tab pos="915035" algn="l"/>
                          <a:tab pos="1914525" algn="l"/>
                        </a:tabLst>
                      </a:pP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TD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Obligations		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TD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Obl 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ect	</a:t>
                      </a:r>
                      <a:r>
                        <a:rPr sz="1000" b="1" spc="-1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ndi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ect</a:t>
                      </a:r>
                      <a:r>
                        <a:rPr sz="1000" b="1" spc="5" dirty="0" smtClean="0">
                          <a:latin typeface="Calibri"/>
                          <a:cs typeface="Calibri"/>
                        </a:rPr>
                        <a:t> C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osts	  T</a:t>
                      </a:r>
                      <a:r>
                        <a:rPr sz="1000" b="1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0" dirty="0" smtClean="0">
                          <a:latin typeface="Calibri"/>
                          <a:cs typeface="Calibri"/>
                        </a:rPr>
                        <a:t>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23303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C5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23303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9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EDI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9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ra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 1 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si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 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120,958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$86,261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207,218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120,958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$82,671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203,629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$3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589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8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ra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 1 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si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 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ra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 2 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 S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upp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rt 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$764,532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$121,507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$886,039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$764,532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$105,949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$870,481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$15,557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9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8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ons</a:t>
                      </a:r>
                      <a:r>
                        <a:rPr sz="11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uc</a:t>
                      </a:r>
                      <a:r>
                        <a:rPr sz="1100" spc="-1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8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Fix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d Price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$17,550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249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$90,193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$17,640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442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$17,429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435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$90,193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$17,519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628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$120,814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9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T&amp;M 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$65,983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$11,851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$77,834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$65,983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$11,851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$77,834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9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Adv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Pr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$157,495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$30,971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$188,467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$157,495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$30,971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$188,467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0212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9">
                <a:tc gridSpan="2"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100" b="1" spc="-1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ro</a:t>
                      </a:r>
                      <a:r>
                        <a:rPr sz="1100" b="1" spc="-5" dirty="0" smtClean="0">
                          <a:latin typeface="Calibri"/>
                          <a:cs typeface="Calibri"/>
                        </a:rPr>
                        <a:t>je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ct</a:t>
                      </a:r>
                      <a:r>
                        <a:rPr sz="1100" b="1" spc="-10" dirty="0" smtClean="0">
                          <a:latin typeface="Calibri"/>
                          <a:cs typeface="Calibri"/>
                        </a:rPr>
                        <a:t> G</a:t>
                      </a: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13</a:t>
                      </a:r>
                      <a:r>
                        <a:rPr sz="1100" b="1" spc="-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21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b="1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ingency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9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Fix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d Price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 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$950,000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$950,000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$470,745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$470,745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$479,255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7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8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T&amp;M 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st C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1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$40,683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$9</a:t>
                      </a:r>
                      <a:r>
                        <a:rPr sz="10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0" dirty="0" smtClean="0">
                          <a:latin typeface="Calibri"/>
                          <a:cs typeface="Calibri"/>
                        </a:rPr>
                        <a:t>317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$50,000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$50,000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79958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6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6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12287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7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122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01882">
                <a:tc gridSpan="2"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TA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23303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tabLst>
                          <a:tab pos="1040130" algn="l"/>
                          <a:tab pos="1802130" algn="l"/>
                        </a:tabLst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649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900	$35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099	$21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000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23303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tabLst>
                          <a:tab pos="1007110" algn="l"/>
                          <a:tab pos="1714500" algn="l"/>
                        </a:tabLst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009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148	$32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636	$20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330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784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3">
                      <a:solidFill>
                        <a:srgbClr val="000000"/>
                      </a:solidFill>
                      <a:prstDash val="solid"/>
                    </a:lnL>
                    <a:lnR w="23304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23303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$66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216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04">
                      <a:solidFill>
                        <a:srgbClr val="000000"/>
                      </a:solidFill>
                      <a:prstDash val="solid"/>
                    </a:lnL>
                    <a:lnR w="23303">
                      <a:solidFill>
                        <a:srgbClr val="000000"/>
                      </a:solidFill>
                      <a:prstDash val="solid"/>
                    </a:lnR>
                    <a:lnT w="12286">
                      <a:solidFill>
                        <a:srgbClr val="000000"/>
                      </a:solidFill>
                      <a:prstDash val="solid"/>
                    </a:lnT>
                    <a:lnB w="2330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Financial – Estimated at </a:t>
            </a:r>
            <a:r>
              <a:rPr lang="en-US" sz="4000" b="1" dirty="0"/>
              <a:t>Completion</a:t>
            </a:r>
            <a:br>
              <a:rPr lang="en-US" sz="4000" b="1" dirty="0"/>
            </a:br>
            <a:r>
              <a:rPr lang="en-US" sz="2700" b="1" dirty="0"/>
              <a:t>601 + G13221 Funding</a:t>
            </a:r>
            <a:br>
              <a:rPr lang="en-US" sz="2700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139712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17352"/>
              </p:ext>
            </p:extLst>
          </p:nvPr>
        </p:nvGraphicFramePr>
        <p:xfrm>
          <a:off x="4648200" y="3429000"/>
          <a:ext cx="3128771" cy="76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852"/>
                <a:gridCol w="280140"/>
                <a:gridCol w="603779"/>
              </a:tblGrid>
              <a:tr h="376428">
                <a:tc gridSpan="3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SA's Issued After 5/31/13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023"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22 </a:t>
                      </a:r>
                      <a:r>
                        <a:rPr sz="1100" spc="-10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Issued 6/5/13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4F6228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3">
                      <a:solidFill>
                        <a:srgbClr val="4F6228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4F62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14,750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4F6228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4F6228"/>
                      </a:solidFill>
                      <a:prstDash val="solid"/>
                    </a:lnB>
                  </a:tcPr>
                </a:tc>
              </a:tr>
              <a:tr h="192024">
                <a:tc gridSpan="2">
                  <a:txBody>
                    <a:bodyPr/>
                    <a:lstStyle/>
                    <a:p>
                      <a:pPr marR="140335" algn="r">
                        <a:lnSpc>
                          <a:spcPct val="100000"/>
                        </a:lnSpc>
                      </a:pPr>
                      <a:r>
                        <a:rPr sz="1650" baseline="2525" dirty="0" smtClean="0">
                          <a:latin typeface="Calibri"/>
                          <a:cs typeface="Calibri"/>
                        </a:rPr>
                        <a:t>Total  </a:t>
                      </a:r>
                      <a:r>
                        <a:rPr sz="1650" spc="-15" baseline="25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14,750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4F6228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95469"/>
              </p:ext>
            </p:extLst>
          </p:nvPr>
        </p:nvGraphicFramePr>
        <p:xfrm>
          <a:off x="1066800" y="1676400"/>
          <a:ext cx="3119625" cy="3859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023"/>
                <a:gridCol w="1479803"/>
                <a:gridCol w="358655"/>
                <a:gridCol w="708144"/>
              </a:tblGrid>
              <a:tr h="211200">
                <a:tc gridSpan="2"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COR's</a:t>
                      </a:r>
                      <a:r>
                        <a:rPr sz="12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0" dirty="0" smtClean="0">
                          <a:latin typeface="Calibri"/>
                          <a:cs typeface="Calibri"/>
                        </a:rPr>
                        <a:t>a/o June 21, 2013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8807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126‐1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AV Equipment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(816)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141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Snow &amp; Water Manage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5,597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3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142‐1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Spray FP Stair 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4,924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154‐2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Windows at Corr 107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3,510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157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Tech Space Coord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3,725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Mecho Shade Mods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34,756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4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164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Add'l Access Doors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5,653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3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168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Door 313A Mods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2,199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169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Ext Soffit Mods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(22,389)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3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Exp Joint CDF Bridge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1,703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177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RAF at Steel Bracing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48,167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183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Spray FP at Col J/2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551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3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000000"/>
                      </a:solidFill>
                      <a:prstDash val="solid"/>
                    </a:lnR>
                    <a:lnT w="13462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024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024">
                <a:tc gridSpan="3"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Total  </a:t>
                      </a:r>
                      <a:r>
                        <a:rPr sz="1100" spc="-5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4F6228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4F622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30,231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4F6228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4F62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06977"/>
              </p:ext>
            </p:extLst>
          </p:nvPr>
        </p:nvGraphicFramePr>
        <p:xfrm>
          <a:off x="4648200" y="4724400"/>
          <a:ext cx="3119625" cy="76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023"/>
                <a:gridCol w="1479803"/>
                <a:gridCol w="245939"/>
                <a:gridCol w="820860"/>
              </a:tblGrid>
              <a:tr h="376427"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316230" indent="-635">
                        <a:lnSpc>
                          <a:spcPct val="11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Obligated a/o SA 21 (5/7/13)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20,330,784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SA's &amp; Anticipated EC's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R w="13461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000000"/>
                      </a:solidFill>
                      <a:prstDash val="solid"/>
                    </a:lnL>
                    <a:lnT w="13461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48,366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">
                <a:tc gridSpan="2">
                  <a:txBody>
                    <a:bodyPr/>
                    <a:lstStyle/>
                    <a:p>
                      <a:pPr marL="58420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Estimate At Completion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20,379,150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3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Financial – Available </a:t>
            </a:r>
            <a:r>
              <a:rPr lang="en-US" sz="4000" b="1" dirty="0"/>
              <a:t>Contingency</a:t>
            </a:r>
            <a:br>
              <a:rPr lang="en-US" sz="4000" b="1" dirty="0"/>
            </a:br>
            <a:r>
              <a:rPr lang="en-US" sz="2700" b="1" dirty="0"/>
              <a:t>601 + G13221 Funding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98608"/>
              </p:ext>
            </p:extLst>
          </p:nvPr>
        </p:nvGraphicFramePr>
        <p:xfrm>
          <a:off x="4648200" y="2043175"/>
          <a:ext cx="1950719" cy="1904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668"/>
                <a:gridCol w="210853"/>
                <a:gridCol w="967198"/>
              </a:tblGrid>
              <a:tr h="960119">
                <a:tc rowSpan="2">
                  <a:txBody>
                    <a:bodyPr/>
                    <a:lstStyle/>
                    <a:p>
                      <a:pPr marL="11430" indent="-635">
                        <a:lnSpc>
                          <a:spcPct val="11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Total Contra a/o SA 21 (does not inc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500380" marR="23495" indent="-90170">
                        <a:lnSpc>
                          <a:spcPts val="1580"/>
                        </a:lnSpc>
                        <a:spcBef>
                          <a:spcPts val="65"/>
                        </a:spcBef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Grant GPP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t Amount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550"/>
                        </a:lnSpc>
                        <a:spcBef>
                          <a:spcPts val="33"/>
                        </a:spcBef>
                      </a:pPr>
                      <a:endParaRPr sz="5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lude IGPP)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289560" algn="l"/>
                        </a:tabLst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	17,389,510.67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467359" algn="l"/>
                        </a:tabLst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	355,630.53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13461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40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461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17,745,141.20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000000"/>
                      </a:solidFill>
                      <a:prstDash val="solid"/>
                    </a:lnR>
                    <a:lnT w="13461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831">
                <a:tc>
                  <a:txBody>
                    <a:bodyPr/>
                    <a:lstStyle/>
                    <a:p>
                      <a:pPr marL="11430" marR="129539">
                        <a:lnSpc>
                          <a:spcPct val="11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Remaining Work to Complete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T w="25653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$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653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3,956,533.12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28181"/>
              </p:ext>
            </p:extLst>
          </p:nvPr>
        </p:nvGraphicFramePr>
        <p:xfrm>
          <a:off x="1524000" y="4419600"/>
          <a:ext cx="5111495" cy="1005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3629"/>
                <a:gridCol w="1038740"/>
                <a:gridCol w="2559126"/>
              </a:tblGrid>
              <a:tr h="207263">
                <a:tc gridSpan="3"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Contingency</a:t>
                      </a:r>
                      <a:r>
                        <a:rPr sz="12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0" dirty="0" smtClean="0">
                          <a:latin typeface="Calibri"/>
                          <a:cs typeface="Calibri"/>
                        </a:rPr>
                        <a:t>(does not include IGPP)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7356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Total Budget 12/31/12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$21,000,000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401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EAC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$20,379,150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9073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a/o 6/21/13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000000"/>
                      </a:solidFill>
                      <a:prstDash val="solid"/>
                    </a:lnR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7744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Available Contingency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latin typeface="Calibri"/>
                          <a:cs typeface="Calibri"/>
                        </a:rPr>
                        <a:t>$620,850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Calibri"/>
                          <a:cs typeface="Calibri"/>
                        </a:rPr>
                        <a:t>15.7%</a:t>
                      </a:r>
                      <a:r>
                        <a:rPr sz="1400" b="1" spc="1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of remaining work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65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56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25669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96846" y="1981198"/>
            <a:ext cx="252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</a:t>
            </a:r>
            <a:endParaRPr lang="en-US" sz="1200" b="1" dirty="0"/>
          </a:p>
        </p:txBody>
      </p:sp>
      <p:sp>
        <p:nvSpPr>
          <p:cNvPr id="8" name="object 5"/>
          <p:cNvSpPr txBox="1"/>
          <p:nvPr/>
        </p:nvSpPr>
        <p:spPr>
          <a:xfrm>
            <a:off x="1549457" y="4114800"/>
            <a:ext cx="3479743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latin typeface="Calibri"/>
                <a:cs typeface="Calibri"/>
              </a:rPr>
              <a:t>Previous available contingency a/o </a:t>
            </a:r>
            <a:r>
              <a:rPr sz="1100" b="1" dirty="0" smtClean="0">
                <a:latin typeface="Calibri"/>
                <a:cs typeface="Calibri"/>
              </a:rPr>
              <a:t>4/25/13</a:t>
            </a:r>
            <a:r>
              <a:rPr lang="en-US" sz="1100" b="1" dirty="0" smtClean="0">
                <a:latin typeface="Calibri"/>
                <a:cs typeface="Calibri"/>
              </a:rPr>
              <a:t>:</a:t>
            </a:r>
            <a:r>
              <a:rPr sz="1100" b="1" dirty="0" smtClean="0">
                <a:latin typeface="Calibri"/>
                <a:cs typeface="Calibri"/>
              </a:rPr>
              <a:t> </a:t>
            </a:r>
            <a:r>
              <a:rPr sz="1100" b="1" spc="-70" dirty="0" smtClean="0">
                <a:latin typeface="Calibri"/>
                <a:cs typeface="Calibri"/>
              </a:rPr>
              <a:t> </a:t>
            </a:r>
            <a:r>
              <a:rPr sz="1100" b="1" spc="0" dirty="0" smtClean="0">
                <a:latin typeface="Calibri"/>
                <a:cs typeface="Calibri"/>
              </a:rPr>
              <a:t>$656,624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814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14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Contingency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Sources available to fund change orders: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IGPP;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b="1" dirty="0" smtClean="0"/>
              <a:t>DOE backstop (GPP Outfitting project)</a:t>
            </a:r>
            <a:r>
              <a:rPr lang="en-US" dirty="0" smtClean="0"/>
              <a:t>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b="1" dirty="0" smtClean="0"/>
              <a:t>Value engineering main construction work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Grant Funding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Summary Action Items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01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/>
              <a:t>Building Construction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b="1" dirty="0" smtClean="0"/>
              <a:t>shop drawing &amp; change order review, RFI responses</a:t>
            </a:r>
          </a:p>
          <a:p>
            <a:pPr lvl="1"/>
            <a:r>
              <a:rPr lang="en-US" sz="3200" b="1" dirty="0" smtClean="0"/>
              <a:t>construction coordination</a:t>
            </a:r>
            <a:r>
              <a:rPr lang="en-US" sz="3200" b="1" dirty="0"/>
              <a:t> </a:t>
            </a:r>
            <a:r>
              <a:rPr lang="en-US" sz="3200" b="1" dirty="0" smtClean="0"/>
              <a:t>&amp; oversight. </a:t>
            </a:r>
          </a:p>
          <a:p>
            <a:pPr lvl="1"/>
            <a:r>
              <a:rPr lang="en-US" sz="3200" b="1" dirty="0" smtClean="0"/>
              <a:t>schedule oversight</a:t>
            </a:r>
          </a:p>
          <a:p>
            <a:pPr lvl="1"/>
            <a:r>
              <a:rPr lang="en-US" sz="3200" b="1" dirty="0" smtClean="0"/>
              <a:t>financial oversight</a:t>
            </a:r>
          </a:p>
          <a:p>
            <a:r>
              <a:rPr lang="en-US" sz="3600" dirty="0" smtClean="0"/>
              <a:t>Discussions for </a:t>
            </a:r>
            <a:r>
              <a:rPr lang="en-US" sz="3600" b="1" dirty="0" smtClean="0"/>
              <a:t>procurement of furnishings</a:t>
            </a:r>
          </a:p>
          <a:p>
            <a:r>
              <a:rPr lang="en-US" sz="3600" b="1" dirty="0" smtClean="0"/>
              <a:t>Space and programing </a:t>
            </a:r>
            <a:r>
              <a:rPr lang="en-US" sz="3600" dirty="0" smtClean="0"/>
              <a:t>discussions</a:t>
            </a:r>
          </a:p>
          <a:p>
            <a:r>
              <a:rPr lang="en-US" sz="3600" b="1" dirty="0" smtClean="0"/>
              <a:t>VoIP</a:t>
            </a:r>
            <a:r>
              <a:rPr lang="en-US" sz="3600" b="1" dirty="0"/>
              <a:t>, </a:t>
            </a:r>
            <a:r>
              <a:rPr lang="en-US" sz="3600" b="1" dirty="0" smtClean="0"/>
              <a:t>networking </a:t>
            </a:r>
            <a:r>
              <a:rPr lang="en-US" sz="3600" dirty="0" smtClean="0"/>
              <a:t>discussions</a:t>
            </a:r>
            <a:r>
              <a:rPr lang="en-US" sz="3600" b="1" dirty="0" smtClean="0"/>
              <a:t> </a:t>
            </a:r>
            <a:r>
              <a:rPr lang="en-US" sz="3600" dirty="0" smtClean="0"/>
              <a:t> </a:t>
            </a:r>
          </a:p>
          <a:p>
            <a:pPr lvl="1"/>
            <a:r>
              <a:rPr lang="en-US" sz="3200" b="1" dirty="0" smtClean="0"/>
              <a:t>Install main cable runs</a:t>
            </a:r>
          </a:p>
          <a:p>
            <a:r>
              <a:rPr lang="en-US" sz="3600" b="1" dirty="0" smtClean="0"/>
              <a:t>Security</a:t>
            </a:r>
            <a:r>
              <a:rPr lang="en-US" sz="3600" dirty="0" smtClean="0"/>
              <a:t> walk-thru</a:t>
            </a:r>
            <a:endParaRPr lang="en-US" sz="3600" dirty="0"/>
          </a:p>
          <a:p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OTE Outfitting GPP G13-211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FY 13: $2M for VoIP/networking &amp; Contingency.</a:t>
            </a:r>
          </a:p>
          <a:p>
            <a:pPr lvl="1"/>
            <a:r>
              <a:rPr lang="en-US" dirty="0" smtClean="0"/>
              <a:t>Layout studies underway. Coordination with WH Space Task Force.</a:t>
            </a:r>
          </a:p>
          <a:p>
            <a:pPr lvl="1"/>
            <a:r>
              <a:rPr lang="en-US" dirty="0" smtClean="0"/>
              <a:t>Initial discussions w/ security. Arrangements underway for site visit for security system vendor.</a:t>
            </a:r>
          </a:p>
          <a:p>
            <a:pPr lvl="1"/>
            <a:r>
              <a:rPr lang="en-US" dirty="0" smtClean="0"/>
              <a:t>Networking/VoIP planning underway. </a:t>
            </a:r>
          </a:p>
          <a:p>
            <a:pPr lvl="2"/>
            <a:r>
              <a:rPr lang="en-US" dirty="0" smtClean="0"/>
              <a:t>CD site visit 6/20/13.</a:t>
            </a:r>
          </a:p>
          <a:p>
            <a:pPr lvl="2"/>
            <a:r>
              <a:rPr lang="en-US" dirty="0" smtClean="0"/>
              <a:t>Coordination w/ OTE contractor to allow early access to building for underfloor cable installation.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IASU </a:t>
            </a:r>
            <a:r>
              <a:rPr lang="en-US" sz="4000" b="1" dirty="0" smtClean="0"/>
              <a:t>Update (IGPP)</a:t>
            </a:r>
            <a:endParaRPr lang="en-US" sz="4000" dirty="0" smtClean="0"/>
          </a:p>
          <a:p>
            <a:r>
              <a:rPr lang="en-US" sz="3600" dirty="0" smtClean="0"/>
              <a:t>Phase 2 scope approximately 85% complete. 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4000" b="1" dirty="0" smtClean="0"/>
              <a:t>CDF Coordination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West ramp concrete replacement complete and returned to use.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Interior coordination for completion of bridge installation.</a:t>
            </a:r>
            <a:endParaRPr lang="en-US" sz="3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90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Shop drawing review </a:t>
            </a:r>
            <a:r>
              <a:rPr lang="en-US" sz="3600" dirty="0" smtClean="0"/>
              <a:t>substantially complete.</a:t>
            </a:r>
          </a:p>
          <a:p>
            <a:r>
              <a:rPr lang="en-US" sz="3600" b="1" dirty="0" smtClean="0"/>
              <a:t>350 RFI’s </a:t>
            </a:r>
            <a:r>
              <a:rPr lang="en-US" sz="3600" dirty="0" smtClean="0"/>
              <a:t>rec’d from contractor have been responded to. </a:t>
            </a:r>
          </a:p>
          <a:p>
            <a:r>
              <a:rPr lang="en-US" sz="3600" b="1" dirty="0" smtClean="0"/>
              <a:t>Schedule Oversight </a:t>
            </a:r>
            <a:r>
              <a:rPr lang="en-US" sz="3600" dirty="0" smtClean="0"/>
              <a:t>on-going. Contractor has accelerated schedule.</a:t>
            </a:r>
          </a:p>
          <a:p>
            <a:r>
              <a:rPr lang="en-US" sz="3600" b="1" dirty="0" smtClean="0"/>
              <a:t>Financial Oversight </a:t>
            </a:r>
            <a:r>
              <a:rPr lang="en-US" sz="3600" dirty="0" smtClean="0"/>
              <a:t>on-going.</a:t>
            </a:r>
            <a:endParaRPr lang="en-US" sz="3600" dirty="0"/>
          </a:p>
          <a:p>
            <a:r>
              <a:rPr lang="en-US" sz="3600" b="1" dirty="0" smtClean="0"/>
              <a:t>Safety procedures </a:t>
            </a:r>
            <a:r>
              <a:rPr lang="en-US" sz="3600" dirty="0" smtClean="0"/>
              <a:t>continue to be expanded as more subs come onto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LEED procedures &amp; Action Plan implemented.</a:t>
            </a:r>
          </a:p>
          <a:p>
            <a:pPr lvl="1"/>
            <a:r>
              <a:rPr lang="en-US" b="1" dirty="0" smtClean="0"/>
              <a:t>Contractor reporting 99% construction waste has been recycled.</a:t>
            </a:r>
          </a:p>
          <a:p>
            <a:pPr lvl="1"/>
            <a:r>
              <a:rPr lang="en-US" b="1" dirty="0" smtClean="0"/>
              <a:t>On track to meet goal of 20% (by cost) of regionally manufactured materials.</a:t>
            </a:r>
          </a:p>
          <a:p>
            <a:pPr lvl="1"/>
            <a:r>
              <a:rPr lang="en-US" b="1" dirty="0" smtClean="0"/>
              <a:t>On track to meet goal of 20% (by cost) of recycled content in materials used.</a:t>
            </a:r>
          </a:p>
          <a:p>
            <a:pPr lvl="1"/>
            <a:r>
              <a:rPr lang="en-US" b="1" dirty="0" smtClean="0"/>
              <a:t>Commissioning activities underway.</a:t>
            </a:r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40-50 workers daily in the past month </a:t>
            </a:r>
          </a:p>
          <a:p>
            <a:pPr lvl="1"/>
            <a:r>
              <a:rPr lang="en-US" b="1" dirty="0" smtClean="0"/>
              <a:t>Exterior </a:t>
            </a:r>
            <a:r>
              <a:rPr lang="en-US" b="1" dirty="0"/>
              <a:t>Enclosure</a:t>
            </a:r>
          </a:p>
          <a:p>
            <a:pPr marL="914400" lvl="2" indent="0">
              <a:buNone/>
            </a:pPr>
            <a:r>
              <a:rPr lang="en-US" dirty="0" smtClean="0"/>
              <a:t>Building is fully enclosed and substantially weather tight:</a:t>
            </a:r>
          </a:p>
          <a:p>
            <a:pPr lvl="2"/>
            <a:r>
              <a:rPr lang="en-US" b="1" dirty="0" smtClean="0"/>
              <a:t>Window</a:t>
            </a:r>
            <a:r>
              <a:rPr lang="en-US" dirty="0" smtClean="0"/>
              <a:t> framing &amp; glazing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&amp; 3</a:t>
            </a:r>
            <a:r>
              <a:rPr lang="en-US" baseline="30000" dirty="0" smtClean="0"/>
              <a:t>rd</a:t>
            </a:r>
            <a:r>
              <a:rPr lang="en-US" dirty="0" smtClean="0"/>
              <a:t> floors</a:t>
            </a:r>
          </a:p>
          <a:p>
            <a:pPr lvl="2"/>
            <a:r>
              <a:rPr lang="en-US" b="1" dirty="0" smtClean="0"/>
              <a:t>Roofing </a:t>
            </a:r>
          </a:p>
          <a:p>
            <a:pPr lvl="2"/>
            <a:r>
              <a:rPr lang="en-US" b="1" dirty="0" smtClean="0"/>
              <a:t>Doors</a:t>
            </a:r>
          </a:p>
          <a:p>
            <a:pPr lvl="1"/>
            <a:r>
              <a:rPr lang="en-US" b="1" dirty="0" smtClean="0"/>
              <a:t>In-wall &amp; under floor MEP </a:t>
            </a:r>
            <a:r>
              <a:rPr lang="en-US" dirty="0" smtClean="0"/>
              <a:t>underway.</a:t>
            </a:r>
          </a:p>
          <a:p>
            <a:pPr lvl="1"/>
            <a:r>
              <a:rPr lang="en-US" b="1" dirty="0" smtClean="0"/>
              <a:t>Framing, gyp board, and painting</a:t>
            </a:r>
            <a:r>
              <a:rPr lang="en-US" dirty="0" smtClean="0"/>
              <a:t>  underway for partitions, walls, ceilings.</a:t>
            </a:r>
          </a:p>
          <a:p>
            <a:pPr lvl="1"/>
            <a:r>
              <a:rPr lang="en-US" b="1" dirty="0" smtClean="0"/>
              <a:t>Elevator </a:t>
            </a:r>
            <a:r>
              <a:rPr lang="en-US" dirty="0" smtClean="0"/>
              <a:t>installation underway.</a:t>
            </a:r>
          </a:p>
          <a:p>
            <a:pPr lvl="1"/>
            <a:r>
              <a:rPr lang="en-US" b="1" dirty="0" smtClean="0"/>
              <a:t>Geothermal</a:t>
            </a:r>
            <a:r>
              <a:rPr lang="en-US" dirty="0" smtClean="0"/>
              <a:t> field continues.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OTE </a:t>
            </a:r>
            <a:r>
              <a:rPr lang="en-US" sz="3600" b="1" dirty="0" smtClean="0"/>
              <a:t>Construction Status</a:t>
            </a:r>
            <a:r>
              <a:rPr lang="en-US" sz="3600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25450"/>
            <a:ext cx="4216397" cy="3162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599" y="4277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Exterior Panels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89461"/>
            <a:ext cx="4332559" cy="324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3352800"/>
            <a:ext cx="4197096" cy="31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39171"/>
            <a:ext cx="38100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Elevators &amp; Stairs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3687977" cy="276598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769128" cy="28268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38600"/>
            <a:ext cx="3309936" cy="2482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2014537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14352</TotalTime>
  <Words>1311</Words>
  <Application>Microsoft Office PowerPoint</Application>
  <PresentationFormat>On-screen Show (4:3)</PresentationFormat>
  <Paragraphs>405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2_Office Theme</vt:lpstr>
      <vt:lpstr> OTE Building PMG Report  June 24, 2013 </vt:lpstr>
      <vt:lpstr>Agenda</vt:lpstr>
      <vt:lpstr>OTE Outfitting GPP G13-211</vt:lpstr>
      <vt:lpstr>PowerPoint Presentation</vt:lpstr>
      <vt:lpstr> OTE Project Status: </vt:lpstr>
      <vt:lpstr> OTE Project Status: </vt:lpstr>
      <vt:lpstr> </vt:lpstr>
      <vt:lpstr>PowerPoint Presentation</vt:lpstr>
      <vt:lpstr>Elevators &amp; Stairs</vt:lpstr>
      <vt:lpstr>PowerPoint Presentation</vt:lpstr>
      <vt:lpstr>PowerPoint Presentation</vt:lpstr>
      <vt:lpstr>MEP</vt:lpstr>
      <vt:lpstr>Interior Fit-up</vt:lpstr>
      <vt:lpstr>Two Week Look Ahead</vt:lpstr>
      <vt:lpstr>State DCEO Activities </vt:lpstr>
      <vt:lpstr>Contractual Schedule Adjustments</vt:lpstr>
      <vt:lpstr>BMC Schedule- May</vt:lpstr>
      <vt:lpstr>BMC Schedule- May</vt:lpstr>
      <vt:lpstr>BMC Schedule- May</vt:lpstr>
      <vt:lpstr>PowerPoint Presentation</vt:lpstr>
      <vt:lpstr>Project Plan Tracking Milestones</vt:lpstr>
      <vt:lpstr>PowerPoint Presentation</vt:lpstr>
      <vt:lpstr>PowerPoint Presentation</vt:lpstr>
      <vt:lpstr>PowerPoint Presentation</vt:lpstr>
      <vt:lpstr>Financial  </vt:lpstr>
      <vt:lpstr> Financial – Estimated at Completion 601 + G13221 Funding </vt:lpstr>
      <vt:lpstr>  Financial – Available Contingency 601 + G13221 Funding  </vt:lpstr>
      <vt:lpstr>Contingency Management</vt:lpstr>
      <vt:lpstr>Summary Action Items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Building PMG Report 11/29/10</dc:title>
  <dc:creator>Rhonda Merchut</dc:creator>
  <cp:lastModifiedBy>Rhonda Merchut</cp:lastModifiedBy>
  <cp:revision>599</cp:revision>
  <cp:lastPrinted>2013-06-21T21:10:54Z</cp:lastPrinted>
  <dcterms:created xsi:type="dcterms:W3CDTF">2010-11-29T18:55:41Z</dcterms:created>
  <dcterms:modified xsi:type="dcterms:W3CDTF">2013-06-24T15:09:52Z</dcterms:modified>
</cp:coreProperties>
</file>