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685" r:id="rId2"/>
    <p:sldId id="686" r:id="rId3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C0FFB"/>
    <a:srgbClr val="003399"/>
    <a:srgbClr val="008000"/>
    <a:srgbClr val="000066"/>
    <a:srgbClr val="006600"/>
    <a:srgbClr val="339933"/>
    <a:srgbClr val="CC0000"/>
    <a:srgbClr val="33CC33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27" autoAdjust="0"/>
    <p:restoredTop sz="99590" autoAdjust="0"/>
  </p:normalViewPr>
  <p:slideViewPr>
    <p:cSldViewPr snapToGrid="0" snapToObjects="1">
      <p:cViewPr>
        <p:scale>
          <a:sx n="110" d="100"/>
          <a:sy n="110" d="100"/>
        </p:scale>
        <p:origin x="-1662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420" y="42"/>
      </p:cViewPr>
      <p:guideLst>
        <p:guide orient="horz" pos="2930"/>
        <p:guide pos="221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43796" cy="472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9" tIns="46635" rIns="93269" bIns="46635" numCol="1" anchor="t" anchorCtr="0" compatLnSpc="1">
            <a:prstTxWarp prst="textNoShape">
              <a:avLst/>
            </a:prstTxWarp>
          </a:bodyPr>
          <a:lstStyle>
            <a:lvl1pPr defTabSz="93429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131" y="3"/>
            <a:ext cx="3043796" cy="472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9" tIns="46635" rIns="93269" bIns="46635" numCol="1" anchor="t" anchorCtr="0" compatLnSpc="1">
            <a:prstTxWarp prst="textNoShape">
              <a:avLst/>
            </a:prstTxWarp>
          </a:bodyPr>
          <a:lstStyle>
            <a:lvl1pPr algn="r" defTabSz="93429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5865"/>
            <a:ext cx="3043796" cy="470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9" tIns="46635" rIns="93269" bIns="46635" numCol="1" anchor="b" anchorCtr="0" compatLnSpc="1">
            <a:prstTxWarp prst="textNoShape">
              <a:avLst/>
            </a:prstTxWarp>
          </a:bodyPr>
          <a:lstStyle>
            <a:lvl1pPr defTabSz="93429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131" y="8865865"/>
            <a:ext cx="3043796" cy="470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9" tIns="46635" rIns="93269" bIns="46635" numCol="1" anchor="b" anchorCtr="0" compatLnSpc="1">
            <a:prstTxWarp prst="textNoShape">
              <a:avLst/>
            </a:prstTxWarp>
          </a:bodyPr>
          <a:lstStyle>
            <a:lvl1pPr algn="r" defTabSz="934291">
              <a:defRPr sz="1300">
                <a:latin typeface="Times New Roman" pitchFamily="18" charset="0"/>
              </a:defRPr>
            </a:lvl1pPr>
          </a:lstStyle>
          <a:p>
            <a:fld id="{A42B58AD-7EA4-481A-A0FE-5913EFD10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0168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796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5" tIns="46574" rIns="93145" bIns="46574" numCol="1" anchor="t" anchorCtr="0" compatLnSpc="1">
            <a:prstTxWarp prst="textNoShape">
              <a:avLst/>
            </a:prstTxWarp>
          </a:bodyPr>
          <a:lstStyle>
            <a:lvl1pPr defTabSz="93429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131" y="1"/>
            <a:ext cx="3043796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5" tIns="46574" rIns="93145" bIns="46574" numCol="1" anchor="t" anchorCtr="0" compatLnSpc="1">
            <a:prstTxWarp prst="textNoShape">
              <a:avLst/>
            </a:prstTxWarp>
          </a:bodyPr>
          <a:lstStyle>
            <a:lvl1pPr algn="r" defTabSz="93429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429" y="4420624"/>
            <a:ext cx="5143070" cy="418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5" tIns="46574" rIns="93145" bIns="46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707"/>
            <a:ext cx="3043796" cy="46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5" tIns="46574" rIns="93145" bIns="46574" numCol="1" anchor="b" anchorCtr="0" compatLnSpc="1">
            <a:prstTxWarp prst="textNoShape">
              <a:avLst/>
            </a:prstTxWarp>
          </a:bodyPr>
          <a:lstStyle>
            <a:lvl1pPr defTabSz="93429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131" y="8839707"/>
            <a:ext cx="3043796" cy="46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5" tIns="46574" rIns="93145" bIns="46574" numCol="1" anchor="b" anchorCtr="0" compatLnSpc="1">
            <a:prstTxWarp prst="textNoShape">
              <a:avLst/>
            </a:prstTxWarp>
          </a:bodyPr>
          <a:lstStyle>
            <a:lvl1pPr algn="r" defTabSz="934291">
              <a:defRPr sz="1300">
                <a:latin typeface="Times New Roman" pitchFamily="18" charset="0"/>
              </a:defRPr>
            </a:lvl1pPr>
          </a:lstStyle>
          <a:p>
            <a:fld id="{27A2B4BD-2C68-4001-ABC7-CC5418AF04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89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308100" y="2667000"/>
            <a:ext cx="7162800" cy="1331913"/>
          </a:xfrm>
        </p:spPr>
        <p:txBody>
          <a:bodyPr anchorCtr="1"/>
          <a:lstStyle>
            <a:lvl1pPr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687513" y="4343400"/>
            <a:ext cx="6400800" cy="1752600"/>
          </a:xfrm>
          <a:ln w="9525"/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0"/>
            <a:ext cx="19812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7912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862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862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318052" y="76200"/>
            <a:ext cx="8555604" cy="56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Outline</a:t>
            </a: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8052" y="567856"/>
            <a:ext cx="8555604" cy="582848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318052" y="567856"/>
            <a:ext cx="8555604" cy="45719"/>
          </a:xfrm>
          <a:prstGeom prst="rect">
            <a:avLst/>
          </a:prstGeom>
          <a:solidFill>
            <a:schemeClr val="accent6">
              <a:alpha val="76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7275443" y="6096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7824084" y="6322367"/>
            <a:ext cx="10893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i="1">
                <a:solidFill>
                  <a:srgbClr val="000099"/>
                </a:solidFill>
                <a:latin typeface="Times New Roman" pitchFamily="18" charset="0"/>
              </a:rPr>
              <a:t>Page</a:t>
            </a:r>
            <a:r>
              <a:rPr lang="en-US" i="1">
                <a:solidFill>
                  <a:srgbClr val="000099"/>
                </a:solidFill>
                <a:latin typeface="Times New Roman" pitchFamily="18" charset="0"/>
              </a:rPr>
              <a:t> </a:t>
            </a:r>
            <a:fld id="{685154FB-5E85-49E4-817C-55B39CA5A84B}" type="slidenum">
              <a:rPr lang="en-US" sz="1200" i="1">
                <a:solidFill>
                  <a:srgbClr val="000099"/>
                </a:solidFill>
                <a:latin typeface="Times New Roman" pitchFamily="18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200" i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318052" y="6415881"/>
            <a:ext cx="3048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 baseline="0" dirty="0" smtClean="0">
                <a:solidFill>
                  <a:srgbClr val="000099"/>
                </a:solidFill>
                <a:latin typeface="Times New Roman" pitchFamily="18" charset="0"/>
              </a:rPr>
              <a:t>June 25 </a:t>
            </a:r>
            <a:r>
              <a:rPr lang="en-US" sz="1200" i="1" dirty="0" smtClean="0">
                <a:solidFill>
                  <a:srgbClr val="000099"/>
                </a:solidFill>
                <a:latin typeface="Times New Roman" pitchFamily="18" charset="0"/>
              </a:rPr>
              <a:t>2013,</a:t>
            </a:r>
            <a:r>
              <a:rPr lang="en-US" sz="1200" i="1" baseline="0" dirty="0" smtClean="0">
                <a:solidFill>
                  <a:srgbClr val="000099"/>
                </a:solidFill>
                <a:latin typeface="Times New Roman" pitchFamily="18" charset="0"/>
              </a:rPr>
              <a:t>   </a:t>
            </a:r>
            <a:r>
              <a:rPr lang="en-US" sz="1200" i="1" dirty="0" smtClean="0">
                <a:solidFill>
                  <a:srgbClr val="000099"/>
                </a:solidFill>
                <a:latin typeface="Times New Roman" pitchFamily="18" charset="0"/>
              </a:rPr>
              <a:t>A. Lunin</a:t>
            </a:r>
            <a:endParaRPr lang="en-US" sz="1200" i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100" name="Line 52"/>
          <p:cNvSpPr>
            <a:spLocks noChangeShapeType="1"/>
          </p:cNvSpPr>
          <p:nvPr/>
        </p:nvSpPr>
        <p:spPr bwMode="auto">
          <a:xfrm>
            <a:off x="318052" y="6396335"/>
            <a:ext cx="859536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 b="1" baseline="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125000"/>
        <a:buChar char="•"/>
        <a:defRPr kumimoji="1" sz="20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kumimoji="1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35811" y="767751"/>
          <a:ext cx="6964392" cy="1604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5638"/>
                <a:gridCol w="1517290"/>
                <a:gridCol w="2321464"/>
              </a:tblGrid>
              <a:tr h="491706">
                <a:tc>
                  <a:txBody>
                    <a:bodyPr/>
                    <a:lstStyle/>
                    <a:p>
                      <a:r>
                        <a:rPr lang="en-US" dirty="0" smtClean="0"/>
                        <a:t>Beam Pipe Aperture, [mm]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r>
                        <a:rPr lang="en-US" baseline="-25000" dirty="0" smtClean="0"/>
                        <a:t>BELLOWS </a:t>
                      </a:r>
                      <a:r>
                        <a:rPr lang="en-US" baseline="0" dirty="0" smtClean="0"/>
                        <a:t>*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&gt;1E14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4.1E12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r>
                        <a:rPr lang="en-US" baseline="-25000" dirty="0" smtClean="0"/>
                        <a:t>FLANGES </a:t>
                      </a:r>
                      <a:r>
                        <a:rPr lang="en-US" baseline="0" dirty="0" smtClean="0"/>
                        <a:t>*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2.1E13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8.4E11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72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3048" y="4566519"/>
            <a:ext cx="5215245" cy="1730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72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7094" y="3072345"/>
            <a:ext cx="6282906" cy="135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9026" y="76200"/>
            <a:ext cx="8714630" cy="440635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1" lang="en-US" b="1" kern="0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RF Losses for 160 mm End Group Length</a:t>
            </a:r>
            <a:endParaRPr kumimoji="1" lang="en-US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5811" y="2381851"/>
            <a:ext cx="3409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* For stainless steel with </a:t>
            </a:r>
            <a:r>
              <a:rPr lang="el-GR" sz="1200" dirty="0" smtClean="0">
                <a:latin typeface="+mn-lt"/>
              </a:rPr>
              <a:t>σ</a:t>
            </a:r>
            <a:r>
              <a:rPr lang="en-US" sz="1200" dirty="0" smtClean="0">
                <a:latin typeface="+mn-lt"/>
              </a:rPr>
              <a:t> = 1.5E6 Siemens/m </a:t>
            </a:r>
            <a:endParaRPr lang="en-US" sz="1200" dirty="0"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rot="5400000" flipH="1" flipV="1">
            <a:off x="1600200" y="3687793"/>
            <a:ext cx="733245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967617" y="3579962"/>
            <a:ext cx="5771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967617" y="3302963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j-lt"/>
              </a:rPr>
              <a:t>160</a:t>
            </a:r>
            <a:endParaRPr lang="en-US" sz="12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3506" name="Object 2"/>
          <p:cNvGraphicFramePr>
            <a:graphicFrameLocks noChangeAspect="1"/>
          </p:cNvGraphicFramePr>
          <p:nvPr/>
        </p:nvGraphicFramePr>
        <p:xfrm>
          <a:off x="159026" y="2130725"/>
          <a:ext cx="6568536" cy="4130524"/>
        </p:xfrm>
        <a:graphic>
          <a:graphicData uri="http://schemas.openxmlformats.org/presentationml/2006/ole">
            <p:oleObj spid="_x0000_s1173506" name="SPW 11.0 Graph" r:id="rId3" imgW="8770680" imgH="5821560" progId="SigmaPlotGraphicObject.10">
              <p:embed/>
            </p:oleObj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9026" y="76200"/>
            <a:ext cx="8714630" cy="440635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kumimoji="1" lang="en-US" b="1" kern="0" dirty="0" err="1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Q</a:t>
            </a:r>
            <a:r>
              <a:rPr kumimoji="1" lang="en-US" b="1" kern="0" baseline="-25000" dirty="0" err="1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ext</a:t>
            </a:r>
            <a:r>
              <a:rPr kumimoji="1" lang="en-US" b="1" kern="0" dirty="0" smtClean="0">
                <a:solidFill>
                  <a:srgbClr val="003399"/>
                </a:solidFill>
                <a:latin typeface="+mj-lt"/>
                <a:ea typeface="+mj-ea"/>
                <a:cs typeface="+mj-cs"/>
              </a:rPr>
              <a:t> tuning for Beta=0.92 Cavity and 118mm Beam Pipe</a:t>
            </a:r>
            <a:endParaRPr kumimoji="1" lang="en-US" b="1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7350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86806" y="1248843"/>
            <a:ext cx="1157016" cy="143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7351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77988" y="3416060"/>
            <a:ext cx="1606075" cy="1418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4" name="Group 23"/>
          <p:cNvGrpSpPr/>
          <p:nvPr/>
        </p:nvGrpSpPr>
        <p:grpSpPr>
          <a:xfrm>
            <a:off x="849138" y="638372"/>
            <a:ext cx="4171436" cy="1773855"/>
            <a:chOff x="331553" y="638372"/>
            <a:chExt cx="4171436" cy="1773855"/>
          </a:xfrm>
        </p:grpSpPr>
        <p:pic>
          <p:nvPicPr>
            <p:cNvPr id="1173507" name="Picture 3"/>
            <p:cNvPicPr>
              <a:picLocks noChangeAspect="1" noChangeArrowheads="1"/>
            </p:cNvPicPr>
            <p:nvPr/>
          </p:nvPicPr>
          <p:blipFill>
            <a:blip r:embed="rId6"/>
            <a:srcRect r="1314"/>
            <a:stretch>
              <a:fillRect/>
            </a:stretch>
          </p:blipFill>
          <p:spPr bwMode="auto">
            <a:xfrm>
              <a:off x="331553" y="1056137"/>
              <a:ext cx="4171436" cy="135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0" name="Straight Connector 9"/>
            <p:cNvCxnSpPr/>
            <p:nvPr/>
          </p:nvCxnSpPr>
          <p:spPr bwMode="auto">
            <a:xfrm rot="5400000" flipH="1" flipV="1">
              <a:off x="3670779" y="1212250"/>
              <a:ext cx="629251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 flipH="1" flipV="1">
              <a:off x="4054257" y="1044432"/>
              <a:ext cx="292821" cy="79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3597215" y="913783"/>
              <a:ext cx="387395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4201064" y="913783"/>
              <a:ext cx="155276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3848643" y="638372"/>
              <a:ext cx="6543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+mj-lt"/>
                </a:rPr>
                <a:t>75 mm</a:t>
              </a:r>
              <a:endParaRPr lang="en-US" sz="1200" dirty="0">
                <a:latin typeface="+mj-lt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839965" y="3026918"/>
            <a:ext cx="1860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Surface Magnetic Field</a:t>
            </a:r>
            <a:endParaRPr lang="en-US" sz="12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39964" y="779138"/>
            <a:ext cx="20336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+mn-lt"/>
              </a:rPr>
              <a:t>120⁰ </a:t>
            </a:r>
            <a:r>
              <a:rPr lang="en-US" sz="1200" b="1" dirty="0" smtClean="0">
                <a:latin typeface="+mn-lt"/>
              </a:rPr>
              <a:t>S</a:t>
            </a:r>
            <a:r>
              <a:rPr lang="en-US" sz="1200" b="1" dirty="0" smtClean="0">
                <a:latin typeface="+mn-lt"/>
              </a:rPr>
              <a:t>ector Antenna Tip</a:t>
            </a:r>
            <a:endParaRPr lang="en-US" sz="1200" b="1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75217" y="5004231"/>
            <a:ext cx="19984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+mj-lt"/>
              </a:rPr>
              <a:t>P</a:t>
            </a:r>
            <a:r>
              <a:rPr lang="en-US" sz="1600" baseline="-25000" dirty="0" err="1" smtClean="0">
                <a:latin typeface="+mj-lt"/>
              </a:rPr>
              <a:t>loss</a:t>
            </a:r>
            <a:r>
              <a:rPr lang="en-US" sz="1600" dirty="0" smtClean="0">
                <a:latin typeface="+mj-lt"/>
              </a:rPr>
              <a:t> &lt; 1 W </a:t>
            </a:r>
          </a:p>
          <a:p>
            <a:r>
              <a:rPr lang="en-US" sz="1600" dirty="0" smtClean="0">
                <a:latin typeface="+mj-lt"/>
              </a:rPr>
              <a:t>for 35  kW Input RF</a:t>
            </a:r>
            <a:endParaRPr lang="en-US" sz="1600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5020574" y="1572768"/>
            <a:ext cx="53483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18650" y="1527670"/>
            <a:ext cx="836761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rot="16200000" flipH="1">
            <a:off x="5299542" y="1383943"/>
            <a:ext cx="278827" cy="86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rot="5400000">
            <a:off x="5363493" y="1654132"/>
            <a:ext cx="159553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193101" y="917637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j-lt"/>
              </a:rPr>
              <a:t>Antenna Depth</a:t>
            </a:r>
            <a:endParaRPr lang="en-US" sz="1200" dirty="0">
              <a:latin typeface="+mj-lt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 rot="5400000">
            <a:off x="8070652" y="4045788"/>
            <a:ext cx="1259457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 rot="16200000">
            <a:off x="8068470" y="3985404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j-lt"/>
              </a:rPr>
              <a:t>10 mm</a:t>
            </a:r>
            <a:endParaRPr lang="en-US" sz="12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-NLC">
  <a:themeElements>
    <a:clrScheme name="new-NLC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new-NL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new-NLC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-NLC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-NLC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-NLC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-NLC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-NLC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213918</TotalTime>
  <Words>68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new-NLC</vt:lpstr>
      <vt:lpstr>SigmaPlot 11.0 Graph</vt:lpstr>
      <vt:lpstr>Slide 1</vt:lpstr>
      <vt:lpstr>Slide 2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 Run II Review</dc:title>
  <dc:creator>Stephen D. Holmes</dc:creator>
  <cp:lastModifiedBy>A. Lunin</cp:lastModifiedBy>
  <cp:revision>8832</cp:revision>
  <cp:lastPrinted>2000-07-21T03:06:40Z</cp:lastPrinted>
  <dcterms:created xsi:type="dcterms:W3CDTF">1999-04-11T17:59:44Z</dcterms:created>
  <dcterms:modified xsi:type="dcterms:W3CDTF">2013-06-25T14:56:37Z</dcterms:modified>
</cp:coreProperties>
</file>