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89" r:id="rId3"/>
    <p:sldId id="286" r:id="rId4"/>
    <p:sldId id="284" r:id="rId5"/>
    <p:sldId id="282" r:id="rId6"/>
    <p:sldId id="285" r:id="rId7"/>
    <p:sldId id="288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3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\B092\DF_DP_Resul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COMSOL\B092\DF_DP_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\B092\DF_DP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i="0" dirty="0" err="1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b="0" i="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0" i="0" dirty="0" err="1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0" i="0" dirty="0">
                <a:latin typeface="Times New Roman" pitchFamily="18" charset="0"/>
                <a:cs typeface="Times New Roman" pitchFamily="18" charset="0"/>
              </a:rPr>
              <a:t> Hz/mbar </a:t>
            </a:r>
            <a:r>
              <a:rPr lang="en-US" b="0" i="0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0" i="0" dirty="0">
                <a:latin typeface="Times New Roman" pitchFamily="18" charset="0"/>
                <a:cs typeface="Times New Roman" pitchFamily="18" charset="0"/>
              </a:rPr>
              <a:t> Tuner Stiffness</a:t>
            </a:r>
            <a:endParaRPr lang="en-US" b="0" i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4314592254915508E-2"/>
          <c:y val="0.12579074206633262"/>
          <c:w val="0.86240564227717154"/>
          <c:h val="0.82787197366919529"/>
        </c:manualLayout>
      </c:layout>
      <c:scatterChart>
        <c:scatterStyle val="smoothMarker"/>
        <c:varyColors val="0"/>
        <c:ser>
          <c:idx val="0"/>
          <c:order val="0"/>
          <c:tx>
            <c:v>0.9  Rend=Rreg=110</c:v>
          </c:tx>
          <c:marker>
            <c:symbol val="circle"/>
            <c:size val="10"/>
            <c:spPr>
              <a:noFill/>
            </c:spPr>
          </c:marker>
          <c:xVal>
            <c:numRef>
              <c:f>'F vs. KN'!$B$23:$B$30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'F vs. KN'!$E$23:$E$30</c:f>
              <c:numCache>
                <c:formatCode>General</c:formatCode>
                <c:ptCount val="8"/>
                <c:pt idx="0">
                  <c:v>-13.764199999968696</c:v>
                </c:pt>
                <c:pt idx="1">
                  <c:v>0.21400000002813613</c:v>
                </c:pt>
                <c:pt idx="2">
                  <c:v>4.5529999999871507</c:v>
                </c:pt>
                <c:pt idx="3">
                  <c:v>8.1149999999752254</c:v>
                </c:pt>
                <c:pt idx="4">
                  <c:v>10.535000000004402</c:v>
                </c:pt>
                <c:pt idx="5">
                  <c:v>11.476000000016029</c:v>
                </c:pt>
                <c:pt idx="6">
                  <c:v>11.976000000004206</c:v>
                </c:pt>
                <c:pt idx="7">
                  <c:v>12.306999999964319</c:v>
                </c:pt>
              </c:numCache>
            </c:numRef>
          </c:yVal>
          <c:smooth val="1"/>
        </c:ser>
        <c:ser>
          <c:idx val="1"/>
          <c:order val="1"/>
          <c:tx>
            <c:v>0.92 Rend=Rreg=110</c:v>
          </c:tx>
          <c:marker>
            <c:symbol val="circle"/>
            <c:size val="10"/>
          </c:marker>
          <c:xVal>
            <c:numRef>
              <c:f>'F vs. KN'!$B$34:$B$41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'F vs. KN'!$E$34:$E$41</c:f>
              <c:numCache>
                <c:formatCode>General</c:formatCode>
                <c:ptCount val="8"/>
                <c:pt idx="0">
                  <c:v>-8.6999999999761712</c:v>
                </c:pt>
                <c:pt idx="1">
                  <c:v>3.1000000000176442</c:v>
                </c:pt>
                <c:pt idx="2">
                  <c:v>6.9000000000869477</c:v>
                </c:pt>
                <c:pt idx="3">
                  <c:v>9.9000000000160071</c:v>
                </c:pt>
                <c:pt idx="4">
                  <c:v>11.9000000000824</c:v>
                </c:pt>
                <c:pt idx="5">
                  <c:v>12.600000000020373</c:v>
                </c:pt>
                <c:pt idx="6">
                  <c:v>13.000000000033651</c:v>
                </c:pt>
                <c:pt idx="7">
                  <c:v>13.300000000072032</c:v>
                </c:pt>
              </c:numCache>
            </c:numRef>
          </c:yVal>
          <c:smooth val="1"/>
        </c:ser>
        <c:ser>
          <c:idx val="2"/>
          <c:order val="2"/>
          <c:tx>
            <c:v>0.92 Rend=110 Rreg=120</c:v>
          </c:tx>
          <c:marker>
            <c:symbol val="circle"/>
            <c:size val="10"/>
          </c:marker>
          <c:xVal>
            <c:numRef>
              <c:f>'F vs. KN'!$B$43:$B$50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'F vs. KN'!$E$43:$E$50</c:f>
              <c:numCache>
                <c:formatCode>General</c:formatCode>
                <c:ptCount val="8"/>
                <c:pt idx="0">
                  <c:v>-12.899999999945067</c:v>
                </c:pt>
                <c:pt idx="1">
                  <c:v>-4.8999999999068677</c:v>
                </c:pt>
                <c:pt idx="2">
                  <c:v>-0.79999999991287041</c:v>
                </c:pt>
                <c:pt idx="3">
                  <c:v>3.3000000000811269</c:v>
                </c:pt>
                <c:pt idx="4">
                  <c:v>6.700000000023465</c:v>
                </c:pt>
                <c:pt idx="5">
                  <c:v>8.1000000000130967</c:v>
                </c:pt>
                <c:pt idx="6">
                  <c:v>8.900000000039654</c:v>
                </c:pt>
                <c:pt idx="7">
                  <c:v>9.4000000000278305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371904"/>
        <c:axId val="191394560"/>
      </c:scatterChart>
      <c:valAx>
        <c:axId val="19137190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0" i="0" baseline="0" dirty="0" err="1">
                    <a:effectLst/>
                    <a:latin typeface="Times New Roman" pitchFamily="18" charset="0"/>
                    <a:cs typeface="Times New Roman" pitchFamily="18" charset="0"/>
                  </a:rPr>
                  <a:t>Ktuner</a:t>
                </a:r>
                <a:r>
                  <a:rPr lang="en-US" sz="2400" b="0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0" i="0" baseline="0" dirty="0" err="1">
                    <a:effectLst/>
                    <a:latin typeface="Times New Roman" pitchFamily="18" charset="0"/>
                    <a:cs typeface="Times New Roman" pitchFamily="18" charset="0"/>
                  </a:rPr>
                  <a:t>kN</a:t>
                </a:r>
                <a:r>
                  <a:rPr lang="en-US" sz="2400" b="0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/mm</a:t>
                </a:r>
                <a:endParaRPr lang="en-US" sz="28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65908382066276805"/>
              <c:y val="0.462881364829396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1394560"/>
        <c:crosses val="autoZero"/>
        <c:crossBetween val="midCat"/>
        <c:majorUnit val="20"/>
      </c:valAx>
      <c:valAx>
        <c:axId val="191394560"/>
        <c:scaling>
          <c:orientation val="minMax"/>
          <c:max val="15"/>
          <c:min val="-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371904"/>
        <c:crosses val="autoZero"/>
        <c:crossBetween val="midCat"/>
        <c:majorUnit val="5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9510705898604778"/>
          <c:y val="0.67831443569553806"/>
          <c:w val="0.48462003653052138"/>
          <c:h val="0.2664385826771653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0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7254308768404"/>
          <c:y val="0.15508403135257295"/>
          <c:w val="0.81165870997595457"/>
          <c:h val="0.72764426116483261"/>
        </c:manualLayout>
      </c:layout>
      <c:scatterChart>
        <c:scatterStyle val="smoothMarker"/>
        <c:varyColors val="0"/>
        <c:ser>
          <c:idx val="0"/>
          <c:order val="0"/>
          <c:marker>
            <c:symbol val="circle"/>
            <c:size val="10"/>
            <c:spPr>
              <a:solidFill>
                <a:schemeClr val="accent1"/>
              </a:solidFill>
            </c:spPr>
          </c:marker>
          <c:xVal>
            <c:numRef>
              <c:f>'F vs. KN'!$H$34:$H$36</c:f>
              <c:numCache>
                <c:formatCode>General</c:formatCode>
                <c:ptCount val="3"/>
                <c:pt idx="0">
                  <c:v>110</c:v>
                </c:pt>
                <c:pt idx="1">
                  <c:v>115</c:v>
                </c:pt>
                <c:pt idx="2">
                  <c:v>120</c:v>
                </c:pt>
              </c:numCache>
            </c:numRef>
          </c:xVal>
          <c:yVal>
            <c:numRef>
              <c:f>'F vs. KN'!$G$34:$G$36</c:f>
              <c:numCache>
                <c:formatCode>General</c:formatCode>
                <c:ptCount val="3"/>
                <c:pt idx="0">
                  <c:v>5.4</c:v>
                </c:pt>
                <c:pt idx="1">
                  <c:v>6.3</c:v>
                </c:pt>
                <c:pt idx="2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33600"/>
        <c:axId val="214221184"/>
      </c:scatterChart>
      <c:valAx>
        <c:axId val="208233600"/>
        <c:scaling>
          <c:orientation val="minMax"/>
          <c:max val="120"/>
          <c:min val="11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0" dirty="0" err="1" smtClean="0"/>
                  <a:t>Rreg</a:t>
                </a:r>
                <a:r>
                  <a:rPr lang="en-US" sz="2000" b="0" dirty="0" smtClean="0"/>
                  <a:t>, </a:t>
                </a:r>
                <a:r>
                  <a:rPr lang="en-US" sz="2000" b="0" dirty="0"/>
                  <a:t>mm</a:t>
                </a:r>
              </a:p>
            </c:rich>
          </c:tx>
          <c:layout>
            <c:manualLayout>
              <c:xMode val="edge"/>
              <c:yMode val="edge"/>
              <c:x val="0.55890803151441282"/>
              <c:y val="0.803020206392614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221184"/>
        <c:crosses val="autoZero"/>
        <c:crossBetween val="midCat"/>
        <c:majorUnit val="5"/>
      </c:valAx>
      <c:valAx>
        <c:axId val="214221184"/>
        <c:scaling>
          <c:orientation val="minMax"/>
          <c:max val="8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233600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 baseline="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0" i="0" baseline="0" dirty="0" err="1">
                <a:effectLst/>
              </a:rPr>
              <a:t>df</a:t>
            </a:r>
            <a:r>
              <a:rPr lang="en-US" sz="2000" b="0" i="0" baseline="0" dirty="0">
                <a:effectLst/>
              </a:rPr>
              <a:t>/</a:t>
            </a:r>
            <a:r>
              <a:rPr lang="en-US" sz="2000" b="0" i="0" baseline="0" dirty="0" err="1">
                <a:effectLst/>
              </a:rPr>
              <a:t>dP</a:t>
            </a:r>
            <a:r>
              <a:rPr lang="en-US" sz="2000" b="0" i="1" baseline="0" dirty="0">
                <a:effectLst/>
              </a:rPr>
              <a:t>,</a:t>
            </a:r>
            <a:r>
              <a:rPr lang="en-US" sz="2000" b="0" i="0" baseline="0" dirty="0">
                <a:effectLst/>
              </a:rPr>
              <a:t> Hz/mbar </a:t>
            </a:r>
            <a:r>
              <a:rPr lang="en-US" sz="2000" b="0" i="0" baseline="0" dirty="0" smtClean="0">
                <a:effectLst/>
              </a:rPr>
              <a:t>vs. </a:t>
            </a:r>
            <a:r>
              <a:rPr lang="en-US" sz="2000" b="0" i="0" baseline="0" dirty="0">
                <a:effectLst/>
              </a:rPr>
              <a:t>Tuner Stiffness</a:t>
            </a:r>
            <a:endParaRPr lang="en-US" sz="28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741930164488601"/>
          <c:y val="0.13047740654039866"/>
          <c:w val="0.83324382881459191"/>
          <c:h val="0.76123175143647581"/>
        </c:manualLayout>
      </c:layout>
      <c:scatterChart>
        <c:scatterStyle val="smoothMarker"/>
        <c:varyColors val="0"/>
        <c:ser>
          <c:idx val="0"/>
          <c:order val="0"/>
          <c:tx>
            <c:v>Bellow 115mm</c:v>
          </c:tx>
          <c:marker>
            <c:symbol val="none"/>
          </c:marker>
          <c:xVal>
            <c:numRef>
              <c:f>'F vs. KN'!$B$79:$B$82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'F vs. KN'!$C$79:$C$82</c:f>
              <c:numCache>
                <c:formatCode>General</c:formatCode>
                <c:ptCount val="4"/>
                <c:pt idx="0">
                  <c:v>-9</c:v>
                </c:pt>
                <c:pt idx="1">
                  <c:v>6.9</c:v>
                </c:pt>
                <c:pt idx="2">
                  <c:v>12.2</c:v>
                </c:pt>
                <c:pt idx="3">
                  <c:v>13.3</c:v>
                </c:pt>
              </c:numCache>
            </c:numRef>
          </c:yVal>
          <c:smooth val="1"/>
        </c:ser>
        <c:ser>
          <c:idx val="1"/>
          <c:order val="1"/>
          <c:tx>
            <c:v>Bellow 135mm</c:v>
          </c:tx>
          <c:marker>
            <c:symbol val="none"/>
          </c:marker>
          <c:xVal>
            <c:numRef>
              <c:f>'F vs. KN'!$B$79:$B$82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'F vs. KN'!$D$79:$D$82</c:f>
              <c:numCache>
                <c:formatCode>General</c:formatCode>
                <c:ptCount val="4"/>
                <c:pt idx="0">
                  <c:v>41</c:v>
                </c:pt>
                <c:pt idx="1">
                  <c:v>22.9</c:v>
                </c:pt>
                <c:pt idx="2">
                  <c:v>16.8</c:v>
                </c:pt>
                <c:pt idx="3">
                  <c:v>15.7</c:v>
                </c:pt>
              </c:numCache>
            </c:numRef>
          </c:yVal>
          <c:smooth val="1"/>
        </c:ser>
        <c:ser>
          <c:idx val="2"/>
          <c:order val="2"/>
          <c:tx>
            <c:v>Bellow 165mm</c:v>
          </c:tx>
          <c:marker>
            <c:symbol val="none"/>
          </c:marker>
          <c:xVal>
            <c:numRef>
              <c:f>'F vs. KN'!$B$79:$B$82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'F vs. KN'!$E$79:$E$82</c:f>
              <c:numCache>
                <c:formatCode>General</c:formatCode>
                <c:ptCount val="4"/>
                <c:pt idx="0">
                  <c:v>180</c:v>
                </c:pt>
                <c:pt idx="1">
                  <c:v>50.9</c:v>
                </c:pt>
                <c:pt idx="2">
                  <c:v>24.5</c:v>
                </c:pt>
                <c:pt idx="3">
                  <c:v>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182208"/>
        <c:axId val="239185280"/>
      </c:scatterChart>
      <c:valAx>
        <c:axId val="23918220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 i="0" baseline="0">
                    <a:effectLst/>
                  </a:rPr>
                  <a:t>Ktuner, kN/mm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0.6874613971682858"/>
              <c:y val="0.812702560828545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9185280"/>
        <c:crosses val="autoZero"/>
        <c:crossBetween val="midCat"/>
      </c:valAx>
      <c:valAx>
        <c:axId val="239185280"/>
        <c:scaling>
          <c:orientation val="minMax"/>
          <c:max val="200"/>
          <c:min val="-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182208"/>
        <c:crosses val="autoZero"/>
        <c:crossBetween val="midCat"/>
        <c:majorUnit val="3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5571560099490183"/>
          <c:y val="0.38756927005745906"/>
          <c:w val="0.49691666666666667"/>
          <c:h val="0.277814231554389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0.06973</cdr:x>
      <cdr:y>0.10549</cdr:y>
    </cdr:from>
    <cdr:to>
      <cdr:x>0.37189</cdr:x>
      <cdr:y>0.24615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228600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600" b="0" i="0" baseline="0" dirty="0" err="1" smtClean="0">
              <a:effectLst/>
              <a:latin typeface="Times New Roman" pitchFamily="18" charset="0"/>
              <a:cs typeface="Times New Roman" pitchFamily="18" charset="0"/>
            </a:rPr>
            <a:t>kN</a:t>
          </a:r>
          <a:r>
            <a:rPr lang="en-US" sz="1600" b="0" i="0" baseline="0" dirty="0" smtClean="0">
              <a:effectLst/>
              <a:latin typeface="Times New Roman" pitchFamily="18" charset="0"/>
              <a:cs typeface="Times New Roman" pitchFamily="18" charset="0"/>
            </a:rPr>
            <a:t>/mm</a:t>
          </a:r>
          <a:endParaRPr lang="en-US" sz="1800" dirty="0" smtClean="0">
            <a:effectLst/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48644-D007-43C7-8B1E-287BB6BAC069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E8AC1-D144-4C74-A0BA-83D1ECA74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7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8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4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6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9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8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D60C-ABB1-4A9C-8C1D-5E4CEB62C5C3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2192-FB9C-42A6-A6A0-BA46F22F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219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ELECTRO-MECHANICAL PROPERIES of </a:t>
            </a:r>
            <a:r>
              <a:rPr lang="en-US" sz="2800" dirty="0"/>
              <a:t>650 MHz </a:t>
            </a:r>
            <a:r>
              <a:rPr lang="el-GR" sz="2800" dirty="0" smtClean="0"/>
              <a:t>β</a:t>
            </a:r>
            <a:r>
              <a:rPr lang="en-US" sz="2800" dirty="0" smtClean="0"/>
              <a:t>=0.92 5-cells Dressed Cavity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36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 GONIN, T. KHABIBOULLINE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7037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6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749608" cy="30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24000" y="156376"/>
            <a:ext cx="640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MECHANICAL DESIGN OF </a:t>
            </a:r>
            <a:r>
              <a:rPr lang="en-US" sz="2400" dirty="0"/>
              <a:t>650 MHz </a:t>
            </a:r>
            <a:r>
              <a:rPr lang="el-GR" sz="2400" dirty="0"/>
              <a:t>β</a:t>
            </a:r>
            <a:r>
              <a:rPr lang="en-US" sz="2400" dirty="0" smtClean="0"/>
              <a:t>=0.9 CAVITY </a:t>
            </a:r>
          </a:p>
          <a:p>
            <a:pPr algn="ctr"/>
            <a:r>
              <a:rPr lang="en-US" sz="2400" dirty="0" smtClean="0"/>
              <a:t>IPAC 2013 WEPWO056</a:t>
            </a:r>
            <a:endParaRPr lang="en-US" sz="2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733800"/>
            <a:ext cx="6319299" cy="298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325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52792"/>
              </p:ext>
            </p:extLst>
          </p:nvPr>
        </p:nvGraphicFramePr>
        <p:xfrm>
          <a:off x="5181600" y="735496"/>
          <a:ext cx="3780229" cy="27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602"/>
                <a:gridCol w="599846"/>
                <a:gridCol w="760781"/>
              </a:tblGrid>
              <a:tr h="333153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0FFB"/>
                          </a:solidFill>
                        </a:rPr>
                        <a:t>Old</a:t>
                      </a:r>
                      <a:endParaRPr lang="en-US" dirty="0">
                        <a:solidFill>
                          <a:srgbClr val="3C0FF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0383">
                <a:tc>
                  <a:txBody>
                    <a:bodyPr/>
                    <a:lstStyle/>
                    <a:p>
                      <a:r>
                        <a:rPr lang="en-US" sz="1600" smtClean="0"/>
                        <a:t>G, </a:t>
                      </a:r>
                      <a:r>
                        <a:rPr lang="el-GR" sz="1600" smtClean="0"/>
                        <a:t>Ω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C0FFB"/>
                          </a:solidFill>
                        </a:rPr>
                        <a:t>256</a:t>
                      </a:r>
                      <a:endParaRPr lang="en-US" sz="1600" dirty="0">
                        <a:solidFill>
                          <a:srgbClr val="3C0FF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FF0000"/>
                          </a:solidFill>
                        </a:rPr>
                        <a:t>260</a:t>
                      </a:r>
                      <a:endParaRPr lang="en-US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76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sh</a:t>
                      </a:r>
                      <a:r>
                        <a:rPr lang="en-US" sz="1600" dirty="0" smtClean="0"/>
                        <a:t>/Q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 max, </a:t>
                      </a:r>
                      <a:r>
                        <a:rPr lang="el-GR" sz="1600" dirty="0" smtClean="0"/>
                        <a:t>Ω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C0FFB"/>
                          </a:solidFill>
                        </a:rPr>
                        <a:t>638</a:t>
                      </a:r>
                      <a:endParaRPr lang="en-US" sz="1600" dirty="0">
                        <a:solidFill>
                          <a:srgbClr val="3C0FF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609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7627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β</a:t>
                      </a:r>
                      <a:r>
                        <a:rPr lang="en-US" sz="1600" baseline="-25000" dirty="0" smtClean="0"/>
                        <a:t>opt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3C0FFB"/>
                          </a:solidFill>
                        </a:rPr>
                        <a:t>0.95</a:t>
                      </a:r>
                      <a:endParaRPr lang="en-US" sz="1600">
                        <a:solidFill>
                          <a:srgbClr val="3C0FF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0.97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76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</a:t>
                      </a:r>
                      <a:r>
                        <a:rPr lang="en-US" sz="1600" baseline="-25000" dirty="0" err="1" smtClean="0"/>
                        <a:t>surf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</a:t>
                      </a:r>
                      <a:r>
                        <a:rPr lang="en-US" sz="1600" baseline="-25000" dirty="0" err="1" smtClean="0"/>
                        <a:t>acc</a:t>
                      </a:r>
                      <a:r>
                        <a:rPr lang="en-US" sz="1600" baseline="0" dirty="0" smtClean="0"/>
                        <a:t>*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C0FFB"/>
                          </a:solidFill>
                        </a:rPr>
                        <a:t>2.08</a:t>
                      </a:r>
                      <a:endParaRPr lang="en-US" sz="1600" dirty="0">
                        <a:solidFill>
                          <a:srgbClr val="3C0FF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2.04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7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</a:t>
                      </a:r>
                      <a:r>
                        <a:rPr lang="en-US" sz="1600" baseline="-25000" dirty="0" err="1" smtClean="0"/>
                        <a:t>surf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</a:t>
                      </a:r>
                      <a:r>
                        <a:rPr lang="en-US" sz="1600" baseline="-25000" dirty="0" err="1" smtClean="0"/>
                        <a:t>acc</a:t>
                      </a:r>
                      <a:r>
                        <a:rPr lang="en-US" sz="1600" dirty="0" smtClean="0"/>
                        <a:t>*, mT/MV/m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C0FFB"/>
                          </a:solidFill>
                        </a:rPr>
                        <a:t>3.81</a:t>
                      </a:r>
                      <a:endParaRPr lang="en-US" sz="1600" dirty="0">
                        <a:solidFill>
                          <a:srgbClr val="3C0FF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3.85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7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err="1" smtClean="0"/>
                        <a:t>K</a:t>
                      </a:r>
                      <a:r>
                        <a:rPr lang="en-US" sz="1600" baseline="-25000" err="1" smtClean="0"/>
                        <a:t>couple</a:t>
                      </a:r>
                      <a:r>
                        <a:rPr lang="en-US" sz="1600" baseline="0" smtClean="0"/>
                        <a:t>, %</a:t>
                      </a:r>
                      <a:endParaRPr lang="en-US" sz="1600" baseline="-25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3C0FFB"/>
                          </a:solidFill>
                        </a:rPr>
                        <a:t>0.75</a:t>
                      </a:r>
                      <a:endParaRPr lang="en-US" sz="1600">
                        <a:solidFill>
                          <a:srgbClr val="3C0FF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1.29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7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Monopole HOM </a:t>
                      </a:r>
                      <a:r>
                        <a:rPr lang="en-US" sz="1600" baseline="0" dirty="0" err="1" smtClean="0"/>
                        <a:t>Q</a:t>
                      </a:r>
                      <a:r>
                        <a:rPr lang="en-US" sz="1600" baseline="-25000" dirty="0" err="1" smtClean="0"/>
                        <a:t>ext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3C0FFB"/>
                          </a:solidFill>
                        </a:rPr>
                        <a:t>10</a:t>
                      </a:r>
                      <a:r>
                        <a:rPr lang="en-US" sz="1600" baseline="30000" smtClean="0">
                          <a:solidFill>
                            <a:srgbClr val="3C0FFB"/>
                          </a:solidFill>
                        </a:rPr>
                        <a:t>10</a:t>
                      </a:r>
                      <a:endParaRPr lang="en-US" sz="1600" baseline="30000">
                        <a:solidFill>
                          <a:srgbClr val="3C0FF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319" y="775411"/>
            <a:ext cx="2743200" cy="216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39211"/>
              </p:ext>
            </p:extLst>
          </p:nvPr>
        </p:nvGraphicFramePr>
        <p:xfrm>
          <a:off x="2895600" y="3352800"/>
          <a:ext cx="2133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71"/>
                <a:gridCol w="743415"/>
                <a:gridCol w="97201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OLD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600" b="1" u="sng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200.3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200.052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97.555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82.5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84.5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39.5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7°</a:t>
                      </a:r>
                      <a:endParaRPr lang="en-US" sz="1600" b="1" u="sng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9262"/>
              </p:ext>
            </p:extLst>
          </p:nvPr>
        </p:nvGraphicFramePr>
        <p:xfrm>
          <a:off x="457200" y="3352800"/>
          <a:ext cx="2133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71"/>
                <a:gridCol w="743415"/>
                <a:gridCol w="97201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OLD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600" b="1" u="sng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200.3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200.052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103.8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106.08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82.5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5.2°</a:t>
                      </a:r>
                      <a:endParaRPr lang="en-US" sz="1600" b="1" u="sng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34733"/>
            <a:ext cx="2624138" cy="276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 Box 166"/>
          <p:cNvSpPr txBox="1">
            <a:spLocks noChangeArrowheads="1"/>
          </p:cNvSpPr>
          <p:nvPr/>
        </p:nvSpPr>
        <p:spPr bwMode="auto">
          <a:xfrm>
            <a:off x="609600" y="2970754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Regular half-cell      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9" name="Text Box 166"/>
          <p:cNvSpPr txBox="1">
            <a:spLocks noChangeArrowheads="1"/>
          </p:cNvSpPr>
          <p:nvPr/>
        </p:nvSpPr>
        <p:spPr bwMode="auto">
          <a:xfrm>
            <a:off x="3048000" y="2971800"/>
            <a:ext cx="1785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End half-cell      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200" y="152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DIMENSIONS AND MAIN PARAMETERS OF </a:t>
            </a:r>
            <a:r>
              <a:rPr lang="el-GR" sz="2400" dirty="0" smtClean="0"/>
              <a:t>β</a:t>
            </a:r>
            <a:r>
              <a:rPr lang="en-US" sz="2400" dirty="0" smtClean="0"/>
              <a:t>= </a:t>
            </a:r>
            <a:r>
              <a:rPr lang="en-US" sz="2400" dirty="0"/>
              <a:t>0.9&amp;0.92 </a:t>
            </a:r>
            <a:r>
              <a:rPr lang="en-US" sz="2400" dirty="0" smtClean="0"/>
              <a:t>CAVIIES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077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Scope of EM-Mechanical Design Issues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2740" y="13716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Minimize a sensitivity to </a:t>
            </a:r>
            <a:r>
              <a:rPr lang="en-US" sz="2400" dirty="0" err="1" smtClean="0"/>
              <a:t>microphonics</a:t>
            </a:r>
            <a:r>
              <a:rPr lang="en-US" sz="2400" dirty="0" smtClean="0"/>
              <a:t> due to He pressure fluctuations (</a:t>
            </a:r>
            <a:r>
              <a:rPr lang="en-US" sz="2400" dirty="0" err="1" smtClean="0"/>
              <a:t>df</a:t>
            </a:r>
            <a:r>
              <a:rPr lang="en-US" sz="2400" dirty="0" smtClean="0"/>
              <a:t>/</a:t>
            </a:r>
            <a:r>
              <a:rPr lang="en-US" sz="2400" dirty="0" err="1" smtClean="0"/>
              <a:t>dP</a:t>
            </a:r>
            <a:r>
              <a:rPr lang="en-US" sz="2400" dirty="0" smtClean="0"/>
              <a:t>) and mechanical vibrations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Minimize a Lorentz Force Detuning (LFD) coefficient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Tunability</a:t>
            </a:r>
            <a:r>
              <a:rPr lang="en-US" sz="2400" dirty="0" smtClean="0"/>
              <a:t>: tuning for correct frequency &amp; for field flatness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u="sng" dirty="0"/>
              <a:t>Compromise</a:t>
            </a:r>
            <a:r>
              <a:rPr lang="en-US" sz="2400" dirty="0"/>
              <a:t> between </a:t>
            </a:r>
            <a:r>
              <a:rPr lang="en-US" sz="2400" dirty="0" err="1"/>
              <a:t>microphonics</a:t>
            </a:r>
            <a:r>
              <a:rPr lang="en-US" sz="2400" dirty="0"/>
              <a:t> detuning (</a:t>
            </a:r>
            <a:r>
              <a:rPr lang="en-US" sz="2400" dirty="0" err="1"/>
              <a:t>df</a:t>
            </a:r>
            <a:r>
              <a:rPr lang="en-US" sz="2400" dirty="0"/>
              <a:t>/</a:t>
            </a:r>
            <a:r>
              <a:rPr lang="en-US" sz="2400" dirty="0" err="1"/>
              <a:t>dP</a:t>
            </a:r>
            <a:r>
              <a:rPr lang="en-US" sz="2400" dirty="0"/>
              <a:t>, LFD, </a:t>
            </a:r>
            <a:r>
              <a:rPr lang="en-US" sz="2400" dirty="0" err="1"/>
              <a:t>microphonic</a:t>
            </a:r>
            <a:r>
              <a:rPr lang="en-US" sz="2400" dirty="0"/>
              <a:t> noise) and cavity </a:t>
            </a:r>
            <a:r>
              <a:rPr lang="en-US" sz="2400" dirty="0" err="1" smtClean="0"/>
              <a:t>tunability</a:t>
            </a:r>
            <a:r>
              <a:rPr lang="en-US" sz="2400" dirty="0" smtClean="0"/>
              <a:t> (stiffness)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Enough strength to withstand atmospheric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Stress analysis of cool-down from RT to cryogenic </a:t>
            </a:r>
            <a:r>
              <a:rPr lang="en-US" sz="2400" dirty="0" err="1" smtClean="0"/>
              <a:t>temperaure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ES&amp;H manual requires that the cavity is rated at </a:t>
            </a:r>
            <a:r>
              <a:rPr lang="en-GB" sz="2400" dirty="0" smtClean="0"/>
              <a:t>MAWP </a:t>
            </a:r>
            <a:r>
              <a:rPr lang="en-GB" sz="2400" dirty="0"/>
              <a:t>of 4 bars at 2 </a:t>
            </a:r>
            <a:r>
              <a:rPr lang="en-GB" sz="2400" dirty="0" smtClean="0"/>
              <a:t>K and 2 bars in 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Incorporate the slow </a:t>
            </a:r>
            <a:r>
              <a:rPr lang="en-GB" sz="2400" dirty="0" smtClean="0"/>
              <a:t>and </a:t>
            </a:r>
            <a:r>
              <a:rPr lang="en-GB" sz="2400" dirty="0"/>
              <a:t>fast </a:t>
            </a:r>
            <a:r>
              <a:rPr lang="en-GB" sz="2400" dirty="0" smtClean="0"/>
              <a:t>tuners design. </a:t>
            </a:r>
            <a:endParaRPr lang="en-US" sz="2400" dirty="0" smtClean="0"/>
          </a:p>
        </p:txBody>
      </p:sp>
      <p:sp>
        <p:nvSpPr>
          <p:cNvPr id="7" name="Left Brace 6"/>
          <p:cNvSpPr/>
          <p:nvPr/>
        </p:nvSpPr>
        <p:spPr>
          <a:xfrm>
            <a:off x="381000" y="1495349"/>
            <a:ext cx="457200" cy="2086051"/>
          </a:xfrm>
          <a:prstGeom prst="leftBrac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1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4" y="746844"/>
            <a:ext cx="7316924" cy="11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319697" y="1553048"/>
            <a:ext cx="0" cy="31521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3755" y="1516335"/>
            <a:ext cx="0" cy="3431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088" y="1607165"/>
            <a:ext cx="59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50mm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91267" y="1599215"/>
            <a:ext cx="59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59mm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" y="13757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</a:t>
            </a:r>
            <a:r>
              <a:rPr lang="en-US" sz="2400" dirty="0" smtClean="0"/>
              <a:t>=</a:t>
            </a:r>
            <a:r>
              <a:rPr lang="en-US" sz="2400" b="1" dirty="0" smtClean="0">
                <a:solidFill>
                  <a:srgbClr val="0000FF"/>
                </a:solidFill>
              </a:rPr>
              <a:t>0.9</a:t>
            </a:r>
            <a:r>
              <a:rPr lang="en-US" sz="2400" dirty="0" smtClean="0"/>
              <a:t>&amp;</a:t>
            </a:r>
            <a:r>
              <a:rPr lang="en-US" sz="2400" b="1" dirty="0" smtClean="0">
                <a:solidFill>
                  <a:srgbClr val="FF0000"/>
                </a:solidFill>
              </a:rPr>
              <a:t>0.92</a:t>
            </a:r>
            <a:r>
              <a:rPr lang="en-US" sz="2400" dirty="0" smtClean="0"/>
              <a:t> </a:t>
            </a:r>
            <a:r>
              <a:rPr lang="en-US" sz="2400" dirty="0"/>
              <a:t>5 </a:t>
            </a:r>
            <a:r>
              <a:rPr lang="en-US" sz="2400" dirty="0" smtClean="0"/>
              <a:t>CELLS STRUCTURES AND HV’S MODIFIED MODEL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06" y="4579951"/>
            <a:ext cx="6058894" cy="21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44" y="2167075"/>
            <a:ext cx="4552924" cy="23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3055871" y="2493820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445246" y="1881170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055871" y="2014675"/>
            <a:ext cx="3389375" cy="6096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54016" y="2109770"/>
            <a:ext cx="11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1030mm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705719" y="4517565"/>
            <a:ext cx="0" cy="543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66521" y="4635013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97768" y="4655970"/>
            <a:ext cx="446080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94921" y="4278450"/>
            <a:ext cx="11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1045mm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098035" y="5387618"/>
            <a:ext cx="0" cy="3431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45547" y="5420707"/>
            <a:ext cx="59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59mm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61058" y="39091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880543" y="4196697"/>
            <a:ext cx="1323578" cy="3832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880543" y="4196697"/>
            <a:ext cx="1188180" cy="25514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1497" y="47244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CONSTANT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955858" y="4982553"/>
            <a:ext cx="680869" cy="3514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955858" y="4982553"/>
            <a:ext cx="680869" cy="1757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/>
          <p:nvPr/>
        </p:nvCxnSpPr>
        <p:spPr>
          <a:xfrm>
            <a:off x="1736698" y="1439849"/>
            <a:ext cx="0" cy="2628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315200" y="1431771"/>
            <a:ext cx="0" cy="2628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/>
          <p:cNvCxnSpPr/>
          <p:nvPr/>
        </p:nvCxnSpPr>
        <p:spPr>
          <a:xfrm>
            <a:off x="1736698" y="1584852"/>
            <a:ext cx="5578502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3744678" y="1537146"/>
            <a:ext cx="177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1042.9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1043.8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4332098" y="1191067"/>
            <a:ext cx="58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dirty="0" smtClean="0"/>
              <a:t>i-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509061" y="5166227"/>
            <a:ext cx="0" cy="50575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17193" y="5259190"/>
            <a:ext cx="59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Rreg</a:t>
            </a:r>
            <a:endParaRPr lang="en-US" sz="1200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705719" y="5199981"/>
            <a:ext cx="0" cy="50575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73133" y="5260128"/>
            <a:ext cx="59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Rend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3498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123" y="76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df</a:t>
            </a:r>
            <a:r>
              <a:rPr lang="en-US" sz="3200" dirty="0" smtClean="0"/>
              <a:t>/</a:t>
            </a:r>
            <a:r>
              <a:rPr lang="en-US" sz="3200" dirty="0" err="1" smtClean="0"/>
              <a:t>dP</a:t>
            </a:r>
            <a:r>
              <a:rPr lang="en-US" sz="3200" dirty="0" smtClean="0"/>
              <a:t> vs. Tuner </a:t>
            </a:r>
            <a:r>
              <a:rPr lang="en-US" sz="3200" dirty="0" err="1"/>
              <a:t>Stiffnes</a:t>
            </a:r>
            <a:endParaRPr lang="en-US" sz="3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565753"/>
              </p:ext>
            </p:extLst>
          </p:nvPr>
        </p:nvGraphicFramePr>
        <p:xfrm>
          <a:off x="1335273" y="682841"/>
          <a:ext cx="65151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003404"/>
              </p:ext>
            </p:extLst>
          </p:nvPr>
        </p:nvGraphicFramePr>
        <p:xfrm>
          <a:off x="5486400" y="4572000"/>
          <a:ext cx="3278373" cy="216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lowchart: Connector 1"/>
          <p:cNvSpPr/>
          <p:nvPr/>
        </p:nvSpPr>
        <p:spPr>
          <a:xfrm flipV="1">
            <a:off x="5823004" y="5710354"/>
            <a:ext cx="99060" cy="7620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 flipV="1">
            <a:off x="2005053" y="6259836"/>
            <a:ext cx="99060" cy="8763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2898" y="555000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Stiffness of </a:t>
            </a:r>
            <a:r>
              <a:rPr lang="el-GR" dirty="0"/>
              <a:t>β</a:t>
            </a:r>
            <a:r>
              <a:rPr lang="en-US" dirty="0" smtClean="0"/>
              <a:t>=0.92 </a:t>
            </a:r>
            <a:r>
              <a:rPr lang="en-US" dirty="0" err="1" smtClean="0"/>
              <a:t>caviy</a:t>
            </a:r>
            <a:r>
              <a:rPr lang="en-US" dirty="0" smtClean="0"/>
              <a:t> </a:t>
            </a:r>
            <a:r>
              <a:rPr lang="en-US" dirty="0" err="1" smtClean="0"/>
              <a:t>kN</a:t>
            </a:r>
            <a:r>
              <a:rPr lang="en-US" dirty="0" smtClean="0"/>
              <a:t>/</a:t>
            </a:r>
            <a:r>
              <a:rPr lang="en-US" dirty="0" err="1" smtClean="0"/>
              <a:t>mmvs</a:t>
            </a:r>
            <a:r>
              <a:rPr lang="en-US" dirty="0" smtClean="0"/>
              <a:t>. Radius of the Regular stiffening ring </a:t>
            </a:r>
          </a:p>
          <a:p>
            <a:r>
              <a:rPr lang="en-US" dirty="0" smtClean="0"/>
              <a:t>     - </a:t>
            </a:r>
            <a:r>
              <a:rPr lang="en-US" dirty="0"/>
              <a:t>Stiffness of </a:t>
            </a:r>
            <a:r>
              <a:rPr lang="el-GR" dirty="0"/>
              <a:t>β</a:t>
            </a:r>
            <a:r>
              <a:rPr lang="en-US" dirty="0" smtClean="0"/>
              <a:t>=0.9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1"/>
            <a:ext cx="2972311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06" y="3962400"/>
            <a:ext cx="2957681" cy="25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38201"/>
            <a:ext cx="305442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487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dF</a:t>
            </a:r>
            <a:r>
              <a:rPr lang="en-US" sz="2400" dirty="0" smtClean="0"/>
              <a:t>/</a:t>
            </a:r>
            <a:r>
              <a:rPr lang="en-US" sz="2400" dirty="0" err="1" smtClean="0"/>
              <a:t>dP</a:t>
            </a:r>
            <a:r>
              <a:rPr lang="en-US" sz="2400" dirty="0" smtClean="0"/>
              <a:t> </a:t>
            </a:r>
            <a:r>
              <a:rPr lang="en-US" sz="2400" dirty="0" smtClean="0"/>
              <a:t>vs. Bellows Radius, Rend=110mm, </a:t>
            </a:r>
            <a:r>
              <a:rPr lang="en-US" sz="2400" dirty="0" err="1" smtClean="0"/>
              <a:t>Rreg</a:t>
            </a:r>
            <a:r>
              <a:rPr lang="en-US" sz="2400" dirty="0" smtClean="0"/>
              <a:t>=110mm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483434"/>
              </p:ext>
            </p:extLst>
          </p:nvPr>
        </p:nvGraphicFramePr>
        <p:xfrm>
          <a:off x="152400" y="3276600"/>
          <a:ext cx="545782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21336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R=115mm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94893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R=135mm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480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R=165mm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3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8512"/>
            <a:ext cx="5029200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04" y="152399"/>
            <a:ext cx="848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FIELD FLATNESS vs. RADIUS OF THE </a:t>
            </a:r>
            <a:r>
              <a:rPr lang="en-US" sz="2400" dirty="0" smtClean="0"/>
              <a:t>REGULAR STIFFENING </a:t>
            </a:r>
            <a:r>
              <a:rPr lang="en-US" sz="2400" dirty="0" smtClean="0"/>
              <a:t>RING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2700" y="351300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91011" y="1600200"/>
            <a:ext cx="2338189" cy="191280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91011" y="3513008"/>
            <a:ext cx="2033389" cy="369332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2500" y="1997433"/>
            <a:ext cx="2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Cavity is deformed by tuner at 1 mm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06913" y="2329213"/>
            <a:ext cx="1804789" cy="127882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40" y="4267200"/>
            <a:ext cx="486322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44421"/>
              </p:ext>
            </p:extLst>
          </p:nvPr>
        </p:nvGraphicFramePr>
        <p:xfrm>
          <a:off x="211445" y="4876800"/>
          <a:ext cx="29889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55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Ring Radius,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Flatness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0866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Ez</a:t>
            </a:r>
            <a:r>
              <a:rPr lang="en-US" dirty="0" smtClean="0"/>
              <a:t>(z) along axis</a:t>
            </a:r>
          </a:p>
        </p:txBody>
      </p:sp>
    </p:spTree>
    <p:extLst>
      <p:ext uri="{BB962C8B-B14F-4D97-AF65-F5344CB8AC3E}">
        <p14:creationId xmlns:p14="http://schemas.microsoft.com/office/powerpoint/2010/main" val="812004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25954</TotalTime>
  <Words>356</Words>
  <Application>Microsoft Office PowerPoint</Application>
  <PresentationFormat>On-screen Show (4:3)</PresentationFormat>
  <Paragraphs>128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V. Gonin x6769 13136N</dc:creator>
  <cp:lastModifiedBy>Ivan V. Gonin x6769 13136N</cp:lastModifiedBy>
  <cp:revision>154</cp:revision>
  <dcterms:created xsi:type="dcterms:W3CDTF">2013-02-27T17:36:21Z</dcterms:created>
  <dcterms:modified xsi:type="dcterms:W3CDTF">2013-06-25T14:57:19Z</dcterms:modified>
</cp:coreProperties>
</file>