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8" r:id="rId2"/>
    <p:sldId id="351" r:id="rId3"/>
    <p:sldId id="344" r:id="rId4"/>
    <p:sldId id="345" r:id="rId5"/>
    <p:sldId id="346" r:id="rId6"/>
    <p:sldId id="343" r:id="rId7"/>
    <p:sldId id="337" r:id="rId8"/>
    <p:sldId id="338" r:id="rId9"/>
    <p:sldId id="339" r:id="rId10"/>
    <p:sldId id="348" r:id="rId11"/>
    <p:sldId id="350" r:id="rId12"/>
    <p:sldId id="347" r:id="rId13"/>
    <p:sldId id="340" r:id="rId14"/>
    <p:sldId id="342" r:id="rId15"/>
    <p:sldId id="355" r:id="rId16"/>
    <p:sldId id="353" r:id="rId17"/>
    <p:sldId id="354" r:id="rId18"/>
    <p:sldId id="333" r:id="rId19"/>
    <p:sldId id="294" r:id="rId20"/>
    <p:sldId id="35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9531" autoAdjust="0"/>
  </p:normalViewPr>
  <p:slideViewPr>
    <p:cSldViewPr snapToGrid="0">
      <p:cViewPr>
        <p:scale>
          <a:sx n="60" d="100"/>
          <a:sy n="60" d="100"/>
        </p:scale>
        <p:origin x="-1572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7A0C1-9613-4FA3-94D6-BE1ED1200E3B}" type="datetimeFigureOut">
              <a:rPr lang="en-US" smtClean="0"/>
              <a:pPr/>
              <a:t>7/12/2013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0DC9F-D5AE-47A2-9AE8-051DD0B64E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448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0DC9F-D5AE-47A2-9AE8-051DD0B64EB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312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BDC3-C196-4885-A84C-08A0F4476BF7}" type="datetime1">
              <a:rPr lang="en-US" smtClean="0"/>
              <a:t>7/12/2013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9052-12A5-4A1D-B598-9B6FA8580A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5ED0-0DE8-41EF-8EB1-4169880E1EA9}" type="datetime1">
              <a:rPr lang="en-US" smtClean="0"/>
              <a:t>7/12/2013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9052-12A5-4A1D-B598-9B6FA8580A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6821-47FD-4427-876B-33389585EF19}" type="datetime1">
              <a:rPr lang="en-US" smtClean="0"/>
              <a:t>7/12/2013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9052-12A5-4A1D-B598-9B6FA8580A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D726-2521-4AFA-8AA6-18850C8D1B4B}" type="datetime1">
              <a:rPr lang="en-US" smtClean="0"/>
              <a:t>7/12/2013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9052-12A5-4A1D-B598-9B6FA8580A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D8A63-952A-4CE2-B3A9-CEFB903EE6A6}" type="datetime1">
              <a:rPr lang="en-US" smtClean="0"/>
              <a:t>7/12/2013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9052-12A5-4A1D-B598-9B6FA8580A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773A-38EC-4187-B55E-EF05367C1DBB}" type="datetime1">
              <a:rPr lang="en-US" smtClean="0"/>
              <a:t>7/12/2013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9052-12A5-4A1D-B598-9B6FA8580A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7784-4271-443D-AF8D-250ECDBB7717}" type="datetime1">
              <a:rPr lang="en-US" smtClean="0"/>
              <a:t>7/12/2013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9052-12A5-4A1D-B598-9B6FA8580A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9D2B-E22D-4902-9523-AD17509E3B50}" type="datetime1">
              <a:rPr lang="en-US" smtClean="0"/>
              <a:t>7/12/2013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9052-12A5-4A1D-B598-9B6FA8580A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8962-1CE7-487E-932B-458F370AC65B}" type="datetime1">
              <a:rPr lang="en-US" smtClean="0"/>
              <a:t>7/12/2013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9052-12A5-4A1D-B598-9B6FA8580A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C60CD-D310-4D9F-9BF8-D5D497F41402}" type="datetime1">
              <a:rPr lang="en-US" smtClean="0"/>
              <a:t>7/12/2013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9052-12A5-4A1D-B598-9B6FA8580A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A61F-403B-46F3-A682-C620B7100391}" type="datetime1">
              <a:rPr lang="en-US" smtClean="0"/>
              <a:t>7/12/2013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9052-12A5-4A1D-B598-9B6FA8580A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E0715-096F-4DE0-B507-58C66081DF90}" type="datetime1">
              <a:rPr lang="en-US" smtClean="0"/>
              <a:t>7/12/2013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D9052-12A5-4A1D-B598-9B6FA8580A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30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wmf"/><Relationship Id="rId11" Type="http://schemas.openxmlformats.org/officeDocument/2006/relationships/image" Target="../media/image32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9.wmf"/><Relationship Id="rId4" Type="http://schemas.openxmlformats.org/officeDocument/2006/relationships/image" Target="../media/image31.png"/><Relationship Id="rId9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5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135" y="208205"/>
            <a:ext cx="8335371" cy="1470025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0000FF"/>
                </a:solidFill>
              </a:rPr>
              <a:t>Modular Cavity Status</a:t>
            </a:r>
            <a:endParaRPr lang="en-US" sz="72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2510" y="1718442"/>
            <a:ext cx="747285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3200" dirty="0"/>
              <a:t>168 k$ of the 229 k$ </a:t>
            </a:r>
            <a:r>
              <a:rPr lang="en-US" sz="3200" dirty="0" smtClean="0"/>
              <a:t>estimated cost has </a:t>
            </a:r>
            <a:r>
              <a:rPr lang="en-US" sz="3200" dirty="0"/>
              <a:t>been spent </a:t>
            </a:r>
            <a:endParaRPr lang="en-US" sz="3200" dirty="0" smtClean="0"/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 smtClean="0"/>
              <a:t>Only </a:t>
            </a:r>
            <a:r>
              <a:rPr lang="en-US" sz="3200" dirty="0"/>
              <a:t>major parts still in fab are the waveguide channels and main </a:t>
            </a:r>
            <a:r>
              <a:rPr lang="en-US" sz="3200" dirty="0" smtClean="0"/>
              <a:t>body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 smtClean="0"/>
              <a:t>Expect to be on budget and meet the Sept 30 completion date.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/>
              <a:t>Daniel </a:t>
            </a:r>
            <a:r>
              <a:rPr lang="en-US" sz="3200" dirty="0" smtClean="0"/>
              <a:t>Bowring coordinating FNAL/SLAC interface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885090" y="6488668"/>
            <a:ext cx="3254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Chris Adolphsen,  SLAC,  7/12/13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9052-12A5-4A1D-B598-9B6FA8580A4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61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71749"/>
            <a:ext cx="2971800" cy="227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752125"/>
            <a:ext cx="2286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01836" y="3803077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0</a:t>
            </a:r>
          </a:p>
          <a:p>
            <a:r>
              <a:rPr lang="en-US" sz="1400" dirty="0" smtClean="0"/>
              <a:t>(theor. 17,585)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85751" y="4534554"/>
            <a:ext cx="31038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this case, choose inner radius, r1 = 2.34 in and outer radius, r2 =5.6 in so have same stored energy as Modular Cavity and same 805 MHz frequency</a:t>
            </a:r>
            <a:endParaRPr lang="en-US" sz="2000" dirty="0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6138" y="633246"/>
            <a:ext cx="3228975" cy="288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153400" y="365497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L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3578770"/>
            <a:ext cx="23336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10100" y="4377720"/>
            <a:ext cx="4289425" cy="220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1488" y="128094"/>
            <a:ext cx="67808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All Angle Cavity Design Example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57183" y="6488668"/>
            <a:ext cx="1486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Chris Nantista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9052-12A5-4A1D-B598-9B6FA8580A4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11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3613" y="1219200"/>
            <a:ext cx="6134100" cy="259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1213" y="3962400"/>
            <a:ext cx="6171587" cy="261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75896" y="3999187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Matched at ~-18.3 dB level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48219" y="315310"/>
            <a:ext cx="82978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Match to Existing Waveguide (Beta ~ 1)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9052-12A5-4A1D-B598-9B6FA8580A4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0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2133600" y="2133600"/>
          <a:ext cx="5334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1066800"/>
                <a:gridCol w="1219200"/>
                <a:gridCol w="1048718"/>
                <a:gridCol w="116108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r</a:t>
                      </a:r>
                      <a:r>
                        <a:rPr lang="en-US" baseline="-250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U</a:t>
                      </a:r>
                      <a:r>
                        <a:rPr lang="en-US" dirty="0" smtClean="0"/>
                        <a:t>/</a:t>
                      </a:r>
                      <a:r>
                        <a:rPr lang="en-US" i="1" dirty="0" smtClean="0"/>
                        <a:t>U</a:t>
                      </a:r>
                      <a:r>
                        <a:rPr lang="en-US" baseline="-25000" dirty="0" smtClean="0"/>
                        <a:t>pillbox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P</a:t>
                      </a:r>
                      <a:r>
                        <a:rPr lang="en-US" baseline="-25000" dirty="0" smtClean="0"/>
                        <a:t>d</a:t>
                      </a:r>
                      <a:r>
                        <a:rPr lang="en-US" dirty="0" smtClean="0"/>
                        <a:t>/</a:t>
                      </a:r>
                      <a:r>
                        <a:rPr lang="en-US" i="1" dirty="0" smtClean="0"/>
                        <a:t>P</a:t>
                      </a:r>
                      <a:r>
                        <a:rPr lang="en-US" baseline="-25000" dirty="0" smtClean="0"/>
                        <a:t>d, pillbox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E</a:t>
                      </a:r>
                      <a:r>
                        <a:rPr lang="en-US" dirty="0" smtClean="0"/>
                        <a:t>(</a:t>
                      </a:r>
                      <a:r>
                        <a:rPr lang="en-US" i="1" dirty="0" smtClean="0"/>
                        <a:t>r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)/</a:t>
                      </a:r>
                      <a:r>
                        <a:rPr lang="en-US" i="1" dirty="0" smtClean="0"/>
                        <a:t>E</a:t>
                      </a:r>
                      <a:r>
                        <a:rPr lang="en-US" dirty="0" smtClean="0"/>
                        <a:t>(</a:t>
                      </a:r>
                      <a:r>
                        <a:rPr lang="en-US" i="1" dirty="0" smtClean="0"/>
                        <a:t>r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1.000”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0.360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17,735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0.179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1.674”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18,355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0.299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2.342”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17,585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0.418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845675" y="1224455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</a:t>
            </a:r>
            <a:r>
              <a:rPr lang="en-US" baseline="-25000" dirty="0" smtClean="0"/>
              <a:t>2</a:t>
            </a:r>
            <a:r>
              <a:rPr lang="en-US" dirty="0" smtClean="0"/>
              <a:t> = 5.600” (fixed for size constraints) </a:t>
            </a:r>
          </a:p>
          <a:p>
            <a:r>
              <a:rPr lang="en-US" i="1" dirty="0" smtClean="0"/>
              <a:t>l</a:t>
            </a:r>
            <a:r>
              <a:rPr lang="en-US" dirty="0" smtClean="0"/>
              <a:t> = 7.331” (½-wavelength) </a:t>
            </a:r>
            <a:endParaRPr lang="en-US" dirty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17" t="5630" r="8062"/>
          <a:stretch>
            <a:fillRect/>
          </a:stretch>
        </p:blipFill>
        <p:spPr bwMode="auto">
          <a:xfrm>
            <a:off x="2514600" y="3886200"/>
            <a:ext cx="4038600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7" name="Straight Connector 26"/>
          <p:cNvCxnSpPr/>
          <p:nvPr/>
        </p:nvCxnSpPr>
        <p:spPr>
          <a:xfrm flipH="1">
            <a:off x="2904309" y="5130029"/>
            <a:ext cx="3581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85800" y="1524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00FF"/>
                </a:solidFill>
              </a:rPr>
              <a:t>Coaxial Cavity Design Options</a:t>
            </a:r>
            <a:endParaRPr lang="en-US" sz="4800" dirty="0">
              <a:solidFill>
                <a:srgbClr val="0000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4635" y="3710829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@ common |E</a:t>
            </a:r>
            <a:r>
              <a:rPr lang="en-US" baseline="-25000" dirty="0" smtClean="0"/>
              <a:t>s</a:t>
            </a:r>
            <a:r>
              <a:rPr lang="en-US" dirty="0" smtClean="0"/>
              <a:t>|</a:t>
            </a:r>
            <a:r>
              <a:rPr lang="en-US" baseline="-25000" dirty="0" smtClean="0"/>
              <a:t>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6200" y="2523309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dirty="0" smtClean="0"/>
              <a:t>initial choice:</a:t>
            </a:r>
          </a:p>
          <a:p>
            <a:pPr algn="r">
              <a:spcBef>
                <a:spcPts val="600"/>
              </a:spcBef>
            </a:pPr>
            <a:r>
              <a:rPr lang="en-US" dirty="0" smtClean="0"/>
              <a:t>fix dissipated power:</a:t>
            </a:r>
          </a:p>
          <a:p>
            <a:pPr algn="r">
              <a:spcBef>
                <a:spcPts val="600"/>
              </a:spcBef>
            </a:pPr>
            <a:r>
              <a:rPr lang="en-US" dirty="0" smtClean="0"/>
              <a:t>fix stored energy: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9052-12A5-4A1D-B598-9B6FA8580A4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38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Use Acoustic Sensors to Map Azimuthal Breakdown Distribution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6441" y="3200399"/>
            <a:ext cx="6047559" cy="353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V:\NLCTA\Acoustic Sensor\acoustic_January2002\Data24Jan_30Jan_400ns\Picts30jan08h\P13007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20134" y="1954922"/>
            <a:ext cx="2921683" cy="219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9052-12A5-4A1D-B598-9B6FA8580A4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64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1026" descr="C:\mcr\170131_big_ma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6386"/>
            <a:ext cx="8071944" cy="605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019" name="Text Box 1027"/>
          <p:cNvSpPr txBox="1">
            <a:spLocks noChangeArrowheads="1"/>
          </p:cNvSpPr>
          <p:nvPr/>
        </p:nvSpPr>
        <p:spPr bwMode="auto">
          <a:xfrm>
            <a:off x="5483663" y="4579117"/>
            <a:ext cx="282476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/>
            <a:r>
              <a:rPr lang="de-DE" sz="2000"/>
              <a:t>Raw signals triggered by RE protection circuit</a:t>
            </a:r>
          </a:p>
          <a:p>
            <a:pPr algn="l" eaLnBrk="1" hangingPunct="1"/>
            <a:r>
              <a:rPr lang="de-DE" sz="2000"/>
              <a:t>(35 Mev/m; 300 </a:t>
            </a:r>
            <a:r>
              <a:rPr lang="de-DE" sz="2000">
                <a:latin typeface="Symbol" pitchFamily="18" charset="2"/>
              </a:rPr>
              <a:t>m</a:t>
            </a:r>
            <a:r>
              <a:rPr lang="de-DE" sz="2000"/>
              <a:t>s)</a:t>
            </a:r>
          </a:p>
          <a:p>
            <a:pPr algn="l" eaLnBrk="1" hangingPunct="1"/>
            <a:endParaRPr lang="de-DE" sz="2000"/>
          </a:p>
          <a:p>
            <a:pPr algn="l" eaLnBrk="1" hangingPunct="1"/>
            <a:r>
              <a:rPr lang="de-DE" sz="2000"/>
              <a:t>   shows estimate of start </a:t>
            </a:r>
            <a:r>
              <a:rPr lang="de-DE" sz="2000" smtClean="0"/>
              <a:t>time</a:t>
            </a:r>
            <a:endParaRPr lang="de-DE" sz="2000"/>
          </a:p>
        </p:txBody>
      </p:sp>
      <p:sp>
        <p:nvSpPr>
          <p:cNvPr id="214020" name="Text Box 1028"/>
          <p:cNvSpPr txBox="1">
            <a:spLocks noChangeArrowheads="1"/>
          </p:cNvSpPr>
          <p:nvPr/>
        </p:nvSpPr>
        <p:spPr bwMode="auto">
          <a:xfrm rot="16200000">
            <a:off x="82222" y="3212772"/>
            <a:ext cx="84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de-DE" sz="2400"/>
              <a:t>Volts</a:t>
            </a:r>
            <a:endParaRPr lang="en-GB" sz="2400" dirty="0"/>
          </a:p>
        </p:txBody>
      </p:sp>
      <p:sp>
        <p:nvSpPr>
          <p:cNvPr id="214021" name="Text Box 1029"/>
          <p:cNvSpPr txBox="1">
            <a:spLocks noChangeArrowheads="1"/>
          </p:cNvSpPr>
          <p:nvPr/>
        </p:nvSpPr>
        <p:spPr bwMode="auto">
          <a:xfrm>
            <a:off x="3894082" y="6236795"/>
            <a:ext cx="74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de-DE" sz="2400">
                <a:latin typeface="Symbol" pitchFamily="18" charset="2"/>
              </a:rPr>
              <a:t>m</a:t>
            </a:r>
            <a:r>
              <a:rPr lang="de-DE" sz="2400"/>
              <a:t>sec</a:t>
            </a:r>
            <a:endParaRPr lang="en-GB" sz="2400" dirty="0"/>
          </a:p>
        </p:txBody>
      </p:sp>
      <p:sp>
        <p:nvSpPr>
          <p:cNvPr id="214022" name="Oval 1030"/>
          <p:cNvSpPr>
            <a:spLocks noChangeArrowheads="1"/>
          </p:cNvSpPr>
          <p:nvPr/>
        </p:nvSpPr>
        <p:spPr bwMode="auto">
          <a:xfrm>
            <a:off x="5468007" y="58674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2400" dirty="0">
              <a:solidFill>
                <a:srgbClr val="CC6600"/>
              </a:solidFill>
            </a:endParaRPr>
          </a:p>
        </p:txBody>
      </p:sp>
      <p:sp>
        <p:nvSpPr>
          <p:cNvPr id="214023" name="Text Box 1031"/>
          <p:cNvSpPr txBox="1">
            <a:spLocks noChangeArrowheads="1"/>
          </p:cNvSpPr>
          <p:nvPr/>
        </p:nvSpPr>
        <p:spPr bwMode="auto">
          <a:xfrm>
            <a:off x="985344" y="128752"/>
            <a:ext cx="68150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600" dirty="0">
                <a:solidFill>
                  <a:srgbClr val="0000FF"/>
                </a:solidFill>
              </a:rPr>
              <a:t>TTF RF Gun </a:t>
            </a:r>
            <a:r>
              <a:rPr lang="en-US" sz="3600" dirty="0" smtClean="0">
                <a:solidFill>
                  <a:srgbClr val="0000FF"/>
                </a:solidFill>
              </a:rPr>
              <a:t>Breakdown Localization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457890"/>
            <a:ext cx="1444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 Ross et al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9052-12A5-4A1D-B598-9B6FA8580A4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04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199" y="3487434"/>
            <a:ext cx="8335371" cy="1636360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rgbClr val="0000FF"/>
                </a:solidFill>
              </a:rPr>
              <a:t>RF Breakdown in Gas Filled Cavities</a:t>
            </a:r>
            <a:endParaRPr lang="en-US" sz="7200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1903" y="5590993"/>
            <a:ext cx="8079474" cy="1267007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Chris Adolphsen and Faya Wang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SLAC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05"/>
          <a:stretch/>
        </p:blipFill>
        <p:spPr bwMode="auto">
          <a:xfrm>
            <a:off x="3195966" y="488731"/>
            <a:ext cx="2657475" cy="263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9052-12A5-4A1D-B598-9B6FA8580A4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05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078280"/>
            <a:ext cx="2967037" cy="225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898" y="3733800"/>
            <a:ext cx="3015245" cy="2514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48200" y="801469"/>
            <a:ext cx="3352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E/p ~ 20 V/cmTorr, E = E</a:t>
            </a:r>
            <a:r>
              <a:rPr lang="en-US" baseline="-25000" dirty="0" smtClean="0"/>
              <a:t>p</a:t>
            </a:r>
            <a:r>
              <a:rPr lang="en-US" dirty="0" smtClean="0"/>
              <a:t>/sqrt(2)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001502"/>
              </p:ext>
            </p:extLst>
          </p:nvPr>
        </p:nvGraphicFramePr>
        <p:xfrm>
          <a:off x="4800600" y="1258669"/>
          <a:ext cx="204395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5" imgW="1447560" imgH="215640" progId="Equation.3">
                  <p:embed/>
                </p:oleObj>
              </mc:Choice>
              <mc:Fallback>
                <p:oleObj name="Equation" r:id="rId5" imgW="144756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00600" y="1258669"/>
                        <a:ext cx="2043953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524035"/>
              </p:ext>
            </p:extLst>
          </p:nvPr>
        </p:nvGraphicFramePr>
        <p:xfrm>
          <a:off x="4800600" y="1639669"/>
          <a:ext cx="118427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7" imgW="838080" imgH="228600" progId="Equation.3">
                  <p:embed/>
                </p:oleObj>
              </mc:Choice>
              <mc:Fallback>
                <p:oleObj name="Equation" r:id="rId7" imgW="838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639669"/>
                        <a:ext cx="1184275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67694"/>
              </p:ext>
            </p:extLst>
          </p:nvPr>
        </p:nvGraphicFramePr>
        <p:xfrm>
          <a:off x="4800600" y="2044204"/>
          <a:ext cx="1149350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9" imgW="812520" imgH="228600" progId="Equation.3">
                  <p:embed/>
                </p:oleObj>
              </mc:Choice>
              <mc:Fallback>
                <p:oleObj name="Equation" r:id="rId9" imgW="812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044204"/>
                        <a:ext cx="1149350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0" y="2020669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Ionization rate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29100" y="2390001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At pulsed breakdown threshold, diffusion loss rate &lt;&lt; ionization rate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678" y="136634"/>
            <a:ext cx="8374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Muon </a:t>
            </a:r>
            <a:r>
              <a:rPr lang="en-US" sz="32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HPRF </a:t>
            </a:r>
            <a:r>
              <a:rPr lang="en-US" sz="32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Cavity </a:t>
            </a:r>
            <a:r>
              <a:rPr lang="en-US" sz="32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N2 </a:t>
            </a:r>
            <a:r>
              <a:rPr lang="en-US" sz="32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Breakdown 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32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hreshold</a:t>
            </a:r>
            <a:endParaRPr lang="en-US" sz="32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96390"/>
            <a:ext cx="518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[1] A. D. MacDonald, “Microwave Breakdown in Gases”, John Wiley &amp; Sons, Inc., 1966.</a:t>
            </a:r>
            <a:endParaRPr lang="en-US" sz="1100" dirty="0"/>
          </a:p>
        </p:txBody>
      </p:sp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8100" y="2776865"/>
            <a:ext cx="4953000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9052-12A5-4A1D-B598-9B6FA8580A4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47642" y="6457890"/>
            <a:ext cx="1304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Faya Wang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32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078280"/>
            <a:ext cx="2967037" cy="225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898" y="3733800"/>
            <a:ext cx="3015245" cy="2514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48200" y="801469"/>
            <a:ext cx="3352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E/p ~ 20 V/cmTorr, E = E</a:t>
            </a:r>
            <a:r>
              <a:rPr lang="en-US" baseline="-25000" dirty="0" smtClean="0"/>
              <a:t>p</a:t>
            </a:r>
            <a:r>
              <a:rPr lang="en-US" dirty="0" smtClean="0"/>
              <a:t>/sqrt(2)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914799"/>
              </p:ext>
            </p:extLst>
          </p:nvPr>
        </p:nvGraphicFramePr>
        <p:xfrm>
          <a:off x="4953000" y="1371600"/>
          <a:ext cx="20081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5" imgW="1422360" imgH="215640" progId="Equation.3">
                  <p:embed/>
                </p:oleObj>
              </mc:Choice>
              <mc:Fallback>
                <p:oleObj name="Equation" r:id="rId5" imgW="142236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53000" y="1371600"/>
                        <a:ext cx="2008187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196341" y="1766486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At pulsed breakdown threshold, diffusion loss rate &lt;&lt; ionization rate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2615" y="105101"/>
            <a:ext cx="8389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Muon </a:t>
            </a:r>
            <a:r>
              <a:rPr lang="en-US" sz="32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HPRF </a:t>
            </a:r>
            <a:r>
              <a:rPr lang="en-US" sz="32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Cavity </a:t>
            </a:r>
            <a:r>
              <a:rPr lang="en-US" sz="32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H2 </a:t>
            </a:r>
            <a:r>
              <a:rPr lang="en-US" sz="32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Breakdown 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32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hreshold</a:t>
            </a:r>
            <a:endParaRPr lang="en-US" sz="32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96390"/>
            <a:ext cx="518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[1] A. D. MacDonald, “Microwave Breakdown in Gases”, John Wiley &amp; Sons, Inc., 1966.</a:t>
            </a:r>
            <a:endParaRPr lang="en-US" sz="1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3237" y="2412817"/>
            <a:ext cx="4953000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9052-12A5-4A1D-B598-9B6FA8580A4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47642" y="6457890"/>
            <a:ext cx="1304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Faya Wang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7396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52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Forty Meter ‘Big Pipe’ Test Setup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026" name="Picture 2" descr="Z:\Projects\ILC\clusters\Big Long Pipe\be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3959" y="921612"/>
            <a:ext cx="2483328" cy="3311104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773" y="1690298"/>
            <a:ext cx="3522886" cy="295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91867" y="4270699"/>
            <a:ext cx="2276087" cy="249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2640" y="1256171"/>
            <a:ext cx="2362200" cy="333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63773" y="1676946"/>
            <a:ext cx="2209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CTO coupling RF power from P1 Marx-driven Toshiba MBK into TE</a:t>
            </a:r>
            <a:r>
              <a:rPr lang="en-US" sz="1400" baseline="-25000" dirty="0" smtClean="0">
                <a:solidFill>
                  <a:srgbClr val="FFFF00"/>
                </a:solidFill>
              </a:rPr>
              <a:t>01</a:t>
            </a:r>
            <a:r>
              <a:rPr lang="en-US" sz="1400" dirty="0" smtClean="0">
                <a:solidFill>
                  <a:srgbClr val="FFFF00"/>
                </a:solidFill>
              </a:rPr>
              <a:t> mode in resonant line using KEK circulator.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52247" y="3724390"/>
            <a:ext cx="1981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40 m of pressurized  (30 psig) , 0.48m diameter circular waveguide.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54087" y="3707047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FF00"/>
                </a:solidFill>
              </a:rPr>
              <a:t>S</a:t>
            </a:r>
            <a:r>
              <a:rPr lang="en-US" sz="1400" dirty="0" smtClean="0">
                <a:solidFill>
                  <a:srgbClr val="FFFF00"/>
                </a:solidFill>
              </a:rPr>
              <a:t>horted bend with input </a:t>
            </a:r>
          </a:p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mode converter at end of run.</a:t>
            </a:r>
            <a:endParaRPr lang="en-US" sz="1400" dirty="0">
              <a:solidFill>
                <a:srgbClr val="FFFF00"/>
              </a:solidFill>
            </a:endParaRPr>
          </a:p>
        </p:txBody>
      </p:sp>
      <p:pic>
        <p:nvPicPr>
          <p:cNvPr id="11" name="Picture 10" descr="V:\NLC\Drop-Boxes\Adolphsen\R&amp;D\LLNL\MEGaRay Project\XTA Component Photos\DSC0641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738" y="4931466"/>
            <a:ext cx="4986632" cy="174814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-8069" y="758170"/>
            <a:ext cx="3926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Operated 100+ hours breakdown free at field levels that would be seen in the ILC KCS with the beam current upgrade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9052-12A5-4A1D-B598-9B6FA8580A4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87207" y="6373727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</a:rPr>
              <a:t>Recording run data.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43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341602"/>
            <a:ext cx="6962775" cy="25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52600" y="4514671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|E</a:t>
            </a:r>
            <a:r>
              <a:rPr lang="en-US" baseline="-25000" dirty="0" smtClean="0"/>
              <a:t>s</a:t>
            </a:r>
            <a:r>
              <a:rPr lang="en-US" dirty="0" smtClean="0"/>
              <a:t>|</a:t>
            </a:r>
            <a:r>
              <a:rPr lang="en-US" baseline="-25000" dirty="0" smtClean="0"/>
              <a:t>pk</a:t>
            </a:r>
            <a:r>
              <a:rPr lang="en-US" dirty="0" smtClean="0"/>
              <a:t> = 3.34 MV/m for 37.5 MW input</a:t>
            </a:r>
          </a:p>
          <a:p>
            <a:r>
              <a:rPr lang="en-US" dirty="0" smtClean="0"/>
              <a:t> (= 75 MW full geometry </a:t>
            </a:r>
            <a:r>
              <a:rPr lang="en-US" dirty="0" smtClean="0">
                <a:sym typeface="Symbol"/>
              </a:rPr>
              <a:t> 300 MW TW equiv. at SW anti-nodes)</a:t>
            </a:r>
          </a:p>
          <a:p>
            <a:endParaRPr lang="en-US" dirty="0">
              <a:sym typeface="Symbol"/>
            </a:endParaRPr>
          </a:p>
          <a:p>
            <a:r>
              <a:rPr lang="en-US" dirty="0" smtClean="0">
                <a:sym typeface="Symbol"/>
              </a:rPr>
              <a:t>Equivalent to  </a:t>
            </a:r>
            <a:r>
              <a:rPr lang="en-US" u="sng" dirty="0" smtClean="0">
                <a:solidFill>
                  <a:srgbClr val="0000FF"/>
                </a:solidFill>
                <a:sym typeface="Symbol"/>
              </a:rPr>
              <a:t>72 MW</a:t>
            </a:r>
            <a:r>
              <a:rPr lang="en-US" dirty="0" smtClean="0">
                <a:sym typeface="Symbol"/>
              </a:rPr>
              <a:t> TW in WR650 !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Surface Electric Field in 90 Degree Bend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9052-12A5-4A1D-B598-9B6FA8580A4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84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449" y="110363"/>
            <a:ext cx="7675106" cy="332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61" y="3532480"/>
            <a:ext cx="7673969" cy="3215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9052-12A5-4A1D-B598-9B6FA8580A4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73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17"/>
            <a:ext cx="9143999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Breakdown Rate at Various N</a:t>
            </a:r>
            <a:r>
              <a:rPr lang="en-US" sz="4000" baseline="-25000" dirty="0" smtClean="0">
                <a:solidFill>
                  <a:srgbClr val="0000FF"/>
                </a:solidFill>
              </a:rPr>
              <a:t>2</a:t>
            </a:r>
            <a:r>
              <a:rPr lang="en-US" sz="4000" dirty="0" smtClean="0">
                <a:solidFill>
                  <a:srgbClr val="0000FF"/>
                </a:solidFill>
              </a:rPr>
              <a:t> Pressures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72" y="986818"/>
            <a:ext cx="9084206" cy="4972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3944" y="5006705"/>
            <a:ext cx="843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18 psig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17530" y="5006705"/>
            <a:ext cx="850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22 psig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68413" y="5006705"/>
            <a:ext cx="850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26 psig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56234" y="5006705"/>
            <a:ext cx="850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30 psig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029" y="6038190"/>
            <a:ext cx="8162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Dotted lines: Predicted electron growth rate in the gas normalized to the 18 psig data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6457890"/>
            <a:ext cx="1304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Faya Wang</a:t>
            </a:r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9052-12A5-4A1D-B598-9B6FA8580A4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65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ar\Desktop\MAP Cavity Parts Photos 7_11_13\DSC00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66" y="189192"/>
            <a:ext cx="9104586" cy="606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9052-12A5-4A1D-B598-9B6FA8580A4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95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ar\Desktop\MAP Cavity Parts Photos 7_11_13\DSC00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93" y="472963"/>
            <a:ext cx="8970579" cy="598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9052-12A5-4A1D-B598-9B6FA8580A4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65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ar\Desktop\MAP Cavity Parts Photos 7_11_13\DSC000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2692" y="346841"/>
            <a:ext cx="6464301" cy="622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9052-12A5-4A1D-B598-9B6FA8580A4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78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433" y="365861"/>
            <a:ext cx="8335371" cy="1470025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0000FF"/>
                </a:solidFill>
              </a:rPr>
              <a:t>All Angle Cavity</a:t>
            </a:r>
            <a:endParaRPr lang="en-US" sz="7200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728" y="5370276"/>
            <a:ext cx="8079474" cy="1267007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Chris Adolphsen, Chris Nantista and Faya Wang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SLAC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6745" y="2270235"/>
            <a:ext cx="74728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3200" dirty="0" smtClean="0"/>
              <a:t>Build an 805 MHz coaxial cavity such that E_rf  is at all angles relative to the applied external magnetic field, H_ext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 smtClean="0"/>
              <a:t>Map azimuthal breakdown dependence to assess E_rf x H_ext effects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9052-12A5-4A1D-B598-9B6FA8580A4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30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Projects\Xband\dualmodedcavity\mo70096469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2600"/>
            <a:ext cx="4922155" cy="368387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25" y="82768"/>
            <a:ext cx="89820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FF"/>
                </a:solidFill>
              </a:rPr>
              <a:t>Inspired by Our X-band (11.4 GHz) Dual Mode Cavity</a:t>
            </a:r>
            <a:endParaRPr lang="en-US" sz="4400" dirty="0">
              <a:solidFill>
                <a:srgbClr val="0000FF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8027" y="3042752"/>
            <a:ext cx="3231930" cy="371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2202" y="1717783"/>
            <a:ext cx="82588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Designed to study effect of pulse heating on breakdown rate – excite two modes, TE011 (H only)  and TEM3 (E and H) through two ports to vary the pulse surface heating for a fixed surface electric field (~ 200 MV/m)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385034" y="6227380"/>
            <a:ext cx="2555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TEM3 Electric Field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9052-12A5-4A1D-B598-9B6FA8580A4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95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13188"/>
            <a:ext cx="5391807" cy="404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0179" y="0"/>
            <a:ext cx="3373821" cy="337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 descr="V:\NLC\Drop-Boxes\Laurent\2011\Adolphsen\Dual Mode Cavity Compressed\a_K1a_2_CT1A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8062" y="3492062"/>
            <a:ext cx="3365938" cy="33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:\NLC\Drop-Boxes\Laurent\2011\Adolphsen\Dual Mode Cavity Compressed\a_N7f_2_2CTJ2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23647"/>
            <a:ext cx="2569779" cy="256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V:\NLC\Drop-Boxes\Laurent\2011\Adolphsen\Dual Mode Cavity Compressed\b_A5g_2B_CTR5G.T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4146" y="0"/>
            <a:ext cx="2577662" cy="257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9052-12A5-4A1D-B598-9B6FA8580A4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11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2553" y="63064"/>
            <a:ext cx="4503461" cy="205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1441" y="2144415"/>
            <a:ext cx="6799783" cy="464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9052-12A5-4A1D-B598-9B6FA8580A4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40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6306</TotalTime>
  <Words>612</Words>
  <Application>Microsoft Office PowerPoint</Application>
  <PresentationFormat>On-screen Show (4:3)</PresentationFormat>
  <Paragraphs>113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Equation</vt:lpstr>
      <vt:lpstr>Modular Cavity Status</vt:lpstr>
      <vt:lpstr>PowerPoint Presentation</vt:lpstr>
      <vt:lpstr>PowerPoint Presentation</vt:lpstr>
      <vt:lpstr>PowerPoint Presentation</vt:lpstr>
      <vt:lpstr>PowerPoint Presentation</vt:lpstr>
      <vt:lpstr>All Angle Cavity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 Acoustic Sensors to Map Azimuthal Breakdown Distribution</vt:lpstr>
      <vt:lpstr>PowerPoint Presentation</vt:lpstr>
      <vt:lpstr>RF Breakdown in Gas Filled Cavities</vt:lpstr>
      <vt:lpstr>PowerPoint Presentation</vt:lpstr>
      <vt:lpstr>PowerPoint Presentation</vt:lpstr>
      <vt:lpstr>Forty Meter ‘Big Pipe’ Test Setup</vt:lpstr>
      <vt:lpstr>Surface Electric Field in 90 Degree Bend</vt:lpstr>
      <vt:lpstr>Breakdown Rate at Various N2 Pressures</vt:lpstr>
    </vt:vector>
  </TitlesOfParts>
  <Company>SLAC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nantista</dc:creator>
  <cp:lastModifiedBy>Adolphsen, Chris E.</cp:lastModifiedBy>
  <cp:revision>355</cp:revision>
  <dcterms:created xsi:type="dcterms:W3CDTF">2012-11-29T01:15:33Z</dcterms:created>
  <dcterms:modified xsi:type="dcterms:W3CDTF">2013-07-12T15:31:49Z</dcterms:modified>
</cp:coreProperties>
</file>