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11"/>
  </p:notesMasterIdLst>
  <p:handoutMasterIdLst>
    <p:handoutMasterId r:id="rId12"/>
  </p:handoutMasterIdLst>
  <p:sldIdLst>
    <p:sldId id="264" r:id="rId3"/>
    <p:sldId id="265" r:id="rId4"/>
    <p:sldId id="266" r:id="rId5"/>
    <p:sldId id="286" r:id="rId6"/>
    <p:sldId id="263" r:id="rId7"/>
    <p:sldId id="290" r:id="rId8"/>
    <p:sldId id="289" r:id="rId9"/>
    <p:sldId id="29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13" autoAdjust="0"/>
  </p:normalViewPr>
  <p:slideViewPr>
    <p:cSldViewPr snapToGrid="0" snapToObjects="1">
      <p:cViewPr>
        <p:scale>
          <a:sx n="90" d="100"/>
          <a:sy n="90" d="100"/>
        </p:scale>
        <p:origin x="-56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E08C5-A32F-3C41-BAA0-EEB218506FD3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9E0D8-5555-DE4B-9648-6820758687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176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59F0F-6C05-0040-8204-889F74859342}" type="datetimeFigureOut">
              <a:rPr lang="en-US" smtClean="0"/>
              <a:pPr/>
              <a:t>7/12/2013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120CD-7DB0-D545-BD09-FE8BD4915A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81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572112157"/>
              </p:ext>
            </p:extLst>
          </p:nvPr>
        </p:nvGraphicFramePr>
        <p:xfrm>
          <a:off x="0" y="978599"/>
          <a:ext cx="9144000" cy="57917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64307">
                <a:tc rowSpan="2"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Milestone Status (Progress)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Resource Conflicts, Plan Changes</a:t>
                      </a:r>
                      <a:r>
                        <a:rPr lang="en-US" sz="1400" b="1" u="sng" baseline="0" dirty="0" smtClean="0"/>
                        <a:t> and Issues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="0" u="none" dirty="0" smtClean="0"/>
                        <a:t> </a:t>
                      </a:r>
                      <a:endParaRPr lang="en-US" sz="1200" b="0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baseline="0" dirty="0" smtClean="0"/>
                        <a:t>Late Items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Summary of Previous Month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u="sng" baseline="0" smtClean="0"/>
                        <a:t>Quarterly </a:t>
                      </a:r>
                      <a:r>
                        <a:rPr lang="en-US" sz="1400" b="1" u="sng" baseline="0" dirty="0" smtClean="0"/>
                        <a:t>Plans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Upcoming Work (Next Month)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="0" u="none" dirty="0" smtClean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0" y="82818"/>
            <a:ext cx="831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3588" algn="l"/>
              </a:tabLst>
            </a:pPr>
            <a:r>
              <a:rPr lang="en-US" sz="2800" dirty="0" smtClean="0">
                <a:solidFill>
                  <a:srgbClr val="000090"/>
                </a:solidFill>
              </a:rPr>
              <a:t>Monthly L2 Status Report - </a:t>
            </a:r>
            <a:br>
              <a:rPr lang="en-US" sz="2800" dirty="0" smtClean="0">
                <a:solidFill>
                  <a:srgbClr val="000090"/>
                </a:solidFill>
              </a:rPr>
            </a:br>
            <a:r>
              <a:rPr lang="en-US" sz="2000" dirty="0" smtClean="0">
                <a:solidFill>
                  <a:srgbClr val="000090"/>
                </a:solidFill>
              </a:rPr>
              <a:t>WBS:  	Presenter:  </a:t>
            </a:r>
            <a:endParaRPr lang="en-US" sz="24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1223903"/>
            <a:ext cx="4555320" cy="177604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0" y="3253570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0" y="5146692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588680" y="3271973"/>
            <a:ext cx="4555320" cy="3505345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88680" y="1223904"/>
            <a:ext cx="4555320" cy="809800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4684803" y="119626"/>
            <a:ext cx="3625206" cy="441717"/>
          </a:xfrm>
        </p:spPr>
        <p:txBody>
          <a:bodyPr anchor="ctr">
            <a:noAutofit/>
          </a:bodyPr>
          <a:lstStyle>
            <a:lvl1pPr marL="0" indent="0">
              <a:buNone/>
              <a:defRPr sz="28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1 September 2012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723620" y="579747"/>
            <a:ext cx="3831700" cy="239259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err="1" smtClean="0"/>
              <a:t>x.y</a:t>
            </a:r>
            <a:r>
              <a:rPr lang="en-US" dirty="0" smtClean="0"/>
              <a:t> - Title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5817853" y="561343"/>
            <a:ext cx="2492156" cy="283505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6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CE61-5EEF-054B-8CE6-1FACAEA84158}" type="datetime1">
              <a:rPr lang="en-US" smtClean="0"/>
              <a:pPr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7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ECA3-1A4A-9349-913F-46D59F6C7FE8}" type="datetime1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831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376DA-49D0-5448-8589-B7EEB1133536}" type="datetime1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969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266090075"/>
              </p:ext>
            </p:extLst>
          </p:nvPr>
        </p:nvGraphicFramePr>
        <p:xfrm>
          <a:off x="0" y="978599"/>
          <a:ext cx="9144000" cy="670491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064307">
                <a:tc rowSpan="2"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Milestone Status (Progress)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/>
                        <a:t>Resource Conflicts, Plan Changes</a:t>
                      </a:r>
                      <a:r>
                        <a:rPr lang="en-US" sz="1400" b="1" u="sng" baseline="0" dirty="0" smtClean="0"/>
                        <a:t> and Issues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b="0" u="none" dirty="0" smtClean="0"/>
                        <a:t> </a:t>
                      </a:r>
                      <a:endParaRPr lang="en-US" sz="1200" b="0" u="non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2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baseline="0" dirty="0" smtClean="0"/>
                        <a:t>Late Items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3777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Summary of Previous Month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Quarterly Plans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80593">
                <a:tc>
                  <a:txBody>
                    <a:bodyPr/>
                    <a:lstStyle/>
                    <a:p>
                      <a:r>
                        <a:rPr lang="en-US" sz="1400" b="1" u="sng" baseline="0" dirty="0" smtClean="0"/>
                        <a:t>Upcoming Work (Next Month)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endParaRPr lang="en-US" sz="1200" b="0" u="none" dirty="0" smtClean="0"/>
                    </a:p>
                    <a:p>
                      <a:pPr marL="171450" indent="-171450">
                        <a:buFont typeface="Arial"/>
                        <a:buChar char="•"/>
                      </a:pPr>
                      <a:endParaRPr lang="en-US" sz="1200" b="0" u="none" dirty="0" smtClean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0" y="82818"/>
            <a:ext cx="8310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3588" algn="l"/>
              </a:tabLst>
            </a:pPr>
            <a:r>
              <a:rPr lang="en-US" sz="2800" dirty="0" smtClean="0">
                <a:solidFill>
                  <a:srgbClr val="000090"/>
                </a:solidFill>
              </a:rPr>
              <a:t>Monthly L2 Status Report - </a:t>
            </a:r>
            <a:br>
              <a:rPr lang="en-US" sz="2800" dirty="0" smtClean="0">
                <a:solidFill>
                  <a:srgbClr val="000090"/>
                </a:solidFill>
              </a:rPr>
            </a:br>
            <a:r>
              <a:rPr lang="en-US" sz="2000" dirty="0" smtClean="0">
                <a:solidFill>
                  <a:srgbClr val="000090"/>
                </a:solidFill>
              </a:rPr>
              <a:t>WBS:  	Presenter: 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0" y="1223903"/>
            <a:ext cx="4555320" cy="177604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0" y="3253570"/>
            <a:ext cx="4555320" cy="1605236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0" y="6206836"/>
            <a:ext cx="4588680" cy="545092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4588680" y="3271973"/>
            <a:ext cx="4555320" cy="3505345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4588680" y="2272963"/>
            <a:ext cx="4555320" cy="726981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5"/>
          </p:nvPr>
        </p:nvSpPr>
        <p:spPr>
          <a:xfrm>
            <a:off x="4588680" y="1223904"/>
            <a:ext cx="4555320" cy="809800"/>
          </a:xfrm>
        </p:spPr>
        <p:txBody>
          <a:bodyPr>
            <a:noAutofit/>
          </a:bodyPr>
          <a:lstStyle>
            <a:lvl1pPr marL="111125" indent="-111125">
              <a:defRPr sz="1200"/>
            </a:lvl1pPr>
            <a:lvl2pPr marL="230188" indent="-119063"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" hasCustomPrompt="1"/>
          </p:nvPr>
        </p:nvSpPr>
        <p:spPr>
          <a:xfrm>
            <a:off x="4684803" y="119626"/>
            <a:ext cx="3625206" cy="441717"/>
          </a:xfrm>
        </p:spPr>
        <p:txBody>
          <a:bodyPr anchor="ctr">
            <a:noAutofit/>
          </a:bodyPr>
          <a:lstStyle>
            <a:lvl1pPr marL="0" indent="0">
              <a:buNone/>
              <a:defRPr sz="28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1 September 2012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7" hasCustomPrompt="1"/>
          </p:nvPr>
        </p:nvSpPr>
        <p:spPr>
          <a:xfrm>
            <a:off x="723620" y="579747"/>
            <a:ext cx="3831700" cy="239259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err="1" smtClean="0"/>
              <a:t>x.y</a:t>
            </a:r>
            <a:r>
              <a:rPr lang="en-US" dirty="0" smtClean="0"/>
              <a:t> - Title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5817853" y="561343"/>
            <a:ext cx="2492156" cy="283505"/>
          </a:xfrm>
        </p:spPr>
        <p:txBody>
          <a:bodyPr anchor="ctr">
            <a:noAutofit/>
          </a:bodyPr>
          <a:lstStyle>
            <a:lvl1pPr marL="0" indent="0">
              <a:buNone/>
              <a:defRPr sz="2000" baseline="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0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4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77920-CAB2-C64D-8B79-D3BB49394B68}" type="datetime1">
              <a:rPr lang="en-US" smtClean="0"/>
              <a:pPr/>
              <a:t>7/12/2013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3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C1FE-F7FB-2A48-85D7-CDDAA29E36CE}" type="datetime1">
              <a:rPr lang="en-US" smtClean="0"/>
              <a:pPr/>
              <a:t>7/12/2013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Friday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37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449CE-5E6A-8042-8721-5F3998D61E7B}" type="datetime1">
              <a:rPr lang="en-US" smtClean="0"/>
              <a:pPr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Friday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23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8F1D6-957B-2949-94AF-786CD7ED917D}" type="datetime1">
              <a:rPr lang="en-US" smtClean="0"/>
              <a:pPr/>
              <a:t>7/12/2013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5A61D-DAD9-AD46-B8C3-AFD71D34C3E8}" type="datetime1">
              <a:rPr lang="en-US" smtClean="0"/>
              <a:pPr/>
              <a:t>7/12/2013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 Friday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20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E42A-818B-684C-B6EB-4CD61C9C314E}" type="datetime1">
              <a:rPr lang="en-US" smtClean="0"/>
              <a:pPr/>
              <a:t>7/12/2013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C960-C0E3-D04D-AFEA-6E1579116133}" type="datetime1">
              <a:rPr lang="en-US" smtClean="0"/>
              <a:pPr/>
              <a:t>7/12/2013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MAP Bi-Weekly Planning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3C95-1EE9-DC48-A086-9FAA3E32F6B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494380"/>
            <a:ext cx="9151934" cy="0"/>
          </a:xfrm>
          <a:prstGeom prst="line">
            <a:avLst/>
          </a:prstGeom>
          <a:ln>
            <a:solidFill>
              <a:srgbClr val="0000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02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8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0"/>
                </a:solidFill>
              </a:defRPr>
            </a:lvl1pPr>
          </a:lstStyle>
          <a:p>
            <a:fld id="{E877982C-E10B-0645-AD5D-B45CF301C158}" type="datetime1">
              <a:rPr lang="en-US" smtClean="0"/>
              <a:pPr/>
              <a:t>7/12/2013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4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dirty="0" smtClean="0"/>
              <a:t>MAP Bi-Weekly Planning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90"/>
                </a:solidFill>
              </a:defRPr>
            </a:lvl1pPr>
          </a:lstStyle>
          <a:p>
            <a:fld id="{95AF3C95-1EE9-DC48-A086-9FAA3E32F6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32397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8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0"/>
                </a:solidFill>
              </a:defRPr>
            </a:lvl1pPr>
          </a:lstStyle>
          <a:p>
            <a:fld id="{E877982C-E10B-0645-AD5D-B45CF301C158}" type="datetime1">
              <a:rPr lang="en-US" smtClean="0"/>
              <a:pPr/>
              <a:t>7/12/2013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4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90"/>
                </a:solidFill>
              </a:defRPr>
            </a:lvl1pPr>
          </a:lstStyle>
          <a:p>
            <a:r>
              <a:rPr lang="en-US" dirty="0" smtClean="0"/>
              <a:t>MAP Bi-Weekly Planning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43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90"/>
                </a:solidFill>
              </a:defRPr>
            </a:lvl1pPr>
          </a:lstStyle>
          <a:p>
            <a:fld id="{95AF3C95-1EE9-DC48-A086-9FAA3E32F6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62391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Technology Development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MAP Friday Meeting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Harold Kirk</a:t>
            </a:r>
          </a:p>
          <a:p>
            <a:r>
              <a:rPr lang="en-US" i="1" dirty="0" smtClean="0">
                <a:solidFill>
                  <a:schemeClr val="tx2"/>
                </a:solidFill>
              </a:rPr>
              <a:t>Brookhaven National Laboratory</a:t>
            </a:r>
          </a:p>
          <a:p>
            <a:r>
              <a:rPr lang="en-US" i="1" dirty="0" smtClean="0">
                <a:solidFill>
                  <a:schemeClr val="tx2"/>
                </a:solidFill>
              </a:rPr>
              <a:t>July 12, 2013</a:t>
            </a:r>
            <a:endParaRPr 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40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Outline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323" y="1338682"/>
            <a:ext cx="6928088" cy="4114024"/>
          </a:xfrm>
        </p:spPr>
        <p:txBody>
          <a:bodyPr anchor="ctr"/>
          <a:lstStyle/>
          <a:p>
            <a:r>
              <a:rPr lang="en-US" dirty="0" smtClean="0"/>
              <a:t>TD Highlights</a:t>
            </a:r>
          </a:p>
          <a:p>
            <a:r>
              <a:rPr lang="en-US" dirty="0" smtClean="0"/>
              <a:t>L2 Summary reports</a:t>
            </a:r>
          </a:p>
          <a:p>
            <a:r>
              <a:rPr lang="en-US" dirty="0" smtClean="0"/>
              <a:t>Topical Report -</a:t>
            </a:r>
            <a:r>
              <a:rPr lang="en-US" i="1" dirty="0" smtClean="0"/>
              <a:t> </a:t>
            </a:r>
            <a:r>
              <a:rPr lang="en-US" i="1" dirty="0">
                <a:solidFill>
                  <a:srgbClr val="000000"/>
                </a:solidFill>
                <a:latin typeface="Tahoma"/>
              </a:rPr>
              <a:t>M</a:t>
            </a:r>
            <a:r>
              <a:rPr lang="en-US" i="1" dirty="0" smtClean="0">
                <a:solidFill>
                  <a:srgbClr val="000000"/>
                </a:solidFill>
                <a:latin typeface="Tahoma"/>
                <a:ea typeface="Times New Roman"/>
              </a:rPr>
              <a:t>odular </a:t>
            </a:r>
            <a:r>
              <a:rPr lang="en-US" i="1" dirty="0">
                <a:solidFill>
                  <a:srgbClr val="000000"/>
                </a:solidFill>
                <a:latin typeface="Tahoma"/>
                <a:ea typeface="Times New Roman"/>
              </a:rPr>
              <a:t>C</a:t>
            </a:r>
            <a:r>
              <a:rPr lang="en-US" i="1" dirty="0" smtClean="0">
                <a:solidFill>
                  <a:srgbClr val="000000"/>
                </a:solidFill>
                <a:latin typeface="Tahoma"/>
                <a:ea typeface="Times New Roman"/>
              </a:rPr>
              <a:t>avity Status</a:t>
            </a:r>
            <a:r>
              <a:rPr lang="en-US" i="1" dirty="0" smtClean="0"/>
              <a:t> </a:t>
            </a:r>
            <a:r>
              <a:rPr lang="en-US" dirty="0" smtClean="0"/>
              <a:t>, C. Adolphsen, SLAC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July12,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Harold Kirk, BNL | MAP Friday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922" y="0"/>
            <a:ext cx="7296362" cy="122843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Technology Development Highlights for June, 2013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RF Studies</a:t>
            </a:r>
          </a:p>
          <a:p>
            <a:pPr lvl="1"/>
            <a:r>
              <a:rPr lang="en-US" dirty="0" smtClean="0"/>
              <a:t>Modular 805MHz Cavity  </a:t>
            </a:r>
            <a:r>
              <a:rPr lang="en-US" dirty="0"/>
              <a:t>o</a:t>
            </a:r>
            <a:r>
              <a:rPr lang="en-US" dirty="0" smtClean="0"/>
              <a:t>n track for delivery by end of FY13  (SLAC, LBNL)</a:t>
            </a:r>
          </a:p>
          <a:p>
            <a:pPr lvl="1"/>
            <a:r>
              <a:rPr lang="en-US" dirty="0" smtClean="0"/>
              <a:t>All-season cavity re-measurement on hold</a:t>
            </a:r>
          </a:p>
          <a:p>
            <a:r>
              <a:rPr lang="en-US" dirty="0" smtClean="0"/>
              <a:t>Targets</a:t>
            </a:r>
          </a:p>
          <a:p>
            <a:pPr lvl="1"/>
            <a:r>
              <a:rPr lang="en-US" dirty="0" smtClean="0"/>
              <a:t>Studies for 1MW, 3GeV proton target</a:t>
            </a:r>
          </a:p>
          <a:p>
            <a:r>
              <a:rPr lang="en-US" dirty="0" smtClean="0"/>
              <a:t>Magnets</a:t>
            </a:r>
          </a:p>
          <a:p>
            <a:pPr lvl="1"/>
            <a:r>
              <a:rPr lang="en-US" dirty="0" smtClean="0"/>
              <a:t>Repairs of YBCO coils for high-field solenoid </a:t>
            </a:r>
          </a:p>
          <a:p>
            <a:pPr lvl="1"/>
            <a:r>
              <a:rPr lang="en-US" dirty="0" smtClean="0"/>
              <a:t>BISCCO 2212 coil tested at 4.2</a:t>
            </a:r>
            <a:r>
              <a:rPr lang="en-US" baseline="30000" dirty="0" smtClean="0"/>
              <a:t>0</a:t>
            </a:r>
            <a:r>
              <a:rPr lang="en-US" dirty="0" smtClean="0"/>
              <a:t> K</a:t>
            </a:r>
          </a:p>
          <a:p>
            <a:r>
              <a:rPr lang="en-US" dirty="0" smtClean="0"/>
              <a:t>12 TD related abstracts submitted to NA-PAC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12,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Harold Kirk, BNL | MAP Friday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Modular cavity (collaboration with SLAC)</a:t>
            </a:r>
          </a:p>
          <a:p>
            <a:pPr lvl="1">
              <a:spcBef>
                <a:spcPts val="0"/>
              </a:spcBef>
            </a:pPr>
            <a:r>
              <a:rPr lang="en-US" sz="1100" dirty="0" smtClean="0"/>
              <a:t>Cavity fabrication in progress and will be delivered to </a:t>
            </a:r>
            <a:r>
              <a:rPr lang="en-US" sz="1100" dirty="0" err="1" smtClean="0"/>
              <a:t>Fermilab</a:t>
            </a:r>
            <a:r>
              <a:rPr lang="en-US" sz="1100" dirty="0" smtClean="0"/>
              <a:t> by end of FY13</a:t>
            </a:r>
          </a:p>
          <a:p>
            <a:pPr lvl="1">
              <a:spcBef>
                <a:spcPts val="0"/>
              </a:spcBef>
            </a:pPr>
            <a:r>
              <a:rPr lang="en-US" sz="1100" dirty="0" smtClean="0"/>
              <a:t>Test plan is being developed</a:t>
            </a:r>
          </a:p>
          <a:p>
            <a:pPr lvl="1">
              <a:spcBef>
                <a:spcPts val="0"/>
              </a:spcBef>
            </a:pPr>
            <a:r>
              <a:rPr lang="en-US" sz="1100" dirty="0" smtClean="0"/>
              <a:t>Interface document between LBNL and FNAL nearly ready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201 MHz MICE prototype cavity</a:t>
            </a:r>
            <a:endParaRPr lang="en-US" sz="1100" dirty="0" smtClean="0">
              <a:solidFill>
                <a:schemeClr val="tx2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1100" dirty="0" smtClean="0">
                <a:solidFill>
                  <a:schemeClr val="tx2"/>
                </a:solidFill>
              </a:rPr>
              <a:t>RF coupler fabrication at LBNL</a:t>
            </a:r>
          </a:p>
          <a:p>
            <a:pPr lvl="1">
              <a:spcBef>
                <a:spcPts val="0"/>
              </a:spcBef>
            </a:pPr>
            <a:r>
              <a:rPr lang="en-US" sz="1100" dirty="0" smtClean="0">
                <a:solidFill>
                  <a:schemeClr val="tx2"/>
                </a:solidFill>
              </a:rPr>
              <a:t>Some material and parts received</a:t>
            </a:r>
          </a:p>
          <a:p>
            <a:pPr lvl="1">
              <a:spcBef>
                <a:spcPts val="0"/>
              </a:spcBef>
            </a:pPr>
            <a:r>
              <a:rPr lang="en-US" sz="1100" dirty="0" smtClean="0">
                <a:solidFill>
                  <a:schemeClr val="tx2"/>
                </a:solidFill>
              </a:rPr>
              <a:t> </a:t>
            </a:r>
            <a:r>
              <a:rPr lang="en-US" sz="1100" dirty="0" err="1" smtClean="0">
                <a:solidFill>
                  <a:schemeClr val="tx2"/>
                </a:solidFill>
              </a:rPr>
              <a:t>TiN</a:t>
            </a:r>
            <a:r>
              <a:rPr lang="en-US" sz="1100" dirty="0" smtClean="0">
                <a:solidFill>
                  <a:schemeClr val="tx2"/>
                </a:solidFill>
              </a:rPr>
              <a:t>-coating setup at LBNL</a:t>
            </a:r>
          </a:p>
          <a:p>
            <a:pPr lvl="1">
              <a:spcBef>
                <a:spcPts val="0"/>
              </a:spcBef>
            </a:pPr>
            <a:endParaRPr lang="en-US" sz="1100" dirty="0" smtClean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3243738"/>
            <a:ext cx="4555320" cy="160523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/>
              <a:t>Modular cavity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1050" dirty="0" smtClean="0"/>
              <a:t>Fabrication at SLAC continues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1050" u="sng" dirty="0" smtClean="0"/>
              <a:t>Ready for PO of the Be plates 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sz="1050" dirty="0" smtClean="0"/>
              <a:t>Bi-weekly meetings at SLAC to monitor/oversee fabrication progress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>
                <a:solidFill>
                  <a:schemeClr val="tx2"/>
                </a:solidFill>
              </a:rPr>
              <a:t>Support the single cavity installation at MTA, </a:t>
            </a:r>
            <a:r>
              <a:rPr lang="en-US" sz="1100" dirty="0" err="1" smtClean="0">
                <a:solidFill>
                  <a:schemeClr val="tx2"/>
                </a:solidFill>
              </a:rPr>
              <a:t>Fermilab</a:t>
            </a:r>
            <a:endParaRPr lang="en-US" sz="1100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>
                <a:solidFill>
                  <a:schemeClr val="tx2"/>
                </a:solidFill>
              </a:rPr>
              <a:t>Fabrication of 201-MHz coupler at LBNL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1100" dirty="0" smtClean="0">
                <a:solidFill>
                  <a:schemeClr val="tx2"/>
                </a:solidFill>
              </a:rPr>
              <a:t>Cryostat (vacuum vessel) fabrication for MICE CC </a:t>
            </a:r>
            <a:r>
              <a:rPr lang="en-US" sz="1100" smtClean="0">
                <a:solidFill>
                  <a:schemeClr val="tx2"/>
                </a:solidFill>
              </a:rPr>
              <a:t>magnet  </a:t>
            </a:r>
            <a:r>
              <a:rPr lang="en-US" sz="1100" dirty="0" smtClean="0">
                <a:solidFill>
                  <a:schemeClr val="tx2"/>
                </a:solidFill>
              </a:rPr>
              <a:t>at LBNL continues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Sign-off of the interface document between LBNL and </a:t>
            </a:r>
            <a:r>
              <a:rPr lang="en-US" dirty="0" err="1" smtClean="0"/>
              <a:t>Fermilab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Continue the fabrication of the modular cavity at SLAC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Support of the 201 MHz installation at MTA, Fermilab 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Oversee 201-MHz cavity coupler fabrication at LBNL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chemeClr val="tx2"/>
                </a:solidFill>
              </a:rPr>
              <a:t>TiN</a:t>
            </a:r>
            <a:r>
              <a:rPr lang="en-US" dirty="0" smtClean="0">
                <a:solidFill>
                  <a:schemeClr val="tx2"/>
                </a:solidFill>
              </a:rPr>
              <a:t>-coating of the coupler setup preparation at LBNL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Oversee the CC cryostat fabrication at LBNL</a:t>
            </a: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Continue the modular cavity fabrication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EP of the remaining MICE cavities at LBNL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Development of the modular cavity testing plan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Data analysis of previous 805 MHz testing results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MP simulation studies of the MICE cavity and coupler with external magnetic fields and explore other possible solutions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2"/>
                </a:solidFill>
              </a:rPr>
              <a:t>Fabrication of two 201 MHz RF couplers for the first MICE cavity in preparation for the testing at MTA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Support MTA RF testing programs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buNone/>
            </a:pPr>
            <a:endParaRPr lang="en-US" sz="1100" dirty="0" smtClean="0"/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sz="1100" dirty="0" smtClean="0"/>
              <a:t>PO of Be plates for the modular cavity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588680" y="1223904"/>
            <a:ext cx="4555320" cy="8098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sz="1100" dirty="0" smtClean="0"/>
              <a:t>MICE magnets: SS and CC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en-US" sz="1100" dirty="0" smtClean="0"/>
              <a:t>Oversight of the fabrication of RF couplers for MICE prototype cavity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July 12, 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03 01: Normal Conducting RF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err="1" smtClean="0"/>
              <a:t>Derun</a:t>
            </a:r>
            <a:r>
              <a:rPr lang="en-US" dirty="0" smtClean="0"/>
              <a:t> 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6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Begun examining stored energy issues for both 325MHz and 650MHz SRF cavities</a:t>
            </a:r>
          </a:p>
          <a:p>
            <a:r>
              <a:rPr lang="en-US" dirty="0"/>
              <a:t>Progress for the SRF program </a:t>
            </a:r>
            <a:r>
              <a:rPr lang="en-US" dirty="0" smtClean="0"/>
              <a:t>reported </a:t>
            </a:r>
            <a:r>
              <a:rPr lang="en-US" dirty="0"/>
              <a:t>at the MAP Collaboration meeting at FNAL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500MHz cavity preparations by Research Instruments</a:t>
            </a:r>
          </a:p>
          <a:p>
            <a:r>
              <a:rPr lang="en-US" dirty="0" smtClean="0"/>
              <a:t>Study of electroforming Cu on </a:t>
            </a:r>
            <a:r>
              <a:rPr lang="en-US" dirty="0" err="1" smtClean="0"/>
              <a:t>Nb</a:t>
            </a:r>
            <a:r>
              <a:rPr lang="en-US" dirty="0" smtClean="0"/>
              <a:t> process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Testing of 500 MHz explosion-bonded cavities expected in late summer.  Testing to be completed end of FY13  </a:t>
            </a:r>
          </a:p>
          <a:p>
            <a:r>
              <a:rPr lang="en-US" dirty="0" smtClean="0"/>
              <a:t>Preparation of Cu </a:t>
            </a:r>
            <a:r>
              <a:rPr lang="en-US" dirty="0"/>
              <a:t>on </a:t>
            </a:r>
            <a:r>
              <a:rPr lang="en-US" dirty="0" err="1" smtClean="0"/>
              <a:t>Nb</a:t>
            </a:r>
            <a:r>
              <a:rPr lang="en-US" dirty="0" smtClean="0"/>
              <a:t> electroformed 1.3GHz </a:t>
            </a:r>
            <a:r>
              <a:rPr lang="en-US" dirty="0"/>
              <a:t>cavity </a:t>
            </a:r>
            <a:r>
              <a:rPr lang="en-US" dirty="0" smtClean="0"/>
              <a:t>by end of FY13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Research Instruments shipment of 500 MHz cavities expected by end of FY13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12 July, 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3.2 – Superconducting RF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Don </a:t>
            </a:r>
            <a:r>
              <a:rPr lang="en-US" dirty="0" err="1" smtClean="0"/>
              <a:t>Hartill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3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24810"/>
            <a:ext cx="4555320" cy="954152"/>
          </a:xfrm>
        </p:spPr>
        <p:txBody>
          <a:bodyPr/>
          <a:lstStyle/>
          <a:p>
            <a:pPr marL="0" indent="0">
              <a:spcBef>
                <a:spcPts val="150"/>
              </a:spcBef>
              <a:buNone/>
            </a:pPr>
            <a:r>
              <a:rPr lang="en-US" sz="900" b="1" u="sng" dirty="0">
                <a:solidFill>
                  <a:srgbClr val="002060"/>
                </a:solidFill>
              </a:rPr>
              <a:t>Rapid Cycling Magnets /HTS </a:t>
            </a:r>
            <a:r>
              <a:rPr lang="en-US" sz="900" b="1" u="sng" dirty="0" smtClean="0">
                <a:solidFill>
                  <a:srgbClr val="002060"/>
                </a:solidFill>
              </a:rPr>
              <a:t>:</a:t>
            </a:r>
            <a:r>
              <a:rPr lang="en-US" sz="900" dirty="0"/>
              <a:t> Completed engineering design of Rapid Cycling HTS Magnet test system to be assembled at E4R enclosure </a:t>
            </a:r>
            <a:endParaRPr lang="en-US" sz="85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1676400"/>
            <a:ext cx="4555320" cy="2708564"/>
          </a:xfr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/>
          <a:lstStyle/>
          <a:p>
            <a:pPr marL="0" indent="0">
              <a:lnSpc>
                <a:spcPts val="1020"/>
              </a:lnSpc>
              <a:spcBef>
                <a:spcPts val="150"/>
              </a:spcBef>
              <a:buNone/>
            </a:pPr>
            <a:r>
              <a:rPr lang="en-US" sz="1400" b="1" u="sng" dirty="0" smtClean="0"/>
              <a:t>Summary of Previous Month</a:t>
            </a:r>
          </a:p>
          <a:p>
            <a:pPr lvl="0"/>
            <a:r>
              <a:rPr lang="en-US" sz="800" b="1" u="sng" dirty="0" smtClean="0">
                <a:solidFill>
                  <a:srgbClr val="002060"/>
                </a:solidFill>
              </a:rPr>
              <a:t>HTS </a:t>
            </a:r>
            <a:r>
              <a:rPr lang="en-US" sz="800" b="1" u="sng" dirty="0">
                <a:solidFill>
                  <a:srgbClr val="002060"/>
                </a:solidFill>
              </a:rPr>
              <a:t>(2212) Program</a:t>
            </a:r>
            <a:r>
              <a:rPr lang="en-US" sz="800" b="1" dirty="0">
                <a:solidFill>
                  <a:srgbClr val="002060"/>
                </a:solidFill>
              </a:rPr>
              <a:t> </a:t>
            </a:r>
            <a:r>
              <a:rPr lang="en-US" sz="1000" b="1" dirty="0" smtClean="0"/>
              <a:t>- </a:t>
            </a:r>
            <a:r>
              <a:rPr lang="en-US" sz="800" b="1" dirty="0"/>
              <a:t>The </a:t>
            </a:r>
            <a:r>
              <a:rPr lang="en-US" sz="800" b="1" dirty="0" smtClean="0"/>
              <a:t>2212 coil  under development was </a:t>
            </a:r>
            <a:r>
              <a:rPr lang="en-US" sz="800" b="1" dirty="0"/>
              <a:t>instrumented and installed on coil probe. It was tested at 77 K and will be tested in 4.2 K up to 14 T on </a:t>
            </a:r>
            <a:r>
              <a:rPr lang="en-US" sz="800" b="1" dirty="0" smtClean="0"/>
              <a:t>07/11/13.  A </a:t>
            </a:r>
            <a:r>
              <a:rPr lang="en-US" sz="800" b="1" dirty="0"/>
              <a:t>new acoustic emission </a:t>
            </a:r>
            <a:r>
              <a:rPr lang="en-US" sz="800" b="1" dirty="0" smtClean="0"/>
              <a:t>sensor system </a:t>
            </a:r>
            <a:r>
              <a:rPr lang="en-US" sz="800" b="1" dirty="0"/>
              <a:t>has been set up for diagnosing coils and also for quench detection</a:t>
            </a:r>
            <a:r>
              <a:rPr lang="en-US" sz="800" b="1" dirty="0" smtClean="0"/>
              <a:t>.</a:t>
            </a:r>
          </a:p>
          <a:p>
            <a:pPr>
              <a:lnSpc>
                <a:spcPts val="1020"/>
              </a:lnSpc>
              <a:spcBef>
                <a:spcPts val="150"/>
              </a:spcBef>
            </a:pPr>
            <a:r>
              <a:rPr lang="en-US" sz="800" b="1" u="sng" dirty="0" smtClean="0">
                <a:solidFill>
                  <a:srgbClr val="002060"/>
                </a:solidFill>
              </a:rPr>
              <a:t>HTS </a:t>
            </a:r>
            <a:r>
              <a:rPr lang="en-US" sz="800" b="1" u="sng" dirty="0">
                <a:solidFill>
                  <a:srgbClr val="002060"/>
                </a:solidFill>
              </a:rPr>
              <a:t>Magnets / </a:t>
            </a:r>
            <a:r>
              <a:rPr lang="en-US" sz="800" b="1" u="sng" dirty="0" err="1">
                <a:solidFill>
                  <a:srgbClr val="002060"/>
                </a:solidFill>
              </a:rPr>
              <a:t>ReBCO</a:t>
            </a:r>
            <a:r>
              <a:rPr lang="en-US" sz="800" b="1" dirty="0">
                <a:solidFill>
                  <a:srgbClr val="002060"/>
                </a:solidFill>
              </a:rPr>
              <a:t> </a:t>
            </a:r>
            <a:r>
              <a:rPr lang="en-US" sz="800" b="1" dirty="0" smtClean="0"/>
              <a:t>-  </a:t>
            </a:r>
            <a:r>
              <a:rPr lang="en-US" sz="800" b="1" u="sng" dirty="0" err="1">
                <a:solidFill>
                  <a:srgbClr val="002060"/>
                </a:solidFill>
              </a:rPr>
              <a:t>ReBCO</a:t>
            </a:r>
            <a:r>
              <a:rPr lang="en-US" sz="800" b="1" dirty="0">
                <a:solidFill>
                  <a:srgbClr val="002060"/>
                </a:solidFill>
              </a:rPr>
              <a:t>  </a:t>
            </a:r>
            <a:r>
              <a:rPr lang="en-US" sz="800" b="1" dirty="0"/>
              <a:t>The repair procedure described earlier has now been applied to all 24 pancakes of 100 mm </a:t>
            </a:r>
            <a:r>
              <a:rPr lang="en-US" sz="800" b="1" dirty="0" err="1" smtClean="0"/>
              <a:t>midsert</a:t>
            </a:r>
            <a:r>
              <a:rPr lang="en-US" sz="800" b="1" dirty="0" smtClean="0"/>
              <a:t>.  14 </a:t>
            </a:r>
            <a:r>
              <a:rPr lang="en-US" sz="800" b="1" dirty="0"/>
              <a:t>of 24 of those pancakes have been re-tested at 77 K. This includes testing of all of those 6 pancakes whose performance changed noticeably during a 77 K test. Test results</a:t>
            </a:r>
            <a:r>
              <a:rPr lang="en-US" sz="800" dirty="0"/>
              <a:t> </a:t>
            </a:r>
            <a:r>
              <a:rPr lang="en-US" sz="800" b="1" dirty="0"/>
              <a:t>show that 3 of those 6 pancakes have been fully </a:t>
            </a:r>
            <a:r>
              <a:rPr lang="en-US" sz="800" b="1" dirty="0" smtClean="0"/>
              <a:t>repaired; the rest </a:t>
            </a:r>
            <a:r>
              <a:rPr lang="en-US" sz="800" b="1" dirty="0"/>
              <a:t>only partially. </a:t>
            </a:r>
          </a:p>
          <a:p>
            <a:r>
              <a:rPr lang="en-US" sz="800" b="1" u="sng" dirty="0" smtClean="0">
                <a:solidFill>
                  <a:srgbClr val="002060"/>
                </a:solidFill>
              </a:rPr>
              <a:t>Helical </a:t>
            </a:r>
            <a:r>
              <a:rPr lang="en-US" sz="800" b="1" u="sng" dirty="0">
                <a:solidFill>
                  <a:srgbClr val="002060"/>
                </a:solidFill>
              </a:rPr>
              <a:t>Solenoid (HCC</a:t>
            </a:r>
            <a:r>
              <a:rPr lang="en-US" sz="800" b="1" dirty="0">
                <a:solidFill>
                  <a:srgbClr val="002060"/>
                </a:solidFill>
              </a:rPr>
              <a:t>) </a:t>
            </a:r>
            <a:r>
              <a:rPr lang="en-US" sz="800" b="1" dirty="0" smtClean="0"/>
              <a:t>–</a:t>
            </a:r>
            <a:r>
              <a:rPr lang="en-US" sz="800" dirty="0"/>
              <a:t> </a:t>
            </a:r>
            <a:r>
              <a:rPr lang="en-US" sz="800" dirty="0" smtClean="0"/>
              <a:t>Mechanical </a:t>
            </a:r>
            <a:r>
              <a:rPr lang="en-US" sz="800" dirty="0"/>
              <a:t>support </a:t>
            </a:r>
            <a:r>
              <a:rPr lang="en-US" sz="800" dirty="0" smtClean="0"/>
              <a:t>simulations</a:t>
            </a:r>
            <a:r>
              <a:rPr lang="en-US" sz="800" dirty="0"/>
              <a:t> </a:t>
            </a:r>
            <a:r>
              <a:rPr lang="en-US" sz="800" dirty="0" smtClean="0"/>
              <a:t>have been carried out; preliminary work on </a:t>
            </a:r>
            <a:r>
              <a:rPr lang="en-US" sz="800" dirty="0"/>
              <a:t>the prototype manufacturing </a:t>
            </a:r>
            <a:r>
              <a:rPr lang="en-US" sz="800" dirty="0" smtClean="0"/>
              <a:t>process;</a:t>
            </a:r>
            <a:r>
              <a:rPr lang="en-US" sz="800" dirty="0"/>
              <a:t> c</a:t>
            </a:r>
            <a:r>
              <a:rPr lang="en-US" sz="800" dirty="0" smtClean="0"/>
              <a:t>onsensus developed on the </a:t>
            </a:r>
            <a:r>
              <a:rPr lang="en-US" sz="800" dirty="0"/>
              <a:t>support structure concept and material to be used (Stainless steel 316 or similar </a:t>
            </a:r>
            <a:r>
              <a:rPr lang="en-US" sz="800" dirty="0" smtClean="0"/>
              <a:t>non-magnetic)</a:t>
            </a:r>
            <a:endParaRPr lang="en-US" sz="800" b="1" u="sng" dirty="0">
              <a:solidFill>
                <a:srgbClr val="002060"/>
              </a:solidFill>
            </a:endParaRPr>
          </a:p>
          <a:p>
            <a:r>
              <a:rPr lang="en-US" sz="800" b="1" u="sng" dirty="0" smtClean="0">
                <a:solidFill>
                  <a:srgbClr val="002060"/>
                </a:solidFill>
              </a:rPr>
              <a:t>General </a:t>
            </a:r>
            <a:r>
              <a:rPr lang="en-US" sz="800" b="1" u="sng" dirty="0">
                <a:solidFill>
                  <a:srgbClr val="002060"/>
                </a:solidFill>
              </a:rPr>
              <a:t>Magnet </a:t>
            </a:r>
            <a:r>
              <a:rPr lang="en-US" sz="800" b="1" u="sng" dirty="0" smtClean="0">
                <a:solidFill>
                  <a:srgbClr val="002060"/>
                </a:solidFill>
              </a:rPr>
              <a:t>Desig</a:t>
            </a:r>
            <a:r>
              <a:rPr lang="en-US" sz="800" b="1" dirty="0" smtClean="0">
                <a:solidFill>
                  <a:srgbClr val="002060"/>
                </a:solidFill>
              </a:rPr>
              <a:t>n –  No activity this month.</a:t>
            </a:r>
            <a:endParaRPr lang="en-US" sz="800" b="1" u="sng" dirty="0">
              <a:solidFill>
                <a:srgbClr val="002060"/>
              </a:solidFill>
            </a:endParaRPr>
          </a:p>
          <a:p>
            <a:r>
              <a:rPr lang="en-US" sz="800" b="1" u="sng" dirty="0" smtClean="0">
                <a:solidFill>
                  <a:srgbClr val="002060"/>
                </a:solidFill>
              </a:rPr>
              <a:t>Rapid </a:t>
            </a:r>
            <a:r>
              <a:rPr lang="en-US" sz="800" b="1" u="sng" dirty="0">
                <a:solidFill>
                  <a:srgbClr val="002060"/>
                </a:solidFill>
              </a:rPr>
              <a:t>Cycling Magnets / </a:t>
            </a:r>
            <a:r>
              <a:rPr lang="en-US" sz="800" b="1" u="sng" dirty="0" err="1">
                <a:solidFill>
                  <a:srgbClr val="002060"/>
                </a:solidFill>
              </a:rPr>
              <a:t>Conv</a:t>
            </a:r>
            <a:r>
              <a:rPr lang="en-US" sz="800" b="1" u="sng" dirty="0">
                <a:solidFill>
                  <a:srgbClr val="002060"/>
                </a:solidFill>
              </a:rPr>
              <a:t> </a:t>
            </a:r>
            <a:r>
              <a:rPr lang="en-US" sz="800" b="1" dirty="0">
                <a:solidFill>
                  <a:srgbClr val="002060"/>
                </a:solidFill>
              </a:rPr>
              <a:t>–</a:t>
            </a:r>
            <a:r>
              <a:rPr lang="en-US" sz="800" b="1" dirty="0"/>
              <a:t> </a:t>
            </a:r>
            <a:r>
              <a:rPr lang="en-US" sz="800" dirty="0"/>
              <a:t>We are working on the design of  an ultra low carbon steel 1.8 Tesla dipole with 15mm gap. </a:t>
            </a:r>
            <a:endParaRPr lang="en-US" sz="800" b="1" dirty="0"/>
          </a:p>
          <a:p>
            <a:r>
              <a:rPr lang="en-US" sz="800" b="1" u="sng" dirty="0" smtClean="0">
                <a:solidFill>
                  <a:srgbClr val="002060"/>
                </a:solidFill>
              </a:rPr>
              <a:t>Rapid </a:t>
            </a:r>
            <a:r>
              <a:rPr lang="en-US" sz="800" b="1" u="sng" dirty="0">
                <a:solidFill>
                  <a:srgbClr val="002060"/>
                </a:solidFill>
              </a:rPr>
              <a:t>Cycling Magnets / </a:t>
            </a:r>
            <a:r>
              <a:rPr lang="en-US" sz="800" b="1" u="sng" dirty="0" smtClean="0">
                <a:solidFill>
                  <a:srgbClr val="002060"/>
                </a:solidFill>
              </a:rPr>
              <a:t>HTS </a:t>
            </a:r>
            <a:r>
              <a:rPr lang="en-US" sz="800" b="1" dirty="0" smtClean="0">
                <a:solidFill>
                  <a:srgbClr val="002060"/>
                </a:solidFill>
              </a:rPr>
              <a:t>-</a:t>
            </a:r>
            <a:r>
              <a:rPr lang="en-US" sz="800" b="1" dirty="0"/>
              <a:t>Presented at MAP Collaboration meeting the HTS-based magnet concept for Muon Accelerator.  Fabrication of magnet and leads cryostat components partially completed</a:t>
            </a:r>
            <a:endParaRPr lang="en-US" sz="800" b="1" u="sng" dirty="0">
              <a:solidFill>
                <a:srgbClr val="002060"/>
              </a:solidFill>
            </a:endParaRPr>
          </a:p>
          <a:p>
            <a:endParaRPr lang="en-US" sz="8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0" y="4267199"/>
            <a:ext cx="4555320" cy="2483427"/>
          </a:xfr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/>
          <a:lstStyle/>
          <a:p>
            <a:pPr marL="0" indent="0">
              <a:lnSpc>
                <a:spcPts val="1020"/>
              </a:lnSpc>
              <a:spcBef>
                <a:spcPts val="150"/>
              </a:spcBef>
              <a:buNone/>
            </a:pPr>
            <a:r>
              <a:rPr lang="en-US" b="1" u="sng" dirty="0" smtClean="0"/>
              <a:t>Upcoming Work (Next Month)</a:t>
            </a:r>
          </a:p>
          <a:p>
            <a:pPr lvl="0"/>
            <a:r>
              <a:rPr lang="en-US" sz="800" b="1" u="sng" dirty="0" smtClean="0">
                <a:solidFill>
                  <a:srgbClr val="002060"/>
                </a:solidFill>
              </a:rPr>
              <a:t>HTS </a:t>
            </a:r>
            <a:r>
              <a:rPr lang="en-US" sz="800" b="1" u="sng" dirty="0">
                <a:solidFill>
                  <a:srgbClr val="002060"/>
                </a:solidFill>
              </a:rPr>
              <a:t>(2212) Program</a:t>
            </a:r>
            <a:r>
              <a:rPr lang="en-US" sz="800" b="1" dirty="0">
                <a:solidFill>
                  <a:srgbClr val="002060"/>
                </a:solidFill>
              </a:rPr>
              <a:t> </a:t>
            </a:r>
            <a:r>
              <a:rPr lang="en-US" sz="1000" b="1" dirty="0" smtClean="0"/>
              <a:t>– </a:t>
            </a:r>
            <a:r>
              <a:rPr lang="en-US" sz="800" b="1" dirty="0"/>
              <a:t>Coil test results will be </a:t>
            </a:r>
            <a:r>
              <a:rPr lang="en-US" sz="800" b="1" dirty="0" smtClean="0"/>
              <a:t>analyzed.  A </a:t>
            </a:r>
            <a:r>
              <a:rPr lang="en-US" sz="800" b="1" dirty="0"/>
              <a:t>new coil will be wound, reacted, and tested to verify the result obtained. It will also be prepared to quench characteristics tests</a:t>
            </a:r>
            <a:r>
              <a:rPr lang="en-US" sz="900" b="1" dirty="0" smtClean="0"/>
              <a:t>.</a:t>
            </a:r>
            <a:endParaRPr lang="en-US" sz="900" b="1" u="sng" dirty="0">
              <a:solidFill>
                <a:srgbClr val="002060"/>
              </a:solidFill>
            </a:endParaRPr>
          </a:p>
          <a:p>
            <a:pPr>
              <a:lnSpc>
                <a:spcPts val="1020"/>
              </a:lnSpc>
              <a:spcBef>
                <a:spcPts val="150"/>
              </a:spcBef>
            </a:pPr>
            <a:r>
              <a:rPr lang="en-US" sz="800" b="1" u="sng" dirty="0" smtClean="0">
                <a:solidFill>
                  <a:srgbClr val="002060"/>
                </a:solidFill>
              </a:rPr>
              <a:t>HTS </a:t>
            </a:r>
            <a:r>
              <a:rPr lang="en-US" sz="800" b="1" u="sng" dirty="0">
                <a:solidFill>
                  <a:srgbClr val="002060"/>
                </a:solidFill>
              </a:rPr>
              <a:t>Magnets / </a:t>
            </a:r>
            <a:r>
              <a:rPr lang="en-US" sz="800" b="1" u="sng" dirty="0" err="1">
                <a:solidFill>
                  <a:srgbClr val="002060"/>
                </a:solidFill>
              </a:rPr>
              <a:t>ReBCO</a:t>
            </a:r>
            <a:r>
              <a:rPr lang="en-US" sz="800" b="1" dirty="0">
                <a:solidFill>
                  <a:srgbClr val="002060"/>
                </a:solidFill>
              </a:rPr>
              <a:t> </a:t>
            </a:r>
            <a:r>
              <a:rPr lang="en-US" sz="800" b="1" dirty="0"/>
              <a:t>– </a:t>
            </a:r>
            <a:r>
              <a:rPr lang="en-US" sz="800" b="1" dirty="0" smtClean="0">
                <a:solidFill>
                  <a:srgbClr val="002060"/>
                </a:solidFill>
              </a:rPr>
              <a:t>A </a:t>
            </a:r>
            <a:r>
              <a:rPr lang="en-US" sz="800" b="1" dirty="0" smtClean="0"/>
              <a:t>decision to </a:t>
            </a:r>
            <a:r>
              <a:rPr lang="en-US" sz="800" b="1" dirty="0"/>
              <a:t>wind more coils or to build </a:t>
            </a:r>
            <a:r>
              <a:rPr lang="en-US" sz="800" b="1" dirty="0" err="1"/>
              <a:t>midsert</a:t>
            </a:r>
            <a:r>
              <a:rPr lang="en-US" sz="800" b="1" dirty="0"/>
              <a:t> with 20 pancakes (it has to be an even number) instead of </a:t>
            </a:r>
            <a:r>
              <a:rPr lang="en-US" sz="800" b="1" dirty="0" smtClean="0"/>
              <a:t>24 will be made. </a:t>
            </a:r>
            <a:r>
              <a:rPr lang="en-US" sz="800" b="1" dirty="0"/>
              <a:t>Performance of half-</a:t>
            </a:r>
            <a:r>
              <a:rPr lang="en-US" sz="800" b="1" dirty="0" err="1"/>
              <a:t>midsert</a:t>
            </a:r>
            <a:r>
              <a:rPr lang="en-US" sz="800" b="1" dirty="0"/>
              <a:t> and insert during previous 4 K tests (they were able to operate at significant higher current than initially designed) and budget (tight) will play a </a:t>
            </a:r>
            <a:r>
              <a:rPr lang="en-US" sz="800" b="1" dirty="0" smtClean="0"/>
              <a:t>role</a:t>
            </a:r>
          </a:p>
          <a:p>
            <a:pPr>
              <a:lnSpc>
                <a:spcPts val="1020"/>
              </a:lnSpc>
              <a:spcBef>
                <a:spcPts val="150"/>
              </a:spcBef>
            </a:pPr>
            <a:r>
              <a:rPr lang="en-US" sz="800" b="1" u="sng" dirty="0" smtClean="0">
                <a:solidFill>
                  <a:srgbClr val="002060"/>
                </a:solidFill>
              </a:rPr>
              <a:t>Helical </a:t>
            </a:r>
            <a:r>
              <a:rPr lang="en-US" sz="800" b="1" u="sng" dirty="0">
                <a:solidFill>
                  <a:srgbClr val="002060"/>
                </a:solidFill>
              </a:rPr>
              <a:t>Solenoid (HCC</a:t>
            </a:r>
            <a:r>
              <a:rPr lang="en-US" sz="800" b="1" dirty="0">
                <a:solidFill>
                  <a:srgbClr val="002060"/>
                </a:solidFill>
              </a:rPr>
              <a:t>)</a:t>
            </a:r>
            <a:r>
              <a:rPr lang="en-US" sz="800" b="1" dirty="0"/>
              <a:t> </a:t>
            </a:r>
            <a:r>
              <a:rPr lang="en-US" sz="800" b="1" dirty="0" smtClean="0"/>
              <a:t>– </a:t>
            </a:r>
            <a:r>
              <a:rPr lang="en-US" sz="800" dirty="0"/>
              <a:t>Design of the support structure (mechanical drawings</a:t>
            </a:r>
            <a:r>
              <a:rPr lang="en-US" sz="800" dirty="0" smtClean="0"/>
              <a:t>) ;  manufacturing </a:t>
            </a:r>
            <a:r>
              <a:rPr lang="en-US" sz="800" dirty="0"/>
              <a:t>of the support structure </a:t>
            </a:r>
            <a:r>
              <a:rPr lang="en-US" sz="800" dirty="0" smtClean="0"/>
              <a:t>to begin (2 months); design </a:t>
            </a:r>
            <a:r>
              <a:rPr lang="en-US" sz="800" dirty="0"/>
              <a:t>of the external </a:t>
            </a:r>
            <a:r>
              <a:rPr lang="en-US" sz="800" dirty="0" smtClean="0"/>
              <a:t>shell</a:t>
            </a:r>
            <a:endParaRPr lang="en-US" sz="800" b="1" u="sng" dirty="0" smtClean="0">
              <a:solidFill>
                <a:srgbClr val="002060"/>
              </a:solidFill>
            </a:endParaRPr>
          </a:p>
          <a:p>
            <a:pPr>
              <a:lnSpc>
                <a:spcPts val="1020"/>
              </a:lnSpc>
              <a:spcBef>
                <a:spcPts val="150"/>
              </a:spcBef>
            </a:pPr>
            <a:r>
              <a:rPr lang="en-US" sz="800" b="1" u="sng" dirty="0" smtClean="0">
                <a:solidFill>
                  <a:srgbClr val="002060"/>
                </a:solidFill>
              </a:rPr>
              <a:t>General </a:t>
            </a:r>
            <a:r>
              <a:rPr lang="en-US" sz="800" b="1" u="sng" dirty="0">
                <a:solidFill>
                  <a:srgbClr val="002060"/>
                </a:solidFill>
              </a:rPr>
              <a:t>Magnet Desig</a:t>
            </a:r>
            <a:r>
              <a:rPr lang="en-US" sz="800" b="1" dirty="0">
                <a:solidFill>
                  <a:srgbClr val="002060"/>
                </a:solidFill>
              </a:rPr>
              <a:t>n </a:t>
            </a:r>
            <a:r>
              <a:rPr lang="en-US" sz="800" b="1" dirty="0" smtClean="0"/>
              <a:t>– Discussions with  machine design and modeling group will determine focus and level of effort</a:t>
            </a:r>
            <a:endParaRPr lang="en-US" sz="800" b="1" u="sng" dirty="0">
              <a:solidFill>
                <a:srgbClr val="002060"/>
              </a:solidFill>
            </a:endParaRPr>
          </a:p>
          <a:p>
            <a:r>
              <a:rPr lang="en-US" sz="800" b="1" u="sng" dirty="0" smtClean="0">
                <a:solidFill>
                  <a:srgbClr val="002060"/>
                </a:solidFill>
              </a:rPr>
              <a:t>Rapid </a:t>
            </a:r>
            <a:r>
              <a:rPr lang="en-US" sz="800" b="1" u="sng" dirty="0">
                <a:solidFill>
                  <a:srgbClr val="002060"/>
                </a:solidFill>
              </a:rPr>
              <a:t>Cycling Magnets / </a:t>
            </a:r>
            <a:r>
              <a:rPr lang="en-US" sz="800" b="1" u="sng" dirty="0" err="1">
                <a:solidFill>
                  <a:srgbClr val="002060"/>
                </a:solidFill>
              </a:rPr>
              <a:t>Conv</a:t>
            </a:r>
            <a:r>
              <a:rPr lang="en-US" sz="800" b="1" u="sng" dirty="0">
                <a:solidFill>
                  <a:srgbClr val="002060"/>
                </a:solidFill>
              </a:rPr>
              <a:t> </a:t>
            </a:r>
            <a:r>
              <a:rPr lang="en-US" sz="800" b="1" dirty="0" smtClean="0">
                <a:solidFill>
                  <a:srgbClr val="002060"/>
                </a:solidFill>
              </a:rPr>
              <a:t>– Working on </a:t>
            </a:r>
            <a:r>
              <a:rPr lang="en-US" sz="800" dirty="0" smtClean="0"/>
              <a:t>the </a:t>
            </a:r>
            <a:r>
              <a:rPr lang="en-US" sz="800" dirty="0"/>
              <a:t>next planned prototype.  Pole shaping will be needed if a uniform field is to be achieved</a:t>
            </a:r>
            <a:r>
              <a:rPr lang="en-US" sz="800" dirty="0" smtClean="0"/>
              <a:t>.</a:t>
            </a:r>
            <a:endParaRPr lang="en-US" sz="800" b="1" u="sng" dirty="0">
              <a:solidFill>
                <a:srgbClr val="002060"/>
              </a:solidFill>
            </a:endParaRPr>
          </a:p>
          <a:p>
            <a:r>
              <a:rPr lang="en-US" sz="800" b="1" u="sng" dirty="0" smtClean="0">
                <a:solidFill>
                  <a:srgbClr val="002060"/>
                </a:solidFill>
              </a:rPr>
              <a:t>Rapid </a:t>
            </a:r>
            <a:r>
              <a:rPr lang="en-US" sz="800" b="1" u="sng" dirty="0">
                <a:solidFill>
                  <a:srgbClr val="002060"/>
                </a:solidFill>
              </a:rPr>
              <a:t>Cycling Magnets </a:t>
            </a:r>
            <a:r>
              <a:rPr lang="en-US" sz="800" b="1" u="sng" dirty="0" smtClean="0">
                <a:solidFill>
                  <a:srgbClr val="002060"/>
                </a:solidFill>
              </a:rPr>
              <a:t>/HTS </a:t>
            </a:r>
            <a:r>
              <a:rPr lang="en-US" sz="800" b="1" dirty="0"/>
              <a:t>– </a:t>
            </a:r>
            <a:r>
              <a:rPr lang="en-US" sz="800" dirty="0" smtClean="0"/>
              <a:t>Proceed </a:t>
            </a:r>
            <a:r>
              <a:rPr lang="en-US" sz="800" dirty="0"/>
              <a:t>with splicing of HTS strands to power </a:t>
            </a:r>
            <a:r>
              <a:rPr lang="en-US" sz="800" dirty="0" smtClean="0"/>
              <a:t>lead; completed </a:t>
            </a:r>
            <a:r>
              <a:rPr lang="en-US" sz="800" dirty="0"/>
              <a:t>fabrication of magnet and leads cryostat components at </a:t>
            </a:r>
            <a:r>
              <a:rPr lang="en-US" sz="800" dirty="0" smtClean="0"/>
              <a:t>VMS; continue studies </a:t>
            </a:r>
            <a:r>
              <a:rPr lang="en-US" sz="800" dirty="0"/>
              <a:t>of HTS-based rapid cycling magnet technology for Muon  Accelerator</a:t>
            </a:r>
          </a:p>
          <a:p>
            <a:pPr>
              <a:lnSpc>
                <a:spcPts val="1020"/>
              </a:lnSpc>
              <a:spcBef>
                <a:spcPts val="150"/>
              </a:spcBef>
            </a:pPr>
            <a:endParaRPr lang="en-US" sz="300" b="1" dirty="0"/>
          </a:p>
          <a:p>
            <a:pPr>
              <a:spcBef>
                <a:spcPts val="150"/>
              </a:spcBef>
            </a:pPr>
            <a:endParaRPr lang="en-US" sz="1050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0" y="3352800"/>
            <a:ext cx="4588679" cy="3397827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US" sz="950" b="1" u="sng" dirty="0" smtClean="0"/>
              <a:t>HTS (2212 ) Program</a:t>
            </a:r>
            <a:r>
              <a:rPr lang="en-US" sz="950" b="1" dirty="0" smtClean="0"/>
              <a:t> </a:t>
            </a:r>
            <a:r>
              <a:rPr lang="en-US" sz="950" b="1" dirty="0"/>
              <a:t>– Continue work </a:t>
            </a:r>
            <a:r>
              <a:rPr lang="en-US" sz="950" b="1" dirty="0" smtClean="0"/>
              <a:t>to develop </a:t>
            </a:r>
            <a:r>
              <a:rPr lang="en-US" sz="950" b="1" dirty="0"/>
              <a:t>tooling and Rutherford cable from the improved conductor; wind, react, and test coil using 1.2 mm single strand using overpressure </a:t>
            </a:r>
            <a:r>
              <a:rPr lang="en-US" sz="950" b="1" dirty="0" smtClean="0"/>
              <a:t>processing;  4.2K testing is next.</a:t>
            </a:r>
            <a:endParaRPr lang="en-US" sz="950" b="1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950" b="1" u="sng" dirty="0" smtClean="0"/>
              <a:t>HTS Magnets/</a:t>
            </a:r>
            <a:r>
              <a:rPr lang="en-US" sz="950" b="1" u="sng" dirty="0" err="1" smtClean="0"/>
              <a:t>ReBCO</a:t>
            </a:r>
            <a:r>
              <a:rPr lang="en-US" sz="950" b="1" dirty="0" smtClean="0"/>
              <a:t> – </a:t>
            </a:r>
            <a:r>
              <a:rPr lang="en-US" sz="1000" b="1" dirty="0" err="1"/>
              <a:t>ReBCO</a:t>
            </a:r>
            <a:r>
              <a:rPr lang="en-US" sz="1000" b="1" dirty="0"/>
              <a:t> Solenoid – Prepare for 4 K test of 100 mm </a:t>
            </a:r>
            <a:r>
              <a:rPr lang="en-US" sz="1000" b="1" dirty="0" err="1"/>
              <a:t>midsert</a:t>
            </a:r>
            <a:r>
              <a:rPr lang="en-US" sz="1000" b="1" dirty="0"/>
              <a:t> solenoid</a:t>
            </a:r>
            <a:r>
              <a:rPr lang="en-US" sz="1000" b="1" dirty="0" smtClean="0"/>
              <a:t>.</a:t>
            </a:r>
            <a:endParaRPr lang="en-US" sz="950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950" b="1" u="sng" dirty="0"/>
              <a:t>Helical Solenoid (HCC</a:t>
            </a:r>
            <a:r>
              <a:rPr lang="en-US" sz="950" b="1" dirty="0" smtClean="0">
                <a:solidFill>
                  <a:srgbClr val="002060"/>
                </a:solidFill>
              </a:rPr>
              <a:t>) </a:t>
            </a:r>
            <a:r>
              <a:rPr lang="en-US" sz="950" b="1" i="1" dirty="0"/>
              <a:t>–</a:t>
            </a:r>
            <a:r>
              <a:rPr lang="en-US" sz="950" b="1" i="1" dirty="0" smtClean="0">
                <a:solidFill>
                  <a:srgbClr val="002060"/>
                </a:solidFill>
              </a:rPr>
              <a:t> </a:t>
            </a:r>
            <a:r>
              <a:rPr lang="en-US" sz="950" b="1" dirty="0" smtClean="0"/>
              <a:t>Begin fabricating </a:t>
            </a:r>
            <a:r>
              <a:rPr lang="en-US" sz="950" b="1" smtClean="0"/>
              <a:t>first model:  </a:t>
            </a:r>
            <a:r>
              <a:rPr lang="en-US" sz="1000" b="1" dirty="0"/>
              <a:t>w</a:t>
            </a:r>
            <a:r>
              <a:rPr lang="en-US" sz="1000" b="1" smtClean="0"/>
              <a:t>inding </a:t>
            </a:r>
            <a:r>
              <a:rPr lang="en-US" sz="1000" b="1" dirty="0"/>
              <a:t>and reaction of a short model (40 turns per layer, 2 layers)</a:t>
            </a:r>
            <a:endParaRPr lang="en-US" sz="950" b="1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950" b="1" u="sng" dirty="0" smtClean="0"/>
              <a:t>General Magnet Design</a:t>
            </a:r>
            <a:r>
              <a:rPr lang="en-US" sz="950" b="1" dirty="0" smtClean="0"/>
              <a:t> </a:t>
            </a:r>
            <a:r>
              <a:rPr lang="en-US" sz="950" b="1" dirty="0"/>
              <a:t>– continued </a:t>
            </a:r>
            <a:r>
              <a:rPr lang="en-US" sz="950" b="1" dirty="0" smtClean="0"/>
              <a:t>collaboration on development </a:t>
            </a:r>
            <a:r>
              <a:rPr lang="en-US" sz="950" b="1" dirty="0"/>
              <a:t>of </a:t>
            </a:r>
            <a:r>
              <a:rPr lang="en-US" sz="950" b="1" dirty="0" smtClean="0"/>
              <a:t>CR/IR magnets</a:t>
            </a:r>
            <a:r>
              <a:rPr lang="en-US" sz="950" b="1" dirty="0"/>
              <a:t>:  cross-sections, field characteristics, </a:t>
            </a:r>
            <a:r>
              <a:rPr lang="en-US" sz="950" b="1" dirty="0" smtClean="0"/>
              <a:t> heat </a:t>
            </a:r>
            <a:r>
              <a:rPr lang="en-US" sz="950" b="1" dirty="0"/>
              <a:t>loads, </a:t>
            </a:r>
            <a:r>
              <a:rPr lang="en-US" sz="950" b="1" dirty="0" smtClean="0"/>
              <a:t>etc. with CR Group (Mokhov) on </a:t>
            </a:r>
            <a:r>
              <a:rPr lang="en-US" sz="950" b="1" dirty="0"/>
              <a:t>requirements, </a:t>
            </a:r>
            <a:r>
              <a:rPr lang="en-US" sz="950" b="1" dirty="0" smtClean="0"/>
              <a:t>as needed</a:t>
            </a:r>
            <a:endParaRPr lang="en-US" sz="950" b="1" dirty="0"/>
          </a:p>
          <a:p>
            <a:r>
              <a:rPr lang="en-US" sz="950" b="1" u="sng" dirty="0"/>
              <a:t>Rapid Cycling Magnets </a:t>
            </a:r>
            <a:r>
              <a:rPr lang="en-US" sz="950" b="1" u="sng" dirty="0" smtClean="0"/>
              <a:t>– HTS</a:t>
            </a:r>
            <a:r>
              <a:rPr lang="en-US" sz="950" b="1" dirty="0" smtClean="0"/>
              <a:t>  </a:t>
            </a:r>
            <a:r>
              <a:rPr lang="en-US" sz="950" b="1" dirty="0"/>
              <a:t>Perform splicing of HTS strands to copper blocks  connecting with </a:t>
            </a:r>
            <a:r>
              <a:rPr lang="en-US" sz="950" b="1" dirty="0" smtClean="0"/>
              <a:t>leads; Fabricate </a:t>
            </a:r>
            <a:r>
              <a:rPr lang="en-US" sz="950" b="1" dirty="0"/>
              <a:t>cryostats for magnet and </a:t>
            </a:r>
            <a:r>
              <a:rPr lang="en-US" sz="950" b="1" dirty="0" smtClean="0"/>
              <a:t>leads; continue </a:t>
            </a:r>
            <a:r>
              <a:rPr lang="en-US" sz="950" b="1" dirty="0"/>
              <a:t>study of HTS-based rapid cycling magnet technology for Muon  </a:t>
            </a:r>
            <a:r>
              <a:rPr lang="en-US" sz="950" b="1" dirty="0" smtClean="0"/>
              <a:t>Accelerator;  Write </a:t>
            </a:r>
            <a:r>
              <a:rPr lang="en-US" sz="950" b="1" dirty="0"/>
              <a:t>a APC Note on feasibility of Muon Accelerator with HTS-based rapid-cycling magnet technology   </a:t>
            </a:r>
          </a:p>
          <a:p>
            <a:r>
              <a:rPr lang="en-US" sz="950" b="1" u="sng" dirty="0" smtClean="0"/>
              <a:t>Rapid Cycling Magnets – </a:t>
            </a:r>
            <a:r>
              <a:rPr lang="en-US" sz="950" b="1" u="sng" dirty="0" err="1" smtClean="0"/>
              <a:t>Conv</a:t>
            </a:r>
            <a:r>
              <a:rPr lang="en-US" sz="950" b="1" dirty="0" smtClean="0"/>
              <a:t>    Develop procedure for transposed Cu strands; test and compare to calculations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1" i="1" dirty="0" smtClean="0"/>
              <a:t>[….]</a:t>
            </a:r>
            <a:endParaRPr lang="en-US" b="1" i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July 12, 2013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J. Tompkins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723620" y="605589"/>
            <a:ext cx="3831700" cy="239259"/>
          </a:xfrm>
        </p:spPr>
        <p:txBody>
          <a:bodyPr/>
          <a:lstStyle/>
          <a:p>
            <a:r>
              <a:rPr lang="en-US" dirty="0"/>
              <a:t>Magnets – 03-03</a:t>
            </a:r>
          </a:p>
        </p:txBody>
      </p:sp>
    </p:spTree>
    <p:extLst>
      <p:ext uri="{BB962C8B-B14F-4D97-AF65-F5344CB8AC3E}">
        <p14:creationId xmlns:p14="http://schemas.microsoft.com/office/powerpoint/2010/main" val="256966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Ding: Pion-production calculations for 3 </a:t>
            </a:r>
            <a:r>
              <a:rPr lang="en-US" dirty="0" err="1"/>
              <a:t>GeV</a:t>
            </a:r>
            <a:r>
              <a:rPr lang="en-US" dirty="0"/>
              <a:t> proton beam exhibit peculiarities that require </a:t>
            </a:r>
            <a:r>
              <a:rPr lang="en-US" dirty="0" err="1"/>
              <a:t>clarifcation</a:t>
            </a:r>
            <a:r>
              <a:rPr lang="en-US" dirty="0"/>
              <a:t>.  </a:t>
            </a:r>
          </a:p>
          <a:p>
            <a:r>
              <a:rPr lang="en-US" dirty="0"/>
              <a:t>Weggel:  Magnetic shielding of final-focus quads from the 15-20 T target solenoid would require ~ 300 tons of iron</a:t>
            </a:r>
          </a:p>
          <a:p>
            <a:r>
              <a:rPr lang="en-US" dirty="0"/>
              <a:t>Pasternak: Switch to superconducting final-focus quads which won’t need magnetic shielding</a:t>
            </a:r>
          </a:p>
          <a:p>
            <a:r>
              <a:rPr lang="en-US" dirty="0"/>
              <a:t>Sayed: Target-System “taper” optimization for a ~325-MHz </a:t>
            </a:r>
            <a:r>
              <a:rPr lang="en-US" dirty="0" err="1"/>
              <a:t>Buncher</a:t>
            </a:r>
            <a:r>
              <a:rPr lang="en-US" dirty="0"/>
              <a:t>/Rotator.</a:t>
            </a:r>
          </a:p>
          <a:p>
            <a:r>
              <a:rPr lang="en-US" dirty="0"/>
              <a:t>Zhan: Switch emphasis to code development of level-set method for ANSYS-FLUENT to model free jet.</a:t>
            </a:r>
          </a:p>
          <a:p>
            <a:r>
              <a:rPr lang="en-US" dirty="0"/>
              <a:t>McDonald: Contributions to Target section of the IDS-RDR.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Extend target system conceptual design up to start of </a:t>
            </a:r>
            <a:r>
              <a:rPr lang="en-US" dirty="0" err="1"/>
              <a:t>buncher</a:t>
            </a:r>
            <a:r>
              <a:rPr lang="en-US" dirty="0"/>
              <a:t> (including chicane in decay/drift region).</a:t>
            </a:r>
          </a:p>
          <a:p>
            <a:r>
              <a:rPr lang="en-US" dirty="0"/>
              <a:t>A big new effort, to continue over several quarters, is to evaluate Target-System options for staging scenarios, with initial emphasis on 3-GeV proton energy, 1-MW power.  Reconsider a </a:t>
            </a:r>
            <a:r>
              <a:rPr lang="en-US" dirty="0" err="1"/>
              <a:t>toroidal</a:t>
            </a:r>
            <a:r>
              <a:rPr lang="en-US" dirty="0"/>
              <a:t>-horn option, as well as the (baseline) solenoid- capture option.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Must validate particle production at 3 </a:t>
            </a:r>
            <a:r>
              <a:rPr lang="en-US" dirty="0" err="1"/>
              <a:t>GeV</a:t>
            </a:r>
            <a:r>
              <a:rPr lang="en-US" dirty="0"/>
              <a:t> before can proceed with staging studies.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12 July, 2013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03.04  Targets and </a:t>
            </a:r>
            <a:r>
              <a:rPr lang="en-US" dirty="0" smtClean="0"/>
              <a:t>Absorbers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Kirk T. McDonald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268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201-MHz vacuum RF: assembly work about to start</a:t>
            </a:r>
          </a:p>
          <a:p>
            <a:r>
              <a:rPr lang="en-US" dirty="0"/>
              <a:t>Infrastructure – on track but late: </a:t>
            </a:r>
            <a:r>
              <a:rPr lang="en-US" dirty="0" err="1"/>
              <a:t>beamline</a:t>
            </a:r>
            <a:r>
              <a:rPr lang="en-US" dirty="0"/>
              <a:t> upgrade, RF switch re-commissioning, station-2 vacuum system</a:t>
            </a:r>
          </a:p>
          <a:p>
            <a:r>
              <a:rPr lang="en-US" dirty="0"/>
              <a:t>Data analysis: HPRF beam test PRL in final editing (B. Freemire, K. </a:t>
            </a:r>
            <a:r>
              <a:rPr lang="en-US" dirty="0" err="1"/>
              <a:t>Yonehara</a:t>
            </a:r>
            <a:r>
              <a:rPr lang="en-US" dirty="0"/>
              <a:t>, A. </a:t>
            </a:r>
            <a:r>
              <a:rPr lang="en-US" dirty="0" err="1"/>
              <a:t>Tollestrup</a:t>
            </a:r>
            <a:r>
              <a:rPr lang="en-US" dirty="0"/>
              <a:t>, M. Chung); all-season cavity data under 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All-season cavity: disassembly, testing</a:t>
            </a:r>
          </a:p>
          <a:p>
            <a:r>
              <a:rPr lang="en-US" dirty="0"/>
              <a:t>Modular cavity: vacuum and instrumentation parts ordered</a:t>
            </a:r>
          </a:p>
          <a:p>
            <a:r>
              <a:rPr lang="en-US" dirty="0"/>
              <a:t>201-MHz Single-Cavity Module: coupler parts/materials ordered (A. </a:t>
            </a:r>
            <a:r>
              <a:rPr lang="en-US" dirty="0" err="1"/>
              <a:t>DeMello</a:t>
            </a:r>
            <a:r>
              <a:rPr lang="en-US" dirty="0"/>
              <a:t>, YT); progress on instrumentation (L. </a:t>
            </a:r>
            <a:r>
              <a:rPr lang="en-US" dirty="0" err="1"/>
              <a:t>Somaschini</a:t>
            </a:r>
            <a:r>
              <a:rPr lang="en-US" dirty="0"/>
              <a:t>, D. Peterson, R. </a:t>
            </a:r>
            <a:r>
              <a:rPr lang="en-US" dirty="0" err="1"/>
              <a:t>Pasquinelli</a:t>
            </a:r>
            <a:r>
              <a:rPr lang="en-US" dirty="0"/>
              <a:t>, A. </a:t>
            </a:r>
            <a:r>
              <a:rPr lang="en-US" dirty="0" err="1"/>
              <a:t>Moretti</a:t>
            </a:r>
            <a:r>
              <a:rPr lang="en-US" dirty="0"/>
              <a:t>); assembly procedure prepared (J. Volk); more parts moved to Lab-6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805-MHz all-season cavity: operation in B&gt;3T?</a:t>
            </a:r>
          </a:p>
          <a:p>
            <a:r>
              <a:rPr lang="en-US" dirty="0"/>
              <a:t>DL-HPRF cavity: retesting with dielectric rod</a:t>
            </a:r>
          </a:p>
          <a:p>
            <a:r>
              <a:rPr lang="en-US" dirty="0"/>
              <a:t>Old pillbox cavity: install grid windows</a:t>
            </a:r>
          </a:p>
          <a:p>
            <a:r>
              <a:rPr lang="en-US" dirty="0"/>
              <a:t>201-MHz Single-Cavity module: RF control system upgrade, instrumentation tests, mount cavity in Lab-6, start LLRF measurements</a:t>
            </a:r>
          </a:p>
          <a:p>
            <a:r>
              <a:rPr lang="en-US" dirty="0"/>
              <a:t>Modular cavity: instrumentation and inspection setup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Data analysis/publication</a:t>
            </a:r>
          </a:p>
          <a:p>
            <a:r>
              <a:rPr lang="en-US" dirty="0"/>
              <a:t>magnetic insulation</a:t>
            </a:r>
          </a:p>
          <a:p>
            <a:r>
              <a:rPr lang="en-US" dirty="0"/>
              <a:t>Be-Cu buttons</a:t>
            </a:r>
          </a:p>
          <a:p>
            <a:r>
              <a:rPr lang="en-US" dirty="0"/>
              <a:t>HPRF beam test</a:t>
            </a:r>
          </a:p>
          <a:p>
            <a:r>
              <a:rPr lang="en-US" dirty="0"/>
              <a:t>Current program</a:t>
            </a:r>
          </a:p>
          <a:p>
            <a:r>
              <a:rPr lang="en-US" dirty="0"/>
              <a:t>All-season cavity in magnetic field</a:t>
            </a:r>
          </a:p>
          <a:p>
            <a:r>
              <a:rPr lang="en-US" dirty="0"/>
              <a:t>B &gt; 3T</a:t>
            </a:r>
          </a:p>
          <a:p>
            <a:r>
              <a:rPr lang="en-US" dirty="0"/>
              <a:t>Dielectric-loaded HPRF</a:t>
            </a:r>
          </a:p>
          <a:p>
            <a:r>
              <a:rPr lang="en-US" dirty="0"/>
              <a:t>Next on the list</a:t>
            </a:r>
          </a:p>
          <a:p>
            <a:r>
              <a:rPr lang="en-US" dirty="0"/>
              <a:t>Grid windows on pillbox cavity</a:t>
            </a:r>
          </a:p>
          <a:p>
            <a:r>
              <a:rPr lang="en-US" dirty="0"/>
              <a:t>201-MHz Single-Cavity Module</a:t>
            </a:r>
          </a:p>
          <a:p>
            <a:r>
              <a:rPr lang="en-US" dirty="0"/>
              <a:t>New 805-MHz modular cavity</a:t>
            </a:r>
          </a:p>
          <a:p>
            <a:r>
              <a:rPr lang="en-US" dirty="0"/>
              <a:t>Other</a:t>
            </a:r>
          </a:p>
          <a:p>
            <a:r>
              <a:rPr lang="en-US" dirty="0" err="1"/>
              <a:t>Beamline</a:t>
            </a:r>
            <a:r>
              <a:rPr lang="en-US" dirty="0"/>
              <a:t> commissioning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Single-Cavity Module assembly, installation</a:t>
            </a:r>
          </a:p>
          <a:p>
            <a:r>
              <a:rPr lang="en-US" dirty="0"/>
              <a:t>Pillbox with grid windows, all-season cavity high-B run</a:t>
            </a:r>
          </a:p>
          <a:p>
            <a:r>
              <a:rPr lang="en-US" dirty="0" err="1"/>
              <a:t>Beamline</a:t>
            </a:r>
            <a:r>
              <a:rPr lang="en-US" dirty="0"/>
              <a:t> commissioning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Mechanical support for RF program</a:t>
            </a:r>
          </a:p>
          <a:p>
            <a:r>
              <a:rPr lang="en-US" dirty="0"/>
              <a:t>Electrical support for </a:t>
            </a:r>
            <a:r>
              <a:rPr lang="en-US" dirty="0" err="1"/>
              <a:t>beamline</a:t>
            </a:r>
            <a:r>
              <a:rPr lang="en-US" dirty="0"/>
              <a:t> upgrade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12 July, 2013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err="1"/>
              <a:t>MuCool</a:t>
            </a:r>
            <a:r>
              <a:rPr lang="en-US" dirty="0"/>
              <a:t> Test </a:t>
            </a:r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err="1"/>
              <a:t>Yağmur</a:t>
            </a:r>
            <a:r>
              <a:rPr lang="en-US" dirty="0"/>
              <a:t> </a:t>
            </a:r>
            <a:r>
              <a:rPr lang="en-US" dirty="0" smtClean="0"/>
              <a:t>Torun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73128"/>
      </p:ext>
    </p:extLst>
  </p:cSld>
  <p:clrMapOvr>
    <a:masterClrMapping/>
  </p:clrMapOvr>
</p:sld>
</file>

<file path=ppt/theme/theme1.xml><?xml version="1.0" encoding="utf-8"?>
<a:theme xmlns:a="http://schemas.openxmlformats.org/drawingml/2006/main" name="MAP_L2_Managers_MonthlyRepor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MAP_L2_Managers_MonthlyRepor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MAP_L2_Managers_MonthlyReport_Template.potx</Template>
  <TotalTime>10040</TotalTime>
  <Words>1571</Words>
  <Application>Microsoft Office PowerPoint</Application>
  <PresentationFormat>On-screen Show (4:3)</PresentationFormat>
  <Paragraphs>141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MAP_L2_Managers_MonthlyReport_Template</vt:lpstr>
      <vt:lpstr>1_MAP_L2_Managers_MonthlyReport_Template</vt:lpstr>
      <vt:lpstr>Technology Development MAP Friday Meeting</vt:lpstr>
      <vt:lpstr>Outline</vt:lpstr>
      <vt:lpstr>Technology Development Highlights for June, 2013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Harold Kirk</cp:lastModifiedBy>
  <cp:revision>110</cp:revision>
  <dcterms:created xsi:type="dcterms:W3CDTF">2012-09-01T16:43:44Z</dcterms:created>
  <dcterms:modified xsi:type="dcterms:W3CDTF">2013-07-12T15:43:09Z</dcterms:modified>
</cp:coreProperties>
</file>