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302" r:id="rId4"/>
    <p:sldId id="301" r:id="rId5"/>
    <p:sldId id="295" r:id="rId6"/>
    <p:sldId id="303" r:id="rId7"/>
    <p:sldId id="296" r:id="rId8"/>
    <p:sldId id="297" r:id="rId9"/>
    <p:sldId id="299" r:id="rId10"/>
    <p:sldId id="298" r:id="rId11"/>
    <p:sldId id="300" r:id="rId12"/>
    <p:sldId id="304" r:id="rId13"/>
    <p:sldId id="259" r:id="rId14"/>
    <p:sldId id="292" r:id="rId15"/>
  </p:sldIdLst>
  <p:sldSz cx="9144000" cy="6858000" type="screen4x3"/>
  <p:notesSz cx="4279900" cy="5486400"/>
  <p:defaultTextStyle>
    <a:defPPr>
      <a:defRPr lang="en-GB"/>
    </a:defPPr>
    <a:lvl1pPr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1pPr>
    <a:lvl2pPr marL="742950" indent="-28575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2pPr>
    <a:lvl3pPr marL="1143000" indent="-228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3pPr>
    <a:lvl4pPr marL="1600200" indent="-228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4pPr>
    <a:lvl5pPr marL="2057400" indent="-228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0" y="0"/>
            <a:ext cx="4279900" cy="5486400"/>
          </a:xfrm>
          <a:prstGeom prst="roundRect">
            <a:avLst>
              <a:gd name="adj" fmla="val 3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17875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5800" tIns="28080" rIns="55800" bIns="2808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000000"/>
                </a:solidFill>
                <a:latin typeface="Times New Roman" charset="0"/>
                <a:cs typeface="DejaVu LGC Sans" charset="0"/>
              </a:defRPr>
            </a:lvl1pPr>
          </a:lstStyle>
          <a:p>
            <a:endParaRPr lang="en-GB" dirty="0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dt"/>
          </p:nvPr>
        </p:nvSpPr>
        <p:spPr bwMode="auto">
          <a:xfrm>
            <a:off x="2424113" y="0"/>
            <a:ext cx="17875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5800" tIns="28080" rIns="55800" bIns="2808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000000"/>
                </a:solidFill>
                <a:latin typeface="Times New Roman" charset="0"/>
                <a:cs typeface="DejaVu LGC Sans" charset="0"/>
              </a:defRPr>
            </a:lvl1pPr>
          </a:lstStyle>
          <a:p>
            <a:endParaRPr lang="en-GB" dirty="0"/>
          </a:p>
        </p:txBody>
      </p:sp>
      <p:sp>
        <p:nvSpPr>
          <p:cNvPr id="2093" name="Rectangle 4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411163"/>
            <a:ext cx="26765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94" name="Rectangle 46"/>
          <p:cNvSpPr>
            <a:spLocks noGrp="1" noChangeArrowheads="1"/>
          </p:cNvSpPr>
          <p:nvPr>
            <p:ph type="body"/>
          </p:nvPr>
        </p:nvSpPr>
        <p:spPr bwMode="auto">
          <a:xfrm>
            <a:off x="428625" y="2606675"/>
            <a:ext cx="3355975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ftr"/>
          </p:nvPr>
        </p:nvSpPr>
        <p:spPr bwMode="auto">
          <a:xfrm>
            <a:off x="0" y="5211763"/>
            <a:ext cx="17875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5800" tIns="28080" rIns="55800" bIns="2808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000000"/>
                </a:solidFill>
                <a:latin typeface="Times New Roman" charset="0"/>
                <a:cs typeface="DejaVu LGC Sans" charset="0"/>
              </a:defRPr>
            </a:lvl1pPr>
          </a:lstStyle>
          <a:p>
            <a:endParaRPr lang="en-GB" dirty="0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2424113" y="5211763"/>
            <a:ext cx="17875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5800" tIns="28080" rIns="55800" bIns="2808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000000"/>
                </a:solidFill>
                <a:latin typeface="Times New Roman" charset="0"/>
                <a:cs typeface="DejaVu LGC Sans" charset="0"/>
              </a:defRPr>
            </a:lvl1pPr>
          </a:lstStyle>
          <a:p>
            <a:fld id="{D8084AAC-2877-1F49-8E2E-295D3C70D23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142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6DE5FE-6E10-5345-8AF6-DAC1857C1E0E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68350" y="411163"/>
            <a:ext cx="2743200" cy="2057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6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428625" y="2606675"/>
            <a:ext cx="3357563" cy="2403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eaLnBrk="0"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377246" indent="-125204" defTabSz="25040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27655" indent="-125204" defTabSz="25040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878063" indent="-125204" defTabSz="25040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128472" indent="-125204" defTabSz="25040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96480" algn="l"/>
                <a:tab pos="792960" algn="l"/>
                <a:tab pos="1189440" algn="l"/>
                <a:tab pos="1585920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/>
            <a:fld id="{8CCCE072-AC9F-4177-9525-92A87E46AA0B}" type="slidenum">
              <a:rPr lang="en-US" sz="8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 sz="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768350" y="415925"/>
            <a:ext cx="2743200" cy="2057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428340" y="2605520"/>
            <a:ext cx="3424095" cy="24687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905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6CEB20-800B-D540-8A44-0718B6AC1110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79463" y="411163"/>
            <a:ext cx="2655887" cy="1992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28625" y="2606675"/>
            <a:ext cx="3357563" cy="2312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6CEB20-800B-D540-8A44-0718B6AC1110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79463" y="411163"/>
            <a:ext cx="2655887" cy="1992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28625" y="2606675"/>
            <a:ext cx="3357563" cy="2312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July  18</a:t>
            </a:r>
            <a:r>
              <a:rPr lang="en-GB" baseline="33000" dirty="0" smtClean="0"/>
              <a:t>th</a:t>
            </a:r>
            <a:r>
              <a:rPr lang="en-GB" dirty="0" smtClean="0"/>
              <a:t>  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Hans Wenzel          </a:t>
            </a:r>
          </a:p>
        </p:txBody>
      </p:sp>
    </p:spTree>
    <p:extLst>
      <p:ext uri="{BB962C8B-B14F-4D97-AF65-F5344CB8AC3E}">
        <p14:creationId xmlns:p14="http://schemas.microsoft.com/office/powerpoint/2010/main" val="212894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July   18</a:t>
            </a:r>
            <a:r>
              <a:rPr lang="en-GB" baseline="33000" dirty="0" smtClean="0"/>
              <a:t>th</a:t>
            </a:r>
            <a:r>
              <a:rPr lang="en-GB" dirty="0" smtClean="0"/>
              <a:t>  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Hans Wenzel          </a:t>
            </a:r>
          </a:p>
        </p:txBody>
      </p:sp>
    </p:spTree>
    <p:extLst>
      <p:ext uri="{BB962C8B-B14F-4D97-AF65-F5344CB8AC3E}">
        <p14:creationId xmlns:p14="http://schemas.microsoft.com/office/powerpoint/2010/main" val="287408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July   18</a:t>
            </a:r>
            <a:r>
              <a:rPr lang="en-GB" baseline="33000" dirty="0" smtClean="0"/>
              <a:t>th</a:t>
            </a:r>
            <a:r>
              <a:rPr lang="en-GB" dirty="0" smtClean="0"/>
              <a:t>  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Hans Wenzel          </a:t>
            </a:r>
          </a:p>
        </p:txBody>
      </p:sp>
    </p:spTree>
    <p:extLst>
      <p:ext uri="{BB962C8B-B14F-4D97-AF65-F5344CB8AC3E}">
        <p14:creationId xmlns:p14="http://schemas.microsoft.com/office/powerpoint/2010/main" val="44038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73162"/>
              </p:ext>
            </p:extLst>
          </p:nvPr>
        </p:nvGraphicFramePr>
        <p:xfrm>
          <a:off x="-38100" y="-20638"/>
          <a:ext cx="9182100" cy="5102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6" imgW="14818320" imgH="6909840" progId="">
                  <p:embed/>
                </p:oleObj>
              </mc:Choice>
              <mc:Fallback>
                <p:oleObj r:id="rId6" imgW="14818320" imgH="690984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-20638"/>
                        <a:ext cx="9182100" cy="5102226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177800" y="66008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965825" y="3074988"/>
            <a:ext cx="7848600" cy="3505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19175" y="-15875"/>
            <a:ext cx="7115175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98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4425" y="1376363"/>
            <a:ext cx="70961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180975" y="6599238"/>
            <a:ext cx="27495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July   18</a:t>
            </a:r>
            <a:r>
              <a:rPr lang="en-GB" baseline="33000" dirty="0" smtClean="0"/>
              <a:t>th</a:t>
            </a:r>
            <a:r>
              <a:rPr lang="en-GB" dirty="0" smtClean="0"/>
              <a:t>  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86538"/>
            <a:ext cx="4021138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Hans Wenzel          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313613" y="4254500"/>
            <a:ext cx="12207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fld id="{E595213D-3016-684D-9B57-7ACF1B4394F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750175" y="6596063"/>
            <a:ext cx="12207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fld id="{9F4B3783-3710-6542-9E8F-F7103BBD55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" name="Picture 13"/>
          <p:cNvPicPr/>
          <p:nvPr userDrawn="1"/>
        </p:nvPicPr>
        <p:blipFill>
          <a:blip r:embed="rId8"/>
          <a:stretch>
            <a:fillRect/>
          </a:stretch>
        </p:blipFill>
        <p:spPr>
          <a:xfrm>
            <a:off x="91440" y="91440"/>
            <a:ext cx="1584960" cy="1203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hf sldNum="0" hdr="0"/>
  <p:txStyles>
    <p:titleStyle>
      <a:lvl1pPr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+mj-lt"/>
          <a:ea typeface="+mj-ea"/>
          <a:cs typeface="+mj-cs"/>
        </a:defRPr>
      </a:lvl1pPr>
      <a:lvl2pPr marL="742950" indent="-28575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2pPr>
      <a:lvl3pPr marL="11430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3pPr>
      <a:lvl4pPr marL="16002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4pPr>
      <a:lvl5pPr marL="20574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5pPr>
      <a:lvl6pPr marL="25146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6pPr>
      <a:lvl7pPr marL="29718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7pPr>
      <a:lvl8pPr marL="34290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8pPr>
      <a:lvl9pPr marL="3886200" indent="-228600" algn="ctr" defTabSz="457200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 b="1">
          <a:solidFill>
            <a:srgbClr val="183883"/>
          </a:solidFill>
          <a:latin typeface="Verdana" charset="0"/>
          <a:ea typeface="ＭＳ Ｐゴシック" charset="0"/>
          <a:cs typeface="DejaVu Sans" charset="0"/>
        </a:defRPr>
      </a:lvl9pPr>
    </p:titleStyle>
    <p:bodyStyle>
      <a:lvl1pPr marL="342900" indent="-342900" algn="l" defTabSz="457200" rtl="0" fontAlgn="base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183883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183883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183883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5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600">
          <a:solidFill>
            <a:srgbClr val="18388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dcvs.fnal.gov/redmine/projects/artg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7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19175" y="-15875"/>
            <a:ext cx="7116763" cy="1055688"/>
          </a:xfrm>
          <a:ln/>
        </p:spPr>
        <p:txBody>
          <a:bodyPr lIns="90000" anchor="t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57737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01800" y="2641600"/>
            <a:ext cx="668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50"/>
              </a:spcBef>
              <a:buClrTx/>
              <a:buFontTx/>
              <a:buNone/>
            </a:pPr>
            <a:endParaRPr lang="en-GB" b="1" dirty="0">
              <a:solidFill>
                <a:srgbClr val="F89028"/>
              </a:solidFill>
              <a:latin typeface="Century Gothic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Tx/>
              <a:buFontTx/>
              <a:buNone/>
            </a:pPr>
            <a:endParaRPr lang="en-GB" b="1" dirty="0">
              <a:solidFill>
                <a:srgbClr val="F89028"/>
              </a:solidFill>
              <a:latin typeface="Century Gothic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486400" y="673100"/>
            <a:ext cx="79248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511800" y="673100"/>
            <a:ext cx="79248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657600" y="1252538"/>
            <a:ext cx="31877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		 				</a:t>
            </a:r>
          </a:p>
          <a:p>
            <a:pPr>
              <a:buClrTx/>
              <a:buFontTx/>
              <a:buNone/>
            </a:pPr>
            <a:endParaRPr lang="en-US" b="1" u="sng" dirty="0"/>
          </a:p>
          <a:p>
            <a:pPr>
              <a:buClrTx/>
              <a:buFontTx/>
              <a:buNone/>
            </a:pPr>
            <a:endParaRPr lang="en-US" b="1" u="sng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84D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4463" y="6026150"/>
            <a:ext cx="1809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endParaRPr lang="en-US" sz="1600" dirty="0"/>
          </a:p>
          <a:p>
            <a:pPr>
              <a:buClrTx/>
              <a:buFontTx/>
              <a:buNone/>
            </a:pPr>
            <a:endParaRPr lang="en-US" sz="1600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314450" y="1836738"/>
            <a:ext cx="44100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6286500"/>
            <a:ext cx="3740150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1200" b="1" dirty="0"/>
              <a:t>Feb. 22</a:t>
            </a:r>
            <a:r>
              <a:rPr lang="en-US" sz="1200" b="1" baseline="33000" dirty="0"/>
              <a:t>nd</a:t>
            </a:r>
            <a:r>
              <a:rPr lang="en-US" sz="1200" b="1" dirty="0"/>
              <a:t>  2012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en-US" sz="1000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4327525"/>
            <a:ext cx="1358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4741863"/>
            <a:ext cx="7097713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0638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en-GB" sz="2400" b="1" dirty="0">
              <a:solidFill>
                <a:srgbClr val="1E48A6"/>
              </a:solidFill>
              <a:latin typeface="Century Gothic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ClrTx/>
              <a:buFontTx/>
              <a:buNone/>
            </a:pPr>
            <a:r>
              <a:rPr lang="en-GB" b="1" u="sng" dirty="0">
                <a:solidFill>
                  <a:srgbClr val="1E48A6"/>
                </a:solidFill>
                <a:latin typeface="Century Gothic" charset="0"/>
              </a:rPr>
              <a:t>Hans Wenzel</a:t>
            </a:r>
          </a:p>
          <a:p>
            <a:pPr>
              <a:lnSpc>
                <a:spcPct val="95000"/>
              </a:lnSpc>
              <a:spcBef>
                <a:spcPts val="500"/>
              </a:spcBef>
              <a:buClrTx/>
              <a:buFontTx/>
              <a:buNone/>
            </a:pPr>
            <a:endParaRPr lang="en-GB" sz="2000" b="1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95000"/>
              </a:lnSpc>
              <a:spcBef>
                <a:spcPts val="500"/>
              </a:spcBef>
              <a:buClrTx/>
              <a:buFontTx/>
              <a:buNone/>
            </a:pPr>
            <a:r>
              <a:rPr lang="en-GB" sz="2000" b="1" dirty="0">
                <a:solidFill>
                  <a:srgbClr val="000000"/>
                </a:solidFill>
                <a:latin typeface="Century Gothic" charset="0"/>
              </a:rPr>
              <a:t>Fermilab</a:t>
            </a:r>
          </a:p>
          <a:p>
            <a:pPr>
              <a:lnSpc>
                <a:spcPct val="100000"/>
              </a:lnSpc>
              <a:spcBef>
                <a:spcPts val="450"/>
              </a:spcBef>
              <a:buClrTx/>
              <a:buFontTx/>
              <a:buNone/>
            </a:pPr>
            <a:endParaRPr lang="en-GB" b="1" dirty="0">
              <a:latin typeface="Century Gothic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054100" y="1549400"/>
            <a:ext cx="7404100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endParaRPr lang="en-US" dirty="0"/>
          </a:p>
          <a:p>
            <a:pPr>
              <a:buSzPct val="45000"/>
              <a:buFont typeface="Wingdings" charset="0"/>
              <a:buNone/>
            </a:pPr>
            <a:r>
              <a:rPr lang="en-US" sz="2400" dirty="0"/>
              <a:t>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676400" y="457200"/>
            <a:ext cx="6400800" cy="13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buSzPct val="45000"/>
              <a:buFont typeface="Wingdings" charset="0"/>
              <a:buNone/>
            </a:pPr>
            <a:r>
              <a:rPr lang="en-US" sz="2400" dirty="0"/>
              <a:t>  </a:t>
            </a:r>
          </a:p>
          <a:p>
            <a:pPr>
              <a:buClrTx/>
              <a:buSzTx/>
              <a:buFontTx/>
              <a:buNone/>
            </a:pPr>
            <a:r>
              <a:rPr lang="en-US" sz="2600" dirty="0"/>
              <a:t> Muon Collider simulation status and plans</a:t>
            </a:r>
          </a:p>
          <a:p>
            <a:pPr>
              <a:buSzPct val="45000"/>
              <a:buFont typeface="Wingdings" charset="0"/>
              <a:buNone/>
            </a:pPr>
            <a:endParaRPr lang="en-US" sz="2400" dirty="0"/>
          </a:p>
          <a:p>
            <a:pPr>
              <a:buSzPct val="45000"/>
              <a:buFont typeface="Wingdings" charset="0"/>
              <a:buNone/>
            </a:pPr>
            <a:endParaRPr lang="en-US" sz="2400" dirty="0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09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730375" y="4460875"/>
            <a:ext cx="70977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0638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183883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en-GB" sz="2400" b="1" dirty="0">
              <a:solidFill>
                <a:srgbClr val="1E48A6"/>
              </a:solidFill>
              <a:latin typeface="Century Gothic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ClrTx/>
              <a:buFontTx/>
              <a:buNone/>
            </a:pPr>
            <a:r>
              <a:rPr lang="en-GB" b="1" u="sng" dirty="0">
                <a:solidFill>
                  <a:srgbClr val="1E48A6"/>
                </a:solidFill>
                <a:latin typeface="Century Gothic" charset="0"/>
              </a:rPr>
              <a:t>Hans Wenzel</a:t>
            </a:r>
          </a:p>
          <a:p>
            <a:pPr>
              <a:lnSpc>
                <a:spcPct val="95000"/>
              </a:lnSpc>
              <a:spcBef>
                <a:spcPts val="500"/>
              </a:spcBef>
              <a:buClrTx/>
              <a:buFontTx/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Century Gothic" charset="0"/>
              </a:rPr>
              <a:t>Jul</a:t>
            </a:r>
            <a:r>
              <a:rPr lang="en-GB" sz="2000" b="1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entury Gothic" charset="0"/>
              </a:rPr>
              <a:t>18</a:t>
            </a:r>
            <a:r>
              <a:rPr lang="en-GB" sz="2000" b="1" baseline="33000" dirty="0" smtClean="0">
                <a:solidFill>
                  <a:srgbClr val="000000"/>
                </a:solidFill>
                <a:latin typeface="Century Gothic" charset="0"/>
              </a:rPr>
              <a:t>th</a:t>
            </a:r>
            <a:r>
              <a:rPr lang="en-GB" sz="2000" b="1" dirty="0" smtClean="0">
                <a:solidFill>
                  <a:srgbClr val="000000"/>
                </a:solidFill>
                <a:latin typeface="Century Gothic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entury Gothic" charset="0"/>
              </a:rPr>
              <a:t>2013</a:t>
            </a:r>
          </a:p>
          <a:p>
            <a:pPr>
              <a:lnSpc>
                <a:spcPct val="95000"/>
              </a:lnSpc>
              <a:spcBef>
                <a:spcPts val="500"/>
              </a:spcBef>
              <a:buClrTx/>
              <a:buFontTx/>
              <a:buNone/>
            </a:pPr>
            <a:endParaRPr lang="en-GB" sz="2000" b="1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Tx/>
              <a:buFontTx/>
              <a:buNone/>
            </a:pPr>
            <a:endParaRPr lang="en-GB" b="1" dirty="0">
              <a:latin typeface="Century Gothic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7"/>
          <a:stretch>
            <a:fillRect/>
          </a:stretch>
        </p:blipFill>
        <p:spPr>
          <a:xfrm>
            <a:off x="91440" y="91440"/>
            <a:ext cx="1920240" cy="1458000"/>
          </a:xfrm>
          <a:prstGeom prst="rect">
            <a:avLst/>
          </a:prstGeom>
        </p:spPr>
      </p:pic>
      <p:sp>
        <p:nvSpPr>
          <p:cNvPr id="24" name="CustomShape 14"/>
          <p:cNvSpPr/>
          <p:nvPr/>
        </p:nvSpPr>
        <p:spPr>
          <a:xfrm>
            <a:off x="2057400" y="76200"/>
            <a:ext cx="7416360" cy="93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87000"/>
              </a:lnSpc>
            </a:pPr>
            <a:r>
              <a:rPr lang="en-US" sz="2600" b="1" dirty="0" smtClean="0">
                <a:solidFill>
                  <a:srgbClr val="183883"/>
                </a:solidFill>
                <a:latin typeface="Arial"/>
                <a:ea typeface="ＭＳ Ｐゴシック"/>
              </a:rPr>
              <a:t>ART </a:t>
            </a:r>
            <a:r>
              <a:rPr lang="en-US" sz="2600" b="1" dirty="0">
                <a:solidFill>
                  <a:srgbClr val="183883"/>
                </a:solidFill>
                <a:latin typeface="Arial"/>
                <a:ea typeface="ＭＳ Ｐゴシック"/>
              </a:rPr>
              <a:t>based package to </a:t>
            </a:r>
            <a:endParaRPr dirty="0"/>
          </a:p>
          <a:p>
            <a:pPr>
              <a:lnSpc>
                <a:spcPct val="87000"/>
              </a:lnSpc>
            </a:pPr>
            <a:r>
              <a:rPr lang="en-US" sz="2600" b="1" dirty="0">
                <a:solidFill>
                  <a:srgbClr val="183883"/>
                </a:solidFill>
                <a:latin typeface="Arial"/>
                <a:ea typeface="ＭＳ Ｐゴシック"/>
              </a:rPr>
              <a:t>monitor physics relevant to</a:t>
            </a:r>
            <a:endParaRPr dirty="0"/>
          </a:p>
          <a:p>
            <a:pPr>
              <a:lnSpc>
                <a:spcPct val="87000"/>
              </a:lnSpc>
            </a:pPr>
            <a:r>
              <a:rPr lang="en-US" sz="2600" b="1" dirty="0">
                <a:solidFill>
                  <a:srgbClr val="183883"/>
                </a:solidFill>
                <a:latin typeface="Arial"/>
                <a:ea typeface="ＭＳ Ｐゴシック"/>
              </a:rPr>
              <a:t>intensity frontier physics experiments</a:t>
            </a:r>
            <a:endParaRPr dirty="0"/>
          </a:p>
          <a:p>
            <a:pPr>
              <a:lnSpc>
                <a:spcPct val="87000"/>
              </a:lnSpc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gdml</a:t>
            </a:r>
            <a:r>
              <a:rPr lang="en-US" dirty="0"/>
              <a:t> file </a:t>
            </a:r>
            <a:r>
              <a:rPr lang="en-US" dirty="0" smtClean="0"/>
              <a:t>(</a:t>
            </a:r>
            <a:r>
              <a:rPr lang="en-US" dirty="0" err="1" smtClean="0"/>
              <a:t>structure,placing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75501" y="1219200"/>
            <a:ext cx="8363437" cy="5317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sz="1200" dirty="0">
                <a:solidFill>
                  <a:schemeClr val="accent6"/>
                </a:solidFill>
              </a:rPr>
              <a:t>&lt;structure&gt;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&lt;volume name="</a:t>
            </a:r>
            <a:r>
              <a:rPr lang="en-US" sz="1200" dirty="0" err="1">
                <a:solidFill>
                  <a:schemeClr val="accent6"/>
                </a:solidFill>
              </a:rPr>
              <a:t>CaloVol</a:t>
            </a:r>
            <a:r>
              <a:rPr lang="en-US" sz="1200" dirty="0">
                <a:solidFill>
                  <a:schemeClr val="accent6"/>
                </a:solidFill>
              </a:rPr>
              <a:t>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materialref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metalPb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solidref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CalorimeterCell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&lt;auxiliary </a:t>
            </a:r>
            <a:r>
              <a:rPr lang="en-US" sz="1200" dirty="0" err="1">
                <a:solidFill>
                  <a:schemeClr val="accent6"/>
                </a:solidFill>
              </a:rPr>
              <a:t>auxtype</a:t>
            </a:r>
            <a:r>
              <a:rPr lang="en-US" sz="1200" dirty="0">
                <a:solidFill>
                  <a:schemeClr val="accent6"/>
                </a:solidFill>
              </a:rPr>
              <a:t>="</a:t>
            </a:r>
            <a:r>
              <a:rPr lang="en-US" sz="1200" dirty="0" err="1">
                <a:solidFill>
                  <a:schemeClr val="accent6"/>
                </a:solidFill>
              </a:rPr>
              <a:t>SensDet</a:t>
            </a:r>
            <a:r>
              <a:rPr lang="en-US" sz="1200" dirty="0">
                <a:solidFill>
                  <a:schemeClr val="accent6"/>
                </a:solidFill>
              </a:rPr>
              <a:t>" </a:t>
            </a:r>
            <a:r>
              <a:rPr lang="en-US" sz="1200" dirty="0" err="1">
                <a:solidFill>
                  <a:schemeClr val="accent6"/>
                </a:solidFill>
              </a:rPr>
              <a:t>auxvalue</a:t>
            </a:r>
            <a:r>
              <a:rPr lang="en-US" sz="1200" dirty="0">
                <a:solidFill>
                  <a:schemeClr val="accent6"/>
                </a:solidFill>
              </a:rPr>
              <a:t>="</a:t>
            </a:r>
            <a:r>
              <a:rPr lang="en-US" sz="1200" dirty="0" err="1">
                <a:solidFill>
                  <a:schemeClr val="accent6"/>
                </a:solidFill>
              </a:rPr>
              <a:t>DRTSCalorimeter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&lt;auxiliary </a:t>
            </a:r>
            <a:r>
              <a:rPr lang="en-US" sz="1200" dirty="0" err="1">
                <a:solidFill>
                  <a:schemeClr val="accent6"/>
                </a:solidFill>
              </a:rPr>
              <a:t>auxtype</a:t>
            </a:r>
            <a:r>
              <a:rPr lang="en-US" sz="1200" dirty="0">
                <a:solidFill>
                  <a:schemeClr val="accent6"/>
                </a:solidFill>
              </a:rPr>
              <a:t>="Color" </a:t>
            </a:r>
            <a:r>
              <a:rPr lang="en-US" sz="1200" dirty="0" err="1">
                <a:solidFill>
                  <a:schemeClr val="accent6"/>
                </a:solidFill>
              </a:rPr>
              <a:t>auxvalue</a:t>
            </a:r>
            <a:r>
              <a:rPr lang="en-US" sz="1200" dirty="0">
                <a:solidFill>
                  <a:schemeClr val="accent6"/>
                </a:solidFill>
              </a:rPr>
              <a:t>="Red"/&gt;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&lt;/volume&gt;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&lt;volume name="</a:t>
            </a:r>
            <a:r>
              <a:rPr lang="en-US" sz="1200" dirty="0" err="1">
                <a:solidFill>
                  <a:schemeClr val="accent6"/>
                </a:solidFill>
              </a:rPr>
              <a:t>ScintVol</a:t>
            </a:r>
            <a:r>
              <a:rPr lang="en-US" sz="1200" dirty="0">
                <a:solidFill>
                  <a:schemeClr val="accent6"/>
                </a:solidFill>
              </a:rPr>
              <a:t>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materialref</a:t>
            </a:r>
            <a:r>
              <a:rPr lang="en-US" sz="1200" dirty="0">
                <a:solidFill>
                  <a:schemeClr val="accent6"/>
                </a:solidFill>
              </a:rPr>
              <a:t> ref="Scintillator"/&gt;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solidref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ScintillatorCell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&lt;auxiliary </a:t>
            </a:r>
            <a:r>
              <a:rPr lang="en-US" sz="1200" dirty="0" err="1">
                <a:solidFill>
                  <a:schemeClr val="accent6"/>
                </a:solidFill>
              </a:rPr>
              <a:t>auxtype</a:t>
            </a:r>
            <a:r>
              <a:rPr lang="en-US" sz="1200" dirty="0">
                <a:solidFill>
                  <a:schemeClr val="accent6"/>
                </a:solidFill>
              </a:rPr>
              <a:t>="</a:t>
            </a:r>
            <a:r>
              <a:rPr lang="en-US" sz="1200" dirty="0" err="1">
                <a:solidFill>
                  <a:schemeClr val="accent6"/>
                </a:solidFill>
              </a:rPr>
              <a:t>SensDet</a:t>
            </a:r>
            <a:r>
              <a:rPr lang="en-US" sz="1200" dirty="0">
                <a:solidFill>
                  <a:schemeClr val="accent6"/>
                </a:solidFill>
              </a:rPr>
              <a:t>" </a:t>
            </a:r>
            <a:r>
              <a:rPr lang="en-US" sz="1200" dirty="0" err="1">
                <a:solidFill>
                  <a:schemeClr val="accent6"/>
                </a:solidFill>
              </a:rPr>
              <a:t>auxvalue</a:t>
            </a:r>
            <a:r>
              <a:rPr lang="en-US" sz="1200" dirty="0">
                <a:solidFill>
                  <a:schemeClr val="accent6"/>
                </a:solidFill>
              </a:rPr>
              <a:t>="</a:t>
            </a:r>
            <a:r>
              <a:rPr lang="en-US" sz="1200" dirty="0" err="1">
                <a:solidFill>
                  <a:schemeClr val="accent6"/>
                </a:solidFill>
              </a:rPr>
              <a:t>DRTSCalorimeter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&lt;auxiliary </a:t>
            </a:r>
            <a:r>
              <a:rPr lang="en-US" sz="1200" dirty="0" err="1">
                <a:solidFill>
                  <a:schemeClr val="accent6"/>
                </a:solidFill>
              </a:rPr>
              <a:t>auxtype</a:t>
            </a:r>
            <a:r>
              <a:rPr lang="en-US" sz="1200" dirty="0">
                <a:solidFill>
                  <a:schemeClr val="accent6"/>
                </a:solidFill>
              </a:rPr>
              <a:t>="Color" </a:t>
            </a:r>
            <a:r>
              <a:rPr lang="en-US" sz="1200" dirty="0" err="1">
                <a:solidFill>
                  <a:schemeClr val="accent6"/>
                </a:solidFill>
              </a:rPr>
              <a:t>auxvalue</a:t>
            </a:r>
            <a:r>
              <a:rPr lang="en-US" sz="1200" dirty="0">
                <a:solidFill>
                  <a:schemeClr val="accent6"/>
                </a:solidFill>
              </a:rPr>
              <a:t>="Blue"/&gt;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&lt;/volume&gt;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&lt;volume name="TOP"&gt;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materialref</a:t>
            </a:r>
            <a:r>
              <a:rPr lang="en-US" sz="1200" dirty="0">
                <a:solidFill>
                  <a:schemeClr val="accent6"/>
                </a:solidFill>
              </a:rPr>
              <a:t> ref="AIR"/&gt;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</a:t>
            </a:r>
            <a:r>
              <a:rPr lang="en-US" sz="1200" dirty="0" err="1">
                <a:solidFill>
                  <a:schemeClr val="accent6"/>
                </a:solidFill>
              </a:rPr>
              <a:t>solidref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WorldBox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&lt;loop for="</a:t>
            </a:r>
            <a:r>
              <a:rPr lang="en-US" sz="1200" dirty="0" err="1">
                <a:solidFill>
                  <a:schemeClr val="accent6"/>
                </a:solidFill>
              </a:rPr>
              <a:t>i</a:t>
            </a:r>
            <a:r>
              <a:rPr lang="en-US" sz="1200" dirty="0">
                <a:solidFill>
                  <a:schemeClr val="accent6"/>
                </a:solidFill>
              </a:rPr>
              <a:t>" from="0" to="</a:t>
            </a:r>
            <a:r>
              <a:rPr lang="en-US" sz="1200" dirty="0" err="1">
                <a:solidFill>
                  <a:schemeClr val="accent6"/>
                </a:solidFill>
              </a:rPr>
              <a:t>numrow</a:t>
            </a:r>
            <a:r>
              <a:rPr lang="en-US" sz="1200" dirty="0">
                <a:solidFill>
                  <a:schemeClr val="accent6"/>
                </a:solidFill>
              </a:rPr>
              <a:t>" step="1"&gt;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&lt;loop for="j" from="0" to="</a:t>
            </a:r>
            <a:r>
              <a:rPr lang="en-US" sz="1200" dirty="0" err="1">
                <a:solidFill>
                  <a:schemeClr val="accent6"/>
                </a:solidFill>
              </a:rPr>
              <a:t>numcol</a:t>
            </a:r>
            <a:r>
              <a:rPr lang="en-US" sz="1200" dirty="0">
                <a:solidFill>
                  <a:schemeClr val="accent6"/>
                </a:solidFill>
              </a:rPr>
              <a:t>" step="1"&gt;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&lt;loop for="k" from="0" to="</a:t>
            </a:r>
            <a:r>
              <a:rPr lang="en-US" sz="1200" dirty="0" err="1">
                <a:solidFill>
                  <a:schemeClr val="accent6"/>
                </a:solidFill>
              </a:rPr>
              <a:t>numlay</a:t>
            </a:r>
            <a:r>
              <a:rPr lang="en-US" sz="1200" dirty="0">
                <a:solidFill>
                  <a:schemeClr val="accent6"/>
                </a:solidFill>
              </a:rPr>
              <a:t>" step="1"&gt;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   &lt;</a:t>
            </a:r>
            <a:r>
              <a:rPr lang="en-US" sz="1200" dirty="0" err="1">
                <a:solidFill>
                  <a:schemeClr val="accent6"/>
                </a:solidFill>
              </a:rPr>
              <a:t>physvol</a:t>
            </a:r>
            <a:r>
              <a:rPr lang="en-US" sz="1200" dirty="0">
                <a:solidFill>
                  <a:schemeClr val="accent6"/>
                </a:solidFill>
              </a:rPr>
              <a:t>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      &lt;</a:t>
            </a:r>
            <a:r>
              <a:rPr lang="en-US" sz="1200" dirty="0" err="1">
                <a:solidFill>
                  <a:schemeClr val="accent6"/>
                </a:solidFill>
              </a:rPr>
              <a:t>volumeref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CaloVol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      &lt;position name="</a:t>
            </a:r>
            <a:r>
              <a:rPr lang="en-US" sz="1200" dirty="0" err="1">
                <a:solidFill>
                  <a:schemeClr val="accent6"/>
                </a:solidFill>
              </a:rPr>
              <a:t>posijk</a:t>
            </a:r>
            <a:r>
              <a:rPr lang="en-US" sz="1200" dirty="0">
                <a:solidFill>
                  <a:schemeClr val="accent6"/>
                </a:solidFill>
              </a:rPr>
              <a:t>" x="</a:t>
            </a:r>
            <a:r>
              <a:rPr lang="en-US" sz="1200" dirty="0" err="1">
                <a:solidFill>
                  <a:schemeClr val="accent6"/>
                </a:solidFill>
              </a:rPr>
              <a:t>scalex</a:t>
            </a:r>
            <a:r>
              <a:rPr lang="en-US" sz="1200" dirty="0">
                <a:solidFill>
                  <a:schemeClr val="accent6"/>
                </a:solidFill>
              </a:rPr>
              <a:t>*(</a:t>
            </a:r>
            <a:r>
              <a:rPr lang="en-US" sz="1200" dirty="0" err="1">
                <a:solidFill>
                  <a:schemeClr val="accent6"/>
                </a:solidFill>
              </a:rPr>
              <a:t>i-numrow</a:t>
            </a:r>
            <a:r>
              <a:rPr lang="en-US" sz="1200" dirty="0">
                <a:solidFill>
                  <a:schemeClr val="accent6"/>
                </a:solidFill>
              </a:rPr>
              <a:t>/2)" y="</a:t>
            </a:r>
            <a:r>
              <a:rPr lang="en-US" sz="1200" dirty="0" err="1">
                <a:solidFill>
                  <a:schemeClr val="accent6"/>
                </a:solidFill>
              </a:rPr>
              <a:t>scaley</a:t>
            </a:r>
            <a:r>
              <a:rPr lang="en-US" sz="1200" dirty="0">
                <a:solidFill>
                  <a:schemeClr val="accent6"/>
                </a:solidFill>
              </a:rPr>
              <a:t>*(j-</a:t>
            </a:r>
            <a:r>
              <a:rPr lang="en-US" sz="1200" dirty="0" err="1">
                <a:solidFill>
                  <a:schemeClr val="accent6"/>
                </a:solidFill>
              </a:rPr>
              <a:t>numcol</a:t>
            </a:r>
            <a:r>
              <a:rPr lang="en-US" sz="1200" dirty="0">
                <a:solidFill>
                  <a:schemeClr val="accent6"/>
                </a:solidFill>
              </a:rPr>
              <a:t>/2)" z="</a:t>
            </a:r>
            <a:r>
              <a:rPr lang="en-US" sz="1200" dirty="0" err="1">
                <a:solidFill>
                  <a:schemeClr val="accent6"/>
                </a:solidFill>
              </a:rPr>
              <a:t>absoffsetz+scalez</a:t>
            </a:r>
            <a:r>
              <a:rPr lang="en-US" sz="1200" dirty="0">
                <a:solidFill>
                  <a:schemeClr val="accent6"/>
                </a:solidFill>
              </a:rPr>
              <a:t>*(k-</a:t>
            </a:r>
            <a:r>
              <a:rPr lang="en-US" sz="1200" dirty="0" err="1">
                <a:solidFill>
                  <a:schemeClr val="accent6"/>
                </a:solidFill>
              </a:rPr>
              <a:t>numlay</a:t>
            </a:r>
            <a:r>
              <a:rPr lang="en-US" sz="1200" dirty="0">
                <a:solidFill>
                  <a:schemeClr val="accent6"/>
                </a:solidFill>
              </a:rPr>
              <a:t>/2)"/&gt;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   &lt;/</a:t>
            </a:r>
            <a:r>
              <a:rPr lang="en-US" sz="1200" dirty="0" err="1">
                <a:solidFill>
                  <a:schemeClr val="accent6"/>
                </a:solidFill>
              </a:rPr>
              <a:t>physvol</a:t>
            </a:r>
            <a:r>
              <a:rPr lang="en-US" sz="1200" dirty="0">
                <a:solidFill>
                  <a:schemeClr val="accent6"/>
                </a:solidFill>
              </a:rPr>
              <a:t>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   &lt;</a:t>
            </a:r>
            <a:r>
              <a:rPr lang="en-US" sz="1200" dirty="0" err="1">
                <a:solidFill>
                  <a:schemeClr val="accent6"/>
                </a:solidFill>
              </a:rPr>
              <a:t>physvol</a:t>
            </a:r>
            <a:r>
              <a:rPr lang="en-US" sz="1200" dirty="0">
                <a:solidFill>
                  <a:schemeClr val="accent6"/>
                </a:solidFill>
              </a:rPr>
              <a:t>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      &lt;</a:t>
            </a:r>
            <a:r>
              <a:rPr lang="en-US" sz="1200" dirty="0" err="1">
                <a:solidFill>
                  <a:schemeClr val="accent6"/>
                </a:solidFill>
              </a:rPr>
              <a:t>volumeref</a:t>
            </a:r>
            <a:r>
              <a:rPr lang="en-US" sz="1200" dirty="0">
                <a:solidFill>
                  <a:schemeClr val="accent6"/>
                </a:solidFill>
              </a:rPr>
              <a:t> ref="</a:t>
            </a:r>
            <a:r>
              <a:rPr lang="en-US" sz="1200" dirty="0" err="1">
                <a:solidFill>
                  <a:schemeClr val="accent6"/>
                </a:solidFill>
              </a:rPr>
              <a:t>ScintVol</a:t>
            </a:r>
            <a:r>
              <a:rPr lang="en-US" sz="1200" dirty="0">
                <a:solidFill>
                  <a:schemeClr val="accent6"/>
                </a:solidFill>
              </a:rPr>
              <a:t>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      &lt;position name="posijk2" x="</a:t>
            </a:r>
            <a:r>
              <a:rPr lang="en-US" sz="1200" dirty="0" err="1">
                <a:solidFill>
                  <a:schemeClr val="accent6"/>
                </a:solidFill>
              </a:rPr>
              <a:t>scalex</a:t>
            </a:r>
            <a:r>
              <a:rPr lang="en-US" sz="1200" dirty="0">
                <a:solidFill>
                  <a:schemeClr val="accent6"/>
                </a:solidFill>
              </a:rPr>
              <a:t>*(</a:t>
            </a:r>
            <a:r>
              <a:rPr lang="en-US" sz="1200" dirty="0" err="1">
                <a:solidFill>
                  <a:schemeClr val="accent6"/>
                </a:solidFill>
              </a:rPr>
              <a:t>i-numrow</a:t>
            </a:r>
            <a:r>
              <a:rPr lang="en-US" sz="1200" dirty="0">
                <a:solidFill>
                  <a:schemeClr val="accent6"/>
                </a:solidFill>
              </a:rPr>
              <a:t>/2)" y="</a:t>
            </a:r>
            <a:r>
              <a:rPr lang="en-US" sz="1200" dirty="0" err="1">
                <a:solidFill>
                  <a:schemeClr val="accent6"/>
                </a:solidFill>
              </a:rPr>
              <a:t>scaley</a:t>
            </a:r>
            <a:r>
              <a:rPr lang="en-US" sz="1200" dirty="0">
                <a:solidFill>
                  <a:schemeClr val="accent6"/>
                </a:solidFill>
              </a:rPr>
              <a:t>*(j-</a:t>
            </a:r>
            <a:r>
              <a:rPr lang="en-US" sz="1200" dirty="0" err="1">
                <a:solidFill>
                  <a:schemeClr val="accent6"/>
                </a:solidFill>
              </a:rPr>
              <a:t>numcol</a:t>
            </a:r>
            <a:r>
              <a:rPr lang="en-US" sz="1200" dirty="0">
                <a:solidFill>
                  <a:schemeClr val="accent6"/>
                </a:solidFill>
              </a:rPr>
              <a:t>/2)" z="</a:t>
            </a:r>
            <a:r>
              <a:rPr lang="en-US" sz="1200" dirty="0" err="1">
                <a:solidFill>
                  <a:schemeClr val="accent6"/>
                </a:solidFill>
              </a:rPr>
              <a:t>szoffsetz+scalez</a:t>
            </a:r>
            <a:r>
              <a:rPr lang="en-US" sz="1200" dirty="0">
                <a:solidFill>
                  <a:schemeClr val="accent6"/>
                </a:solidFill>
              </a:rPr>
              <a:t>*(k-</a:t>
            </a:r>
            <a:r>
              <a:rPr lang="en-US" sz="1200" dirty="0" err="1">
                <a:solidFill>
                  <a:schemeClr val="accent6"/>
                </a:solidFill>
              </a:rPr>
              <a:t>numlay</a:t>
            </a:r>
            <a:r>
              <a:rPr lang="en-US" sz="1200" dirty="0">
                <a:solidFill>
                  <a:schemeClr val="accent6"/>
                </a:solidFill>
              </a:rPr>
              <a:t>/2)"/&gt;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   &lt;/</a:t>
            </a:r>
            <a:r>
              <a:rPr lang="en-US" sz="1200" dirty="0" err="1">
                <a:solidFill>
                  <a:schemeClr val="accent6"/>
                </a:solidFill>
              </a:rPr>
              <a:t>physvol</a:t>
            </a:r>
            <a:r>
              <a:rPr lang="en-US" sz="1200" dirty="0">
                <a:solidFill>
                  <a:schemeClr val="accent6"/>
                </a:solidFill>
              </a:rPr>
              <a:t>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</a:t>
            </a:r>
            <a:r>
              <a:rPr lang="en-US" sz="1200" dirty="0" smtClean="0">
                <a:solidFill>
                  <a:schemeClr val="accent6"/>
                </a:solidFill>
              </a:rPr>
              <a:t>       </a:t>
            </a:r>
            <a:r>
              <a:rPr lang="en-US" sz="1200" dirty="0">
                <a:solidFill>
                  <a:schemeClr val="accent6"/>
                </a:solidFill>
              </a:rPr>
              <a:t>&lt;/loop&gt;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	 &lt;/loop&gt;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   &lt;/loop&gt;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   &lt;/volume&gt;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   &lt;/structure</a:t>
            </a:r>
            <a:r>
              <a:rPr lang="en-US" sz="1200" dirty="0" smtClean="0">
                <a:solidFill>
                  <a:schemeClr val="accent6"/>
                </a:solidFill>
              </a:rPr>
              <a:t>&gt;</a:t>
            </a:r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2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gdml</a:t>
            </a:r>
            <a:r>
              <a:rPr lang="en-US" dirty="0"/>
              <a:t> file </a:t>
            </a:r>
            <a:r>
              <a:rPr lang="en-US" dirty="0" smtClean="0"/>
              <a:t>(setup)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048000"/>
            <a:ext cx="4555479" cy="1437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&lt;</a:t>
            </a:r>
            <a:r>
              <a:rPr lang="en-US" sz="2000" dirty="0">
                <a:solidFill>
                  <a:schemeClr val="accent6"/>
                </a:solidFill>
              </a:rPr>
              <a:t>setup version="1.0" name="Default"&gt;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      &lt;world ref="TOP"/&gt;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   &lt;/setup&gt;</a:t>
            </a:r>
          </a:p>
          <a:p>
            <a:endParaRPr lang="en-US" sz="2000" dirty="0">
              <a:solidFill>
                <a:schemeClr val="accent6"/>
              </a:solidFill>
            </a:endParaRPr>
          </a:p>
          <a:p>
            <a:r>
              <a:rPr lang="en-US" sz="2000" dirty="0">
                <a:solidFill>
                  <a:schemeClr val="accent6"/>
                </a:solidFill>
              </a:rPr>
              <a:t>&lt;/</a:t>
            </a:r>
            <a:r>
              <a:rPr lang="en-US" sz="2000" dirty="0" err="1">
                <a:solidFill>
                  <a:schemeClr val="accent6"/>
                </a:solidFill>
              </a:rPr>
              <a:t>gdml</a:t>
            </a:r>
            <a:r>
              <a:rPr lang="en-US" sz="2000" dirty="0">
                <a:solidFill>
                  <a:schemeClr val="accent6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4094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115175" cy="960438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96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31875" y="0"/>
            <a:ext cx="7116763" cy="10556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Technical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839200" cy="5405437"/>
          </a:xfrm>
          <a:ln/>
        </p:spPr>
        <p:txBody>
          <a:bodyPr/>
          <a:lstStyle/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 smtClean="0"/>
              <a:t>Framework: </a:t>
            </a:r>
            <a:r>
              <a:rPr lang="en-US" sz="2000" dirty="0" smtClean="0"/>
              <a:t>Art </a:t>
            </a:r>
            <a:r>
              <a:rPr lang="en-US" sz="2000" dirty="0" smtClean="0">
                <a:sym typeface="Wingdings"/>
              </a:rPr>
              <a:t> worked with it in the past</a:t>
            </a:r>
            <a:endParaRPr lang="en-US" sz="2000" dirty="0" smtClean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 smtClean="0"/>
              <a:t>Code </a:t>
            </a:r>
            <a:r>
              <a:rPr lang="en-US" sz="2000" u="sng" dirty="0"/>
              <a:t>Repository: </a:t>
            </a:r>
            <a:r>
              <a:rPr lang="en-US" sz="2000" dirty="0"/>
              <a:t>Redmine and Git since this is used by </a:t>
            </a:r>
            <a:r>
              <a:rPr lang="en-US" sz="2000" dirty="0" smtClean="0"/>
              <a:t>ART and artg4</a:t>
            </a:r>
            <a:r>
              <a:rPr lang="en-US" sz="2000" dirty="0"/>
              <a:t> </a:t>
            </a:r>
            <a:r>
              <a:rPr lang="en-US" sz="2000" dirty="0" smtClean="0">
                <a:sym typeface="Wingdings"/>
              </a:rPr>
              <a:t> requested </a:t>
            </a:r>
            <a:r>
              <a:rPr lang="en-US" sz="2000" dirty="0" smtClean="0"/>
              <a:t>to </a:t>
            </a:r>
            <a:r>
              <a:rPr lang="en-US" sz="2000" dirty="0"/>
              <a:t>create the </a:t>
            </a:r>
            <a:r>
              <a:rPr lang="en-US" sz="2000" dirty="0" smtClean="0"/>
              <a:t>project (CaTS).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artg4: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https://cdcvs.fnal.gov/redmine/projects/artg4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/>
              <a:t>Detector description: </a:t>
            </a:r>
            <a:r>
              <a:rPr lang="en-US" sz="2000" dirty="0"/>
              <a:t>options gdml e.g. used by </a:t>
            </a:r>
            <a:r>
              <a:rPr lang="en-US" sz="2000" dirty="0" smtClean="0"/>
              <a:t>no</a:t>
            </a:r>
            <a:r>
              <a:rPr lang="en-US" sz="2000" dirty="0" smtClean="0">
                <a:latin typeface="Symbol" charset="2"/>
                <a:cs typeface="Symbol" charset="2"/>
              </a:rPr>
              <a:t>n</a:t>
            </a:r>
            <a:r>
              <a:rPr lang="en-US" sz="2000" dirty="0" smtClean="0"/>
              <a:t>a</a:t>
            </a:r>
            <a:r>
              <a:rPr lang="en-US" sz="2000" dirty="0"/>
              <a:t>/</a:t>
            </a:r>
            <a:r>
              <a:rPr lang="en-US" sz="2000" dirty="0" smtClean="0"/>
              <a:t>CaTS extension of Geant4.,  fhicl</a:t>
            </a:r>
            <a:r>
              <a:rPr lang="en-US" sz="2000" dirty="0"/>
              <a:t>: used by </a:t>
            </a:r>
            <a:r>
              <a:rPr lang="en-US" sz="2000" dirty="0" smtClean="0"/>
              <a:t>artg4, custom</a:t>
            </a:r>
            <a:r>
              <a:rPr lang="en-US" sz="2000" dirty="0"/>
              <a:t>: used by mu2e </a:t>
            </a:r>
            <a:endParaRPr lang="en-US" sz="2000" dirty="0" smtClean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/>
              <a:t>release management: </a:t>
            </a:r>
            <a:r>
              <a:rPr lang="en-US" sz="2000" dirty="0"/>
              <a:t>relocatable ups</a:t>
            </a:r>
            <a:r>
              <a:rPr lang="en-US" sz="2000" dirty="0" smtClean="0"/>
              <a:t>???</a:t>
            </a:r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 smtClean="0"/>
              <a:t>build </a:t>
            </a:r>
            <a:r>
              <a:rPr lang="en-US" sz="2000" u="sng" dirty="0"/>
              <a:t>system: </a:t>
            </a:r>
            <a:r>
              <a:rPr lang="en-US" sz="2000" dirty="0" smtClean="0"/>
              <a:t>cmake (used by Geant 4, CaTS….)</a:t>
            </a:r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/>
              <a:t>environment setup: </a:t>
            </a:r>
            <a:r>
              <a:rPr lang="en-US" sz="2000" dirty="0"/>
              <a:t>custom shell </a:t>
            </a:r>
            <a:r>
              <a:rPr lang="en-US" sz="2000" dirty="0" smtClean="0"/>
              <a:t>script</a:t>
            </a:r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/>
              <a:t>development </a:t>
            </a:r>
            <a:r>
              <a:rPr lang="en-US" sz="2000" u="sng" dirty="0" smtClean="0"/>
              <a:t>machine: </a:t>
            </a:r>
            <a:r>
              <a:rPr lang="en-US" sz="2000" dirty="0"/>
              <a:t>(something with art </a:t>
            </a:r>
            <a:r>
              <a:rPr lang="en-US" sz="2000" dirty="0" smtClean="0"/>
              <a:t>and artg4 installed</a:t>
            </a:r>
            <a:r>
              <a:rPr lang="en-US" sz="2000" dirty="0"/>
              <a:t>) </a:t>
            </a:r>
            <a:r>
              <a:rPr lang="en-US" sz="2000" dirty="0" smtClean="0"/>
              <a:t>gm2gpvm </a:t>
            </a:r>
            <a:r>
              <a:rPr lang="en-US" sz="2000" dirty="0" smtClean="0">
                <a:sym typeface="Wingdings"/>
              </a:rPr>
              <a:t> got an account still waiting for instructions to set up the environment.</a:t>
            </a:r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 smtClean="0">
                <a:sym typeface="Wingdings"/>
              </a:rPr>
              <a:t>Execution:</a:t>
            </a:r>
            <a:r>
              <a:rPr lang="en-US" sz="2000" dirty="0" smtClean="0">
                <a:sym typeface="Wingdings"/>
              </a:rPr>
              <a:t> for now use Geant 4 VO and (limited) grid resources to execute jobs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31875" y="0"/>
            <a:ext cx="7116763" cy="10556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Technical (cont.)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405437"/>
          </a:xfrm>
          <a:ln/>
        </p:spPr>
        <p:txBody>
          <a:bodyPr/>
          <a:lstStyle/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>
                <a:sym typeface="Wingdings"/>
              </a:rPr>
              <a:t>Display of results: </a:t>
            </a:r>
            <a:r>
              <a:rPr lang="en-US" sz="2000" dirty="0">
                <a:sym typeface="Wingdings"/>
              </a:rPr>
              <a:t>use geant 4 web application and database hosted here at fermilab (just create a new category</a:t>
            </a:r>
            <a:r>
              <a:rPr lang="en-US" sz="2000" dirty="0" smtClean="0">
                <a:sym typeface="Wingdings"/>
              </a:rPr>
              <a:t>)</a:t>
            </a:r>
            <a:endParaRPr lang="en-US" sz="2000" u="sng" dirty="0" smtClean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u="sng" dirty="0" smtClean="0"/>
              <a:t>Configuration of physics lists/ processes: </a:t>
            </a:r>
            <a:r>
              <a:rPr lang="en-US" sz="2000" dirty="0" smtClean="0">
                <a:sym typeface="Wingdings"/>
              </a:rPr>
              <a:t> discuss with Robert, look how it’s done in G4</a:t>
            </a:r>
            <a:endParaRPr lang="en-US" sz="2000" dirty="0" smtClean="0"/>
          </a:p>
          <a:p>
            <a:pPr marL="1587" indent="0">
              <a:buClr>
                <a:srgbClr val="0000FF"/>
              </a:buClr>
              <a:buSzPct val="4500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 smtClean="0"/>
          </a:p>
          <a:p>
            <a:pPr marL="344487">
              <a:buClr>
                <a:srgbClr val="0000FF"/>
              </a:buClr>
              <a:buSzPct val="45000"/>
              <a:buFont typeface="Arial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>
              <a:solidFill>
                <a:srgbClr val="004586"/>
              </a:solidFill>
            </a:endParaRPr>
          </a:p>
          <a:p>
            <a:pPr marL="344487">
              <a:buClr>
                <a:srgbClr val="0000FF"/>
              </a:buClr>
              <a:buSzPct val="45000"/>
              <a:buFontTx/>
              <a:buChar char="-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>
              <a:solidFill>
                <a:srgbClr val="004586"/>
              </a:solidFill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>
              <a:solidFill>
                <a:srgbClr val="008000"/>
              </a:solidFill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>
              <a:solidFill>
                <a:srgbClr val="008000"/>
              </a:solidFill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  <a:p>
            <a:pPr indent="-341313"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200" dirty="0"/>
              <a:t>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5088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-152400" y="6599238"/>
            <a:ext cx="2749550" cy="330200"/>
          </a:xfrm>
        </p:spPr>
        <p:txBody>
          <a:bodyPr/>
          <a:lstStyle/>
          <a:p>
            <a:r>
              <a:rPr lang="en-GB" dirty="0" smtClean="0"/>
              <a:t>July</a:t>
            </a:r>
            <a:r>
              <a:rPr lang="en-GB" dirty="0" smtClean="0"/>
              <a:t>   </a:t>
            </a:r>
            <a:r>
              <a:rPr lang="en-GB" dirty="0" smtClean="0"/>
              <a:t>18</a:t>
            </a:r>
            <a:r>
              <a:rPr lang="en-GB" baseline="33000" dirty="0" smtClean="0"/>
              <a:t>th</a:t>
            </a:r>
            <a:r>
              <a:rPr lang="en-GB" dirty="0" smtClean="0"/>
              <a:t>  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Hans Wenzel       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3401" y="1447800"/>
            <a:ext cx="8382000" cy="545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Extension of geant 4 validation effort but  geared specifically towards the needs of the intensity frontier community.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develop </a:t>
            </a:r>
            <a:r>
              <a:rPr lang="en-US" sz="2000" dirty="0">
                <a:solidFill>
                  <a:srgbClr val="0000FF"/>
                </a:solidFill>
              </a:rPr>
              <a:t>an ART based package for monitoring of all identified </a:t>
            </a:r>
            <a:r>
              <a:rPr lang="en-US" sz="2000" dirty="0" smtClean="0">
                <a:solidFill>
                  <a:srgbClr val="0000FF"/>
                </a:solidFill>
              </a:rPr>
              <a:t>physics </a:t>
            </a:r>
            <a:r>
              <a:rPr lang="en-US" sz="2000" dirty="0">
                <a:solidFill>
                  <a:srgbClr val="0000FF"/>
                </a:solidFill>
              </a:rPr>
              <a:t>plots </a:t>
            </a:r>
            <a:r>
              <a:rPr lang="en-US" sz="2000" dirty="0" smtClean="0">
                <a:solidFill>
                  <a:srgbClr val="0000FF"/>
                </a:solidFill>
              </a:rPr>
              <a:t>relevant </a:t>
            </a:r>
            <a:r>
              <a:rPr lang="en-US" sz="2000" dirty="0">
                <a:solidFill>
                  <a:srgbClr val="0000FF"/>
                </a:solidFill>
              </a:rPr>
              <a:t>to </a:t>
            </a:r>
            <a:r>
              <a:rPr lang="en-US" sz="2000" dirty="0" smtClean="0">
                <a:solidFill>
                  <a:srgbClr val="0000FF"/>
                </a:solidFill>
              </a:rPr>
              <a:t>intensity frontier </a:t>
            </a:r>
            <a:r>
              <a:rPr lang="en-US" sz="2000" dirty="0">
                <a:solidFill>
                  <a:srgbClr val="0000FF"/>
                </a:solidFill>
              </a:rPr>
              <a:t>experiments at the model and physics list level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port </a:t>
            </a:r>
            <a:r>
              <a:rPr lang="en-US" sz="2000" dirty="0">
                <a:solidFill>
                  <a:srgbClr val="0000FF"/>
                </a:solidFill>
              </a:rPr>
              <a:t>elements of Julia’s </a:t>
            </a:r>
            <a:r>
              <a:rPr lang="en-US" sz="2000" dirty="0" smtClean="0">
                <a:solidFill>
                  <a:srgbClr val="0000FF"/>
                </a:solidFill>
              </a:rPr>
              <a:t>(stand alone) tests </a:t>
            </a:r>
            <a:r>
              <a:rPr lang="en-US" sz="2000" dirty="0">
                <a:solidFill>
                  <a:srgbClr val="0000FF"/>
                </a:solidFill>
              </a:rPr>
              <a:t>to </a:t>
            </a:r>
            <a:r>
              <a:rPr lang="en-US" sz="2000" dirty="0" smtClean="0">
                <a:solidFill>
                  <a:srgbClr val="0000FF"/>
                </a:solidFill>
              </a:rPr>
              <a:t>ART  </a:t>
            </a:r>
            <a:r>
              <a:rPr lang="en-US" sz="2000" dirty="0">
                <a:solidFill>
                  <a:srgbClr val="0000FF"/>
                </a:solidFill>
              </a:rPr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in addition integrate </a:t>
            </a:r>
            <a:r>
              <a:rPr lang="en-US" sz="2000" dirty="0">
                <a:solidFill>
                  <a:srgbClr val="0000FF"/>
                </a:solidFill>
              </a:rPr>
              <a:t>both EM and HAD plots into </a:t>
            </a:r>
            <a:r>
              <a:rPr lang="en-US" sz="2000" dirty="0" smtClean="0">
                <a:solidFill>
                  <a:srgbClr val="0000FF"/>
                </a:solidFill>
              </a:rPr>
              <a:t>this </a:t>
            </a:r>
            <a:r>
              <a:rPr lang="en-US" sz="2000" dirty="0">
                <a:solidFill>
                  <a:srgbClr val="0000FF"/>
                </a:solidFill>
              </a:rPr>
              <a:t>package.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explore </a:t>
            </a:r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dirty="0" smtClean="0">
                <a:solidFill>
                  <a:srgbClr val="0000FF"/>
                </a:solidFill>
              </a:rPr>
              <a:t>possibility </a:t>
            </a:r>
            <a:r>
              <a:rPr lang="en-US" sz="2000" dirty="0">
                <a:solidFill>
                  <a:srgbClr val="0000FF"/>
                </a:solidFill>
              </a:rPr>
              <a:t>to use </a:t>
            </a:r>
            <a:r>
              <a:rPr lang="en-US" sz="2000" dirty="0" smtClean="0">
                <a:solidFill>
                  <a:srgbClr val="0000FF"/>
                </a:solidFill>
              </a:rPr>
              <a:t>the G4</a:t>
            </a:r>
            <a:r>
              <a:rPr lang="en-US" sz="2000" dirty="0">
                <a:solidFill>
                  <a:srgbClr val="0000FF"/>
                </a:solidFill>
              </a:rPr>
              <a:t>-ART interface.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Develop tools </a:t>
            </a:r>
            <a:r>
              <a:rPr lang="en-US" sz="2000" dirty="0">
                <a:solidFill>
                  <a:srgbClr val="0000FF"/>
                </a:solidFill>
              </a:rPr>
              <a:t>to facilitate </a:t>
            </a:r>
            <a:r>
              <a:rPr lang="en-US" sz="2000" dirty="0" smtClean="0">
                <a:solidFill>
                  <a:srgbClr val="0000FF"/>
                </a:solidFill>
              </a:rPr>
              <a:t>tests </a:t>
            </a:r>
            <a:r>
              <a:rPr lang="en-US" sz="2000" dirty="0">
                <a:solidFill>
                  <a:srgbClr val="0000FF"/>
                </a:solidFill>
              </a:rPr>
              <a:t>and customization of physics </a:t>
            </a:r>
            <a:r>
              <a:rPr lang="en-US" sz="2000" dirty="0" smtClean="0">
                <a:solidFill>
                  <a:srgbClr val="0000FF"/>
                </a:solidFill>
              </a:rPr>
              <a:t>lists.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0000FF"/>
                </a:solidFill>
              </a:rPr>
              <a:t>plots to monitor in this package will be associated with </a:t>
            </a:r>
            <a:r>
              <a:rPr lang="en-US" sz="2000" dirty="0" smtClean="0">
                <a:solidFill>
                  <a:srgbClr val="0000FF"/>
                </a:solidFill>
              </a:rPr>
              <a:t>individual </a:t>
            </a:r>
            <a:r>
              <a:rPr lang="en-US" sz="2000" dirty="0">
                <a:solidFill>
                  <a:srgbClr val="0000FF"/>
                </a:solidFill>
              </a:rPr>
              <a:t>models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>
                <a:solidFill>
                  <a:srgbClr val="0000FF"/>
                </a:solidFill>
              </a:rPr>
              <a:t>compared with thin target </a:t>
            </a:r>
            <a:r>
              <a:rPr lang="en-US" sz="2000" dirty="0" smtClean="0">
                <a:solidFill>
                  <a:srgbClr val="0000FF"/>
                </a:solidFill>
              </a:rPr>
              <a:t>experiments aka first interaction) or physics lists, </a:t>
            </a:r>
            <a:r>
              <a:rPr lang="en-US" sz="2000" dirty="0">
                <a:solidFill>
                  <a:srgbClr val="0000FF"/>
                </a:solidFill>
              </a:rPr>
              <a:t>as well as with quantities to be </a:t>
            </a:r>
            <a:r>
              <a:rPr lang="en-US" sz="2000" dirty="0" smtClean="0">
                <a:solidFill>
                  <a:srgbClr val="0000FF"/>
                </a:solidFill>
              </a:rPr>
              <a:t>validated </a:t>
            </a:r>
            <a:r>
              <a:rPr lang="en-US" sz="2000" dirty="0">
                <a:solidFill>
                  <a:srgbClr val="0000FF"/>
                </a:solidFill>
              </a:rPr>
              <a:t>with results </a:t>
            </a:r>
            <a:r>
              <a:rPr lang="en-US" sz="2000" dirty="0" smtClean="0">
                <a:solidFill>
                  <a:srgbClr val="0000FF"/>
                </a:solidFill>
              </a:rPr>
              <a:t>from </a:t>
            </a:r>
            <a:r>
              <a:rPr lang="en-US" sz="2000" dirty="0">
                <a:solidFill>
                  <a:srgbClr val="0000FF"/>
                </a:solidFill>
              </a:rPr>
              <a:t>test beam and real experiments.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</a:rPr>
              <a:t>more complex validation, simplified geometry may </a:t>
            </a:r>
            <a:r>
              <a:rPr lang="en-US" sz="2000" dirty="0" smtClean="0">
                <a:solidFill>
                  <a:srgbClr val="0000FF"/>
                </a:solidFill>
              </a:rPr>
              <a:t>be </a:t>
            </a:r>
            <a:r>
              <a:rPr lang="en-US" sz="2000" dirty="0">
                <a:solidFill>
                  <a:srgbClr val="0000FF"/>
                </a:solidFill>
              </a:rPr>
              <a:t>used or real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configurations from the experiments could be imported to this ART application.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537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3400" y="25916"/>
            <a:ext cx="82296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2932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WenQuanYi Micro Hei" charset="0"/>
              </a:defRPr>
            </a:lvl9pPr>
          </a:lstStyle>
          <a:p>
            <a:pPr algn="ctr">
              <a:buFont typeface="Times New Roman" charset="0"/>
              <a:buNone/>
              <a:defRPr/>
            </a:pPr>
            <a:r>
              <a:rPr lang="en-US" sz="2600" b="1" dirty="0" smtClean="0">
                <a:solidFill>
                  <a:schemeClr val="accent6"/>
                </a:solidFill>
              </a:rPr>
              <a:t>CaTS: Calorimeter and Tracker Simulation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740650" cy="495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23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>
              <a:spcBef>
                <a:spcPts val="1200"/>
              </a:spcBef>
              <a:spcAft>
                <a:spcPts val="1000"/>
              </a:spcAft>
            </a:pPr>
            <a:endParaRPr lang="en-US" sz="1500" dirty="0">
              <a:solidFill>
                <a:srgbClr val="FFFFFF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endParaRPr lang="en-US" sz="1500" dirty="0">
              <a:solidFill>
                <a:srgbClr val="FFFFFF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en-US" sz="1800" b="1" dirty="0">
                <a:solidFill>
                  <a:schemeClr val="accent6"/>
                </a:solidFill>
              </a:rPr>
              <a:t>CaTS is a flexible and extend-able framework (based on geant4 and ROOT) for the general simulation of calorimeter and tracking detectors. </a:t>
            </a:r>
            <a:endParaRPr lang="en-US" sz="1800" b="1" dirty="0" smtClean="0">
              <a:solidFill>
                <a:schemeClr val="accent6"/>
              </a:solidFill>
            </a:endParaRPr>
          </a:p>
          <a:p>
            <a:pPr eaLnBrk="1">
              <a:spcBef>
                <a:spcPts val="1200"/>
              </a:spcBef>
              <a:spcAft>
                <a:spcPts val="1000"/>
              </a:spcAft>
            </a:pPr>
            <a:r>
              <a:rPr lang="en-US" sz="1800" b="1" dirty="0" smtClean="0">
                <a:solidFill>
                  <a:schemeClr val="accent6"/>
                </a:solidFill>
              </a:rPr>
              <a:t>In the following look at </a:t>
            </a:r>
            <a:r>
              <a:rPr lang="en-US" sz="1800" b="1" dirty="0" err="1" smtClean="0">
                <a:solidFill>
                  <a:schemeClr val="accent6"/>
                </a:solidFill>
              </a:rPr>
              <a:t>CaTS</a:t>
            </a:r>
            <a:r>
              <a:rPr lang="en-US" sz="1800" b="1" dirty="0" smtClean="0">
                <a:solidFill>
                  <a:schemeClr val="accent6"/>
                </a:solidFill>
              </a:rPr>
              <a:t> to:</a:t>
            </a:r>
          </a:p>
          <a:p>
            <a:pPr marL="285750" indent="-285750" eaLnBrk="1">
              <a:spcBef>
                <a:spcPts val="120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 smtClean="0">
                <a:solidFill>
                  <a:schemeClr val="accent6"/>
                </a:solidFill>
              </a:rPr>
              <a:t>identify the features that we want,</a:t>
            </a:r>
          </a:p>
          <a:p>
            <a:pPr marL="285750" indent="-285750" eaLnBrk="1">
              <a:spcBef>
                <a:spcPts val="120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 smtClean="0">
                <a:solidFill>
                  <a:schemeClr val="accent6"/>
                </a:solidFill>
              </a:rPr>
              <a:t>features that should be replaced by services of  Art,</a:t>
            </a:r>
          </a:p>
          <a:p>
            <a:pPr marL="285750" indent="-285750" eaLnBrk="1">
              <a:spcBef>
                <a:spcPts val="120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 smtClean="0">
                <a:solidFill>
                  <a:schemeClr val="accent6"/>
                </a:solidFill>
              </a:rPr>
              <a:t>extensions ?? 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052513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367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0" y="25916"/>
            <a:ext cx="82280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chemeClr val="accent6"/>
                </a:solidFill>
                <a:latin typeface="Arial" charset="0"/>
                <a:ea typeface="ＭＳ Ｐゴシック" charset="0"/>
              </a:rPr>
              <a:t>CaTS in Action: inputs and results </a:t>
            </a:r>
          </a:p>
          <a:p>
            <a:pPr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FFFF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2286000"/>
            <a:ext cx="8132763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43400" y="1600200"/>
            <a:ext cx="17938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47725" y="1600200"/>
            <a:ext cx="7837488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754438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914400"/>
            <a:ext cx="4800600" cy="364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4191000"/>
            <a:ext cx="5449888" cy="2006600"/>
            <a:chOff x="187325" y="4165600"/>
            <a:chExt cx="5449888" cy="2006600"/>
          </a:xfrm>
        </p:grpSpPr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365500" y="5740400"/>
              <a:ext cx="2271713" cy="327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  <a:buClr>
                  <a:srgbClr val="FFFFFF"/>
                </a:buClr>
                <a:buSzPct val="45000"/>
                <a:buFont typeface="Arial" charset="0"/>
                <a:buChar char="•"/>
                <a:tabLst>
                  <a:tab pos="723900" algn="l"/>
                  <a:tab pos="1447800" algn="l"/>
                  <a:tab pos="2171700" algn="l"/>
                </a:tabLst>
                <a:defRPr/>
              </a:pPr>
              <a:r>
                <a:rPr lang="en-US" dirty="0">
                  <a:solidFill>
                    <a:schemeClr val="accent6"/>
                  </a:solidFill>
                  <a:latin typeface="Arial" charset="0"/>
                  <a:ea typeface="ＭＳ Ｐゴシック" charset="0"/>
                </a:rPr>
                <a:t>PhotonSD</a:t>
              </a:r>
            </a:p>
          </p:txBody>
        </p:sp>
        <p:grpSp>
          <p:nvGrpSpPr>
            <p:cNvPr id="13" name="Group 1"/>
            <p:cNvGrpSpPr>
              <a:grpSpLocks/>
            </p:cNvGrpSpPr>
            <p:nvPr/>
          </p:nvGrpSpPr>
          <p:grpSpPr bwMode="auto">
            <a:xfrm>
              <a:off x="187325" y="4165600"/>
              <a:ext cx="5111751" cy="2006600"/>
              <a:chOff x="187325" y="4165600"/>
              <a:chExt cx="5111751" cy="2006600"/>
            </a:xfrm>
          </p:grpSpPr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288" y="4165600"/>
                <a:ext cx="2703512" cy="2006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87325" y="4800600"/>
                <a:ext cx="2555875" cy="379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00000"/>
                  </a:lnSpc>
                  <a:buClr>
                    <a:srgbClr val="FFFFFF"/>
                  </a:buClr>
                  <a:buSzPct val="45000"/>
                  <a:buFont typeface="Times New Roman" charset="0"/>
                  <a:buNone/>
                  <a:tabLst>
                    <a:tab pos="723900" algn="l"/>
                    <a:tab pos="1447800" algn="l"/>
                    <a:tab pos="2171700" algn="l"/>
                  </a:tabLst>
                  <a:defRPr/>
                </a:pPr>
                <a:r>
                  <a:rPr lang="en-US" sz="2000" dirty="0">
                    <a:solidFill>
                      <a:srgbClr val="FFFF00"/>
                    </a:solidFill>
                    <a:latin typeface="Arial" charset="0"/>
                    <a:ea typeface="ＭＳ Ｐゴシック" charset="0"/>
                  </a:rPr>
                  <a:t>Crystal:</a:t>
                </a:r>
              </a:p>
            </p:txBody>
          </p:sp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360363" y="4430713"/>
                <a:ext cx="2674937" cy="327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Font typeface="Times New Roman" charset="0"/>
                  <a:buNone/>
                  <a:defRPr/>
                </a:pPr>
                <a:endParaRPr lang="en-US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flipH="1" flipV="1">
                <a:off x="912813" y="5713413"/>
                <a:ext cx="2381250" cy="200025"/>
              </a:xfrm>
              <a:prstGeom prst="line">
                <a:avLst/>
              </a:prstGeom>
              <a:noFill/>
              <a:ln w="936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n-US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H="1" flipV="1">
                <a:off x="2741613" y="4799013"/>
                <a:ext cx="654050" cy="995362"/>
              </a:xfrm>
              <a:prstGeom prst="line">
                <a:avLst/>
              </a:prstGeom>
              <a:noFill/>
              <a:ln w="936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n-US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 flipH="1">
                <a:off x="1598613" y="5257800"/>
                <a:ext cx="1831975" cy="1588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n-US" dirty="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3252788" y="5140325"/>
                <a:ext cx="2046288" cy="3460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90000" tIns="60876" rIns="90000" bIns="45000"/>
              <a:lstStyle>
                <a:lvl1pPr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1pPr>
                <a:lvl2pPr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2pPr>
                <a:lvl3pPr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3pPr>
                <a:lvl4pPr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4pPr>
                <a:lvl5pPr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  <a:tab pos="14478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WenQuanYi Micro Hei" charset="0"/>
                  </a:defRPr>
                </a:lvl9pPr>
              </a:lstStyle>
              <a:p>
                <a:pPr>
                  <a:buFont typeface="Times New Roman" charset="0"/>
                  <a:buNone/>
                  <a:defRPr/>
                </a:pPr>
                <a:r>
                  <a:rPr lang="en-US" dirty="0" smtClean="0">
                    <a:solidFill>
                      <a:schemeClr val="accent6"/>
                    </a:solidFill>
                  </a:rPr>
                  <a:t>DRCalorimeterSD</a:t>
                </a:r>
              </a:p>
            </p:txBody>
          </p:sp>
        </p:grpSp>
      </p:grpSp>
      <p:pic>
        <p:nvPicPr>
          <p:cNvPr id="21" name="Picture 3" descr="un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3683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052513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83063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00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FF"/>
                </a:solidFill>
              </a:rPr>
              <a:t>Elements of </a:t>
            </a:r>
            <a:r>
              <a:rPr lang="en-US" sz="3200" dirty="0" err="1">
                <a:solidFill>
                  <a:srgbClr val="0000FF"/>
                </a:solidFill>
              </a:rPr>
              <a:t>CaTS</a:t>
            </a:r>
            <a:r>
              <a:rPr lang="en-US" sz="3200" dirty="0">
                <a:solidFill>
                  <a:srgbClr val="0000FF"/>
                </a:solidFill>
              </a:rPr>
              <a:t/>
            </a:r>
            <a:br>
              <a:rPr lang="en-US" sz="3200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 smtClean="0"/>
              <a:t>July</a:t>
            </a:r>
            <a:r>
              <a:rPr lang="en-GB" dirty="0" smtClean="0"/>
              <a:t>   18</a:t>
            </a:r>
            <a:r>
              <a:rPr lang="en-GB" baseline="33000" dirty="0" smtClean="0"/>
              <a:t>th</a:t>
            </a:r>
            <a:r>
              <a:rPr lang="en-GB" dirty="0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graphicFrame>
        <p:nvGraphicFramePr>
          <p:cNvPr id="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32952"/>
              </p:ext>
            </p:extLst>
          </p:nvPr>
        </p:nvGraphicFramePr>
        <p:xfrm>
          <a:off x="152400" y="1066800"/>
          <a:ext cx="8848725" cy="5678547"/>
        </p:xfrm>
        <a:graphic>
          <a:graphicData uri="http://schemas.openxmlformats.org/drawingml/2006/table">
            <a:tbl>
              <a:tblPr lastRow="1"/>
              <a:tblGrid>
                <a:gridCol w="2809875"/>
                <a:gridCol w="6038850"/>
              </a:tblGrid>
              <a:tr h="857250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Detector Description:  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Xml based gdml input file (e.g. crystalcal.gdml) (Geometry, Materials, optical properties,  sensitive detector), we provide working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examples, no recompilation necessary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(keep)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209550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Persistency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uses Root reflexion (gccxml) to automatically, create dictionaries for all classes we want to write out (e.g. Hits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(Art)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Input modules:  </a:t>
                      </a:r>
                    </a:p>
                  </a:txBody>
                  <a:tcPr marL="0" marR="0" marT="1587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GPS, Particle Gun, HEPMC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Pythia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(keep, extend to more file formats?)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774700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Physics Lists:   </a:t>
                      </a:r>
                    </a:p>
                  </a:txBody>
                  <a:tcPr marL="0" marR="0" marT="15876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choice of all Reference Physics Lists which can be extended to include  optical physics processes (Cerenkov, Rayleigh, Scintillation etc.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(keep, allow it to be more modular)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1035049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Sensitive Detectors and Hits: 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TrackerSD, CalorimeterSD,                                            DRCalorimeterSD (also registers Cerenkov photons), DRTSCalorimeterSD (time slices),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StoppingCalorimeterSD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                                        PhotonSD: sensitive detector that  registers optical photons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(keep)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User Actions:  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 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examples of user actions (EventAction,  RunAction, StackingAction,SteppingAction...) are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provided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(keep but need additional ones)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687388"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CVS Code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repository,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Redmine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project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&amp; Instructions:</a:t>
                      </a: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8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eaLnBrk="0"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eaLnBrk="0"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eaLnBrk="0"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http://cdcvs.fnal.gov/cgi-bin/public-cvs/cvsweb-public.cgi/?hidenonreadable=1&amp;f=h&amp;logsort=date&amp;sortby=file&amp;hideattic=1&amp;cvsroot=ilcdet                     http://home.fnal.gov/~wenzel/cvs.html#Optical</a:t>
                      </a:r>
                    </a:p>
                  </a:txBody>
                  <a:tcPr marL="0" marR="0" marT="1234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Histogram manager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41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Deals with analysis histograms created by various classes (e.g. sensitive detectors), Analysis enabled/disabled via compiler flag.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(Art)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12347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E7E5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80963"/>
            <a:ext cx="1052513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21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677816" cy="2990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clear separation of  detector description (</a:t>
            </a:r>
            <a:r>
              <a:rPr lang="en-US" dirty="0" err="1" smtClean="0">
                <a:solidFill>
                  <a:srgbClr val="000090"/>
                </a:solidFill>
              </a:rPr>
              <a:t>gdml</a:t>
            </a:r>
            <a:r>
              <a:rPr lang="en-US" dirty="0" smtClean="0">
                <a:solidFill>
                  <a:srgbClr val="000090"/>
                </a:solidFill>
              </a:rPr>
              <a:t>) and run time configuration 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Clear separation of physical volumes and sensitive detector classes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Sensitive Detector: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Knows how to create Hits and how to add </a:t>
            </a:r>
            <a:r>
              <a:rPr lang="en-US" dirty="0" err="1" smtClean="0">
                <a:solidFill>
                  <a:srgbClr val="000090"/>
                </a:solidFill>
              </a:rPr>
              <a:t>hitlist</a:t>
            </a:r>
            <a:r>
              <a:rPr lang="en-US" dirty="0" smtClean="0">
                <a:solidFill>
                  <a:srgbClr val="000090"/>
                </a:solidFill>
              </a:rPr>
              <a:t> to the event.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Is attached to a physical volume ( as specified in </a:t>
            </a:r>
            <a:r>
              <a:rPr lang="en-US" dirty="0" err="1" smtClean="0">
                <a:solidFill>
                  <a:srgbClr val="000090"/>
                </a:solidFill>
              </a:rPr>
              <a:t>gdml</a:t>
            </a:r>
            <a:r>
              <a:rPr lang="en-US" dirty="0" smtClean="0">
                <a:solidFill>
                  <a:srgbClr val="000090"/>
                </a:solidFill>
              </a:rPr>
              <a:t> file)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User Actions: configurable at runtime. 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But: no scheme for segmentation </a:t>
            </a:r>
            <a:r>
              <a:rPr lang="en-US" smtClean="0">
                <a:solidFill>
                  <a:srgbClr val="000090"/>
                </a:solidFill>
              </a:rPr>
              <a:t>(needed?)</a:t>
            </a:r>
            <a:endParaRPr lang="en-US" dirty="0" smtClean="0">
              <a:solidFill>
                <a:srgbClr val="00009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9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2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15175" cy="96043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gdml</a:t>
            </a:r>
            <a:r>
              <a:rPr lang="en-US" dirty="0" smtClean="0"/>
              <a:t> file (header+ definitions)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8616925" cy="5159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&lt;?xml version="1.0" encoding="UTF-8" ?&gt;</a:t>
            </a:r>
          </a:p>
          <a:p>
            <a:r>
              <a:rPr lang="en-US" dirty="0">
                <a:solidFill>
                  <a:schemeClr val="accent6"/>
                </a:solidFill>
              </a:rPr>
              <a:t>&lt;</a:t>
            </a:r>
            <a:r>
              <a:rPr lang="en-US" dirty="0" err="1">
                <a:solidFill>
                  <a:schemeClr val="accent6"/>
                </a:solidFill>
              </a:rPr>
              <a:t>gdml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xmlns:xsi</a:t>
            </a:r>
            <a:r>
              <a:rPr lang="en-US" dirty="0">
                <a:solidFill>
                  <a:schemeClr val="accent6"/>
                </a:solidFill>
              </a:rPr>
              <a:t>="http://www.w3.org/2001/</a:t>
            </a:r>
            <a:r>
              <a:rPr lang="en-US" dirty="0" err="1">
                <a:solidFill>
                  <a:schemeClr val="accent6"/>
                </a:solidFill>
              </a:rPr>
              <a:t>XMLSchema</a:t>
            </a:r>
            <a:r>
              <a:rPr lang="en-US" dirty="0">
                <a:solidFill>
                  <a:schemeClr val="accent6"/>
                </a:solidFill>
              </a:rPr>
              <a:t>-instance"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err="1" smtClean="0">
                <a:solidFill>
                  <a:schemeClr val="accent6"/>
                </a:solidFill>
              </a:rPr>
              <a:t>xsi:noNamespaceSchemaLocation</a:t>
            </a:r>
            <a:r>
              <a:rPr lang="en-US" dirty="0" smtClean="0">
                <a:solidFill>
                  <a:schemeClr val="accent6"/>
                </a:solidFill>
              </a:rPr>
              <a:t>=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"</a:t>
            </a:r>
            <a:r>
              <a:rPr lang="en-US" dirty="0">
                <a:solidFill>
                  <a:schemeClr val="accent6"/>
                </a:solidFill>
              </a:rPr>
              <a:t>http://service-</a:t>
            </a:r>
            <a:r>
              <a:rPr lang="en-US" dirty="0" err="1">
                <a:solidFill>
                  <a:schemeClr val="accent6"/>
                </a:solidFill>
              </a:rPr>
              <a:t>spi.web.cern.ch</a:t>
            </a:r>
            <a:r>
              <a:rPr lang="en-US" dirty="0">
                <a:solidFill>
                  <a:schemeClr val="accent6"/>
                </a:solidFill>
              </a:rPr>
              <a:t>/service-</a:t>
            </a:r>
            <a:r>
              <a:rPr lang="en-US" dirty="0" err="1">
                <a:solidFill>
                  <a:schemeClr val="accent6"/>
                </a:solidFill>
              </a:rPr>
              <a:t>spi</a:t>
            </a:r>
            <a:r>
              <a:rPr lang="en-US" dirty="0">
                <a:solidFill>
                  <a:schemeClr val="accent6"/>
                </a:solidFill>
              </a:rPr>
              <a:t>/app/releases/GDML/schema/</a:t>
            </a:r>
            <a:r>
              <a:rPr lang="en-US" dirty="0" err="1">
                <a:solidFill>
                  <a:schemeClr val="accent6"/>
                </a:solidFill>
              </a:rPr>
              <a:t>gdml.xsd</a:t>
            </a:r>
            <a:r>
              <a:rPr lang="en-US" dirty="0">
                <a:solidFill>
                  <a:schemeClr val="accent6"/>
                </a:solidFill>
              </a:rPr>
              <a:t>"&gt;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   &lt;define&gt;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&lt;variable name="</a:t>
            </a:r>
            <a:r>
              <a:rPr lang="en-US" dirty="0" err="1">
                <a:solidFill>
                  <a:schemeClr val="accent6"/>
                </a:solidFill>
              </a:rPr>
              <a:t>i</a:t>
            </a:r>
            <a:r>
              <a:rPr lang="en-US" dirty="0">
                <a:solidFill>
                  <a:schemeClr val="accent6"/>
                </a:solidFill>
              </a:rPr>
              <a:t>" value="0"/&gt;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&lt;variable name="j" value="0"/&gt;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&lt;variable name="k" value="0"/&gt;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numlay</a:t>
            </a:r>
            <a:r>
              <a:rPr lang="en-US" dirty="0">
                <a:solidFill>
                  <a:schemeClr val="accent6"/>
                </a:solidFill>
              </a:rPr>
              <a:t>" value="499"/&gt;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numcol</a:t>
            </a:r>
            <a:r>
              <a:rPr lang="en-US" dirty="0">
                <a:solidFill>
                  <a:schemeClr val="accent6"/>
                </a:solidFill>
              </a:rPr>
              <a:t>" value="8"/&gt;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numrow</a:t>
            </a:r>
            <a:r>
              <a:rPr lang="en-US" dirty="0">
                <a:solidFill>
                  <a:schemeClr val="accent6"/>
                </a:solidFill>
              </a:rPr>
              <a:t>" value="8"/&gt;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scalex</a:t>
            </a:r>
            <a:r>
              <a:rPr lang="en-US" dirty="0">
                <a:solidFill>
                  <a:schemeClr val="accent6"/>
                </a:solidFill>
              </a:rPr>
              <a:t>" value="300"/&gt;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scaley</a:t>
            </a:r>
            <a:r>
              <a:rPr lang="en-US" dirty="0">
                <a:solidFill>
                  <a:schemeClr val="accent6"/>
                </a:solidFill>
              </a:rPr>
              <a:t>" value="300"/&gt;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scalez</a:t>
            </a:r>
            <a:r>
              <a:rPr lang="en-US" dirty="0">
                <a:solidFill>
                  <a:schemeClr val="accent6"/>
                </a:solidFill>
              </a:rPr>
              <a:t>" value="5"/&gt;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absoffsetz</a:t>
            </a:r>
            <a:r>
              <a:rPr lang="en-US" dirty="0">
                <a:solidFill>
                  <a:schemeClr val="accent6"/>
                </a:solidFill>
              </a:rPr>
              <a:t>" value="-0.5"/&gt;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&lt;constant name="</a:t>
            </a:r>
            <a:r>
              <a:rPr lang="en-US" dirty="0" err="1">
                <a:solidFill>
                  <a:schemeClr val="accent6"/>
                </a:solidFill>
              </a:rPr>
              <a:t>szoffsetz</a:t>
            </a:r>
            <a:r>
              <a:rPr lang="en-US" dirty="0">
                <a:solidFill>
                  <a:schemeClr val="accent6"/>
                </a:solidFill>
              </a:rPr>
              <a:t>" value="2.0"/&gt;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&lt;/define&gt;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 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7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gdml</a:t>
            </a:r>
            <a:r>
              <a:rPr lang="en-US" dirty="0"/>
              <a:t> file </a:t>
            </a:r>
            <a:r>
              <a:rPr lang="en-US" dirty="0" smtClean="0"/>
              <a:t>(materials)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412379" cy="5024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/>
                </a:solidFill>
              </a:rPr>
              <a:t>&lt;</a:t>
            </a:r>
            <a:r>
              <a:rPr lang="en-US" sz="1600" dirty="0">
                <a:solidFill>
                  <a:schemeClr val="accent6"/>
                </a:solidFill>
              </a:rPr>
              <a:t>materials&gt;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      &lt;</a:t>
            </a:r>
            <a:r>
              <a:rPr lang="en-US" sz="1600" dirty="0">
                <a:solidFill>
                  <a:schemeClr val="accent6"/>
                </a:solidFill>
              </a:rPr>
              <a:t>element name="Oxygen"   formula="O"  Z="8."&gt;  &lt;atom value="16.0"/&gt;   &lt;/element&gt;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&lt;element name="Nitrogen" formula="N"  Z="7."&gt;  &lt;atom value="14.01"/&gt;  &lt;/element&gt;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      &lt;</a:t>
            </a:r>
            <a:r>
              <a:rPr lang="en-US" sz="1600" dirty="0">
                <a:solidFill>
                  <a:schemeClr val="accent6"/>
                </a:solidFill>
              </a:rPr>
              <a:t>element name="Lead"     formula="</a:t>
            </a:r>
            <a:r>
              <a:rPr lang="en-US" sz="1600" dirty="0" err="1">
                <a:solidFill>
                  <a:schemeClr val="accent6"/>
                </a:solidFill>
              </a:rPr>
              <a:t>Pb</a:t>
            </a:r>
            <a:r>
              <a:rPr lang="en-US" sz="1600" dirty="0">
                <a:solidFill>
                  <a:schemeClr val="accent6"/>
                </a:solidFill>
              </a:rPr>
              <a:t>" Z="82."&gt; &lt;atom value="207.20"/&gt; &lt;/element&gt;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&lt;element name="Carbon"   formula="C"  Z="6."&gt;  &lt;atom value="12.01" unit="g/mole"/&gt;  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      &lt;</a:t>
            </a:r>
            <a:r>
              <a:rPr lang="en-US" sz="1600" dirty="0">
                <a:solidFill>
                  <a:schemeClr val="accent6"/>
                </a:solidFill>
              </a:rPr>
              <a:t>/element&gt;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&lt;element name="Hydrogen" formula="H"  Z="1."&gt;  &lt;atom value="1.01" unit="g/mole"/&gt;  </a:t>
            </a:r>
            <a:endParaRPr lang="en-US" sz="1600" dirty="0" smtClean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      &lt;</a:t>
            </a:r>
            <a:r>
              <a:rPr lang="en-US" sz="1600" dirty="0">
                <a:solidFill>
                  <a:schemeClr val="accent6"/>
                </a:solidFill>
              </a:rPr>
              <a:t>/element&gt;</a:t>
            </a:r>
          </a:p>
          <a:p>
            <a:r>
              <a:rPr lang="en-US" sz="1600" dirty="0" smtClean="0">
                <a:solidFill>
                  <a:schemeClr val="accent6"/>
                </a:solidFill>
              </a:rPr>
              <a:t>      &lt;</a:t>
            </a:r>
            <a:r>
              <a:rPr lang="en-US" sz="1600" dirty="0">
                <a:solidFill>
                  <a:schemeClr val="accent6"/>
                </a:solidFill>
              </a:rPr>
              <a:t>material name="Air"&gt;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&lt;D value="1.290" unit="mg/cm3"/&gt;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&lt;fraction n="0.7" ref="Nitrogen"/&gt;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&lt;fraction n="0.3" ref="Oxygen"/&gt;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&lt;/material</a:t>
            </a:r>
            <a:r>
              <a:rPr lang="en-US" sz="1600" dirty="0" smtClean="0">
                <a:solidFill>
                  <a:schemeClr val="accent6"/>
                </a:solidFill>
              </a:rPr>
              <a:t>&gt;</a:t>
            </a:r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      &lt;material name="Scintillator"&gt;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&lt;D value="1.032" unit="g/cm3"/&gt;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&lt;composite n="9" ref="Carbon"/&gt; 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&lt;composite n="10" ref="Hydrogen"/&gt; 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&lt;/material</a:t>
            </a:r>
            <a:r>
              <a:rPr lang="en-US" sz="1600" dirty="0" smtClean="0">
                <a:solidFill>
                  <a:schemeClr val="accent6"/>
                </a:solidFill>
              </a:rPr>
              <a:t>&gt;     </a:t>
            </a:r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      &lt;material name="</a:t>
            </a:r>
            <a:r>
              <a:rPr lang="en-US" sz="1600" dirty="0" err="1">
                <a:solidFill>
                  <a:schemeClr val="accent6"/>
                </a:solidFill>
              </a:rPr>
              <a:t>metalPb</a:t>
            </a:r>
            <a:r>
              <a:rPr lang="en-US" sz="1600" dirty="0">
                <a:solidFill>
                  <a:schemeClr val="accent6"/>
                </a:solidFill>
              </a:rPr>
              <a:t>"&gt;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&lt;D value="11.340" unit="g/cm3"/&gt;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	&lt;composite n="1" ref="Lead"/&gt; 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      &lt;/material</a:t>
            </a:r>
            <a:r>
              <a:rPr lang="en-US" sz="1600" dirty="0" smtClean="0">
                <a:solidFill>
                  <a:schemeClr val="accent6"/>
                </a:solidFill>
              </a:rPr>
              <a:t>&gt;    </a:t>
            </a:r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 smtClean="0">
                <a:solidFill>
                  <a:schemeClr val="accent6"/>
                </a:solidFill>
              </a:rPr>
              <a:t>&lt;</a:t>
            </a:r>
            <a:r>
              <a:rPr lang="en-US" sz="1600" dirty="0">
                <a:solidFill>
                  <a:schemeClr val="accent6"/>
                </a:solidFill>
              </a:rPr>
              <a:t>/materials</a:t>
            </a:r>
            <a:r>
              <a:rPr lang="en-US" sz="1600" dirty="0" smtClean="0">
                <a:solidFill>
                  <a:schemeClr val="accent6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7958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gdml</a:t>
            </a:r>
            <a:r>
              <a:rPr lang="en-US" dirty="0"/>
              <a:t> </a:t>
            </a:r>
            <a:r>
              <a:rPr lang="en-US"/>
              <a:t>file </a:t>
            </a:r>
            <a:r>
              <a:rPr lang="en-US" smtClean="0"/>
              <a:t>(solids)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July   18</a:t>
            </a:r>
            <a:r>
              <a:rPr lang="en-GB" baseline="33000" smtClean="0"/>
              <a:t>th</a:t>
            </a:r>
            <a:r>
              <a:rPr lang="en-GB" smtClean="0"/>
              <a:t>  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Hans Wenzel        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7374510" cy="130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 &lt;solids&gt;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&lt;box name="</a:t>
            </a:r>
            <a:r>
              <a:rPr lang="en-US" dirty="0" err="1">
                <a:solidFill>
                  <a:schemeClr val="accent6"/>
                </a:solidFill>
              </a:rPr>
              <a:t>WorldBox</a:t>
            </a:r>
            <a:r>
              <a:rPr lang="en-US" dirty="0">
                <a:solidFill>
                  <a:schemeClr val="accent6"/>
                </a:solidFill>
              </a:rPr>
              <a:t>" </a:t>
            </a:r>
            <a:r>
              <a:rPr lang="en-US" dirty="0" err="1">
                <a:solidFill>
                  <a:schemeClr val="accent6"/>
                </a:solidFill>
              </a:rPr>
              <a:t>lunit</a:t>
            </a:r>
            <a:r>
              <a:rPr lang="en-US" dirty="0">
                <a:solidFill>
                  <a:schemeClr val="accent6"/>
                </a:solidFill>
              </a:rPr>
              <a:t>="mm" x="5000" y="5000" z="5000"/&gt;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&lt;box name="</a:t>
            </a:r>
            <a:r>
              <a:rPr lang="en-US" dirty="0" err="1">
                <a:solidFill>
                  <a:schemeClr val="accent6"/>
                </a:solidFill>
              </a:rPr>
              <a:t>CalorimeterCell</a:t>
            </a:r>
            <a:r>
              <a:rPr lang="en-US" dirty="0">
                <a:solidFill>
                  <a:schemeClr val="accent6"/>
                </a:solidFill>
              </a:rPr>
              <a:t>"  </a:t>
            </a:r>
            <a:r>
              <a:rPr lang="en-US" dirty="0" err="1">
                <a:solidFill>
                  <a:schemeClr val="accent6"/>
                </a:solidFill>
              </a:rPr>
              <a:t>lunit</a:t>
            </a:r>
            <a:r>
              <a:rPr lang="en-US" dirty="0">
                <a:solidFill>
                  <a:schemeClr val="accent6"/>
                </a:solidFill>
              </a:rPr>
              <a:t>="mm" x="300" y="300" z="4"/&gt;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   &lt;box name="</a:t>
            </a:r>
            <a:r>
              <a:rPr lang="en-US" dirty="0" err="1">
                <a:solidFill>
                  <a:schemeClr val="accent6"/>
                </a:solidFill>
              </a:rPr>
              <a:t>ScintillatorCell</a:t>
            </a:r>
            <a:r>
              <a:rPr lang="en-US" dirty="0">
                <a:solidFill>
                  <a:schemeClr val="accent6"/>
                </a:solidFill>
              </a:rPr>
              <a:t>"  </a:t>
            </a:r>
            <a:r>
              <a:rPr lang="en-US" dirty="0" err="1">
                <a:solidFill>
                  <a:schemeClr val="accent6"/>
                </a:solidFill>
              </a:rPr>
              <a:t>lunit</a:t>
            </a:r>
            <a:r>
              <a:rPr lang="en-US" dirty="0">
                <a:solidFill>
                  <a:schemeClr val="accent6"/>
                </a:solidFill>
              </a:rPr>
              <a:t>="mm" x="300" y="300" z="1"/&gt;</a:t>
            </a:r>
          </a:p>
          <a:p>
            <a:r>
              <a:rPr lang="en-US" dirty="0">
                <a:solidFill>
                  <a:schemeClr val="accent6"/>
                </a:solidFill>
              </a:rPr>
              <a:t>   &lt;/solids&gt;</a:t>
            </a:r>
          </a:p>
        </p:txBody>
      </p:sp>
    </p:spTree>
    <p:extLst>
      <p:ext uri="{BB962C8B-B14F-4D97-AF65-F5344CB8AC3E}">
        <p14:creationId xmlns:p14="http://schemas.microsoft.com/office/powerpoint/2010/main" val="89494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ＭＳ Ｐゴシック"/>
        <a:cs typeface="DejaVu Sans"/>
      </a:majorFont>
      <a:minorFont>
        <a:latin typeface="Century Gothic"/>
        <a:ea typeface="ＭＳ Ｐゴシック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47152</TotalTime>
  <Words>1323</Words>
  <Application>Microsoft Macintosh PowerPoint</Application>
  <PresentationFormat>On-screen Show (4:3)</PresentationFormat>
  <Paragraphs>203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</vt:lpstr>
      <vt:lpstr>Charge </vt:lpstr>
      <vt:lpstr>PowerPoint Presentation</vt:lpstr>
      <vt:lpstr>PowerPoint Presentation</vt:lpstr>
      <vt:lpstr>Elements of CaTS </vt:lpstr>
      <vt:lpstr>Remarks</vt:lpstr>
      <vt:lpstr> gdml file (header+ definitions)</vt:lpstr>
      <vt:lpstr>gdml file (materials)</vt:lpstr>
      <vt:lpstr>gdml file (solids)</vt:lpstr>
      <vt:lpstr>gdml file (structure,placing)</vt:lpstr>
      <vt:lpstr>gdml file (setup)</vt:lpstr>
      <vt:lpstr>backup</vt:lpstr>
      <vt:lpstr>Technical</vt:lpstr>
      <vt:lpstr>Technical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asousa</dc:creator>
  <cp:lastModifiedBy>Hans Wenzel</cp:lastModifiedBy>
  <cp:revision>147</cp:revision>
  <cp:lastPrinted>2011-09-29T22:30:16Z</cp:lastPrinted>
  <dcterms:created xsi:type="dcterms:W3CDTF">1601-01-01T00:00:00Z</dcterms:created>
  <dcterms:modified xsi:type="dcterms:W3CDTF">2013-07-18T17:57:02Z</dcterms:modified>
</cp:coreProperties>
</file>