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049" r:id="rId2"/>
    <p:sldMasterId id="2147484089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8" r:id="rId5"/>
    <p:sldId id="279" r:id="rId6"/>
    <p:sldId id="336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0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7/19/13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7/19/13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  <a:latin typeface="Arial"/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  <a:latin typeface="Arial"/>
              </a:rPr>
            </a:br>
            <a:r>
              <a:rPr lang="en-US" sz="2000" dirty="0" smtClean="0">
                <a:solidFill>
                  <a:srgbClr val="000090"/>
                </a:solidFill>
                <a:latin typeface="Arial"/>
              </a:rPr>
              <a:t>WBS:  	Presenter:  </a:t>
            </a:r>
            <a:endParaRPr lang="en-US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  <a:latin typeface="Arial"/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  <a:latin typeface="Arial"/>
              </a:rPr>
            </a:br>
            <a:r>
              <a:rPr lang="en-US" sz="2000" dirty="0" smtClean="0">
                <a:solidFill>
                  <a:srgbClr val="000090"/>
                </a:solidFill>
                <a:latin typeface="Arial"/>
              </a:rPr>
              <a:t>WBS:  	Presenter:  </a:t>
            </a:r>
            <a:endParaRPr lang="en-US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February 22,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28" y="-3192"/>
            <a:ext cx="8281456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February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MAP Monthly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February 22, 2013</a:t>
            </a:r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Monthly Status Report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February 22, 2013</a:t>
            </a:r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Monthly Status Report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Accelerator Program</a:t>
            </a:r>
            <a:br>
              <a:rPr lang="en-US" dirty="0" smtClean="0"/>
            </a:br>
            <a:r>
              <a:rPr lang="en-US" dirty="0" smtClean="0"/>
              <a:t>Monthly Status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July 19, 2013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360" y="1223903"/>
            <a:ext cx="4555320" cy="1776041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evelopments of physics and geometry modules of MARS15 for adequate modeling of heat loads in SC magnets and backgrounds in HF and MC detectors</a:t>
            </a:r>
          </a:p>
          <a:p>
            <a:r>
              <a:rPr lang="en-US" dirty="0" smtClean="0"/>
              <a:t>Development of MARS model of HF IR with large-aperture magnets, MDI and detector.</a:t>
            </a:r>
          </a:p>
          <a:p>
            <a:r>
              <a:rPr lang="en-US" dirty="0" smtClean="0"/>
              <a:t>Development of background hit rate </a:t>
            </a:r>
            <a:r>
              <a:rPr lang="en-US" smtClean="0"/>
              <a:t>reduction techniques.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Consistent magnetic field maps and geometry of IR combined function quads and dipoles implemented into the HF IR model.</a:t>
            </a:r>
          </a:p>
          <a:p>
            <a:r>
              <a:rPr lang="en-US" dirty="0" smtClean="0"/>
              <a:t>Massive optimization of the MARS15 MDI configuration and materials: inside/outside/between IR magnets, nozzle, VTX and forward detectors, experimental hall etc. </a:t>
            </a:r>
          </a:p>
          <a:p>
            <a:r>
              <a:rPr lang="en-US" dirty="0" smtClean="0"/>
              <a:t>Test runs with </a:t>
            </a:r>
            <a:r>
              <a:rPr lang="en-US" b="1" dirty="0" smtClean="0"/>
              <a:t>very encouraging results</a:t>
            </a:r>
            <a:r>
              <a:rPr lang="en-US" dirty="0" smtClean="0"/>
              <a:t>: dozens of times reduction of backgrounds in the HF detector bringing the rates to about those at a 1.5-TeV MC.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Fine-tuning of the new MDI parameters.</a:t>
            </a:r>
          </a:p>
          <a:p>
            <a:r>
              <a:rPr lang="en-US" dirty="0" smtClean="0"/>
              <a:t>Preparation for production MARS runs on backgrounds and heat loads to HF IR components in the new </a:t>
            </a:r>
            <a:r>
              <a:rPr lang="en-US" smtClean="0"/>
              <a:t>MDI configuration.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Q4: Production MARS runs to feed the HF detector studies and minimize heat loads to IR magnets. With this source, launch full detector simulations.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None.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19 July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/>
              <a:t>0</a:t>
            </a:r>
            <a:r>
              <a:rPr lang="en-US" sz="1800" smtClean="0"/>
              <a:t>2.06 </a:t>
            </a:r>
            <a:r>
              <a:rPr lang="en-US" sz="1800" dirty="0" smtClean="0"/>
              <a:t>- Machine-Detector Interface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Nikolai </a:t>
            </a:r>
            <a:r>
              <a:rPr lang="en-US" dirty="0" err="1" smtClean="0"/>
              <a:t>Mokhov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1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6513" y="5202238"/>
            <a:ext cx="4497387" cy="157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NF decay ring – Adding sextupoles in the arcs to correct chromaticity, which will also require a re-design in the arcs to go to a 60 degree phase advance (right now they're at 70) to make it easier to cancel the third order resonant driving terms. (J. Pasternak, D. Kelliher)</a:t>
            </a:r>
          </a:p>
          <a:p>
            <a:pPr eaLnBrk="1" hangingPunct="1"/>
            <a:r>
              <a:rPr lang="en-US">
                <a:latin typeface="Symbol" charset="0"/>
              </a:rPr>
              <a:t>n</a:t>
            </a:r>
            <a:r>
              <a:rPr lang="en-US">
                <a:latin typeface="Arial" charset="0"/>
              </a:rPr>
              <a:t>STORM - Dynamic Aperture studies with G4BL for the updated ring. (A. Liu)</a:t>
            </a:r>
          </a:p>
        </p:txBody>
      </p:sp>
      <p:sp>
        <p:nvSpPr>
          <p:cNvPr id="1433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9463" y="3271838"/>
            <a:ext cx="4554537" cy="3505200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Large acceptance ring design for </a:t>
            </a:r>
            <a:r>
              <a:rPr lang="en-US">
                <a:latin typeface="Symbol" charset="0"/>
                <a:ea typeface="MS PGothic" charset="0"/>
                <a:cs typeface="MS PGothic" charset="0"/>
              </a:rPr>
              <a:t>n</a:t>
            </a:r>
            <a:r>
              <a:rPr lang="en-US">
                <a:latin typeface="Arial" charset="0"/>
                <a:ea typeface="MS PGothic" charset="0"/>
                <a:cs typeface="MS PGothic" charset="0"/>
              </a:rPr>
              <a:t>STORM</a:t>
            </a:r>
          </a:p>
          <a:p>
            <a:pPr lvl="1"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Pursue both </a:t>
            </a:r>
            <a:r>
              <a:rPr lang="en-US" altLang="ja-JP">
                <a:latin typeface="Arial" charset="0"/>
                <a:ea typeface="MS PGothic" charset="0"/>
                <a:cs typeface="MS PGothic" charset="0"/>
              </a:rPr>
              <a:t>FODO and FFAG Racetrack designs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ja-JP">
                <a:latin typeface="Arial" charset="0"/>
                <a:ea typeface="MS PGothic" charset="0"/>
                <a:cs typeface="MS PGothic" charset="0"/>
              </a:rPr>
              <a:t>Continue lattice optimization and Dynamic Aperture study for both designs</a:t>
            </a:r>
          </a:p>
          <a:p>
            <a:pPr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Ring design for NF</a:t>
            </a:r>
          </a:p>
          <a:p>
            <a:pPr lvl="1"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Complete RDR for 10 GeV ring design for IDS-NF</a:t>
            </a:r>
          </a:p>
          <a:p>
            <a:pPr lvl="1"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Finalize injection into the ring for both charge species</a:t>
            </a:r>
          </a:p>
          <a:p>
            <a:pPr lvl="1" eaLnBrk="1" hangingPunct="1">
              <a:spcBef>
                <a:spcPts val="700"/>
              </a:spcBef>
            </a:pPr>
            <a:r>
              <a:rPr lang="en-US">
                <a:latin typeface="Arial" charset="0"/>
                <a:ea typeface="MS PGothic" charset="0"/>
                <a:cs typeface="MS PGothic" charset="0"/>
              </a:rPr>
              <a:t>Adapt 10 GeV ring design (IDS-NF) for  4 GeV L3NF at Fermilab.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4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9463" y="2273300"/>
            <a:ext cx="4554537" cy="727075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4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684713" y="119063"/>
            <a:ext cx="3625850" cy="44291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19 July 2013</a:t>
            </a:r>
          </a:p>
        </p:txBody>
      </p:sp>
      <p:sp>
        <p:nvSpPr>
          <p:cNvPr id="1434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900" y="579438"/>
            <a:ext cx="3830638" cy="23971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Decay Rings 02 07</a:t>
            </a:r>
          </a:p>
        </p:txBody>
      </p:sp>
      <p:sp>
        <p:nvSpPr>
          <p:cNvPr id="14343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5818188" y="561975"/>
            <a:ext cx="2492375" cy="28257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Alex Bogacz</a:t>
            </a:r>
          </a:p>
        </p:txBody>
      </p:sp>
      <p:sp>
        <p:nvSpPr>
          <p:cNvPr id="14344" name="TextBox 79"/>
          <p:cNvSpPr txBox="1">
            <a:spLocks noChangeArrowheads="1"/>
          </p:cNvSpPr>
          <p:nvPr/>
        </p:nvSpPr>
        <p:spPr bwMode="auto">
          <a:xfrm>
            <a:off x="2747963" y="2011363"/>
            <a:ext cx="3070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Symbol" charset="0"/>
              </a:rPr>
              <a:t>n</a:t>
            </a:r>
            <a:r>
              <a:rPr lang="en-US" sz="1200">
                <a:solidFill>
                  <a:schemeClr val="bg1"/>
                </a:solidFill>
                <a:latin typeface="Calibri" charset="0"/>
              </a:rPr>
              <a:t>STORM Ring with Beam Combination Section</a:t>
            </a:r>
          </a:p>
        </p:txBody>
      </p:sp>
      <p:sp>
        <p:nvSpPr>
          <p:cNvPr id="14345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588" y="3322638"/>
            <a:ext cx="4554537" cy="160496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NF decay ring – New ring design with two distinctly different arcs - special injection sections at the top arc. The energy acceptance, without sextupole corrections,  is about 1%, with good transverse dynamic aperture on-energy. (J. Pasternak and D. Kelliher)</a:t>
            </a:r>
          </a:p>
          <a:p>
            <a:pPr eaLnBrk="1" hangingPunct="1"/>
            <a:r>
              <a:rPr lang="en-US">
                <a:latin typeface="Symbol" charset="0"/>
              </a:rPr>
              <a:t>n</a:t>
            </a:r>
            <a:r>
              <a:rPr lang="en-US">
                <a:latin typeface="Arial" charset="0"/>
              </a:rPr>
              <a:t>STORM  - Updating the injection from 5 to 6 GeV/c and re-running the simulation for target production. (A. Liu)</a:t>
            </a:r>
          </a:p>
        </p:txBody>
      </p:sp>
      <p:sp>
        <p:nvSpPr>
          <p:cNvPr id="1434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925" y="1511300"/>
            <a:ext cx="4476750" cy="900113"/>
          </a:xfrm>
        </p:spPr>
        <p:txBody>
          <a:bodyPr/>
          <a:lstStyle/>
          <a:p>
            <a:r>
              <a:rPr lang="en-US">
                <a:latin typeface="Arial" charset="0"/>
              </a:rPr>
              <a:t>Neutrino Factory decay ring – Converged on a final ring design, which has been documented in the RDR  (D. Kelliher and J. Pasternak) </a:t>
            </a:r>
          </a:p>
        </p:txBody>
      </p:sp>
    </p:spTree>
    <p:extLst>
      <p:ext uri="{BB962C8B-B14F-4D97-AF65-F5344CB8AC3E}">
        <p14:creationId xmlns:p14="http://schemas.microsoft.com/office/powerpoint/2010/main" val="239739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other issues for today’s discussion</a:t>
            </a:r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6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 </a:t>
            </a:r>
            <a:r>
              <a:rPr lang="en-US" dirty="0" smtClean="0"/>
              <a:t>Manager Updates</a:t>
            </a:r>
          </a:p>
          <a:p>
            <a:r>
              <a:rPr lang="en-US" dirty="0"/>
              <a:t>M</a:t>
            </a:r>
            <a:r>
              <a:rPr lang="en-US" dirty="0" smtClean="0"/>
              <a:t>odeling </a:t>
            </a:r>
            <a:r>
              <a:rPr lang="en-US" dirty="0"/>
              <a:t>cooling in HPRF cavities including atomic physics </a:t>
            </a:r>
            <a:r>
              <a:rPr lang="en-US" dirty="0" smtClean="0"/>
              <a:t>processes (R. </a:t>
            </a:r>
            <a:r>
              <a:rPr lang="en-US" dirty="0" err="1" smtClean="0"/>
              <a:t>Samulyak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16887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L2 Manager Status </a:t>
            </a:r>
            <a:r>
              <a:rPr lang="en-US" dirty="0" err="1" smtClean="0"/>
              <a:t>reportS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116887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19 July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04.02 – 6D Cooling Demonstration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Snopok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/>
          <a:lstStyle/>
          <a:p>
            <a:r>
              <a:rPr lang="en-US" dirty="0"/>
              <a:t>Feasibility Phase I through FY15:</a:t>
            </a:r>
          </a:p>
          <a:p>
            <a:pPr lvl="1"/>
            <a:r>
              <a:rPr lang="en-US" dirty="0"/>
              <a:t>Development of a plan for a MAP 6D cooling bench test.</a:t>
            </a:r>
          </a:p>
          <a:p>
            <a:pPr lvl="1"/>
            <a:r>
              <a:rPr lang="en-US" dirty="0"/>
              <a:t>Close coordination with D&amp;S and TD activities.</a:t>
            </a:r>
          </a:p>
          <a:p>
            <a:pPr lvl="1"/>
            <a:r>
              <a:rPr lang="en-US" dirty="0"/>
              <a:t>Development of a suite of experimental options.</a:t>
            </a:r>
          </a:p>
          <a:p>
            <a:pPr lvl="1"/>
            <a:r>
              <a:rPr lang="en-US" dirty="0"/>
              <a:t>Report during FY15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/>
          <a:lstStyle/>
          <a:p>
            <a:r>
              <a:rPr lang="en-US" dirty="0" smtClean="0"/>
              <a:t>MAP CM discussion</a:t>
            </a:r>
          </a:p>
          <a:p>
            <a:r>
              <a:rPr lang="en-US" dirty="0" smtClean="0"/>
              <a:t>Discussion of common parameters for cooling cell bench test</a:t>
            </a:r>
          </a:p>
          <a:p>
            <a:r>
              <a:rPr lang="en-US" dirty="0" smtClean="0"/>
              <a:t>Bob/</a:t>
            </a:r>
            <a:r>
              <a:rPr lang="en-US" dirty="0" err="1" smtClean="0"/>
              <a:t>Diktys</a:t>
            </a:r>
            <a:r>
              <a:rPr lang="en-US" dirty="0" smtClean="0"/>
              <a:t> reported on the new straight lattices</a:t>
            </a:r>
          </a:p>
          <a:p>
            <a:r>
              <a:rPr lang="en-US" dirty="0" smtClean="0"/>
              <a:t>Gene/</a:t>
            </a:r>
            <a:r>
              <a:rPr lang="en-US" dirty="0" err="1" smtClean="0"/>
              <a:t>Katsuya</a:t>
            </a:r>
            <a:r>
              <a:rPr lang="en-US" dirty="0" smtClean="0"/>
              <a:t> reported on the design of a segment of 805 MHz HCC suitable for a bench test complete with RF (effort to be completed by Aug 2014)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/>
          <a:lstStyle/>
          <a:p>
            <a:r>
              <a:rPr lang="en-US" dirty="0" err="1" smtClean="0"/>
              <a:t>nuSTORM</a:t>
            </a:r>
            <a:r>
              <a:rPr lang="en-US" dirty="0" smtClean="0"/>
              <a:t> beam simulation</a:t>
            </a:r>
          </a:p>
          <a:p>
            <a:r>
              <a:rPr lang="en-US" dirty="0" err="1" smtClean="0"/>
              <a:t>Restructurization</a:t>
            </a:r>
            <a:r>
              <a:rPr lang="en-US" dirty="0" smtClean="0"/>
              <a:t> of the 6D ICE meeting, stress on experiment design, more coordination with D&amp;S/TD groups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beam specification (including </a:t>
            </a:r>
            <a:r>
              <a:rPr lang="en-US" dirty="0" err="1" smtClean="0"/>
              <a:t>nuSTORM</a:t>
            </a:r>
            <a:r>
              <a:rPr lang="en-US" dirty="0" smtClean="0"/>
              <a:t> distribution) + simulation</a:t>
            </a:r>
          </a:p>
          <a:p>
            <a:r>
              <a:rPr lang="en-US" dirty="0" smtClean="0"/>
              <a:t>Proton beam options</a:t>
            </a:r>
          </a:p>
          <a:p>
            <a:r>
              <a:rPr lang="en-US" dirty="0" smtClean="0"/>
              <a:t>Detector options for 6D ICE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6D </a:t>
            </a:r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@ </a:t>
            </a:r>
            <a:r>
              <a:rPr lang="en-US" dirty="0" err="1" smtClean="0">
                <a:solidFill>
                  <a:srgbClr val="FF0000"/>
                </a:solidFill>
              </a:rPr>
              <a:t>nuSTORM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(the injection line is being updated for higher energy </a:t>
            </a:r>
            <a:r>
              <a:rPr lang="en-US" dirty="0" err="1" smtClean="0">
                <a:solidFill>
                  <a:srgbClr val="FF0000"/>
                </a:solidFill>
              </a:rPr>
              <a:t>pions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1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Contribution to IDS-NF in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Recently asked to update IDS-NF IDR FNAL Proton Driver appendix for RDR. Updating Project X summary based upon its recently revised RDR.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Look at Project X stage 2 as a proton driver (3 GeV).</a:t>
            </a:r>
          </a:p>
          <a:p>
            <a:r>
              <a:rPr lang="en-US" dirty="0" smtClean="0"/>
              <a:t>Investigation of Target Station solenoid field affecting the last transfer line magnetic element(s)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Develop Accumulator and Compressor Rings</a:t>
            </a:r>
          </a:p>
          <a:p>
            <a:r>
              <a:rPr lang="en-US" dirty="0" smtClean="0"/>
              <a:t>Develop Compressor Ring extraction line to target for NF</a:t>
            </a:r>
          </a:p>
          <a:p>
            <a:r>
              <a:rPr lang="en-US" dirty="0" smtClean="0"/>
              <a:t>Outlining work for 3 GeV </a:t>
            </a:r>
            <a:r>
              <a:rPr lang="en-US" smtClean="0"/>
              <a:t>Proton Driver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Task Force Report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Task Force team focused on other topics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19 July2013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02.01 – Proton Driver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Keith Gollwitzer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6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Chicane shielding and energy deposition work</a:t>
            </a:r>
          </a:p>
          <a:p>
            <a:r>
              <a:rPr lang="en-US" b="1" dirty="0"/>
              <a:t>A</a:t>
            </a:r>
            <a:r>
              <a:rPr lang="en-US" b="1" dirty="0" smtClean="0"/>
              <a:t>lternative taper schemes for the decay channel</a:t>
            </a:r>
          </a:p>
          <a:p>
            <a:r>
              <a:rPr lang="en-US" b="1" dirty="0" smtClean="0"/>
              <a:t>Studies towards a 3 </a:t>
            </a:r>
            <a:r>
              <a:rPr lang="en-US" b="1" dirty="0" err="1" smtClean="0"/>
              <a:t>GeV</a:t>
            </a:r>
            <a:r>
              <a:rPr lang="en-US" b="1" dirty="0" smtClean="0"/>
              <a:t>, 1 MW Scenario </a:t>
            </a:r>
          </a:p>
          <a:p>
            <a:r>
              <a:rPr lang="en-US" b="1" dirty="0" smtClean="0"/>
              <a:t>Support IDS-NF RDR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FE performance studies for a 3 </a:t>
            </a:r>
            <a:r>
              <a:rPr lang="en-US" b="1" dirty="0" err="1" smtClean="0"/>
              <a:t>GeV</a:t>
            </a:r>
            <a:r>
              <a:rPr lang="en-US" b="1" dirty="0" smtClean="0"/>
              <a:t>/ 1 MW  scenario</a:t>
            </a:r>
          </a:p>
          <a:p>
            <a:r>
              <a:rPr lang="en-US" b="1" dirty="0" smtClean="0"/>
              <a:t>Energy deposition and shielding studies for the chicane</a:t>
            </a:r>
          </a:p>
          <a:p>
            <a:r>
              <a:rPr lang="en-US" b="1" dirty="0" smtClean="0"/>
              <a:t>Front-End contribution towards the IDS-NF RDR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Optimize </a:t>
            </a:r>
            <a:r>
              <a:rPr lang="en-US" b="1" dirty="0" err="1" smtClean="0"/>
              <a:t>buncher</a:t>
            </a:r>
            <a:r>
              <a:rPr lang="en-US" b="1" dirty="0" smtClean="0"/>
              <a:t>/ phase rotator for </a:t>
            </a:r>
            <a:r>
              <a:rPr lang="en-US" b="1" dirty="0"/>
              <a:t>the 3 </a:t>
            </a:r>
            <a:r>
              <a:rPr lang="en-US" b="1" dirty="0" err="1"/>
              <a:t>GeV</a:t>
            </a:r>
            <a:r>
              <a:rPr lang="en-US" b="1" dirty="0"/>
              <a:t> proton beam driver case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Low taper scenario for the 325MHz FE</a:t>
            </a:r>
          </a:p>
          <a:p>
            <a:r>
              <a:rPr lang="en-US" b="1" dirty="0"/>
              <a:t>Study the impact of proton beam bunch length on the performance of the front end.</a:t>
            </a:r>
          </a:p>
          <a:p>
            <a:endParaRPr lang="en-US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Finish-up global optimization </a:t>
            </a:r>
            <a:r>
              <a:rPr lang="en-US" b="1" dirty="0"/>
              <a:t>algorithms </a:t>
            </a:r>
            <a:r>
              <a:rPr lang="en-US" b="1" dirty="0" smtClean="0"/>
              <a:t>to maximize the FE performance.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9155" y="2272963"/>
            <a:ext cx="4555320" cy="726981"/>
          </a:xfrm>
        </p:spPr>
        <p:txBody>
          <a:bodyPr/>
          <a:lstStyle/>
          <a:p>
            <a:r>
              <a:rPr lang="en-US" dirty="0" smtClean="0"/>
              <a:t>RDR write-up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19 July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Diktys</a:t>
            </a:r>
            <a:r>
              <a:rPr lang="en-US" dirty="0" smtClean="0"/>
              <a:t> Stratakis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0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31581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EPIC: Continuing…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HCC: Looking at effect of charge separation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Refocus effort: “Guggenheim” =&gt; “Vacuum RF Channel”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Physics Processes: Ongoing…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157268"/>
            <a:ext cx="4555320" cy="1594659"/>
          </a:xfrm>
        </p:spPr>
        <p:txBody>
          <a:bodyPr/>
          <a:lstStyle/>
          <a:p>
            <a:r>
              <a:rPr lang="en-US" dirty="0" smtClean="0"/>
              <a:t>Vacuum RF channel(s) D&amp;S (Palmer, </a:t>
            </a:r>
            <a:r>
              <a:rPr lang="en-US" dirty="0" err="1" smtClean="0"/>
              <a:t>Stratakis</a:t>
            </a:r>
            <a:r>
              <a:rPr lang="en-US" dirty="0" smtClean="0"/>
              <a:t>, et al)</a:t>
            </a:r>
          </a:p>
          <a:p>
            <a:r>
              <a:rPr lang="en-US" dirty="0" smtClean="0"/>
              <a:t>HCC D&amp;S (Yoshikawa, </a:t>
            </a:r>
            <a:r>
              <a:rPr lang="en-US" dirty="0" err="1" smtClean="0"/>
              <a:t>Yonehara</a:t>
            </a:r>
            <a:r>
              <a:rPr lang="en-US" dirty="0" smtClean="0"/>
              <a:t>, et al)</a:t>
            </a:r>
          </a:p>
          <a:p>
            <a:r>
              <a:rPr lang="en-US" dirty="0" smtClean="0"/>
              <a:t>Physics Processes (</a:t>
            </a:r>
            <a:r>
              <a:rPr lang="en-US" dirty="0" err="1" smtClean="0"/>
              <a:t>Snopok</a:t>
            </a:r>
            <a:r>
              <a:rPr lang="en-US" dirty="0" smtClean="0"/>
              <a:t>, Roberts, et al): plasma effects, others, 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6D Baseline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(Basically on hold awaiting the other 6D D&amp;S tasks)</a:t>
            </a:r>
            <a:endParaRPr lang="en-US" dirty="0"/>
          </a:p>
          <a:p>
            <a:r>
              <a:rPr lang="en-US" dirty="0" smtClean="0"/>
              <a:t>Vacuum RF channel(s) D</a:t>
            </a:r>
            <a:r>
              <a:rPr lang="en-US" dirty="0"/>
              <a:t>&amp;S</a:t>
            </a:r>
          </a:p>
          <a:p>
            <a:r>
              <a:rPr lang="en-US" dirty="0"/>
              <a:t>HCC D&amp;S</a:t>
            </a:r>
          </a:p>
          <a:p>
            <a:r>
              <a:rPr lang="en-US" dirty="0" smtClean="0"/>
              <a:t>Auxiliary </a:t>
            </a:r>
            <a:r>
              <a:rPr lang="en-US" dirty="0"/>
              <a:t>components</a:t>
            </a:r>
          </a:p>
          <a:p>
            <a:r>
              <a:rPr lang="en-US" dirty="0" smtClean="0"/>
              <a:t>Final Cooling D&amp;S</a:t>
            </a:r>
          </a:p>
          <a:p>
            <a:r>
              <a:rPr lang="en-US" dirty="0" smtClean="0"/>
              <a:t>Missing Physics Processes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Missing Physics Processes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8680" y="1227203"/>
            <a:ext cx="4555320" cy="93862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Need funding for Missing Physics Processes</a:t>
            </a:r>
          </a:p>
          <a:p>
            <a:r>
              <a:rPr lang="en-US" b="1" dirty="0" smtClean="0">
                <a:solidFill>
                  <a:srgbClr val="817E00"/>
                </a:solidFill>
              </a:rPr>
              <a:t>Need engineering study on Vacuum RF channel final stages</a:t>
            </a:r>
            <a:endParaRPr lang="en-US" b="1" dirty="0">
              <a:solidFill>
                <a:srgbClr val="817E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19 July2013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02.03 Cooling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Tom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 smtClean="0"/>
              <a:t>R. Ryne for J. S. Berg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Lattices for IDS-NF acceleration: working out final details</a:t>
            </a:r>
          </a:p>
          <a:p>
            <a:r>
              <a:rPr lang="en-US" dirty="0" smtClean="0"/>
              <a:t>IDS-NF RDR acceleration section: only introduction</a:t>
            </a:r>
          </a:p>
          <a:p>
            <a:r>
              <a:rPr lang="en-US" dirty="0" smtClean="0"/>
              <a:t>5 GeV 325 MHz neutrino factory: only a first look</a:t>
            </a:r>
            <a:endParaRPr lang="en-US" dirty="0"/>
          </a:p>
          <a:p>
            <a:r>
              <a:rPr lang="en-US" dirty="0" smtClean="0"/>
              <a:t>Just beginning Higgs factory acceleration chain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Put together beginnings of acceleration section for IDS-NF RDR</a:t>
            </a:r>
          </a:p>
          <a:p>
            <a:r>
              <a:rPr lang="en-US" dirty="0" smtClean="0"/>
              <a:t>Started hysteresis calculations for fast ramped dipole with different materials for pole and flux return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Calculations to support FFAG-based acceleration chain design</a:t>
            </a:r>
          </a:p>
          <a:p>
            <a:r>
              <a:rPr lang="en-US" dirty="0" smtClean="0"/>
              <a:t>Finish acceleration section for IDS-NF RDR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Q4: Setting up Higgs factory FFAG calculations</a:t>
            </a:r>
          </a:p>
          <a:p>
            <a:r>
              <a:rPr lang="en-US" dirty="0" smtClean="0"/>
              <a:t>Q4: IDS-NF RDR Linac/RLA section</a:t>
            </a:r>
          </a:p>
          <a:p>
            <a:r>
              <a:rPr lang="en-US" dirty="0" smtClean="0"/>
              <a:t>Q4: 5 GeV 325 MHz acceleration for neutrino factory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Behind target on FFAG acceleration chain</a:t>
            </a:r>
          </a:p>
          <a:p>
            <a:r>
              <a:rPr lang="en-US" dirty="0" smtClean="0"/>
              <a:t>IDS-NF RDR acceleration section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5 GeV 325 MHz neutrino factory added to plan</a:t>
            </a:r>
          </a:p>
          <a:p>
            <a:r>
              <a:rPr lang="en-US" dirty="0" smtClean="0"/>
              <a:t>325 MHz and multiples everywhere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19 July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02.04 – D&amp;S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6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Higgs </a:t>
            </a:r>
            <a:r>
              <a:rPr lang="en-US" dirty="0" smtClean="0"/>
              <a:t>Factory (HF) </a:t>
            </a:r>
            <a:r>
              <a:rPr lang="en-US" dirty="0"/>
              <a:t>design with account of detector protection from </a:t>
            </a:r>
            <a:r>
              <a:rPr lang="en-US" dirty="0" smtClean="0"/>
              <a:t>backgrounds – GOT ready</a:t>
            </a:r>
            <a:r>
              <a:rPr lang="en-US" dirty="0"/>
              <a:t> </a:t>
            </a:r>
            <a:r>
              <a:rPr lang="en-US" dirty="0" smtClean="0"/>
              <a:t>for 2</a:t>
            </a:r>
            <a:r>
              <a:rPr lang="en-US" baseline="30000" dirty="0" smtClean="0"/>
              <a:t>nd</a:t>
            </a:r>
            <a:r>
              <a:rPr lang="en-US" dirty="0" smtClean="0"/>
              <a:t> iteration.</a:t>
            </a:r>
          </a:p>
          <a:p>
            <a:r>
              <a:rPr lang="en-US" dirty="0"/>
              <a:t>Study of effects of field imperfections in wide-aperture IR magnets on beam dynamics in Higgs </a:t>
            </a:r>
            <a:r>
              <a:rPr lang="en-US" dirty="0" smtClean="0"/>
              <a:t>Factory –  DONE.</a:t>
            </a:r>
          </a:p>
          <a:p>
            <a:r>
              <a:rPr lang="en-US" dirty="0"/>
              <a:t>Longitudinal dynamics studies in Higgs Factory with account of beam-beam forces and </a:t>
            </a:r>
            <a:r>
              <a:rPr lang="en-US" dirty="0" smtClean="0"/>
              <a:t>wake-fields – on hold.</a:t>
            </a:r>
          </a:p>
          <a:p>
            <a:r>
              <a:rPr lang="en-US" dirty="0" smtClean="0"/>
              <a:t>Upgrade of the 3TEV collider lattice with combined-function magnets – on hold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Scan of </a:t>
            </a:r>
            <a:r>
              <a:rPr lang="en-US" dirty="0" err="1" smtClean="0"/>
              <a:t>octupole</a:t>
            </a:r>
            <a:r>
              <a:rPr lang="en-US" dirty="0" smtClean="0"/>
              <a:t> correctors strength performed for compensation of the effect of fringe fields and body </a:t>
            </a:r>
            <a:r>
              <a:rPr lang="en-US" dirty="0" err="1" smtClean="0"/>
              <a:t>multipoles</a:t>
            </a:r>
            <a:r>
              <a:rPr lang="en-US" dirty="0" smtClean="0"/>
              <a:t> in the HF </a:t>
            </a:r>
            <a:r>
              <a:rPr lang="en-US" dirty="0"/>
              <a:t>IR </a:t>
            </a:r>
            <a:r>
              <a:rPr lang="en-US" dirty="0" smtClean="0"/>
              <a:t>magnets – no big improvement compared to initial values </a:t>
            </a:r>
            <a:r>
              <a:rPr lang="en-US" dirty="0"/>
              <a:t>(DA ~ 4 </a:t>
            </a:r>
            <a:r>
              <a:rPr lang="en-US" dirty="0" err="1" smtClean="0"/>
              <a:t>sigmas</a:t>
            </a:r>
            <a:r>
              <a:rPr lang="en-US" dirty="0" smtClean="0"/>
              <a:t>)</a:t>
            </a:r>
            <a:endParaRPr lang="en-US" dirty="0" smtClean="0">
              <a:sym typeface="Symbo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Design of a new version of the </a:t>
            </a:r>
            <a:r>
              <a:rPr lang="en-US" dirty="0"/>
              <a:t>HF collider </a:t>
            </a:r>
            <a:r>
              <a:rPr lang="en-US" dirty="0" smtClean="0"/>
              <a:t>lattice.</a:t>
            </a:r>
          </a:p>
          <a:p>
            <a:r>
              <a:rPr lang="en-US" dirty="0" smtClean="0"/>
              <a:t>Longitudinal </a:t>
            </a:r>
            <a:r>
              <a:rPr lang="en-US" dirty="0"/>
              <a:t>dynamics simulations for </a:t>
            </a:r>
            <a:r>
              <a:rPr lang="en-US" dirty="0" smtClean="0"/>
              <a:t>HF</a:t>
            </a:r>
          </a:p>
          <a:p>
            <a:r>
              <a:rPr lang="en-US" dirty="0"/>
              <a:t>Design of a new version of the </a:t>
            </a:r>
            <a:r>
              <a:rPr lang="en-US" dirty="0" smtClean="0"/>
              <a:t>3TeV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/>
              <a:t>collider lattice.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Design of a new version of the HF collider lattice. </a:t>
            </a:r>
            <a:endParaRPr lang="en-US" dirty="0" smtClean="0"/>
          </a:p>
          <a:p>
            <a:r>
              <a:rPr lang="en-US" dirty="0" smtClean="0"/>
              <a:t>Self-consistent </a:t>
            </a:r>
            <a:r>
              <a:rPr lang="en-US" dirty="0"/>
              <a:t>longitudinal dynamics simulations </a:t>
            </a:r>
            <a:r>
              <a:rPr lang="en-US" dirty="0" smtClean="0"/>
              <a:t>for HF</a:t>
            </a:r>
          </a:p>
          <a:p>
            <a:r>
              <a:rPr lang="en-US" dirty="0"/>
              <a:t>Design of a new version of the 3TeV </a:t>
            </a:r>
            <a:r>
              <a:rPr lang="en-US" dirty="0" err="1"/>
              <a:t>muon</a:t>
            </a:r>
            <a:r>
              <a:rPr lang="en-US" dirty="0"/>
              <a:t> collider lattice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All of the studiers were mostly occupied with other tasks or on vacations.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19 July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02 05 Collider </a:t>
            </a:r>
            <a:r>
              <a:rPr lang="en-US" dirty="0" smtClean="0"/>
              <a:t>Ring Design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Y. </a:t>
            </a:r>
            <a:r>
              <a:rPr lang="en-US" dirty="0" err="1" smtClean="0"/>
              <a:t>Alexahin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85397"/>
      </p:ext>
    </p:extLst>
  </p:cSld>
  <p:clrMapOvr>
    <a:masterClrMapping/>
  </p:clrMapOvr>
</p:sld>
</file>

<file path=ppt/theme/theme1.xml><?xml version="1.0" encoding="utf-8"?>
<a:theme xmlns:a="http://schemas.openxmlformats.org/drawingml/2006/main" name="2012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2012_DOE_Review_Template.potx</Template>
  <TotalTime>10856</TotalTime>
  <Words>1399</Words>
  <Application>Microsoft Macintosh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2012_DOE_Review_Template</vt:lpstr>
      <vt:lpstr>3_MAP_L2_Managers_MonthlyReport_Template</vt:lpstr>
      <vt:lpstr>6_MAP_L2_Managers_MonthlyReport_Template</vt:lpstr>
      <vt:lpstr>Muon Accelerator Program Monthly Status Review</vt:lpstr>
      <vt:lpstr>Outline</vt:lpstr>
      <vt:lpstr>L2 Manager Status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AOB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Robert</cp:lastModifiedBy>
  <cp:revision>115</cp:revision>
  <dcterms:created xsi:type="dcterms:W3CDTF">2012-06-15T14:46:19Z</dcterms:created>
  <dcterms:modified xsi:type="dcterms:W3CDTF">2013-07-19T17:59:27Z</dcterms:modified>
</cp:coreProperties>
</file>