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6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00511"/>
            <a:ext cx="9347200" cy="53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36800" y="0"/>
            <a:ext cx="9347200" cy="15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063067" y="153935"/>
            <a:ext cx="1945711" cy="3078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7/19/2013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78933" y="8697305"/>
            <a:ext cx="5608320" cy="230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Lee Teng Internship 2013, Research Topic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65147" y="8772669"/>
            <a:ext cx="543631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844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7/19/2013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253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2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20A259-423F-4D61-83A1-FD71711ECF68}" type="datetime1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9E9D0-60CE-4793-8A05-076C89FF3D95}" type="datetime1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C57EA1-7682-4003-B4B4-C0CD18AA029B}" type="datetime1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3D1BF-1205-428A-AED5-76B4322EBFE5}" type="datetime1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B0570D-D0F2-4174-9FC4-6357BFA93964}" type="datetime1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323A4-3FF4-4A70-89A6-EBC064BD19DB}" type="datetime1">
              <a:rPr lang="en-US" smtClean="0"/>
              <a:t>7/19/2013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19AA0-ACDD-4308-AA58-3FB22D7281B3}" type="datetime1">
              <a:rPr lang="en-US" smtClean="0"/>
              <a:t>7/19/2013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79825-54B8-4A28-8294-D90A3CF87ACB}" type="datetime1">
              <a:rPr lang="en-US" smtClean="0"/>
              <a:t>7/19/2013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36AFE-ECBB-4B62-BB9A-538414A28CE3}" type="datetime1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EE2126-19A1-485D-8117-FF930D9E9D97}" type="datetime1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06D99489-6177-4491-A1A9-7A6D31297A39}" type="datetime1">
              <a:rPr lang="en-US" smtClean="0"/>
              <a:t>7/19/2013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Lee Teng Internship 2013, Research Topic Presentation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Interferometric</a:t>
            </a:r>
            <a:r>
              <a:rPr lang="en-US" dirty="0" smtClean="0"/>
              <a:t> Residual Phase Noise Measurement System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Pakpoom</a:t>
            </a:r>
            <a:r>
              <a:rPr lang="en-US" dirty="0" smtClean="0"/>
              <a:t> </a:t>
            </a:r>
            <a:r>
              <a:rPr lang="en-US" dirty="0" err="1" smtClean="0"/>
              <a:t>Buabthong</a:t>
            </a:r>
            <a:endParaRPr lang="en-US" dirty="0" smtClean="0"/>
          </a:p>
          <a:p>
            <a:r>
              <a:rPr lang="en-US" dirty="0" smtClean="0"/>
              <a:t>Lee </a:t>
            </a:r>
            <a:r>
              <a:rPr lang="en-US" dirty="0" err="1" smtClean="0"/>
              <a:t>Teng</a:t>
            </a:r>
            <a:r>
              <a:rPr lang="en-US" dirty="0" smtClean="0"/>
              <a:t> Internship Program</a:t>
            </a:r>
          </a:p>
          <a:p>
            <a:r>
              <a:rPr lang="en-US" dirty="0" smtClean="0"/>
              <a:t>Advanced Photon Source</a:t>
            </a:r>
          </a:p>
          <a:p>
            <a:r>
              <a:rPr lang="en-US" dirty="0" smtClean="0"/>
              <a:t>Accelerator System Division, RF Group</a:t>
            </a:r>
          </a:p>
          <a:p>
            <a:endParaRPr lang="en-US" dirty="0"/>
          </a:p>
          <a:p>
            <a:r>
              <a:rPr lang="en-US" dirty="0" smtClean="0"/>
              <a:t>Tim </a:t>
            </a:r>
            <a:r>
              <a:rPr lang="en-US" dirty="0" err="1" smtClean="0"/>
              <a:t>Berenc</a:t>
            </a:r>
            <a:endParaRPr lang="en-US" dirty="0" smtClean="0"/>
          </a:p>
          <a:p>
            <a:r>
              <a:rPr lang="en-US" dirty="0" smtClean="0"/>
              <a:t>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400" dirty="0" smtClean="0"/>
              <a:t>Noise Characterization of Radio Frequency (RF) Devices</a:t>
            </a:r>
            <a:r>
              <a:rPr lang="en-US" dirty="0" smtClean="0"/>
              <a:t> </a:t>
            </a:r>
            <a:r>
              <a:rPr lang="en-US" sz="1800" dirty="0" smtClean="0"/>
              <a:t>Phase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en-US" sz="1800" dirty="0" smtClean="0"/>
              <a:t> Amplitude noise of a RF Carrier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1241" y="4335511"/>
                <a:ext cx="4936159" cy="388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</m:e>
                      </m:func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241" y="4335511"/>
                <a:ext cx="4936159" cy="388889"/>
              </a:xfrm>
              <a:prstGeom prst="rect">
                <a:avLst/>
              </a:prstGeom>
              <a:blipFill rotWithShape="1"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93208" y="3200400"/>
                <a:ext cx="38173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/>
                            </a:rPr>
                            <m:t>[1+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α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]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208" y="3200400"/>
                <a:ext cx="381739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/>
              <p:cNvSpPr txBox="1"/>
              <p:nvPr/>
            </p:nvSpPr>
            <p:spPr>
              <a:xfrm>
                <a:off x="6019800" y="4361849"/>
                <a:ext cx="2384371" cy="926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/>
                  <a:t>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α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≪1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endParaRPr lang="en-US" sz="900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𝑄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361849"/>
                <a:ext cx="2384371" cy="926407"/>
              </a:xfrm>
              <a:prstGeom prst="rect">
                <a:avLst/>
              </a:prstGeom>
              <a:blipFill rotWithShape="1">
                <a:blip r:embed="rId4"/>
                <a:stretch>
                  <a:fillRect l="-2302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834042" y="3493532"/>
                <a:ext cx="2245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 amplitude noise</a:t>
                </a: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042" y="3493532"/>
                <a:ext cx="224516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63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835006" y="3821668"/>
                <a:ext cx="1863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 phase noise</a:t>
                </a: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006" y="3821668"/>
                <a:ext cx="186320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28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955234" y="4640311"/>
                <a:ext cx="1871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 in-phase noise</a:t>
                </a: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4" y="4640311"/>
                <a:ext cx="187147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28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955658" y="4945111"/>
                <a:ext cx="2168542" cy="388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 quadrature noise</a:t>
                </a: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658" y="4945111"/>
                <a:ext cx="2168542" cy="388889"/>
              </a:xfrm>
              <a:prstGeom prst="rect">
                <a:avLst/>
              </a:prstGeom>
              <a:blipFill rotWithShape="1">
                <a:blip r:embed="rId8"/>
                <a:stretch>
                  <a:fillRect t="-6250" r="-1685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/>
          <p:cNvGrpSpPr/>
          <p:nvPr/>
        </p:nvGrpSpPr>
        <p:grpSpPr>
          <a:xfrm>
            <a:off x="792480" y="2971800"/>
            <a:ext cx="3242307" cy="1564371"/>
            <a:chOff x="792480" y="2971800"/>
            <a:chExt cx="3242307" cy="1564371"/>
          </a:xfrm>
        </p:grpSpPr>
        <p:sp>
          <p:nvSpPr>
            <p:cNvPr id="22" name="Arc 21"/>
            <p:cNvSpPr/>
            <p:nvPr/>
          </p:nvSpPr>
          <p:spPr bwMode="auto">
            <a:xfrm>
              <a:off x="2392680" y="2971800"/>
              <a:ext cx="1066800" cy="1564371"/>
            </a:xfrm>
            <a:prstGeom prst="arc">
              <a:avLst>
                <a:gd name="adj1" fmla="val 18886198"/>
                <a:gd name="adj2" fmla="val 2609769"/>
              </a:avLst>
            </a:prstGeom>
            <a:noFill/>
            <a:ln w="152400" cap="flat" cmpd="sng" algn="ctr">
              <a:solidFill>
                <a:schemeClr val="accent5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792480" y="3004695"/>
              <a:ext cx="3242307" cy="1213010"/>
              <a:chOff x="792480" y="1099695"/>
              <a:chExt cx="3242307" cy="1213010"/>
            </a:xfrm>
          </p:grpSpPr>
          <p:cxnSp>
            <p:nvCxnSpPr>
              <p:cNvPr id="21" name="Straight Connector 20"/>
              <p:cNvCxnSpPr/>
              <p:nvPr/>
            </p:nvCxnSpPr>
            <p:spPr bwMode="auto">
              <a:xfrm>
                <a:off x="2956560" y="1828800"/>
                <a:ext cx="1005840" cy="0"/>
              </a:xfrm>
              <a:prstGeom prst="line">
                <a:avLst/>
              </a:prstGeom>
              <a:ln w="152400">
                <a:solidFill>
                  <a:schemeClr val="accent5">
                    <a:lumMod val="40000"/>
                    <a:lumOff val="60000"/>
                  </a:schemeClr>
                </a:solidFill>
                <a:headEnd type="none" w="med" len="med"/>
                <a:tailEnd type="none" w="med" len="med"/>
              </a:ln>
              <a:effectLst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 bwMode="auto">
              <a:xfrm flipV="1">
                <a:off x="792480" y="1828799"/>
                <a:ext cx="3124200" cy="2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 bwMode="auto">
              <a:xfrm flipV="1">
                <a:off x="792480" y="1395761"/>
                <a:ext cx="2712720" cy="43304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 bwMode="auto">
              <a:xfrm flipH="1">
                <a:off x="3558208" y="1395761"/>
                <a:ext cx="127124" cy="21651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 bwMode="auto">
              <a:xfrm flipV="1">
                <a:off x="3685332" y="1848985"/>
                <a:ext cx="0" cy="17299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3497996" y="1943373"/>
                    <a:ext cx="45121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2" name="TextBox 9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97996" y="1943373"/>
                    <a:ext cx="451213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3533111" y="1099695"/>
                    <a:ext cx="501676" cy="38888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3" name="TextBox 9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3111" y="1099695"/>
                    <a:ext cx="501676" cy="388889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b="-62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1922901" y="1840468"/>
                    <a:ext cx="4585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5" name="TextBox 9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22901" y="1840468"/>
                    <a:ext cx="458522" cy="369332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54" name="Straight Arrow Connector 1053"/>
              <p:cNvCxnSpPr/>
              <p:nvPr/>
            </p:nvCxnSpPr>
            <p:spPr bwMode="auto">
              <a:xfrm flipV="1">
                <a:off x="3505200" y="1395761"/>
                <a:ext cx="0" cy="43303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792480" y="1828800"/>
                <a:ext cx="2743200" cy="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9" name="Freeform 118"/>
          <p:cNvSpPr/>
          <p:nvPr/>
        </p:nvSpPr>
        <p:spPr bwMode="auto">
          <a:xfrm>
            <a:off x="4264992" y="1406884"/>
            <a:ext cx="2324100" cy="1185359"/>
          </a:xfrm>
          <a:custGeom>
            <a:avLst/>
            <a:gdLst>
              <a:gd name="connsiteX0" fmla="*/ 0 w 2298700"/>
              <a:gd name="connsiteY0" fmla="*/ 1208990 h 1258049"/>
              <a:gd name="connsiteX1" fmla="*/ 635000 w 2298700"/>
              <a:gd name="connsiteY1" fmla="*/ 1132790 h 1258049"/>
              <a:gd name="connsiteX2" fmla="*/ 1079500 w 2298700"/>
              <a:gd name="connsiteY2" fmla="*/ 129490 h 1258049"/>
              <a:gd name="connsiteX3" fmla="*/ 1079500 w 2298700"/>
              <a:gd name="connsiteY3" fmla="*/ 104090 h 1258049"/>
              <a:gd name="connsiteX4" fmla="*/ 1231900 w 2298700"/>
              <a:gd name="connsiteY4" fmla="*/ 967690 h 1258049"/>
              <a:gd name="connsiteX5" fmla="*/ 2120900 w 2298700"/>
              <a:gd name="connsiteY5" fmla="*/ 1208990 h 1258049"/>
              <a:gd name="connsiteX6" fmla="*/ 2298700 w 2298700"/>
              <a:gd name="connsiteY6" fmla="*/ 1208990 h 1258049"/>
              <a:gd name="connsiteX0" fmla="*/ 0 w 2298700"/>
              <a:gd name="connsiteY0" fmla="*/ 1205187 h 1252521"/>
              <a:gd name="connsiteX1" fmla="*/ 762000 w 2298700"/>
              <a:gd name="connsiteY1" fmla="*/ 1065487 h 1252521"/>
              <a:gd name="connsiteX2" fmla="*/ 1079500 w 2298700"/>
              <a:gd name="connsiteY2" fmla="*/ 125687 h 1252521"/>
              <a:gd name="connsiteX3" fmla="*/ 1079500 w 2298700"/>
              <a:gd name="connsiteY3" fmla="*/ 100287 h 1252521"/>
              <a:gd name="connsiteX4" fmla="*/ 1231900 w 2298700"/>
              <a:gd name="connsiteY4" fmla="*/ 963887 h 1252521"/>
              <a:gd name="connsiteX5" fmla="*/ 2120900 w 2298700"/>
              <a:gd name="connsiteY5" fmla="*/ 1205187 h 1252521"/>
              <a:gd name="connsiteX6" fmla="*/ 2298700 w 2298700"/>
              <a:gd name="connsiteY6" fmla="*/ 1205187 h 1252521"/>
              <a:gd name="connsiteX0" fmla="*/ 0 w 2298700"/>
              <a:gd name="connsiteY0" fmla="*/ 1295124 h 1342458"/>
              <a:gd name="connsiteX1" fmla="*/ 762000 w 2298700"/>
              <a:gd name="connsiteY1" fmla="*/ 1155424 h 1342458"/>
              <a:gd name="connsiteX2" fmla="*/ 1079500 w 2298700"/>
              <a:gd name="connsiteY2" fmla="*/ 215624 h 1342458"/>
              <a:gd name="connsiteX3" fmla="*/ 1079500 w 2298700"/>
              <a:gd name="connsiteY3" fmla="*/ 63224 h 1342458"/>
              <a:gd name="connsiteX4" fmla="*/ 1231900 w 2298700"/>
              <a:gd name="connsiteY4" fmla="*/ 1053824 h 1342458"/>
              <a:gd name="connsiteX5" fmla="*/ 2120900 w 2298700"/>
              <a:gd name="connsiteY5" fmla="*/ 1295124 h 1342458"/>
              <a:gd name="connsiteX6" fmla="*/ 2298700 w 2298700"/>
              <a:gd name="connsiteY6" fmla="*/ 1295124 h 1342458"/>
              <a:gd name="connsiteX0" fmla="*/ 0 w 2298700"/>
              <a:gd name="connsiteY0" fmla="*/ 1299817 h 1344014"/>
              <a:gd name="connsiteX1" fmla="*/ 762000 w 2298700"/>
              <a:gd name="connsiteY1" fmla="*/ 1160117 h 1344014"/>
              <a:gd name="connsiteX2" fmla="*/ 1079500 w 2298700"/>
              <a:gd name="connsiteY2" fmla="*/ 220317 h 1344014"/>
              <a:gd name="connsiteX3" fmla="*/ 1079500 w 2298700"/>
              <a:gd name="connsiteY3" fmla="*/ 67917 h 1344014"/>
              <a:gd name="connsiteX4" fmla="*/ 1257300 w 2298700"/>
              <a:gd name="connsiteY4" fmla="*/ 1122017 h 1344014"/>
              <a:gd name="connsiteX5" fmla="*/ 2120900 w 2298700"/>
              <a:gd name="connsiteY5" fmla="*/ 1299817 h 1344014"/>
              <a:gd name="connsiteX6" fmla="*/ 2298700 w 2298700"/>
              <a:gd name="connsiteY6" fmla="*/ 1299817 h 1344014"/>
              <a:gd name="connsiteX0" fmla="*/ 0 w 2324100"/>
              <a:gd name="connsiteY0" fmla="*/ 1299817 h 1326662"/>
              <a:gd name="connsiteX1" fmla="*/ 762000 w 2324100"/>
              <a:gd name="connsiteY1" fmla="*/ 1160117 h 1326662"/>
              <a:gd name="connsiteX2" fmla="*/ 1079500 w 2324100"/>
              <a:gd name="connsiteY2" fmla="*/ 220317 h 1326662"/>
              <a:gd name="connsiteX3" fmla="*/ 1079500 w 2324100"/>
              <a:gd name="connsiteY3" fmla="*/ 67917 h 1326662"/>
              <a:gd name="connsiteX4" fmla="*/ 1257300 w 2324100"/>
              <a:gd name="connsiteY4" fmla="*/ 1122017 h 1326662"/>
              <a:gd name="connsiteX5" fmla="*/ 2120900 w 2324100"/>
              <a:gd name="connsiteY5" fmla="*/ 1299817 h 1326662"/>
              <a:gd name="connsiteX6" fmla="*/ 2324100 w 2324100"/>
              <a:gd name="connsiteY6" fmla="*/ 1223617 h 132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4100" h="1326662">
                <a:moveTo>
                  <a:pt x="0" y="1299817"/>
                </a:moveTo>
                <a:cubicBezTo>
                  <a:pt x="227541" y="1351675"/>
                  <a:pt x="582083" y="1340034"/>
                  <a:pt x="762000" y="1160117"/>
                </a:cubicBezTo>
                <a:cubicBezTo>
                  <a:pt x="941917" y="980200"/>
                  <a:pt x="1026583" y="402350"/>
                  <a:pt x="1079500" y="220317"/>
                </a:cubicBezTo>
                <a:cubicBezTo>
                  <a:pt x="1132417" y="38284"/>
                  <a:pt x="1049867" y="-82366"/>
                  <a:pt x="1079500" y="67917"/>
                </a:cubicBezTo>
                <a:cubicBezTo>
                  <a:pt x="1109133" y="218200"/>
                  <a:pt x="1083733" y="916700"/>
                  <a:pt x="1257300" y="1122017"/>
                </a:cubicBezTo>
                <a:cubicBezTo>
                  <a:pt x="1430867" y="1327334"/>
                  <a:pt x="1943100" y="1282884"/>
                  <a:pt x="2120900" y="1299817"/>
                </a:cubicBezTo>
                <a:cubicBezTo>
                  <a:pt x="2298700" y="1316750"/>
                  <a:pt x="2305050" y="1306167"/>
                  <a:pt x="2324100" y="1223617"/>
                </a:cubicBezTo>
              </a:path>
            </a:pathLst>
          </a:cu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 flipH="1" flipV="1">
            <a:off x="4054588" y="1219200"/>
            <a:ext cx="2978" cy="1600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 bwMode="auto">
          <a:xfrm>
            <a:off x="4054588" y="2819400"/>
            <a:ext cx="29718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 rot="16200000">
            <a:off x="3255977" y="1789212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Signal Level</a:t>
            </a:r>
            <a:endParaRPr lang="en-US" sz="1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953000" y="2819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Frequency</a:t>
            </a:r>
            <a:endParaRPr lang="en-US" sz="1400" dirty="0"/>
          </a:p>
        </p:txBody>
      </p:sp>
      <p:sp>
        <p:nvSpPr>
          <p:cNvPr id="124" name="Freeform 123"/>
          <p:cNvSpPr/>
          <p:nvPr/>
        </p:nvSpPr>
        <p:spPr bwMode="auto">
          <a:xfrm>
            <a:off x="4239592" y="1394078"/>
            <a:ext cx="2349500" cy="1221988"/>
          </a:xfrm>
          <a:custGeom>
            <a:avLst/>
            <a:gdLst>
              <a:gd name="connsiteX0" fmla="*/ 0 w 2349500"/>
              <a:gd name="connsiteY0" fmla="*/ 1158515 h 1184017"/>
              <a:gd name="connsiteX1" fmla="*/ 876300 w 2349500"/>
              <a:gd name="connsiteY1" fmla="*/ 1056915 h 1184017"/>
              <a:gd name="connsiteX2" fmla="*/ 1092200 w 2349500"/>
              <a:gd name="connsiteY2" fmla="*/ 167915 h 1184017"/>
              <a:gd name="connsiteX3" fmla="*/ 1104900 w 2349500"/>
              <a:gd name="connsiteY3" fmla="*/ 66315 h 1184017"/>
              <a:gd name="connsiteX4" fmla="*/ 1117600 w 2349500"/>
              <a:gd name="connsiteY4" fmla="*/ 917215 h 1184017"/>
              <a:gd name="connsiteX5" fmla="*/ 1181100 w 2349500"/>
              <a:gd name="connsiteY5" fmla="*/ 1107715 h 1184017"/>
              <a:gd name="connsiteX6" fmla="*/ 1358900 w 2349500"/>
              <a:gd name="connsiteY6" fmla="*/ 1158515 h 1184017"/>
              <a:gd name="connsiteX7" fmla="*/ 2349500 w 2349500"/>
              <a:gd name="connsiteY7" fmla="*/ 1145815 h 1184017"/>
              <a:gd name="connsiteX0" fmla="*/ 0 w 2349500"/>
              <a:gd name="connsiteY0" fmla="*/ 1159597 h 1195492"/>
              <a:gd name="connsiteX1" fmla="*/ 965200 w 2349500"/>
              <a:gd name="connsiteY1" fmla="*/ 1083397 h 1195492"/>
              <a:gd name="connsiteX2" fmla="*/ 1092200 w 2349500"/>
              <a:gd name="connsiteY2" fmla="*/ 168997 h 1195492"/>
              <a:gd name="connsiteX3" fmla="*/ 1104900 w 2349500"/>
              <a:gd name="connsiteY3" fmla="*/ 67397 h 1195492"/>
              <a:gd name="connsiteX4" fmla="*/ 1117600 w 2349500"/>
              <a:gd name="connsiteY4" fmla="*/ 918297 h 1195492"/>
              <a:gd name="connsiteX5" fmla="*/ 1181100 w 2349500"/>
              <a:gd name="connsiteY5" fmla="*/ 1108797 h 1195492"/>
              <a:gd name="connsiteX6" fmla="*/ 1358900 w 2349500"/>
              <a:gd name="connsiteY6" fmla="*/ 1159597 h 1195492"/>
              <a:gd name="connsiteX7" fmla="*/ 2349500 w 2349500"/>
              <a:gd name="connsiteY7" fmla="*/ 1146897 h 1195492"/>
              <a:gd name="connsiteX0" fmla="*/ 0 w 2349500"/>
              <a:gd name="connsiteY0" fmla="*/ 1159597 h 1195492"/>
              <a:gd name="connsiteX1" fmla="*/ 965200 w 2349500"/>
              <a:gd name="connsiteY1" fmla="*/ 1083397 h 1195492"/>
              <a:gd name="connsiteX2" fmla="*/ 1092200 w 2349500"/>
              <a:gd name="connsiteY2" fmla="*/ 168997 h 1195492"/>
              <a:gd name="connsiteX3" fmla="*/ 1104900 w 2349500"/>
              <a:gd name="connsiteY3" fmla="*/ 67397 h 1195492"/>
              <a:gd name="connsiteX4" fmla="*/ 1117600 w 2349500"/>
              <a:gd name="connsiteY4" fmla="*/ 918297 h 1195492"/>
              <a:gd name="connsiteX5" fmla="*/ 1193800 w 2349500"/>
              <a:gd name="connsiteY5" fmla="*/ 1108797 h 1195492"/>
              <a:gd name="connsiteX6" fmla="*/ 1358900 w 2349500"/>
              <a:gd name="connsiteY6" fmla="*/ 1159597 h 1195492"/>
              <a:gd name="connsiteX7" fmla="*/ 2349500 w 2349500"/>
              <a:gd name="connsiteY7" fmla="*/ 1146897 h 1195492"/>
              <a:gd name="connsiteX0" fmla="*/ 0 w 2349500"/>
              <a:gd name="connsiteY0" fmla="*/ 1159597 h 1195492"/>
              <a:gd name="connsiteX1" fmla="*/ 965200 w 2349500"/>
              <a:gd name="connsiteY1" fmla="*/ 1083397 h 1195492"/>
              <a:gd name="connsiteX2" fmla="*/ 1092200 w 2349500"/>
              <a:gd name="connsiteY2" fmla="*/ 168997 h 1195492"/>
              <a:gd name="connsiteX3" fmla="*/ 1104900 w 2349500"/>
              <a:gd name="connsiteY3" fmla="*/ 67397 h 1195492"/>
              <a:gd name="connsiteX4" fmla="*/ 1117600 w 2349500"/>
              <a:gd name="connsiteY4" fmla="*/ 918297 h 1195492"/>
              <a:gd name="connsiteX5" fmla="*/ 1358900 w 2349500"/>
              <a:gd name="connsiteY5" fmla="*/ 1159597 h 1195492"/>
              <a:gd name="connsiteX6" fmla="*/ 2349500 w 2349500"/>
              <a:gd name="connsiteY6" fmla="*/ 1146897 h 1195492"/>
              <a:gd name="connsiteX0" fmla="*/ 0 w 2349500"/>
              <a:gd name="connsiteY0" fmla="*/ 1168000 h 1203895"/>
              <a:gd name="connsiteX1" fmla="*/ 965200 w 2349500"/>
              <a:gd name="connsiteY1" fmla="*/ 1091800 h 1203895"/>
              <a:gd name="connsiteX2" fmla="*/ 1092200 w 2349500"/>
              <a:gd name="connsiteY2" fmla="*/ 177400 h 1203895"/>
              <a:gd name="connsiteX3" fmla="*/ 1104900 w 2349500"/>
              <a:gd name="connsiteY3" fmla="*/ 75800 h 1203895"/>
              <a:gd name="connsiteX4" fmla="*/ 1155700 w 2349500"/>
              <a:gd name="connsiteY4" fmla="*/ 1041000 h 1203895"/>
              <a:gd name="connsiteX5" fmla="*/ 1358900 w 2349500"/>
              <a:gd name="connsiteY5" fmla="*/ 1168000 h 1203895"/>
              <a:gd name="connsiteX6" fmla="*/ 2349500 w 2349500"/>
              <a:gd name="connsiteY6" fmla="*/ 1155300 h 1203895"/>
              <a:gd name="connsiteX0" fmla="*/ 0 w 2349500"/>
              <a:gd name="connsiteY0" fmla="*/ 1168000 h 1203895"/>
              <a:gd name="connsiteX1" fmla="*/ 965200 w 2349500"/>
              <a:gd name="connsiteY1" fmla="*/ 1091800 h 1203895"/>
              <a:gd name="connsiteX2" fmla="*/ 1092200 w 2349500"/>
              <a:gd name="connsiteY2" fmla="*/ 177400 h 1203895"/>
              <a:gd name="connsiteX3" fmla="*/ 1104900 w 2349500"/>
              <a:gd name="connsiteY3" fmla="*/ 75800 h 1203895"/>
              <a:gd name="connsiteX4" fmla="*/ 1155700 w 2349500"/>
              <a:gd name="connsiteY4" fmla="*/ 1041000 h 1203895"/>
              <a:gd name="connsiteX5" fmla="*/ 1358900 w 2349500"/>
              <a:gd name="connsiteY5" fmla="*/ 1168000 h 1203895"/>
              <a:gd name="connsiteX6" fmla="*/ 2349500 w 2349500"/>
              <a:gd name="connsiteY6" fmla="*/ 1155300 h 1203895"/>
              <a:gd name="connsiteX0" fmla="*/ 0 w 2349500"/>
              <a:gd name="connsiteY0" fmla="*/ 1168000 h 1203895"/>
              <a:gd name="connsiteX1" fmla="*/ 965200 w 2349500"/>
              <a:gd name="connsiteY1" fmla="*/ 1091800 h 1203895"/>
              <a:gd name="connsiteX2" fmla="*/ 1092200 w 2349500"/>
              <a:gd name="connsiteY2" fmla="*/ 177400 h 1203895"/>
              <a:gd name="connsiteX3" fmla="*/ 1104900 w 2349500"/>
              <a:gd name="connsiteY3" fmla="*/ 75800 h 1203895"/>
              <a:gd name="connsiteX4" fmla="*/ 1155700 w 2349500"/>
              <a:gd name="connsiteY4" fmla="*/ 1041000 h 1203895"/>
              <a:gd name="connsiteX5" fmla="*/ 1358900 w 2349500"/>
              <a:gd name="connsiteY5" fmla="*/ 1168000 h 1203895"/>
              <a:gd name="connsiteX6" fmla="*/ 2349500 w 2349500"/>
              <a:gd name="connsiteY6" fmla="*/ 1155300 h 1203895"/>
              <a:gd name="connsiteX0" fmla="*/ 0 w 2349500"/>
              <a:gd name="connsiteY0" fmla="*/ 1170048 h 1232093"/>
              <a:gd name="connsiteX1" fmla="*/ 1031875 w 2349500"/>
              <a:gd name="connsiteY1" fmla="*/ 1141473 h 1232093"/>
              <a:gd name="connsiteX2" fmla="*/ 1092200 w 2349500"/>
              <a:gd name="connsiteY2" fmla="*/ 179448 h 1232093"/>
              <a:gd name="connsiteX3" fmla="*/ 1104900 w 2349500"/>
              <a:gd name="connsiteY3" fmla="*/ 77848 h 1232093"/>
              <a:gd name="connsiteX4" fmla="*/ 1155700 w 2349500"/>
              <a:gd name="connsiteY4" fmla="*/ 1043048 h 1232093"/>
              <a:gd name="connsiteX5" fmla="*/ 1358900 w 2349500"/>
              <a:gd name="connsiteY5" fmla="*/ 1170048 h 1232093"/>
              <a:gd name="connsiteX6" fmla="*/ 2349500 w 2349500"/>
              <a:gd name="connsiteY6" fmla="*/ 1157348 h 1232093"/>
              <a:gd name="connsiteX0" fmla="*/ 0 w 2349500"/>
              <a:gd name="connsiteY0" fmla="*/ 1170048 h 1232093"/>
              <a:gd name="connsiteX1" fmla="*/ 1031875 w 2349500"/>
              <a:gd name="connsiteY1" fmla="*/ 1141473 h 1232093"/>
              <a:gd name="connsiteX2" fmla="*/ 1092200 w 2349500"/>
              <a:gd name="connsiteY2" fmla="*/ 179448 h 1232093"/>
              <a:gd name="connsiteX3" fmla="*/ 1104900 w 2349500"/>
              <a:gd name="connsiteY3" fmla="*/ 77848 h 1232093"/>
              <a:gd name="connsiteX4" fmla="*/ 1155700 w 2349500"/>
              <a:gd name="connsiteY4" fmla="*/ 1043048 h 1232093"/>
              <a:gd name="connsiteX5" fmla="*/ 1358900 w 2349500"/>
              <a:gd name="connsiteY5" fmla="*/ 1170048 h 1232093"/>
              <a:gd name="connsiteX6" fmla="*/ 2349500 w 2349500"/>
              <a:gd name="connsiteY6" fmla="*/ 1157348 h 1232093"/>
              <a:gd name="connsiteX0" fmla="*/ 0 w 2349500"/>
              <a:gd name="connsiteY0" fmla="*/ 1170048 h 1232093"/>
              <a:gd name="connsiteX1" fmla="*/ 1069975 w 2349500"/>
              <a:gd name="connsiteY1" fmla="*/ 1141473 h 1232093"/>
              <a:gd name="connsiteX2" fmla="*/ 1092200 w 2349500"/>
              <a:gd name="connsiteY2" fmla="*/ 179448 h 1232093"/>
              <a:gd name="connsiteX3" fmla="*/ 1104900 w 2349500"/>
              <a:gd name="connsiteY3" fmla="*/ 77848 h 1232093"/>
              <a:gd name="connsiteX4" fmla="*/ 1155700 w 2349500"/>
              <a:gd name="connsiteY4" fmla="*/ 1043048 h 1232093"/>
              <a:gd name="connsiteX5" fmla="*/ 1358900 w 2349500"/>
              <a:gd name="connsiteY5" fmla="*/ 1170048 h 1232093"/>
              <a:gd name="connsiteX6" fmla="*/ 2349500 w 2349500"/>
              <a:gd name="connsiteY6" fmla="*/ 1157348 h 1232093"/>
              <a:gd name="connsiteX0" fmla="*/ 0 w 2349500"/>
              <a:gd name="connsiteY0" fmla="*/ 1172144 h 1234189"/>
              <a:gd name="connsiteX1" fmla="*/ 1069975 w 2349500"/>
              <a:gd name="connsiteY1" fmla="*/ 1143569 h 1234189"/>
              <a:gd name="connsiteX2" fmla="*/ 1092200 w 2349500"/>
              <a:gd name="connsiteY2" fmla="*/ 181544 h 1234189"/>
              <a:gd name="connsiteX3" fmla="*/ 1104900 w 2349500"/>
              <a:gd name="connsiteY3" fmla="*/ 79944 h 1234189"/>
              <a:gd name="connsiteX4" fmla="*/ 1089025 w 2349500"/>
              <a:gd name="connsiteY4" fmla="*/ 1073719 h 1234189"/>
              <a:gd name="connsiteX5" fmla="*/ 1358900 w 2349500"/>
              <a:gd name="connsiteY5" fmla="*/ 1172144 h 1234189"/>
              <a:gd name="connsiteX6" fmla="*/ 2349500 w 2349500"/>
              <a:gd name="connsiteY6" fmla="*/ 1159444 h 1234189"/>
              <a:gd name="connsiteX0" fmla="*/ 0 w 2349500"/>
              <a:gd name="connsiteY0" fmla="*/ 1172144 h 1234189"/>
              <a:gd name="connsiteX1" fmla="*/ 1069975 w 2349500"/>
              <a:gd name="connsiteY1" fmla="*/ 1143569 h 1234189"/>
              <a:gd name="connsiteX2" fmla="*/ 1092200 w 2349500"/>
              <a:gd name="connsiteY2" fmla="*/ 181544 h 1234189"/>
              <a:gd name="connsiteX3" fmla="*/ 1104900 w 2349500"/>
              <a:gd name="connsiteY3" fmla="*/ 79944 h 1234189"/>
              <a:gd name="connsiteX4" fmla="*/ 1089025 w 2349500"/>
              <a:gd name="connsiteY4" fmla="*/ 1073719 h 1234189"/>
              <a:gd name="connsiteX5" fmla="*/ 1358900 w 2349500"/>
              <a:gd name="connsiteY5" fmla="*/ 1172144 h 1234189"/>
              <a:gd name="connsiteX6" fmla="*/ 2349500 w 2349500"/>
              <a:gd name="connsiteY6" fmla="*/ 1159444 h 1234189"/>
              <a:gd name="connsiteX0" fmla="*/ 0 w 2349500"/>
              <a:gd name="connsiteY0" fmla="*/ 1171322 h 1221988"/>
              <a:gd name="connsiteX1" fmla="*/ 1031875 w 2349500"/>
              <a:gd name="connsiteY1" fmla="*/ 1123697 h 1221988"/>
              <a:gd name="connsiteX2" fmla="*/ 1092200 w 2349500"/>
              <a:gd name="connsiteY2" fmla="*/ 180722 h 1221988"/>
              <a:gd name="connsiteX3" fmla="*/ 1104900 w 2349500"/>
              <a:gd name="connsiteY3" fmla="*/ 79122 h 1221988"/>
              <a:gd name="connsiteX4" fmla="*/ 1089025 w 2349500"/>
              <a:gd name="connsiteY4" fmla="*/ 1072897 h 1221988"/>
              <a:gd name="connsiteX5" fmla="*/ 1358900 w 2349500"/>
              <a:gd name="connsiteY5" fmla="*/ 1171322 h 1221988"/>
              <a:gd name="connsiteX6" fmla="*/ 2349500 w 2349500"/>
              <a:gd name="connsiteY6" fmla="*/ 1158622 h 122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9500" h="1221988">
                <a:moveTo>
                  <a:pt x="0" y="1171322"/>
                </a:moveTo>
                <a:cubicBezTo>
                  <a:pt x="347133" y="1203072"/>
                  <a:pt x="849842" y="1288797"/>
                  <a:pt x="1031875" y="1123697"/>
                </a:cubicBezTo>
                <a:cubicBezTo>
                  <a:pt x="1071033" y="958597"/>
                  <a:pt x="1080029" y="354818"/>
                  <a:pt x="1092200" y="180722"/>
                </a:cubicBezTo>
                <a:cubicBezTo>
                  <a:pt x="1104371" y="6626"/>
                  <a:pt x="1105429" y="-69574"/>
                  <a:pt x="1104900" y="79122"/>
                </a:cubicBezTo>
                <a:cubicBezTo>
                  <a:pt x="1104371" y="227818"/>
                  <a:pt x="1087967" y="909914"/>
                  <a:pt x="1089025" y="1072897"/>
                </a:cubicBezTo>
                <a:cubicBezTo>
                  <a:pt x="1194858" y="1216830"/>
                  <a:pt x="1148821" y="1157035"/>
                  <a:pt x="1358900" y="1171322"/>
                </a:cubicBezTo>
                <a:cubicBezTo>
                  <a:pt x="1568979" y="1185610"/>
                  <a:pt x="2182283" y="1186139"/>
                  <a:pt x="2349500" y="1158622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762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540488" y="1597223"/>
            <a:ext cx="860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Carrier</a:t>
            </a:r>
            <a:endParaRPr lang="en-US" sz="1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6400800" y="1529328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Residual or noise added to carrier by a device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7" name="Straight Arrow Connector 126"/>
          <p:cNvCxnSpPr>
            <a:endCxn id="124" idx="4"/>
          </p:cNvCxnSpPr>
          <p:nvPr/>
        </p:nvCxnSpPr>
        <p:spPr bwMode="auto">
          <a:xfrm flipH="1">
            <a:off x="5328617" y="1898660"/>
            <a:ext cx="406800" cy="56831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26" idx="2"/>
            <a:endCxn id="119" idx="4"/>
          </p:cNvCxnSpPr>
          <p:nvPr/>
        </p:nvCxnSpPr>
        <p:spPr bwMode="auto">
          <a:xfrm flipH="1">
            <a:off x="5522292" y="2267992"/>
            <a:ext cx="1716708" cy="1414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9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83" y="2005072"/>
            <a:ext cx="21812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" name="Freeform 129"/>
          <p:cNvSpPr/>
          <p:nvPr/>
        </p:nvSpPr>
        <p:spPr bwMode="auto">
          <a:xfrm>
            <a:off x="1251608" y="1413714"/>
            <a:ext cx="1054100" cy="548243"/>
          </a:xfrm>
          <a:custGeom>
            <a:avLst/>
            <a:gdLst>
              <a:gd name="connsiteX0" fmla="*/ 0 w 2349500"/>
              <a:gd name="connsiteY0" fmla="*/ 1158515 h 1184017"/>
              <a:gd name="connsiteX1" fmla="*/ 876300 w 2349500"/>
              <a:gd name="connsiteY1" fmla="*/ 1056915 h 1184017"/>
              <a:gd name="connsiteX2" fmla="*/ 1092200 w 2349500"/>
              <a:gd name="connsiteY2" fmla="*/ 167915 h 1184017"/>
              <a:gd name="connsiteX3" fmla="*/ 1104900 w 2349500"/>
              <a:gd name="connsiteY3" fmla="*/ 66315 h 1184017"/>
              <a:gd name="connsiteX4" fmla="*/ 1117600 w 2349500"/>
              <a:gd name="connsiteY4" fmla="*/ 917215 h 1184017"/>
              <a:gd name="connsiteX5" fmla="*/ 1181100 w 2349500"/>
              <a:gd name="connsiteY5" fmla="*/ 1107715 h 1184017"/>
              <a:gd name="connsiteX6" fmla="*/ 1358900 w 2349500"/>
              <a:gd name="connsiteY6" fmla="*/ 1158515 h 1184017"/>
              <a:gd name="connsiteX7" fmla="*/ 2349500 w 2349500"/>
              <a:gd name="connsiteY7" fmla="*/ 1145815 h 1184017"/>
              <a:gd name="connsiteX0" fmla="*/ 0 w 2349500"/>
              <a:gd name="connsiteY0" fmla="*/ 1159597 h 1195492"/>
              <a:gd name="connsiteX1" fmla="*/ 965200 w 2349500"/>
              <a:gd name="connsiteY1" fmla="*/ 1083397 h 1195492"/>
              <a:gd name="connsiteX2" fmla="*/ 1092200 w 2349500"/>
              <a:gd name="connsiteY2" fmla="*/ 168997 h 1195492"/>
              <a:gd name="connsiteX3" fmla="*/ 1104900 w 2349500"/>
              <a:gd name="connsiteY3" fmla="*/ 67397 h 1195492"/>
              <a:gd name="connsiteX4" fmla="*/ 1117600 w 2349500"/>
              <a:gd name="connsiteY4" fmla="*/ 918297 h 1195492"/>
              <a:gd name="connsiteX5" fmla="*/ 1181100 w 2349500"/>
              <a:gd name="connsiteY5" fmla="*/ 1108797 h 1195492"/>
              <a:gd name="connsiteX6" fmla="*/ 1358900 w 2349500"/>
              <a:gd name="connsiteY6" fmla="*/ 1159597 h 1195492"/>
              <a:gd name="connsiteX7" fmla="*/ 2349500 w 2349500"/>
              <a:gd name="connsiteY7" fmla="*/ 1146897 h 1195492"/>
              <a:gd name="connsiteX0" fmla="*/ 0 w 2349500"/>
              <a:gd name="connsiteY0" fmla="*/ 1159597 h 1195492"/>
              <a:gd name="connsiteX1" fmla="*/ 965200 w 2349500"/>
              <a:gd name="connsiteY1" fmla="*/ 1083397 h 1195492"/>
              <a:gd name="connsiteX2" fmla="*/ 1092200 w 2349500"/>
              <a:gd name="connsiteY2" fmla="*/ 168997 h 1195492"/>
              <a:gd name="connsiteX3" fmla="*/ 1104900 w 2349500"/>
              <a:gd name="connsiteY3" fmla="*/ 67397 h 1195492"/>
              <a:gd name="connsiteX4" fmla="*/ 1117600 w 2349500"/>
              <a:gd name="connsiteY4" fmla="*/ 918297 h 1195492"/>
              <a:gd name="connsiteX5" fmla="*/ 1193800 w 2349500"/>
              <a:gd name="connsiteY5" fmla="*/ 1108797 h 1195492"/>
              <a:gd name="connsiteX6" fmla="*/ 1358900 w 2349500"/>
              <a:gd name="connsiteY6" fmla="*/ 1159597 h 1195492"/>
              <a:gd name="connsiteX7" fmla="*/ 2349500 w 2349500"/>
              <a:gd name="connsiteY7" fmla="*/ 1146897 h 1195492"/>
              <a:gd name="connsiteX0" fmla="*/ 0 w 2349500"/>
              <a:gd name="connsiteY0" fmla="*/ 1159597 h 1195492"/>
              <a:gd name="connsiteX1" fmla="*/ 965200 w 2349500"/>
              <a:gd name="connsiteY1" fmla="*/ 1083397 h 1195492"/>
              <a:gd name="connsiteX2" fmla="*/ 1092200 w 2349500"/>
              <a:gd name="connsiteY2" fmla="*/ 168997 h 1195492"/>
              <a:gd name="connsiteX3" fmla="*/ 1104900 w 2349500"/>
              <a:gd name="connsiteY3" fmla="*/ 67397 h 1195492"/>
              <a:gd name="connsiteX4" fmla="*/ 1117600 w 2349500"/>
              <a:gd name="connsiteY4" fmla="*/ 918297 h 1195492"/>
              <a:gd name="connsiteX5" fmla="*/ 1358900 w 2349500"/>
              <a:gd name="connsiteY5" fmla="*/ 1159597 h 1195492"/>
              <a:gd name="connsiteX6" fmla="*/ 2349500 w 2349500"/>
              <a:gd name="connsiteY6" fmla="*/ 1146897 h 1195492"/>
              <a:gd name="connsiteX0" fmla="*/ 0 w 2349500"/>
              <a:gd name="connsiteY0" fmla="*/ 1168000 h 1203895"/>
              <a:gd name="connsiteX1" fmla="*/ 965200 w 2349500"/>
              <a:gd name="connsiteY1" fmla="*/ 1091800 h 1203895"/>
              <a:gd name="connsiteX2" fmla="*/ 1092200 w 2349500"/>
              <a:gd name="connsiteY2" fmla="*/ 177400 h 1203895"/>
              <a:gd name="connsiteX3" fmla="*/ 1104900 w 2349500"/>
              <a:gd name="connsiteY3" fmla="*/ 75800 h 1203895"/>
              <a:gd name="connsiteX4" fmla="*/ 1155700 w 2349500"/>
              <a:gd name="connsiteY4" fmla="*/ 1041000 h 1203895"/>
              <a:gd name="connsiteX5" fmla="*/ 1358900 w 2349500"/>
              <a:gd name="connsiteY5" fmla="*/ 1168000 h 1203895"/>
              <a:gd name="connsiteX6" fmla="*/ 2349500 w 2349500"/>
              <a:gd name="connsiteY6" fmla="*/ 1155300 h 1203895"/>
              <a:gd name="connsiteX0" fmla="*/ 0 w 2349500"/>
              <a:gd name="connsiteY0" fmla="*/ 1168000 h 1203895"/>
              <a:gd name="connsiteX1" fmla="*/ 965200 w 2349500"/>
              <a:gd name="connsiteY1" fmla="*/ 1091800 h 1203895"/>
              <a:gd name="connsiteX2" fmla="*/ 1092200 w 2349500"/>
              <a:gd name="connsiteY2" fmla="*/ 177400 h 1203895"/>
              <a:gd name="connsiteX3" fmla="*/ 1104900 w 2349500"/>
              <a:gd name="connsiteY3" fmla="*/ 75800 h 1203895"/>
              <a:gd name="connsiteX4" fmla="*/ 1155700 w 2349500"/>
              <a:gd name="connsiteY4" fmla="*/ 1041000 h 1203895"/>
              <a:gd name="connsiteX5" fmla="*/ 1358900 w 2349500"/>
              <a:gd name="connsiteY5" fmla="*/ 1168000 h 1203895"/>
              <a:gd name="connsiteX6" fmla="*/ 2349500 w 2349500"/>
              <a:gd name="connsiteY6" fmla="*/ 1155300 h 1203895"/>
              <a:gd name="connsiteX0" fmla="*/ 0 w 2349500"/>
              <a:gd name="connsiteY0" fmla="*/ 1168000 h 1203895"/>
              <a:gd name="connsiteX1" fmla="*/ 965200 w 2349500"/>
              <a:gd name="connsiteY1" fmla="*/ 1091800 h 1203895"/>
              <a:gd name="connsiteX2" fmla="*/ 1092200 w 2349500"/>
              <a:gd name="connsiteY2" fmla="*/ 177400 h 1203895"/>
              <a:gd name="connsiteX3" fmla="*/ 1104900 w 2349500"/>
              <a:gd name="connsiteY3" fmla="*/ 75800 h 1203895"/>
              <a:gd name="connsiteX4" fmla="*/ 1155700 w 2349500"/>
              <a:gd name="connsiteY4" fmla="*/ 1041000 h 1203895"/>
              <a:gd name="connsiteX5" fmla="*/ 1358900 w 2349500"/>
              <a:gd name="connsiteY5" fmla="*/ 1168000 h 1203895"/>
              <a:gd name="connsiteX6" fmla="*/ 2349500 w 2349500"/>
              <a:gd name="connsiteY6" fmla="*/ 1155300 h 1203895"/>
              <a:gd name="connsiteX0" fmla="*/ 0 w 2349500"/>
              <a:gd name="connsiteY0" fmla="*/ 1170048 h 1232093"/>
              <a:gd name="connsiteX1" fmla="*/ 1031875 w 2349500"/>
              <a:gd name="connsiteY1" fmla="*/ 1141473 h 1232093"/>
              <a:gd name="connsiteX2" fmla="*/ 1092200 w 2349500"/>
              <a:gd name="connsiteY2" fmla="*/ 179448 h 1232093"/>
              <a:gd name="connsiteX3" fmla="*/ 1104900 w 2349500"/>
              <a:gd name="connsiteY3" fmla="*/ 77848 h 1232093"/>
              <a:gd name="connsiteX4" fmla="*/ 1155700 w 2349500"/>
              <a:gd name="connsiteY4" fmla="*/ 1043048 h 1232093"/>
              <a:gd name="connsiteX5" fmla="*/ 1358900 w 2349500"/>
              <a:gd name="connsiteY5" fmla="*/ 1170048 h 1232093"/>
              <a:gd name="connsiteX6" fmla="*/ 2349500 w 2349500"/>
              <a:gd name="connsiteY6" fmla="*/ 1157348 h 1232093"/>
              <a:gd name="connsiteX0" fmla="*/ 0 w 2349500"/>
              <a:gd name="connsiteY0" fmla="*/ 1170048 h 1232093"/>
              <a:gd name="connsiteX1" fmla="*/ 1031875 w 2349500"/>
              <a:gd name="connsiteY1" fmla="*/ 1141473 h 1232093"/>
              <a:gd name="connsiteX2" fmla="*/ 1092200 w 2349500"/>
              <a:gd name="connsiteY2" fmla="*/ 179448 h 1232093"/>
              <a:gd name="connsiteX3" fmla="*/ 1104900 w 2349500"/>
              <a:gd name="connsiteY3" fmla="*/ 77848 h 1232093"/>
              <a:gd name="connsiteX4" fmla="*/ 1155700 w 2349500"/>
              <a:gd name="connsiteY4" fmla="*/ 1043048 h 1232093"/>
              <a:gd name="connsiteX5" fmla="*/ 1358900 w 2349500"/>
              <a:gd name="connsiteY5" fmla="*/ 1170048 h 1232093"/>
              <a:gd name="connsiteX6" fmla="*/ 2349500 w 2349500"/>
              <a:gd name="connsiteY6" fmla="*/ 1157348 h 1232093"/>
              <a:gd name="connsiteX0" fmla="*/ 0 w 2349500"/>
              <a:gd name="connsiteY0" fmla="*/ 1170048 h 1232093"/>
              <a:gd name="connsiteX1" fmla="*/ 1069975 w 2349500"/>
              <a:gd name="connsiteY1" fmla="*/ 1141473 h 1232093"/>
              <a:gd name="connsiteX2" fmla="*/ 1092200 w 2349500"/>
              <a:gd name="connsiteY2" fmla="*/ 179448 h 1232093"/>
              <a:gd name="connsiteX3" fmla="*/ 1104900 w 2349500"/>
              <a:gd name="connsiteY3" fmla="*/ 77848 h 1232093"/>
              <a:gd name="connsiteX4" fmla="*/ 1155700 w 2349500"/>
              <a:gd name="connsiteY4" fmla="*/ 1043048 h 1232093"/>
              <a:gd name="connsiteX5" fmla="*/ 1358900 w 2349500"/>
              <a:gd name="connsiteY5" fmla="*/ 1170048 h 1232093"/>
              <a:gd name="connsiteX6" fmla="*/ 2349500 w 2349500"/>
              <a:gd name="connsiteY6" fmla="*/ 1157348 h 1232093"/>
              <a:gd name="connsiteX0" fmla="*/ 0 w 2349500"/>
              <a:gd name="connsiteY0" fmla="*/ 1172144 h 1234189"/>
              <a:gd name="connsiteX1" fmla="*/ 1069975 w 2349500"/>
              <a:gd name="connsiteY1" fmla="*/ 1143569 h 1234189"/>
              <a:gd name="connsiteX2" fmla="*/ 1092200 w 2349500"/>
              <a:gd name="connsiteY2" fmla="*/ 181544 h 1234189"/>
              <a:gd name="connsiteX3" fmla="*/ 1104900 w 2349500"/>
              <a:gd name="connsiteY3" fmla="*/ 79944 h 1234189"/>
              <a:gd name="connsiteX4" fmla="*/ 1089025 w 2349500"/>
              <a:gd name="connsiteY4" fmla="*/ 1073719 h 1234189"/>
              <a:gd name="connsiteX5" fmla="*/ 1358900 w 2349500"/>
              <a:gd name="connsiteY5" fmla="*/ 1172144 h 1234189"/>
              <a:gd name="connsiteX6" fmla="*/ 2349500 w 2349500"/>
              <a:gd name="connsiteY6" fmla="*/ 1159444 h 1234189"/>
              <a:gd name="connsiteX0" fmla="*/ 0 w 2349500"/>
              <a:gd name="connsiteY0" fmla="*/ 1172144 h 1234189"/>
              <a:gd name="connsiteX1" fmla="*/ 1069975 w 2349500"/>
              <a:gd name="connsiteY1" fmla="*/ 1143569 h 1234189"/>
              <a:gd name="connsiteX2" fmla="*/ 1092200 w 2349500"/>
              <a:gd name="connsiteY2" fmla="*/ 181544 h 1234189"/>
              <a:gd name="connsiteX3" fmla="*/ 1104900 w 2349500"/>
              <a:gd name="connsiteY3" fmla="*/ 79944 h 1234189"/>
              <a:gd name="connsiteX4" fmla="*/ 1089025 w 2349500"/>
              <a:gd name="connsiteY4" fmla="*/ 1073719 h 1234189"/>
              <a:gd name="connsiteX5" fmla="*/ 1358900 w 2349500"/>
              <a:gd name="connsiteY5" fmla="*/ 1172144 h 1234189"/>
              <a:gd name="connsiteX6" fmla="*/ 2349500 w 2349500"/>
              <a:gd name="connsiteY6" fmla="*/ 1159444 h 1234189"/>
              <a:gd name="connsiteX0" fmla="*/ 0 w 2349500"/>
              <a:gd name="connsiteY0" fmla="*/ 1171322 h 1221988"/>
              <a:gd name="connsiteX1" fmla="*/ 1031875 w 2349500"/>
              <a:gd name="connsiteY1" fmla="*/ 1123697 h 1221988"/>
              <a:gd name="connsiteX2" fmla="*/ 1092200 w 2349500"/>
              <a:gd name="connsiteY2" fmla="*/ 180722 h 1221988"/>
              <a:gd name="connsiteX3" fmla="*/ 1104900 w 2349500"/>
              <a:gd name="connsiteY3" fmla="*/ 79122 h 1221988"/>
              <a:gd name="connsiteX4" fmla="*/ 1089025 w 2349500"/>
              <a:gd name="connsiteY4" fmla="*/ 1072897 h 1221988"/>
              <a:gd name="connsiteX5" fmla="*/ 1358900 w 2349500"/>
              <a:gd name="connsiteY5" fmla="*/ 1171322 h 1221988"/>
              <a:gd name="connsiteX6" fmla="*/ 2349500 w 2349500"/>
              <a:gd name="connsiteY6" fmla="*/ 1158622 h 122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9500" h="1221988">
                <a:moveTo>
                  <a:pt x="0" y="1171322"/>
                </a:moveTo>
                <a:cubicBezTo>
                  <a:pt x="347133" y="1203072"/>
                  <a:pt x="849842" y="1288797"/>
                  <a:pt x="1031875" y="1123697"/>
                </a:cubicBezTo>
                <a:cubicBezTo>
                  <a:pt x="1071033" y="958597"/>
                  <a:pt x="1080029" y="354818"/>
                  <a:pt x="1092200" y="180722"/>
                </a:cubicBezTo>
                <a:cubicBezTo>
                  <a:pt x="1104371" y="6626"/>
                  <a:pt x="1105429" y="-69574"/>
                  <a:pt x="1104900" y="79122"/>
                </a:cubicBezTo>
                <a:cubicBezTo>
                  <a:pt x="1104371" y="227818"/>
                  <a:pt x="1087967" y="909914"/>
                  <a:pt x="1089025" y="1072897"/>
                </a:cubicBezTo>
                <a:cubicBezTo>
                  <a:pt x="1194858" y="1216830"/>
                  <a:pt x="1148821" y="1157035"/>
                  <a:pt x="1358900" y="1171322"/>
                </a:cubicBezTo>
                <a:cubicBezTo>
                  <a:pt x="1568979" y="1185610"/>
                  <a:pt x="2182283" y="1186139"/>
                  <a:pt x="2349500" y="1158622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762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1" name="Freeform 130"/>
          <p:cNvSpPr/>
          <p:nvPr/>
        </p:nvSpPr>
        <p:spPr bwMode="auto">
          <a:xfrm>
            <a:off x="2575583" y="1687835"/>
            <a:ext cx="742950" cy="269612"/>
          </a:xfrm>
          <a:custGeom>
            <a:avLst/>
            <a:gdLst>
              <a:gd name="connsiteX0" fmla="*/ 0 w 742950"/>
              <a:gd name="connsiteY0" fmla="*/ 114438 h 114438"/>
              <a:gd name="connsiteX1" fmla="*/ 285750 w 742950"/>
              <a:gd name="connsiteY1" fmla="*/ 85863 h 114438"/>
              <a:gd name="connsiteX2" fmla="*/ 390525 w 742950"/>
              <a:gd name="connsiteY2" fmla="*/ 138 h 114438"/>
              <a:gd name="connsiteX3" fmla="*/ 495300 w 742950"/>
              <a:gd name="connsiteY3" fmla="*/ 66813 h 114438"/>
              <a:gd name="connsiteX4" fmla="*/ 742950 w 742950"/>
              <a:gd name="connsiteY4" fmla="*/ 104913 h 11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114438">
                <a:moveTo>
                  <a:pt x="0" y="114438"/>
                </a:moveTo>
                <a:cubicBezTo>
                  <a:pt x="110331" y="109675"/>
                  <a:pt x="220662" y="104913"/>
                  <a:pt x="285750" y="85863"/>
                </a:cubicBezTo>
                <a:cubicBezTo>
                  <a:pt x="350838" y="66813"/>
                  <a:pt x="355600" y="3313"/>
                  <a:pt x="390525" y="138"/>
                </a:cubicBezTo>
                <a:cubicBezTo>
                  <a:pt x="425450" y="-3037"/>
                  <a:pt x="436563" y="49351"/>
                  <a:pt x="495300" y="66813"/>
                </a:cubicBezTo>
                <a:cubicBezTo>
                  <a:pt x="554037" y="84275"/>
                  <a:pt x="742950" y="104913"/>
                  <a:pt x="742950" y="104913"/>
                </a:cubicBezTo>
              </a:path>
            </a:pathLst>
          </a:cu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31242" y="5449669"/>
            <a:ext cx="732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Useful for characterizing noise added by a device or differential noise between devices (i.e. Short Pulse X-ray RF Cavities)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2197813" y="2466975"/>
            <a:ext cx="1535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Device Under Test</a:t>
            </a:r>
            <a:endParaRPr lang="en-US" sz="1400" dirty="0"/>
          </a:p>
        </p:txBody>
      </p:sp>
      <p:sp>
        <p:nvSpPr>
          <p:cNvPr id="67" name="Arc 66"/>
          <p:cNvSpPr/>
          <p:nvPr/>
        </p:nvSpPr>
        <p:spPr bwMode="auto">
          <a:xfrm>
            <a:off x="1778657" y="3441286"/>
            <a:ext cx="144243" cy="597314"/>
          </a:xfrm>
          <a:prstGeom prst="arc">
            <a:avLst>
              <a:gd name="adj1" fmla="val 17380842"/>
              <a:gd name="adj2" fmla="val 4924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981166" y="340701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libri"/>
                <a:cs typeface="Calibri"/>
              </a:rPr>
              <a:t>ϕ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460831" y="1170801"/>
            <a:ext cx="147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 Spectrum</a:t>
            </a:r>
            <a:endParaRPr lang="en-US" sz="1200" dirty="0"/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4252531" y="3526422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Polar</a:t>
            </a:r>
            <a:endParaRPr lang="en-US" sz="1600" b="1" dirty="0"/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279632" y="4665478"/>
            <a:ext cx="998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Cartesian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038" y="1034654"/>
            <a:ext cx="6619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Measurement Using </a:t>
            </a:r>
            <a:r>
              <a:rPr lang="en-US" dirty="0"/>
              <a:t>Saturated </a:t>
            </a:r>
            <a:r>
              <a:rPr lang="en-US" dirty="0" smtClean="0"/>
              <a:t>Mixer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Lee Teng Internship 2013, Research Topic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194312"/>
            <a:ext cx="384175" cy="365125"/>
          </a:xfrm>
        </p:spPr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1603177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90⁰ Phase Shift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62200" y="2044381"/>
                <a:ext cx="731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𝐑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𝐿𝑃𝐹</m:t>
                      </m:r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mtClean="0"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2044381"/>
                <a:ext cx="73152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19400" y="2425381"/>
                <a:ext cx="3056991" cy="394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≅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𝝋</m:t>
                        </m:r>
                      </m:sub>
                    </m:sSub>
                    <m:r>
                      <a:rPr lang="en-US" b="1" i="1" smtClean="0">
                        <a:latin typeface="Cambria Math"/>
                        <a:ea typeface="Cambria Math"/>
                      </a:rPr>
                      <m:t>𝝋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𝒕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b="1" dirty="0" smtClean="0"/>
                  <a:t>     </a:t>
                </a:r>
                <a:r>
                  <a:rPr lang="en-US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𝒌</m:t>
                        </m:r>
                      </m:e>
                      <m:sub>
                        <m:r>
                          <a:rPr lang="en-U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𝝋</m:t>
                        </m:r>
                      </m:sub>
                    </m:sSub>
                    <m:r>
                      <a:rPr lang="en-US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0.3 </a:t>
                </a:r>
                <a:r>
                  <a:rPr lang="en-US" b="1" dirty="0">
                    <a:solidFill>
                      <a:schemeClr val="accent1">
                        <a:lumMod val="50000"/>
                      </a:schemeClr>
                    </a:solidFill>
                  </a:rPr>
                  <a:t>V/rad)</a:t>
                </a:r>
                <a:endParaRPr lang="en-US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425381"/>
                <a:ext cx="3056991" cy="394339"/>
              </a:xfrm>
              <a:prstGeom prst="rect">
                <a:avLst/>
              </a:prstGeom>
              <a:blipFill rotWithShape="1">
                <a:blip r:embed="rId5"/>
                <a:stretch>
                  <a:fillRect t="-6154" r="-1597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90822" y="2819400"/>
            <a:ext cx="6352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Source phase noise ideally cancels</a:t>
            </a:r>
          </a:p>
          <a:p>
            <a:endParaRPr lang="en-US" sz="8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Usually limited by LNA-mixer noise floor and cable vibration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838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72415" y="920354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900" dirty="0" smtClean="0"/>
              <a:t>1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067300" y="1374577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900" dirty="0"/>
              <a:t>2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578672" y="1377554"/>
            <a:ext cx="86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Low Noise Amplifier (LNA)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400800" y="1377554"/>
            <a:ext cx="86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Low Pass Filter (LPF)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162800" y="1373089"/>
            <a:ext cx="952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Fast Fourier Transform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858000" y="942975"/>
            <a:ext cx="500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R(t)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4052465" y="4951476"/>
            <a:ext cx="1798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femto</a:t>
            </a:r>
            <a:r>
              <a:rPr lang="en-US" sz="1600" b="1" dirty="0" smtClean="0"/>
              <a:t>-sec </a:t>
            </a:r>
            <a:r>
              <a:rPr lang="en-US" sz="1600" b="1" dirty="0" err="1" smtClean="0"/>
              <a:t>rms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255158" y="6039748"/>
            <a:ext cx="159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Frequency (Hz)</a:t>
            </a:r>
          </a:p>
          <a:p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497196" y="4958427"/>
            <a:ext cx="1936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dBrad</a:t>
            </a:r>
            <a:r>
              <a:rPr lang="en-US" b="1" baseline="30000" dirty="0" smtClean="0"/>
              <a:t>2</a:t>
            </a:r>
            <a:r>
              <a:rPr lang="en-US" sz="1600" b="1" dirty="0" smtClean="0"/>
              <a:t>/Hz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09800" y="6039748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Frequency (Hz)</a:t>
            </a:r>
          </a:p>
          <a:p>
            <a:endParaRPr lang="en-US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3995642" cy="201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999501" y="3657600"/>
            <a:ext cx="2050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Cumulative Integral</a:t>
            </a:r>
            <a:endParaRPr lang="en-US" sz="1600" b="1" dirty="0"/>
          </a:p>
        </p:txBody>
      </p:sp>
      <p:sp>
        <p:nvSpPr>
          <p:cNvPr id="32" name="Rectangle 31"/>
          <p:cNvSpPr/>
          <p:nvPr/>
        </p:nvSpPr>
        <p:spPr>
          <a:xfrm>
            <a:off x="803896" y="3657600"/>
            <a:ext cx="3604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Phase Noise Power Spectral Density</a:t>
            </a:r>
            <a:endParaRPr lang="en-US" sz="1600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33448"/>
            <a:ext cx="3824239" cy="206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5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r>
              <a:rPr lang="en-US" dirty="0" err="1" smtClean="0"/>
              <a:t>Teng</a:t>
            </a:r>
            <a:r>
              <a:rPr lang="en-US" dirty="0" smtClean="0"/>
              <a:t> Internship 2013, Research Topic Presentation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4495800"/>
            <a:ext cx="86868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08" y="627221"/>
            <a:ext cx="6896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Interferometric</a:t>
            </a:r>
            <a:r>
              <a:rPr lang="en-US" dirty="0" smtClean="0"/>
              <a:t> Noise Measurement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854682" y="1770221"/>
            <a:ext cx="3031518" cy="1903511"/>
            <a:chOff x="4810125" y="2057400"/>
            <a:chExt cx="3276600" cy="205740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5114925" y="2057400"/>
              <a:ext cx="0" cy="1752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5114925" y="3797300"/>
              <a:ext cx="29718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16200000">
              <a:off x="4316314" y="2627412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Signal Level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05525" y="38070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Frequency</a:t>
              </a:r>
              <a:endParaRPr lang="en-US" sz="1400" dirty="0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5299929" y="2235600"/>
              <a:ext cx="2349500" cy="1203895"/>
            </a:xfrm>
            <a:custGeom>
              <a:avLst/>
              <a:gdLst>
                <a:gd name="connsiteX0" fmla="*/ 0 w 2349500"/>
                <a:gd name="connsiteY0" fmla="*/ 1158515 h 1184017"/>
                <a:gd name="connsiteX1" fmla="*/ 876300 w 2349500"/>
                <a:gd name="connsiteY1" fmla="*/ 1056915 h 1184017"/>
                <a:gd name="connsiteX2" fmla="*/ 1092200 w 2349500"/>
                <a:gd name="connsiteY2" fmla="*/ 167915 h 1184017"/>
                <a:gd name="connsiteX3" fmla="*/ 1104900 w 2349500"/>
                <a:gd name="connsiteY3" fmla="*/ 66315 h 1184017"/>
                <a:gd name="connsiteX4" fmla="*/ 1117600 w 2349500"/>
                <a:gd name="connsiteY4" fmla="*/ 917215 h 1184017"/>
                <a:gd name="connsiteX5" fmla="*/ 1181100 w 2349500"/>
                <a:gd name="connsiteY5" fmla="*/ 1107715 h 1184017"/>
                <a:gd name="connsiteX6" fmla="*/ 1358900 w 2349500"/>
                <a:gd name="connsiteY6" fmla="*/ 1158515 h 1184017"/>
                <a:gd name="connsiteX7" fmla="*/ 2349500 w 2349500"/>
                <a:gd name="connsiteY7" fmla="*/ 1145815 h 1184017"/>
                <a:gd name="connsiteX0" fmla="*/ 0 w 2349500"/>
                <a:gd name="connsiteY0" fmla="*/ 1159597 h 1195492"/>
                <a:gd name="connsiteX1" fmla="*/ 965200 w 2349500"/>
                <a:gd name="connsiteY1" fmla="*/ 1083397 h 1195492"/>
                <a:gd name="connsiteX2" fmla="*/ 1092200 w 2349500"/>
                <a:gd name="connsiteY2" fmla="*/ 168997 h 1195492"/>
                <a:gd name="connsiteX3" fmla="*/ 1104900 w 2349500"/>
                <a:gd name="connsiteY3" fmla="*/ 67397 h 1195492"/>
                <a:gd name="connsiteX4" fmla="*/ 1117600 w 2349500"/>
                <a:gd name="connsiteY4" fmla="*/ 918297 h 1195492"/>
                <a:gd name="connsiteX5" fmla="*/ 1181100 w 2349500"/>
                <a:gd name="connsiteY5" fmla="*/ 1108797 h 1195492"/>
                <a:gd name="connsiteX6" fmla="*/ 1358900 w 2349500"/>
                <a:gd name="connsiteY6" fmla="*/ 1159597 h 1195492"/>
                <a:gd name="connsiteX7" fmla="*/ 2349500 w 2349500"/>
                <a:gd name="connsiteY7" fmla="*/ 1146897 h 1195492"/>
                <a:gd name="connsiteX0" fmla="*/ 0 w 2349500"/>
                <a:gd name="connsiteY0" fmla="*/ 1159597 h 1195492"/>
                <a:gd name="connsiteX1" fmla="*/ 965200 w 2349500"/>
                <a:gd name="connsiteY1" fmla="*/ 1083397 h 1195492"/>
                <a:gd name="connsiteX2" fmla="*/ 1092200 w 2349500"/>
                <a:gd name="connsiteY2" fmla="*/ 168997 h 1195492"/>
                <a:gd name="connsiteX3" fmla="*/ 1104900 w 2349500"/>
                <a:gd name="connsiteY3" fmla="*/ 67397 h 1195492"/>
                <a:gd name="connsiteX4" fmla="*/ 1117600 w 2349500"/>
                <a:gd name="connsiteY4" fmla="*/ 918297 h 1195492"/>
                <a:gd name="connsiteX5" fmla="*/ 1193800 w 2349500"/>
                <a:gd name="connsiteY5" fmla="*/ 1108797 h 1195492"/>
                <a:gd name="connsiteX6" fmla="*/ 1358900 w 2349500"/>
                <a:gd name="connsiteY6" fmla="*/ 1159597 h 1195492"/>
                <a:gd name="connsiteX7" fmla="*/ 2349500 w 2349500"/>
                <a:gd name="connsiteY7" fmla="*/ 1146897 h 1195492"/>
                <a:gd name="connsiteX0" fmla="*/ 0 w 2349500"/>
                <a:gd name="connsiteY0" fmla="*/ 1159597 h 1195492"/>
                <a:gd name="connsiteX1" fmla="*/ 965200 w 2349500"/>
                <a:gd name="connsiteY1" fmla="*/ 1083397 h 1195492"/>
                <a:gd name="connsiteX2" fmla="*/ 1092200 w 2349500"/>
                <a:gd name="connsiteY2" fmla="*/ 168997 h 1195492"/>
                <a:gd name="connsiteX3" fmla="*/ 1104900 w 2349500"/>
                <a:gd name="connsiteY3" fmla="*/ 67397 h 1195492"/>
                <a:gd name="connsiteX4" fmla="*/ 1117600 w 2349500"/>
                <a:gd name="connsiteY4" fmla="*/ 918297 h 1195492"/>
                <a:gd name="connsiteX5" fmla="*/ 1358900 w 2349500"/>
                <a:gd name="connsiteY5" fmla="*/ 1159597 h 1195492"/>
                <a:gd name="connsiteX6" fmla="*/ 2349500 w 2349500"/>
                <a:gd name="connsiteY6" fmla="*/ 1146897 h 1195492"/>
                <a:gd name="connsiteX0" fmla="*/ 0 w 2349500"/>
                <a:gd name="connsiteY0" fmla="*/ 1168000 h 1203895"/>
                <a:gd name="connsiteX1" fmla="*/ 965200 w 2349500"/>
                <a:gd name="connsiteY1" fmla="*/ 1091800 h 1203895"/>
                <a:gd name="connsiteX2" fmla="*/ 1092200 w 2349500"/>
                <a:gd name="connsiteY2" fmla="*/ 177400 h 1203895"/>
                <a:gd name="connsiteX3" fmla="*/ 1104900 w 2349500"/>
                <a:gd name="connsiteY3" fmla="*/ 75800 h 1203895"/>
                <a:gd name="connsiteX4" fmla="*/ 1155700 w 2349500"/>
                <a:gd name="connsiteY4" fmla="*/ 1041000 h 1203895"/>
                <a:gd name="connsiteX5" fmla="*/ 1358900 w 2349500"/>
                <a:gd name="connsiteY5" fmla="*/ 1168000 h 1203895"/>
                <a:gd name="connsiteX6" fmla="*/ 2349500 w 2349500"/>
                <a:gd name="connsiteY6" fmla="*/ 1155300 h 1203895"/>
                <a:gd name="connsiteX0" fmla="*/ 0 w 2349500"/>
                <a:gd name="connsiteY0" fmla="*/ 1168000 h 1203895"/>
                <a:gd name="connsiteX1" fmla="*/ 965200 w 2349500"/>
                <a:gd name="connsiteY1" fmla="*/ 1091800 h 1203895"/>
                <a:gd name="connsiteX2" fmla="*/ 1092200 w 2349500"/>
                <a:gd name="connsiteY2" fmla="*/ 177400 h 1203895"/>
                <a:gd name="connsiteX3" fmla="*/ 1104900 w 2349500"/>
                <a:gd name="connsiteY3" fmla="*/ 75800 h 1203895"/>
                <a:gd name="connsiteX4" fmla="*/ 1155700 w 2349500"/>
                <a:gd name="connsiteY4" fmla="*/ 1041000 h 1203895"/>
                <a:gd name="connsiteX5" fmla="*/ 1358900 w 2349500"/>
                <a:gd name="connsiteY5" fmla="*/ 1168000 h 1203895"/>
                <a:gd name="connsiteX6" fmla="*/ 2349500 w 2349500"/>
                <a:gd name="connsiteY6" fmla="*/ 1155300 h 1203895"/>
                <a:gd name="connsiteX0" fmla="*/ 0 w 2349500"/>
                <a:gd name="connsiteY0" fmla="*/ 1168000 h 1203895"/>
                <a:gd name="connsiteX1" fmla="*/ 965200 w 2349500"/>
                <a:gd name="connsiteY1" fmla="*/ 1091800 h 1203895"/>
                <a:gd name="connsiteX2" fmla="*/ 1092200 w 2349500"/>
                <a:gd name="connsiteY2" fmla="*/ 177400 h 1203895"/>
                <a:gd name="connsiteX3" fmla="*/ 1104900 w 2349500"/>
                <a:gd name="connsiteY3" fmla="*/ 75800 h 1203895"/>
                <a:gd name="connsiteX4" fmla="*/ 1155700 w 2349500"/>
                <a:gd name="connsiteY4" fmla="*/ 1041000 h 1203895"/>
                <a:gd name="connsiteX5" fmla="*/ 1358900 w 2349500"/>
                <a:gd name="connsiteY5" fmla="*/ 1168000 h 1203895"/>
                <a:gd name="connsiteX6" fmla="*/ 2349500 w 2349500"/>
                <a:gd name="connsiteY6" fmla="*/ 1155300 h 120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9500" h="1203895">
                  <a:moveTo>
                    <a:pt x="0" y="1168000"/>
                  </a:moveTo>
                  <a:cubicBezTo>
                    <a:pt x="347133" y="1199750"/>
                    <a:pt x="783167" y="1256900"/>
                    <a:pt x="965200" y="1091800"/>
                  </a:cubicBezTo>
                  <a:cubicBezTo>
                    <a:pt x="1147233" y="926700"/>
                    <a:pt x="1068917" y="346733"/>
                    <a:pt x="1092200" y="177400"/>
                  </a:cubicBezTo>
                  <a:cubicBezTo>
                    <a:pt x="1115483" y="8067"/>
                    <a:pt x="1094317" y="-68133"/>
                    <a:pt x="1104900" y="75800"/>
                  </a:cubicBezTo>
                  <a:cubicBezTo>
                    <a:pt x="1115483" y="219733"/>
                    <a:pt x="1049867" y="897067"/>
                    <a:pt x="1155700" y="1041000"/>
                  </a:cubicBezTo>
                  <a:cubicBezTo>
                    <a:pt x="1261533" y="1184933"/>
                    <a:pt x="1277553" y="1156539"/>
                    <a:pt x="1358900" y="1168000"/>
                  </a:cubicBezTo>
                  <a:cubicBezTo>
                    <a:pt x="1440247" y="1179461"/>
                    <a:pt x="2182283" y="1182817"/>
                    <a:pt x="2349500" y="1155300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 w="762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00825" y="2245084"/>
              <a:ext cx="1485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Carrier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98413" y="2410480"/>
              <a:ext cx="11346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</a:rPr>
                <a:t>DUT Noise</a:t>
              </a:r>
              <a:endParaRPr lang="en-US" sz="1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30" name="Straight Arrow Connector 29"/>
            <p:cNvCxnSpPr>
              <a:endCxn id="27" idx="4"/>
            </p:cNvCxnSpPr>
            <p:nvPr/>
          </p:nvCxnSpPr>
          <p:spPr bwMode="auto">
            <a:xfrm flipH="1">
              <a:off x="6455629" y="2552861"/>
              <a:ext cx="426389" cy="72373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9" idx="2"/>
            </p:cNvCxnSpPr>
            <p:nvPr/>
          </p:nvCxnSpPr>
          <p:spPr bwMode="auto">
            <a:xfrm>
              <a:off x="5765729" y="2718257"/>
              <a:ext cx="187396" cy="3153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 bwMode="auto">
            <a:xfrm>
              <a:off x="5267325" y="3048000"/>
              <a:ext cx="2324100" cy="160765"/>
            </a:xfrm>
            <a:custGeom>
              <a:avLst/>
              <a:gdLst>
                <a:gd name="connsiteX0" fmla="*/ 0 w 2298700"/>
                <a:gd name="connsiteY0" fmla="*/ 1208990 h 1258049"/>
                <a:gd name="connsiteX1" fmla="*/ 635000 w 2298700"/>
                <a:gd name="connsiteY1" fmla="*/ 1132790 h 1258049"/>
                <a:gd name="connsiteX2" fmla="*/ 1079500 w 2298700"/>
                <a:gd name="connsiteY2" fmla="*/ 129490 h 1258049"/>
                <a:gd name="connsiteX3" fmla="*/ 1079500 w 2298700"/>
                <a:gd name="connsiteY3" fmla="*/ 104090 h 1258049"/>
                <a:gd name="connsiteX4" fmla="*/ 1231900 w 2298700"/>
                <a:gd name="connsiteY4" fmla="*/ 967690 h 1258049"/>
                <a:gd name="connsiteX5" fmla="*/ 2120900 w 2298700"/>
                <a:gd name="connsiteY5" fmla="*/ 1208990 h 1258049"/>
                <a:gd name="connsiteX6" fmla="*/ 2298700 w 2298700"/>
                <a:gd name="connsiteY6" fmla="*/ 1208990 h 1258049"/>
                <a:gd name="connsiteX0" fmla="*/ 0 w 2298700"/>
                <a:gd name="connsiteY0" fmla="*/ 1205187 h 1252521"/>
                <a:gd name="connsiteX1" fmla="*/ 762000 w 2298700"/>
                <a:gd name="connsiteY1" fmla="*/ 1065487 h 1252521"/>
                <a:gd name="connsiteX2" fmla="*/ 1079500 w 2298700"/>
                <a:gd name="connsiteY2" fmla="*/ 125687 h 1252521"/>
                <a:gd name="connsiteX3" fmla="*/ 1079500 w 2298700"/>
                <a:gd name="connsiteY3" fmla="*/ 100287 h 1252521"/>
                <a:gd name="connsiteX4" fmla="*/ 1231900 w 2298700"/>
                <a:gd name="connsiteY4" fmla="*/ 963887 h 1252521"/>
                <a:gd name="connsiteX5" fmla="*/ 2120900 w 2298700"/>
                <a:gd name="connsiteY5" fmla="*/ 1205187 h 1252521"/>
                <a:gd name="connsiteX6" fmla="*/ 2298700 w 2298700"/>
                <a:gd name="connsiteY6" fmla="*/ 1205187 h 1252521"/>
                <a:gd name="connsiteX0" fmla="*/ 0 w 2298700"/>
                <a:gd name="connsiteY0" fmla="*/ 1295124 h 1342458"/>
                <a:gd name="connsiteX1" fmla="*/ 762000 w 2298700"/>
                <a:gd name="connsiteY1" fmla="*/ 1155424 h 1342458"/>
                <a:gd name="connsiteX2" fmla="*/ 1079500 w 2298700"/>
                <a:gd name="connsiteY2" fmla="*/ 215624 h 1342458"/>
                <a:gd name="connsiteX3" fmla="*/ 1079500 w 2298700"/>
                <a:gd name="connsiteY3" fmla="*/ 63224 h 1342458"/>
                <a:gd name="connsiteX4" fmla="*/ 1231900 w 2298700"/>
                <a:gd name="connsiteY4" fmla="*/ 1053824 h 1342458"/>
                <a:gd name="connsiteX5" fmla="*/ 2120900 w 2298700"/>
                <a:gd name="connsiteY5" fmla="*/ 1295124 h 1342458"/>
                <a:gd name="connsiteX6" fmla="*/ 2298700 w 2298700"/>
                <a:gd name="connsiteY6" fmla="*/ 1295124 h 1342458"/>
                <a:gd name="connsiteX0" fmla="*/ 0 w 2298700"/>
                <a:gd name="connsiteY0" fmla="*/ 1299817 h 1344014"/>
                <a:gd name="connsiteX1" fmla="*/ 762000 w 2298700"/>
                <a:gd name="connsiteY1" fmla="*/ 1160117 h 1344014"/>
                <a:gd name="connsiteX2" fmla="*/ 1079500 w 2298700"/>
                <a:gd name="connsiteY2" fmla="*/ 220317 h 1344014"/>
                <a:gd name="connsiteX3" fmla="*/ 1079500 w 2298700"/>
                <a:gd name="connsiteY3" fmla="*/ 67917 h 1344014"/>
                <a:gd name="connsiteX4" fmla="*/ 1257300 w 2298700"/>
                <a:gd name="connsiteY4" fmla="*/ 1122017 h 1344014"/>
                <a:gd name="connsiteX5" fmla="*/ 2120900 w 2298700"/>
                <a:gd name="connsiteY5" fmla="*/ 1299817 h 1344014"/>
                <a:gd name="connsiteX6" fmla="*/ 2298700 w 2298700"/>
                <a:gd name="connsiteY6" fmla="*/ 1299817 h 1344014"/>
                <a:gd name="connsiteX0" fmla="*/ 0 w 2324100"/>
                <a:gd name="connsiteY0" fmla="*/ 1299817 h 1326662"/>
                <a:gd name="connsiteX1" fmla="*/ 762000 w 2324100"/>
                <a:gd name="connsiteY1" fmla="*/ 1160117 h 1326662"/>
                <a:gd name="connsiteX2" fmla="*/ 1079500 w 2324100"/>
                <a:gd name="connsiteY2" fmla="*/ 220317 h 1326662"/>
                <a:gd name="connsiteX3" fmla="*/ 1079500 w 2324100"/>
                <a:gd name="connsiteY3" fmla="*/ 67917 h 1326662"/>
                <a:gd name="connsiteX4" fmla="*/ 1257300 w 2324100"/>
                <a:gd name="connsiteY4" fmla="*/ 1122017 h 1326662"/>
                <a:gd name="connsiteX5" fmla="*/ 2120900 w 2324100"/>
                <a:gd name="connsiteY5" fmla="*/ 1299817 h 1326662"/>
                <a:gd name="connsiteX6" fmla="*/ 2324100 w 2324100"/>
                <a:gd name="connsiteY6" fmla="*/ 1223617 h 1326662"/>
                <a:gd name="connsiteX0" fmla="*/ 0 w 2324100"/>
                <a:gd name="connsiteY0" fmla="*/ 1079543 h 1106388"/>
                <a:gd name="connsiteX1" fmla="*/ 762000 w 2324100"/>
                <a:gd name="connsiteY1" fmla="*/ 939843 h 1106388"/>
                <a:gd name="connsiteX2" fmla="*/ 1079500 w 2324100"/>
                <a:gd name="connsiteY2" fmla="*/ 43 h 1106388"/>
                <a:gd name="connsiteX3" fmla="*/ 1257300 w 2324100"/>
                <a:gd name="connsiteY3" fmla="*/ 901743 h 1106388"/>
                <a:gd name="connsiteX4" fmla="*/ 2120900 w 2324100"/>
                <a:gd name="connsiteY4" fmla="*/ 1079543 h 1106388"/>
                <a:gd name="connsiteX5" fmla="*/ 2324100 w 2324100"/>
                <a:gd name="connsiteY5" fmla="*/ 1003343 h 1106388"/>
                <a:gd name="connsiteX0" fmla="*/ 0 w 2324100"/>
                <a:gd name="connsiteY0" fmla="*/ 248730 h 259488"/>
                <a:gd name="connsiteX1" fmla="*/ 762000 w 2324100"/>
                <a:gd name="connsiteY1" fmla="*/ 109030 h 259488"/>
                <a:gd name="connsiteX2" fmla="*/ 1012825 w 2324100"/>
                <a:gd name="connsiteY2" fmla="*/ 745 h 259488"/>
                <a:gd name="connsiteX3" fmla="*/ 1257300 w 2324100"/>
                <a:gd name="connsiteY3" fmla="*/ 70930 h 259488"/>
                <a:gd name="connsiteX4" fmla="*/ 2120900 w 2324100"/>
                <a:gd name="connsiteY4" fmla="*/ 248730 h 259488"/>
                <a:gd name="connsiteX5" fmla="*/ 2324100 w 2324100"/>
                <a:gd name="connsiteY5" fmla="*/ 172530 h 259488"/>
                <a:gd name="connsiteX0" fmla="*/ 0 w 2324100"/>
                <a:gd name="connsiteY0" fmla="*/ 185845 h 196011"/>
                <a:gd name="connsiteX1" fmla="*/ 762000 w 2324100"/>
                <a:gd name="connsiteY1" fmla="*/ 46145 h 196011"/>
                <a:gd name="connsiteX2" fmla="*/ 1257300 w 2324100"/>
                <a:gd name="connsiteY2" fmla="*/ 8045 h 196011"/>
                <a:gd name="connsiteX3" fmla="*/ 2120900 w 2324100"/>
                <a:gd name="connsiteY3" fmla="*/ 185845 h 196011"/>
                <a:gd name="connsiteX4" fmla="*/ 2324100 w 2324100"/>
                <a:gd name="connsiteY4" fmla="*/ 109645 h 196011"/>
                <a:gd name="connsiteX0" fmla="*/ 0 w 2324100"/>
                <a:gd name="connsiteY0" fmla="*/ 180853 h 191019"/>
                <a:gd name="connsiteX1" fmla="*/ 762000 w 2324100"/>
                <a:gd name="connsiteY1" fmla="*/ 41153 h 191019"/>
                <a:gd name="connsiteX2" fmla="*/ 1257300 w 2324100"/>
                <a:gd name="connsiteY2" fmla="*/ 3053 h 191019"/>
                <a:gd name="connsiteX3" fmla="*/ 2063750 w 2324100"/>
                <a:gd name="connsiteY3" fmla="*/ 106230 h 191019"/>
                <a:gd name="connsiteX4" fmla="*/ 2324100 w 2324100"/>
                <a:gd name="connsiteY4" fmla="*/ 104653 h 191019"/>
                <a:gd name="connsiteX0" fmla="*/ 0 w 2324100"/>
                <a:gd name="connsiteY0" fmla="*/ 179929 h 179929"/>
                <a:gd name="connsiteX1" fmla="*/ 418246 w 2324100"/>
                <a:gd name="connsiteY1" fmla="*/ 95735 h 179929"/>
                <a:gd name="connsiteX2" fmla="*/ 762000 w 2324100"/>
                <a:gd name="connsiteY2" fmla="*/ 40229 h 179929"/>
                <a:gd name="connsiteX3" fmla="*/ 1257300 w 2324100"/>
                <a:gd name="connsiteY3" fmla="*/ 2129 h 179929"/>
                <a:gd name="connsiteX4" fmla="*/ 2063750 w 2324100"/>
                <a:gd name="connsiteY4" fmla="*/ 105306 h 179929"/>
                <a:gd name="connsiteX5" fmla="*/ 2324100 w 2324100"/>
                <a:gd name="connsiteY5" fmla="*/ 103729 h 179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4100" h="179929">
                  <a:moveTo>
                    <a:pt x="0" y="179929"/>
                  </a:moveTo>
                  <a:cubicBezTo>
                    <a:pt x="72883" y="169450"/>
                    <a:pt x="291246" y="119018"/>
                    <a:pt x="418246" y="95735"/>
                  </a:cubicBezTo>
                  <a:cubicBezTo>
                    <a:pt x="545246" y="72452"/>
                    <a:pt x="622158" y="55830"/>
                    <a:pt x="762000" y="40229"/>
                  </a:cubicBezTo>
                  <a:cubicBezTo>
                    <a:pt x="901842" y="24628"/>
                    <a:pt x="1040342" y="-8717"/>
                    <a:pt x="1257300" y="2129"/>
                  </a:cubicBezTo>
                  <a:cubicBezTo>
                    <a:pt x="1474258" y="12975"/>
                    <a:pt x="1885950" y="88373"/>
                    <a:pt x="2063750" y="105306"/>
                  </a:cubicBezTo>
                  <a:cubicBezTo>
                    <a:pt x="2241550" y="122239"/>
                    <a:pt x="2305050" y="186279"/>
                    <a:pt x="2324100" y="103729"/>
                  </a:cubicBezTo>
                </a:path>
              </a:pathLst>
            </a:custGeom>
            <a:ln w="66675"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84542" y="3660174"/>
                <a:ext cx="7070118" cy="607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US" sz="1600" dirty="0"/>
                  <a:t>Increased </a:t>
                </a:r>
                <a:r>
                  <a:rPr lang="en-US" sz="1600" dirty="0" smtClean="0"/>
                  <a:t>sensitivity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𝒌</m:t>
                        </m:r>
                      </m:e>
                      <m:sub>
                        <m:r>
                          <a:rPr lang="en-US" sz="16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𝝋</m:t>
                        </m:r>
                      </m:sub>
                    </m:sSub>
                    <m:r>
                      <a:rPr lang="en-US" sz="16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16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18 V/rad  </a:t>
                </a:r>
                <a:r>
                  <a:rPr lang="en-US" sz="1600" b="1" dirty="0" smtClean="0"/>
                  <a:t>,  </a:t>
                </a:r>
                <a:r>
                  <a:rPr lang="en-US" sz="1600" dirty="0" smtClean="0"/>
                  <a:t>Source noise cancels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600" dirty="0" smtClean="0"/>
                  <a:t>Usually limited by noise of RF Amp and cable vibration</a:t>
                </a:r>
                <a:endParaRPr lang="en-US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542" y="3660174"/>
                <a:ext cx="7070118" cy="607026"/>
              </a:xfrm>
              <a:prstGeom prst="rect">
                <a:avLst/>
              </a:prstGeom>
              <a:blipFill rotWithShape="1">
                <a:blip r:embed="rId3"/>
                <a:stretch>
                  <a:fillRect l="-431" t="-2000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790700" y="1614844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90⁰ Phase Shift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308278" y="398622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180⁰ Combiner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3009900" y="1614845"/>
            <a:ext cx="381000" cy="1538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76900" y="474822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RF Amp</a:t>
            </a:r>
            <a:endParaRPr lang="en-US" sz="14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5603804" y="706399"/>
            <a:ext cx="131798" cy="14942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91262" y="1617821"/>
            <a:ext cx="2243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Suppress Carrier</a:t>
            </a:r>
          </a:p>
          <a:p>
            <a:r>
              <a:rPr lang="en-US" sz="1400" b="1" dirty="0" smtClean="0"/>
              <a:t>and Amplify Residual Noise</a:t>
            </a:r>
            <a:endParaRPr lang="en-US" sz="1400" b="1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4114802" y="2570321"/>
            <a:ext cx="609598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4953000" y="1770221"/>
            <a:ext cx="3031518" cy="1903511"/>
            <a:chOff x="4800600" y="4343400"/>
            <a:chExt cx="3276600" cy="205740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 flipV="1">
              <a:off x="5105400" y="4343400"/>
              <a:ext cx="0" cy="1752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5105400" y="6083300"/>
              <a:ext cx="29718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 rot="16200000">
              <a:off x="4306789" y="4913412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Signal Level</a:t>
              </a:r>
              <a:endParaRPr lang="en-US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96000" y="60930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Frequency</a:t>
              </a:r>
              <a:endParaRPr lang="en-US" sz="1400" dirty="0"/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5290404" y="5414382"/>
              <a:ext cx="2349500" cy="311113"/>
            </a:xfrm>
            <a:custGeom>
              <a:avLst/>
              <a:gdLst>
                <a:gd name="connsiteX0" fmla="*/ 0 w 2349500"/>
                <a:gd name="connsiteY0" fmla="*/ 1158515 h 1184017"/>
                <a:gd name="connsiteX1" fmla="*/ 876300 w 2349500"/>
                <a:gd name="connsiteY1" fmla="*/ 1056915 h 1184017"/>
                <a:gd name="connsiteX2" fmla="*/ 1092200 w 2349500"/>
                <a:gd name="connsiteY2" fmla="*/ 167915 h 1184017"/>
                <a:gd name="connsiteX3" fmla="*/ 1104900 w 2349500"/>
                <a:gd name="connsiteY3" fmla="*/ 66315 h 1184017"/>
                <a:gd name="connsiteX4" fmla="*/ 1117600 w 2349500"/>
                <a:gd name="connsiteY4" fmla="*/ 917215 h 1184017"/>
                <a:gd name="connsiteX5" fmla="*/ 1181100 w 2349500"/>
                <a:gd name="connsiteY5" fmla="*/ 1107715 h 1184017"/>
                <a:gd name="connsiteX6" fmla="*/ 1358900 w 2349500"/>
                <a:gd name="connsiteY6" fmla="*/ 1158515 h 1184017"/>
                <a:gd name="connsiteX7" fmla="*/ 2349500 w 2349500"/>
                <a:gd name="connsiteY7" fmla="*/ 1145815 h 1184017"/>
                <a:gd name="connsiteX0" fmla="*/ 0 w 2349500"/>
                <a:gd name="connsiteY0" fmla="*/ 1159597 h 1195492"/>
                <a:gd name="connsiteX1" fmla="*/ 965200 w 2349500"/>
                <a:gd name="connsiteY1" fmla="*/ 1083397 h 1195492"/>
                <a:gd name="connsiteX2" fmla="*/ 1092200 w 2349500"/>
                <a:gd name="connsiteY2" fmla="*/ 168997 h 1195492"/>
                <a:gd name="connsiteX3" fmla="*/ 1104900 w 2349500"/>
                <a:gd name="connsiteY3" fmla="*/ 67397 h 1195492"/>
                <a:gd name="connsiteX4" fmla="*/ 1117600 w 2349500"/>
                <a:gd name="connsiteY4" fmla="*/ 918297 h 1195492"/>
                <a:gd name="connsiteX5" fmla="*/ 1181100 w 2349500"/>
                <a:gd name="connsiteY5" fmla="*/ 1108797 h 1195492"/>
                <a:gd name="connsiteX6" fmla="*/ 1358900 w 2349500"/>
                <a:gd name="connsiteY6" fmla="*/ 1159597 h 1195492"/>
                <a:gd name="connsiteX7" fmla="*/ 2349500 w 2349500"/>
                <a:gd name="connsiteY7" fmla="*/ 1146897 h 1195492"/>
                <a:gd name="connsiteX0" fmla="*/ 0 w 2349500"/>
                <a:gd name="connsiteY0" fmla="*/ 1159597 h 1195492"/>
                <a:gd name="connsiteX1" fmla="*/ 965200 w 2349500"/>
                <a:gd name="connsiteY1" fmla="*/ 1083397 h 1195492"/>
                <a:gd name="connsiteX2" fmla="*/ 1092200 w 2349500"/>
                <a:gd name="connsiteY2" fmla="*/ 168997 h 1195492"/>
                <a:gd name="connsiteX3" fmla="*/ 1104900 w 2349500"/>
                <a:gd name="connsiteY3" fmla="*/ 67397 h 1195492"/>
                <a:gd name="connsiteX4" fmla="*/ 1117600 w 2349500"/>
                <a:gd name="connsiteY4" fmla="*/ 918297 h 1195492"/>
                <a:gd name="connsiteX5" fmla="*/ 1193800 w 2349500"/>
                <a:gd name="connsiteY5" fmla="*/ 1108797 h 1195492"/>
                <a:gd name="connsiteX6" fmla="*/ 1358900 w 2349500"/>
                <a:gd name="connsiteY6" fmla="*/ 1159597 h 1195492"/>
                <a:gd name="connsiteX7" fmla="*/ 2349500 w 2349500"/>
                <a:gd name="connsiteY7" fmla="*/ 1146897 h 1195492"/>
                <a:gd name="connsiteX0" fmla="*/ 0 w 2349500"/>
                <a:gd name="connsiteY0" fmla="*/ 1159597 h 1195492"/>
                <a:gd name="connsiteX1" fmla="*/ 965200 w 2349500"/>
                <a:gd name="connsiteY1" fmla="*/ 1083397 h 1195492"/>
                <a:gd name="connsiteX2" fmla="*/ 1092200 w 2349500"/>
                <a:gd name="connsiteY2" fmla="*/ 168997 h 1195492"/>
                <a:gd name="connsiteX3" fmla="*/ 1104900 w 2349500"/>
                <a:gd name="connsiteY3" fmla="*/ 67397 h 1195492"/>
                <a:gd name="connsiteX4" fmla="*/ 1117600 w 2349500"/>
                <a:gd name="connsiteY4" fmla="*/ 918297 h 1195492"/>
                <a:gd name="connsiteX5" fmla="*/ 1358900 w 2349500"/>
                <a:gd name="connsiteY5" fmla="*/ 1159597 h 1195492"/>
                <a:gd name="connsiteX6" fmla="*/ 2349500 w 2349500"/>
                <a:gd name="connsiteY6" fmla="*/ 1146897 h 1195492"/>
                <a:gd name="connsiteX0" fmla="*/ 0 w 2349500"/>
                <a:gd name="connsiteY0" fmla="*/ 1168000 h 1203895"/>
                <a:gd name="connsiteX1" fmla="*/ 965200 w 2349500"/>
                <a:gd name="connsiteY1" fmla="*/ 1091800 h 1203895"/>
                <a:gd name="connsiteX2" fmla="*/ 1092200 w 2349500"/>
                <a:gd name="connsiteY2" fmla="*/ 177400 h 1203895"/>
                <a:gd name="connsiteX3" fmla="*/ 1104900 w 2349500"/>
                <a:gd name="connsiteY3" fmla="*/ 75800 h 1203895"/>
                <a:gd name="connsiteX4" fmla="*/ 1155700 w 2349500"/>
                <a:gd name="connsiteY4" fmla="*/ 1041000 h 1203895"/>
                <a:gd name="connsiteX5" fmla="*/ 1358900 w 2349500"/>
                <a:gd name="connsiteY5" fmla="*/ 1168000 h 1203895"/>
                <a:gd name="connsiteX6" fmla="*/ 2349500 w 2349500"/>
                <a:gd name="connsiteY6" fmla="*/ 1155300 h 1203895"/>
                <a:gd name="connsiteX0" fmla="*/ 0 w 2349500"/>
                <a:gd name="connsiteY0" fmla="*/ 1168000 h 1203895"/>
                <a:gd name="connsiteX1" fmla="*/ 965200 w 2349500"/>
                <a:gd name="connsiteY1" fmla="*/ 1091800 h 1203895"/>
                <a:gd name="connsiteX2" fmla="*/ 1092200 w 2349500"/>
                <a:gd name="connsiteY2" fmla="*/ 177400 h 1203895"/>
                <a:gd name="connsiteX3" fmla="*/ 1104900 w 2349500"/>
                <a:gd name="connsiteY3" fmla="*/ 75800 h 1203895"/>
                <a:gd name="connsiteX4" fmla="*/ 1155700 w 2349500"/>
                <a:gd name="connsiteY4" fmla="*/ 1041000 h 1203895"/>
                <a:gd name="connsiteX5" fmla="*/ 1358900 w 2349500"/>
                <a:gd name="connsiteY5" fmla="*/ 1168000 h 1203895"/>
                <a:gd name="connsiteX6" fmla="*/ 2349500 w 2349500"/>
                <a:gd name="connsiteY6" fmla="*/ 1155300 h 1203895"/>
                <a:gd name="connsiteX0" fmla="*/ 0 w 2349500"/>
                <a:gd name="connsiteY0" fmla="*/ 1168000 h 1203895"/>
                <a:gd name="connsiteX1" fmla="*/ 965200 w 2349500"/>
                <a:gd name="connsiteY1" fmla="*/ 1091800 h 1203895"/>
                <a:gd name="connsiteX2" fmla="*/ 1092200 w 2349500"/>
                <a:gd name="connsiteY2" fmla="*/ 177400 h 1203895"/>
                <a:gd name="connsiteX3" fmla="*/ 1104900 w 2349500"/>
                <a:gd name="connsiteY3" fmla="*/ 75800 h 1203895"/>
                <a:gd name="connsiteX4" fmla="*/ 1155700 w 2349500"/>
                <a:gd name="connsiteY4" fmla="*/ 1041000 h 1203895"/>
                <a:gd name="connsiteX5" fmla="*/ 1358900 w 2349500"/>
                <a:gd name="connsiteY5" fmla="*/ 1168000 h 1203895"/>
                <a:gd name="connsiteX6" fmla="*/ 2349500 w 2349500"/>
                <a:gd name="connsiteY6" fmla="*/ 1155300 h 120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9500" h="1203895">
                  <a:moveTo>
                    <a:pt x="0" y="1168000"/>
                  </a:moveTo>
                  <a:cubicBezTo>
                    <a:pt x="347133" y="1199750"/>
                    <a:pt x="783167" y="1256900"/>
                    <a:pt x="965200" y="1091800"/>
                  </a:cubicBezTo>
                  <a:cubicBezTo>
                    <a:pt x="1147233" y="926700"/>
                    <a:pt x="1068917" y="346733"/>
                    <a:pt x="1092200" y="177400"/>
                  </a:cubicBezTo>
                  <a:cubicBezTo>
                    <a:pt x="1115483" y="8067"/>
                    <a:pt x="1094317" y="-68133"/>
                    <a:pt x="1104900" y="75800"/>
                  </a:cubicBezTo>
                  <a:cubicBezTo>
                    <a:pt x="1115483" y="219733"/>
                    <a:pt x="1049867" y="897067"/>
                    <a:pt x="1155700" y="1041000"/>
                  </a:cubicBezTo>
                  <a:cubicBezTo>
                    <a:pt x="1261533" y="1184933"/>
                    <a:pt x="1277553" y="1156539"/>
                    <a:pt x="1358900" y="1168000"/>
                  </a:cubicBezTo>
                  <a:cubicBezTo>
                    <a:pt x="1440247" y="1179461"/>
                    <a:pt x="2182283" y="1182817"/>
                    <a:pt x="2349500" y="1155300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 w="762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9" name="Freeform 48"/>
            <p:cNvSpPr/>
            <p:nvPr/>
          </p:nvSpPr>
          <p:spPr bwMode="auto">
            <a:xfrm>
              <a:off x="5257800" y="5334000"/>
              <a:ext cx="2324100" cy="160765"/>
            </a:xfrm>
            <a:custGeom>
              <a:avLst/>
              <a:gdLst>
                <a:gd name="connsiteX0" fmla="*/ 0 w 2298700"/>
                <a:gd name="connsiteY0" fmla="*/ 1208990 h 1258049"/>
                <a:gd name="connsiteX1" fmla="*/ 635000 w 2298700"/>
                <a:gd name="connsiteY1" fmla="*/ 1132790 h 1258049"/>
                <a:gd name="connsiteX2" fmla="*/ 1079500 w 2298700"/>
                <a:gd name="connsiteY2" fmla="*/ 129490 h 1258049"/>
                <a:gd name="connsiteX3" fmla="*/ 1079500 w 2298700"/>
                <a:gd name="connsiteY3" fmla="*/ 104090 h 1258049"/>
                <a:gd name="connsiteX4" fmla="*/ 1231900 w 2298700"/>
                <a:gd name="connsiteY4" fmla="*/ 967690 h 1258049"/>
                <a:gd name="connsiteX5" fmla="*/ 2120900 w 2298700"/>
                <a:gd name="connsiteY5" fmla="*/ 1208990 h 1258049"/>
                <a:gd name="connsiteX6" fmla="*/ 2298700 w 2298700"/>
                <a:gd name="connsiteY6" fmla="*/ 1208990 h 1258049"/>
                <a:gd name="connsiteX0" fmla="*/ 0 w 2298700"/>
                <a:gd name="connsiteY0" fmla="*/ 1205187 h 1252521"/>
                <a:gd name="connsiteX1" fmla="*/ 762000 w 2298700"/>
                <a:gd name="connsiteY1" fmla="*/ 1065487 h 1252521"/>
                <a:gd name="connsiteX2" fmla="*/ 1079500 w 2298700"/>
                <a:gd name="connsiteY2" fmla="*/ 125687 h 1252521"/>
                <a:gd name="connsiteX3" fmla="*/ 1079500 w 2298700"/>
                <a:gd name="connsiteY3" fmla="*/ 100287 h 1252521"/>
                <a:gd name="connsiteX4" fmla="*/ 1231900 w 2298700"/>
                <a:gd name="connsiteY4" fmla="*/ 963887 h 1252521"/>
                <a:gd name="connsiteX5" fmla="*/ 2120900 w 2298700"/>
                <a:gd name="connsiteY5" fmla="*/ 1205187 h 1252521"/>
                <a:gd name="connsiteX6" fmla="*/ 2298700 w 2298700"/>
                <a:gd name="connsiteY6" fmla="*/ 1205187 h 1252521"/>
                <a:gd name="connsiteX0" fmla="*/ 0 w 2298700"/>
                <a:gd name="connsiteY0" fmla="*/ 1295124 h 1342458"/>
                <a:gd name="connsiteX1" fmla="*/ 762000 w 2298700"/>
                <a:gd name="connsiteY1" fmla="*/ 1155424 h 1342458"/>
                <a:gd name="connsiteX2" fmla="*/ 1079500 w 2298700"/>
                <a:gd name="connsiteY2" fmla="*/ 215624 h 1342458"/>
                <a:gd name="connsiteX3" fmla="*/ 1079500 w 2298700"/>
                <a:gd name="connsiteY3" fmla="*/ 63224 h 1342458"/>
                <a:gd name="connsiteX4" fmla="*/ 1231900 w 2298700"/>
                <a:gd name="connsiteY4" fmla="*/ 1053824 h 1342458"/>
                <a:gd name="connsiteX5" fmla="*/ 2120900 w 2298700"/>
                <a:gd name="connsiteY5" fmla="*/ 1295124 h 1342458"/>
                <a:gd name="connsiteX6" fmla="*/ 2298700 w 2298700"/>
                <a:gd name="connsiteY6" fmla="*/ 1295124 h 1342458"/>
                <a:gd name="connsiteX0" fmla="*/ 0 w 2298700"/>
                <a:gd name="connsiteY0" fmla="*/ 1299817 h 1344014"/>
                <a:gd name="connsiteX1" fmla="*/ 762000 w 2298700"/>
                <a:gd name="connsiteY1" fmla="*/ 1160117 h 1344014"/>
                <a:gd name="connsiteX2" fmla="*/ 1079500 w 2298700"/>
                <a:gd name="connsiteY2" fmla="*/ 220317 h 1344014"/>
                <a:gd name="connsiteX3" fmla="*/ 1079500 w 2298700"/>
                <a:gd name="connsiteY3" fmla="*/ 67917 h 1344014"/>
                <a:gd name="connsiteX4" fmla="*/ 1257300 w 2298700"/>
                <a:gd name="connsiteY4" fmla="*/ 1122017 h 1344014"/>
                <a:gd name="connsiteX5" fmla="*/ 2120900 w 2298700"/>
                <a:gd name="connsiteY5" fmla="*/ 1299817 h 1344014"/>
                <a:gd name="connsiteX6" fmla="*/ 2298700 w 2298700"/>
                <a:gd name="connsiteY6" fmla="*/ 1299817 h 1344014"/>
                <a:gd name="connsiteX0" fmla="*/ 0 w 2324100"/>
                <a:gd name="connsiteY0" fmla="*/ 1299817 h 1326662"/>
                <a:gd name="connsiteX1" fmla="*/ 762000 w 2324100"/>
                <a:gd name="connsiteY1" fmla="*/ 1160117 h 1326662"/>
                <a:gd name="connsiteX2" fmla="*/ 1079500 w 2324100"/>
                <a:gd name="connsiteY2" fmla="*/ 220317 h 1326662"/>
                <a:gd name="connsiteX3" fmla="*/ 1079500 w 2324100"/>
                <a:gd name="connsiteY3" fmla="*/ 67917 h 1326662"/>
                <a:gd name="connsiteX4" fmla="*/ 1257300 w 2324100"/>
                <a:gd name="connsiteY4" fmla="*/ 1122017 h 1326662"/>
                <a:gd name="connsiteX5" fmla="*/ 2120900 w 2324100"/>
                <a:gd name="connsiteY5" fmla="*/ 1299817 h 1326662"/>
                <a:gd name="connsiteX6" fmla="*/ 2324100 w 2324100"/>
                <a:gd name="connsiteY6" fmla="*/ 1223617 h 1326662"/>
                <a:gd name="connsiteX0" fmla="*/ 0 w 2324100"/>
                <a:gd name="connsiteY0" fmla="*/ 1079543 h 1106388"/>
                <a:gd name="connsiteX1" fmla="*/ 762000 w 2324100"/>
                <a:gd name="connsiteY1" fmla="*/ 939843 h 1106388"/>
                <a:gd name="connsiteX2" fmla="*/ 1079500 w 2324100"/>
                <a:gd name="connsiteY2" fmla="*/ 43 h 1106388"/>
                <a:gd name="connsiteX3" fmla="*/ 1257300 w 2324100"/>
                <a:gd name="connsiteY3" fmla="*/ 901743 h 1106388"/>
                <a:gd name="connsiteX4" fmla="*/ 2120900 w 2324100"/>
                <a:gd name="connsiteY4" fmla="*/ 1079543 h 1106388"/>
                <a:gd name="connsiteX5" fmla="*/ 2324100 w 2324100"/>
                <a:gd name="connsiteY5" fmla="*/ 1003343 h 1106388"/>
                <a:gd name="connsiteX0" fmla="*/ 0 w 2324100"/>
                <a:gd name="connsiteY0" fmla="*/ 248730 h 259488"/>
                <a:gd name="connsiteX1" fmla="*/ 762000 w 2324100"/>
                <a:gd name="connsiteY1" fmla="*/ 109030 h 259488"/>
                <a:gd name="connsiteX2" fmla="*/ 1012825 w 2324100"/>
                <a:gd name="connsiteY2" fmla="*/ 745 h 259488"/>
                <a:gd name="connsiteX3" fmla="*/ 1257300 w 2324100"/>
                <a:gd name="connsiteY3" fmla="*/ 70930 h 259488"/>
                <a:gd name="connsiteX4" fmla="*/ 2120900 w 2324100"/>
                <a:gd name="connsiteY4" fmla="*/ 248730 h 259488"/>
                <a:gd name="connsiteX5" fmla="*/ 2324100 w 2324100"/>
                <a:gd name="connsiteY5" fmla="*/ 172530 h 259488"/>
                <a:gd name="connsiteX0" fmla="*/ 0 w 2324100"/>
                <a:gd name="connsiteY0" fmla="*/ 185845 h 196011"/>
                <a:gd name="connsiteX1" fmla="*/ 762000 w 2324100"/>
                <a:gd name="connsiteY1" fmla="*/ 46145 h 196011"/>
                <a:gd name="connsiteX2" fmla="*/ 1257300 w 2324100"/>
                <a:gd name="connsiteY2" fmla="*/ 8045 h 196011"/>
                <a:gd name="connsiteX3" fmla="*/ 2120900 w 2324100"/>
                <a:gd name="connsiteY3" fmla="*/ 185845 h 196011"/>
                <a:gd name="connsiteX4" fmla="*/ 2324100 w 2324100"/>
                <a:gd name="connsiteY4" fmla="*/ 109645 h 196011"/>
                <a:gd name="connsiteX0" fmla="*/ 0 w 2324100"/>
                <a:gd name="connsiteY0" fmla="*/ 180853 h 191019"/>
                <a:gd name="connsiteX1" fmla="*/ 762000 w 2324100"/>
                <a:gd name="connsiteY1" fmla="*/ 41153 h 191019"/>
                <a:gd name="connsiteX2" fmla="*/ 1257300 w 2324100"/>
                <a:gd name="connsiteY2" fmla="*/ 3053 h 191019"/>
                <a:gd name="connsiteX3" fmla="*/ 2063750 w 2324100"/>
                <a:gd name="connsiteY3" fmla="*/ 106230 h 191019"/>
                <a:gd name="connsiteX4" fmla="*/ 2324100 w 2324100"/>
                <a:gd name="connsiteY4" fmla="*/ 104653 h 191019"/>
                <a:gd name="connsiteX0" fmla="*/ 0 w 2324100"/>
                <a:gd name="connsiteY0" fmla="*/ 179929 h 179929"/>
                <a:gd name="connsiteX1" fmla="*/ 418246 w 2324100"/>
                <a:gd name="connsiteY1" fmla="*/ 95735 h 179929"/>
                <a:gd name="connsiteX2" fmla="*/ 762000 w 2324100"/>
                <a:gd name="connsiteY2" fmla="*/ 40229 h 179929"/>
                <a:gd name="connsiteX3" fmla="*/ 1257300 w 2324100"/>
                <a:gd name="connsiteY3" fmla="*/ 2129 h 179929"/>
                <a:gd name="connsiteX4" fmla="*/ 2063750 w 2324100"/>
                <a:gd name="connsiteY4" fmla="*/ 105306 h 179929"/>
                <a:gd name="connsiteX5" fmla="*/ 2324100 w 2324100"/>
                <a:gd name="connsiteY5" fmla="*/ 103729 h 179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4100" h="179929">
                  <a:moveTo>
                    <a:pt x="0" y="179929"/>
                  </a:moveTo>
                  <a:cubicBezTo>
                    <a:pt x="72883" y="169450"/>
                    <a:pt x="291246" y="119018"/>
                    <a:pt x="418246" y="95735"/>
                  </a:cubicBezTo>
                  <a:cubicBezTo>
                    <a:pt x="545246" y="72452"/>
                    <a:pt x="622158" y="55830"/>
                    <a:pt x="762000" y="40229"/>
                  </a:cubicBezTo>
                  <a:cubicBezTo>
                    <a:pt x="901842" y="24628"/>
                    <a:pt x="1040342" y="-8717"/>
                    <a:pt x="1257300" y="2129"/>
                  </a:cubicBezTo>
                  <a:cubicBezTo>
                    <a:pt x="1474258" y="12975"/>
                    <a:pt x="1885950" y="88373"/>
                    <a:pt x="2063750" y="105306"/>
                  </a:cubicBezTo>
                  <a:cubicBezTo>
                    <a:pt x="2241550" y="122239"/>
                    <a:pt x="2305050" y="186279"/>
                    <a:pt x="2324100" y="103729"/>
                  </a:cubicBezTo>
                </a:path>
              </a:pathLst>
            </a:custGeom>
            <a:ln w="66675"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39478" r="55781" b="44000"/>
          <a:stretch/>
        </p:blipFill>
        <p:spPr bwMode="auto">
          <a:xfrm>
            <a:off x="758284" y="4667238"/>
            <a:ext cx="3381768" cy="19604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Straight Arrow Connector 60"/>
          <p:cNvCxnSpPr/>
          <p:nvPr/>
        </p:nvCxnSpPr>
        <p:spPr bwMode="auto">
          <a:xfrm>
            <a:off x="5143371" y="1313021"/>
            <a:ext cx="709147" cy="1360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 bwMode="auto">
          <a:xfrm>
            <a:off x="5334000" y="2227421"/>
            <a:ext cx="2324100" cy="160765"/>
          </a:xfrm>
          <a:custGeom>
            <a:avLst/>
            <a:gdLst>
              <a:gd name="connsiteX0" fmla="*/ 0 w 2298700"/>
              <a:gd name="connsiteY0" fmla="*/ 1208990 h 1258049"/>
              <a:gd name="connsiteX1" fmla="*/ 635000 w 2298700"/>
              <a:gd name="connsiteY1" fmla="*/ 1132790 h 1258049"/>
              <a:gd name="connsiteX2" fmla="*/ 1079500 w 2298700"/>
              <a:gd name="connsiteY2" fmla="*/ 129490 h 1258049"/>
              <a:gd name="connsiteX3" fmla="*/ 1079500 w 2298700"/>
              <a:gd name="connsiteY3" fmla="*/ 104090 h 1258049"/>
              <a:gd name="connsiteX4" fmla="*/ 1231900 w 2298700"/>
              <a:gd name="connsiteY4" fmla="*/ 967690 h 1258049"/>
              <a:gd name="connsiteX5" fmla="*/ 2120900 w 2298700"/>
              <a:gd name="connsiteY5" fmla="*/ 1208990 h 1258049"/>
              <a:gd name="connsiteX6" fmla="*/ 2298700 w 2298700"/>
              <a:gd name="connsiteY6" fmla="*/ 1208990 h 1258049"/>
              <a:gd name="connsiteX0" fmla="*/ 0 w 2298700"/>
              <a:gd name="connsiteY0" fmla="*/ 1205187 h 1252521"/>
              <a:gd name="connsiteX1" fmla="*/ 762000 w 2298700"/>
              <a:gd name="connsiteY1" fmla="*/ 1065487 h 1252521"/>
              <a:gd name="connsiteX2" fmla="*/ 1079500 w 2298700"/>
              <a:gd name="connsiteY2" fmla="*/ 125687 h 1252521"/>
              <a:gd name="connsiteX3" fmla="*/ 1079500 w 2298700"/>
              <a:gd name="connsiteY3" fmla="*/ 100287 h 1252521"/>
              <a:gd name="connsiteX4" fmla="*/ 1231900 w 2298700"/>
              <a:gd name="connsiteY4" fmla="*/ 963887 h 1252521"/>
              <a:gd name="connsiteX5" fmla="*/ 2120900 w 2298700"/>
              <a:gd name="connsiteY5" fmla="*/ 1205187 h 1252521"/>
              <a:gd name="connsiteX6" fmla="*/ 2298700 w 2298700"/>
              <a:gd name="connsiteY6" fmla="*/ 1205187 h 1252521"/>
              <a:gd name="connsiteX0" fmla="*/ 0 w 2298700"/>
              <a:gd name="connsiteY0" fmla="*/ 1295124 h 1342458"/>
              <a:gd name="connsiteX1" fmla="*/ 762000 w 2298700"/>
              <a:gd name="connsiteY1" fmla="*/ 1155424 h 1342458"/>
              <a:gd name="connsiteX2" fmla="*/ 1079500 w 2298700"/>
              <a:gd name="connsiteY2" fmla="*/ 215624 h 1342458"/>
              <a:gd name="connsiteX3" fmla="*/ 1079500 w 2298700"/>
              <a:gd name="connsiteY3" fmla="*/ 63224 h 1342458"/>
              <a:gd name="connsiteX4" fmla="*/ 1231900 w 2298700"/>
              <a:gd name="connsiteY4" fmla="*/ 1053824 h 1342458"/>
              <a:gd name="connsiteX5" fmla="*/ 2120900 w 2298700"/>
              <a:gd name="connsiteY5" fmla="*/ 1295124 h 1342458"/>
              <a:gd name="connsiteX6" fmla="*/ 2298700 w 2298700"/>
              <a:gd name="connsiteY6" fmla="*/ 1295124 h 1342458"/>
              <a:gd name="connsiteX0" fmla="*/ 0 w 2298700"/>
              <a:gd name="connsiteY0" fmla="*/ 1299817 h 1344014"/>
              <a:gd name="connsiteX1" fmla="*/ 762000 w 2298700"/>
              <a:gd name="connsiteY1" fmla="*/ 1160117 h 1344014"/>
              <a:gd name="connsiteX2" fmla="*/ 1079500 w 2298700"/>
              <a:gd name="connsiteY2" fmla="*/ 220317 h 1344014"/>
              <a:gd name="connsiteX3" fmla="*/ 1079500 w 2298700"/>
              <a:gd name="connsiteY3" fmla="*/ 67917 h 1344014"/>
              <a:gd name="connsiteX4" fmla="*/ 1257300 w 2298700"/>
              <a:gd name="connsiteY4" fmla="*/ 1122017 h 1344014"/>
              <a:gd name="connsiteX5" fmla="*/ 2120900 w 2298700"/>
              <a:gd name="connsiteY5" fmla="*/ 1299817 h 1344014"/>
              <a:gd name="connsiteX6" fmla="*/ 2298700 w 2298700"/>
              <a:gd name="connsiteY6" fmla="*/ 1299817 h 1344014"/>
              <a:gd name="connsiteX0" fmla="*/ 0 w 2324100"/>
              <a:gd name="connsiteY0" fmla="*/ 1299817 h 1326662"/>
              <a:gd name="connsiteX1" fmla="*/ 762000 w 2324100"/>
              <a:gd name="connsiteY1" fmla="*/ 1160117 h 1326662"/>
              <a:gd name="connsiteX2" fmla="*/ 1079500 w 2324100"/>
              <a:gd name="connsiteY2" fmla="*/ 220317 h 1326662"/>
              <a:gd name="connsiteX3" fmla="*/ 1079500 w 2324100"/>
              <a:gd name="connsiteY3" fmla="*/ 67917 h 1326662"/>
              <a:gd name="connsiteX4" fmla="*/ 1257300 w 2324100"/>
              <a:gd name="connsiteY4" fmla="*/ 1122017 h 1326662"/>
              <a:gd name="connsiteX5" fmla="*/ 2120900 w 2324100"/>
              <a:gd name="connsiteY5" fmla="*/ 1299817 h 1326662"/>
              <a:gd name="connsiteX6" fmla="*/ 2324100 w 2324100"/>
              <a:gd name="connsiteY6" fmla="*/ 1223617 h 1326662"/>
              <a:gd name="connsiteX0" fmla="*/ 0 w 2324100"/>
              <a:gd name="connsiteY0" fmla="*/ 1079543 h 1106388"/>
              <a:gd name="connsiteX1" fmla="*/ 762000 w 2324100"/>
              <a:gd name="connsiteY1" fmla="*/ 939843 h 1106388"/>
              <a:gd name="connsiteX2" fmla="*/ 1079500 w 2324100"/>
              <a:gd name="connsiteY2" fmla="*/ 43 h 1106388"/>
              <a:gd name="connsiteX3" fmla="*/ 1257300 w 2324100"/>
              <a:gd name="connsiteY3" fmla="*/ 901743 h 1106388"/>
              <a:gd name="connsiteX4" fmla="*/ 2120900 w 2324100"/>
              <a:gd name="connsiteY4" fmla="*/ 1079543 h 1106388"/>
              <a:gd name="connsiteX5" fmla="*/ 2324100 w 2324100"/>
              <a:gd name="connsiteY5" fmla="*/ 1003343 h 1106388"/>
              <a:gd name="connsiteX0" fmla="*/ 0 w 2324100"/>
              <a:gd name="connsiteY0" fmla="*/ 248730 h 259488"/>
              <a:gd name="connsiteX1" fmla="*/ 762000 w 2324100"/>
              <a:gd name="connsiteY1" fmla="*/ 109030 h 259488"/>
              <a:gd name="connsiteX2" fmla="*/ 1012825 w 2324100"/>
              <a:gd name="connsiteY2" fmla="*/ 745 h 259488"/>
              <a:gd name="connsiteX3" fmla="*/ 1257300 w 2324100"/>
              <a:gd name="connsiteY3" fmla="*/ 70930 h 259488"/>
              <a:gd name="connsiteX4" fmla="*/ 2120900 w 2324100"/>
              <a:gd name="connsiteY4" fmla="*/ 248730 h 259488"/>
              <a:gd name="connsiteX5" fmla="*/ 2324100 w 2324100"/>
              <a:gd name="connsiteY5" fmla="*/ 172530 h 259488"/>
              <a:gd name="connsiteX0" fmla="*/ 0 w 2324100"/>
              <a:gd name="connsiteY0" fmla="*/ 185845 h 196011"/>
              <a:gd name="connsiteX1" fmla="*/ 762000 w 2324100"/>
              <a:gd name="connsiteY1" fmla="*/ 46145 h 196011"/>
              <a:gd name="connsiteX2" fmla="*/ 1257300 w 2324100"/>
              <a:gd name="connsiteY2" fmla="*/ 8045 h 196011"/>
              <a:gd name="connsiteX3" fmla="*/ 2120900 w 2324100"/>
              <a:gd name="connsiteY3" fmla="*/ 185845 h 196011"/>
              <a:gd name="connsiteX4" fmla="*/ 2324100 w 2324100"/>
              <a:gd name="connsiteY4" fmla="*/ 109645 h 196011"/>
              <a:gd name="connsiteX0" fmla="*/ 0 w 2324100"/>
              <a:gd name="connsiteY0" fmla="*/ 180853 h 191019"/>
              <a:gd name="connsiteX1" fmla="*/ 762000 w 2324100"/>
              <a:gd name="connsiteY1" fmla="*/ 41153 h 191019"/>
              <a:gd name="connsiteX2" fmla="*/ 1257300 w 2324100"/>
              <a:gd name="connsiteY2" fmla="*/ 3053 h 191019"/>
              <a:gd name="connsiteX3" fmla="*/ 2063750 w 2324100"/>
              <a:gd name="connsiteY3" fmla="*/ 106230 h 191019"/>
              <a:gd name="connsiteX4" fmla="*/ 2324100 w 2324100"/>
              <a:gd name="connsiteY4" fmla="*/ 104653 h 191019"/>
              <a:gd name="connsiteX0" fmla="*/ 0 w 2324100"/>
              <a:gd name="connsiteY0" fmla="*/ 179929 h 179929"/>
              <a:gd name="connsiteX1" fmla="*/ 418246 w 2324100"/>
              <a:gd name="connsiteY1" fmla="*/ 95735 h 179929"/>
              <a:gd name="connsiteX2" fmla="*/ 762000 w 2324100"/>
              <a:gd name="connsiteY2" fmla="*/ 40229 h 179929"/>
              <a:gd name="connsiteX3" fmla="*/ 1257300 w 2324100"/>
              <a:gd name="connsiteY3" fmla="*/ 2129 h 179929"/>
              <a:gd name="connsiteX4" fmla="*/ 2063750 w 2324100"/>
              <a:gd name="connsiteY4" fmla="*/ 105306 h 179929"/>
              <a:gd name="connsiteX5" fmla="*/ 2324100 w 2324100"/>
              <a:gd name="connsiteY5" fmla="*/ 103729 h 1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4100" h="179929">
                <a:moveTo>
                  <a:pt x="0" y="179929"/>
                </a:moveTo>
                <a:cubicBezTo>
                  <a:pt x="72883" y="169450"/>
                  <a:pt x="291246" y="119018"/>
                  <a:pt x="418246" y="95735"/>
                </a:cubicBezTo>
                <a:cubicBezTo>
                  <a:pt x="545246" y="72452"/>
                  <a:pt x="622158" y="55830"/>
                  <a:pt x="762000" y="40229"/>
                </a:cubicBezTo>
                <a:cubicBezTo>
                  <a:pt x="901842" y="24628"/>
                  <a:pt x="1040342" y="-8717"/>
                  <a:pt x="1257300" y="2129"/>
                </a:cubicBezTo>
                <a:cubicBezTo>
                  <a:pt x="1474258" y="12975"/>
                  <a:pt x="1885950" y="88373"/>
                  <a:pt x="2063750" y="105306"/>
                </a:cubicBezTo>
                <a:cubicBezTo>
                  <a:pt x="2241550" y="122239"/>
                  <a:pt x="2305050" y="186279"/>
                  <a:pt x="2324100" y="103729"/>
                </a:cubicBezTo>
              </a:path>
            </a:pathLst>
          </a:cu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0600" y="55102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5836785" y="108442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</a:t>
            </a:r>
            <a:endParaRPr lang="en-US" sz="1400" dirty="0"/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5562600" y="1084421"/>
            <a:ext cx="579836" cy="11150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810" y="4636532"/>
            <a:ext cx="3529190" cy="190522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2" name="TextBox 51"/>
          <p:cNvSpPr txBox="1"/>
          <p:nvPr/>
        </p:nvSpPr>
        <p:spPr>
          <a:xfrm rot="16200000">
            <a:off x="3756801" y="5332476"/>
            <a:ext cx="1798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femto</a:t>
            </a:r>
            <a:r>
              <a:rPr lang="en-US" sz="1600" b="1" dirty="0" smtClean="0"/>
              <a:t>-sec </a:t>
            </a:r>
            <a:r>
              <a:rPr lang="en-US" sz="1600" b="1" dirty="0" err="1" smtClean="0"/>
              <a:t>rms</a:t>
            </a:r>
            <a:endParaRPr lang="en-US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017294" y="6496948"/>
            <a:ext cx="1332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Frequency (Hz)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-451773" y="5339427"/>
            <a:ext cx="1936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dBrad</a:t>
            </a:r>
            <a:r>
              <a:rPr lang="en-US" b="1" baseline="30000" dirty="0" smtClean="0"/>
              <a:t>2</a:t>
            </a:r>
            <a:r>
              <a:rPr lang="en-US" sz="1600" b="1" dirty="0" smtClean="0"/>
              <a:t>/Hz</a:t>
            </a:r>
            <a:endParaRPr lang="en-US" sz="1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905000" y="65532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Frequency (Hz)</a:t>
            </a:r>
          </a:p>
          <a:p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5591910" y="4343400"/>
            <a:ext cx="2050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Cumulative Integral</a:t>
            </a:r>
            <a:endParaRPr lang="en-US" sz="1600" b="1" dirty="0"/>
          </a:p>
        </p:txBody>
      </p:sp>
      <p:sp>
        <p:nvSpPr>
          <p:cNvPr id="59" name="Rectangle 58"/>
          <p:cNvSpPr/>
          <p:nvPr/>
        </p:nvSpPr>
        <p:spPr>
          <a:xfrm>
            <a:off x="685800" y="4343400"/>
            <a:ext cx="3604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Phase Noise Power Spectral Density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491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Buabthong_Research_Topic_Presentatio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PBuabthong_Research_Topic_Presentation</Template>
  <TotalTime>67</TotalTime>
  <Words>457</Words>
  <Application>Microsoft Office PowerPoint</Application>
  <PresentationFormat>On-screen Show (4:3)</PresentationFormat>
  <Paragraphs>81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PBuabthong_Research_Topic_Presentation</vt:lpstr>
      <vt:lpstr>Interferometric Residual Phase Noise Measurement System</vt:lpstr>
      <vt:lpstr>Noise Characterization of Radio Frequency (RF) Devices Phase &amp; Amplitude noise of a RF Carrier</vt:lpstr>
      <vt:lpstr>Noise Measurement Using Saturated Mixer</vt:lpstr>
      <vt:lpstr>Interferometric Noise Measurement 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Interferometric Residual Phase Noise Measurement System</dc:title>
  <dc:creator>Buabthong, Pakpoom</dc:creator>
  <cp:lastModifiedBy>Berenc, Tim G.</cp:lastModifiedBy>
  <cp:revision>10</cp:revision>
  <cp:lastPrinted>2013-07-18T20:42:36Z</cp:lastPrinted>
  <dcterms:created xsi:type="dcterms:W3CDTF">2013-07-18T20:42:11Z</dcterms:created>
  <dcterms:modified xsi:type="dcterms:W3CDTF">2013-07-19T15:08:17Z</dcterms:modified>
</cp:coreProperties>
</file>