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17" autoAdjust="0"/>
  </p:normalViewPr>
  <p:slideViewPr>
    <p:cSldViewPr>
      <p:cViewPr varScale="1">
        <p:scale>
          <a:sx n="60" d="100"/>
          <a:sy n="60" d="100"/>
        </p:scale>
        <p:origin x="16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slide footer_maroon_74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slide header_maroon_742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152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602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4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title header_maroon_742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title footer_maroon_7421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293D35-FFCC-4160-A34B-12BF1CED5F0F}" type="datetime1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395D2-1897-4679-B84A-15344BB0548D}" type="datetime1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B1530-566F-496A-B501-365F908F9E10}" type="datetime1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34D45-7E78-4B24-8CC0-51893C179DCA}" type="datetime1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92EE2D-9F82-440E-85C5-08AB4100C799}" type="datetime1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D5619F-CC2B-4160-AEBB-91858CA19DCC}" type="datetime1">
              <a:rPr lang="en-US" smtClean="0"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5FE7F-9473-444B-807E-677E39435180}" type="datetime1">
              <a:rPr lang="en-US" smtClean="0"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BF618-3A55-4363-BEE1-39E555AD70B4}" type="datetime1">
              <a:rPr lang="en-US" smtClean="0"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D0D03D-24F1-4F6B-93F7-23AECA95C268}" type="datetime1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E26BE-1A65-4FAC-A92E-BAD84AF9A89A}" type="datetime1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slide footer_maroon_7421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27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13C83DC-7010-4572-A514-D784CB044085}" type="datetime1">
              <a:rPr lang="en-US" smtClean="0"/>
              <a:t>7/18/2013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ANL RF Group, Lee Teng Undergraduate Internship,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4" descr="slide header_maroon_7421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C042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38338" y="2501900"/>
            <a:ext cx="50022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/>
              <a:t>Modeling of ATLAS’s EBIS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30388" y="3886200"/>
            <a:ext cx="5218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dirty="0"/>
              <a:t>Kelsey O’Connor, Embry-Riddle Aeronautical </a:t>
            </a:r>
            <a:r>
              <a:rPr lang="en-US" sz="1600" dirty="0" smtClean="0"/>
              <a:t>University</a:t>
            </a:r>
            <a:endParaRPr lang="en-US" sz="1600" dirty="0"/>
          </a:p>
          <a:p>
            <a:pPr algn="ctr" eaLnBrk="1" hangingPunct="1"/>
            <a:r>
              <a:rPr lang="en-US" sz="1600" dirty="0"/>
              <a:t>Supervisor: Clayton Dickerson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" descr="o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" t="8427" r="2090" b="4025"/>
          <a:stretch>
            <a:fillRect/>
          </a:stretch>
        </p:blipFill>
        <p:spPr bwMode="auto">
          <a:xfrm>
            <a:off x="1143000" y="2438400"/>
            <a:ext cx="6934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3" descr="clos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" t="5534" r="3148" b="6918"/>
          <a:stretch>
            <a:fillRect/>
          </a:stretch>
        </p:blipFill>
        <p:spPr bwMode="auto">
          <a:xfrm>
            <a:off x="1066800" y="2362200"/>
            <a:ext cx="6934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Oval 4"/>
          <p:cNvSpPr>
            <a:spLocks noChangeArrowheads="1"/>
          </p:cNvSpPr>
          <p:nvPr/>
        </p:nvSpPr>
        <p:spPr bwMode="auto">
          <a:xfrm>
            <a:off x="5129213" y="3429000"/>
            <a:ext cx="185737" cy="76200"/>
          </a:xfrm>
          <a:prstGeom prst="ellipse">
            <a:avLst/>
          </a:prstGeom>
          <a:solidFill>
            <a:srgbClr val="78FF00"/>
          </a:solidFill>
          <a:ln w="9525">
            <a:solidFill>
              <a:srgbClr val="78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4" name="Oval 5"/>
          <p:cNvSpPr>
            <a:spLocks noChangeArrowheads="1"/>
          </p:cNvSpPr>
          <p:nvPr/>
        </p:nvSpPr>
        <p:spPr bwMode="auto">
          <a:xfrm>
            <a:off x="5129213" y="3429000"/>
            <a:ext cx="185737" cy="76200"/>
          </a:xfrm>
          <a:prstGeom prst="ellipse">
            <a:avLst/>
          </a:prstGeom>
          <a:solidFill>
            <a:srgbClr val="FF7800"/>
          </a:solidFill>
          <a:ln w="9525">
            <a:solidFill>
              <a:srgbClr val="FF78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5" name="Oval 6"/>
          <p:cNvSpPr>
            <a:spLocks noChangeArrowheads="1"/>
          </p:cNvSpPr>
          <p:nvPr/>
        </p:nvSpPr>
        <p:spPr bwMode="auto">
          <a:xfrm>
            <a:off x="3319463" y="3429000"/>
            <a:ext cx="185737" cy="76200"/>
          </a:xfrm>
          <a:prstGeom prst="ellipse">
            <a:avLst/>
          </a:prstGeom>
          <a:solidFill>
            <a:srgbClr val="0078FF"/>
          </a:solidFill>
          <a:ln w="9525">
            <a:solidFill>
              <a:srgbClr val="007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3319463" y="3429000"/>
            <a:ext cx="185737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7" name="Oval 8"/>
          <p:cNvSpPr>
            <a:spLocks noChangeArrowheads="1"/>
          </p:cNvSpPr>
          <p:nvPr/>
        </p:nvSpPr>
        <p:spPr bwMode="auto">
          <a:xfrm>
            <a:off x="3319463" y="3429000"/>
            <a:ext cx="185737" cy="76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8" name="Oval 9"/>
          <p:cNvSpPr>
            <a:spLocks noChangeArrowheads="1"/>
          </p:cNvSpPr>
          <p:nvPr/>
        </p:nvSpPr>
        <p:spPr bwMode="auto">
          <a:xfrm>
            <a:off x="3319463" y="3433763"/>
            <a:ext cx="185737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9" name="Oval 10"/>
          <p:cNvSpPr>
            <a:spLocks noChangeArrowheads="1"/>
          </p:cNvSpPr>
          <p:nvPr/>
        </p:nvSpPr>
        <p:spPr bwMode="auto">
          <a:xfrm>
            <a:off x="5129213" y="3429000"/>
            <a:ext cx="185737" cy="76200"/>
          </a:xfrm>
          <a:prstGeom prst="ellipse">
            <a:avLst/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0" name="Oval 11"/>
          <p:cNvSpPr>
            <a:spLocks noChangeArrowheads="1"/>
          </p:cNvSpPr>
          <p:nvPr/>
        </p:nvSpPr>
        <p:spPr bwMode="auto">
          <a:xfrm>
            <a:off x="7620000" y="3429000"/>
            <a:ext cx="185738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" name="Line 12"/>
          <p:cNvSpPr>
            <a:spLocks noChangeShapeType="1"/>
          </p:cNvSpPr>
          <p:nvPr/>
        </p:nvSpPr>
        <p:spPr bwMode="auto">
          <a:xfrm flipV="1">
            <a:off x="6308725" y="2433638"/>
            <a:ext cx="498475" cy="48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3"/>
          <p:cNvSpPr>
            <a:spLocks noChangeShapeType="1"/>
          </p:cNvSpPr>
          <p:nvPr/>
        </p:nvSpPr>
        <p:spPr bwMode="auto">
          <a:xfrm>
            <a:off x="6308725" y="2433638"/>
            <a:ext cx="498475" cy="48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Rectangle 14"/>
          <p:cNvSpPr>
            <a:spLocks noChangeArrowheads="1"/>
          </p:cNvSpPr>
          <p:nvPr/>
        </p:nvSpPr>
        <p:spPr bwMode="auto">
          <a:xfrm>
            <a:off x="6308725" y="2433638"/>
            <a:ext cx="498475" cy="487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3962400" y="52720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u="sng"/>
              <a:t>Cycle</a:t>
            </a:r>
          </a:p>
        </p:txBody>
      </p:sp>
      <p:sp>
        <p:nvSpPr>
          <p:cNvPr id="85" name="Text Box 19"/>
          <p:cNvSpPr txBox="1">
            <a:spLocks noChangeArrowheads="1"/>
          </p:cNvSpPr>
          <p:nvPr/>
        </p:nvSpPr>
        <p:spPr bwMode="auto">
          <a:xfrm>
            <a:off x="7727950" y="4281488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Ion bunch</a:t>
            </a:r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 flipH="1" flipV="1">
            <a:off x="7772400" y="3505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Text Box 21"/>
          <p:cNvSpPr txBox="1">
            <a:spLocks noChangeArrowheads="1"/>
          </p:cNvSpPr>
          <p:nvPr/>
        </p:nvSpPr>
        <p:spPr bwMode="auto">
          <a:xfrm>
            <a:off x="2457450" y="25146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Electron gun</a:t>
            </a:r>
          </a:p>
        </p:txBody>
      </p:sp>
      <p:sp>
        <p:nvSpPr>
          <p:cNvPr id="88" name="Line 22"/>
          <p:cNvSpPr>
            <a:spLocks noChangeShapeType="1"/>
          </p:cNvSpPr>
          <p:nvPr/>
        </p:nvSpPr>
        <p:spPr bwMode="auto">
          <a:xfrm flipH="1">
            <a:off x="1828800" y="2743200"/>
            <a:ext cx="7191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5797550" y="1524000"/>
            <a:ext cx="103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Electron</a:t>
            </a:r>
          </a:p>
          <a:p>
            <a:pPr eaLnBrk="1" hangingPunct="1"/>
            <a:r>
              <a:rPr lang="en-US"/>
              <a:t>collector</a:t>
            </a:r>
          </a:p>
        </p:txBody>
      </p:sp>
      <p:sp>
        <p:nvSpPr>
          <p:cNvPr id="90" name="Line 24"/>
          <p:cNvSpPr>
            <a:spLocks noChangeShapeType="1"/>
          </p:cNvSpPr>
          <p:nvPr/>
        </p:nvSpPr>
        <p:spPr bwMode="auto">
          <a:xfrm>
            <a:off x="6781800" y="19050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990600" y="45720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Electron beam</a:t>
            </a:r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 flipH="1" flipV="1">
            <a:off x="2133600" y="35052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Text Box 28"/>
          <p:cNvSpPr txBox="1">
            <a:spLocks noChangeArrowheads="1"/>
          </p:cNvSpPr>
          <p:nvPr/>
        </p:nvSpPr>
        <p:spPr bwMode="auto">
          <a:xfrm>
            <a:off x="4254500" y="19812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Solenoids</a:t>
            </a:r>
          </a:p>
        </p:txBody>
      </p:sp>
      <p:sp>
        <p:nvSpPr>
          <p:cNvPr id="94" name="Line 29"/>
          <p:cNvSpPr>
            <a:spLocks noChangeShapeType="1"/>
          </p:cNvSpPr>
          <p:nvPr/>
        </p:nvSpPr>
        <p:spPr bwMode="auto">
          <a:xfrm flipH="1">
            <a:off x="2057400" y="2209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0"/>
          <p:cNvSpPr>
            <a:spLocks noChangeShapeType="1"/>
          </p:cNvSpPr>
          <p:nvPr/>
        </p:nvSpPr>
        <p:spPr bwMode="auto">
          <a:xfrm>
            <a:off x="5410200" y="2209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1"/>
          <p:cNvSpPr>
            <a:spLocks noChangeShapeType="1"/>
          </p:cNvSpPr>
          <p:nvPr/>
        </p:nvSpPr>
        <p:spPr bwMode="auto">
          <a:xfrm flipH="1">
            <a:off x="4419600" y="2362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36"/>
          <p:cNvSpPr txBox="1">
            <a:spLocks noChangeArrowheads="1"/>
          </p:cNvSpPr>
          <p:nvPr/>
        </p:nvSpPr>
        <p:spPr bwMode="auto">
          <a:xfrm>
            <a:off x="3124200" y="42672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Drift tubes</a:t>
            </a:r>
          </a:p>
        </p:txBody>
      </p:sp>
      <p:sp>
        <p:nvSpPr>
          <p:cNvPr id="98" name="Line 37"/>
          <p:cNvSpPr>
            <a:spLocks noChangeShapeType="1"/>
          </p:cNvSpPr>
          <p:nvPr/>
        </p:nvSpPr>
        <p:spPr bwMode="auto">
          <a:xfrm flipH="1" flipV="1">
            <a:off x="2895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9" name="Picture 2" descr="o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" t="8427" r="2090" b="4025"/>
          <a:stretch>
            <a:fillRect/>
          </a:stretch>
        </p:blipFill>
        <p:spPr bwMode="auto">
          <a:xfrm>
            <a:off x="1143000" y="2438400"/>
            <a:ext cx="6934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3" descr="clos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" t="5534" r="3148" b="6918"/>
          <a:stretch>
            <a:fillRect/>
          </a:stretch>
        </p:blipFill>
        <p:spPr bwMode="auto">
          <a:xfrm>
            <a:off x="1066800" y="2362200"/>
            <a:ext cx="6934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Oval 4"/>
          <p:cNvSpPr>
            <a:spLocks noChangeArrowheads="1"/>
          </p:cNvSpPr>
          <p:nvPr/>
        </p:nvSpPr>
        <p:spPr bwMode="auto">
          <a:xfrm>
            <a:off x="5129213" y="3429000"/>
            <a:ext cx="185737" cy="76200"/>
          </a:xfrm>
          <a:prstGeom prst="ellipse">
            <a:avLst/>
          </a:prstGeom>
          <a:solidFill>
            <a:srgbClr val="78FF00"/>
          </a:solidFill>
          <a:ln w="9525">
            <a:solidFill>
              <a:srgbClr val="78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" name="Oval 5"/>
          <p:cNvSpPr>
            <a:spLocks noChangeArrowheads="1"/>
          </p:cNvSpPr>
          <p:nvPr/>
        </p:nvSpPr>
        <p:spPr bwMode="auto">
          <a:xfrm>
            <a:off x="5129213" y="3429000"/>
            <a:ext cx="185737" cy="76200"/>
          </a:xfrm>
          <a:prstGeom prst="ellipse">
            <a:avLst/>
          </a:prstGeom>
          <a:solidFill>
            <a:srgbClr val="FF7800"/>
          </a:solidFill>
          <a:ln w="9525">
            <a:solidFill>
              <a:srgbClr val="FF78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" name="Oval 6"/>
          <p:cNvSpPr>
            <a:spLocks noChangeArrowheads="1"/>
          </p:cNvSpPr>
          <p:nvPr/>
        </p:nvSpPr>
        <p:spPr bwMode="auto">
          <a:xfrm>
            <a:off x="3319463" y="3429000"/>
            <a:ext cx="185737" cy="76200"/>
          </a:xfrm>
          <a:prstGeom prst="ellipse">
            <a:avLst/>
          </a:prstGeom>
          <a:solidFill>
            <a:srgbClr val="0078FF"/>
          </a:solidFill>
          <a:ln w="9525">
            <a:solidFill>
              <a:srgbClr val="007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4" name="Oval 7"/>
          <p:cNvSpPr>
            <a:spLocks noChangeArrowheads="1"/>
          </p:cNvSpPr>
          <p:nvPr/>
        </p:nvSpPr>
        <p:spPr bwMode="auto">
          <a:xfrm>
            <a:off x="3319463" y="3429000"/>
            <a:ext cx="185737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5" name="Oval 8"/>
          <p:cNvSpPr>
            <a:spLocks noChangeArrowheads="1"/>
          </p:cNvSpPr>
          <p:nvPr/>
        </p:nvSpPr>
        <p:spPr bwMode="auto">
          <a:xfrm>
            <a:off x="3319463" y="3429000"/>
            <a:ext cx="185737" cy="76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6" name="Oval 9"/>
          <p:cNvSpPr>
            <a:spLocks noChangeArrowheads="1"/>
          </p:cNvSpPr>
          <p:nvPr/>
        </p:nvSpPr>
        <p:spPr bwMode="auto">
          <a:xfrm>
            <a:off x="3319463" y="3433763"/>
            <a:ext cx="185737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7" name="Oval 10"/>
          <p:cNvSpPr>
            <a:spLocks noChangeArrowheads="1"/>
          </p:cNvSpPr>
          <p:nvPr/>
        </p:nvSpPr>
        <p:spPr bwMode="auto">
          <a:xfrm>
            <a:off x="5129213" y="3429000"/>
            <a:ext cx="185737" cy="76200"/>
          </a:xfrm>
          <a:prstGeom prst="ellipse">
            <a:avLst/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8" name="Oval 11"/>
          <p:cNvSpPr>
            <a:spLocks noChangeArrowheads="1"/>
          </p:cNvSpPr>
          <p:nvPr/>
        </p:nvSpPr>
        <p:spPr bwMode="auto">
          <a:xfrm>
            <a:off x="7620000" y="3429000"/>
            <a:ext cx="185738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9" name="Line 12"/>
          <p:cNvSpPr>
            <a:spLocks noChangeShapeType="1"/>
          </p:cNvSpPr>
          <p:nvPr/>
        </p:nvSpPr>
        <p:spPr bwMode="auto">
          <a:xfrm flipV="1">
            <a:off x="6308725" y="2433638"/>
            <a:ext cx="498475" cy="48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3"/>
          <p:cNvSpPr>
            <a:spLocks noChangeShapeType="1"/>
          </p:cNvSpPr>
          <p:nvPr/>
        </p:nvSpPr>
        <p:spPr bwMode="auto">
          <a:xfrm>
            <a:off x="6308725" y="2433638"/>
            <a:ext cx="498475" cy="48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Rectangle 14"/>
          <p:cNvSpPr>
            <a:spLocks noChangeArrowheads="1"/>
          </p:cNvSpPr>
          <p:nvPr/>
        </p:nvSpPr>
        <p:spPr bwMode="auto">
          <a:xfrm>
            <a:off x="6308725" y="2433638"/>
            <a:ext cx="498475" cy="487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>
            <a:off x="3810000" y="55768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Injection</a:t>
            </a:r>
          </a:p>
        </p:txBody>
      </p:sp>
      <p:sp>
        <p:nvSpPr>
          <p:cNvPr id="113" name="Text Box 16"/>
          <p:cNvSpPr txBox="1">
            <a:spLocks noChangeArrowheads="1"/>
          </p:cNvSpPr>
          <p:nvPr/>
        </p:nvSpPr>
        <p:spPr bwMode="auto">
          <a:xfrm>
            <a:off x="3778250" y="557688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Breeding</a:t>
            </a:r>
          </a:p>
        </p:txBody>
      </p:sp>
      <p:sp>
        <p:nvSpPr>
          <p:cNvPr id="114" name="Text Box 17"/>
          <p:cNvSpPr txBox="1">
            <a:spLocks noChangeArrowheads="1"/>
          </p:cNvSpPr>
          <p:nvPr/>
        </p:nvSpPr>
        <p:spPr bwMode="auto">
          <a:xfrm>
            <a:off x="3733800" y="557688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Extraction</a:t>
            </a:r>
          </a:p>
        </p:txBody>
      </p:sp>
      <p:sp>
        <p:nvSpPr>
          <p:cNvPr id="115" name="Text Box 18"/>
          <p:cNvSpPr txBox="1">
            <a:spLocks noChangeArrowheads="1"/>
          </p:cNvSpPr>
          <p:nvPr/>
        </p:nvSpPr>
        <p:spPr bwMode="auto">
          <a:xfrm>
            <a:off x="3962400" y="52720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u="sng"/>
              <a:t>Cycle</a:t>
            </a:r>
          </a:p>
        </p:txBody>
      </p:sp>
      <p:sp>
        <p:nvSpPr>
          <p:cNvPr id="116" name="Text Box 19"/>
          <p:cNvSpPr txBox="1">
            <a:spLocks noChangeArrowheads="1"/>
          </p:cNvSpPr>
          <p:nvPr/>
        </p:nvSpPr>
        <p:spPr bwMode="auto">
          <a:xfrm>
            <a:off x="7727950" y="4281488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Ion bunch</a:t>
            </a:r>
          </a:p>
        </p:txBody>
      </p:sp>
      <p:sp>
        <p:nvSpPr>
          <p:cNvPr id="117" name="Line 20"/>
          <p:cNvSpPr>
            <a:spLocks noChangeShapeType="1"/>
          </p:cNvSpPr>
          <p:nvPr/>
        </p:nvSpPr>
        <p:spPr bwMode="auto">
          <a:xfrm flipH="1" flipV="1">
            <a:off x="7772400" y="3505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Text Box 21"/>
          <p:cNvSpPr txBox="1">
            <a:spLocks noChangeArrowheads="1"/>
          </p:cNvSpPr>
          <p:nvPr/>
        </p:nvSpPr>
        <p:spPr bwMode="auto">
          <a:xfrm>
            <a:off x="2457450" y="25146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Electron gun</a:t>
            </a:r>
          </a:p>
        </p:txBody>
      </p:sp>
      <p:sp>
        <p:nvSpPr>
          <p:cNvPr id="119" name="Line 22"/>
          <p:cNvSpPr>
            <a:spLocks noChangeShapeType="1"/>
          </p:cNvSpPr>
          <p:nvPr/>
        </p:nvSpPr>
        <p:spPr bwMode="auto">
          <a:xfrm flipH="1">
            <a:off x="1828800" y="2743200"/>
            <a:ext cx="7191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Text Box 23"/>
          <p:cNvSpPr txBox="1">
            <a:spLocks noChangeArrowheads="1"/>
          </p:cNvSpPr>
          <p:nvPr/>
        </p:nvSpPr>
        <p:spPr bwMode="auto">
          <a:xfrm>
            <a:off x="5797550" y="1524000"/>
            <a:ext cx="103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Electron</a:t>
            </a:r>
          </a:p>
          <a:p>
            <a:pPr eaLnBrk="1" hangingPunct="1"/>
            <a:r>
              <a:rPr lang="en-US"/>
              <a:t>collector</a:t>
            </a:r>
          </a:p>
        </p:txBody>
      </p:sp>
      <p:sp>
        <p:nvSpPr>
          <p:cNvPr id="121" name="Line 24"/>
          <p:cNvSpPr>
            <a:spLocks noChangeShapeType="1"/>
          </p:cNvSpPr>
          <p:nvPr/>
        </p:nvSpPr>
        <p:spPr bwMode="auto">
          <a:xfrm>
            <a:off x="6781800" y="19050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Text Box 25"/>
          <p:cNvSpPr txBox="1">
            <a:spLocks noChangeArrowheads="1"/>
          </p:cNvSpPr>
          <p:nvPr/>
        </p:nvSpPr>
        <p:spPr bwMode="auto">
          <a:xfrm>
            <a:off x="990600" y="45720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Electron beam</a:t>
            </a:r>
          </a:p>
        </p:txBody>
      </p:sp>
      <p:sp>
        <p:nvSpPr>
          <p:cNvPr id="123" name="Line 26"/>
          <p:cNvSpPr>
            <a:spLocks noChangeShapeType="1"/>
          </p:cNvSpPr>
          <p:nvPr/>
        </p:nvSpPr>
        <p:spPr bwMode="auto">
          <a:xfrm flipH="1" flipV="1">
            <a:off x="2133600" y="35052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Rectangle 27"/>
          <p:cNvSpPr>
            <a:spLocks noChangeArrowheads="1"/>
          </p:cNvSpPr>
          <p:nvPr/>
        </p:nvSpPr>
        <p:spPr bwMode="auto">
          <a:xfrm>
            <a:off x="3505200" y="5181600"/>
            <a:ext cx="1676400" cy="83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" name="Text Box 28"/>
          <p:cNvSpPr txBox="1">
            <a:spLocks noChangeArrowheads="1"/>
          </p:cNvSpPr>
          <p:nvPr/>
        </p:nvSpPr>
        <p:spPr bwMode="auto">
          <a:xfrm>
            <a:off x="4254500" y="19812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Solenoids</a:t>
            </a:r>
          </a:p>
        </p:txBody>
      </p:sp>
      <p:sp>
        <p:nvSpPr>
          <p:cNvPr id="126" name="Line 29"/>
          <p:cNvSpPr>
            <a:spLocks noChangeShapeType="1"/>
          </p:cNvSpPr>
          <p:nvPr/>
        </p:nvSpPr>
        <p:spPr bwMode="auto">
          <a:xfrm flipH="1">
            <a:off x="2057400" y="2209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30"/>
          <p:cNvSpPr>
            <a:spLocks noChangeShapeType="1"/>
          </p:cNvSpPr>
          <p:nvPr/>
        </p:nvSpPr>
        <p:spPr bwMode="auto">
          <a:xfrm>
            <a:off x="5410200" y="2209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31"/>
          <p:cNvSpPr>
            <a:spLocks noChangeShapeType="1"/>
          </p:cNvSpPr>
          <p:nvPr/>
        </p:nvSpPr>
        <p:spPr bwMode="auto">
          <a:xfrm flipH="1">
            <a:off x="4419600" y="2362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Text Box 36"/>
          <p:cNvSpPr txBox="1">
            <a:spLocks noChangeArrowheads="1"/>
          </p:cNvSpPr>
          <p:nvPr/>
        </p:nvSpPr>
        <p:spPr bwMode="auto">
          <a:xfrm>
            <a:off x="3124200" y="42672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Drift tubes</a:t>
            </a:r>
          </a:p>
        </p:txBody>
      </p:sp>
      <p:sp>
        <p:nvSpPr>
          <p:cNvPr id="130" name="Line 37"/>
          <p:cNvSpPr>
            <a:spLocks noChangeShapeType="1"/>
          </p:cNvSpPr>
          <p:nvPr/>
        </p:nvSpPr>
        <p:spPr bwMode="auto">
          <a:xfrm flipH="1" flipV="1">
            <a:off x="2895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TextBox 35"/>
          <p:cNvSpPr txBox="1">
            <a:spLocks noChangeArrowheads="1"/>
          </p:cNvSpPr>
          <p:nvPr/>
        </p:nvSpPr>
        <p:spPr bwMode="auto">
          <a:xfrm>
            <a:off x="2638425" y="304800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/>
              <a:t>Background - EBIS</a:t>
            </a:r>
          </a:p>
        </p:txBody>
      </p:sp>
    </p:spTree>
    <p:extLst>
      <p:ext uri="{BB962C8B-B14F-4D97-AF65-F5344CB8AC3E}">
        <p14:creationId xmlns:p14="http://schemas.microsoft.com/office/powerpoint/2010/main" val="33210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-0.4684 4.44444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2 4.44444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4.44444E-6 L -0.19566 4.44444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2 4.44444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4.44444E-6 L -0.19566 4.44444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2 4.44444E-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4.44444E-6 L -0.19566 4.44444E-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63" presetClass="path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47691 -2.22222E-6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-0.4684 4.44444E-6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20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2 4.44444E-6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4.44444E-6 L -0.19566 4.44444E-6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2 4.44444E-6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4.44444E-6 L -0.19566 4.44444E-6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2 4.44444E-6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000"/>
                            </p:stCondLst>
                            <p:childTnLst>
                              <p:par>
                                <p:cTn id="14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4.44444E-6 L -0.19566 4.44444E-6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000"/>
                            </p:stCondLst>
                            <p:childTnLst>
                              <p:par>
                                <p:cTn id="15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63" presetClass="path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47691 -2.22222E-6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0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5" grpId="0"/>
      <p:bldP spid="86" grpId="0" animBg="1"/>
      <p:bldP spid="101" grpId="0" animBg="1"/>
      <p:bldP spid="101" grpId="1" animBg="1"/>
      <p:bldP spid="101" grpId="2" animBg="1"/>
      <p:bldP spid="102" grpId="0" animBg="1"/>
      <p:bldP spid="102" grpId="1" animBg="1"/>
      <p:bldP spid="102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  <p:bldP spid="107" grpId="0" animBg="1"/>
      <p:bldP spid="107" grpId="1" animBg="1"/>
      <p:bldP spid="107" grpId="2" animBg="1"/>
      <p:bldP spid="108" grpId="0" animBg="1"/>
      <p:bldP spid="108" grpId="1" animBg="1"/>
      <p:bldP spid="112" grpId="0"/>
      <p:bldP spid="113" grpId="0"/>
      <p:bldP spid="113" grpId="1"/>
      <p:bldP spid="114" grpId="0"/>
      <p:bldP spid="116" grpId="0"/>
      <p:bldP spid="1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832100" y="304800"/>
            <a:ext cx="3282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/>
              <a:t>Project Overview</a:t>
            </a:r>
          </a:p>
        </p:txBody>
      </p:sp>
      <p:pic>
        <p:nvPicPr>
          <p:cNvPr id="11" name="Picture 40" descr="o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" t="8427" r="2090" b="4025"/>
          <a:stretch>
            <a:fillRect/>
          </a:stretch>
        </p:blipFill>
        <p:spPr bwMode="auto">
          <a:xfrm>
            <a:off x="2057400" y="1709738"/>
            <a:ext cx="52006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9" descr="clos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" t="5534" r="3148" b="6918"/>
          <a:stretch>
            <a:fillRect/>
          </a:stretch>
        </p:blipFill>
        <p:spPr bwMode="auto">
          <a:xfrm>
            <a:off x="2057400" y="1728788"/>
            <a:ext cx="5200650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447800" y="4064000"/>
            <a:ext cx="2185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Drift Tube Modeling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" y="4433888"/>
            <a:ext cx="5435600" cy="1816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algn="l">
              <a:buFontTx/>
              <a:buChar char="-"/>
              <a:defRPr/>
            </a:pPr>
            <a:r>
              <a:rPr lang="en-US" sz="1400" dirty="0">
                <a:latin typeface="Arial" charset="0"/>
              </a:rPr>
              <a:t>Identify how misalignments in the drift tubes effect beam </a:t>
            </a:r>
          </a:p>
          <a:p>
            <a:pPr algn="l">
              <a:defRPr/>
            </a:pPr>
            <a:r>
              <a:rPr lang="en-US" sz="1400" dirty="0">
                <a:latin typeface="Arial" charset="0"/>
              </a:rPr>
              <a:t>                 parameters such as </a:t>
            </a:r>
            <a:r>
              <a:rPr lang="en-US" sz="1400" dirty="0" err="1">
                <a:latin typeface="Arial" charset="0"/>
              </a:rPr>
              <a:t>emittance</a:t>
            </a:r>
            <a:endParaRPr lang="en-US" sz="1400" dirty="0">
              <a:latin typeface="Arial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en-US" sz="1400" dirty="0">
                <a:latin typeface="Arial" charset="0"/>
              </a:rPr>
              <a:t>Identify how these misalignments combine when more drift </a:t>
            </a:r>
          </a:p>
          <a:p>
            <a:pPr algn="l">
              <a:defRPr/>
            </a:pPr>
            <a:r>
              <a:rPr lang="en-US" sz="1400" dirty="0">
                <a:latin typeface="Arial" charset="0"/>
              </a:rPr>
              <a:t>                  tubes are added to the system</a:t>
            </a:r>
          </a:p>
          <a:p>
            <a:pPr marL="285750" indent="-285750" algn="l">
              <a:buFontTx/>
              <a:buChar char="-"/>
              <a:defRPr/>
            </a:pPr>
            <a:r>
              <a:rPr lang="en-US" sz="1400" dirty="0">
                <a:latin typeface="Arial" charset="0"/>
              </a:rPr>
              <a:t>Identify how these changes depend on what part of the system</a:t>
            </a:r>
          </a:p>
          <a:p>
            <a:pPr algn="l">
              <a:defRPr/>
            </a:pPr>
            <a:r>
              <a:rPr lang="en-US" sz="1400" dirty="0">
                <a:latin typeface="Arial" charset="0"/>
              </a:rPr>
              <a:t> 	the drift tubes are located in</a:t>
            </a:r>
          </a:p>
          <a:p>
            <a:pPr algn="l">
              <a:defRPr/>
            </a:pPr>
            <a:r>
              <a:rPr lang="en-US" sz="1400" dirty="0">
                <a:latin typeface="Arial" charset="0"/>
              </a:rPr>
              <a:t>          -</a:t>
            </a:r>
            <a:r>
              <a:rPr lang="en-US" sz="1400" dirty="0" err="1">
                <a:latin typeface="Arial" charset="0"/>
              </a:rPr>
              <a:t>ie</a:t>
            </a:r>
            <a:r>
              <a:rPr lang="en-US" sz="1400" dirty="0">
                <a:latin typeface="Arial" charset="0"/>
              </a:rPr>
              <a:t>. The how the gradient magnetic field outside the central </a:t>
            </a:r>
          </a:p>
          <a:p>
            <a:pPr algn="l">
              <a:defRPr/>
            </a:pPr>
            <a:r>
              <a:rPr lang="en-US" sz="1400" dirty="0">
                <a:latin typeface="Arial" charset="0"/>
              </a:rPr>
              <a:t>                   solenoid effects the changes </a:t>
            </a:r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H="1">
            <a:off x="3200400" y="1562100"/>
            <a:ext cx="1066800" cy="762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4267200" y="132556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Drift tubes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40" descr="o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" t="8427" r="2090" b="4025"/>
          <a:stretch>
            <a:fillRect/>
          </a:stretch>
        </p:blipFill>
        <p:spPr bwMode="auto">
          <a:xfrm>
            <a:off x="2057400" y="1709738"/>
            <a:ext cx="52006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9" descr="clos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" t="5534" r="3148" b="6918"/>
          <a:stretch>
            <a:fillRect/>
          </a:stretch>
        </p:blipFill>
        <p:spPr bwMode="auto">
          <a:xfrm>
            <a:off x="2057400" y="1728788"/>
            <a:ext cx="5200650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2832100" y="304800"/>
            <a:ext cx="3282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/>
              <a:t>Project Overview</a:t>
            </a: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4772025" y="4086225"/>
            <a:ext cx="268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Magnetic Field Modeling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048000" y="1143000"/>
            <a:ext cx="498475" cy="6683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Left Brace 14"/>
          <p:cNvSpPr/>
          <p:nvPr/>
        </p:nvSpPr>
        <p:spPr bwMode="auto">
          <a:xfrm>
            <a:off x="3238221" y="2495945"/>
            <a:ext cx="180563" cy="1085057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4456113"/>
            <a:ext cx="5195888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algn="l">
              <a:buFontTx/>
              <a:buChar char="-"/>
              <a:defRPr/>
            </a:pPr>
            <a:r>
              <a:rPr lang="en-US" sz="1400" dirty="0">
                <a:latin typeface="Arial" charset="0"/>
              </a:rPr>
              <a:t>Identify the force exerted on the turbo pump and shield</a:t>
            </a:r>
          </a:p>
          <a:p>
            <a:pPr marL="285750" indent="-285750" algn="l">
              <a:buFontTx/>
              <a:buChar char="-"/>
              <a:defRPr/>
            </a:pPr>
            <a:r>
              <a:rPr lang="en-US" sz="1400" dirty="0">
                <a:latin typeface="Arial" charset="0"/>
              </a:rPr>
              <a:t>Identify the magnitude and direction of the magnetic field</a:t>
            </a:r>
          </a:p>
          <a:p>
            <a:pPr algn="l">
              <a:defRPr/>
            </a:pPr>
            <a:r>
              <a:rPr lang="en-US" sz="1400" dirty="0">
                <a:latin typeface="Arial" charset="0"/>
              </a:rPr>
              <a:t>             induced by the central solenoid on the shield</a:t>
            </a:r>
          </a:p>
          <a:p>
            <a:pPr marL="285750" indent="-285750" algn="l">
              <a:buFontTx/>
              <a:buChar char="-"/>
              <a:defRPr/>
            </a:pPr>
            <a:r>
              <a:rPr lang="en-US" sz="1400" dirty="0">
                <a:latin typeface="Arial" charset="0"/>
              </a:rPr>
              <a:t>Identify the necessary current*number of turns for a several</a:t>
            </a:r>
          </a:p>
          <a:p>
            <a:pPr algn="l">
              <a:defRPr/>
            </a:pPr>
            <a:r>
              <a:rPr lang="en-US" sz="1400" dirty="0">
                <a:latin typeface="Arial" charset="0"/>
              </a:rPr>
              <a:t>              Helmholtz coil designs to compensate for the induced</a:t>
            </a:r>
          </a:p>
          <a:p>
            <a:pPr algn="l">
              <a:defRPr/>
            </a:pPr>
            <a:r>
              <a:rPr lang="en-US" sz="1400" dirty="0">
                <a:latin typeface="Arial" charset="0"/>
              </a:rPr>
              <a:t>              magnetic field from the shielding</a:t>
            </a:r>
          </a:p>
        </p:txBody>
      </p:sp>
      <p:cxnSp>
        <p:nvCxnSpPr>
          <p:cNvPr id="17" name="Straight Arrow Connector 34"/>
          <p:cNvCxnSpPr>
            <a:cxnSpLocks noChangeShapeType="1"/>
          </p:cNvCxnSpPr>
          <p:nvPr/>
        </p:nvCxnSpPr>
        <p:spPr bwMode="auto">
          <a:xfrm flipH="1">
            <a:off x="3657600" y="1295400"/>
            <a:ext cx="649288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4319588" y="1109663"/>
            <a:ext cx="23066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Turbo pump and Shield</a:t>
            </a:r>
          </a:p>
        </p:txBody>
      </p:sp>
      <p:cxnSp>
        <p:nvCxnSpPr>
          <p:cNvPr id="19" name="Straight Arrow Connector 37"/>
          <p:cNvCxnSpPr>
            <a:cxnSpLocks noChangeShapeType="1"/>
          </p:cNvCxnSpPr>
          <p:nvPr/>
        </p:nvCxnSpPr>
        <p:spPr bwMode="auto">
          <a:xfrm flipH="1">
            <a:off x="4306888" y="1728788"/>
            <a:ext cx="128587" cy="387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4370388" y="1390650"/>
            <a:ext cx="16827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6 Tesla Solenoid</a:t>
            </a:r>
          </a:p>
        </p:txBody>
      </p:sp>
      <p:cxnSp>
        <p:nvCxnSpPr>
          <p:cNvPr id="21" name="Straight Arrow Connector 50"/>
          <p:cNvCxnSpPr>
            <a:cxnSpLocks noChangeShapeType="1"/>
          </p:cNvCxnSpPr>
          <p:nvPr/>
        </p:nvCxnSpPr>
        <p:spPr bwMode="auto">
          <a:xfrm flipH="1" flipV="1">
            <a:off x="3328988" y="3228975"/>
            <a:ext cx="2786062" cy="876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52"/>
          <p:cNvCxnSpPr>
            <a:cxnSpLocks noChangeShapeType="1"/>
            <a:stCxn id="13" idx="0"/>
          </p:cNvCxnSpPr>
          <p:nvPr/>
        </p:nvCxnSpPr>
        <p:spPr bwMode="auto">
          <a:xfrm flipH="1" flipV="1">
            <a:off x="3328988" y="1922463"/>
            <a:ext cx="2786062" cy="21637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95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 descr="Caribou lay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1981200"/>
            <a:ext cx="44243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00200" y="388650"/>
            <a:ext cx="59057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/>
              <a:t>Motivation </a:t>
            </a:r>
            <a:r>
              <a:rPr lang="en-US" sz="3200" dirty="0"/>
              <a:t>– CARIBU and EBIS</a:t>
            </a:r>
          </a:p>
        </p:txBody>
      </p:sp>
      <p:cxnSp>
        <p:nvCxnSpPr>
          <p:cNvPr id="9" name="Straight Arrow Connector 7"/>
          <p:cNvCxnSpPr>
            <a:cxnSpLocks noChangeShapeType="1"/>
          </p:cNvCxnSpPr>
          <p:nvPr/>
        </p:nvCxnSpPr>
        <p:spPr bwMode="auto">
          <a:xfrm flipH="1" flipV="1">
            <a:off x="2308225" y="3733800"/>
            <a:ext cx="2720975" cy="76200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10"/>
          <p:cNvCxnSpPr>
            <a:cxnSpLocks noChangeShapeType="1"/>
          </p:cNvCxnSpPr>
          <p:nvPr/>
        </p:nvCxnSpPr>
        <p:spPr bwMode="auto">
          <a:xfrm flipH="1">
            <a:off x="2727325" y="2057400"/>
            <a:ext cx="1630363" cy="45720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4327525" y="1900238"/>
            <a:ext cx="4602163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Californium Rare Isotope Breeder Upgrade</a:t>
            </a:r>
          </a:p>
          <a:p>
            <a:pPr eaLnBrk="1" hangingPunct="1">
              <a:defRPr/>
            </a:pPr>
            <a:r>
              <a:rPr lang="en-US" dirty="0" smtClean="0"/>
              <a:t>(CARIBU)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marL="285750" indent="-285750" algn="l" eaLnBrk="1" hangingPunct="1">
              <a:buFontTx/>
              <a:buChar char="-"/>
              <a:defRPr/>
            </a:pPr>
            <a:r>
              <a:rPr lang="en-US" sz="1600" dirty="0" smtClean="0"/>
              <a:t>Used to produce neutron-heavy ions for </a:t>
            </a:r>
          </a:p>
          <a:p>
            <a:pPr algn="l" eaLnBrk="1" hangingPunct="1">
              <a:defRPr/>
            </a:pPr>
            <a:r>
              <a:rPr lang="en-US" sz="1600" dirty="0" smtClean="0"/>
              <a:t>             atomic physics experiments</a:t>
            </a:r>
          </a:p>
          <a:p>
            <a:pPr marL="285750" indent="-285750" algn="l" eaLnBrk="1" hangingPunct="1">
              <a:buFontTx/>
              <a:buChar char="-"/>
              <a:defRPr/>
            </a:pPr>
            <a:r>
              <a:rPr lang="en-US" sz="1600" dirty="0" smtClean="0"/>
              <a:t>Typically produces 1+ ions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433888" y="4343400"/>
            <a:ext cx="47101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Electron Beam Ion Source (EBIS) </a:t>
            </a:r>
          </a:p>
          <a:p>
            <a:pPr eaLnBrk="1" hangingPunct="1"/>
            <a:endParaRPr lang="en-US" sz="1000"/>
          </a:p>
          <a:p>
            <a:pPr algn="l" eaLnBrk="1" hangingPunct="1"/>
            <a:r>
              <a:rPr lang="en-US" sz="1600"/>
              <a:t>-Charge breads the beam produced by CARIBU</a:t>
            </a:r>
          </a:p>
          <a:p>
            <a:pPr algn="l" eaLnBrk="1" hangingPunct="1"/>
            <a:r>
              <a:rPr lang="en-US" sz="1600"/>
              <a:t>-Can reach as high as +32 to +34</a:t>
            </a:r>
          </a:p>
        </p:txBody>
      </p:sp>
    </p:spTree>
    <p:extLst>
      <p:ext uri="{BB962C8B-B14F-4D97-AF65-F5344CB8AC3E}">
        <p14:creationId xmlns:p14="http://schemas.microsoft.com/office/powerpoint/2010/main" val="17277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28231" y="533400"/>
            <a:ext cx="20986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/>
              <a:t>End Goals</a:t>
            </a:r>
            <a:endParaRPr lang="en-US" sz="3200" dirty="0"/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304800" y="1900238"/>
            <a:ext cx="85932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buFontTx/>
              <a:buChar char="-"/>
              <a:defRPr/>
            </a:pPr>
            <a:r>
              <a:rPr lang="en-US" sz="2400" dirty="0" smtClean="0"/>
              <a:t>Identify how to eliminate the effect of the turbo pumps on     </a:t>
            </a:r>
          </a:p>
          <a:p>
            <a:pPr eaLnBrk="1" hangingPunct="1"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the electron beam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400" dirty="0" smtClean="0"/>
              <a:t>Identify how much force will be exerted on the shields and</a:t>
            </a:r>
          </a:p>
          <a:p>
            <a:pPr eaLnBrk="1" hangingPunct="1"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properly mount them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400" dirty="0" smtClean="0"/>
              <a:t>Identify the effect of drift tube misalignments will effect the  </a:t>
            </a:r>
          </a:p>
          <a:p>
            <a:pPr eaLnBrk="1" hangingPunct="1">
              <a:defRPr/>
            </a:pPr>
            <a:r>
              <a:rPr lang="en-US" sz="2400" dirty="0" smtClean="0"/>
              <a:t>               electron beam and the EBIS’s acceptance</a:t>
            </a:r>
          </a:p>
        </p:txBody>
      </p:sp>
    </p:spTree>
    <p:extLst>
      <p:ext uri="{BB962C8B-B14F-4D97-AF65-F5344CB8AC3E}">
        <p14:creationId xmlns:p14="http://schemas.microsoft.com/office/powerpoint/2010/main" val="34370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ANL RF Group, Lee Teng Undergraduate Internship,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 descr="http://www.schoolofcoachingmastery.com/Portals/41761/images/questions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1371600"/>
            <a:ext cx="44386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37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oon_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maroon_2007</Template>
  <TotalTime>267</TotalTime>
  <Words>431</Words>
  <Application>Microsoft Office PowerPoint</Application>
  <PresentationFormat>On-screen Show (4:3)</PresentationFormat>
  <Paragraphs>78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maroon_2007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Argonne National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Lauren M.</dc:creator>
  <cp:lastModifiedBy>Microsoft account</cp:lastModifiedBy>
  <cp:revision>34</cp:revision>
  <dcterms:created xsi:type="dcterms:W3CDTF">2013-07-18T14:47:40Z</dcterms:created>
  <dcterms:modified xsi:type="dcterms:W3CDTF">2013-07-19T03:04:12Z</dcterms:modified>
</cp:coreProperties>
</file>