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7"/>
  </p:notesMasterIdLst>
  <p:handoutMasterIdLst>
    <p:handoutMasterId r:id="rId8"/>
  </p:handoutMasterIdLst>
  <p:sldIdLst>
    <p:sldId id="262" r:id="rId2"/>
    <p:sldId id="292" r:id="rId3"/>
    <p:sldId id="258" r:id="rId4"/>
    <p:sldId id="291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9FE"/>
    <a:srgbClr val="8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259" autoAdjust="0"/>
  </p:normalViewPr>
  <p:slideViewPr>
    <p:cSldViewPr snapToGrid="0" snapToObjects="1">
      <p:cViewPr>
        <p:scale>
          <a:sx n="81" d="100"/>
          <a:sy n="81" d="100"/>
        </p:scale>
        <p:origin x="-15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A4AF-560C-D148-8958-CE1226E871FA}" type="datetime1">
              <a:rPr lang="en-US" smtClean="0"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41360-F3F5-5E47-95A0-C378896E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7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A2C3E-43D0-214B-92AF-AAF27B3A6883}" type="datetime1">
              <a:rPr lang="en-US" smtClean="0"/>
              <a:t>7/18/13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11D1-655E-124C-ACF2-A88399D7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eClouds</a:t>
            </a:r>
            <a:r>
              <a:rPr lang="en-US" dirty="0" smtClean="0"/>
              <a:t> are very important, yet very hard to study phenomena. Their</a:t>
            </a:r>
            <a:r>
              <a:rPr lang="en-US" baseline="0" dirty="0" smtClean="0"/>
              <a:t> significance in the limitation of accelerating capabilities in the Main Injector makes this work a very important step in the study and characterization of </a:t>
            </a:r>
            <a:r>
              <a:rPr lang="en-US" baseline="0" dirty="0" err="1" smtClean="0"/>
              <a:t>eClouds</a:t>
            </a:r>
            <a:r>
              <a:rPr lang="en-US" baseline="0" dirty="0" smtClean="0"/>
              <a:t> in the Main Injector pipe. For that, we employed </a:t>
            </a:r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Microwave Measurement using Resonant Cavity Technique.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Exponential growth of </a:t>
            </a:r>
            <a:r>
              <a:rPr lang="en-US" dirty="0" err="1" smtClean="0"/>
              <a:t>eCloud</a:t>
            </a:r>
            <a:r>
              <a:rPr lang="en-US" dirty="0" smtClean="0"/>
              <a:t> under appropriate beam conditions</a:t>
            </a:r>
          </a:p>
          <a:p>
            <a:endParaRPr lang="en-US" dirty="0" smtClean="0"/>
          </a:p>
          <a:p>
            <a:r>
              <a:rPr lang="en-US" dirty="0" smtClean="0"/>
              <a:t>Saturation effect</a:t>
            </a:r>
            <a:r>
              <a:rPr lang="en-US" baseline="0" dirty="0" smtClean="0"/>
              <a:t> due to space-charge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electron cloud happens during ramping and transition crossing where bunch length becomes shorter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11D1-655E-124C-ACF2-A88399D73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We will make</a:t>
            </a:r>
            <a:r>
              <a:rPr lang="en-US" sz="3000" baseline="0" dirty="0" smtClean="0">
                <a:solidFill>
                  <a:srgbClr val="000000"/>
                </a:solidFill>
                <a:latin typeface="Arial"/>
                <a:cs typeface="Arial"/>
              </a:rPr>
              <a:t> use of the dependence between the microwave phase shift and the ECD to make measurements of the latter using the former</a:t>
            </a:r>
          </a:p>
          <a:p>
            <a:endParaRPr lang="en-US" sz="3000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000" baseline="0" dirty="0" smtClean="0">
                <a:solidFill>
                  <a:srgbClr val="000000"/>
                </a:solidFill>
                <a:latin typeface="Arial"/>
                <a:cs typeface="Arial"/>
              </a:rPr>
              <a:t>For that, we installed our equipment in a small section (~13 m) of the main injector</a:t>
            </a:r>
          </a:p>
          <a:p>
            <a:endParaRPr lang="en-US" sz="3000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Non-disruptive technique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Phase shift is directly proportional to ECD under certain conditions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Use of TE</a:t>
            </a:r>
            <a:r>
              <a:rPr lang="en-US" sz="3000" baseline="-25000" dirty="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mode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Cut-off frequency (1.484 GHz)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11D1-655E-124C-ACF2-A88399D73D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11D1-655E-124C-ACF2-A88399D73D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11D1-655E-124C-ACF2-A88399D73D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11D1-655E-124C-ACF2-A88399D73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5943-9011-9041-A442-7E6AA48F2CCA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F127-41A3-BD4C-9BDB-B2E22A04BFBC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7F51-5DD0-D540-B6A8-334E626EB55D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DE13-DA3A-A84C-BBFD-03968A3D0AFC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B5F6-5E0A-6A49-933D-664B5B4EF6C7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B9D9-C35D-DE48-A854-80A7949DFAD0}" type="datetime1">
              <a:rPr lang="en-US" smtClean="0"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1B45-52BA-674A-918C-03F38B82DF13}" type="datetime1">
              <a:rPr lang="en-US" smtClean="0"/>
              <a:t>7/18/13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DDA6-593B-2A4D-9635-CC44594CE959}" type="datetime1">
              <a:rPr lang="en-US" smtClean="0"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4102-B2FB-4C4D-A1F2-831E5D780782}" type="datetime1">
              <a:rPr lang="en-US" smtClean="0"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BFF6-8F79-FF4D-AE04-5B36806CB0D2}" type="datetime1">
              <a:rPr lang="en-US" smtClean="0"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2DD8-8D33-9E40-9595-DEACD3BDD3FD}" type="datetime1">
              <a:rPr lang="en-US" smtClean="0"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5E9A-2A43-3744-B2FD-6933CE95431C}" type="datetime1">
              <a:rPr lang="en-US" smtClean="0"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A693-EB6B-C240-85EB-BB2554415B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Microwave Measurement of </a:t>
            </a:r>
            <a:r>
              <a:rPr lang="en-US" dirty="0" err="1" smtClean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lang="en-US" dirty="0" err="1" smtClean="0">
                <a:solidFill>
                  <a:srgbClr val="0D0D0D"/>
                </a:solidFill>
                <a:latin typeface="Arial"/>
                <a:cs typeface="Arial"/>
              </a:rPr>
              <a:t>loud</a:t>
            </a:r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 using Resonant 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avity </a:t>
            </a:r>
            <a:r>
              <a:rPr lang="en-US" dirty="0">
                <a:solidFill>
                  <a:srgbClr val="0D0D0D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echnique in the Main Injector (MI)</a:t>
            </a:r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8657"/>
            <a:ext cx="8229600" cy="2726191"/>
          </a:xfrm>
        </p:spPr>
        <p:txBody>
          <a:bodyPr/>
          <a:lstStyle/>
          <a:p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Reynier Cruz Torres</a:t>
            </a:r>
          </a:p>
          <a:p>
            <a:r>
              <a:rPr lang="en-US" dirty="0" smtClean="0">
                <a:solidFill>
                  <a:srgbClr val="0D0D0D"/>
                </a:solidFill>
                <a:latin typeface="Arial"/>
                <a:cs typeface="Arial"/>
              </a:rPr>
              <a:t>Mentor : Charles </a:t>
            </a:r>
            <a:r>
              <a:rPr lang="en-US" dirty="0" err="1" smtClean="0">
                <a:solidFill>
                  <a:srgbClr val="0D0D0D"/>
                </a:solidFill>
                <a:latin typeface="Arial"/>
                <a:cs typeface="Arial"/>
              </a:rPr>
              <a:t>Thangaraj</a:t>
            </a:r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D64A693-EB6B-C240-85EB-BB2554415B1C}" type="slidenum"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1</a:t>
            </a:fld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105813"/>
            <a:ext cx="8720666" cy="651641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Relevance of the study of </a:t>
            </a:r>
            <a:r>
              <a:rPr lang="en-US" sz="4000" b="1" dirty="0" err="1" smtClean="0">
                <a:solidFill>
                  <a:srgbClr val="000000"/>
                </a:solidFill>
                <a:latin typeface="Arial"/>
                <a:cs typeface="Arial"/>
              </a:rPr>
              <a:t>eClouds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in proton beam accelerators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245733"/>
            <a:ext cx="8720666" cy="878086"/>
          </a:xfr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Tuning shift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2</a:t>
            </a:fld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6999" y="1227667"/>
            <a:ext cx="941211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5778" y="1885257"/>
            <a:ext cx="872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Increase of vacuum pressure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778" y="2553750"/>
            <a:ext cx="8692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Emittance growth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778" y="1189774"/>
            <a:ext cx="872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Effect of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eClouds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in high energy proton beam accelerators: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778" y="3888619"/>
            <a:ext cx="872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Importance of the characterization of electron clouds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234" y="4500579"/>
            <a:ext cx="8720666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Importance of the measurement of electron cloud density (ECD) in the Main Injector at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Fermilab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556" y="5602419"/>
            <a:ext cx="8720666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Use of dependence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between the microwave phase shift and the ECD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35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0507"/>
            <a:ext cx="8720666" cy="651641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Objectives of the project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4672613"/>
            <a:ext cx="8720666" cy="1752294"/>
          </a:xfr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Presence of two dipole magnets between the transmitter and receiver antennas that also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enhance the signal of the phase shift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3</a:t>
            </a:fld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6999" y="1227667"/>
            <a:ext cx="941211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5778" y="1289417"/>
            <a:ext cx="8720666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Measurement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of ECD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 a small section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(13m long) of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MI using microwave technique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0" y="2428310"/>
            <a:ext cx="8692444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Use of ears to: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enhance the signal of the phase shift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Create 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cavity-like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space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protect the antennas from beam loss</a:t>
            </a:r>
          </a:p>
        </p:txBody>
      </p:sp>
    </p:spTree>
    <p:extLst>
      <p:ext uri="{BB962C8B-B14F-4D97-AF65-F5344CB8AC3E}">
        <p14:creationId xmlns:p14="http://schemas.microsoft.com/office/powerpoint/2010/main" val="273558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2013-06-24 14.30.51 copy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" y="3333139"/>
            <a:ext cx="2963881" cy="1042178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sp>
        <p:nvSpPr>
          <p:cNvPr id="61" name="Line Callout 1 60"/>
          <p:cNvSpPr/>
          <p:nvPr/>
        </p:nvSpPr>
        <p:spPr>
          <a:xfrm>
            <a:off x="4310923" y="2558181"/>
            <a:ext cx="1504039" cy="1051401"/>
          </a:xfrm>
          <a:prstGeom prst="borderCallout1">
            <a:avLst>
              <a:gd name="adj1" fmla="val 99906"/>
              <a:gd name="adj2" fmla="val 50415"/>
              <a:gd name="adj3" fmla="val 199849"/>
              <a:gd name="adj4" fmla="val -842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Dipoles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82268"/>
            <a:ext cx="8720666" cy="651641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Schematic of the experimental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693-EB6B-C240-85EB-BB2554415B1C}" type="slidenum"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4</a:t>
            </a:fld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6999" y="1227667"/>
            <a:ext cx="941211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28596" y="2835942"/>
            <a:ext cx="312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Power Amplifier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8020" y="4659134"/>
            <a:ext cx="6759424" cy="1784566"/>
            <a:chOff x="1188020" y="4301409"/>
            <a:chExt cx="6759424" cy="2142291"/>
          </a:xfrm>
        </p:grpSpPr>
        <p:sp>
          <p:nvSpPr>
            <p:cNvPr id="10" name="Can 9"/>
            <p:cNvSpPr/>
            <p:nvPr/>
          </p:nvSpPr>
          <p:spPr>
            <a:xfrm rot="5400000">
              <a:off x="3772234" y="1999820"/>
              <a:ext cx="1590996" cy="6759424"/>
            </a:xfrm>
            <a:prstGeom prst="ca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an 10"/>
            <p:cNvSpPr/>
            <p:nvPr/>
          </p:nvSpPr>
          <p:spPr>
            <a:xfrm rot="16200000">
              <a:off x="3772234" y="1985864"/>
              <a:ext cx="1590996" cy="6759424"/>
            </a:xfrm>
            <a:prstGeom prst="can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24310" y="4597992"/>
              <a:ext cx="825897" cy="1536295"/>
              <a:chOff x="2831395" y="4702294"/>
              <a:chExt cx="922494" cy="1536295"/>
            </a:xfrm>
          </p:grpSpPr>
          <p:sp>
            <p:nvSpPr>
              <p:cNvPr id="31" name="Can 30"/>
              <p:cNvSpPr/>
              <p:nvPr/>
            </p:nvSpPr>
            <p:spPr>
              <a:xfrm rot="16200000">
                <a:off x="2517517" y="5113857"/>
                <a:ext cx="1536295" cy="713169"/>
              </a:xfrm>
              <a:prstGeom prst="can">
                <a:avLst>
                  <a:gd name="adj" fmla="val 50000"/>
                </a:avLst>
              </a:prstGeom>
              <a:pattFill prst="dkUpDiag">
                <a:fgClr>
                  <a:prstClr val="black"/>
                </a:fgClr>
                <a:bgClr>
                  <a:prstClr val="white"/>
                </a:bgClr>
              </a:patt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31395" y="5108173"/>
                <a:ext cx="922494" cy="71179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929080" y="5108172"/>
                <a:ext cx="713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29080" y="5832799"/>
                <a:ext cx="713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6664977" y="4597994"/>
              <a:ext cx="825897" cy="1536295"/>
              <a:chOff x="2831395" y="4702294"/>
              <a:chExt cx="922494" cy="1536295"/>
            </a:xfrm>
          </p:grpSpPr>
          <p:sp>
            <p:nvSpPr>
              <p:cNvPr id="27" name="Can 26"/>
              <p:cNvSpPr/>
              <p:nvPr/>
            </p:nvSpPr>
            <p:spPr>
              <a:xfrm rot="16200000">
                <a:off x="2517517" y="5113857"/>
                <a:ext cx="1536295" cy="713169"/>
              </a:xfrm>
              <a:prstGeom prst="can">
                <a:avLst>
                  <a:gd name="adj" fmla="val 50000"/>
                </a:avLst>
              </a:prstGeom>
              <a:pattFill prst="dkUpDiag">
                <a:fgClr>
                  <a:prstClr val="black"/>
                </a:fgClr>
                <a:bgClr>
                  <a:prstClr val="white"/>
                </a:bgClr>
              </a:patt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31395" y="5108172"/>
                <a:ext cx="922494" cy="71179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929080" y="5108172"/>
                <a:ext cx="713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29080" y="5832799"/>
                <a:ext cx="713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2487689" y="4301409"/>
              <a:ext cx="174912" cy="691335"/>
              <a:chOff x="2735176" y="1374737"/>
              <a:chExt cx="195370" cy="69133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832861" y="1675277"/>
                <a:ext cx="0" cy="390795"/>
              </a:xfrm>
              <a:prstGeom prst="line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6" name="Can 25"/>
              <p:cNvSpPr/>
              <p:nvPr/>
            </p:nvSpPr>
            <p:spPr>
              <a:xfrm>
                <a:off x="2735176" y="1374737"/>
                <a:ext cx="195370" cy="293087"/>
              </a:xfrm>
              <a:prstGeom prst="can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608314" y="4301409"/>
              <a:ext cx="174912" cy="691334"/>
              <a:chOff x="2735176" y="1374737"/>
              <a:chExt cx="195370" cy="6913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832861" y="1675277"/>
                <a:ext cx="0" cy="390794"/>
              </a:xfrm>
              <a:prstGeom prst="line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4" name="Can 23"/>
              <p:cNvSpPr/>
              <p:nvPr/>
            </p:nvSpPr>
            <p:spPr>
              <a:xfrm>
                <a:off x="2735176" y="1374737"/>
                <a:ext cx="195370" cy="293087"/>
              </a:xfrm>
              <a:prstGeom prst="can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0800000">
              <a:off x="2487689" y="5741694"/>
              <a:ext cx="4295538" cy="702006"/>
              <a:chOff x="2454971" y="2479683"/>
              <a:chExt cx="4797943" cy="70200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454971" y="2479683"/>
                <a:ext cx="195370" cy="702006"/>
                <a:chOff x="2735176" y="1374737"/>
                <a:chExt cx="195370" cy="702006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832861" y="1685949"/>
                  <a:ext cx="0" cy="390794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22" name="Can 21"/>
                <p:cNvSpPr/>
                <p:nvPr/>
              </p:nvSpPr>
              <p:spPr>
                <a:xfrm>
                  <a:off x="2735176" y="1374737"/>
                  <a:ext cx="195370" cy="293087"/>
                </a:xfrm>
                <a:prstGeom prst="can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057544" y="2479683"/>
                <a:ext cx="195370" cy="691335"/>
                <a:chOff x="2735176" y="1374737"/>
                <a:chExt cx="195370" cy="69133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32861" y="1675277"/>
                  <a:ext cx="0" cy="39079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20" name="Can 19"/>
                <p:cNvSpPr/>
                <p:nvPr/>
              </p:nvSpPr>
              <p:spPr>
                <a:xfrm>
                  <a:off x="2735176" y="1374737"/>
                  <a:ext cx="195370" cy="293087"/>
                </a:xfrm>
                <a:prstGeom prst="can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5" name="Line Callout 1 34"/>
          <p:cNvSpPr/>
          <p:nvPr/>
        </p:nvSpPr>
        <p:spPr>
          <a:xfrm>
            <a:off x="228342" y="5029778"/>
            <a:ext cx="1147250" cy="1051401"/>
          </a:xfrm>
          <a:prstGeom prst="borderCallout1">
            <a:avLst>
              <a:gd name="adj1" fmla="val 51073"/>
              <a:gd name="adj2" fmla="val 99339"/>
              <a:gd name="adj3" fmla="val 99457"/>
              <a:gd name="adj4" fmla="val 1474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Ears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4492803" y="3694474"/>
            <a:ext cx="1825297" cy="1051401"/>
          </a:xfrm>
          <a:prstGeom prst="borderCallout1">
            <a:avLst>
              <a:gd name="adj1" fmla="val 100424"/>
              <a:gd name="adj2" fmla="val 1922"/>
              <a:gd name="adj3" fmla="val 103001"/>
              <a:gd name="adj4" fmla="val -1056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Input Antenna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7" name="Line Callout 1 36"/>
          <p:cNvSpPr/>
          <p:nvPr/>
        </p:nvSpPr>
        <p:spPr>
          <a:xfrm>
            <a:off x="7133339" y="3729807"/>
            <a:ext cx="1851565" cy="1051401"/>
          </a:xfrm>
          <a:prstGeom prst="borderCallout1">
            <a:avLst>
              <a:gd name="adj1" fmla="val 100424"/>
              <a:gd name="adj2" fmla="val 1922"/>
              <a:gd name="adj3" fmla="val 100062"/>
              <a:gd name="adj4" fmla="val -245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Output Antenna</a:t>
            </a:r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74041" y="6530305"/>
            <a:ext cx="0" cy="2223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22845" y="6530305"/>
            <a:ext cx="0" cy="2223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74041" y="6625890"/>
            <a:ext cx="4130764" cy="102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77803" y="6171627"/>
            <a:ext cx="148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12.80 m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10923" y="4883223"/>
            <a:ext cx="2242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X-ray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skew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view of the MI beam pipe (Not in scale)</a:t>
            </a:r>
          </a:p>
        </p:txBody>
      </p:sp>
      <p:pic>
        <p:nvPicPr>
          <p:cNvPr id="44" name="Picture 43" descr="image001_hig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2694" r="1587" b="12154"/>
          <a:stretch/>
        </p:blipFill>
        <p:spPr>
          <a:xfrm>
            <a:off x="5996842" y="1828677"/>
            <a:ext cx="2988063" cy="120372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162832" y="1244960"/>
            <a:ext cx="25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Signal Generator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76435" y="1326444"/>
            <a:ext cx="276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Spectrum Analyzer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597209" y="2489965"/>
            <a:ext cx="26387" cy="116207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1"/>
          </p:cNvCxnSpPr>
          <p:nvPr/>
        </p:nvCxnSpPr>
        <p:spPr>
          <a:xfrm flipV="1">
            <a:off x="6695770" y="3032399"/>
            <a:ext cx="0" cy="162673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img146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858" r="2781" b="12027"/>
          <a:stretch/>
        </p:blipFill>
        <p:spPr>
          <a:xfrm>
            <a:off x="275721" y="1740085"/>
            <a:ext cx="2974266" cy="923028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cxnSp>
        <p:nvCxnSpPr>
          <p:cNvPr id="62" name="Straight Arrow Connector 61"/>
          <p:cNvCxnSpPr/>
          <p:nvPr/>
        </p:nvCxnSpPr>
        <p:spPr>
          <a:xfrm flipH="1">
            <a:off x="2575532" y="4022373"/>
            <a:ext cx="23353" cy="65763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4041" y="5235027"/>
            <a:ext cx="0" cy="293704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89596" y="5231471"/>
            <a:ext cx="0" cy="293704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586870" y="5528732"/>
            <a:ext cx="4090936" cy="12036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37480" y="4658981"/>
            <a:ext cx="1493881" cy="178456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83761" y="4658982"/>
            <a:ext cx="1493881" cy="178456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ine Callout 1 59"/>
          <p:cNvSpPr/>
          <p:nvPr/>
        </p:nvSpPr>
        <p:spPr>
          <a:xfrm>
            <a:off x="4310923" y="2555163"/>
            <a:ext cx="1504039" cy="1051401"/>
          </a:xfrm>
          <a:prstGeom prst="borderCallout1">
            <a:avLst>
              <a:gd name="adj1" fmla="val 98427"/>
              <a:gd name="adj2" fmla="val 50768"/>
              <a:gd name="adj3" fmla="val 198851"/>
              <a:gd name="adj4" fmla="val 1230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Dipoles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4765" y="1326444"/>
            <a:ext cx="2350197" cy="150949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Phase-shift proportional to ECD</a:t>
            </a:r>
          </a:p>
          <a:p>
            <a:pPr algn="ctr"/>
            <a:endParaRPr lang="en-US" dirty="0"/>
          </a:p>
        </p:txBody>
      </p:sp>
      <p:sp>
        <p:nvSpPr>
          <p:cNvPr id="43" name="Line Callout 1 42"/>
          <p:cNvSpPr/>
          <p:nvPr/>
        </p:nvSpPr>
        <p:spPr>
          <a:xfrm>
            <a:off x="3464765" y="1473911"/>
            <a:ext cx="2350197" cy="1677751"/>
          </a:xfrm>
          <a:prstGeom prst="borderCallout1">
            <a:avLst>
              <a:gd name="adj1" fmla="val 48656"/>
              <a:gd name="adj2" fmla="val 339"/>
              <a:gd name="adj3" fmla="val 90071"/>
              <a:gd name="adj4" fmla="val -36999"/>
            </a:avLst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Microwave (~3.6 GHz)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2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3" grpId="0" animBg="1"/>
      <p:bldP spid="59" grpId="0" animBg="1"/>
      <p:bldP spid="60" grpId="0" animBg="1"/>
      <p:bldP spid="60" grpId="1" animBg="1"/>
      <p:bldP spid="8" grpId="0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174"/>
            <a:ext cx="8720666" cy="651641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6999" y="1227667"/>
            <a:ext cx="941211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D64A693-EB6B-C240-85EB-BB2554415B1C}" type="slidenum"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5</a:t>
            </a:fld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[1] </a:t>
            </a:r>
            <a:r>
              <a:rPr lang="en-US" sz="2000" dirty="0">
                <a:solidFill>
                  <a:srgbClr val="0D0D0D"/>
                </a:solidFill>
                <a:latin typeface="Arial"/>
                <a:cs typeface="Arial"/>
              </a:rPr>
              <a:t>M. </a:t>
            </a:r>
            <a:r>
              <a:rPr lang="en-US" sz="2000" dirty="0" err="1">
                <a:solidFill>
                  <a:srgbClr val="0D0D0D"/>
                </a:solidFill>
                <a:latin typeface="Arial"/>
                <a:cs typeface="Arial"/>
              </a:rPr>
              <a:t>Backfish</a:t>
            </a:r>
            <a:r>
              <a:rPr lang="en-US" sz="2000" dirty="0">
                <a:solidFill>
                  <a:srgbClr val="0D0D0D"/>
                </a:solidFill>
                <a:latin typeface="Arial"/>
                <a:cs typeface="Arial"/>
              </a:rPr>
              <a:t>, “</a:t>
            </a:r>
            <a:r>
              <a:rPr lang="en-US" sz="2000" i="1" dirty="0">
                <a:solidFill>
                  <a:srgbClr val="0D0D0D"/>
                </a:solidFill>
                <a:latin typeface="Arial"/>
                <a:cs typeface="Arial"/>
              </a:rPr>
              <a:t>Electron Cloud in Steel Beam Pipe </a:t>
            </a:r>
            <a:r>
              <a:rPr lang="en-US" sz="2000" i="1" dirty="0" err="1">
                <a:solidFill>
                  <a:srgbClr val="0D0D0D"/>
                </a:solidFill>
                <a:latin typeface="Arial"/>
                <a:cs typeface="Arial"/>
              </a:rPr>
              <a:t>vs</a:t>
            </a:r>
            <a:r>
              <a:rPr lang="en-US" sz="2000" i="1" dirty="0">
                <a:solidFill>
                  <a:srgbClr val="0D0D0D"/>
                </a:solidFill>
                <a:latin typeface="Arial"/>
                <a:cs typeface="Arial"/>
              </a:rPr>
              <a:t> Titanium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D0D0D"/>
                </a:solidFill>
                <a:latin typeface="Arial"/>
                <a:cs typeface="Arial"/>
              </a:rPr>
              <a:t>Nitride Coated and Amorphous Carbon </a:t>
            </a:r>
            <a:r>
              <a:rPr lang="en-US" sz="2000" i="1" dirty="0" smtClean="0">
                <a:solidFill>
                  <a:srgbClr val="0D0D0D"/>
                </a:solidFill>
                <a:latin typeface="Arial"/>
                <a:cs typeface="Arial"/>
              </a:rPr>
              <a:t>Coated Beam </a:t>
            </a:r>
            <a:r>
              <a:rPr lang="en-US" sz="2000" i="1" dirty="0">
                <a:solidFill>
                  <a:srgbClr val="0D0D0D"/>
                </a:solidFill>
                <a:latin typeface="Arial"/>
                <a:cs typeface="Arial"/>
              </a:rPr>
              <a:t>Pipes in </a:t>
            </a:r>
            <a:r>
              <a:rPr lang="en-US" sz="2000" i="1" dirty="0" err="1">
                <a:solidFill>
                  <a:srgbClr val="0D0D0D"/>
                </a:solidFill>
                <a:latin typeface="Arial"/>
                <a:cs typeface="Arial"/>
              </a:rPr>
              <a:t>Fermilab's</a:t>
            </a:r>
            <a:r>
              <a:rPr lang="en-US" sz="2000" i="1" dirty="0">
                <a:solidFill>
                  <a:srgbClr val="0D0D0D"/>
                </a:solidFill>
                <a:latin typeface="Arial"/>
                <a:cs typeface="Arial"/>
              </a:rPr>
              <a:t> Main Injector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”. </a:t>
            </a:r>
            <a:r>
              <a:rPr lang="en-US" sz="2000" smtClean="0">
                <a:solidFill>
                  <a:srgbClr val="0D0D0D"/>
                </a:solidFill>
                <a:latin typeface="Arial"/>
                <a:cs typeface="Arial"/>
              </a:rPr>
              <a:t>Masters Thesis</a:t>
            </a:r>
            <a:endParaRPr lang="en-US" sz="2000" dirty="0" smtClean="0">
              <a:solidFill>
                <a:srgbClr val="0D0D0D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[2] H. Wang et al., “</a:t>
            </a:r>
            <a:r>
              <a:rPr lang="en-US" sz="2000" i="1" dirty="0" smtClean="0">
                <a:solidFill>
                  <a:srgbClr val="0D0D0D"/>
                </a:solidFill>
                <a:latin typeface="Arial"/>
                <a:cs typeface="Arial"/>
              </a:rPr>
              <a:t>Microwave reflection technique for electron cloud density measureme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nt”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[3] S. De </a:t>
            </a:r>
            <a:r>
              <a:rPr lang="en-US" sz="2000" dirty="0" err="1" smtClean="0">
                <a:solidFill>
                  <a:srgbClr val="0D0D0D"/>
                </a:solidFill>
                <a:latin typeface="Arial"/>
                <a:cs typeface="Arial"/>
              </a:rPr>
              <a:t>Santis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 et al., “</a:t>
            </a:r>
            <a:r>
              <a:rPr lang="en-US" sz="2000" i="1" dirty="0" smtClean="0">
                <a:solidFill>
                  <a:srgbClr val="0D0D0D"/>
                </a:solidFill>
                <a:latin typeface="Arial"/>
                <a:cs typeface="Arial"/>
              </a:rPr>
              <a:t>Measurement of Electron Clouds in Large Accelerators by Microwave Dispersion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”, Phys. Rev. </a:t>
            </a:r>
            <a:r>
              <a:rPr lang="en-US" sz="2000" dirty="0" err="1" smtClean="0">
                <a:solidFill>
                  <a:srgbClr val="0D0D0D"/>
                </a:solidFill>
                <a:latin typeface="Arial"/>
                <a:cs typeface="Arial"/>
              </a:rPr>
              <a:t>Lett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. 100, 094801 (2008)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[4</a:t>
            </a:r>
            <a:r>
              <a:rPr lang="en-US" sz="2000" dirty="0">
                <a:solidFill>
                  <a:srgbClr val="0D0D0D"/>
                </a:solidFill>
                <a:latin typeface="Arial"/>
                <a:cs typeface="Arial"/>
              </a:rPr>
              <a:t>] 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J. Crisp et al., “Measurement of Electron Cloud Density with</a:t>
            </a:r>
            <a:endParaRPr lang="en-US" sz="2000" dirty="0">
              <a:solidFill>
                <a:srgbClr val="0D0D0D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Microwaves in the </a:t>
            </a:r>
            <a:r>
              <a:rPr lang="en-US" sz="2000" dirty="0" err="1" smtClean="0">
                <a:solidFill>
                  <a:srgbClr val="0D0D0D"/>
                </a:solidFill>
                <a:latin typeface="Arial"/>
                <a:cs typeface="Arial"/>
              </a:rPr>
              <a:t>Fermilab</a:t>
            </a:r>
            <a:r>
              <a:rPr lang="en-US" sz="2000" dirty="0" smtClean="0">
                <a:solidFill>
                  <a:srgbClr val="0D0D0D"/>
                </a:solidFill>
                <a:latin typeface="Arial"/>
                <a:cs typeface="Arial"/>
              </a:rPr>
              <a:t> Main Injector”</a:t>
            </a:r>
            <a:endParaRPr lang="en-US" sz="2000" dirty="0">
              <a:solidFill>
                <a:srgbClr val="0D0D0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35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473</Words>
  <Application>Microsoft Macintosh PowerPoint</Application>
  <PresentationFormat>On-screen Show (4:3)</PresentationFormat>
  <Paragraphs>63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Twilight</vt:lpstr>
      <vt:lpstr>Microwave Measurement of eCloud using Resonant Cavity Technique in the Main Injector (MI)</vt:lpstr>
      <vt:lpstr>Relevance of the study of eClouds in proton beam accelerators</vt:lpstr>
      <vt:lpstr>Objectives of the project</vt:lpstr>
      <vt:lpstr>Schematic of the experimental setup</vt:lpstr>
      <vt:lpstr>References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e-cloud</dc:title>
  <dc:creator>Reynier Cruz Torres</dc:creator>
  <cp:lastModifiedBy>Reynier Cruz Torres</cp:lastModifiedBy>
  <cp:revision>146</cp:revision>
  <dcterms:created xsi:type="dcterms:W3CDTF">2013-06-07T15:14:48Z</dcterms:created>
  <dcterms:modified xsi:type="dcterms:W3CDTF">2013-07-19T04:31:05Z</dcterms:modified>
</cp:coreProperties>
</file>