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82" r:id="rId3"/>
    <p:sldId id="285" r:id="rId4"/>
    <p:sldId id="288" r:id="rId5"/>
    <p:sldId id="290" r:id="rId6"/>
    <p:sldId id="28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08" autoAdjust="0"/>
    <p:restoredTop sz="94660"/>
  </p:normalViewPr>
  <p:slideViewPr>
    <p:cSldViewPr>
      <p:cViewPr>
        <p:scale>
          <a:sx n="120" d="100"/>
          <a:sy n="120" d="100"/>
        </p:scale>
        <p:origin x="-318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OMSOL\B092\DF_DP_Result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COMSOL\B092\DF_DP_Resul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OMSOL\B092\DF_DP_Resul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OMSOL\B092_V2\DF_DP_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="0" i="0" dirty="0" err="1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en-US" b="0" i="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0" i="0" dirty="0" err="1">
                <a:latin typeface="Times New Roman" pitchFamily="18" charset="0"/>
                <a:cs typeface="Times New Roman" pitchFamily="18" charset="0"/>
              </a:rPr>
              <a:t>dP</a:t>
            </a:r>
            <a:r>
              <a:rPr lang="en-US" b="0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0" i="0" dirty="0">
                <a:latin typeface="Times New Roman" pitchFamily="18" charset="0"/>
                <a:cs typeface="Times New Roman" pitchFamily="18" charset="0"/>
              </a:rPr>
              <a:t> Hz/mbar </a:t>
            </a:r>
            <a:r>
              <a:rPr lang="en-US" b="0" i="0" dirty="0" smtClean="0">
                <a:latin typeface="Times New Roman" pitchFamily="18" charset="0"/>
                <a:cs typeface="Times New Roman" pitchFamily="18" charset="0"/>
              </a:rPr>
              <a:t>vs. </a:t>
            </a:r>
            <a:r>
              <a:rPr lang="en-US" b="0" i="0" dirty="0">
                <a:latin typeface="Times New Roman" pitchFamily="18" charset="0"/>
                <a:cs typeface="Times New Roman" pitchFamily="18" charset="0"/>
              </a:rPr>
              <a:t>Tuner Stiffness</a:t>
            </a:r>
            <a:endParaRPr lang="en-US" b="0" i="1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9.4314592254915508E-2"/>
          <c:y val="0.12579074206633262"/>
          <c:w val="0.86240564227717154"/>
          <c:h val="0.82787197366919529"/>
        </c:manualLayout>
      </c:layout>
      <c:scatterChart>
        <c:scatterStyle val="smoothMarker"/>
        <c:varyColors val="0"/>
        <c:ser>
          <c:idx val="0"/>
          <c:order val="0"/>
          <c:tx>
            <c:v>0.9  Rend=Rreg=110</c:v>
          </c:tx>
          <c:marker>
            <c:symbol val="circle"/>
            <c:size val="10"/>
            <c:spPr>
              <a:noFill/>
            </c:spPr>
          </c:marker>
          <c:xVal>
            <c:numRef>
              <c:f>'F vs. KN'!$B$23:$B$30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40</c:v>
                </c:pt>
                <c:pt idx="5">
                  <c:v>60</c:v>
                </c:pt>
                <c:pt idx="6">
                  <c:v>80</c:v>
                </c:pt>
                <c:pt idx="7">
                  <c:v>100</c:v>
                </c:pt>
              </c:numCache>
            </c:numRef>
          </c:xVal>
          <c:yVal>
            <c:numRef>
              <c:f>'F vs. KN'!$E$23:$E$30</c:f>
              <c:numCache>
                <c:formatCode>General</c:formatCode>
                <c:ptCount val="8"/>
                <c:pt idx="0">
                  <c:v>-13.764199999968696</c:v>
                </c:pt>
                <c:pt idx="1">
                  <c:v>0.21400000002813613</c:v>
                </c:pt>
                <c:pt idx="2">
                  <c:v>4.5529999999871507</c:v>
                </c:pt>
                <c:pt idx="3">
                  <c:v>8.1149999999752254</c:v>
                </c:pt>
                <c:pt idx="4">
                  <c:v>10.535000000004402</c:v>
                </c:pt>
                <c:pt idx="5">
                  <c:v>11.476000000016029</c:v>
                </c:pt>
                <c:pt idx="6">
                  <c:v>11.976000000004206</c:v>
                </c:pt>
                <c:pt idx="7">
                  <c:v>12.306999999964319</c:v>
                </c:pt>
              </c:numCache>
            </c:numRef>
          </c:yVal>
          <c:smooth val="1"/>
        </c:ser>
        <c:ser>
          <c:idx val="1"/>
          <c:order val="1"/>
          <c:tx>
            <c:v>0.92 Rend=Rreg=110</c:v>
          </c:tx>
          <c:marker>
            <c:symbol val="circle"/>
            <c:size val="10"/>
          </c:marker>
          <c:xVal>
            <c:numRef>
              <c:f>'F vs. KN'!$B$34:$B$41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40</c:v>
                </c:pt>
                <c:pt idx="5">
                  <c:v>60</c:v>
                </c:pt>
                <c:pt idx="6">
                  <c:v>80</c:v>
                </c:pt>
                <c:pt idx="7">
                  <c:v>100</c:v>
                </c:pt>
              </c:numCache>
            </c:numRef>
          </c:xVal>
          <c:yVal>
            <c:numRef>
              <c:f>'F vs. KN'!$E$34:$E$41</c:f>
              <c:numCache>
                <c:formatCode>General</c:formatCode>
                <c:ptCount val="8"/>
                <c:pt idx="0">
                  <c:v>-8.6999999999761712</c:v>
                </c:pt>
                <c:pt idx="1">
                  <c:v>3.1000000000176442</c:v>
                </c:pt>
                <c:pt idx="2">
                  <c:v>6.9000000000869477</c:v>
                </c:pt>
                <c:pt idx="3">
                  <c:v>9.9000000000160071</c:v>
                </c:pt>
                <c:pt idx="4">
                  <c:v>11.9000000000824</c:v>
                </c:pt>
                <c:pt idx="5">
                  <c:v>12.600000000020373</c:v>
                </c:pt>
                <c:pt idx="6">
                  <c:v>13.000000000033651</c:v>
                </c:pt>
                <c:pt idx="7">
                  <c:v>13.300000000072032</c:v>
                </c:pt>
              </c:numCache>
            </c:numRef>
          </c:yVal>
          <c:smooth val="1"/>
        </c:ser>
        <c:ser>
          <c:idx val="2"/>
          <c:order val="2"/>
          <c:tx>
            <c:v>0.92 Rend=110 Rreg=120</c:v>
          </c:tx>
          <c:marker>
            <c:symbol val="circle"/>
            <c:size val="10"/>
          </c:marker>
          <c:xVal>
            <c:numRef>
              <c:f>'F vs. KN'!$B$43:$B$50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40</c:v>
                </c:pt>
                <c:pt idx="5">
                  <c:v>60</c:v>
                </c:pt>
                <c:pt idx="6">
                  <c:v>80</c:v>
                </c:pt>
                <c:pt idx="7">
                  <c:v>100</c:v>
                </c:pt>
              </c:numCache>
            </c:numRef>
          </c:xVal>
          <c:yVal>
            <c:numRef>
              <c:f>'F vs. KN'!$E$43:$E$50</c:f>
              <c:numCache>
                <c:formatCode>General</c:formatCode>
                <c:ptCount val="8"/>
                <c:pt idx="0">
                  <c:v>-12.899999999945067</c:v>
                </c:pt>
                <c:pt idx="1">
                  <c:v>-4.8999999999068677</c:v>
                </c:pt>
                <c:pt idx="2">
                  <c:v>-0.79999999991287041</c:v>
                </c:pt>
                <c:pt idx="3">
                  <c:v>3.3000000000811269</c:v>
                </c:pt>
                <c:pt idx="4">
                  <c:v>6.700000000023465</c:v>
                </c:pt>
                <c:pt idx="5">
                  <c:v>8.1000000000130967</c:v>
                </c:pt>
                <c:pt idx="6">
                  <c:v>8.900000000039654</c:v>
                </c:pt>
                <c:pt idx="7">
                  <c:v>9.4000000000278305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9579008"/>
        <c:axId val="119580928"/>
      </c:scatterChart>
      <c:valAx>
        <c:axId val="119579008"/>
        <c:scaling>
          <c:orientation val="minMax"/>
          <c:max val="10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2400" b="0" i="0" baseline="0" dirty="0" err="1">
                    <a:effectLst/>
                    <a:latin typeface="Times New Roman" pitchFamily="18" charset="0"/>
                    <a:cs typeface="Times New Roman" pitchFamily="18" charset="0"/>
                  </a:rPr>
                  <a:t>Ktuner</a:t>
                </a:r>
                <a:r>
                  <a:rPr lang="en-US" sz="2400" b="0" i="0" baseline="0" dirty="0">
                    <a:effectLst/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b="0" i="0" baseline="0" dirty="0" err="1">
                    <a:effectLst/>
                    <a:latin typeface="Times New Roman" pitchFamily="18" charset="0"/>
                    <a:cs typeface="Times New Roman" pitchFamily="18" charset="0"/>
                  </a:rPr>
                  <a:t>kN</a:t>
                </a:r>
                <a:r>
                  <a:rPr lang="en-US" sz="2400" b="0" i="0" baseline="0" dirty="0">
                    <a:effectLst/>
                    <a:latin typeface="Times New Roman" pitchFamily="18" charset="0"/>
                    <a:cs typeface="Times New Roman" pitchFamily="18" charset="0"/>
                  </a:rPr>
                  <a:t>/mm</a:t>
                </a:r>
                <a:endParaRPr lang="en-US" sz="2800" dirty="0">
                  <a:effectLst/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65908382066276805"/>
              <c:y val="0.4628813648293963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19580928"/>
        <c:crosses val="autoZero"/>
        <c:crossBetween val="midCat"/>
        <c:majorUnit val="20"/>
      </c:valAx>
      <c:valAx>
        <c:axId val="119580928"/>
        <c:scaling>
          <c:orientation val="minMax"/>
          <c:max val="15"/>
          <c:min val="-1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9579008"/>
        <c:crosses val="autoZero"/>
        <c:crossBetween val="midCat"/>
        <c:majorUnit val="5"/>
      </c:valAx>
      <c:spPr>
        <a:noFill/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29510705898604778"/>
          <c:y val="0.67831443569553806"/>
          <c:w val="0.48462003653052138"/>
          <c:h val="0.2664385826771653"/>
        </c:manualLayout>
      </c:layout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2000" baseline="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97254308768404"/>
          <c:y val="0.15508403135257295"/>
          <c:w val="0.81165870997595457"/>
          <c:h val="0.72764426116483261"/>
        </c:manualLayout>
      </c:layout>
      <c:scatterChart>
        <c:scatterStyle val="smoothMarker"/>
        <c:varyColors val="0"/>
        <c:ser>
          <c:idx val="0"/>
          <c:order val="0"/>
          <c:marker>
            <c:symbol val="circle"/>
            <c:size val="10"/>
            <c:spPr>
              <a:solidFill>
                <a:schemeClr val="accent1"/>
              </a:solidFill>
            </c:spPr>
          </c:marker>
          <c:xVal>
            <c:numRef>
              <c:f>'F vs. KN'!$H$34:$H$36</c:f>
              <c:numCache>
                <c:formatCode>General</c:formatCode>
                <c:ptCount val="3"/>
                <c:pt idx="0">
                  <c:v>110</c:v>
                </c:pt>
                <c:pt idx="1">
                  <c:v>115</c:v>
                </c:pt>
                <c:pt idx="2">
                  <c:v>120</c:v>
                </c:pt>
              </c:numCache>
            </c:numRef>
          </c:xVal>
          <c:yVal>
            <c:numRef>
              <c:f>'F vs. KN'!$G$34:$G$36</c:f>
              <c:numCache>
                <c:formatCode>General</c:formatCode>
                <c:ptCount val="3"/>
                <c:pt idx="0">
                  <c:v>5.4</c:v>
                </c:pt>
                <c:pt idx="1">
                  <c:v>6.3</c:v>
                </c:pt>
                <c:pt idx="2">
                  <c:v>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9601024"/>
        <c:axId val="119607680"/>
      </c:scatterChart>
      <c:valAx>
        <c:axId val="119601024"/>
        <c:scaling>
          <c:orientation val="minMax"/>
          <c:max val="120"/>
          <c:min val="11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2000" b="0" dirty="0" err="1" smtClean="0"/>
                  <a:t>Rreg</a:t>
                </a:r>
                <a:r>
                  <a:rPr lang="en-US" sz="2000" b="0" dirty="0" smtClean="0"/>
                  <a:t>, </a:t>
                </a:r>
                <a:r>
                  <a:rPr lang="en-US" sz="2000" b="0" dirty="0"/>
                  <a:t>mm</a:t>
                </a:r>
              </a:p>
            </c:rich>
          </c:tx>
          <c:layout>
            <c:manualLayout>
              <c:xMode val="edge"/>
              <c:yMode val="edge"/>
              <c:x val="0.55890803151441282"/>
              <c:y val="0.8030202063926149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19607680"/>
        <c:crosses val="autoZero"/>
        <c:crossBetween val="midCat"/>
        <c:majorUnit val="5"/>
      </c:valAx>
      <c:valAx>
        <c:axId val="119607680"/>
        <c:scaling>
          <c:orientation val="minMax"/>
          <c:max val="8"/>
          <c:min val="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9601024"/>
        <c:crosses val="autoZero"/>
        <c:crossBetween val="midCat"/>
        <c:majorUnit val="1"/>
      </c:valAx>
      <c:spPr>
        <a:noFill/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600" baseline="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0" i="0" baseline="0" dirty="0" err="1">
                <a:effectLst/>
              </a:rPr>
              <a:t>df</a:t>
            </a:r>
            <a:r>
              <a:rPr lang="en-US" sz="2000" b="0" i="0" baseline="0" dirty="0">
                <a:effectLst/>
              </a:rPr>
              <a:t>/</a:t>
            </a:r>
            <a:r>
              <a:rPr lang="en-US" sz="2000" b="0" i="0" baseline="0" dirty="0" err="1">
                <a:effectLst/>
              </a:rPr>
              <a:t>dP</a:t>
            </a:r>
            <a:r>
              <a:rPr lang="en-US" sz="2000" b="0" i="1" baseline="0" dirty="0">
                <a:effectLst/>
              </a:rPr>
              <a:t>,</a:t>
            </a:r>
            <a:r>
              <a:rPr lang="en-US" sz="2000" b="0" i="0" baseline="0" dirty="0">
                <a:effectLst/>
              </a:rPr>
              <a:t> Hz/mbar </a:t>
            </a:r>
            <a:r>
              <a:rPr lang="en-US" sz="2000" b="0" i="0" baseline="0" dirty="0" smtClean="0">
                <a:effectLst/>
              </a:rPr>
              <a:t>vs. </a:t>
            </a:r>
            <a:r>
              <a:rPr lang="en-US" sz="2000" b="0" i="0" baseline="0" dirty="0">
                <a:effectLst/>
              </a:rPr>
              <a:t>Tuner Stiffness</a:t>
            </a:r>
            <a:endParaRPr lang="en-US" sz="2800" dirty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741930164488601"/>
          <c:y val="0.13047740654039866"/>
          <c:w val="0.83324382881459191"/>
          <c:h val="0.76123175143647581"/>
        </c:manualLayout>
      </c:layout>
      <c:scatterChart>
        <c:scatterStyle val="smoothMarker"/>
        <c:varyColors val="0"/>
        <c:ser>
          <c:idx val="0"/>
          <c:order val="0"/>
          <c:tx>
            <c:v>Bellow 115mm</c:v>
          </c:tx>
          <c:marker>
            <c:symbol val="none"/>
          </c:marker>
          <c:xVal>
            <c:numRef>
              <c:f>'F vs. KN'!$B$79:$B$82</c:f>
              <c:numCache>
                <c:formatCode>General</c:formatCode>
                <c:ptCount val="4"/>
                <c:pt idx="0">
                  <c:v>0</c:v>
                </c:pt>
                <c:pt idx="1">
                  <c:v>10</c:v>
                </c:pt>
                <c:pt idx="2">
                  <c:v>50</c:v>
                </c:pt>
                <c:pt idx="3">
                  <c:v>100</c:v>
                </c:pt>
              </c:numCache>
            </c:numRef>
          </c:xVal>
          <c:yVal>
            <c:numRef>
              <c:f>'F vs. KN'!$C$79:$C$82</c:f>
              <c:numCache>
                <c:formatCode>General</c:formatCode>
                <c:ptCount val="4"/>
                <c:pt idx="0">
                  <c:v>-9</c:v>
                </c:pt>
                <c:pt idx="1">
                  <c:v>6.9</c:v>
                </c:pt>
                <c:pt idx="2">
                  <c:v>12.2</c:v>
                </c:pt>
                <c:pt idx="3">
                  <c:v>13.3</c:v>
                </c:pt>
              </c:numCache>
            </c:numRef>
          </c:yVal>
          <c:smooth val="1"/>
        </c:ser>
        <c:ser>
          <c:idx val="1"/>
          <c:order val="1"/>
          <c:tx>
            <c:v>Bellow 135mm</c:v>
          </c:tx>
          <c:marker>
            <c:symbol val="none"/>
          </c:marker>
          <c:xVal>
            <c:numRef>
              <c:f>'F vs. KN'!$B$79:$B$82</c:f>
              <c:numCache>
                <c:formatCode>General</c:formatCode>
                <c:ptCount val="4"/>
                <c:pt idx="0">
                  <c:v>0</c:v>
                </c:pt>
                <c:pt idx="1">
                  <c:v>10</c:v>
                </c:pt>
                <c:pt idx="2">
                  <c:v>50</c:v>
                </c:pt>
                <c:pt idx="3">
                  <c:v>100</c:v>
                </c:pt>
              </c:numCache>
            </c:numRef>
          </c:xVal>
          <c:yVal>
            <c:numRef>
              <c:f>'F vs. KN'!$D$79:$D$82</c:f>
              <c:numCache>
                <c:formatCode>General</c:formatCode>
                <c:ptCount val="4"/>
                <c:pt idx="0">
                  <c:v>41</c:v>
                </c:pt>
                <c:pt idx="1">
                  <c:v>22.9</c:v>
                </c:pt>
                <c:pt idx="2">
                  <c:v>16.8</c:v>
                </c:pt>
                <c:pt idx="3">
                  <c:v>15.7</c:v>
                </c:pt>
              </c:numCache>
            </c:numRef>
          </c:yVal>
          <c:smooth val="1"/>
        </c:ser>
        <c:ser>
          <c:idx val="2"/>
          <c:order val="2"/>
          <c:tx>
            <c:v>Bellow 165mm</c:v>
          </c:tx>
          <c:marker>
            <c:symbol val="none"/>
          </c:marker>
          <c:xVal>
            <c:numRef>
              <c:f>'F vs. KN'!$B$79:$B$82</c:f>
              <c:numCache>
                <c:formatCode>General</c:formatCode>
                <c:ptCount val="4"/>
                <c:pt idx="0">
                  <c:v>0</c:v>
                </c:pt>
                <c:pt idx="1">
                  <c:v>10</c:v>
                </c:pt>
                <c:pt idx="2">
                  <c:v>50</c:v>
                </c:pt>
                <c:pt idx="3">
                  <c:v>100</c:v>
                </c:pt>
              </c:numCache>
            </c:numRef>
          </c:xVal>
          <c:yVal>
            <c:numRef>
              <c:f>'F vs. KN'!$E$79:$E$82</c:f>
              <c:numCache>
                <c:formatCode>General</c:formatCode>
                <c:ptCount val="4"/>
                <c:pt idx="0">
                  <c:v>180</c:v>
                </c:pt>
                <c:pt idx="1">
                  <c:v>50.9</c:v>
                </c:pt>
                <c:pt idx="2">
                  <c:v>24.5</c:v>
                </c:pt>
                <c:pt idx="3">
                  <c:v>22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4334464"/>
        <c:axId val="124336384"/>
      </c:scatterChart>
      <c:valAx>
        <c:axId val="124334464"/>
        <c:scaling>
          <c:orientation val="minMax"/>
          <c:max val="10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 b="0" i="0" baseline="0">
                    <a:effectLst/>
                  </a:rPr>
                  <a:t>Ktuner, kN/mm</a:t>
                </a:r>
                <a:endParaRPr lang="en-US">
                  <a:effectLst/>
                </a:endParaRPr>
              </a:p>
            </c:rich>
          </c:tx>
          <c:layout>
            <c:manualLayout>
              <c:xMode val="edge"/>
              <c:yMode val="edge"/>
              <c:x val="0.6874613971682858"/>
              <c:y val="0.8127025608285450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24336384"/>
        <c:crosses val="autoZero"/>
        <c:crossBetween val="midCat"/>
      </c:valAx>
      <c:valAx>
        <c:axId val="124336384"/>
        <c:scaling>
          <c:orientation val="minMax"/>
          <c:max val="200"/>
          <c:min val="-1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4334464"/>
        <c:crosses val="autoZero"/>
        <c:crossBetween val="midCat"/>
        <c:majorUnit val="30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45571560099490183"/>
          <c:y val="0.38756927005745906"/>
          <c:w val="0.49691666666666667"/>
          <c:h val="0.27781423155438906"/>
        </c:manualLayout>
      </c:layout>
      <c:overlay val="0"/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2000" baseline="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0" i="1" dirty="0" err="1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en-US" sz="2000" b="0" i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b="0" i="1" dirty="0" err="1">
                <a:latin typeface="Times New Roman" pitchFamily="18" charset="0"/>
                <a:cs typeface="Times New Roman" pitchFamily="18" charset="0"/>
              </a:rPr>
              <a:t>dP</a:t>
            </a:r>
            <a:r>
              <a:rPr lang="en-US" sz="2000" b="0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0" i="0" dirty="0">
                <a:latin typeface="Times New Roman" pitchFamily="18" charset="0"/>
                <a:cs typeface="Times New Roman" pitchFamily="18" charset="0"/>
              </a:rPr>
              <a:t> Hz/mbar </a:t>
            </a:r>
            <a:r>
              <a:rPr lang="en-US" sz="2000" b="0" i="0" dirty="0" smtClean="0">
                <a:latin typeface="Times New Roman" pitchFamily="18" charset="0"/>
                <a:cs typeface="Times New Roman" pitchFamily="18" charset="0"/>
              </a:rPr>
              <a:t>vs. </a:t>
            </a:r>
            <a:r>
              <a:rPr lang="en-US" sz="2000" b="0" i="0" dirty="0">
                <a:latin typeface="Times New Roman" pitchFamily="18" charset="0"/>
                <a:cs typeface="Times New Roman" pitchFamily="18" charset="0"/>
              </a:rPr>
              <a:t>Tuner Stiffness</a:t>
            </a:r>
            <a:endParaRPr lang="en-US" sz="2000" b="0" i="1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300523684510129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9.6263909993706931E-2"/>
          <c:y val="0.1466010498687664"/>
          <c:w val="0.86240564227717154"/>
          <c:h val="0.79355836035201477"/>
        </c:manualLayout>
      </c:layout>
      <c:scatterChart>
        <c:scatterStyle val="smoothMarker"/>
        <c:varyColors val="0"/>
        <c:ser>
          <c:idx val="0"/>
          <c:order val="0"/>
          <c:tx>
            <c:v>0.9  As design</c:v>
          </c:tx>
          <c:marker>
            <c:symbol val="circle"/>
            <c:size val="10"/>
            <c:spPr>
              <a:noFill/>
            </c:spPr>
          </c:marker>
          <c:xVal>
            <c:numRef>
              <c:f>'F vs. KN'!$B$23:$B$30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40</c:v>
                </c:pt>
                <c:pt idx="5">
                  <c:v>60</c:v>
                </c:pt>
                <c:pt idx="6">
                  <c:v>80</c:v>
                </c:pt>
                <c:pt idx="7">
                  <c:v>100</c:v>
                </c:pt>
              </c:numCache>
            </c:numRef>
          </c:xVal>
          <c:yVal>
            <c:numRef>
              <c:f>'F vs. KN'!$E$23:$E$30</c:f>
              <c:numCache>
                <c:formatCode>General</c:formatCode>
                <c:ptCount val="8"/>
                <c:pt idx="0">
                  <c:v>-13.764199999968696</c:v>
                </c:pt>
                <c:pt idx="1">
                  <c:v>0.21400000002813613</c:v>
                </c:pt>
                <c:pt idx="2">
                  <c:v>4.5529999999871507</c:v>
                </c:pt>
                <c:pt idx="3">
                  <c:v>8.1149999999752254</c:v>
                </c:pt>
                <c:pt idx="4">
                  <c:v>10.535000000004402</c:v>
                </c:pt>
                <c:pt idx="5">
                  <c:v>11.476000000016029</c:v>
                </c:pt>
                <c:pt idx="6">
                  <c:v>11.976000000004206</c:v>
                </c:pt>
                <c:pt idx="7">
                  <c:v>12.306999999964319</c:v>
                </c:pt>
              </c:numCache>
            </c:numRef>
          </c:yVal>
          <c:smooth val="1"/>
        </c:ser>
        <c:ser>
          <c:idx val="1"/>
          <c:order val="1"/>
          <c:tx>
            <c:v>0.92 Current</c:v>
          </c:tx>
          <c:marker>
            <c:symbol val="circle"/>
            <c:size val="9"/>
          </c:marker>
          <c:xVal>
            <c:numRef>
              <c:f>'F vs. KN'!$B$72:$B$79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40</c:v>
                </c:pt>
                <c:pt idx="5">
                  <c:v>60</c:v>
                </c:pt>
                <c:pt idx="6">
                  <c:v>80</c:v>
                </c:pt>
                <c:pt idx="7">
                  <c:v>100</c:v>
                </c:pt>
              </c:numCache>
            </c:numRef>
          </c:xVal>
          <c:yVal>
            <c:numRef>
              <c:f>'F vs. KN'!$E$72:$E$79</c:f>
              <c:numCache>
                <c:formatCode>General</c:formatCode>
                <c:ptCount val="8"/>
                <c:pt idx="0">
                  <c:v>-12.499999999931788</c:v>
                </c:pt>
                <c:pt idx="1">
                  <c:v>-0.99999999997635314</c:v>
                </c:pt>
                <c:pt idx="2">
                  <c:v>3.4000000000560249</c:v>
                </c:pt>
                <c:pt idx="3">
                  <c:v>7.2000000000116415</c:v>
                </c:pt>
                <c:pt idx="4">
                  <c:v>9.8000000000411092</c:v>
                </c:pt>
                <c:pt idx="5">
                  <c:v>11.000000000080945</c:v>
                </c:pt>
                <c:pt idx="6">
                  <c:v>11.500000000069122</c:v>
                </c:pt>
                <c:pt idx="7">
                  <c:v>11.9000000000824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502528"/>
        <c:axId val="36575872"/>
      </c:scatterChart>
      <c:valAx>
        <c:axId val="36502528"/>
        <c:scaling>
          <c:orientation val="minMax"/>
          <c:max val="10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2000" b="0" i="0" baseline="0" dirty="0" err="1">
                    <a:effectLst/>
                    <a:latin typeface="Times New Roman" pitchFamily="18" charset="0"/>
                    <a:cs typeface="Times New Roman" pitchFamily="18" charset="0"/>
                  </a:rPr>
                  <a:t>Ktuner</a:t>
                </a:r>
                <a:r>
                  <a:rPr lang="en-US" sz="2000" b="0" i="0" baseline="0" dirty="0">
                    <a:effectLst/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000" b="0" i="0" baseline="0" dirty="0" err="1">
                    <a:effectLst/>
                    <a:latin typeface="Times New Roman" pitchFamily="18" charset="0"/>
                    <a:cs typeface="Times New Roman" pitchFamily="18" charset="0"/>
                  </a:rPr>
                  <a:t>kN</a:t>
                </a:r>
                <a:r>
                  <a:rPr lang="en-US" sz="2000" b="0" i="0" baseline="0" dirty="0">
                    <a:effectLst/>
                    <a:latin typeface="Times New Roman" pitchFamily="18" charset="0"/>
                    <a:cs typeface="Times New Roman" pitchFamily="18" charset="0"/>
                  </a:rPr>
                  <a:t>/mm</a:t>
                </a:r>
                <a:endParaRPr lang="en-US" sz="2400" dirty="0">
                  <a:effectLst/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61449972213650095"/>
              <c:y val="0.6779793886058361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6575872"/>
        <c:crosses val="autoZero"/>
        <c:crossBetween val="midCat"/>
        <c:majorUnit val="20"/>
      </c:valAx>
      <c:valAx>
        <c:axId val="36575872"/>
        <c:scaling>
          <c:orientation val="minMax"/>
          <c:max val="15"/>
          <c:min val="-1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6502528"/>
        <c:crosses val="autoZero"/>
        <c:crossBetween val="midCat"/>
        <c:majorUnit val="5"/>
      </c:valAx>
      <c:spPr>
        <a:noFill/>
        <a:ln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en-US"/>
          </a:p>
        </c:txPr>
      </c:legendEntry>
      <c:layout>
        <c:manualLayout>
          <c:xMode val="edge"/>
          <c:yMode val="edge"/>
          <c:x val="0.42189353149404812"/>
          <c:y val="0.2916477535896248"/>
          <c:w val="0.36618670526128355"/>
          <c:h val="0.21226493747105141"/>
        </c:manualLayout>
      </c:layout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2000" baseline="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0.06973</cdr:x>
      <cdr:y>0.10549</cdr:y>
    </cdr:from>
    <cdr:to>
      <cdr:x>0.37189</cdr:x>
      <cdr:y>0.24615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8600" y="228600"/>
          <a:ext cx="9906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/>
          <a:r>
            <a:rPr lang="en-US" sz="1600" b="0" i="0" baseline="0" dirty="0" err="1" smtClean="0">
              <a:effectLst/>
              <a:latin typeface="Times New Roman" pitchFamily="18" charset="0"/>
              <a:cs typeface="Times New Roman" pitchFamily="18" charset="0"/>
            </a:rPr>
            <a:t>kN</a:t>
          </a:r>
          <a:r>
            <a:rPr lang="en-US" sz="1600" b="0" i="0" baseline="0" dirty="0" smtClean="0">
              <a:effectLst/>
              <a:latin typeface="Times New Roman" pitchFamily="18" charset="0"/>
              <a:cs typeface="Times New Roman" pitchFamily="18" charset="0"/>
            </a:rPr>
            <a:t>/mm</a:t>
          </a:r>
          <a:endParaRPr lang="en-US" sz="1800" dirty="0" smtClean="0">
            <a:effectLst/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48644-D007-43C7-8B1E-287BB6BAC069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EE8AC1-D144-4C74-A0BA-83D1ECA74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77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D60C-ABB1-4A9C-8C1D-5E4CEB62C5C3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42192-FB9C-42A6-A6A0-BA46F22F7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8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D60C-ABB1-4A9C-8C1D-5E4CEB62C5C3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42192-FB9C-42A6-A6A0-BA46F22F7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43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D60C-ABB1-4A9C-8C1D-5E4CEB62C5C3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42192-FB9C-42A6-A6A0-BA46F22F7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12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D60C-ABB1-4A9C-8C1D-5E4CEB62C5C3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42192-FB9C-42A6-A6A0-BA46F22F7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3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D60C-ABB1-4A9C-8C1D-5E4CEB62C5C3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42192-FB9C-42A6-A6A0-BA46F22F7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63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D60C-ABB1-4A9C-8C1D-5E4CEB62C5C3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42192-FB9C-42A6-A6A0-BA46F22F7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22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D60C-ABB1-4A9C-8C1D-5E4CEB62C5C3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42192-FB9C-42A6-A6A0-BA46F22F7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13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D60C-ABB1-4A9C-8C1D-5E4CEB62C5C3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42192-FB9C-42A6-A6A0-BA46F22F7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90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D60C-ABB1-4A9C-8C1D-5E4CEB62C5C3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42192-FB9C-42A6-A6A0-BA46F22F7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8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D60C-ABB1-4A9C-8C1D-5E4CEB62C5C3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42192-FB9C-42A6-A6A0-BA46F22F7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32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D60C-ABB1-4A9C-8C1D-5E4CEB62C5C3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42192-FB9C-42A6-A6A0-BA46F22F7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83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3D60C-ABB1-4A9C-8C1D-5E4CEB62C5C3}" type="datetimeFigureOut">
              <a:rPr lang="en-US" smtClean="0"/>
              <a:t>7/19/2013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42192-FB9C-42A6-A6A0-BA46F22F7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5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066800"/>
            <a:ext cx="6781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ELECTRO-MECHANICAL </a:t>
            </a:r>
            <a:r>
              <a:rPr lang="en-US" sz="2800" dirty="0" smtClean="0"/>
              <a:t>SIMULATIONS of </a:t>
            </a:r>
            <a:r>
              <a:rPr lang="el-GR" sz="2800" dirty="0" smtClean="0"/>
              <a:t>β</a:t>
            </a:r>
            <a:r>
              <a:rPr lang="en-US" sz="2800" dirty="0" smtClean="0"/>
              <a:t>=0.92 </a:t>
            </a:r>
            <a:r>
              <a:rPr lang="en-US" sz="2800" dirty="0" smtClean="0"/>
              <a:t>Dressed </a:t>
            </a:r>
            <a:r>
              <a:rPr lang="en-US" sz="2800" dirty="0" smtClean="0"/>
              <a:t>Cavity</a:t>
            </a:r>
          </a:p>
          <a:p>
            <a:pPr algn="ctr"/>
            <a:r>
              <a:rPr lang="en-US" sz="2800" dirty="0" smtClean="0"/>
              <a:t>(UPDATE)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I. </a:t>
            </a:r>
            <a:r>
              <a:rPr lang="en-US" sz="2400" dirty="0" smtClean="0"/>
              <a:t>GONIN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6170371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July 23,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266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814" y="746844"/>
            <a:ext cx="7316924" cy="111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1319697" y="1553048"/>
            <a:ext cx="0" cy="31521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443755" y="1516335"/>
            <a:ext cx="0" cy="34317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00088" y="1607165"/>
            <a:ext cx="591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50mm</a:t>
            </a:r>
            <a:endParaRPr lang="en-US" sz="1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391267" y="1599215"/>
            <a:ext cx="591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59mm</a:t>
            </a:r>
            <a:endParaRPr lang="en-US" sz="1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85800" y="137574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β</a:t>
            </a:r>
            <a:r>
              <a:rPr lang="en-US" sz="2400" dirty="0" smtClean="0"/>
              <a:t>=</a:t>
            </a:r>
            <a:r>
              <a:rPr lang="en-US" sz="2400" b="1" dirty="0" smtClean="0">
                <a:solidFill>
                  <a:srgbClr val="0000FF"/>
                </a:solidFill>
              </a:rPr>
              <a:t>0.9</a:t>
            </a:r>
            <a:r>
              <a:rPr lang="en-US" sz="2400" dirty="0" smtClean="0"/>
              <a:t>&amp;</a:t>
            </a:r>
            <a:r>
              <a:rPr lang="en-US" sz="2400" b="1" dirty="0" smtClean="0">
                <a:solidFill>
                  <a:srgbClr val="FF0000"/>
                </a:solidFill>
              </a:rPr>
              <a:t>0.92</a:t>
            </a:r>
            <a:r>
              <a:rPr lang="en-US" sz="2400" dirty="0" smtClean="0"/>
              <a:t> </a:t>
            </a:r>
            <a:r>
              <a:rPr lang="en-US" sz="2400" dirty="0"/>
              <a:t>5 </a:t>
            </a:r>
            <a:r>
              <a:rPr lang="en-US" sz="2400" dirty="0" smtClean="0"/>
              <a:t>CELLS STRUCTURES AND HV’S MODIFIED MODEL</a:t>
            </a:r>
            <a:endParaRPr lang="en-US" sz="24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8306" y="4579951"/>
            <a:ext cx="6058894" cy="216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487" y="2106401"/>
            <a:ext cx="4552924" cy="2356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8" name="Straight Connector 37"/>
          <p:cNvCxnSpPr/>
          <p:nvPr/>
        </p:nvCxnSpPr>
        <p:spPr>
          <a:xfrm flipV="1">
            <a:off x="2896514" y="2433146"/>
            <a:ext cx="0" cy="609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285889" y="1820496"/>
            <a:ext cx="0" cy="609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2896514" y="1954001"/>
            <a:ext cx="3389375" cy="609600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994659" y="2049096"/>
            <a:ext cx="1113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1030mm</a:t>
            </a:r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2705719" y="4517565"/>
            <a:ext cx="0" cy="54343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7166521" y="4635013"/>
            <a:ext cx="0" cy="609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697768" y="4655970"/>
            <a:ext cx="4460802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729019" y="4332899"/>
            <a:ext cx="1113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1045mm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2098035" y="5387618"/>
            <a:ext cx="0" cy="34317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045547" y="5420707"/>
            <a:ext cx="591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59mm</a:t>
            </a:r>
            <a:endParaRPr lang="en-US" sz="12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1361058" y="390911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FIXED</a:t>
            </a:r>
            <a:endParaRPr lang="en-US" dirty="0"/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1880543" y="4196697"/>
            <a:ext cx="1323578" cy="38325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1880543" y="4196697"/>
            <a:ext cx="1188180" cy="255141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91497" y="4724400"/>
            <a:ext cx="2019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SPRING CONSTANT</a:t>
            </a:r>
            <a:endParaRPr lang="en-US" dirty="0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1955858" y="4982553"/>
            <a:ext cx="680869" cy="35144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1955858" y="4982553"/>
            <a:ext cx="680869" cy="17572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Straight Connector 1035"/>
          <p:cNvCxnSpPr/>
          <p:nvPr/>
        </p:nvCxnSpPr>
        <p:spPr>
          <a:xfrm>
            <a:off x="1736698" y="1439849"/>
            <a:ext cx="0" cy="26285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7315200" y="1431771"/>
            <a:ext cx="0" cy="26285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Straight Arrow Connector 1037"/>
          <p:cNvCxnSpPr/>
          <p:nvPr/>
        </p:nvCxnSpPr>
        <p:spPr>
          <a:xfrm>
            <a:off x="1736698" y="1584852"/>
            <a:ext cx="5578502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9" name="TextBox 1038"/>
          <p:cNvSpPr txBox="1"/>
          <p:nvPr/>
        </p:nvSpPr>
        <p:spPr>
          <a:xfrm>
            <a:off x="3744678" y="1537146"/>
            <a:ext cx="177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1042.9</a:t>
            </a:r>
            <a:r>
              <a:rPr lang="en-US" dirty="0" smtClean="0"/>
              <a:t>/</a:t>
            </a:r>
            <a:r>
              <a:rPr lang="en-US" b="1" dirty="0" smtClean="0">
                <a:solidFill>
                  <a:srgbClr val="FF0000"/>
                </a:solidFill>
              </a:rPr>
              <a:t>1043.8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40" name="TextBox 1039"/>
          <p:cNvSpPr txBox="1"/>
          <p:nvPr/>
        </p:nvSpPr>
        <p:spPr>
          <a:xfrm>
            <a:off x="4332098" y="1191067"/>
            <a:ext cx="584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</a:t>
            </a:r>
            <a:r>
              <a:rPr lang="en-US" dirty="0" smtClean="0"/>
              <a:t>i-</a:t>
            </a:r>
            <a:r>
              <a:rPr lang="en-US" dirty="0" err="1" smtClean="0"/>
              <a:t>i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4509061" y="5166227"/>
            <a:ext cx="0" cy="505755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617193" y="5259190"/>
            <a:ext cx="591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/>
              <a:t>Rreg</a:t>
            </a:r>
            <a:endParaRPr lang="en-US" sz="1200" b="1" dirty="0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2705719" y="5199981"/>
            <a:ext cx="0" cy="505755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773133" y="5260128"/>
            <a:ext cx="591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Rend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534989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6123" y="762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df</a:t>
            </a:r>
            <a:r>
              <a:rPr lang="en-US" sz="3200" dirty="0" smtClean="0"/>
              <a:t>/</a:t>
            </a:r>
            <a:r>
              <a:rPr lang="en-US" sz="3200" dirty="0" err="1" smtClean="0"/>
              <a:t>dP</a:t>
            </a:r>
            <a:r>
              <a:rPr lang="en-US" sz="3200" dirty="0" smtClean="0"/>
              <a:t> vs. Tuner </a:t>
            </a:r>
            <a:r>
              <a:rPr lang="en-US" sz="3200" dirty="0" err="1"/>
              <a:t>Stiffnes</a:t>
            </a:r>
            <a:endParaRPr lang="en-US" sz="32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1967047"/>
              </p:ext>
            </p:extLst>
          </p:nvPr>
        </p:nvGraphicFramePr>
        <p:xfrm>
          <a:off x="1335273" y="682841"/>
          <a:ext cx="65151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0003404"/>
              </p:ext>
            </p:extLst>
          </p:nvPr>
        </p:nvGraphicFramePr>
        <p:xfrm>
          <a:off x="5486400" y="4572000"/>
          <a:ext cx="3278373" cy="2166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Flowchart: Connector 1"/>
          <p:cNvSpPr/>
          <p:nvPr/>
        </p:nvSpPr>
        <p:spPr>
          <a:xfrm flipV="1">
            <a:off x="5823004" y="5710354"/>
            <a:ext cx="99060" cy="76201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 flipV="1">
            <a:off x="2005053" y="6259836"/>
            <a:ext cx="99060" cy="8763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812898" y="5550008"/>
            <a:ext cx="358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Stiffness of </a:t>
            </a:r>
            <a:r>
              <a:rPr lang="el-GR" dirty="0"/>
              <a:t>β</a:t>
            </a:r>
            <a:r>
              <a:rPr lang="en-US" dirty="0" smtClean="0"/>
              <a:t>=0.92 </a:t>
            </a:r>
            <a:r>
              <a:rPr lang="en-US" dirty="0" err="1" smtClean="0"/>
              <a:t>caviy</a:t>
            </a:r>
            <a:r>
              <a:rPr lang="en-US" dirty="0" smtClean="0"/>
              <a:t> </a:t>
            </a:r>
            <a:r>
              <a:rPr lang="en-US" dirty="0" err="1" smtClean="0"/>
              <a:t>kN</a:t>
            </a:r>
            <a:r>
              <a:rPr lang="en-US" dirty="0" smtClean="0"/>
              <a:t>/</a:t>
            </a:r>
            <a:r>
              <a:rPr lang="en-US" dirty="0" err="1" smtClean="0"/>
              <a:t>mmvs</a:t>
            </a:r>
            <a:r>
              <a:rPr lang="en-US" dirty="0" smtClean="0"/>
              <a:t>. Radius of the Regular stiffening ring </a:t>
            </a:r>
          </a:p>
          <a:p>
            <a:r>
              <a:rPr lang="en-US" dirty="0" smtClean="0"/>
              <a:t>     - </a:t>
            </a:r>
            <a:r>
              <a:rPr lang="en-US" dirty="0"/>
              <a:t>Stiffness of </a:t>
            </a:r>
            <a:r>
              <a:rPr lang="el-GR" dirty="0"/>
              <a:t>β</a:t>
            </a:r>
            <a:r>
              <a:rPr lang="en-US" dirty="0" smtClean="0"/>
              <a:t>=0.9 cavity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85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838201"/>
            <a:ext cx="2972311" cy="2590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806" y="3962400"/>
            <a:ext cx="2957681" cy="2569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1" y="838201"/>
            <a:ext cx="305442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6487" y="1524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dF</a:t>
            </a:r>
            <a:r>
              <a:rPr lang="en-US" sz="2400" dirty="0" smtClean="0"/>
              <a:t>/</a:t>
            </a:r>
            <a:r>
              <a:rPr lang="en-US" sz="2400" dirty="0" err="1" smtClean="0"/>
              <a:t>dP</a:t>
            </a:r>
            <a:r>
              <a:rPr lang="en-US" sz="2400" dirty="0" smtClean="0"/>
              <a:t> vs. Bellows Radius, Rend=110mm, </a:t>
            </a:r>
            <a:r>
              <a:rPr lang="en-US" sz="2400" dirty="0" err="1" smtClean="0"/>
              <a:t>Rreg</a:t>
            </a:r>
            <a:r>
              <a:rPr lang="en-US" sz="2400" dirty="0" smtClean="0"/>
              <a:t>=110mm</a:t>
            </a:r>
            <a:endParaRPr lang="en-US" sz="24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1963242"/>
              </p:ext>
            </p:extLst>
          </p:nvPr>
        </p:nvGraphicFramePr>
        <p:xfrm>
          <a:off x="457200" y="3435628"/>
          <a:ext cx="5181600" cy="3295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8800" y="2155727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R=115mm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00800" y="1948935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R=135mm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53200" y="4800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R=165mm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731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96" y="990600"/>
            <a:ext cx="3907311" cy="2890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183" y="990600"/>
            <a:ext cx="3790705" cy="2890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23784" y="2466471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r>
              <a:rPr lang="en-US" sz="1600" dirty="0" smtClean="0"/>
              <a:t>end</a:t>
            </a:r>
            <a:r>
              <a:rPr lang="en-US" dirty="0" smtClean="0"/>
              <a:t>=110mm</a:t>
            </a:r>
          </a:p>
          <a:p>
            <a:r>
              <a:rPr lang="en-US" dirty="0" err="1" smtClean="0"/>
              <a:t>R</a:t>
            </a:r>
            <a:r>
              <a:rPr lang="en-US" sz="1600" dirty="0" err="1" smtClean="0"/>
              <a:t>bellow</a:t>
            </a:r>
            <a:r>
              <a:rPr lang="en-US" sz="1600" dirty="0" smtClean="0"/>
              <a:t> </a:t>
            </a:r>
            <a:r>
              <a:rPr lang="en-US" dirty="0" smtClean="0"/>
              <a:t>=115mm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2286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df</a:t>
            </a:r>
            <a:r>
              <a:rPr lang="en-US" sz="3200" dirty="0" smtClean="0"/>
              <a:t>/</a:t>
            </a:r>
            <a:r>
              <a:rPr lang="en-US" sz="3200" dirty="0" err="1" smtClean="0"/>
              <a:t>dP</a:t>
            </a:r>
            <a:r>
              <a:rPr lang="en-US" sz="3200" dirty="0" smtClean="0"/>
              <a:t> vs. Tuner </a:t>
            </a:r>
            <a:r>
              <a:rPr lang="en-US" sz="3200" dirty="0" err="1" smtClean="0"/>
              <a:t>Stiffnes</a:t>
            </a:r>
            <a:r>
              <a:rPr lang="en-US" sz="3200" dirty="0" smtClean="0"/>
              <a:t>, new HV design</a:t>
            </a:r>
            <a:endParaRPr lang="en-US" sz="3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938584" y="23622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r>
              <a:rPr lang="en-US" sz="1600" dirty="0" smtClean="0"/>
              <a:t>end</a:t>
            </a:r>
            <a:r>
              <a:rPr lang="en-US" dirty="0" smtClean="0"/>
              <a:t>=110mm</a:t>
            </a:r>
          </a:p>
          <a:p>
            <a:r>
              <a:rPr lang="en-US" dirty="0" err="1" smtClean="0"/>
              <a:t>R</a:t>
            </a:r>
            <a:r>
              <a:rPr lang="en-US" sz="1600" dirty="0" err="1" smtClean="0"/>
              <a:t>bellow</a:t>
            </a:r>
            <a:r>
              <a:rPr lang="en-US" sz="1600" dirty="0" smtClean="0"/>
              <a:t> </a:t>
            </a:r>
            <a:r>
              <a:rPr lang="en-US" dirty="0" smtClean="0"/>
              <a:t>=120mm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4114800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Modern cryogenic systems achieve </a:t>
            </a:r>
            <a:r>
              <a:rPr lang="en-US" dirty="0" err="1" smtClean="0"/>
              <a:t>rms</a:t>
            </a:r>
            <a:r>
              <a:rPr lang="en-US" dirty="0" smtClean="0"/>
              <a:t> pressure stability</a:t>
            </a:r>
          </a:p>
          <a:p>
            <a:pPr algn="ctr"/>
            <a:r>
              <a:rPr lang="en-US" sz="2400" dirty="0" smtClean="0"/>
              <a:t>~0.2 mbar</a:t>
            </a:r>
            <a:endParaRPr lang="en-US" sz="2400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8427868"/>
              </p:ext>
            </p:extLst>
          </p:nvPr>
        </p:nvGraphicFramePr>
        <p:xfrm>
          <a:off x="599661" y="4114800"/>
          <a:ext cx="4734339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119184" y="3276600"/>
            <a:ext cx="1447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</a:t>
            </a:r>
            <a:r>
              <a:rPr lang="en-US" sz="1600" dirty="0" err="1" smtClean="0"/>
              <a:t>reg</a:t>
            </a:r>
            <a:r>
              <a:rPr lang="en-US" dirty="0" smtClean="0"/>
              <a:t>=110mm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10401" y="3276600"/>
            <a:ext cx="1447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</a:t>
            </a:r>
            <a:r>
              <a:rPr lang="en-US" sz="1600" dirty="0" err="1" smtClean="0"/>
              <a:t>reg</a:t>
            </a:r>
            <a:r>
              <a:rPr lang="en-US" dirty="0" smtClean="0"/>
              <a:t>=115mm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15000" y="5332674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CAVITY STIFFNESS</a:t>
            </a:r>
          </a:p>
          <a:p>
            <a:pPr algn="ctr"/>
            <a:r>
              <a:rPr lang="en-US" sz="2400" dirty="0" smtClean="0"/>
              <a:t>~ 7.8</a:t>
            </a:r>
            <a:r>
              <a:rPr lang="en-US" sz="2400" dirty="0" smtClean="0"/>
              <a:t>kN/mm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6147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304800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Scope of EM-Mechanical Design Issues 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732740" y="1371600"/>
            <a:ext cx="784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Minimize a sensitivity to </a:t>
            </a:r>
            <a:r>
              <a:rPr lang="en-US" sz="2400" dirty="0" err="1" smtClean="0"/>
              <a:t>microphonics</a:t>
            </a:r>
            <a:r>
              <a:rPr lang="en-US" sz="2400" dirty="0" smtClean="0"/>
              <a:t> due to He pressure fluctuations (</a:t>
            </a:r>
            <a:r>
              <a:rPr lang="en-US" sz="2400" dirty="0" err="1" smtClean="0"/>
              <a:t>df</a:t>
            </a:r>
            <a:r>
              <a:rPr lang="en-US" sz="2400" dirty="0" smtClean="0"/>
              <a:t>/</a:t>
            </a:r>
            <a:r>
              <a:rPr lang="en-US" sz="2400" dirty="0" err="1" smtClean="0"/>
              <a:t>dP</a:t>
            </a:r>
            <a:r>
              <a:rPr lang="en-US" sz="2400" dirty="0" smtClean="0"/>
              <a:t>) and mechanical vibrations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Minimize a Lorentz Force Detuning (LFD) coefficient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 smtClean="0"/>
              <a:t>Tunability</a:t>
            </a:r>
            <a:r>
              <a:rPr lang="en-US" sz="2400" dirty="0" smtClean="0"/>
              <a:t>: tuning for correct frequency &amp; for field flatness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u="sng" dirty="0"/>
              <a:t>Compromise</a:t>
            </a:r>
            <a:r>
              <a:rPr lang="en-US" sz="2400" dirty="0"/>
              <a:t> between </a:t>
            </a:r>
            <a:r>
              <a:rPr lang="en-US" sz="2400" dirty="0" err="1"/>
              <a:t>microphonics</a:t>
            </a:r>
            <a:r>
              <a:rPr lang="en-US" sz="2400" dirty="0"/>
              <a:t> detuning (</a:t>
            </a:r>
            <a:r>
              <a:rPr lang="en-US" sz="2400" dirty="0" err="1"/>
              <a:t>df</a:t>
            </a:r>
            <a:r>
              <a:rPr lang="en-US" sz="2400" dirty="0"/>
              <a:t>/</a:t>
            </a:r>
            <a:r>
              <a:rPr lang="en-US" sz="2400" dirty="0" err="1"/>
              <a:t>dP</a:t>
            </a:r>
            <a:r>
              <a:rPr lang="en-US" sz="2400" dirty="0"/>
              <a:t>, LFD, </a:t>
            </a:r>
            <a:r>
              <a:rPr lang="en-US" sz="2400" dirty="0" err="1"/>
              <a:t>microphonic</a:t>
            </a:r>
            <a:r>
              <a:rPr lang="en-US" sz="2400" dirty="0"/>
              <a:t> noise) and cavity </a:t>
            </a:r>
            <a:r>
              <a:rPr lang="en-US" sz="2400" dirty="0" err="1" smtClean="0"/>
              <a:t>tunability</a:t>
            </a:r>
            <a:r>
              <a:rPr lang="en-US" sz="2400" dirty="0" smtClean="0"/>
              <a:t> (stiffness)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Enough strength to withstand atmospheric pressure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Stress analysis of cool-down from RT to cryogenic </a:t>
            </a:r>
            <a:r>
              <a:rPr lang="en-US" sz="2400" dirty="0" smtClean="0"/>
              <a:t>temperature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/>
              <a:t>ES&amp;H manual requires that the cavity is rated at </a:t>
            </a:r>
            <a:r>
              <a:rPr lang="en-GB" sz="2400" dirty="0" smtClean="0"/>
              <a:t>MAWP </a:t>
            </a:r>
            <a:r>
              <a:rPr lang="en-GB" sz="2400" dirty="0"/>
              <a:t>of 4 bars at 2 </a:t>
            </a:r>
            <a:r>
              <a:rPr lang="en-GB" sz="2400" dirty="0" smtClean="0"/>
              <a:t>K and 2 bars in RT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/>
              <a:t>Incorporate the slow </a:t>
            </a:r>
            <a:r>
              <a:rPr lang="en-GB" sz="2400" dirty="0" smtClean="0"/>
              <a:t>and </a:t>
            </a:r>
            <a:r>
              <a:rPr lang="en-GB" sz="2400" dirty="0"/>
              <a:t>fast </a:t>
            </a:r>
            <a:r>
              <a:rPr lang="en-GB" sz="2400" dirty="0" smtClean="0"/>
              <a:t>tuners design. </a:t>
            </a:r>
            <a:endParaRPr lang="en-US" sz="2400" dirty="0" smtClean="0"/>
          </a:p>
        </p:txBody>
      </p:sp>
      <p:sp>
        <p:nvSpPr>
          <p:cNvPr id="7" name="Left Brace 6"/>
          <p:cNvSpPr/>
          <p:nvPr/>
        </p:nvSpPr>
        <p:spPr>
          <a:xfrm>
            <a:off x="381000" y="1495349"/>
            <a:ext cx="457200" cy="2086051"/>
          </a:xfrm>
          <a:prstGeom prst="leftBrac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18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31655</TotalTime>
  <Words>245</Words>
  <Application>Microsoft Office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Fermi National Accelerator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 V. Gonin x6769 13136N</dc:creator>
  <cp:lastModifiedBy>Ivan V. Gonin x6769 13136N</cp:lastModifiedBy>
  <cp:revision>167</cp:revision>
  <dcterms:created xsi:type="dcterms:W3CDTF">2013-02-27T17:36:21Z</dcterms:created>
  <dcterms:modified xsi:type="dcterms:W3CDTF">2013-07-23T14:39:39Z</dcterms:modified>
</cp:coreProperties>
</file>