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25"/>
  </p:notesMasterIdLst>
  <p:sldIdLst>
    <p:sldId id="256" r:id="rId3"/>
    <p:sldId id="257" r:id="rId4"/>
    <p:sldId id="258" r:id="rId5"/>
    <p:sldId id="268" r:id="rId6"/>
    <p:sldId id="269" r:id="rId7"/>
    <p:sldId id="270" r:id="rId8"/>
    <p:sldId id="272" r:id="rId9"/>
    <p:sldId id="259" r:id="rId10"/>
    <p:sldId id="260" r:id="rId11"/>
    <p:sldId id="262" r:id="rId12"/>
    <p:sldId id="273" r:id="rId13"/>
    <p:sldId id="264" r:id="rId14"/>
    <p:sldId id="274" r:id="rId15"/>
    <p:sldId id="281" r:id="rId16"/>
    <p:sldId id="275" r:id="rId17"/>
    <p:sldId id="267" r:id="rId18"/>
    <p:sldId id="278" r:id="rId19"/>
    <p:sldId id="279" r:id="rId20"/>
    <p:sldId id="280" r:id="rId21"/>
    <p:sldId id="276" r:id="rId22"/>
    <p:sldId id="282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A1460-51B7-454F-928B-92CD288C06C0}" type="datetimeFigureOut">
              <a:rPr lang="en-US" smtClean="0"/>
              <a:t>8/4/2013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8E0FD-7C4B-4F14-A94B-27650B591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6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66B3-ADC0-4C02-862E-290E51E49E1D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2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1FEFC-DF6D-43EF-B05B-8B040986463F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2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74DF-D48A-433F-AF8D-88B7C24EAEF9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5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EC7-D213-45BB-BB33-37CF63272A6F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2280-1099-45EF-B20C-49CB5A1D8F29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1671-73D3-4A14-881A-2CCD7892035C}" type="datetime1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CD9A-D3EA-4C88-A695-1FBC484FCBF7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26C6-C27D-44CB-95D2-0593D739F6A6}" type="datetime1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892D-2BAC-4F14-BA11-45269B9AA1B9}" type="datetime1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1F1B-AFEF-406D-B342-536FDDAA751D}" type="datetime1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7CD5-058D-40BB-BCFF-76DBA51EB6E9}" type="datetime1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8554-1C60-43B4-9119-B8268FFE9E09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7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3E3F1-6D87-400B-8F98-7EBD800C6396}" type="datetime1">
              <a:rPr lang="en-US" smtClean="0"/>
              <a:t>8/4/2013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65E9-77DA-47FD-9275-EC5439D1F529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EBB0-AE70-4D76-87E9-D9F3CA6177A0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F5A5-6A04-4391-99E1-28D81B09C844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CD77-72C5-49D6-8C75-B0E2080B10F6}" type="datetime1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4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0359-641A-4CDA-A800-E9BFF12A2B0F}" type="datetime1">
              <a:rPr lang="en-US" smtClean="0"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612A-5E9B-4BBD-97BA-670D28C8D490}" type="datetime1">
              <a:rPr lang="en-US" smtClean="0"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7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C35F-35BA-4D59-9EFD-3E3200AF1561}" type="datetime1">
              <a:rPr lang="en-US" smtClean="0"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E006-6F80-442D-B757-C9DBCE15FBFD}" type="datetime1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7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C584-5652-4F7C-9D36-2975E3577FF1}" type="datetime1">
              <a:rPr lang="en-US" smtClean="0"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2FCA-8DAE-45F1-A430-61FDE1316A25}" type="datetime1">
              <a:rPr lang="en-US" smtClean="0"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70D5C-15DB-4BC9-A4E2-63C75A080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44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EEF39A-94BD-462D-842E-EFB83E5B4F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F755E5-2DB5-4E9D-A7EF-BBB50760B47E}" type="datetime1">
              <a:rPr lang="en-US" smtClean="0"/>
              <a:t>8/4/2013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8" r:id="rId3"/>
    <p:sldLayoutId id="2147483867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199"/>
            <a:ext cx="7543800" cy="2286001"/>
          </a:xfrm>
        </p:spPr>
        <p:txBody>
          <a:bodyPr/>
          <a:lstStyle/>
          <a:p>
            <a:pPr algn="ctr"/>
            <a:r>
              <a:rPr lang="en-US" sz="5400" dirty="0" smtClean="0"/>
              <a:t>14TeV CMS </a:t>
            </a:r>
            <a:br>
              <a:rPr lang="en-US" sz="5400" dirty="0" smtClean="0"/>
            </a:br>
            <a:r>
              <a:rPr lang="en-US" sz="5400" dirty="0" smtClean="0"/>
              <a:t>Simulations and </a:t>
            </a:r>
            <a:r>
              <a:rPr lang="en-US" sz="5400" dirty="0" err="1" smtClean="0"/>
              <a:t>Webtools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6461760" cy="152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John Farmer  (Clemson University)</a:t>
            </a:r>
          </a:p>
          <a:p>
            <a:pPr algn="ctr"/>
            <a:r>
              <a:rPr lang="en-US" dirty="0" smtClean="0"/>
              <a:t>Supervisor: 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Bhat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</a:t>
            </a:r>
            <a:r>
              <a:rPr lang="en-US" dirty="0" smtClean="0"/>
              <a:t>Slice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Creates a </a:t>
            </a:r>
            <a:r>
              <a:rPr lang="en-US" dirty="0" smtClean="0"/>
              <a:t>plot </a:t>
            </a:r>
            <a:r>
              <a:rPr lang="en-US" dirty="0" smtClean="0"/>
              <a:t>of </a:t>
            </a:r>
            <a:r>
              <a:rPr lang="en-US" dirty="0" err="1" smtClean="0"/>
              <a:t>fluence</a:t>
            </a:r>
            <a:r>
              <a:rPr lang="en-US" dirty="0" smtClean="0"/>
              <a:t> or dose values sliced along R or Z.</a:t>
            </a: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err="1" smtClean="0"/>
              <a:t>lineGraph</a:t>
            </a:r>
            <a:r>
              <a:rPr lang="en-US" dirty="0" smtClean="0"/>
              <a:t>, a C++ Program written by John Farmer and Jake Callahan</a:t>
            </a:r>
          </a:p>
          <a:p>
            <a:r>
              <a:rPr lang="en-US" dirty="0" smtClean="0"/>
              <a:t>Outputs:</a:t>
            </a:r>
          </a:p>
          <a:p>
            <a:pPr lvl="1"/>
            <a:r>
              <a:rPr lang="en-US" dirty="0" smtClean="0"/>
              <a:t>Optional t</a:t>
            </a:r>
            <a:r>
              <a:rPr lang="en-US" dirty="0" smtClean="0"/>
              <a:t>able </a:t>
            </a:r>
            <a:r>
              <a:rPr lang="en-US" dirty="0" smtClean="0"/>
              <a:t>of data</a:t>
            </a:r>
          </a:p>
          <a:p>
            <a:pPr lvl="1"/>
            <a:r>
              <a:rPr lang="en-US" dirty="0" smtClean="0"/>
              <a:t>.txt file of data</a:t>
            </a:r>
          </a:p>
          <a:p>
            <a:pPr lvl="1"/>
            <a:r>
              <a:rPr lang="en-US" dirty="0" smtClean="0"/>
              <a:t>ROOT line graph of data</a:t>
            </a:r>
          </a:p>
          <a:p>
            <a:pPr lvl="1"/>
            <a:r>
              <a:rPr lang="en-US" dirty="0" smtClean="0"/>
              <a:t>.root file containing line graph</a:t>
            </a:r>
          </a:p>
          <a:p>
            <a:r>
              <a:rPr lang="en-US" dirty="0" smtClean="0"/>
              <a:t>Graph options: </a:t>
            </a:r>
          </a:p>
          <a:p>
            <a:pPr lvl="1"/>
            <a:r>
              <a:rPr lang="en-US" dirty="0" smtClean="0"/>
              <a:t>linear/logarithmic scaling 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point </a:t>
            </a:r>
            <a:r>
              <a:rPr lang="en-US" dirty="0" smtClean="0"/>
              <a:t>markers</a:t>
            </a:r>
          </a:p>
          <a:p>
            <a:pPr lvl="1"/>
            <a:r>
              <a:rPr lang="en-US" dirty="0" smtClean="0"/>
              <a:t>curve fit or linear </a:t>
            </a:r>
            <a:r>
              <a:rPr lang="en-US" dirty="0" smtClean="0"/>
              <a:t>fits</a:t>
            </a:r>
          </a:p>
          <a:p>
            <a:pPr lvl="1"/>
            <a:r>
              <a:rPr lang="en-US" dirty="0" smtClean="0"/>
              <a:t>Include data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4800"/>
            <a:ext cx="6934200" cy="6173788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021"/>
            <a:ext cx="9144000" cy="590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Radial Graph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g</a:t>
            </a:r>
            <a:r>
              <a:rPr lang="en-US" dirty="0" smtClean="0"/>
              <a:t>raphs </a:t>
            </a:r>
            <a:r>
              <a:rPr lang="en-US" dirty="0" smtClean="0"/>
              <a:t>up to 3 different </a:t>
            </a:r>
            <a:r>
              <a:rPr lang="en-US" dirty="0" err="1" smtClean="0"/>
              <a:t>fluences</a:t>
            </a:r>
            <a:r>
              <a:rPr lang="en-US" dirty="0" smtClean="0"/>
              <a:t> at 3 different z locations along the detector.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2200"/>
            <a:ext cx="6553200" cy="422999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Radial Graph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slice along the detector’s Z axis</a:t>
            </a:r>
          </a:p>
          <a:p>
            <a:r>
              <a:rPr lang="en-US" dirty="0" smtClean="0"/>
              <a:t>Easy to see effect of geometry on </a:t>
            </a:r>
            <a:r>
              <a:rPr lang="en-US" dirty="0" err="1" smtClean="0"/>
              <a:t>fluence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65414"/>
            <a:ext cx="6705600" cy="43283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granularity</a:t>
            </a:r>
          </a:p>
          <a:p>
            <a:r>
              <a:rPr lang="en-US" dirty="0" smtClean="0"/>
              <a:t>Multi-user support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243" y="2514600"/>
            <a:ext cx="5725886" cy="4114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FLUKA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3366810"/>
            <a:ext cx="7620000" cy="3048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Ran jobs on CMSLPC Batch cluster</a:t>
            </a:r>
          </a:p>
          <a:p>
            <a:r>
              <a:rPr lang="en-US" dirty="0" smtClean="0"/>
              <a:t>Collected data from 183,975 collisions</a:t>
            </a:r>
          </a:p>
          <a:p>
            <a:pPr lvl="1"/>
            <a:r>
              <a:rPr lang="en-US" dirty="0" smtClean="0"/>
              <a:t>Statistically more accurate</a:t>
            </a:r>
          </a:p>
          <a:p>
            <a:pPr lvl="1"/>
            <a:r>
              <a:rPr lang="en-US" dirty="0" smtClean="0"/>
              <a:t>Finer granularity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208902"/>
            <a:ext cx="7697945" cy="222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1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600200"/>
            <a:ext cx="4800600" cy="3449156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54" y="1600200"/>
            <a:ext cx="4594654" cy="344986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8600"/>
            <a:ext cx="4880488" cy="2514600"/>
          </a:xfr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71800"/>
            <a:ext cx="7620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Thresholds:  particles beyond which particle is no longer transported</a:t>
            </a:r>
          </a:p>
          <a:p>
            <a:r>
              <a:rPr lang="en-US" dirty="0" smtClean="0"/>
              <a:t>The lower, the </a:t>
            </a:r>
            <a:r>
              <a:rPr lang="en-US" dirty="0" smtClean="0"/>
              <a:t>better, generally speaking</a:t>
            </a:r>
            <a:endParaRPr lang="en-US" dirty="0" smtClean="0"/>
          </a:p>
          <a:p>
            <a:r>
              <a:rPr lang="en-US" dirty="0" smtClean="0"/>
              <a:t>FLUKA: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xcellent </a:t>
            </a:r>
            <a:r>
              <a:rPr lang="en-US" dirty="0" smtClean="0"/>
              <a:t>neutron/photon transportation</a:t>
            </a:r>
          </a:p>
          <a:p>
            <a:pPr lvl="1"/>
            <a:r>
              <a:rPr lang="en-US" dirty="0" smtClean="0"/>
              <a:t>Electron/positron/delta ray </a:t>
            </a:r>
            <a:r>
              <a:rPr lang="en-US" dirty="0" smtClean="0"/>
              <a:t>thresholds vary </a:t>
            </a:r>
            <a:r>
              <a:rPr lang="en-US" dirty="0" smtClean="0"/>
              <a:t>over CMS </a:t>
            </a:r>
            <a:r>
              <a:rPr lang="en-US" dirty="0" smtClean="0"/>
              <a:t>geometry; </a:t>
            </a:r>
            <a:r>
              <a:rPr lang="en-US" dirty="0" smtClean="0"/>
              <a:t>generally comparable to MARS, but could be finer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statistics (greater number of collisions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Trivially easy for a trained worker with our script </a:t>
            </a:r>
            <a:r>
              <a:rPr lang="en-US" dirty="0" smtClean="0"/>
              <a:t>architecture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/>
              <a:t>Multi-user </a:t>
            </a:r>
            <a:r>
              <a:rPr lang="en-US" dirty="0" smtClean="0"/>
              <a:t>support on the calculator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en-US" dirty="0"/>
          </a:p>
          <a:p>
            <a:r>
              <a:rPr lang="en-US" dirty="0"/>
              <a:t>Lower e-/e+ and </a:t>
            </a:r>
            <a:r>
              <a:rPr lang="el-GR" dirty="0"/>
              <a:t>δ</a:t>
            </a:r>
            <a:r>
              <a:rPr lang="en-US" dirty="0"/>
              <a:t>-ray transport </a:t>
            </a:r>
            <a:r>
              <a:rPr lang="en-US" dirty="0" smtClean="0"/>
              <a:t>thresholds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1,1) granularity in (R,Z)</a:t>
            </a:r>
          </a:p>
          <a:p>
            <a:pPr lvl="1"/>
            <a:r>
              <a:rPr lang="en-US" dirty="0" smtClean="0"/>
              <a:t>Requires filling 3,395,271 bins</a:t>
            </a:r>
          </a:p>
          <a:p>
            <a:r>
              <a:rPr lang="en-US" dirty="0" smtClean="0"/>
              <a:t>Break </a:t>
            </a:r>
            <a:r>
              <a:rPr lang="en-US" dirty="0" smtClean="0"/>
              <a:t>assumption of </a:t>
            </a:r>
            <a:r>
              <a:rPr lang="el-GR" dirty="0" smtClean="0"/>
              <a:t>Φ</a:t>
            </a:r>
            <a:r>
              <a:rPr lang="en-US" dirty="0" smtClean="0"/>
              <a:t>-symmetry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Operated at </a:t>
            </a:r>
            <a:r>
              <a:rPr lang="en-US" dirty="0" smtClean="0"/>
              <a:t>8TeV and </a:t>
            </a:r>
            <a:r>
              <a:rPr lang="en-US" dirty="0" smtClean="0"/>
              <a:t>5x10</a:t>
            </a:r>
            <a:r>
              <a:rPr lang="en-US" baseline="30000" dirty="0" smtClean="0"/>
              <a:t>33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  </a:t>
            </a:r>
            <a:r>
              <a:rPr lang="en-US" dirty="0" smtClean="0"/>
              <a:t>in 2012.</a:t>
            </a:r>
          </a:p>
          <a:p>
            <a:r>
              <a:rPr lang="en-US" dirty="0" smtClean="0"/>
              <a:t>Upgrading to run at </a:t>
            </a:r>
            <a:r>
              <a:rPr lang="en-US" dirty="0" smtClean="0"/>
              <a:t>14TeV and 10</a:t>
            </a:r>
            <a:r>
              <a:rPr lang="en-US" baseline="30000" dirty="0" smtClean="0"/>
              <a:t>34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r>
              <a:rPr lang="en-US" dirty="0" smtClean="0"/>
              <a:t> in </a:t>
            </a:r>
            <a:r>
              <a:rPr lang="en-US" dirty="0" smtClean="0"/>
              <a:t>2015.</a:t>
            </a:r>
          </a:p>
          <a:p>
            <a:r>
              <a:rPr lang="en-US" dirty="0" smtClean="0"/>
              <a:t>Increased radiation dose can damage electronics.</a:t>
            </a:r>
            <a:endParaRPr lang="en-US" dirty="0"/>
          </a:p>
          <a:p>
            <a:pPr lvl="1"/>
            <a:r>
              <a:rPr lang="en-US" dirty="0" smtClean="0"/>
              <a:t>Silicon in the Tracker </a:t>
            </a:r>
            <a:r>
              <a:rPr lang="en-US" dirty="0" smtClean="0"/>
              <a:t>particularly sensitive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05255"/>
            <a:ext cx="5029200" cy="36212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</a:t>
            </a:r>
            <a:r>
              <a:rPr lang="en-US" dirty="0" err="1" smtClean="0"/>
              <a:t>webtools</a:t>
            </a:r>
            <a:r>
              <a:rPr lang="en-US" dirty="0" smtClean="0"/>
              <a:t> for graphical display of MARS simulations</a:t>
            </a:r>
          </a:p>
          <a:p>
            <a:r>
              <a:rPr lang="en-US" dirty="0" smtClean="0"/>
              <a:t>Ran high-statistics </a:t>
            </a:r>
            <a:r>
              <a:rPr lang="en-US" dirty="0" smtClean="0"/>
              <a:t>FLUKA simulations</a:t>
            </a:r>
            <a:endParaRPr lang="en-US" dirty="0" smtClean="0"/>
          </a:p>
          <a:p>
            <a:r>
              <a:rPr lang="en-US" dirty="0" smtClean="0"/>
              <a:t>Support both datasets</a:t>
            </a:r>
          </a:p>
          <a:p>
            <a:r>
              <a:rPr lang="en-US" dirty="0" smtClean="0"/>
              <a:t>Useful tools for detector design/upgrade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"The FLUKA code: Description and benchmarking"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G. </a:t>
            </a:r>
            <a:r>
              <a:rPr lang="en-US" b="1" dirty="0" err="1"/>
              <a:t>Battistoni</a:t>
            </a:r>
            <a:r>
              <a:rPr lang="en-US" b="1" dirty="0"/>
              <a:t>, S. </a:t>
            </a:r>
            <a:r>
              <a:rPr lang="en-US" b="1" dirty="0" err="1"/>
              <a:t>Muraro</a:t>
            </a:r>
            <a:r>
              <a:rPr lang="en-US" b="1" dirty="0"/>
              <a:t>, P.R. </a:t>
            </a:r>
            <a:r>
              <a:rPr lang="en-US" b="1" dirty="0" err="1"/>
              <a:t>Sala</a:t>
            </a:r>
            <a:r>
              <a:rPr lang="en-US" b="1" dirty="0"/>
              <a:t>, F. </a:t>
            </a:r>
            <a:r>
              <a:rPr lang="en-US" b="1" dirty="0" err="1"/>
              <a:t>Cerutti</a:t>
            </a:r>
            <a:r>
              <a:rPr lang="en-US" b="1" dirty="0"/>
              <a:t>, A. Ferrari,</a:t>
            </a:r>
            <a:br>
              <a:rPr lang="en-US" b="1" dirty="0"/>
            </a:br>
            <a:r>
              <a:rPr lang="en-US" b="1" dirty="0"/>
              <a:t>S. </a:t>
            </a:r>
            <a:r>
              <a:rPr lang="en-US" b="1" dirty="0" err="1"/>
              <a:t>Roesler</a:t>
            </a:r>
            <a:r>
              <a:rPr lang="en-US" b="1" dirty="0"/>
              <a:t>, A. </a:t>
            </a:r>
            <a:r>
              <a:rPr lang="en-US" b="1" dirty="0" err="1"/>
              <a:t>Fasso</a:t>
            </a:r>
            <a:r>
              <a:rPr lang="en-US" b="1" dirty="0"/>
              <a:t>`, J. </a:t>
            </a:r>
            <a:r>
              <a:rPr lang="en-US" b="1" dirty="0" err="1" smtClean="0"/>
              <a:t>Ranft</a:t>
            </a:r>
            <a:r>
              <a:rPr lang="en-US" b="1" dirty="0" smtClean="0"/>
              <a:t>,</a:t>
            </a:r>
            <a:r>
              <a:rPr lang="en-US" dirty="0" smtClean="0"/>
              <a:t> Proceedings </a:t>
            </a:r>
            <a:r>
              <a:rPr lang="en-US" dirty="0"/>
              <a:t>of the </a:t>
            </a:r>
            <a:r>
              <a:rPr lang="en-US" dirty="0" err="1"/>
              <a:t>Hadronic</a:t>
            </a:r>
            <a:r>
              <a:rPr lang="en-US" dirty="0"/>
              <a:t> Shower Simulation Workshop </a:t>
            </a:r>
            <a:r>
              <a:rPr lang="en-US" dirty="0" smtClean="0"/>
              <a:t>2006, </a:t>
            </a:r>
            <a:r>
              <a:rPr lang="en-US" dirty="0" err="1" smtClean="0"/>
              <a:t>Fermilab</a:t>
            </a:r>
            <a:r>
              <a:rPr lang="en-US" dirty="0" smtClean="0"/>
              <a:t> </a:t>
            </a:r>
            <a:r>
              <a:rPr lang="en-US" dirty="0"/>
              <a:t>6--8 September 2006, M. </a:t>
            </a:r>
            <a:r>
              <a:rPr lang="en-US" dirty="0" err="1"/>
              <a:t>Albrow</a:t>
            </a:r>
            <a:r>
              <a:rPr lang="en-US" dirty="0"/>
              <a:t>, R. Raja eds.,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AIP Conference Proceeding 896, 31-49, (2007) </a:t>
            </a:r>
            <a:endParaRPr lang="en-US" dirty="0" smtClean="0"/>
          </a:p>
          <a:p>
            <a:r>
              <a:rPr lang="en-US" i="1" dirty="0" smtClean="0"/>
              <a:t>"</a:t>
            </a:r>
            <a:r>
              <a:rPr lang="en-US" i="1" dirty="0"/>
              <a:t>FLUKA: a multi-particle transport </a:t>
            </a:r>
            <a:r>
              <a:rPr lang="en-US" i="1" dirty="0" smtClean="0"/>
              <a:t>code“</a:t>
            </a:r>
            <a:r>
              <a:rPr lang="en-US" dirty="0" smtClean="0"/>
              <a:t> </a:t>
            </a:r>
            <a:r>
              <a:rPr lang="en-US" b="1" dirty="0" smtClean="0"/>
              <a:t>A</a:t>
            </a:r>
            <a:r>
              <a:rPr lang="en-US" b="1" dirty="0"/>
              <a:t>. Ferrari, P.R. </a:t>
            </a:r>
            <a:r>
              <a:rPr lang="en-US" b="1" dirty="0" err="1"/>
              <a:t>Sala</a:t>
            </a:r>
            <a:r>
              <a:rPr lang="en-US" b="1" dirty="0"/>
              <a:t>, A. </a:t>
            </a:r>
            <a:r>
              <a:rPr lang="en-US" b="1" dirty="0" err="1"/>
              <a:t>Fasso</a:t>
            </a:r>
            <a:r>
              <a:rPr lang="en-US" b="1" dirty="0"/>
              <a:t>`, and J. </a:t>
            </a:r>
            <a:r>
              <a:rPr lang="en-US" b="1" dirty="0" err="1" smtClean="0"/>
              <a:t>Ranft</a:t>
            </a:r>
            <a:r>
              <a:rPr lang="en-US" b="1" dirty="0" smtClean="0"/>
              <a:t>,</a:t>
            </a:r>
            <a:r>
              <a:rPr lang="en-US" dirty="0" smtClean="0"/>
              <a:t> CERN-2005-10 </a:t>
            </a:r>
            <a:r>
              <a:rPr lang="en-US" dirty="0"/>
              <a:t>(2005), INFN/TC_05/11, SLAC-R-773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Dietz (</a:t>
            </a:r>
            <a:r>
              <a:rPr lang="en-US" dirty="0" err="1" smtClean="0"/>
              <a:t>Fluence</a:t>
            </a:r>
            <a:r>
              <a:rPr lang="en-US" dirty="0" smtClean="0"/>
              <a:t> Package)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Haznar</a:t>
            </a:r>
            <a:r>
              <a:rPr lang="en-US" dirty="0" smtClean="0"/>
              <a:t> and P. Sharma (original calculator)</a:t>
            </a:r>
          </a:p>
          <a:p>
            <a:r>
              <a:rPr lang="en-US" dirty="0" smtClean="0"/>
              <a:t>Jake Callahan (coworker)</a:t>
            </a:r>
          </a:p>
          <a:p>
            <a:r>
              <a:rPr lang="en-US" dirty="0" smtClean="0"/>
              <a:t>Patrick </a:t>
            </a:r>
            <a:r>
              <a:rPr lang="en-US" dirty="0" err="1" smtClean="0"/>
              <a:t>Gartung</a:t>
            </a:r>
            <a:r>
              <a:rPr lang="en-US" dirty="0"/>
              <a:t> </a:t>
            </a:r>
            <a:r>
              <a:rPr lang="en-US" dirty="0" smtClean="0"/>
              <a:t>(technical support)</a:t>
            </a:r>
          </a:p>
          <a:p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Bhat</a:t>
            </a:r>
            <a:r>
              <a:rPr lang="en-US" dirty="0" smtClean="0"/>
              <a:t> and Leonard Spiegel (supervisors)</a:t>
            </a:r>
          </a:p>
          <a:p>
            <a:r>
              <a:rPr lang="en-US" dirty="0" smtClean="0"/>
              <a:t>Alfredo Ferrari (</a:t>
            </a:r>
            <a:r>
              <a:rPr lang="en-US" dirty="0" err="1" smtClean="0"/>
              <a:t>Fluka</a:t>
            </a:r>
            <a:r>
              <a:rPr lang="en-US" dirty="0" smtClean="0"/>
              <a:t> lead developer)</a:t>
            </a:r>
          </a:p>
          <a:p>
            <a:r>
              <a:rPr lang="en-US" dirty="0" smtClean="0"/>
              <a:t>SIST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Carlo:  mathematical experiment using theoretical models</a:t>
            </a:r>
          </a:p>
          <a:p>
            <a:r>
              <a:rPr lang="en-US" dirty="0" smtClean="0"/>
              <a:t>Have simulation </a:t>
            </a:r>
            <a:r>
              <a:rPr lang="en-US" dirty="0" smtClean="0"/>
              <a:t>data in CMS geometry for proton-proton collisions at 14TeV</a:t>
            </a:r>
          </a:p>
          <a:p>
            <a:r>
              <a:rPr lang="en-US" dirty="0" smtClean="0"/>
              <a:t>Uses </a:t>
            </a:r>
            <a:r>
              <a:rPr lang="en-US" dirty="0" smtClean="0"/>
              <a:t>a Monte Carlo simulation program called MARS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1143000"/>
          </a:xfrm>
        </p:spPr>
        <p:txBody>
          <a:bodyPr/>
          <a:lstStyle/>
          <a:p>
            <a:pPr algn="ctr"/>
            <a:r>
              <a:rPr lang="en-US" sz="5500" dirty="0" smtClean="0"/>
              <a:t>Dose/</a:t>
            </a:r>
            <a:r>
              <a:rPr lang="en-US" sz="5500" dirty="0" err="1" smtClean="0"/>
              <a:t>Fluence</a:t>
            </a:r>
            <a:r>
              <a:rPr lang="en-US" sz="5500" dirty="0" smtClean="0"/>
              <a:t> </a:t>
            </a:r>
            <a:r>
              <a:rPr lang="en-US" sz="5500" dirty="0" smtClean="0"/>
              <a:t>Calculator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8006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Goal:  create an easy-to-use way for physicists to create and view publication-quality </a:t>
            </a:r>
            <a:r>
              <a:rPr lang="en-US" dirty="0" smtClean="0"/>
              <a:t>graphs and maps </a:t>
            </a:r>
            <a:r>
              <a:rPr lang="en-US" dirty="0" smtClean="0"/>
              <a:t>of </a:t>
            </a:r>
            <a:r>
              <a:rPr lang="en-US" dirty="0" err="1" smtClean="0"/>
              <a:t>fluence</a:t>
            </a:r>
            <a:r>
              <a:rPr lang="en-US" dirty="0" smtClean="0"/>
              <a:t> and dose data generated by Monte Carlo simulation.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Authors:  John Farmer and Jake Callahan</a:t>
            </a:r>
          </a:p>
          <a:p>
            <a:pPr marL="0" indent="0" algn="ctr">
              <a:buNone/>
            </a:pPr>
            <a:r>
              <a:rPr lang="en-US" dirty="0" smtClean="0"/>
              <a:t>Former work:  D. </a:t>
            </a:r>
            <a:r>
              <a:rPr lang="en-US" dirty="0" err="1" smtClean="0"/>
              <a:t>Haznar</a:t>
            </a:r>
            <a:r>
              <a:rPr lang="en-US" dirty="0" smtClean="0"/>
              <a:t>, P. Sharma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984" y="0"/>
            <a:ext cx="9744584" cy="70104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data sets:  </a:t>
            </a:r>
          </a:p>
          <a:p>
            <a:pPr lvl="1"/>
            <a:r>
              <a:rPr lang="en-US" dirty="0" smtClean="0"/>
              <a:t>CMS full geometry </a:t>
            </a:r>
          </a:p>
          <a:p>
            <a:pPr lvl="1"/>
            <a:r>
              <a:rPr lang="en-US" dirty="0" smtClean="0"/>
              <a:t>CMS tracker </a:t>
            </a:r>
          </a:p>
          <a:p>
            <a:pPr lvl="1"/>
            <a:r>
              <a:rPr lang="en-US" dirty="0" smtClean="0"/>
              <a:t>CMS calorimeters</a:t>
            </a:r>
          </a:p>
          <a:p>
            <a:r>
              <a:rPr lang="en-US" dirty="0" smtClean="0"/>
              <a:t>Three</a:t>
            </a:r>
            <a:r>
              <a:rPr lang="en-US" dirty="0" smtClean="0"/>
              <a:t> </a:t>
            </a:r>
            <a:r>
              <a:rPr lang="en-US" dirty="0" smtClean="0"/>
              <a:t>options: </a:t>
            </a:r>
          </a:p>
          <a:p>
            <a:pPr lvl="1"/>
            <a:r>
              <a:rPr lang="en-US" dirty="0" smtClean="0"/>
              <a:t>point calculator</a:t>
            </a:r>
          </a:p>
          <a:p>
            <a:pPr lvl="1"/>
            <a:r>
              <a:rPr lang="en-US" dirty="0" smtClean="0"/>
              <a:t>2D interactive maps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lice graphs</a:t>
            </a:r>
            <a:endParaRPr lang="en-US" dirty="0" smtClean="0"/>
          </a:p>
          <a:p>
            <a:r>
              <a:rPr lang="en-US" dirty="0" smtClean="0"/>
              <a:t>Languages used:</a:t>
            </a:r>
          </a:p>
          <a:p>
            <a:pPr lvl="1"/>
            <a:r>
              <a:rPr lang="en-US" dirty="0" smtClean="0"/>
              <a:t>html/CSS/JavaScript/PHP      (web tools)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++/ROOT                                (plots)</a:t>
            </a:r>
          </a:p>
          <a:p>
            <a:pPr lvl="1"/>
            <a:r>
              <a:rPr lang="en-US" dirty="0" smtClean="0"/>
              <a:t>MySQL                                      (database)</a:t>
            </a:r>
          </a:p>
          <a:p>
            <a:pPr lvl="1"/>
            <a:r>
              <a:rPr lang="en-US" dirty="0" smtClean="0"/>
              <a:t>Python                                      (running jobs on grid, data analysis)</a:t>
            </a:r>
            <a:endParaRPr lang="en-US" dirty="0"/>
          </a:p>
          <a:p>
            <a:pPr lvl="1"/>
            <a:r>
              <a:rPr lang="en-US" dirty="0" smtClean="0"/>
              <a:t>bash                                          (data analysis)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746" y="1371600"/>
            <a:ext cx="5184850" cy="285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6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Point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in PHP.</a:t>
            </a:r>
          </a:p>
          <a:p>
            <a:r>
              <a:rPr lang="en-US" dirty="0" smtClean="0"/>
              <a:t>Outputs a simple table of </a:t>
            </a:r>
            <a:r>
              <a:rPr lang="en-US" dirty="0" err="1" smtClean="0"/>
              <a:t>fluence</a:t>
            </a:r>
            <a:r>
              <a:rPr lang="en-US" dirty="0" smtClean="0"/>
              <a:t> </a:t>
            </a:r>
            <a:r>
              <a:rPr lang="en-US" dirty="0" smtClean="0"/>
              <a:t>or dose data </a:t>
            </a:r>
            <a:r>
              <a:rPr lang="en-US" dirty="0" smtClean="0"/>
              <a:t>for one </a:t>
            </a:r>
            <a:r>
              <a:rPr lang="en-US" dirty="0" smtClean="0"/>
              <a:t>(R, Z) point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43177"/>
            <a:ext cx="6516010" cy="17528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 </a:t>
            </a:r>
            <a:r>
              <a:rPr lang="en-US" dirty="0" smtClean="0"/>
              <a:t>2D Interactive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a C++ program (</a:t>
            </a:r>
            <a:r>
              <a:rPr lang="en-US" dirty="0" err="1" smtClean="0"/>
              <a:t>plotFluence</a:t>
            </a:r>
            <a:r>
              <a:rPr lang="en-US" dirty="0" smtClean="0"/>
              <a:t> from the </a:t>
            </a:r>
            <a:r>
              <a:rPr lang="en-US" dirty="0" err="1" smtClean="0"/>
              <a:t>Fluence</a:t>
            </a:r>
            <a:r>
              <a:rPr lang="en-US" dirty="0" smtClean="0"/>
              <a:t> Package) originally written by Charles </a:t>
            </a:r>
            <a:r>
              <a:rPr lang="en-US" dirty="0" smtClean="0"/>
              <a:t>Dietz from CERN.</a:t>
            </a:r>
            <a:endParaRPr lang="en-US" dirty="0" smtClean="0"/>
          </a:p>
          <a:p>
            <a:r>
              <a:rPr lang="en-US" dirty="0" smtClean="0"/>
              <a:t>Heavily modified to suit the calculator.</a:t>
            </a:r>
          </a:p>
          <a:p>
            <a:r>
              <a:rPr lang="en-US" dirty="0" smtClean="0"/>
              <a:t>Creates </a:t>
            </a:r>
            <a:r>
              <a:rPr lang="en-US" dirty="0" smtClean="0"/>
              <a:t>interactive </a:t>
            </a:r>
            <a:r>
              <a:rPr lang="en-US" dirty="0" err="1" smtClean="0"/>
              <a:t>fluence</a:t>
            </a:r>
            <a:r>
              <a:rPr lang="en-US" dirty="0" smtClean="0"/>
              <a:t>/dose </a:t>
            </a:r>
            <a:r>
              <a:rPr lang="en-US" dirty="0" smtClean="0"/>
              <a:t>maps over CMS geometry.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D9E5B-A0A1-42D2-9191-C6FFCA7244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49337"/>
            <a:ext cx="8799513" cy="4208463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70D5C-15DB-4BC9-A4E2-63C75A0805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581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Custom Design</vt:lpstr>
      <vt:lpstr>Adjacency</vt:lpstr>
      <vt:lpstr>14TeV CMS  Simulations and Webtools</vt:lpstr>
      <vt:lpstr>LHC Status</vt:lpstr>
      <vt:lpstr>Solution:  Simulations</vt:lpstr>
      <vt:lpstr>Dose/Fluence Calculator</vt:lpstr>
      <vt:lpstr>PowerPoint Presentation</vt:lpstr>
      <vt:lpstr>Calculator Design</vt:lpstr>
      <vt:lpstr>(1) Point Calculator</vt:lpstr>
      <vt:lpstr>(2) 2D Interactive Maps</vt:lpstr>
      <vt:lpstr>PowerPoint Presentation</vt:lpstr>
      <vt:lpstr>(3) Slice Graph</vt:lpstr>
      <vt:lpstr>PowerPoint Presentation</vt:lpstr>
      <vt:lpstr>PowerPoint Presentation</vt:lpstr>
      <vt:lpstr>(3) Radial Graph cont.</vt:lpstr>
      <vt:lpstr>(3) Radial Graph cont.</vt:lpstr>
      <vt:lpstr>Limitations</vt:lpstr>
      <vt:lpstr>FLUKA simulations</vt:lpstr>
      <vt:lpstr>PowerPoint Presentation</vt:lpstr>
      <vt:lpstr>PowerPoint Presentation</vt:lpstr>
      <vt:lpstr>Future Work</vt:lpstr>
      <vt:lpstr>Conclusions</vt:lpstr>
      <vt:lpstr>References</vt:lpstr>
      <vt:lpstr>Acknowledgements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USCMS Dose/Flux Calculator</dc:title>
  <dc:creator>Student</dc:creator>
  <cp:lastModifiedBy>Student</cp:lastModifiedBy>
  <cp:revision>44</cp:revision>
  <dcterms:created xsi:type="dcterms:W3CDTF">2013-07-18T17:14:17Z</dcterms:created>
  <dcterms:modified xsi:type="dcterms:W3CDTF">2013-08-05T12:30:40Z</dcterms:modified>
</cp:coreProperties>
</file>