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2" r:id="rId10"/>
    <p:sldId id="264" r:id="rId11"/>
    <p:sldId id="265" r:id="rId12"/>
    <p:sldId id="269" r:id="rId13"/>
    <p:sldId id="270" r:id="rId14"/>
    <p:sldId id="271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621" autoAdjust="0"/>
  </p:normalViewPr>
  <p:slideViewPr>
    <p:cSldViewPr snapToGrid="0">
      <p:cViewPr varScale="1">
        <p:scale>
          <a:sx n="51" d="100"/>
          <a:sy n="51" d="100"/>
        </p:scale>
        <p:origin x="77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Longitudinal Coupled-Bunch Oscillations in the Recycler 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640314"/>
          </a:xfrm>
        </p:spPr>
        <p:txBody>
          <a:bodyPr>
            <a:normAutofit/>
          </a:bodyPr>
          <a:lstStyle/>
          <a:p>
            <a:r>
              <a:rPr lang="en-US" dirty="0" smtClean="0"/>
              <a:t>Presented by:  Muhed Rana</a:t>
            </a:r>
          </a:p>
          <a:p>
            <a:r>
              <a:rPr lang="en-US" dirty="0" smtClean="0"/>
              <a:t>University of Maryland, Baltimore County (</a:t>
            </a:r>
            <a:r>
              <a:rPr lang="en-US" dirty="0" err="1" smtClean="0"/>
              <a:t>umbc</a:t>
            </a:r>
            <a:r>
              <a:rPr lang="en-US" dirty="0" smtClean="0"/>
              <a:t>), Baltimore, MD</a:t>
            </a:r>
          </a:p>
          <a:p>
            <a:r>
              <a:rPr lang="en-US" dirty="0" smtClean="0"/>
              <a:t>Supervisor:  David Wildman</a:t>
            </a:r>
          </a:p>
          <a:p>
            <a:r>
              <a:rPr lang="en-US" dirty="0" smtClean="0"/>
              <a:t>Fermi National accelerator laboratory, Batavia, IL</a:t>
            </a:r>
          </a:p>
        </p:txBody>
      </p:sp>
    </p:spTree>
    <p:extLst>
      <p:ext uri="{BB962C8B-B14F-4D97-AF65-F5344CB8AC3E}">
        <p14:creationId xmlns:p14="http://schemas.microsoft.com/office/powerpoint/2010/main" val="328738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34" y="238732"/>
            <a:ext cx="10131425" cy="145626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Shunt Impedance data table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34" y="1439056"/>
            <a:ext cx="5789950" cy="4946754"/>
          </a:xfrm>
        </p:spPr>
        <p:txBody>
          <a:bodyPr>
            <a:noAutofit/>
          </a:bodyPr>
          <a:lstStyle/>
          <a:p>
            <a:r>
              <a:rPr lang="en-US" sz="2000" dirty="0" smtClean="0"/>
              <a:t>Our measurement device includes a Magnetically Coupled Loop and </a:t>
            </a:r>
            <a:r>
              <a:rPr lang="en-US" sz="2000" dirty="0" err="1" smtClean="0"/>
              <a:t>Capacitative</a:t>
            </a:r>
            <a:r>
              <a:rPr lang="en-US" sz="2000" dirty="0" smtClean="0"/>
              <a:t> Pickup that displays 1 Volt for every 89.5 kV measured at 52.809 MHz</a:t>
            </a:r>
          </a:p>
          <a:p>
            <a:r>
              <a:rPr lang="en-US" sz="2000" dirty="0" smtClean="0"/>
              <a:t>This was modeled as a resistor and capacitor in series (which would both have a total voltage drop of 1 V) with a capacitor in parallel to both (with a total voltage drop of 89.5 V) to adjust for different frequencies</a:t>
            </a:r>
          </a:p>
          <a:p>
            <a:r>
              <a:rPr lang="en-US" sz="2000" dirty="0" smtClean="0"/>
              <a:t>Dampers applied to the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harmonic compared to no dampers</a:t>
            </a:r>
          </a:p>
          <a:p>
            <a:r>
              <a:rPr lang="en-US" sz="2000" dirty="0" smtClean="0"/>
              <a:t>Theoretical values calculated using this equation:</a:t>
            </a:r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733" y="5607671"/>
            <a:ext cx="2803160" cy="120535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366439"/>
              </p:ext>
            </p:extLst>
          </p:nvPr>
        </p:nvGraphicFramePr>
        <p:xfrm>
          <a:off x="5994192" y="1958179"/>
          <a:ext cx="6032916" cy="3540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972"/>
                <a:gridCol w="2010972"/>
                <a:gridCol w="2010972"/>
              </a:tblGrid>
              <a:tr h="477868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 (MHz)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Theoretical (k</a:t>
                      </a: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Experimental (k</a:t>
                      </a: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84505">
                <a:tc>
                  <a:txBody>
                    <a:bodyPr/>
                    <a:lstStyle/>
                    <a:p>
                      <a:r>
                        <a:rPr lang="en-US" dirty="0" smtClean="0"/>
                        <a:t>52.809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75.8</a:t>
                      </a:r>
                      <a:endParaRPr lang="en-US" dirty="0"/>
                    </a:p>
                  </a:txBody>
                  <a:tcPr/>
                </a:tc>
              </a:tr>
              <a:tr h="484505">
                <a:tc>
                  <a:txBody>
                    <a:bodyPr/>
                    <a:lstStyle/>
                    <a:p>
                      <a:r>
                        <a:rPr lang="en-US" dirty="0" smtClean="0"/>
                        <a:t>154.063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20.4 (</a:t>
                      </a:r>
                      <a:r>
                        <a:rPr lang="en-US" dirty="0" err="1" smtClean="0"/>
                        <a:t>uda</a:t>
                      </a:r>
                      <a:r>
                        <a:rPr lang="en-US" dirty="0" smtClean="0"/>
                        <a:t>)/2.45</a:t>
                      </a:r>
                      <a:r>
                        <a:rPr lang="en-US" baseline="0" dirty="0" smtClean="0"/>
                        <a:t> (da)</a:t>
                      </a:r>
                      <a:endParaRPr lang="en-US" dirty="0"/>
                    </a:p>
                  </a:txBody>
                  <a:tcPr/>
                </a:tc>
              </a:tr>
              <a:tr h="484505">
                <a:tc>
                  <a:txBody>
                    <a:bodyPr/>
                    <a:lstStyle/>
                    <a:p>
                      <a:r>
                        <a:rPr lang="en-US" dirty="0" smtClean="0"/>
                        <a:t>247.595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</a:tr>
              <a:tr h="484505">
                <a:tc>
                  <a:txBody>
                    <a:bodyPr/>
                    <a:lstStyle/>
                    <a:p>
                      <a:r>
                        <a:rPr lang="en-US" dirty="0" smtClean="0"/>
                        <a:t>336.365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22.5</a:t>
                      </a:r>
                      <a:endParaRPr lang="en-US" dirty="0"/>
                    </a:p>
                  </a:txBody>
                  <a:tcPr/>
                </a:tc>
              </a:tr>
              <a:tr h="484505">
                <a:tc>
                  <a:txBody>
                    <a:bodyPr/>
                    <a:lstStyle/>
                    <a:p>
                      <a:r>
                        <a:rPr lang="en-US" dirty="0" smtClean="0"/>
                        <a:t>475.141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21.3</a:t>
                      </a:r>
                      <a:endParaRPr lang="en-US" dirty="0"/>
                    </a:p>
                  </a:txBody>
                  <a:tcPr/>
                </a:tc>
              </a:tr>
              <a:tr h="484505">
                <a:tc>
                  <a:txBody>
                    <a:bodyPr/>
                    <a:lstStyle/>
                    <a:p>
                      <a:r>
                        <a:rPr lang="en-US" dirty="0" smtClean="0"/>
                        <a:t>543.506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1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796"/>
            <a:ext cx="11306330" cy="1456267"/>
          </a:xfrm>
        </p:spPr>
        <p:txBody>
          <a:bodyPr>
            <a:noAutofit/>
          </a:bodyPr>
          <a:lstStyle/>
          <a:p>
            <a:r>
              <a:rPr lang="en-US" sz="6000" dirty="0" smtClean="0"/>
              <a:t>Voltage values and coupled Bunched Motion	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95848"/>
            <a:ext cx="4905530" cy="477436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Measurements taken by a Agilent 8753S S-Parameter Spectrum Analyzer operating at -12 dB, 16 ns cable, 1 </a:t>
            </a:r>
            <a:r>
              <a:rPr lang="el-GR" sz="2200" dirty="0" smtClean="0"/>
              <a:t>Ω</a:t>
            </a:r>
            <a:endParaRPr lang="en-US" sz="2200" dirty="0" smtClean="0"/>
          </a:p>
          <a:p>
            <a:r>
              <a:rPr lang="en-US" sz="2200" dirty="0" smtClean="0"/>
              <a:t>Measurement result at the right; took that value of loss in </a:t>
            </a:r>
            <a:r>
              <a:rPr lang="en-US" sz="2200" dirty="0" err="1" smtClean="0"/>
              <a:t>dBm</a:t>
            </a:r>
            <a:r>
              <a:rPr lang="en-US" sz="2200" dirty="0" smtClean="0"/>
              <a:t> and converted it to power in Watts</a:t>
            </a:r>
          </a:p>
          <a:p>
            <a:r>
              <a:rPr lang="en-US" sz="2200" dirty="0" smtClean="0"/>
              <a:t>Multiplied by 100 (2*50 due to a 50 </a:t>
            </a:r>
            <a:r>
              <a:rPr lang="el-GR" sz="2200" dirty="0" smtClean="0"/>
              <a:t>Ω</a:t>
            </a:r>
            <a:r>
              <a:rPr lang="en-US" sz="2200" dirty="0" smtClean="0"/>
              <a:t> load resistor) then divided by 1 </a:t>
            </a:r>
            <a:r>
              <a:rPr lang="el-GR" sz="2200" dirty="0" smtClean="0"/>
              <a:t>Ω</a:t>
            </a:r>
            <a:r>
              <a:rPr lang="en-US" sz="2200" dirty="0" smtClean="0"/>
              <a:t> to receive current</a:t>
            </a:r>
          </a:p>
          <a:p>
            <a:r>
              <a:rPr lang="en-US" sz="2200" dirty="0" smtClean="0"/>
              <a:t>Multiplied current by shunt impedance to receive the voltage loss at each HOM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20" y="206586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12019"/>
            <a:ext cx="10131425" cy="145626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Additional Notes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083633"/>
            <a:ext cx="5445176" cy="4262203"/>
          </a:xfrm>
        </p:spPr>
        <p:txBody>
          <a:bodyPr>
            <a:normAutofit fontScale="92500"/>
          </a:bodyPr>
          <a:lstStyle/>
          <a:p>
            <a:r>
              <a:rPr lang="en-US" sz="2500" dirty="0" smtClean="0"/>
              <a:t>Normalized all measured values so that the fundamental had 1 Amp of current (because we had only 5.4 mA of current going through both theoretically and experimentally</a:t>
            </a:r>
          </a:p>
          <a:p>
            <a:r>
              <a:rPr lang="en-US" sz="2500" dirty="0" smtClean="0"/>
              <a:t>This required us to multiply all experimental values by around 200 (current measured @52.809 is .0054 mA) and theoretical values by around 4 (current predicted @52.809 is .25 mA)</a:t>
            </a:r>
          </a:p>
          <a:p>
            <a:r>
              <a:rPr lang="en-US" sz="2500" dirty="0" smtClean="0"/>
              <a:t>Results in table on the right</a:t>
            </a:r>
            <a:endParaRPr lang="en-US" sz="25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27481"/>
              </p:ext>
            </p:extLst>
          </p:nvPr>
        </p:nvGraphicFramePr>
        <p:xfrm>
          <a:off x="6130977" y="2638268"/>
          <a:ext cx="582313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044"/>
                <a:gridCol w="1941044"/>
                <a:gridCol w="1941044"/>
              </a:tblGrid>
              <a:tr h="32587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 (MHz)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Predicted </a:t>
                      </a:r>
                      <a:r>
                        <a:rPr lang="en-US" baseline="0" dirty="0" smtClean="0"/>
                        <a:t>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Measured (V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52.809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154.063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65.5641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247.595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899.43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35.7079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336.365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1720.2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110.582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475.141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1372.08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543.708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56.852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14.2224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72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820" y="430968"/>
            <a:ext cx="11506199" cy="1456267"/>
          </a:xfrm>
        </p:spPr>
        <p:txBody>
          <a:bodyPr>
            <a:noAutofit/>
          </a:bodyPr>
          <a:lstStyle/>
          <a:p>
            <a:r>
              <a:rPr lang="en-US" sz="6000" dirty="0" smtClean="0"/>
              <a:t>Conclusions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820" y="1887235"/>
            <a:ext cx="10131425" cy="45135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is very little voltage drop in the 154 MHz mode, meaning that it is heavily damped (and the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harmonics are also very highly damped)</a:t>
            </a:r>
          </a:p>
          <a:p>
            <a:r>
              <a:rPr lang="en-US" sz="2400" dirty="0" smtClean="0"/>
              <a:t>The shunt impedances are in reasonable agreement between theory and experiment for all but the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harmonic and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and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harmonic</a:t>
            </a:r>
          </a:p>
          <a:p>
            <a:r>
              <a:rPr lang="en-US" sz="2400" dirty="0" smtClean="0"/>
              <a:t>The voltage values are in disagreement in the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harmonic, meaning there is additional damping in that particular harmonic</a:t>
            </a:r>
          </a:p>
          <a:p>
            <a:r>
              <a:rPr lang="en-US" sz="2400" dirty="0" smtClean="0"/>
              <a:t>Many of the losses in the beam occur in the fundamental</a:t>
            </a:r>
          </a:p>
        </p:txBody>
      </p:sp>
    </p:spTree>
    <p:extLst>
      <p:ext uri="{BB962C8B-B14F-4D97-AF65-F5344CB8AC3E}">
        <p14:creationId xmlns:p14="http://schemas.microsoft.com/office/powerpoint/2010/main" val="273813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Further Study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Taking measurements more often for consistency due to drift in frequencies and various values</a:t>
            </a:r>
          </a:p>
          <a:p>
            <a:r>
              <a:rPr lang="en-US" sz="2500" dirty="0" smtClean="0"/>
              <a:t>Being able to introduce beam more often operating at the voltage we obtained</a:t>
            </a:r>
          </a:p>
          <a:p>
            <a:r>
              <a:rPr lang="en-US" sz="2500" dirty="0" smtClean="0"/>
              <a:t>Identifying some of the other modes we have measured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4131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Acknowledgements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My supervisors, David Wildman and Robin </a:t>
            </a:r>
            <a:r>
              <a:rPr lang="en-US" sz="3000" dirty="0" err="1" smtClean="0"/>
              <a:t>Madrak</a:t>
            </a:r>
            <a:endParaRPr lang="en-US" sz="3000" dirty="0" smtClean="0"/>
          </a:p>
          <a:p>
            <a:r>
              <a:rPr lang="en-US" sz="3000" dirty="0" smtClean="0"/>
              <a:t>SIST </a:t>
            </a:r>
            <a:r>
              <a:rPr lang="en-US" sz="3000" dirty="0" smtClean="0"/>
              <a:t>Committee:  </a:t>
            </a:r>
            <a:r>
              <a:rPr lang="en-US" sz="3000" dirty="0" smtClean="0"/>
              <a:t>Elliott </a:t>
            </a:r>
            <a:r>
              <a:rPr lang="en-US" sz="3000" dirty="0" err="1" smtClean="0"/>
              <a:t>McCrory</a:t>
            </a:r>
            <a:r>
              <a:rPr lang="en-US" sz="3000" dirty="0" smtClean="0"/>
              <a:t>, Dianne Engram, and Linda </a:t>
            </a:r>
            <a:r>
              <a:rPr lang="en-US" sz="3000" dirty="0" err="1" smtClean="0"/>
              <a:t>Diepholz</a:t>
            </a:r>
            <a:endParaRPr lang="en-US" sz="3000" dirty="0" smtClean="0"/>
          </a:p>
          <a:p>
            <a:r>
              <a:rPr lang="en-US" sz="3000" dirty="0" smtClean="0"/>
              <a:t>Dr. </a:t>
            </a:r>
            <a:r>
              <a:rPr lang="en-US" sz="3000" smtClean="0"/>
              <a:t>Davenport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920085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62" y="1329128"/>
            <a:ext cx="6914213" cy="3977390"/>
          </a:xfrm>
        </p:spPr>
        <p:txBody>
          <a:bodyPr>
            <a:normAutofit/>
          </a:bodyPr>
          <a:lstStyle/>
          <a:p>
            <a:r>
              <a:rPr lang="en-US" sz="10000" dirty="0" err="1" smtClean="0"/>
              <a:t>QUESTIOns</a:t>
            </a:r>
            <a:r>
              <a:rPr lang="en-US" sz="10000" dirty="0" smtClean="0"/>
              <a:t>?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94582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Purpose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Measure the Shunt Impedance of the Higher Order Modes (HOMs) of our cavity</a:t>
            </a:r>
          </a:p>
          <a:p>
            <a:r>
              <a:rPr lang="en-US" sz="3000" dirty="0" smtClean="0"/>
              <a:t>Measure the coupled bunched motion in our cavity</a:t>
            </a:r>
          </a:p>
          <a:p>
            <a:r>
              <a:rPr lang="en-US" sz="3000" dirty="0" smtClean="0"/>
              <a:t>Measure the effectiveness of the dampers on the 154 MHz mode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4884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09" y="234846"/>
            <a:ext cx="10131425" cy="1456267"/>
          </a:xfrm>
        </p:spPr>
        <p:txBody>
          <a:bodyPr/>
          <a:lstStyle/>
          <a:p>
            <a:r>
              <a:rPr lang="en-US" sz="6000" dirty="0" smtClean="0"/>
              <a:t>Accelerator Physics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09" y="1691113"/>
            <a:ext cx="10131425" cy="4378654"/>
          </a:xfrm>
        </p:spPr>
        <p:txBody>
          <a:bodyPr>
            <a:noAutofit/>
          </a:bodyPr>
          <a:lstStyle/>
          <a:p>
            <a:r>
              <a:rPr lang="en-US" sz="2500" dirty="0" smtClean="0"/>
              <a:t>Particles are accelerated in “bunches” of approximately 10</a:t>
            </a:r>
            <a:r>
              <a:rPr lang="en-US" sz="2500" baseline="30000" dirty="0" smtClean="0"/>
              <a:t>13</a:t>
            </a:r>
            <a:r>
              <a:rPr lang="en-US" sz="2500" dirty="0" smtClean="0"/>
              <a:t> particles</a:t>
            </a:r>
          </a:p>
          <a:p>
            <a:r>
              <a:rPr lang="en-US" sz="2500" dirty="0" smtClean="0"/>
              <a:t>Particles undergo acceleration inside of a synchrotron, hitting a waveform with f = 52.809 MHz every rotation</a:t>
            </a:r>
          </a:p>
          <a:p>
            <a:r>
              <a:rPr lang="en-US" sz="2500" dirty="0" smtClean="0"/>
              <a:t>There are 588 bunches in the Recycler Ring</a:t>
            </a:r>
          </a:p>
          <a:p>
            <a:r>
              <a:rPr lang="en-US" sz="2500" dirty="0" smtClean="0"/>
              <a:t>Further divided into 7 batches with 84 bunches each</a:t>
            </a:r>
          </a:p>
          <a:p>
            <a:pPr lvl="1"/>
            <a:r>
              <a:rPr lang="en-US" sz="2500" dirty="0"/>
              <a:t>O</a:t>
            </a:r>
            <a:r>
              <a:rPr lang="en-US" sz="2500" dirty="0" smtClean="0"/>
              <a:t>ur purposes: 1 batch with 84 bunches; 82 bunches with particles and 2 empty bunches.  The other 6 batches are empty</a:t>
            </a:r>
            <a:endParaRPr lang="en-US" sz="2500" dirty="0"/>
          </a:p>
          <a:p>
            <a:pPr lvl="1"/>
            <a:r>
              <a:rPr lang="en-US" sz="2500" dirty="0" smtClean="0"/>
              <a:t>Typically: 6 of the above batches described with one empty batch.  This empty batch is used for “slip stacking”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6524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7907"/>
            <a:ext cx="10131425" cy="1456267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Separatrix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4144"/>
            <a:ext cx="10131425" cy="2728210"/>
          </a:xfrm>
        </p:spPr>
        <p:txBody>
          <a:bodyPr>
            <a:normAutofit/>
          </a:bodyPr>
          <a:lstStyle/>
          <a:p>
            <a:r>
              <a:rPr lang="en-US" dirty="0" err="1" smtClean="0"/>
              <a:t>Separatrix</a:t>
            </a:r>
            <a:r>
              <a:rPr lang="en-US" dirty="0" smtClean="0"/>
              <a:t> is a “region of stability” (pictured below)</a:t>
            </a:r>
          </a:p>
          <a:p>
            <a:r>
              <a:rPr lang="en-US" dirty="0" smtClean="0"/>
              <a:t>Particles </a:t>
            </a:r>
            <a:r>
              <a:rPr lang="en-US" dirty="0"/>
              <a:t>in a bunch have varying energies and frequencies</a:t>
            </a:r>
          </a:p>
          <a:p>
            <a:pPr lvl="1"/>
            <a:r>
              <a:rPr lang="en-US" dirty="0"/>
              <a:t>Reaching the waveform earlier = losing energy, reaches later on next cycle</a:t>
            </a:r>
          </a:p>
          <a:p>
            <a:pPr lvl="1"/>
            <a:r>
              <a:rPr lang="en-US" dirty="0"/>
              <a:t>Reaching later = gaining energy, reaches earlier on next cycle</a:t>
            </a:r>
          </a:p>
          <a:p>
            <a:pPr lvl="1"/>
            <a:r>
              <a:rPr lang="en-US" dirty="0"/>
              <a:t>Reaching exactly the right time = the ideal particle, “synchronous particle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Particles outside of this region are separated from the bunch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350" y="3689628"/>
            <a:ext cx="5180690" cy="30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19" y="243591"/>
            <a:ext cx="10131425" cy="145626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Modeling Pulses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0811" y="1699858"/>
                <a:ext cx="4186002" cy="515814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Can be modeled as parabolas separated by approximately 18.9 seconds in time (52.809 MHz)</a:t>
                </a:r>
              </a:p>
              <a:p>
                <a:r>
                  <a:rPr lang="en-US" dirty="0" smtClean="0"/>
                  <a:t>Normalized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82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588</m:t>
                        </m:r>
                      </m:den>
                    </m:f>
                  </m:oMath>
                </a14:m>
                <a:r>
                  <a:rPr lang="en-US" dirty="0" smtClean="0"/>
                  <a:t> A current when taking the area under all pulses</a:t>
                </a:r>
              </a:p>
              <a:p>
                <a:r>
                  <a:rPr lang="en-US" dirty="0"/>
                  <a:t>4</a:t>
                </a:r>
                <a:r>
                  <a:rPr lang="en-US" dirty="0" smtClean="0"/>
                  <a:t> ns base width</a:t>
                </a:r>
              </a:p>
              <a:p>
                <a:r>
                  <a:rPr lang="en-US" dirty="0" smtClean="0"/>
                  <a:t>A </a:t>
                </a:r>
                <a:r>
                  <a:rPr lang="en-US" dirty="0"/>
                  <a:t>F</a:t>
                </a:r>
                <a:r>
                  <a:rPr lang="en-US" dirty="0" smtClean="0"/>
                  <a:t>ourier decomposition can be taken to find values of current at each of the harmonic frequencies (odd multiples of 52.809 MHz) for the entire set of 7 batches</a:t>
                </a:r>
              </a:p>
              <a:p>
                <a:r>
                  <a:rPr lang="en-US" dirty="0" smtClean="0"/>
                  <a:t>Values of Fourier Coefficients as a function of a harmonic number (integer multiples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588</m:t>
                        </m:r>
                      </m:den>
                    </m:f>
                  </m:oMath>
                </a14:m>
                <a:r>
                  <a:rPr lang="en-US" dirty="0" smtClean="0"/>
                  <a:t>) shown to the right in a log-log plot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811" y="1699858"/>
                <a:ext cx="4186002" cy="5158142"/>
              </a:xfrm>
              <a:blipFill rotWithShape="0">
                <a:blip r:embed="rId2"/>
                <a:stretch>
                  <a:fillRect l="-873" t="-6383" r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343" y="1347413"/>
            <a:ext cx="6646877" cy="43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9875"/>
            <a:ext cx="10131425" cy="145626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Our Cavity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69036"/>
            <a:ext cx="4860559" cy="5021705"/>
          </a:xfrm>
        </p:spPr>
        <p:txBody>
          <a:bodyPr>
            <a:noAutofit/>
          </a:bodyPr>
          <a:lstStyle/>
          <a:p>
            <a:r>
              <a:rPr lang="en-US" sz="2100" dirty="0" smtClean="0"/>
              <a:t>Schematic of our cavity to the right</a:t>
            </a:r>
          </a:p>
          <a:p>
            <a:r>
              <a:rPr lang="en-US" sz="2100" dirty="0" smtClean="0"/>
              <a:t>Inner radius of 13.5”, outer radius of 16”</a:t>
            </a:r>
          </a:p>
          <a:p>
            <a:r>
              <a:rPr lang="en-US" sz="2100" dirty="0" smtClean="0"/>
              <a:t>Length of 53”</a:t>
            </a:r>
          </a:p>
          <a:p>
            <a:r>
              <a:rPr lang="en-US" sz="2100" dirty="0" smtClean="0"/>
              <a:t>Boundary conditions require a wave solution where it is zero at the top (shorted end) and maximum at the bottom</a:t>
            </a:r>
          </a:p>
          <a:p>
            <a:r>
              <a:rPr lang="en-US" sz="2100" dirty="0" smtClean="0"/>
              <a:t>Solutions require periodic functions with odd integer multiples of quarter wavelengths with f = 52.809 MHz</a:t>
            </a:r>
          </a:p>
          <a:p>
            <a:r>
              <a:rPr lang="en-US" sz="2100" dirty="0" smtClean="0"/>
              <a:t>These solutions are known as the “Higher Order Modes” (HOMs)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12" y="631988"/>
            <a:ext cx="5898404" cy="56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4787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Identification of </a:t>
            </a:r>
            <a:r>
              <a:rPr lang="en-US" sz="6000" dirty="0" err="1" smtClean="0"/>
              <a:t>hom</a:t>
            </a:r>
            <a:r>
              <a:rPr lang="en-US" sz="6000" dirty="0" smtClean="0"/>
              <a:t> (Higher order modes)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0039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Measurements taken using an Agilent 8753ES S-Parameter Network Analyzer</a:t>
            </a:r>
          </a:p>
          <a:p>
            <a:r>
              <a:rPr lang="en-US" sz="2300" dirty="0" smtClean="0"/>
              <a:t>Measurements of Quality factor, phase, and loss were taken two different gap monitors at the MI-60 building</a:t>
            </a:r>
            <a:endParaRPr lang="en-US" sz="2300" dirty="0"/>
          </a:p>
          <a:p>
            <a:r>
              <a:rPr lang="en-US" sz="2300" dirty="0" smtClean="0"/>
              <a:t>If those parameters matched up then we have identified a harmonic frequency</a:t>
            </a:r>
          </a:p>
          <a:p>
            <a:r>
              <a:rPr lang="en-US" sz="2300" dirty="0" smtClean="0"/>
              <a:t>Other HOMs exist in the system, due to other reasons.  These modes include Ring Modes and Coaxial/Power Amplifier Modes.  These do </a:t>
            </a:r>
            <a:r>
              <a:rPr lang="en-US" sz="2300" b="1" u="sng" dirty="0" smtClean="0"/>
              <a:t>not</a:t>
            </a:r>
            <a:r>
              <a:rPr lang="en-US" sz="2300" dirty="0" smtClean="0"/>
              <a:t> match up in phase or loss</a:t>
            </a:r>
          </a:p>
          <a:p>
            <a:r>
              <a:rPr lang="en-US" sz="2300" dirty="0" smtClean="0"/>
              <a:t>HOMs measured were the following frequencies (in MHz):  </a:t>
            </a:r>
            <a:r>
              <a:rPr lang="en-US" sz="2600" b="1" u="sng" dirty="0" smtClean="0"/>
              <a:t>52.809; 154.063; 247.595; 336.365</a:t>
            </a:r>
            <a:r>
              <a:rPr lang="en-US" sz="2600" b="1" u="sng" dirty="0"/>
              <a:t>;</a:t>
            </a:r>
            <a:r>
              <a:rPr lang="en-US" sz="2600" b="1" u="sng" dirty="0" smtClean="0"/>
              <a:t> 475.141; 543.506</a:t>
            </a:r>
          </a:p>
        </p:txBody>
      </p:sp>
    </p:spTree>
    <p:extLst>
      <p:ext uri="{BB962C8B-B14F-4D97-AF65-F5344CB8AC3E}">
        <p14:creationId xmlns:p14="http://schemas.microsoft.com/office/powerpoint/2010/main" val="154042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08" y="294807"/>
            <a:ext cx="11820992" cy="1456267"/>
          </a:xfrm>
        </p:spPr>
        <p:txBody>
          <a:bodyPr>
            <a:noAutofit/>
          </a:bodyPr>
          <a:lstStyle/>
          <a:p>
            <a:r>
              <a:rPr lang="en-US" sz="5400" dirty="0" smtClean="0"/>
              <a:t>Identification of TEM modes (Cont.)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281" y="1751073"/>
            <a:ext cx="9192715" cy="4529805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Similar phase, amplitude, and quality factor are required due to propagation of other modes parallel to the circular detector</a:t>
            </a:r>
          </a:p>
          <a:p>
            <a:r>
              <a:rPr lang="en-US" sz="2500" dirty="0" smtClean="0"/>
              <a:t>The harmonic frequencies will line up with the detectors at equal phases</a:t>
            </a:r>
          </a:p>
          <a:p>
            <a:r>
              <a:rPr lang="en-US" sz="2500" dirty="0" smtClean="0"/>
              <a:t>Ring modes and coaxial modes propagate perpendicular to the harmonic modes</a:t>
            </a:r>
          </a:p>
          <a:p>
            <a:r>
              <a:rPr lang="en-US" sz="2500" dirty="0"/>
              <a:t>T</a:t>
            </a:r>
            <a:r>
              <a:rPr lang="en-US" sz="2500" dirty="0" smtClean="0"/>
              <a:t>herefore they land at the detectors at different phases, therefore they will be measured in both gap monitors but they will not have the same values</a:t>
            </a:r>
          </a:p>
          <a:p>
            <a:r>
              <a:rPr lang="en-US" sz="2500" dirty="0" smtClean="0"/>
              <a:t>Other TEM modes will exist in both gap monitors but they aren’t HOMs</a:t>
            </a:r>
          </a:p>
        </p:txBody>
      </p:sp>
    </p:spTree>
    <p:extLst>
      <p:ext uri="{BB962C8B-B14F-4D97-AF65-F5344CB8AC3E}">
        <p14:creationId xmlns:p14="http://schemas.microsoft.com/office/powerpoint/2010/main" val="3894806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4728"/>
            <a:ext cx="10131425" cy="145626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Homs continued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3889"/>
            <a:ext cx="5040442" cy="4736892"/>
          </a:xfrm>
        </p:spPr>
        <p:txBody>
          <a:bodyPr>
            <a:noAutofit/>
          </a:bodyPr>
          <a:lstStyle/>
          <a:p>
            <a:r>
              <a:rPr lang="en-US" sz="1900" dirty="0" smtClean="0"/>
              <a:t>Cavity is in the recycler ring and has a certain amount of response associated with each mode</a:t>
            </a:r>
          </a:p>
          <a:p>
            <a:r>
              <a:rPr lang="en-US" sz="1900" dirty="0" smtClean="0"/>
              <a:t>Shunt impedance - a characteristic resistance associated with each of the HOMs</a:t>
            </a:r>
          </a:p>
          <a:p>
            <a:r>
              <a:rPr lang="en-US" sz="1900" dirty="0" smtClean="0"/>
              <a:t>Equation for shunt impedance depends on the inverse of the square root of the harmonic number and the shunt impedance for the fundamental (as well as various other factors)</a:t>
            </a:r>
          </a:p>
          <a:p>
            <a:r>
              <a:rPr lang="en-US" sz="1900" dirty="0" smtClean="0"/>
              <a:t>Shunt impedance was calculated both theoretically and through measurements (right)</a:t>
            </a:r>
          </a:p>
          <a:p>
            <a:r>
              <a:rPr lang="en-US" sz="1900" dirty="0" smtClean="0"/>
              <a:t>They are TEM modes (Transverse Electromagnetic)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559" y="2012791"/>
            <a:ext cx="2726254" cy="2074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771" y="2012791"/>
            <a:ext cx="2677917" cy="207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559" y="4177245"/>
            <a:ext cx="2726254" cy="2081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431" y="4177245"/>
            <a:ext cx="2694257" cy="206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880</TotalTime>
  <Words>1066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Celestial</vt:lpstr>
      <vt:lpstr>Longitudinal Coupled-Bunch Oscillations in the Recycler Ring</vt:lpstr>
      <vt:lpstr>Purpose</vt:lpstr>
      <vt:lpstr>Accelerator Physics</vt:lpstr>
      <vt:lpstr>Separatrix</vt:lpstr>
      <vt:lpstr>Modeling Pulses</vt:lpstr>
      <vt:lpstr>Our Cavity</vt:lpstr>
      <vt:lpstr>Identification of hom (Higher order modes)</vt:lpstr>
      <vt:lpstr>Identification of TEM modes (Cont.)</vt:lpstr>
      <vt:lpstr>Homs continued</vt:lpstr>
      <vt:lpstr>Shunt Impedance data table</vt:lpstr>
      <vt:lpstr>Voltage values and coupled Bunched Motion </vt:lpstr>
      <vt:lpstr>Additional Notes</vt:lpstr>
      <vt:lpstr>Conclusions</vt:lpstr>
      <vt:lpstr>Further Study</vt:lpstr>
      <vt:lpstr>Acknowledgements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Coupled-Bunch Oscillations in the Recycler Ring</dc:title>
  <dc:creator>Muhed Rana</dc:creator>
  <cp:lastModifiedBy>Muhed Rana</cp:lastModifiedBy>
  <cp:revision>40</cp:revision>
  <dcterms:created xsi:type="dcterms:W3CDTF">2013-07-29T15:07:33Z</dcterms:created>
  <dcterms:modified xsi:type="dcterms:W3CDTF">2013-08-05T15:21:56Z</dcterms:modified>
</cp:coreProperties>
</file>