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59" r:id="rId2"/>
    <p:sldId id="260" r:id="rId3"/>
    <p:sldId id="261" r:id="rId4"/>
    <p:sldId id="262" r:id="rId5"/>
    <p:sldId id="289" r:id="rId6"/>
    <p:sldId id="290" r:id="rId7"/>
    <p:sldId id="299" r:id="rId8"/>
    <p:sldId id="300" r:id="rId9"/>
    <p:sldId id="302" r:id="rId10"/>
    <p:sldId id="298" r:id="rId11"/>
    <p:sldId id="297" r:id="rId12"/>
    <p:sldId id="303" r:id="rId13"/>
    <p:sldId id="293" r:id="rId14"/>
    <p:sldId id="294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17ACD-E51B-4A39-9C5E-B6D6DF99868D}" type="datetimeFigureOut">
              <a:rPr lang="en-US" smtClean="0"/>
              <a:t>7/17/2013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7459B-1B9B-4960-9B26-FF197AA6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0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465-9648-49E8-849E-5C5841DEEE1E}" type="datetime1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C90D6-26DD-4C13-B0F6-C7A06DCBB9DA}" type="datetime1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9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E8CB-6F21-4067-8005-A12AF8D4A991}" type="datetime1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5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3E436-558D-4DBE-B2E0-7C8315A6E828}" type="datetime1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9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CFC54-B7EF-44E4-8596-85FDA53A6FD2}" type="datetime1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11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BC9AB-C699-4261-8909-5F7F46581968}" type="datetime1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4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ACA3-E9A7-4A38-8ED5-1A2A6D5BADD4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9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F1CF3-2DAB-4A61-9FFF-B4ADD10A0D28}" type="datetime1">
              <a:rPr lang="en-US" smtClean="0"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5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402DA-791D-4D61-8E0D-318780685BF7}" type="datetime1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51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DEEAC-526E-489E-8A30-DE50B4C2BE2D}" type="datetime1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98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07A9-04EC-4619-90CA-4230C94B1A2D}" type="datetime1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2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74093-94F9-4CDB-95E5-F4CA459AAB4D}" type="datetime1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A6AD-6ABA-40BD-9295-D22B80658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00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sla.desy.de/TTF_Report/CDR/pdf/cdr_chap8.pdf" TargetMode="External"/><Relationship Id="rId2" Type="http://schemas.openxmlformats.org/officeDocument/2006/relationships/hyperlink" Target="http://arxiv.org/ftp/arxiv/papers/1005/1005.5149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/>
              <a:t>Pulsed </a:t>
            </a:r>
            <a:r>
              <a:rPr lang="en-US" dirty="0" err="1" smtClean="0"/>
              <a:t>Linac</a:t>
            </a:r>
            <a:r>
              <a:rPr lang="en-US" dirty="0" smtClean="0"/>
              <a:t> Studies Updates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400800" cy="5334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A. Vivoli, G. Cancelo, N. Solyak  (FNAL)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0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44839-30AA-4B61-8432-E9E68BA9813F}" type="datetime1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235"/>
            <a:ext cx="4508652" cy="36296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680" y="1650235"/>
            <a:ext cx="4649319" cy="3606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0886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Multi-bunch(/multi-pulse) tracking simulation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29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33400"/>
            <a:ext cx="165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Parameters list: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908907"/>
              </p:ext>
            </p:extLst>
          </p:nvPr>
        </p:nvGraphicFramePr>
        <p:xfrm>
          <a:off x="276225" y="990600"/>
          <a:ext cx="4800600" cy="544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4175"/>
                <a:gridCol w="1876425"/>
              </a:tblGrid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Parameter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Value</a:t>
                      </a:r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Setpoint</a:t>
                      </a:r>
                      <a:r>
                        <a:rPr lang="en-US" sz="1050" dirty="0" smtClean="0"/>
                        <a:t> Gradient (MV/m)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25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Synchronous phase (</a:t>
                      </a:r>
                      <a:r>
                        <a:rPr lang="en-US" sz="1050" dirty="0" err="1" smtClean="0"/>
                        <a:t>deg</a:t>
                      </a:r>
                      <a:r>
                        <a:rPr lang="en-US" sz="1050" dirty="0" smtClean="0"/>
                        <a:t>)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-10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Gradient sigma</a:t>
                      </a:r>
                      <a:r>
                        <a:rPr lang="en-US" sz="1050" baseline="0" dirty="0" smtClean="0"/>
                        <a:t> (%)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2.94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Cavities per RF station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8/16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Initial </a:t>
                      </a:r>
                      <a:r>
                        <a:rPr lang="en-US" sz="105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050" baseline="-25000" dirty="0" err="1" smtClean="0">
                          <a:latin typeface="+mn-lt"/>
                        </a:rPr>
                        <a:t>z</a:t>
                      </a:r>
                      <a:r>
                        <a:rPr lang="en-US" sz="1050" baseline="-25000" dirty="0" smtClean="0"/>
                        <a:t> </a:t>
                      </a:r>
                      <a:r>
                        <a:rPr lang="en-US" sz="1050" baseline="0" dirty="0" smtClean="0"/>
                        <a:t>(</a:t>
                      </a:r>
                      <a:r>
                        <a:rPr lang="en-US" sz="1050" baseline="0" dirty="0" err="1" smtClean="0"/>
                        <a:t>ps</a:t>
                      </a:r>
                      <a:r>
                        <a:rPr lang="en-US" sz="1050" baseline="0" dirty="0" smtClean="0"/>
                        <a:t>)</a:t>
                      </a:r>
                      <a:endParaRPr lang="en-US" sz="1050" baseline="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Initial </a:t>
                      </a:r>
                      <a:r>
                        <a:rPr lang="en-US" sz="105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050" baseline="-25000" dirty="0" err="1" smtClean="0"/>
                        <a:t>E</a:t>
                      </a:r>
                      <a:r>
                        <a:rPr lang="en-US" sz="1050" baseline="-25000" dirty="0" smtClean="0"/>
                        <a:t>  </a:t>
                      </a:r>
                      <a:r>
                        <a:rPr lang="en-US" sz="1050" baseline="0" dirty="0" smtClean="0"/>
                        <a:t>(MeV)</a:t>
                      </a:r>
                      <a:endParaRPr lang="en-US" sz="1050" baseline="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0.9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Initial  E (MeV)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3000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err="1" smtClean="0"/>
                        <a:t>Init.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dirty="0" smtClean="0"/>
                        <a:t>Time jitter (</a:t>
                      </a:r>
                      <a:r>
                        <a:rPr lang="en-US" sz="1050" dirty="0" err="1" smtClean="0"/>
                        <a:t>rms</a:t>
                      </a:r>
                      <a:r>
                        <a:rPr lang="en-US" sz="1050" dirty="0" smtClean="0"/>
                        <a:t>) (</a:t>
                      </a:r>
                      <a:r>
                        <a:rPr lang="en-US" sz="1050" dirty="0" err="1" smtClean="0"/>
                        <a:t>ps</a:t>
                      </a:r>
                      <a:r>
                        <a:rPr lang="en-US" sz="1050" dirty="0" smtClean="0"/>
                        <a:t>) 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 (0.47 </a:t>
                      </a:r>
                      <a:r>
                        <a:rPr lang="en-US" sz="1050" dirty="0" err="1" smtClean="0"/>
                        <a:t>deg</a:t>
                      </a:r>
                      <a:r>
                        <a:rPr lang="en-US" sz="1050" dirty="0" smtClean="0"/>
                        <a:t>)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Initial En. jitter (</a:t>
                      </a:r>
                      <a:r>
                        <a:rPr lang="en-US" sz="1050" dirty="0" err="1" smtClean="0"/>
                        <a:t>rms</a:t>
                      </a:r>
                      <a:r>
                        <a:rPr lang="en-US" sz="1050" dirty="0" smtClean="0"/>
                        <a:t>) (MeV)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0.25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Number of RF</a:t>
                      </a:r>
                      <a:r>
                        <a:rPr lang="en-US" sz="1050" baseline="0" dirty="0" smtClean="0"/>
                        <a:t> stations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26/13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LFD + </a:t>
                      </a:r>
                      <a:r>
                        <a:rPr lang="en-US" sz="105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050" dirty="0" err="1" smtClean="0"/>
                        <a:t>phonics</a:t>
                      </a:r>
                      <a:r>
                        <a:rPr lang="en-US" sz="1050" dirty="0" smtClean="0"/>
                        <a:t>  (Hz)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0/10/…/90+2</a:t>
                      </a:r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Probe noise </a:t>
                      </a:r>
                      <a:r>
                        <a:rPr lang="en-US" sz="1050" dirty="0" err="1" smtClean="0"/>
                        <a:t>ampl</a:t>
                      </a:r>
                      <a:r>
                        <a:rPr lang="en-US" sz="1050" dirty="0" smtClean="0"/>
                        <a:t>. Error (</a:t>
                      </a:r>
                      <a:r>
                        <a:rPr lang="en-US" sz="1050" dirty="0" err="1" smtClean="0"/>
                        <a:t>rms</a:t>
                      </a:r>
                      <a:r>
                        <a:rPr lang="en-US" sz="1050" dirty="0" smtClean="0"/>
                        <a:t>)  (%)  (static/dynamic)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0.3 / 0.3</a:t>
                      </a:r>
                      <a:endParaRPr lang="en-US" sz="1050" dirty="0"/>
                    </a:p>
                  </a:txBody>
                  <a:tcPr marL="45720"/>
                </a:tc>
              </a:tr>
              <a:tr h="382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Probe noise phase Error (</a:t>
                      </a:r>
                      <a:r>
                        <a:rPr lang="en-US" sz="1050" dirty="0" err="1" smtClean="0"/>
                        <a:t>rms</a:t>
                      </a:r>
                      <a:r>
                        <a:rPr lang="en-US" sz="1050" dirty="0" smtClean="0"/>
                        <a:t>) (rad) (static/dynamic)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0.0001745/0.0001745       (0.01 </a:t>
                      </a:r>
                      <a:r>
                        <a:rPr lang="en-US" sz="1050" dirty="0" err="1" smtClean="0"/>
                        <a:t>deg</a:t>
                      </a:r>
                      <a:r>
                        <a:rPr lang="en-US" sz="1050" dirty="0" smtClean="0"/>
                        <a:t>)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Klystron</a:t>
                      </a:r>
                      <a:r>
                        <a:rPr lang="en-US" sz="1050" baseline="0" dirty="0" smtClean="0"/>
                        <a:t> </a:t>
                      </a:r>
                      <a:r>
                        <a:rPr lang="en-US" sz="1050" dirty="0" smtClean="0"/>
                        <a:t>gain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Proportional gain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250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Cavity Delay  (</a:t>
                      </a:r>
                      <a:r>
                        <a:rPr lang="en-US" sz="105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1050" dirty="0" err="1" smtClean="0"/>
                        <a:t>s</a:t>
                      </a:r>
                      <a:r>
                        <a:rPr lang="en-US" sz="1050" dirty="0" smtClean="0"/>
                        <a:t>)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1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Generator </a:t>
                      </a:r>
                      <a:r>
                        <a:rPr lang="en-US" sz="1050" dirty="0" err="1" smtClean="0"/>
                        <a:t>ampl</a:t>
                      </a:r>
                      <a:r>
                        <a:rPr lang="en-US" sz="1050" dirty="0" smtClean="0"/>
                        <a:t>. Error (</a:t>
                      </a:r>
                      <a:r>
                        <a:rPr lang="en-US" sz="1050" dirty="0" err="1" smtClean="0"/>
                        <a:t>rms</a:t>
                      </a:r>
                      <a:r>
                        <a:rPr lang="en-US" sz="1050" dirty="0" smtClean="0"/>
                        <a:t>)  (%)</a:t>
                      </a:r>
                      <a:endParaRPr lang="en-US" sz="1050" dirty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0.2*</a:t>
                      </a:r>
                      <a:endParaRPr lang="en-US" sz="1050" dirty="0"/>
                    </a:p>
                  </a:txBody>
                  <a:tcPr marL="45720"/>
                </a:tc>
              </a:tr>
              <a:tr h="240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Generator phase Error (</a:t>
                      </a:r>
                      <a:r>
                        <a:rPr lang="en-US" sz="1050" dirty="0" err="1" smtClean="0"/>
                        <a:t>rms</a:t>
                      </a:r>
                      <a:r>
                        <a:rPr lang="en-US" sz="1050" dirty="0" smtClean="0"/>
                        <a:t>) (rad)</a:t>
                      </a:r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0.01745 (1 </a:t>
                      </a:r>
                      <a:r>
                        <a:rPr lang="en-US" sz="1050" dirty="0" err="1" smtClean="0"/>
                        <a:t>deg</a:t>
                      </a:r>
                      <a:r>
                        <a:rPr lang="en-US" sz="1050" dirty="0" smtClean="0"/>
                        <a:t>)*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Pulse to pulse intensity fluctuation</a:t>
                      </a:r>
                      <a:r>
                        <a:rPr lang="en-US" sz="1050" baseline="0" dirty="0" smtClean="0"/>
                        <a:t> (max-min) (%)</a:t>
                      </a:r>
                      <a:endParaRPr lang="en-US" sz="1050" dirty="0" smtClean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/>
                        <a:t>3</a:t>
                      </a:r>
                      <a:endParaRPr lang="en-US" sz="1050" dirty="0"/>
                    </a:p>
                  </a:txBody>
                  <a:tcPr marL="45720"/>
                </a:tc>
              </a:tr>
              <a:tr h="2335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Bunch to bunch intensity fluctuation</a:t>
                      </a:r>
                      <a:r>
                        <a:rPr lang="en-US" sz="1050" baseline="0" dirty="0" smtClean="0"/>
                        <a:t> (</a:t>
                      </a:r>
                      <a:r>
                        <a:rPr lang="en-US" sz="1050" baseline="0" dirty="0" err="1" smtClean="0"/>
                        <a:t>rms</a:t>
                      </a:r>
                      <a:r>
                        <a:rPr lang="en-US" sz="1050" baseline="0" dirty="0" smtClean="0"/>
                        <a:t>) (%)</a:t>
                      </a:r>
                      <a:endParaRPr lang="en-US" sz="1050" dirty="0" smtClean="0"/>
                    </a:p>
                  </a:txBody>
                  <a:tcPr marL="457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/>
                        <a:t>3</a:t>
                      </a:r>
                      <a:endParaRPr lang="en-US" sz="1050" dirty="0"/>
                    </a:p>
                  </a:txBody>
                  <a:tcPr marL="4572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Longitudinal Phase space &amp; RF system simulation with measured data</a:t>
            </a:r>
          </a:p>
          <a:p>
            <a:pPr algn="ctr"/>
            <a:r>
              <a:rPr lang="en-US" sz="2000" dirty="0" smtClean="0"/>
              <a:t>(</a:t>
            </a:r>
            <a:r>
              <a:rPr lang="en-US" sz="2000" dirty="0" smtClean="0"/>
              <a:t>mixing cavity detuning files)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0452-9D68-4CE2-AE8E-C721FB4E7EFA}" type="datetime1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62BF-C772-4824-BC0E-32BEC06CE062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1066800"/>
            <a:ext cx="379095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Pulsed </a:t>
            </a:r>
            <a:r>
              <a:rPr lang="en-US" sz="1400" dirty="0" err="1" smtClean="0"/>
              <a:t>Linac</a:t>
            </a:r>
            <a:r>
              <a:rPr lang="en-US" sz="1400" dirty="0" smtClean="0"/>
              <a:t> segmentation:</a:t>
            </a:r>
          </a:p>
          <a:p>
            <a:endParaRPr lang="en-US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Similar to XFEL segmentation.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3 </a:t>
            </a:r>
            <a:r>
              <a:rPr lang="en-US" sz="1400" dirty="0" err="1" smtClean="0"/>
              <a:t>Cryostrings</a:t>
            </a:r>
            <a:r>
              <a:rPr lang="en-US" sz="1400" dirty="0" smtClean="0"/>
              <a:t> (CSs) separated by room temperature sections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28 </a:t>
            </a:r>
            <a:r>
              <a:rPr lang="en-US" sz="1400" dirty="0" err="1" smtClean="0"/>
              <a:t>Cryomodules</a:t>
            </a:r>
            <a:r>
              <a:rPr lang="en-US" sz="1400" dirty="0" smtClean="0"/>
              <a:t> (10-9-9) totals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8 acc. cav. </a:t>
            </a:r>
            <a:r>
              <a:rPr lang="en-US" sz="1400" dirty="0"/>
              <a:t>a</a:t>
            </a:r>
            <a:r>
              <a:rPr lang="en-US" sz="1400" dirty="0" smtClean="0"/>
              <a:t>nd 1 quad per CM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6 Service boxes (2.5m length) for cryogenics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2 Room temperature sections (7.652m length)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Total separation between CS: 12.652m (CM length).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3886200"/>
            <a:ext cx="3790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*Probe errors:</a:t>
            </a:r>
          </a:p>
          <a:p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arxiv.org/ftp/arxiv/papers/1005/1005.5149.pdf</a:t>
            </a:r>
            <a:endParaRPr lang="en-US" sz="1200" dirty="0" smtClean="0"/>
          </a:p>
          <a:p>
            <a:r>
              <a:rPr lang="en-US" sz="1200" dirty="0" smtClean="0"/>
              <a:t>*klystron error:</a:t>
            </a:r>
          </a:p>
          <a:p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tesla.desy.de/TTF_Report/CDR/pdf/cdr_chap8.pdf</a:t>
            </a:r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*Probe errors can be reduced to 0.03% according to ILCTDR, vol. 3, part I, cap 2.6.7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043589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ECAC8-364E-47AB-9D2E-6CFB6E416B6B}" type="datetime1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71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60" y="152400"/>
            <a:ext cx="4020514" cy="3289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720" y="240168"/>
            <a:ext cx="4085934" cy="34174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16" y="3505402"/>
            <a:ext cx="3736200" cy="31749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4191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choice of detuning readings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380F3-BE6A-4D54-86C6-0B421F98EA3E}" type="datetime1">
              <a:rPr lang="en-US" smtClean="0"/>
              <a:t>7/25/2013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53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62" y="195840"/>
            <a:ext cx="4055916" cy="32890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541" y="201936"/>
            <a:ext cx="4112717" cy="33886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72" y="3427242"/>
            <a:ext cx="3847528" cy="32531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41910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choice of detuning readings (very sensitive respect to the choice for high detuning)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F6D64-384E-4D80-8D73-CAD3B55E2E35}" type="datetime1">
              <a:rPr lang="en-US" smtClean="0"/>
              <a:t>7/25/2013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46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6F1B-91AF-4996-8749-5749A7508530}" type="datetime1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37644"/>
            <a:ext cx="8458200" cy="4644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06"/>
            <a:ext cx="6211167" cy="149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90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0349"/>
            <a:ext cx="4238105" cy="3035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no ERR, TTF, CL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8" y="609600"/>
            <a:ext cx="4119426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2" y="3718512"/>
            <a:ext cx="3902936" cy="2795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399"/>
            <a:ext cx="3946723" cy="279521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5ABAA-81C3-43E5-94EA-87E65DE7C3A0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2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" y="762000"/>
            <a:ext cx="3876396" cy="2776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no ERR, TTF, CL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4" y="657273"/>
            <a:ext cx="4027721" cy="2852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211"/>
            <a:ext cx="4007704" cy="2838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97" y="3484103"/>
            <a:ext cx="4031369" cy="2887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C1F0F-26E9-4C56-AE2D-799AF2EB2686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" y="670349"/>
            <a:ext cx="4207392" cy="3035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8" y="670348"/>
            <a:ext cx="4119426" cy="2911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2" y="3705608"/>
            <a:ext cx="3902936" cy="2771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399"/>
            <a:ext cx="3946723" cy="279521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15092-D392-4AE8-8521-441440CA905C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" y="657273"/>
            <a:ext cx="3876396" cy="25892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4" y="657273"/>
            <a:ext cx="4027721" cy="2852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211"/>
            <a:ext cx="4007704" cy="2838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97" y="3538210"/>
            <a:ext cx="4031369" cy="278638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CBA8F-739A-464C-AA5A-CEF86CB7D3F8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</a:rPr>
              <a:t>Contents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Pulsed </a:t>
            </a:r>
            <a:r>
              <a:rPr lang="en-US" dirty="0" err="1" smtClean="0"/>
              <a:t>Linac</a:t>
            </a:r>
            <a:r>
              <a:rPr lang="en-US" dirty="0" smtClean="0"/>
              <a:t> Current Lattice</a:t>
            </a:r>
          </a:p>
          <a:p>
            <a:r>
              <a:rPr lang="en-US" dirty="0" smtClean="0"/>
              <a:t>(Optimal) Settings </a:t>
            </a:r>
          </a:p>
          <a:p>
            <a:r>
              <a:rPr lang="en-US" dirty="0" smtClean="0"/>
              <a:t>Detuning model</a:t>
            </a:r>
          </a:p>
          <a:p>
            <a:r>
              <a:rPr lang="en-US" dirty="0" smtClean="0"/>
              <a:t>Simulation issues (Power)</a:t>
            </a:r>
          </a:p>
          <a:p>
            <a:r>
              <a:rPr lang="en-US" dirty="0" smtClean="0"/>
              <a:t>LLRF parameters &amp; references</a:t>
            </a:r>
          </a:p>
          <a:p>
            <a:r>
              <a:rPr lang="en-US" dirty="0" smtClean="0"/>
              <a:t>Preliminary results</a:t>
            </a:r>
          </a:p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7D4D-931E-412F-8B48-147D122F6C68}" type="datetime1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62BF-C772-4824-BC0E-32BEC06CE0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" y="609600"/>
            <a:ext cx="4207392" cy="2971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 , probe noise amp. err.=0.03%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648" y="609600"/>
            <a:ext cx="4119426" cy="29717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3" y="3581398"/>
            <a:ext cx="3756574" cy="2795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399"/>
            <a:ext cx="3946723" cy="279521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63B2-0182-4A08-BB5F-F252DD16E914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217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" y="533401"/>
            <a:ext cx="3876396" cy="2976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4" y="657273"/>
            <a:ext cx="4027721" cy="2852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211"/>
            <a:ext cx="4007704" cy="2838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97" y="3538211"/>
            <a:ext cx="4031369" cy="2838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 , probe noise amp. err.=0.03%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6B372-EA0B-4C06-A5B7-3FEC412EA96C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768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66" y="609297"/>
            <a:ext cx="4106534" cy="3035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CL, average 10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8" y="609297"/>
            <a:ext cx="4119426" cy="2972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2" y="3644557"/>
            <a:ext cx="4059508" cy="2766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399"/>
            <a:ext cx="3946723" cy="279521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9F823-B129-40B7-AF83-2EB0AC37CFD2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14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" y="533400"/>
            <a:ext cx="3876396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4" y="657273"/>
            <a:ext cx="4027721" cy="2852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211"/>
            <a:ext cx="4007704" cy="2838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4" y="3538210"/>
            <a:ext cx="4027721" cy="27863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CL, average 10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77E3C-B0C0-4C81-8E89-8A87321628C5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10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2" y="609297"/>
            <a:ext cx="4135708" cy="30352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CL, average 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8" y="609297"/>
            <a:ext cx="4119426" cy="29721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2" y="3581398"/>
            <a:ext cx="4059508" cy="28956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399"/>
            <a:ext cx="3946723" cy="279521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EA87-14F4-4089-B614-3888CF17F0E4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0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" y="533400"/>
            <a:ext cx="3970011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4" y="657273"/>
            <a:ext cx="4027721" cy="2852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211"/>
            <a:ext cx="4007704" cy="2838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4" y="3615780"/>
            <a:ext cx="4027721" cy="26312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CL, average 20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5557E-C64E-49CD-A157-C9FA7B6D22C8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09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8610600" cy="562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CL, average 20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C62B-9320-49C0-AEC3-B27FF285C48B}" type="datetime1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548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2" y="609298"/>
            <a:ext cx="4135708" cy="297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CL, average 80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8" y="609298"/>
            <a:ext cx="4119426" cy="297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2" y="3653806"/>
            <a:ext cx="4059508" cy="2750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581399"/>
            <a:ext cx="3946723" cy="279521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F643-0520-4CA2-AE80-CA7A78F4CC36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26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" y="585418"/>
            <a:ext cx="3970011" cy="2924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4" y="657273"/>
            <a:ext cx="4027721" cy="2852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211"/>
            <a:ext cx="4007704" cy="2838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3" y="3508085"/>
            <a:ext cx="3962295" cy="28685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CL, average 80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01663-51B5-4D78-A411-1BEA8A4FBCF1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95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5800"/>
            <a:ext cx="7963441" cy="562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CL, average 80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DBDC-C46D-44CC-9A2F-28BC987A8000}" type="datetime1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80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762000"/>
            <a:ext cx="7848600" cy="5412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PX Layout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004A6-EFB4-48D4-B092-68806DE50772}" type="datetime1">
              <a:rPr lang="en-US" smtClean="0"/>
              <a:t>7/25/2013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62BF-C772-4824-BC0E-32BEC06CE0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848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2" y="609298"/>
            <a:ext cx="4135708" cy="297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100+100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CL, average 120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688" y="609298"/>
            <a:ext cx="4119426" cy="297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2" y="3581398"/>
            <a:ext cx="4135708" cy="2895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70636"/>
            <a:ext cx="3946723" cy="2806364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78CE4-9A25-4147-9440-31D6A94E9079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77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2" y="657273"/>
            <a:ext cx="3970011" cy="2852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4" y="657273"/>
            <a:ext cx="4027721" cy="28525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8211"/>
            <a:ext cx="4007704" cy="2838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183" y="3696301"/>
            <a:ext cx="3962295" cy="2492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100+100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CL, average 120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36C12-3770-4367-9D1F-408FA3916E05}" type="datetime1">
              <a:rPr lang="en-US" smtClean="0"/>
              <a:t>7/25/2013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61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4068"/>
            <a:ext cx="7963441" cy="5008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54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100+100 </a:t>
            </a:r>
            <a:r>
              <a:rPr lang="en-US" dirty="0" err="1" smtClean="0"/>
              <a:t>detunig</a:t>
            </a:r>
            <a:r>
              <a:rPr lang="en-US" dirty="0" smtClean="0"/>
              <a:t>, no gradient spread,  ERR, TTF, CL, average 120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1947C-35D4-439B-ABA5-A9FC52F4496C}" type="datetime1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57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38CE3-E4D1-4A1C-9ECC-2BDD361EA776}" type="datetime1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62BF-C772-4824-BC0E-32BEC06CE062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</a:t>
            </a:r>
            <a:r>
              <a:rPr lang="en-US" sz="2800" dirty="0" smtClean="0"/>
              <a:t>utlook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 simulation code for longitudinal beam dynamics and RF system studies has been tested </a:t>
            </a:r>
            <a:r>
              <a:rPr lang="en-US" sz="2000" dirty="0" smtClean="0"/>
              <a:t>and </a:t>
            </a:r>
            <a:r>
              <a:rPr lang="en-US" sz="2000" dirty="0" smtClean="0"/>
              <a:t>understood.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Simulations to be performed </a:t>
            </a:r>
            <a:r>
              <a:rPr lang="en-US" sz="2000" dirty="0" smtClean="0"/>
              <a:t>to test bunch to bunch and pulse to pulse stability of the beam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Understanding relation between final energy spread/jitter and power needed depending on LLRF parameters and their relation.</a:t>
            </a:r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Fixing constraints for LLRF parameters and achievable performance for different configurations and optimal settings.</a:t>
            </a:r>
            <a:endParaRPr lang="en-US" sz="2000" dirty="0" smtClean="0"/>
          </a:p>
          <a:p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Improvement of code for more comprehensive results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289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4363811"/>
            <a:ext cx="4476749" cy="24941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3197"/>
            <a:ext cx="4495800" cy="25048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643"/>
            <a:ext cx="8763000" cy="3863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6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Pulsed </a:t>
            </a:r>
            <a:r>
              <a:rPr lang="en-US" dirty="0" err="1" smtClean="0"/>
              <a:t>Linac</a:t>
            </a:r>
            <a:r>
              <a:rPr lang="en-US" dirty="0" smtClean="0"/>
              <a:t> current Lattice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5E66-44BC-4F37-9519-D2D0BB9E5FD2}" type="datetime1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62BF-C772-4824-BC0E-32BEC06CE0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90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B43A6-4660-4925-81A0-AF98BC6B8431}" type="datetime1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Longitudinal Phase space &amp; RF system Simulation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972982"/>
            <a:ext cx="8458200" cy="5396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57600" y="1152144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Feedback algorithm used  for TESLA Test Facility (TTF)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871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4067176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1752600"/>
            <a:ext cx="46958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Vrmeas</a:t>
            </a:r>
            <a:r>
              <a:rPr lang="en-US" sz="1400" dirty="0" smtClean="0"/>
              <a:t>(</a:t>
            </a:r>
            <a:r>
              <a:rPr lang="en-US" sz="1400" dirty="0" err="1" smtClean="0"/>
              <a:t>i,n</a:t>
            </a:r>
            <a:r>
              <a:rPr lang="en-US" sz="1400" dirty="0" smtClean="0"/>
              <a:t>) = </a:t>
            </a:r>
            <a:r>
              <a:rPr lang="en-US" sz="1400" dirty="0" err="1" smtClean="0"/>
              <a:t>Vrcav</a:t>
            </a:r>
            <a:r>
              <a:rPr lang="en-US" sz="1400" dirty="0" smtClean="0"/>
              <a:t>(</a:t>
            </a:r>
            <a:r>
              <a:rPr lang="en-US" sz="1400" dirty="0" err="1" smtClean="0"/>
              <a:t>i,n</a:t>
            </a:r>
            <a:r>
              <a:rPr lang="en-US" sz="1400" dirty="0" smtClean="0"/>
              <a:t>)*</a:t>
            </a:r>
            <a:r>
              <a:rPr lang="en-US" sz="1400" dirty="0" err="1" smtClean="0"/>
              <a:t>probe_noise_ampl</a:t>
            </a:r>
            <a:endParaRPr lang="en-US" sz="1400" dirty="0" smtClean="0"/>
          </a:p>
          <a:p>
            <a:r>
              <a:rPr lang="en-US" sz="1400" dirty="0" err="1" smtClean="0"/>
              <a:t>Vjmeas</a:t>
            </a:r>
            <a:r>
              <a:rPr lang="en-US" sz="1400" dirty="0" smtClean="0"/>
              <a:t>(</a:t>
            </a:r>
            <a:r>
              <a:rPr lang="en-US" sz="1400" dirty="0" err="1" smtClean="0"/>
              <a:t>i,n</a:t>
            </a:r>
            <a:r>
              <a:rPr lang="en-US" sz="1400" dirty="0"/>
              <a:t>) = </a:t>
            </a:r>
            <a:r>
              <a:rPr lang="en-US" sz="1400" dirty="0" err="1" smtClean="0"/>
              <a:t>Vjcav</a:t>
            </a:r>
            <a:r>
              <a:rPr lang="en-US" sz="1400" dirty="0" smtClean="0"/>
              <a:t>(</a:t>
            </a:r>
            <a:r>
              <a:rPr lang="en-US" sz="1400" dirty="0" err="1" smtClean="0"/>
              <a:t>i,n</a:t>
            </a:r>
            <a:r>
              <a:rPr lang="en-US" sz="1400" dirty="0"/>
              <a:t>)*</a:t>
            </a:r>
            <a:r>
              <a:rPr lang="en-US" sz="1400" dirty="0" err="1" smtClean="0"/>
              <a:t>probe_noise_phase</a:t>
            </a:r>
            <a:endParaRPr lang="en-US" sz="1400" dirty="0" smtClean="0"/>
          </a:p>
          <a:p>
            <a:endParaRPr lang="en-US" sz="1400" dirty="0"/>
          </a:p>
          <a:p>
            <a:r>
              <a:rPr lang="en-US" dirty="0" err="1" smtClean="0"/>
              <a:t>Vrsum</a:t>
            </a:r>
            <a:r>
              <a:rPr lang="en-US" dirty="0" smtClean="0"/>
              <a:t>(n)= </a:t>
            </a:r>
            <a:r>
              <a:rPr lang="el-GR" dirty="0" smtClean="0"/>
              <a:t>Σ</a:t>
            </a:r>
            <a:r>
              <a:rPr lang="en-US" baseline="-25000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Vrmeas</a:t>
            </a:r>
            <a:r>
              <a:rPr lang="en-US" dirty="0" smtClean="0"/>
              <a:t>(</a:t>
            </a:r>
            <a:r>
              <a:rPr lang="en-US" dirty="0" err="1" smtClean="0"/>
              <a:t>i,n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Vjsum</a:t>
            </a:r>
            <a:r>
              <a:rPr lang="en-US" dirty="0" smtClean="0"/>
              <a:t>(n</a:t>
            </a:r>
            <a:r>
              <a:rPr lang="en-US" dirty="0"/>
              <a:t>)= </a:t>
            </a:r>
            <a:r>
              <a:rPr lang="el-GR" dirty="0" smtClean="0"/>
              <a:t>Σ</a:t>
            </a:r>
            <a:r>
              <a:rPr lang="en-US" baseline="-25000" dirty="0" err="1"/>
              <a:t>i</a:t>
            </a:r>
            <a:r>
              <a:rPr lang="en-US" dirty="0" smtClean="0"/>
              <a:t> </a:t>
            </a:r>
            <a:r>
              <a:rPr lang="en-US" dirty="0" err="1" smtClean="0"/>
              <a:t>Vjmeas</a:t>
            </a:r>
            <a:r>
              <a:rPr lang="en-US" dirty="0" smtClean="0"/>
              <a:t>(</a:t>
            </a:r>
            <a:r>
              <a:rPr lang="en-US" dirty="0" err="1" smtClean="0"/>
              <a:t>i,n</a:t>
            </a:r>
            <a:r>
              <a:rPr lang="en-US" dirty="0" smtClean="0"/>
              <a:t>)</a:t>
            </a:r>
            <a:endParaRPr lang="en-US" baseline="30000" dirty="0"/>
          </a:p>
          <a:p>
            <a:endParaRPr lang="en-US" baseline="30000" dirty="0"/>
          </a:p>
          <a:p>
            <a:r>
              <a:rPr lang="en-US" sz="1400" dirty="0" err="1" smtClean="0"/>
              <a:t>Error_r</a:t>
            </a:r>
            <a:r>
              <a:rPr lang="en-US" sz="1400" dirty="0" smtClean="0"/>
              <a:t>(n)=</a:t>
            </a:r>
            <a:r>
              <a:rPr lang="en-US" sz="1400" dirty="0" err="1" smtClean="0"/>
              <a:t>Vr_ref</a:t>
            </a:r>
            <a:r>
              <a:rPr lang="en-US" sz="1400" dirty="0" smtClean="0"/>
              <a:t>(n)-</a:t>
            </a:r>
            <a:r>
              <a:rPr lang="en-US" sz="1400" dirty="0" err="1" smtClean="0"/>
              <a:t>Vrsum</a:t>
            </a:r>
            <a:r>
              <a:rPr lang="en-US" sz="1400" dirty="0" smtClean="0"/>
              <a:t>(n)</a:t>
            </a:r>
          </a:p>
          <a:p>
            <a:r>
              <a:rPr lang="en-US" sz="1400" dirty="0" err="1" smtClean="0"/>
              <a:t>Error_j</a:t>
            </a:r>
            <a:r>
              <a:rPr lang="en-US" sz="1400" dirty="0" smtClean="0"/>
              <a:t>(n</a:t>
            </a:r>
            <a:r>
              <a:rPr lang="en-US" sz="1400" dirty="0"/>
              <a:t>)=</a:t>
            </a:r>
            <a:r>
              <a:rPr lang="en-US" sz="1400" dirty="0" err="1" smtClean="0"/>
              <a:t>Vj_ref</a:t>
            </a:r>
            <a:r>
              <a:rPr lang="en-US" sz="1400" dirty="0" smtClean="0"/>
              <a:t>(n</a:t>
            </a:r>
            <a:r>
              <a:rPr lang="en-US" sz="1400" dirty="0"/>
              <a:t>)-</a:t>
            </a:r>
            <a:r>
              <a:rPr lang="en-US" sz="1400" dirty="0" err="1" smtClean="0"/>
              <a:t>Vjsum</a:t>
            </a:r>
            <a:r>
              <a:rPr lang="en-US" sz="1400" dirty="0" smtClean="0"/>
              <a:t>(n</a:t>
            </a:r>
            <a:r>
              <a:rPr lang="en-US" sz="1400" dirty="0"/>
              <a:t>)</a:t>
            </a:r>
          </a:p>
          <a:p>
            <a:endParaRPr lang="en-US" sz="1400" dirty="0" smtClean="0"/>
          </a:p>
          <a:p>
            <a:r>
              <a:rPr lang="en-US" sz="1400" dirty="0" smtClean="0"/>
              <a:t>Ur(n)=</a:t>
            </a:r>
            <a:r>
              <a:rPr lang="en-US" sz="1400" dirty="0" err="1" smtClean="0"/>
              <a:t>Klystron_gain</a:t>
            </a:r>
            <a:r>
              <a:rPr lang="en-US" sz="1400" dirty="0" smtClean="0"/>
              <a:t>*</a:t>
            </a:r>
            <a:r>
              <a:rPr lang="en-US" sz="1400" dirty="0" err="1" smtClean="0"/>
              <a:t>p_gain</a:t>
            </a:r>
            <a:r>
              <a:rPr lang="en-US" sz="1400" dirty="0" smtClean="0"/>
              <a:t>*</a:t>
            </a:r>
            <a:r>
              <a:rPr lang="en-US" sz="1400" dirty="0" err="1"/>
              <a:t>Error_r</a:t>
            </a:r>
            <a:r>
              <a:rPr lang="en-US" sz="1400" dirty="0"/>
              <a:t>(n</a:t>
            </a:r>
            <a:r>
              <a:rPr lang="en-US" sz="1400" dirty="0" smtClean="0"/>
              <a:t>)</a:t>
            </a:r>
          </a:p>
          <a:p>
            <a:r>
              <a:rPr lang="en-US" sz="1400" dirty="0" err="1" smtClean="0"/>
              <a:t>Uj</a:t>
            </a:r>
            <a:r>
              <a:rPr lang="en-US" sz="1400" dirty="0" smtClean="0"/>
              <a:t>(n</a:t>
            </a:r>
            <a:r>
              <a:rPr lang="en-US" sz="1400" dirty="0"/>
              <a:t>)=</a:t>
            </a:r>
            <a:r>
              <a:rPr lang="en-US" sz="1400" dirty="0" err="1" smtClean="0"/>
              <a:t>Klystron_gain</a:t>
            </a:r>
            <a:r>
              <a:rPr lang="en-US" sz="1400" dirty="0" smtClean="0"/>
              <a:t>*</a:t>
            </a:r>
            <a:r>
              <a:rPr lang="en-US" sz="1400" dirty="0" err="1" smtClean="0"/>
              <a:t>p_gain</a:t>
            </a:r>
            <a:r>
              <a:rPr lang="en-US" sz="1400" dirty="0" smtClean="0"/>
              <a:t>*</a:t>
            </a:r>
            <a:r>
              <a:rPr lang="en-US" sz="1400" dirty="0" err="1" smtClean="0"/>
              <a:t>Error_j</a:t>
            </a:r>
            <a:r>
              <a:rPr lang="en-US" sz="1400" dirty="0" smtClean="0"/>
              <a:t>(n)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-9525" y="5257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Vrcav</a:t>
            </a:r>
            <a:r>
              <a:rPr lang="en-US" dirty="0"/>
              <a:t>(</a:t>
            </a:r>
            <a:r>
              <a:rPr lang="en-US" dirty="0" err="1"/>
              <a:t>i,n</a:t>
            </a:r>
            <a:r>
              <a:rPr lang="en-US" dirty="0"/>
              <a:t>) = (1-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t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baseline="-25000" dirty="0"/>
              <a:t>12</a:t>
            </a:r>
            <a:r>
              <a:rPr lang="en-US" dirty="0"/>
              <a:t>)*</a:t>
            </a:r>
            <a:r>
              <a:rPr lang="en-US" dirty="0" err="1"/>
              <a:t>Vrcav</a:t>
            </a:r>
            <a:r>
              <a:rPr lang="en-US" dirty="0"/>
              <a:t>(i,n-1) </a:t>
            </a:r>
            <a:r>
              <a:rPr lang="en-US" dirty="0" smtClean="0"/>
              <a:t>–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err="1">
                <a:latin typeface="Symbol" pitchFamily="18" charset="2"/>
              </a:rPr>
              <a:t>D</a:t>
            </a:r>
            <a:r>
              <a:rPr lang="en-US" dirty="0" err="1" smtClean="0">
                <a:latin typeface="Symbol" pitchFamily="18" charset="2"/>
              </a:rPr>
              <a:t>w</a:t>
            </a:r>
            <a:r>
              <a:rPr lang="en-US" dirty="0" smtClean="0"/>
              <a:t>*</a:t>
            </a:r>
            <a:r>
              <a:rPr lang="en-US" dirty="0" err="1" smtClean="0"/>
              <a:t>Vjcav</a:t>
            </a:r>
            <a:r>
              <a:rPr lang="en-US" dirty="0" smtClean="0"/>
              <a:t>(i,n-1)+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t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baseline="-25000" dirty="0"/>
              <a:t>12</a:t>
            </a:r>
            <a:r>
              <a:rPr lang="en-US" dirty="0" smtClean="0"/>
              <a:t>R</a:t>
            </a:r>
            <a:r>
              <a:rPr lang="en-US" baseline="-25000" dirty="0" smtClean="0"/>
              <a:t>l</a:t>
            </a:r>
            <a:r>
              <a:rPr lang="en-US" dirty="0" smtClean="0"/>
              <a:t>I</a:t>
            </a:r>
            <a:r>
              <a:rPr lang="en-US" baseline="-25000" dirty="0" smtClean="0"/>
              <a:t>r</a:t>
            </a:r>
            <a:r>
              <a:rPr lang="en-US" dirty="0" smtClean="0"/>
              <a:t>(n)+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t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baseline="-25000" dirty="0"/>
              <a:t>12</a:t>
            </a:r>
            <a:r>
              <a:rPr lang="en-US" dirty="0" smtClean="0"/>
              <a:t>*</a:t>
            </a:r>
            <a:r>
              <a:rPr lang="en-US" dirty="0" smtClean="0">
                <a:solidFill>
                  <a:srgbClr val="FF0000"/>
                </a:solidFill>
              </a:rPr>
              <a:t>Ur(n-1-cav_delay)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/>
              <a:t>Vjcav</a:t>
            </a:r>
            <a:r>
              <a:rPr lang="en-US" dirty="0"/>
              <a:t>(</a:t>
            </a:r>
            <a:r>
              <a:rPr lang="en-US" dirty="0" err="1"/>
              <a:t>i,n</a:t>
            </a:r>
            <a:r>
              <a:rPr lang="en-US" dirty="0"/>
              <a:t>) </a:t>
            </a:r>
            <a:r>
              <a:rPr lang="en-US" dirty="0" smtClean="0"/>
              <a:t>=</a:t>
            </a:r>
            <a:r>
              <a:rPr lang="en-US" dirty="0"/>
              <a:t>(1-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t</a:t>
            </a:r>
            <a:r>
              <a:rPr lang="en-US" dirty="0">
                <a:latin typeface="Symbol" pitchFamily="18" charset="2"/>
              </a:rPr>
              <a:t>w</a:t>
            </a:r>
            <a:r>
              <a:rPr lang="en-US" baseline="-25000" dirty="0"/>
              <a:t>12</a:t>
            </a:r>
            <a:r>
              <a:rPr lang="en-US" dirty="0"/>
              <a:t>)*</a:t>
            </a:r>
            <a:r>
              <a:rPr lang="en-US" dirty="0" err="1" smtClean="0"/>
              <a:t>Vjcav</a:t>
            </a:r>
            <a:r>
              <a:rPr lang="en-US" dirty="0" smtClean="0"/>
              <a:t>(i,n-1</a:t>
            </a:r>
            <a:r>
              <a:rPr lang="en-US" dirty="0"/>
              <a:t>) –</a:t>
            </a:r>
            <a:r>
              <a:rPr lang="en-US" dirty="0" err="1" smtClean="0">
                <a:latin typeface="Symbol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err="1" smtClean="0">
                <a:latin typeface="Symbol" pitchFamily="18" charset="2"/>
              </a:rPr>
              <a:t>Dw</a:t>
            </a:r>
            <a:r>
              <a:rPr lang="en-US" dirty="0" smtClean="0"/>
              <a:t>*</a:t>
            </a:r>
            <a:r>
              <a:rPr lang="en-US" dirty="0" err="1" smtClean="0"/>
              <a:t>Vrcav</a:t>
            </a:r>
            <a:r>
              <a:rPr lang="en-US" dirty="0" smtClean="0"/>
              <a:t>(i,n-1</a:t>
            </a:r>
            <a:r>
              <a:rPr lang="en-US" dirty="0"/>
              <a:t>)+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baseline="-25000" dirty="0" smtClean="0"/>
              <a:t>12</a:t>
            </a:r>
            <a:r>
              <a:rPr lang="en-US" dirty="0" smtClean="0"/>
              <a:t>R</a:t>
            </a:r>
            <a:r>
              <a:rPr lang="en-US" baseline="-25000" dirty="0" smtClean="0"/>
              <a:t>l</a:t>
            </a:r>
            <a:r>
              <a:rPr lang="en-US" dirty="0" smtClean="0"/>
              <a:t>I</a:t>
            </a:r>
            <a:r>
              <a:rPr lang="en-US" baseline="-25000" dirty="0" smtClean="0"/>
              <a:t>i</a:t>
            </a:r>
            <a:r>
              <a:rPr lang="en-US" dirty="0" smtClean="0"/>
              <a:t>(n</a:t>
            </a:r>
            <a:r>
              <a:rPr lang="en-US" dirty="0"/>
              <a:t>)+</a:t>
            </a:r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t</a:t>
            </a:r>
            <a:r>
              <a:rPr lang="en-US" dirty="0" smtClean="0">
                <a:latin typeface="Symbol" pitchFamily="18" charset="2"/>
              </a:rPr>
              <a:t>w</a:t>
            </a:r>
            <a:r>
              <a:rPr lang="en-US" baseline="-25000" dirty="0" smtClean="0"/>
              <a:t>12</a:t>
            </a:r>
            <a:r>
              <a:rPr lang="en-US" dirty="0" smtClean="0"/>
              <a:t>*</a:t>
            </a:r>
            <a:r>
              <a:rPr lang="en-US" dirty="0" err="1" smtClean="0">
                <a:solidFill>
                  <a:srgbClr val="FF0000"/>
                </a:solidFill>
              </a:rPr>
              <a:t>U</a:t>
            </a:r>
            <a:r>
              <a:rPr lang="en-US" dirty="0" err="1">
                <a:solidFill>
                  <a:srgbClr val="FF0000"/>
                </a:solidFill>
              </a:rPr>
              <a:t>j</a:t>
            </a:r>
            <a:r>
              <a:rPr lang="en-US" dirty="0" smtClean="0">
                <a:solidFill>
                  <a:srgbClr val="FF0000"/>
                </a:solidFill>
              </a:rPr>
              <a:t>(n-1-cav_delay)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D37FF-B9E9-44C4-A1ED-E402775030C7}" type="datetime1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E62BF-C772-4824-BC0E-32BEC06CE062}" type="slidenum">
              <a:rPr lang="en-US" smtClean="0"/>
              <a:t>6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23521" y="76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Feedback control system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678529"/>
            <a:ext cx="913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Descretized</a:t>
            </a:r>
            <a:r>
              <a:rPr lang="en-US" dirty="0" smtClean="0"/>
              <a:t> Baseband equation with control: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83771"/>
            <a:ext cx="4881852" cy="80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5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D62C-7881-4A6F-A4F2-7B3D3373BBC9}" type="datetime1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Cavity settings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452"/>
            <a:ext cx="4419600" cy="6763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24" y="1041197"/>
            <a:ext cx="4515576" cy="585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28800"/>
            <a:ext cx="7696199" cy="16671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3" y="3854003"/>
            <a:ext cx="2772162" cy="933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0"/>
            <a:ext cx="6039693" cy="47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92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9E526-F7AF-4C4D-BECD-DD0FEAE3E280}" type="datetime1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Cavity settings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38200"/>
            <a:ext cx="5425762" cy="1009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7440064" cy="14480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2400"/>
            <a:ext cx="5963483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28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8D2CB-BB37-423B-9111-0BF7E66F0A6C}" type="datetime1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 Vivoli, Linac Beam Physics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A6AD-6ABA-40BD-9295-D22B80658031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Cavity settings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682"/>
            <a:ext cx="5808524" cy="7335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5725324" cy="13146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038600"/>
            <a:ext cx="303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 of generator: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19" y="4112616"/>
            <a:ext cx="1019317" cy="295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50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49059</TotalTime>
  <Words>1125</Words>
  <Application>Microsoft Office PowerPoint</Application>
  <PresentationFormat>On-screen Show (4:3)</PresentationFormat>
  <Paragraphs>219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Pulsed Linac Studies Updates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Pulsed Linac Studies</dc:title>
  <dc:creator>Alessandro Vivoli</dc:creator>
  <cp:lastModifiedBy>Alessandro Vivoli</cp:lastModifiedBy>
  <cp:revision>75</cp:revision>
  <dcterms:created xsi:type="dcterms:W3CDTF">2013-05-02T16:43:07Z</dcterms:created>
  <dcterms:modified xsi:type="dcterms:W3CDTF">2013-07-26T13:21:58Z</dcterms:modified>
</cp:coreProperties>
</file>