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6" r:id="rId11"/>
    <p:sldId id="287" r:id="rId12"/>
    <p:sldId id="288" r:id="rId13"/>
    <p:sldId id="289" r:id="rId14"/>
    <p:sldId id="290" r:id="rId15"/>
    <p:sldId id="291" r:id="rId16"/>
    <p:sldId id="274" r:id="rId17"/>
    <p:sldId id="262" r:id="rId18"/>
    <p:sldId id="265" r:id="rId19"/>
    <p:sldId id="268" r:id="rId20"/>
    <p:sldId id="294" r:id="rId21"/>
    <p:sldId id="292" r:id="rId22"/>
    <p:sldId id="273" r:id="rId23"/>
    <p:sldId id="293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7F00"/>
    <a:srgbClr val="FF6200"/>
    <a:srgbClr val="67FBF9"/>
    <a:srgbClr val="00FFFF"/>
    <a:srgbClr val="000080"/>
    <a:srgbClr val="81FC24"/>
    <a:srgbClr val="E3BF24"/>
    <a:srgbClr val="CCFF99"/>
    <a:srgbClr val="FBF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1651" autoAdjust="0"/>
  </p:normalViewPr>
  <p:slideViewPr>
    <p:cSldViewPr snapToGrid="0">
      <p:cViewPr>
        <p:scale>
          <a:sx n="114" d="100"/>
          <a:sy n="114" d="100"/>
        </p:scale>
        <p:origin x="-2480" y="-544"/>
      </p:cViewPr>
      <p:guideLst>
        <p:guide orient="horz" pos="1152"/>
        <p:guide pos="2024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E44D89-53CE-4C0F-9CE1-868715213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9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6300CC-95FE-448D-B733-EF801F3A5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9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4F515-6E61-4BC4-8410-ED0758C76DE5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6300CC-95FE-448D-B733-EF801F3A53E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35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6300CC-95FE-448D-B733-EF801F3A53E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9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3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8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6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6300CC-95FE-448D-B733-EF801F3A53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35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6300CC-95FE-448D-B733-EF801F3A53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3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51" y="0"/>
            <a:ext cx="7657613" cy="560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722222"/>
            <a:ext cx="7772400" cy="5297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51" y="0"/>
            <a:ext cx="7657613" cy="560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722222"/>
            <a:ext cx="7772400" cy="5297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8251" y="0"/>
            <a:ext cx="765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8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tx1"/>
              </a:solidFill>
              <a:ea typeface="+mn-ea"/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FF8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EB139E0-FE9F-43AC-8937-774C1F00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0902" name="Picture 16" descr="osg_logo_4c_whi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72376" cy="44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1" name="Rectangle 17"/>
          <p:cNvSpPr>
            <a:spLocks noGrp="1" noChangeArrowheads="1"/>
          </p:cNvSpPr>
          <p:nvPr userDrawn="1"/>
        </p:nvSpPr>
        <p:spPr bwMode="auto">
          <a:xfrm>
            <a:off x="3268869" y="6473825"/>
            <a:ext cx="2805044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>
              <a:defRPr/>
            </a:pPr>
            <a:r>
              <a:rPr lang="en-US" sz="12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OSG</a:t>
            </a: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 Council Aug 18</a:t>
            </a:r>
            <a:r>
              <a:rPr lang="en-US" sz="1200" baseline="300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th</a:t>
            </a: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 2010</a:t>
            </a:r>
            <a:endParaRPr lang="en-US" sz="1200" dirty="0">
              <a:solidFill>
                <a:srgbClr val="FF8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251922" name="Line 18"/>
          <p:cNvSpPr>
            <a:spLocks noChangeShapeType="1"/>
          </p:cNvSpPr>
          <p:nvPr userDrawn="1"/>
        </p:nvSpPr>
        <p:spPr bwMode="auto">
          <a:xfrm flipV="1">
            <a:off x="685800" y="1155700"/>
            <a:ext cx="8458200" cy="127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/>
        <a:buChar char="•"/>
        <a:defRPr kumimoji="1"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pitchFamily="18" charset="2"/>
        <a:buChar char=""/>
        <a:defRPr kumimoji="1" sz="2400">
          <a:solidFill>
            <a:srgbClr val="630000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§"/>
        <a:defRPr kumimoji="1" sz="24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nc2013.terena.org/core/presentation/40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276725"/>
            <a:ext cx="8128000" cy="1412875"/>
          </a:xfrm>
        </p:spPr>
        <p:txBody>
          <a:bodyPr/>
          <a:lstStyle/>
          <a:p>
            <a:pPr eaLnBrk="1" hangingPunct="1">
              <a:buFont typeface="Times"/>
              <a:buNone/>
            </a:pPr>
            <a:endParaRPr lang="en-US" dirty="0" smtClean="0"/>
          </a:p>
          <a:p>
            <a:pPr eaLnBrk="1" hangingPunct="1">
              <a:buFont typeface="Times"/>
              <a:buNone/>
            </a:pPr>
            <a:endParaRPr lang="en-US" sz="1800" dirty="0" smtClean="0"/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762000" y="4016375"/>
            <a:ext cx="7772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  <a:t/>
            </a:r>
            <a:br>
              <a:rPr kumimoji="1"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pitchFamily="16" charset="0"/>
                <a:ea typeface="ＭＳ Ｐゴシック" pitchFamily="1" charset="-128"/>
                <a:cs typeface="+mn-cs"/>
              </a:rPr>
            </a:br>
            <a:endParaRPr kumimoji="1"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pitchFamily="16" charset="0"/>
              <a:ea typeface="ＭＳ Ｐゴシック" pitchFamily="1" charset="-128"/>
              <a:cs typeface="+mn-cs"/>
            </a:endParaRPr>
          </a:p>
        </p:txBody>
      </p:sp>
      <p:sp>
        <p:nvSpPr>
          <p:cNvPr id="4966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57213" y="1171575"/>
            <a:ext cx="7772400" cy="40433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OSG </a:t>
            </a: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Production</a:t>
            </a:r>
            <a:b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Foundations for 2M+ Hours/Day</a:t>
            </a: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/>
            </a:r>
            <a:b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/>
            </a:r>
            <a:br>
              <a:rPr lang="en-US" sz="28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</a:b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April 9, </a:t>
            </a: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2014</a:t>
            </a:r>
            <a:b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/>
            </a:r>
            <a:br>
              <a:rPr lang="en-US" sz="2800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Rob </a:t>
            </a: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Quick</a:t>
            </a:r>
            <a:b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/>
            </a:r>
            <a:b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With Help from</a:t>
            </a:r>
            <a:b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</a:b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Shawn McKee and </a:t>
            </a:r>
            <a:r>
              <a:rPr lang="en-US" sz="2800" dirty="0" err="1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Chander</a:t>
            </a:r>
            <a:r>
              <a:rPr lang="en-US" sz="2800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 </a:t>
            </a:r>
            <a:r>
              <a:rPr lang="en-US" sz="2800" dirty="0" err="1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Seghal</a:t>
            </a:r>
            <a:endParaRPr lang="en-US" sz="2000" dirty="0">
              <a:latin typeface="+mn-lt"/>
              <a:cs typeface="+mj-c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2604" y="5905500"/>
            <a:ext cx="868346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</p:pic>
      <p:pic>
        <p:nvPicPr>
          <p:cNvPr id="7" name="Picture 6" descr="DOE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923" y="6007703"/>
            <a:ext cx="642177" cy="640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88057" y="86265"/>
            <a:ext cx="6946900" cy="1143000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OSG Eco-system</a:t>
            </a:r>
            <a:endParaRPr lang="en-US" sz="2400" b="1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BFA35-D396-42EC-8DDC-A9E5E78AC533}" type="slidenum">
              <a:rPr lang="en-US" smtClean="0">
                <a:cs typeface="ＭＳ Ｐゴシック"/>
              </a:rPr>
              <a:pPr>
                <a:defRPr/>
              </a:pPr>
              <a:t>10</a:t>
            </a:fld>
            <a:endParaRPr lang="en-US" dirty="0" smtClean="0">
              <a:cs typeface="ＭＳ Ｐゴシック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0" y="1346201"/>
            <a:ext cx="6739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OSG Usage for 12 months ending 31-March-2014</a:t>
            </a:r>
            <a:endParaRPr lang="en-US" dirty="0"/>
          </a:p>
        </p:txBody>
      </p:sp>
      <p:pic>
        <p:nvPicPr>
          <p:cNvPr id="1026" name="Picture 2" descr="http://gratiaweb.grid.iu.edu/gratia/pie_graphs/osg_vo_hours?endtime=2014-04-01+00%3A00%3A00&amp;span=604800&amp;starttime=2013-04-01+00%3A00%3A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116" y="1765917"/>
            <a:ext cx="6067425" cy="379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21819" y="5750074"/>
            <a:ext cx="692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Some of these VOs access opportunistic cycles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e.g. </a:t>
            </a:r>
            <a:r>
              <a:rPr lang="en-US" b="1" dirty="0" err="1" smtClean="0">
                <a:solidFill>
                  <a:srgbClr val="00B050"/>
                </a:solidFill>
              </a:rPr>
              <a:t>osg</a:t>
            </a:r>
            <a:r>
              <a:rPr lang="en-US" b="1" dirty="0" smtClean="0">
                <a:solidFill>
                  <a:srgbClr val="00B050"/>
                </a:solidFill>
              </a:rPr>
              <a:t>, glow, engage, </a:t>
            </a:r>
            <a:r>
              <a:rPr lang="en-US" b="1" dirty="0" err="1" smtClean="0">
                <a:solidFill>
                  <a:srgbClr val="00B050"/>
                </a:solidFill>
              </a:rPr>
              <a:t>hcc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sbgrid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  <p:sp>
        <p:nvSpPr>
          <p:cNvPr id="3" name="Sun 2"/>
          <p:cNvSpPr/>
          <p:nvPr/>
        </p:nvSpPr>
        <p:spPr bwMode="auto">
          <a:xfrm>
            <a:off x="4088758" y="4545078"/>
            <a:ext cx="122551" cy="144819"/>
          </a:xfrm>
          <a:prstGeom prst="sun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9" name="Sun 8"/>
          <p:cNvSpPr/>
          <p:nvPr/>
        </p:nvSpPr>
        <p:spPr bwMode="auto">
          <a:xfrm>
            <a:off x="5266133" y="4218463"/>
            <a:ext cx="122551" cy="144819"/>
          </a:xfrm>
          <a:prstGeom prst="sun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0" name="Sun 9"/>
          <p:cNvSpPr/>
          <p:nvPr/>
        </p:nvSpPr>
        <p:spPr bwMode="auto">
          <a:xfrm>
            <a:off x="5581656" y="3776425"/>
            <a:ext cx="122551" cy="144819"/>
          </a:xfrm>
          <a:prstGeom prst="sun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" name="Sun 10"/>
          <p:cNvSpPr/>
          <p:nvPr/>
        </p:nvSpPr>
        <p:spPr bwMode="auto">
          <a:xfrm>
            <a:off x="5626220" y="3464508"/>
            <a:ext cx="122551" cy="144819"/>
          </a:xfrm>
          <a:prstGeom prst="sun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4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88057" y="86265"/>
            <a:ext cx="6946900" cy="1143000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OSG Opportunistic Eco-system</a:t>
            </a:r>
            <a:endParaRPr lang="en-US" sz="2400" b="1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BFA35-D396-42EC-8DDC-A9E5E78AC533}" type="slidenum">
              <a:rPr lang="en-US" smtClean="0">
                <a:cs typeface="ＭＳ Ｐゴシック"/>
              </a:rPr>
              <a:pPr>
                <a:defRPr/>
              </a:pPr>
              <a:t>11</a:t>
            </a:fld>
            <a:endParaRPr lang="en-US" dirty="0" smtClean="0">
              <a:cs typeface="ＭＳ Ｐゴシック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66" y="1354667"/>
            <a:ext cx="7865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Usage by “opportunistic VOs” for 12 months ending 31-March-2014</a:t>
            </a:r>
          </a:p>
          <a:p>
            <a:r>
              <a:rPr lang="en-US" dirty="0"/>
              <a:t> </a:t>
            </a:r>
          </a:p>
        </p:txBody>
      </p:sp>
      <p:pic>
        <p:nvPicPr>
          <p:cNvPr id="3074" name="Picture 2" descr="http://gratiaweb.grid.iu.edu/gratia/pie_graphs/osg_vo_hours?endtime=2014-04-01+00%3A00%3A00&amp;span=604800&amp;starttime=2013-04-01+00%3A00%3A00&amp;vo=osg%24%7Cglow%7Chcc%7Cengage%7Csbgrid%7Cglu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909" y="1708610"/>
            <a:ext cx="6092825" cy="380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399" y="5750074"/>
            <a:ext cx="810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Of these, the OSG VO provides access to US researchers who are not already affiliated with an existing community in OSG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8" name="Picture 7" descr="Picture 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6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88057" y="86265"/>
            <a:ext cx="6946900" cy="1143000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OSG VO Mission &amp; Usage</a:t>
            </a:r>
            <a:endParaRPr lang="en-US" sz="2400" b="1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BFA35-D396-42EC-8DDC-A9E5E78AC533}" type="slidenum">
              <a:rPr lang="en-US" smtClean="0">
                <a:cs typeface="ＭＳ Ｐゴシック"/>
              </a:rPr>
              <a:pPr>
                <a:defRPr/>
              </a:pPr>
              <a:t>12</a:t>
            </a:fld>
            <a:endParaRPr lang="en-US" dirty="0" smtClean="0">
              <a:cs typeface="ＭＳ Ｐゴシック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133" y="1306043"/>
            <a:ext cx="7704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 smtClean="0"/>
              <a:t>The OSG VO </a:t>
            </a:r>
            <a:r>
              <a:rPr lang="en-US" sz="1800" dirty="0"/>
              <a:t>does not own any computing resources and only exists to harvest unused cycles at OSG sites </a:t>
            </a:r>
            <a:r>
              <a:rPr lang="en-US" sz="1800" dirty="0" smtClean="0"/>
              <a:t>(Opportunistic </a:t>
            </a:r>
            <a:r>
              <a:rPr lang="en-US" sz="1800" dirty="0"/>
              <a:t>cycles) and make them available to researchers who are not already affiliated </a:t>
            </a:r>
            <a:r>
              <a:rPr lang="en-US" sz="1800" dirty="0" smtClean="0"/>
              <a:t>with an OSG VO.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For the 12 months ending 31-March-2014, the OSG VO harvested 64.4M hours (from sites by using </a:t>
            </a:r>
            <a:r>
              <a:rPr lang="en-US" sz="1800" dirty="0" err="1" smtClean="0"/>
              <a:t>gWMS</a:t>
            </a:r>
            <a:r>
              <a:rPr lang="en-US" sz="1800" dirty="0" smtClean="0"/>
              <a:t>) and delivered 57.7M hours to various submit hosts to enable the computing of researchers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76145"/>
              </p:ext>
            </p:extLst>
          </p:nvPr>
        </p:nvGraphicFramePr>
        <p:xfrm>
          <a:off x="1312333" y="3523634"/>
          <a:ext cx="6375401" cy="262127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820553"/>
                <a:gridCol w="2554848"/>
              </a:tblGrid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Submit </a:t>
                      </a:r>
                      <a:r>
                        <a:rPr lang="en-US" sz="1600" b="1" u="none" strike="noStrike" dirty="0">
                          <a:effectLst/>
                        </a:rPr>
                        <a:t>Host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Wall 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OSG-XD (XSEDE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and OSG Direct)</a:t>
                      </a:r>
                      <a:r>
                        <a:rPr lang="en-US" sz="1600" u="none" strike="noStrike" dirty="0" smtClean="0">
                          <a:effectLst/>
                        </a:rPr>
                        <a:t>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54,694,294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UCSDgrid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1,104,882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Bakerlab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1,012,264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OSGCONNECT **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870,640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3,539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LSU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57,685,682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2332" y="6209845"/>
            <a:ext cx="463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** Core OSG Services</a:t>
            </a:r>
            <a:endParaRPr lang="en-US" sz="1800" dirty="0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9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90133" y="0"/>
            <a:ext cx="7315200" cy="1143000"/>
          </a:xfrm>
        </p:spPr>
        <p:txBody>
          <a:bodyPr/>
          <a:lstStyle/>
          <a:p>
            <a:r>
              <a:rPr lang="en-US" sz="2800" dirty="0" smtClean="0"/>
              <a:t>Access to OSG DHTC Fabric via OSG VO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BFA35-D396-42EC-8DDC-A9E5E78AC533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" name="Cloud 1"/>
          <p:cNvSpPr/>
          <p:nvPr/>
        </p:nvSpPr>
        <p:spPr bwMode="auto">
          <a:xfrm>
            <a:off x="6646873" y="2345398"/>
            <a:ext cx="2087427" cy="1981055"/>
          </a:xfrm>
          <a:prstGeom prst="cloud">
            <a:avLst/>
          </a:prstGeom>
          <a:solidFill>
            <a:srgbClr val="00B0F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3601" y="2843755"/>
            <a:ext cx="1346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OSG DHTC Fabric</a:t>
            </a:r>
          </a:p>
          <a:p>
            <a:r>
              <a:rPr lang="en-US" sz="1600" dirty="0" smtClean="0"/>
              <a:t>&gt;100 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3441" y="2834429"/>
            <a:ext cx="1371600" cy="9144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OSG Flocking Node</a:t>
            </a:r>
          </a:p>
        </p:txBody>
      </p:sp>
      <p:pic>
        <p:nvPicPr>
          <p:cNvPr id="1026" name="Picture 2" descr="C:\Users\cssehgal\AppData\Local\Microsoft\Windows\Temporary Internet Files\Content.IE5\DKI408OT\MC9000901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64" y="1980185"/>
            <a:ext cx="896712" cy="6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-Right Arrow 4"/>
          <p:cNvSpPr/>
          <p:nvPr/>
        </p:nvSpPr>
        <p:spPr bwMode="auto">
          <a:xfrm>
            <a:off x="3131984" y="3132062"/>
            <a:ext cx="642743" cy="236201"/>
          </a:xfrm>
          <a:prstGeom prst="leftRightArrow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pic>
        <p:nvPicPr>
          <p:cNvPr id="24" name="Picture 2" descr="C:\Users\cssehgal\AppData\Local\Microsoft\Windows\Temporary Internet Files\Content.IE5\DKI408OT\MC9000901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64" y="3905422"/>
            <a:ext cx="896712" cy="6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>
            <a:spLocks/>
          </p:cNvSpPr>
          <p:nvPr/>
        </p:nvSpPr>
        <p:spPr>
          <a:xfrm>
            <a:off x="1915628" y="2844428"/>
            <a:ext cx="1188720" cy="9144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Interactive Login</a:t>
            </a:r>
          </a:p>
          <a:p>
            <a:r>
              <a:rPr lang="en-US" sz="1400" dirty="0" smtClean="0"/>
              <a:t>Node</a:t>
            </a:r>
          </a:p>
        </p:txBody>
      </p:sp>
      <p:sp>
        <p:nvSpPr>
          <p:cNvPr id="9" name="Notched Right Arrow 8"/>
          <p:cNvSpPr/>
          <p:nvPr/>
        </p:nvSpPr>
        <p:spPr bwMode="auto">
          <a:xfrm>
            <a:off x="5197374" y="2951908"/>
            <a:ext cx="1381226" cy="640080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85276" y="3795175"/>
            <a:ext cx="703924" cy="48253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780701" y="2308028"/>
            <a:ext cx="797057" cy="51204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95840" y="2608842"/>
            <a:ext cx="896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XSEDE Users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70467" y="4526136"/>
            <a:ext cx="125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OSG-Direct</a:t>
            </a:r>
          </a:p>
          <a:p>
            <a:r>
              <a:rPr lang="en-US" sz="1400" dirty="0" smtClean="0"/>
              <a:t>Users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489200" y="1582034"/>
            <a:ext cx="1413934" cy="307777"/>
          </a:xfrm>
          <a:prstGeom prst="rect">
            <a:avLst/>
          </a:prstGeom>
          <a:solidFill>
            <a:srgbClr val="E3BF24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OSG-Connect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40272" y="1582034"/>
            <a:ext cx="14139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Duke-Connect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062176" y="4367814"/>
            <a:ext cx="14139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iPlant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489200" y="4880634"/>
            <a:ext cx="14139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Virginia Tech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137238" y="4411002"/>
            <a:ext cx="14139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BakerLab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97966" y="4841445"/>
            <a:ext cx="14139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ISI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671937" y="3758828"/>
            <a:ext cx="416781" cy="1082618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2460242" y="3681371"/>
            <a:ext cx="1288212" cy="71014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endCxn id="4" idx="0"/>
          </p:cNvCxnSpPr>
          <p:nvPr/>
        </p:nvCxnSpPr>
        <p:spPr bwMode="auto">
          <a:xfrm flipH="1">
            <a:off x="4469241" y="1889811"/>
            <a:ext cx="780092" cy="944618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054826" y="1889811"/>
            <a:ext cx="1033892" cy="911175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 flipV="1">
            <a:off x="4640272" y="3758828"/>
            <a:ext cx="421905" cy="1082617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29" idx="0"/>
          </p:cNvCxnSpPr>
          <p:nvPr/>
        </p:nvCxnSpPr>
        <p:spPr bwMode="auto">
          <a:xfrm flipH="1" flipV="1">
            <a:off x="5023499" y="3795175"/>
            <a:ext cx="745644" cy="572639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74727" y="5318779"/>
            <a:ext cx="1413934" cy="307777"/>
          </a:xfrm>
          <a:prstGeom prst="rect">
            <a:avLst/>
          </a:prstGeom>
          <a:solidFill>
            <a:srgbClr val="FBF376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Others ….</a:t>
            </a:r>
            <a:endParaRPr lang="en-US" sz="1400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363166" y="3748829"/>
            <a:ext cx="0" cy="1569952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557866" y="6079067"/>
            <a:ext cx="6882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access operates under the OSG VO using </a:t>
            </a:r>
            <a:r>
              <a:rPr lang="en-US" dirty="0" err="1" smtClean="0"/>
              <a:t>glideinWMS</a:t>
            </a:r>
            <a:endParaRPr lang="en-US" dirty="0"/>
          </a:p>
        </p:txBody>
      </p:sp>
      <p:pic>
        <p:nvPicPr>
          <p:cNvPr id="37" name="Picture 36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7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88057" y="86265"/>
            <a:ext cx="6946900" cy="11430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solidFill>
                  <a:srgbClr val="002060"/>
                </a:solidFill>
              </a:rPr>
              <a:t>OSG-Direct </a:t>
            </a:r>
            <a:r>
              <a:rPr lang="en-US" sz="2400" dirty="0">
                <a:solidFill>
                  <a:srgbClr val="002060"/>
                </a:solidFill>
              </a:rPr>
              <a:t>users </a:t>
            </a:r>
            <a:r>
              <a:rPr lang="en-US" sz="2400" dirty="0" smtClean="0">
                <a:solidFill>
                  <a:srgbClr val="002060"/>
                </a:solidFill>
              </a:rPr>
              <a:t>April </a:t>
            </a:r>
            <a:r>
              <a:rPr lang="en-US" sz="2400" dirty="0">
                <a:solidFill>
                  <a:srgbClr val="002060"/>
                </a:solidFill>
              </a:rPr>
              <a:t>2013 to </a:t>
            </a:r>
            <a:r>
              <a:rPr lang="en-US" sz="2400" dirty="0" smtClean="0">
                <a:solidFill>
                  <a:srgbClr val="002060"/>
                </a:solidFill>
              </a:rPr>
              <a:t>March </a:t>
            </a:r>
            <a:r>
              <a:rPr lang="en-US" sz="2400" dirty="0">
                <a:solidFill>
                  <a:srgbClr val="002060"/>
                </a:solidFill>
              </a:rPr>
              <a:t>2014</a:t>
            </a:r>
            <a:endParaRPr lang="en-US" sz="2400" b="1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BFA35-D396-42EC-8DDC-A9E5E78AC533}" type="slidenum">
              <a:rPr lang="en-US" smtClean="0">
                <a:cs typeface="ＭＳ Ｐゴシック"/>
              </a:rPr>
              <a:pPr>
                <a:defRPr/>
              </a:pPr>
              <a:t>14</a:t>
            </a:fld>
            <a:endParaRPr lang="en-US" dirty="0" smtClean="0">
              <a:cs typeface="ＭＳ Ｐゴシック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74457"/>
              </p:ext>
            </p:extLst>
          </p:nvPr>
        </p:nvGraphicFramePr>
        <p:xfrm>
          <a:off x="309032" y="1265761"/>
          <a:ext cx="8276168" cy="4974181"/>
        </p:xfrm>
        <a:graphic>
          <a:graphicData uri="http://schemas.openxmlformats.org/drawingml/2006/table">
            <a:tbl>
              <a:tblPr/>
              <a:tblGrid>
                <a:gridCol w="1195446"/>
                <a:gridCol w="1931105"/>
                <a:gridCol w="2682092"/>
                <a:gridCol w="1501972"/>
                <a:gridCol w="965553"/>
              </a:tblGrid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Field of 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Wall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Snowmass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Meenakshi Narain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Energy Physics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8,632,986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SPLINTER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 Quick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Indiana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4,601,962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Duke-QGP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Steffen A. Bass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Duke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Nuclear Physics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2,543,933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ECFA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Meenakshi Narain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Energy Physics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1,744,646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Wolberg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Michigan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Microbiology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1,433,598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Pheno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Stefan Hoeche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Energy Physics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1,108,623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 Stanislaw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Radziszowski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Rochester Institute of Technology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721,291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UPRRP-MR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Steven Massey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de Puerto Rico (UPRRP)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Bioinformatics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714,359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IU-GALAXY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 Quick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Indiana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Bioinformatics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640,484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DetectorDesign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 Strologas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New 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Imaging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451,803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Tobias Toll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Brookhaven National Laboratory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Accelerator Physics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410,594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OSG-Staff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Chander Sehgal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Fermilab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Science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DeerDisease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Lene Jung Kjaer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Southern Illinois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 Sciences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SNOplus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Joshua R Klein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Pennsylvania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 - Neutrino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P0-LBNE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 Potekhin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Brookhaven National Laboratory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 - Neutrino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BNLPET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 Purschke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Brookhaven National Laboratory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Imaging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users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23,077,333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5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488057" y="86265"/>
            <a:ext cx="6946900" cy="1143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XSEDE </a:t>
            </a:r>
            <a:r>
              <a:rPr lang="en-US" sz="2400" dirty="0">
                <a:solidFill>
                  <a:srgbClr val="002060"/>
                </a:solidFill>
              </a:rPr>
              <a:t>users </a:t>
            </a:r>
            <a:r>
              <a:rPr lang="en-US" sz="2400" dirty="0" smtClean="0">
                <a:solidFill>
                  <a:srgbClr val="002060"/>
                </a:solidFill>
              </a:rPr>
              <a:t>April 2013 </a:t>
            </a:r>
            <a:r>
              <a:rPr lang="en-US" sz="2400" dirty="0">
                <a:solidFill>
                  <a:srgbClr val="002060"/>
                </a:solidFill>
              </a:rPr>
              <a:t>to </a:t>
            </a:r>
            <a:r>
              <a:rPr lang="en-US" sz="2400" dirty="0" smtClean="0">
                <a:solidFill>
                  <a:srgbClr val="002060"/>
                </a:solidFill>
              </a:rPr>
              <a:t>March </a:t>
            </a:r>
            <a:r>
              <a:rPr lang="en-US" sz="2400" dirty="0">
                <a:solidFill>
                  <a:srgbClr val="002060"/>
                </a:solidFill>
              </a:rPr>
              <a:t>2014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ABFA35-D396-42EC-8DDC-A9E5E78AC533}" type="slidenum">
              <a:rPr lang="en-US" smtClean="0">
                <a:cs typeface="ＭＳ Ｐゴシック"/>
              </a:rPr>
              <a:pPr>
                <a:defRPr/>
              </a:pPr>
              <a:t>15</a:t>
            </a:fld>
            <a:endParaRPr lang="en-US" dirty="0" smtClean="0">
              <a:cs typeface="ＭＳ Ｐゴシック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519981"/>
              </p:ext>
            </p:extLst>
          </p:nvPr>
        </p:nvGraphicFramePr>
        <p:xfrm>
          <a:off x="321734" y="1242125"/>
          <a:ext cx="8475132" cy="5328540"/>
        </p:xfrm>
        <a:graphic>
          <a:graphicData uri="http://schemas.openxmlformats.org/drawingml/2006/table">
            <a:tbl>
              <a:tblPr/>
              <a:tblGrid>
                <a:gridCol w="1092199"/>
                <a:gridCol w="1185333"/>
                <a:gridCol w="2232016"/>
                <a:gridCol w="2890318"/>
                <a:gridCol w="1075266"/>
              </a:tblGrid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Name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Field of Science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Wall Hours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TG-IBN130001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Donald Krieger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Pittsburgh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29,495,083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TG-PHY120014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Qaisar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Shafi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Delaware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528,458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TG-TRA100004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Andrew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Ruether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Swarthmore College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444,374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TG-DMR130036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Emanuel Gull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Michigan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Materials Research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318,768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TG-MCB100109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Lillian Chong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Pittsburgh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Molecular Biosciences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264,362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TG-CHE130091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Paul Siders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Minnesota; Duluth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86,280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TG-ATM130015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Phillip Anderson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Texas at Dallas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Atmospheric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77,169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TG-IRI130016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Joseph Cohen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Massachusetts; Boston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Information; Robotics; and Intelligent Systems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70,536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TG-DMS120024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Benjamin Ong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Michigan State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Mathematical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68,908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TG-CHE130103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Jeremy Moix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Institute of Technology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58,355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TG-ATM130009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Phillip Anderson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Texas at Dallas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Atmospheric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39,971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TG-MCB090163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 Hagan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Brandeis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Molecular Biosciences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38,590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TG-OCE130029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Yvonne Chan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Hawaii;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Manoa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Ocean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31,670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TG-TRA120014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 Llovet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Montana State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Cross-Disciplinary Activities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19,472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TG-IBN130008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Jorden Schossau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Michigan State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Biological 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16,857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TG-MCB120070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Joseph Hargitai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Albert Einstein College of Medicine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Molecular Biosciences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TG-TRA120041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Hanning Chen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George Washington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and Information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TG-MCB090174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Shantenu Jha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Rutgers University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Molecular Biosciences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TG-PHY110015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Pran Nath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Northeastern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TG-MCB130072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 Quick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Indiana University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Molecular Biosciences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TG-CCR120041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Luca Clementi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Diego Supercomputer Center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and Computation Research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TG-STA110014S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Nancy Wilkins-Diehr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California-San Diego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users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31,559,590</a:t>
                      </a:r>
                    </a:p>
                  </a:txBody>
                  <a:tcPr marL="8316" marR="8316" marT="8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0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Operations Mission and Structure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mission of OSG Operations is to maintain and support a </a:t>
            </a:r>
            <a:r>
              <a:rPr lang="en-US" dirty="0"/>
              <a:t>p</a:t>
            </a:r>
            <a:r>
              <a:rPr lang="en-US" dirty="0" smtClean="0"/>
              <a:t>roduction quality computing environment for research communities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Operations Support</a:t>
            </a:r>
          </a:p>
          <a:p>
            <a:pPr lvl="1"/>
            <a:r>
              <a:rPr lang="en-US" sz="2000" dirty="0"/>
              <a:t>Support Desk</a:t>
            </a:r>
          </a:p>
          <a:p>
            <a:pPr lvl="1"/>
            <a:r>
              <a:rPr lang="en-US" sz="2000" dirty="0"/>
              <a:t>Ticket Tracking</a:t>
            </a:r>
          </a:p>
          <a:p>
            <a:pPr lvl="1"/>
            <a:r>
              <a:rPr lang="en-US" sz="2000" dirty="0"/>
              <a:t>Community Notification and </a:t>
            </a:r>
            <a:r>
              <a:rPr lang="en-US" sz="2000" dirty="0" smtClean="0"/>
              <a:t>Communication</a:t>
            </a:r>
          </a:p>
          <a:p>
            <a:pPr lvl="1"/>
            <a:endParaRPr lang="en-US" sz="2000" dirty="0"/>
          </a:p>
          <a:p>
            <a:r>
              <a:rPr lang="en-US" sz="2000" dirty="0"/>
              <a:t>Operations Infrastructure</a:t>
            </a:r>
          </a:p>
          <a:p>
            <a:pPr lvl="1"/>
            <a:r>
              <a:rPr lang="en-US" sz="2000" dirty="0"/>
              <a:t>Compute Services </a:t>
            </a:r>
          </a:p>
          <a:p>
            <a:pPr lvl="1"/>
            <a:r>
              <a:rPr lang="en-US" sz="2000" dirty="0"/>
              <a:t>Distributed </a:t>
            </a:r>
          </a:p>
          <a:p>
            <a:pPr lvl="2"/>
            <a:r>
              <a:rPr lang="en-US" sz="2000" dirty="0"/>
              <a:t>IU, FNAL, UCSD, UNL, UC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3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Service Levels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r>
              <a:rPr lang="en-US" dirty="0" smtClean="0"/>
              <a:t>Maintaining All Services at SLA Levels</a:t>
            </a:r>
          </a:p>
          <a:p>
            <a:pPr lvl="1"/>
            <a:r>
              <a:rPr lang="en-US" dirty="0" smtClean="0"/>
              <a:t>This includes compute and support services.</a:t>
            </a:r>
          </a:p>
          <a:p>
            <a:pPr lvl="1"/>
            <a:r>
              <a:rPr lang="en-US" dirty="0" smtClean="0"/>
              <a:t>All compute services at 99.41% Availability</a:t>
            </a:r>
          </a:p>
          <a:p>
            <a:pPr lvl="2"/>
            <a:r>
              <a:rPr lang="en-US" dirty="0" smtClean="0"/>
              <a:t>Only missed a single monthly metric for </a:t>
            </a:r>
            <a:r>
              <a:rPr lang="en-US" dirty="0" err="1" smtClean="0"/>
              <a:t>MyOSG</a:t>
            </a:r>
            <a:r>
              <a:rPr lang="en-US" dirty="0" smtClean="0"/>
              <a:t> in July 2013</a:t>
            </a:r>
          </a:p>
          <a:p>
            <a:pPr lvl="1"/>
            <a:r>
              <a:rPr lang="en-US" dirty="0" smtClean="0"/>
              <a:t>All critical services 99.92% Availability </a:t>
            </a:r>
          </a:p>
          <a:p>
            <a:pPr lvl="2"/>
            <a:r>
              <a:rPr lang="en-US" dirty="0" smtClean="0"/>
              <a:t>Outage could lead to mass job failure</a:t>
            </a:r>
          </a:p>
          <a:p>
            <a:pPr lvl="2"/>
            <a:r>
              <a:rPr lang="en-US" dirty="0" smtClean="0"/>
              <a:t>This is approximately 12 hours between June 2012 and February 2014. </a:t>
            </a:r>
          </a:p>
          <a:p>
            <a:pPr lvl="1"/>
            <a:r>
              <a:rPr lang="en-US" dirty="0" smtClean="0"/>
              <a:t>Service Desk – </a:t>
            </a:r>
            <a:r>
              <a:rPr lang="en-US" dirty="0"/>
              <a:t>N</a:t>
            </a:r>
            <a:r>
              <a:rPr lang="en-US" dirty="0" smtClean="0"/>
              <a:t>o exceptions to SLA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5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Communication and Interoperability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 marL="342900" lvl="1" indent="-342900">
              <a:buClr>
                <a:srgbClr val="000080"/>
              </a:buClr>
              <a:buFont typeface="Times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Continual Communication via Notifications, Blog Aggregation, Real Time Operational Event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Tracker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/>
              <a:t>Inter</a:t>
            </a:r>
            <a:r>
              <a:rPr lang="en-US" dirty="0" smtClean="0"/>
              <a:t>-Area Communication and </a:t>
            </a:r>
            <a:r>
              <a:rPr lang="en-US" dirty="0" smtClean="0"/>
              <a:t>Coordination with Major Stakeholders</a:t>
            </a:r>
          </a:p>
          <a:p>
            <a:pPr lvl="1"/>
            <a:r>
              <a:rPr lang="en-US" dirty="0" smtClean="0"/>
              <a:t>Bring </a:t>
            </a:r>
            <a:r>
              <a:rPr lang="en-US" dirty="0" smtClean="0"/>
              <a:t>all area coordinator together weekly for </a:t>
            </a:r>
            <a:r>
              <a:rPr lang="en-US" dirty="0"/>
              <a:t>P</a:t>
            </a:r>
            <a:r>
              <a:rPr lang="en-US" dirty="0" smtClean="0"/>
              <a:t>roduction meeting</a:t>
            </a:r>
          </a:p>
          <a:p>
            <a:pPr lvl="1"/>
            <a:r>
              <a:rPr lang="en-US" dirty="0" smtClean="0"/>
              <a:t>ATLAS, CMS, and Invited VOs </a:t>
            </a:r>
            <a:endParaRPr lang="en-US" dirty="0"/>
          </a:p>
          <a:p>
            <a:r>
              <a:rPr lang="en-US" dirty="0" smtClean="0"/>
              <a:t>Ongoing Collaboration with WLCG and EGI </a:t>
            </a:r>
          </a:p>
          <a:p>
            <a:pPr lvl="1"/>
            <a:r>
              <a:rPr lang="en-US" dirty="0" smtClean="0"/>
              <a:t>ENMR VO fully </a:t>
            </a:r>
            <a:r>
              <a:rPr lang="en-US" dirty="0" err="1" smtClean="0"/>
              <a:t>interoperational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nteroperability </a:t>
            </a:r>
            <a:r>
              <a:rPr lang="en-US" dirty="0"/>
              <a:t>for peering infrastructures researchers</a:t>
            </a:r>
          </a:p>
          <a:p>
            <a:pPr lvl="1"/>
            <a:r>
              <a:rPr lang="en-US" dirty="0"/>
              <a:t>WLCG, XSEDE Campus Bridging, EGI-Inspire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2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Impact </a:t>
            </a:r>
            <a:r>
              <a:rPr lang="en-US" dirty="0" smtClean="0">
                <a:latin typeface="+mn-lt"/>
              </a:rPr>
              <a:t>of Production Foundations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Stable Infrastructure</a:t>
            </a:r>
          </a:p>
          <a:p>
            <a:r>
              <a:rPr lang="en-US" dirty="0" smtClean="0"/>
              <a:t>Timely Support</a:t>
            </a:r>
          </a:p>
          <a:p>
            <a:r>
              <a:rPr lang="en-US" dirty="0" smtClean="0"/>
              <a:t>Adoption </a:t>
            </a:r>
            <a:r>
              <a:rPr lang="en-US" dirty="0" smtClean="0"/>
              <a:t>of New Technologies</a:t>
            </a:r>
          </a:p>
          <a:p>
            <a:r>
              <a:rPr lang="en-US" dirty="0" smtClean="0"/>
              <a:t>Continual Communication</a:t>
            </a:r>
            <a:endParaRPr lang="en-US" dirty="0" smtClean="0"/>
          </a:p>
          <a:p>
            <a:r>
              <a:rPr lang="en-US" dirty="0" smtClean="0"/>
              <a:t>Resource and Infrastructure </a:t>
            </a:r>
            <a:r>
              <a:rPr lang="en-US" dirty="0" smtClean="0"/>
              <a:t>Monitoring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1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Once Upon a Time…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Phoenix, November 2003</a:t>
            </a:r>
          </a:p>
          <a:p>
            <a:pPr marL="0" indent="0" algn="ctr">
              <a:buNone/>
            </a:pPr>
            <a:r>
              <a:rPr lang="en-US" sz="2000" dirty="0" smtClean="0"/>
              <a:t>Super Computing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950" y="2832054"/>
            <a:ext cx="5604281" cy="288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7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9" name="Content Placeholder 8" descr="Screen Shot 2014-04-09 at 12.07.0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03" b="-5603"/>
          <a:stretch>
            <a:fillRect/>
          </a:stretch>
        </p:blipFill>
        <p:spPr>
          <a:xfrm>
            <a:off x="796982" y="1301497"/>
            <a:ext cx="7772400" cy="5297578"/>
          </a:xfrm>
        </p:spPr>
      </p:pic>
      <p:pic>
        <p:nvPicPr>
          <p:cNvPr id="10" name="Picture 9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 flipV="1">
            <a:off x="1626590" y="2272540"/>
            <a:ext cx="6628913" cy="55699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itle 1"/>
          <p:cNvSpPr txBox="1">
            <a:spLocks/>
          </p:cNvSpPr>
          <p:nvPr/>
        </p:nvSpPr>
        <p:spPr bwMode="auto">
          <a:xfrm>
            <a:off x="893892" y="523575"/>
            <a:ext cx="7657613" cy="56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+mj-lt"/>
                <a:ea typeface="+mj-ea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000080"/>
                </a:solidFill>
                <a:latin typeface="Futura" pitchFamily="16" charset="0"/>
                <a:ea typeface="ＭＳ Ｐゴシック" pitchFamily="1" charset="-128"/>
              </a:defRPr>
            </a:lvl9pPr>
          </a:lstStyle>
          <a:p>
            <a:r>
              <a:rPr lang="en-US" smtClean="0">
                <a:latin typeface="+mn-lt"/>
              </a:rPr>
              <a:t>Impact of Production Foundations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427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36" y="501295"/>
            <a:ext cx="7657613" cy="560345"/>
          </a:xfrm>
        </p:spPr>
        <p:txBody>
          <a:bodyPr/>
          <a:lstStyle/>
          <a:p>
            <a:r>
              <a:rPr lang="en-US" dirty="0" smtClean="0"/>
              <a:t>Things We Learned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25648"/>
            <a:ext cx="7772400" cy="4694152"/>
          </a:xfrm>
        </p:spPr>
        <p:txBody>
          <a:bodyPr/>
          <a:lstStyle/>
          <a:p>
            <a:r>
              <a:rPr lang="en-US" sz="2800" dirty="0" smtClean="0"/>
              <a:t>“Researchers are people.” -Lauren</a:t>
            </a:r>
          </a:p>
          <a:p>
            <a:r>
              <a:rPr lang="en-US" sz="2800" dirty="0" smtClean="0"/>
              <a:t>“You have to believe in sharing.” –</a:t>
            </a:r>
            <a:r>
              <a:rPr lang="en-US" sz="2800" dirty="0" err="1" smtClean="0"/>
              <a:t>Miron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So what are we doing?</a:t>
            </a:r>
          </a:p>
          <a:p>
            <a:pPr lvl="1"/>
            <a:r>
              <a:rPr lang="en-US" sz="2800" dirty="0" smtClean="0"/>
              <a:t>Networks</a:t>
            </a:r>
          </a:p>
          <a:p>
            <a:pPr lvl="1"/>
            <a:r>
              <a:rPr lang="en-US" sz="2800" dirty="0" smtClean="0"/>
              <a:t>Science</a:t>
            </a:r>
          </a:p>
          <a:p>
            <a:pPr lvl="1"/>
            <a:r>
              <a:rPr lang="en-US" sz="2800" dirty="0" smtClean="0"/>
              <a:t>Operations</a:t>
            </a:r>
          </a:p>
          <a:p>
            <a:pPr lvl="1"/>
            <a:r>
              <a:rPr lang="en-US" sz="2800" dirty="0" smtClean="0"/>
              <a:t>Technology</a:t>
            </a:r>
            <a:endParaRPr lang="en-US" sz="2800" dirty="0"/>
          </a:p>
          <a:p>
            <a:pPr lvl="1"/>
            <a:r>
              <a:rPr lang="en-US" sz="2800" dirty="0" smtClean="0"/>
              <a:t>Karaoke</a:t>
            </a:r>
          </a:p>
          <a:p>
            <a:r>
              <a:rPr lang="en-US" sz="2800" dirty="0" smtClean="0"/>
              <a:t>But what are we really doing?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1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 Real Challenge of Operations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r>
              <a:rPr lang="en-US" dirty="0" smtClean="0"/>
              <a:t>Building </a:t>
            </a:r>
            <a:r>
              <a:rPr lang="en-US" dirty="0"/>
              <a:t>a </a:t>
            </a:r>
            <a:r>
              <a:rPr lang="en-US" dirty="0" smtClean="0"/>
              <a:t>strong </a:t>
            </a:r>
            <a:r>
              <a:rPr lang="en-US" dirty="0"/>
              <a:t>sense of community for users, resource suppliers, and OSG </a:t>
            </a:r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Stable Services</a:t>
            </a:r>
            <a:endParaRPr lang="en-US" dirty="0"/>
          </a:p>
          <a:p>
            <a:pPr lvl="1"/>
            <a:r>
              <a:rPr lang="en-US" dirty="0"/>
              <a:t>Built in continued quasi-daily one-on-one interactions</a:t>
            </a:r>
          </a:p>
          <a:p>
            <a:pPr lvl="1"/>
            <a:r>
              <a:rPr lang="en-US" dirty="0"/>
              <a:t>Done in </a:t>
            </a:r>
            <a:r>
              <a:rPr lang="en-US" dirty="0" smtClean="0"/>
              <a:t>long term </a:t>
            </a:r>
            <a:r>
              <a:rPr lang="en-US" smtClean="0"/>
              <a:t>dialogues </a:t>
            </a:r>
          </a:p>
          <a:p>
            <a:pPr lvl="1"/>
            <a:r>
              <a:rPr lang="en-US" smtClean="0"/>
              <a:t>You </a:t>
            </a:r>
            <a:r>
              <a:rPr lang="en-US" dirty="0" smtClean="0"/>
              <a:t>can not have a sense of community without a sense of caring. </a:t>
            </a:r>
            <a:endParaRPr lang="en-US" dirty="0" smtClean="0"/>
          </a:p>
          <a:p>
            <a:pPr lvl="1"/>
            <a:endParaRPr lang="en-US" i="1" dirty="0"/>
          </a:p>
          <a:p>
            <a:pPr marL="457200" lvl="1" indent="0">
              <a:buNone/>
            </a:pPr>
            <a:r>
              <a:rPr lang="en-US" i="1" dirty="0" smtClean="0"/>
              <a:t>“What should young people do with their lives today? Many things, but the most daring thing is to create stable communities…” Kurt Vonnegut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4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Thoughts?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7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892" y="523575"/>
            <a:ext cx="7657613" cy="56034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Agenda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47668"/>
            <a:ext cx="7772400" cy="47721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OSG Networking</a:t>
            </a:r>
          </a:p>
          <a:p>
            <a:endParaRPr lang="en-US" dirty="0"/>
          </a:p>
          <a:p>
            <a:r>
              <a:rPr lang="en-US" dirty="0" smtClean="0"/>
              <a:t>Capturing </a:t>
            </a:r>
            <a:r>
              <a:rPr lang="en-US" dirty="0" smtClean="0"/>
              <a:t>Opportunistic Cycles</a:t>
            </a:r>
          </a:p>
          <a:p>
            <a:endParaRPr lang="en-US" dirty="0"/>
          </a:p>
          <a:p>
            <a:r>
              <a:rPr lang="en-US" dirty="0" smtClean="0"/>
              <a:t>OSG Operations</a:t>
            </a:r>
          </a:p>
          <a:p>
            <a:endParaRPr lang="en-US" dirty="0"/>
          </a:p>
          <a:p>
            <a:r>
              <a:rPr lang="en-US" dirty="0" smtClean="0"/>
              <a:t>OSG as a Community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AB4BC-D760-449D-A975-B1B41586F3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 descr="Picture 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4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46" y="523575"/>
            <a:ext cx="7657613" cy="560345"/>
          </a:xfrm>
        </p:spPr>
        <p:txBody>
          <a:bodyPr/>
          <a:lstStyle/>
          <a:p>
            <a:r>
              <a:rPr lang="en-US" dirty="0" smtClean="0"/>
              <a:t>OSG Networking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36788"/>
            <a:ext cx="7772400" cy="46830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OSG  Networking was added at the beginning  of OSG’s second 5-year  period  in  2012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“Mission” is to have OSG become  the network service data </a:t>
            </a:r>
            <a:r>
              <a:rPr lang="en-US" b="1" dirty="0" smtClean="0">
                <a:solidFill>
                  <a:srgbClr val="0070C0"/>
                </a:solidFill>
              </a:rPr>
              <a:t>source</a:t>
            </a:r>
            <a:r>
              <a:rPr lang="en-US" dirty="0" smtClean="0"/>
              <a:t> for its constituents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</a:t>
            </a:r>
            <a:r>
              <a:rPr lang="en-US" dirty="0" smtClean="0"/>
              <a:t>nformation about </a:t>
            </a:r>
            <a:r>
              <a:rPr lang="en-US" dirty="0" smtClean="0">
                <a:solidFill>
                  <a:srgbClr val="00B050"/>
                </a:solidFill>
              </a:rPr>
              <a:t>network performance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C000"/>
                </a:solidFill>
              </a:rPr>
              <a:t>bottlenecks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problems</a:t>
            </a:r>
            <a:r>
              <a:rPr lang="en-US" dirty="0" smtClean="0"/>
              <a:t> should be easily available.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Should  support our VOs, users and site-admins to find network problems and bottlenecks.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Provide network  metrics to higher level services so  they can make informed  decisions about their use  of the  network  </a:t>
            </a:r>
            <a:r>
              <a:rPr lang="en-US" i="1" dirty="0" smtClean="0"/>
              <a:t>(Which  sources, destinations  for   jobs  or  data  are  most  effective?)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C00000"/>
                </a:solidFill>
              </a:rPr>
              <a:t>Goal</a:t>
            </a:r>
            <a:r>
              <a:rPr lang="en-US" dirty="0">
                <a:solidFill>
                  <a:srgbClr val="C00000"/>
                </a:solidFill>
              </a:rPr>
              <a:t>: OSG </a:t>
            </a:r>
            <a:r>
              <a:rPr lang="en-US" dirty="0" smtClean="0">
                <a:solidFill>
                  <a:srgbClr val="C00000"/>
                </a:solidFill>
              </a:rPr>
              <a:t>hosts network </a:t>
            </a:r>
            <a:r>
              <a:rPr lang="en-US" dirty="0">
                <a:solidFill>
                  <a:srgbClr val="C00000"/>
                </a:solidFill>
              </a:rPr>
              <a:t>information for its constituents, aiding in finding/fixing problems and enabling applications and users to better take advantage of their </a:t>
            </a:r>
            <a:r>
              <a:rPr lang="en-US" dirty="0" smtClean="0">
                <a:solidFill>
                  <a:srgbClr val="C00000"/>
                </a:solidFill>
              </a:rPr>
              <a:t>networks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OSG  </a:t>
            </a:r>
            <a:r>
              <a:rPr kumimoji="0" lang="en-US" dirty="0" smtClean="0"/>
              <a:t>Networking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 dirty="0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4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24" y="187599"/>
            <a:ext cx="7498080" cy="914400"/>
          </a:xfrm>
        </p:spPr>
        <p:txBody>
          <a:bodyPr/>
          <a:lstStyle/>
          <a:p>
            <a:r>
              <a:rPr lang="en-US" dirty="0" smtClean="0"/>
              <a:t>Year 1&amp;2 Goals and Key Initiatives in Network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47668"/>
            <a:ext cx="8763000" cy="522933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Year 1 of OSG Networking was primarily focused on getting network monitoring in place	</a:t>
            </a:r>
          </a:p>
          <a:p>
            <a:pPr lvl="1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Deploying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perfSONAR</a:t>
            </a:r>
            <a:r>
              <a:rPr lang="en-US" b="1" dirty="0" smtClean="0">
                <a:solidFill>
                  <a:srgbClr val="FF0000"/>
                </a:solidFill>
              </a:rPr>
              <a:t>-PS:  </a:t>
            </a:r>
            <a:r>
              <a:rPr lang="en-US" dirty="0" smtClean="0"/>
              <a:t>Instrumenting OSG sites with standardized tools to gather network metrics</a:t>
            </a:r>
          </a:p>
          <a:p>
            <a:pPr lvl="1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OSG Network Service:  </a:t>
            </a:r>
            <a:r>
              <a:rPr lang="en-US" dirty="0" smtClean="0"/>
              <a:t>Gathering OSG network metrics centrally and making them available for users and applications</a:t>
            </a:r>
          </a:p>
          <a:p>
            <a:pPr lvl="1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Network Documentation:</a:t>
            </a:r>
            <a:r>
              <a:rPr lang="en-US" dirty="0" smtClean="0"/>
              <a:t> Creating documentation for OSG user and VO managers to guide them in understanding and diagnosing network issues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Year 2 </a:t>
            </a:r>
            <a:r>
              <a:rPr lang="en-US" dirty="0"/>
              <a:t>primary components: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Complete deployment of perfSONAR-PS</a:t>
            </a:r>
            <a:endParaRPr lang="en-US" dirty="0"/>
          </a:p>
          <a:p>
            <a:pPr lvl="1"/>
            <a:r>
              <a:rPr lang="en-US" dirty="0" smtClean="0"/>
              <a:t>Improving </a:t>
            </a:r>
            <a:r>
              <a:rPr lang="en-US" dirty="0"/>
              <a:t>the modular dashboard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Explore extending coverage to include WLCG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Enable alarming and problem analysis based upon network metrics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Improve tools and  documentation from user perspective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OSG  </a:t>
            </a:r>
            <a:r>
              <a:rPr kumimoji="0" lang="en-US" dirty="0" smtClean="0"/>
              <a:t>Networking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9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4" y="256217"/>
            <a:ext cx="7657613" cy="560345"/>
          </a:xfrm>
        </p:spPr>
        <p:txBody>
          <a:bodyPr/>
          <a:lstStyle/>
          <a:p>
            <a:r>
              <a:rPr lang="en-US" dirty="0" smtClean="0"/>
              <a:t>Replacement Prototype: MaDDash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5143946" cy="484674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OSG  </a:t>
            </a: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36431"/>
          <a:stretch/>
        </p:blipFill>
        <p:spPr>
          <a:xfrm>
            <a:off x="5334000" y="1447800"/>
            <a:ext cx="3657600" cy="39322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6096000"/>
            <a:ext cx="861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MaDDash (Monitoring and Debugging Dashboard) supported  by </a:t>
            </a:r>
            <a:r>
              <a:rPr lang="en-US" dirty="0" err="1" smtClean="0"/>
              <a:t>ESnet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0668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Must  be migrated  to  OSG!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Picture 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5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879" y="523575"/>
            <a:ext cx="7657613" cy="560345"/>
          </a:xfrm>
        </p:spPr>
        <p:txBody>
          <a:bodyPr/>
          <a:lstStyle/>
          <a:p>
            <a:r>
              <a:rPr lang="en-US" dirty="0" smtClean="0"/>
              <a:t>Prototype: Service Monitoring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48446"/>
            <a:ext cx="6883830" cy="469995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OSG  </a:t>
            </a: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1447800"/>
            <a:ext cx="2057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OMD (Open Monitoring Distribution)</a:t>
            </a:r>
          </a:p>
          <a:p>
            <a:endParaRPr lang="en-US" b="1" dirty="0"/>
          </a:p>
          <a:p>
            <a:r>
              <a:rPr lang="en-US" b="1" dirty="0" smtClean="0"/>
              <a:t>Integrated  package over Nagios</a:t>
            </a:r>
          </a:p>
          <a:p>
            <a:endParaRPr lang="en-US" b="1" dirty="0"/>
          </a:p>
          <a:p>
            <a:r>
              <a:rPr lang="en-US" b="1" dirty="0" smtClean="0"/>
              <a:t>Checks/verifies primitive services are functional</a:t>
            </a:r>
          </a:p>
          <a:p>
            <a:endParaRPr lang="en-US" b="1" dirty="0"/>
          </a:p>
          <a:p>
            <a:r>
              <a:rPr lang="en-US" b="1" dirty="0" smtClean="0"/>
              <a:t>Ensures we get good  network  metrics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1157699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Must  be migrated  to  OSG!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Picture 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2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16" y="545855"/>
            <a:ext cx="7657613" cy="560345"/>
          </a:xfrm>
        </p:spPr>
        <p:txBody>
          <a:bodyPr/>
          <a:lstStyle/>
          <a:p>
            <a:r>
              <a:rPr lang="en-US" dirty="0" smtClean="0"/>
              <a:t>Alerting/Alarming for Network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8808"/>
            <a:ext cx="8610600" cy="52181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b="1" dirty="0" smtClean="0"/>
              <a:t>What most sites want is a tool that lets them know if there is a network problem (and ideally WHERE it is)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In year 2 we started to develop this capability for OSG sites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Primitive OSG </a:t>
            </a:r>
            <a:r>
              <a:rPr lang="en-US" sz="1800" dirty="0" err="1" smtClean="0"/>
              <a:t>perfSONAR</a:t>
            </a:r>
            <a:r>
              <a:rPr lang="en-US" sz="1800" dirty="0" smtClean="0"/>
              <a:t>-PS service monitoring is easy and we have </a:t>
            </a:r>
            <a:r>
              <a:rPr lang="en-US" sz="1800" dirty="0" err="1" smtClean="0"/>
              <a:t>Nagios</a:t>
            </a:r>
            <a:r>
              <a:rPr lang="en-US" sz="1800" dirty="0" smtClean="0"/>
              <a:t>-type plugins that check services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Much harder is deciding when network metrics gathered by </a:t>
            </a:r>
            <a:r>
              <a:rPr lang="en-US" sz="1800" dirty="0" err="1" smtClean="0"/>
              <a:t>perfSONAR</a:t>
            </a:r>
            <a:r>
              <a:rPr lang="en-US" sz="1800" dirty="0" smtClean="0"/>
              <a:t>-PS require an alert or alarm:</a:t>
            </a:r>
          </a:p>
          <a:p>
            <a:pPr lvl="2"/>
            <a:r>
              <a:rPr lang="en-US" sz="1800" dirty="0" smtClean="0"/>
              <a:t>Is the change in metrics due to “normal” (heavy) network use or is  there a new problem?</a:t>
            </a:r>
          </a:p>
          <a:p>
            <a:pPr lvl="2"/>
            <a:r>
              <a:rPr lang="en-US" sz="1800" dirty="0" smtClean="0"/>
              <a:t>If there is a real problem, where is it located?  This is critical because we should only alert someone if  the problem is one they can fix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Interesting project at Georgia Tech called </a:t>
            </a:r>
            <a:r>
              <a:rPr lang="en-US" sz="1800" dirty="0" err="1" smtClean="0"/>
              <a:t>Pythia</a:t>
            </a:r>
            <a:r>
              <a:rPr lang="en-US" sz="1800" dirty="0" smtClean="0"/>
              <a:t> (see </a:t>
            </a:r>
            <a:r>
              <a:rPr lang="en-US" sz="1800" dirty="0" err="1" smtClean="0"/>
              <a:t>Terena</a:t>
            </a:r>
            <a:r>
              <a:rPr lang="en-US" sz="1800" dirty="0" smtClean="0"/>
              <a:t> presentation </a:t>
            </a:r>
            <a:r>
              <a:rPr lang="en-US" sz="1800" dirty="0">
                <a:effectLst/>
              </a:rPr>
              <a:t> </a:t>
            </a:r>
            <a:r>
              <a:rPr lang="en-US" sz="1800" dirty="0">
                <a:effectLst/>
                <a:hlinkClick r:id="rId3"/>
              </a:rPr>
              <a:t>https://</a:t>
            </a:r>
            <a:r>
              <a:rPr lang="en-US" sz="1800" dirty="0" smtClean="0">
                <a:effectLst/>
                <a:hlinkClick r:id="rId3"/>
              </a:rPr>
              <a:t>tnc2013.terena.org/core/presentation/40</a:t>
            </a:r>
            <a:r>
              <a:rPr lang="en-US" sz="1800" dirty="0" smtClean="0">
                <a:effectLst/>
              </a:rPr>
              <a:t> )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Submitted new  proposal NSF SI2-SSE “PuNDIT” (Pythia Network  Diagnosis Infrastructure) which targets OSG/WLCG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Goal is to provide this needed alerting/alarming component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OSG  </a:t>
            </a: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655320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9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469" y="523575"/>
            <a:ext cx="7657613" cy="560345"/>
          </a:xfrm>
        </p:spPr>
        <p:txBody>
          <a:bodyPr/>
          <a:lstStyle/>
          <a:p>
            <a:r>
              <a:rPr lang="en-US" dirty="0" smtClean="0"/>
              <a:t>Network Area Near 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2746"/>
            <a:ext cx="8610600" cy="49842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B050"/>
                </a:solidFill>
              </a:rPr>
              <a:t>OSG is strongly encouraging non-WLCG  sites to deploy perfSONAR-PS toolkit  instances so we can help them with network issues.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Automating the creation of “mesh-configurations” using OIM  and GOCDB registration information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OSG production has older network </a:t>
            </a:r>
            <a:r>
              <a:rPr lang="en-US" sz="2000" dirty="0" err="1" smtClean="0">
                <a:solidFill>
                  <a:srgbClr val="C00000"/>
                </a:solidFill>
              </a:rPr>
              <a:t>datastore</a:t>
            </a:r>
            <a:r>
              <a:rPr lang="en-US" sz="2000" dirty="0" smtClean="0">
                <a:solidFill>
                  <a:srgbClr val="C00000"/>
                </a:solidFill>
              </a:rPr>
              <a:t> and monitoring in place BUT it must be merged with newer replacements.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Prototype services need to migrate into OSG from AGLT2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Must integrate new </a:t>
            </a:r>
            <a:r>
              <a:rPr lang="en-US" sz="2000" dirty="0" err="1" smtClean="0"/>
              <a:t>RESTful</a:t>
            </a:r>
            <a:r>
              <a:rPr lang="en-US" sz="2000" dirty="0" smtClean="0"/>
              <a:t> API components from perfSONAR v3.4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Must test API and client use-cases from OSG and WLCG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We  must  evaluate the impact of  monitoring and gathering network  metrics for  all of WLCG before committing  to provide their monitoring and data aggregation.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04800" y="6477000"/>
            <a:ext cx="3019425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OSG  </a:t>
            </a: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533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6564340"/>
            <a:ext cx="2184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34399</TotalTime>
  <Words>1568</Words>
  <Application>Microsoft Macintosh PowerPoint</Application>
  <PresentationFormat>On-screen Show (4:3)</PresentationFormat>
  <Paragraphs>449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Japanese Art</vt:lpstr>
      <vt:lpstr>OSG Production Foundations for 2M+ Hours/Day  April 9, 2014  Rob Quick  With Help from Shawn McKee and Chander Seghal</vt:lpstr>
      <vt:lpstr>Once Upon a Time…</vt:lpstr>
      <vt:lpstr>Agenda</vt:lpstr>
      <vt:lpstr>OSG Networking Area</vt:lpstr>
      <vt:lpstr>Year 1&amp;2 Goals and Key Initiatives in Network Area</vt:lpstr>
      <vt:lpstr>Replacement Prototype: MaDDash</vt:lpstr>
      <vt:lpstr>Prototype: Service Monitoring</vt:lpstr>
      <vt:lpstr>Alerting/Alarming for Network Issues</vt:lpstr>
      <vt:lpstr>Network Area Near Term Goals</vt:lpstr>
      <vt:lpstr>OSG Eco-system</vt:lpstr>
      <vt:lpstr>OSG Opportunistic Eco-system</vt:lpstr>
      <vt:lpstr>OSG VO Mission &amp; Usage</vt:lpstr>
      <vt:lpstr>Access to OSG DHTC Fabric via OSG VO</vt:lpstr>
      <vt:lpstr>OSG-Direct users April 2013 to March 2014</vt:lpstr>
      <vt:lpstr>XSEDE users April 2013 to March 2014</vt:lpstr>
      <vt:lpstr>Operations Mission and Structure</vt:lpstr>
      <vt:lpstr>Service Levels</vt:lpstr>
      <vt:lpstr>Communication and Interoperability</vt:lpstr>
      <vt:lpstr>Impact of Production Foundations</vt:lpstr>
      <vt:lpstr>PowerPoint Presentation</vt:lpstr>
      <vt:lpstr>Things We Learned Yesterday</vt:lpstr>
      <vt:lpstr>The Real Challenge of Operations</vt:lpstr>
      <vt:lpstr>Thoughts?</vt:lpstr>
    </vt:vector>
  </TitlesOfParts>
  <Manager/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PjM Report for OSG Review Jan-2009</dc:title>
  <dc:creator>Chander Sehgal</dc:creator>
  <cp:keywords/>
  <cp:lastModifiedBy>Rob Quick</cp:lastModifiedBy>
  <cp:revision>936</cp:revision>
  <cp:lastPrinted>2010-08-17T19:25:00Z</cp:lastPrinted>
  <dcterms:created xsi:type="dcterms:W3CDTF">2010-12-10T10:41:38Z</dcterms:created>
  <dcterms:modified xsi:type="dcterms:W3CDTF">2014-04-09T07:03:54Z</dcterms:modified>
</cp:coreProperties>
</file>