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405" r:id="rId2"/>
    <p:sldId id="423" r:id="rId3"/>
    <p:sldId id="444" r:id="rId4"/>
    <p:sldId id="453" r:id="rId5"/>
    <p:sldId id="393" r:id="rId6"/>
    <p:sldId id="454" r:id="rId7"/>
    <p:sldId id="456" r:id="rId8"/>
    <p:sldId id="409" r:id="rId9"/>
    <p:sldId id="410" r:id="rId10"/>
    <p:sldId id="437" r:id="rId11"/>
    <p:sldId id="440" r:id="rId12"/>
    <p:sldId id="411" r:id="rId13"/>
    <p:sldId id="375" r:id="rId14"/>
    <p:sldId id="424" r:id="rId15"/>
    <p:sldId id="451" r:id="rId16"/>
    <p:sldId id="452" r:id="rId17"/>
    <p:sldId id="403" r:id="rId18"/>
    <p:sldId id="404" r:id="rId19"/>
    <p:sldId id="445" r:id="rId20"/>
    <p:sldId id="415" r:id="rId21"/>
    <p:sldId id="408" r:id="rId2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C"/>
    <a:srgbClr val="FF0000"/>
    <a:srgbClr val="376092"/>
    <a:srgbClr val="1025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0" d="100"/>
          <a:sy n="100" d="100"/>
        </p:scale>
        <p:origin x="-18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65"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42E48A4-26FE-8543-9774-C720E0EF1B98}" type="datetime1">
              <a:rPr lang="en-US"/>
              <a:pPr>
                <a:defRPr/>
              </a:pPr>
              <a:t>4/9/14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65"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39BA514-8CD3-A948-B102-DD15BF2CB82D}" type="slidenum">
              <a:rPr lang="en-US"/>
              <a:pPr>
                <a:defRPr/>
              </a:pPr>
              <a:t>‹#›</a:t>
            </a:fld>
            <a:endParaRPr lang="en-US"/>
          </a:p>
        </p:txBody>
      </p:sp>
    </p:spTree>
    <p:extLst>
      <p:ext uri="{BB962C8B-B14F-4D97-AF65-F5344CB8AC3E}">
        <p14:creationId xmlns:p14="http://schemas.microsoft.com/office/powerpoint/2010/main" val="269001754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65"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9D31177-22AF-DE47-8078-2226825A7E43}" type="datetime1">
              <a:rPr lang="en-US"/>
              <a:pPr>
                <a:defRPr/>
              </a:pPr>
              <a:t>4/9/14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65"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1225AAD-01AA-824F-AFE8-68E592A22690}" type="slidenum">
              <a:rPr lang="en-US"/>
              <a:pPr>
                <a:defRPr/>
              </a:pPr>
              <a:t>‹#›</a:t>
            </a:fld>
            <a:endParaRPr lang="en-US"/>
          </a:p>
        </p:txBody>
      </p:sp>
    </p:spTree>
    <p:extLst>
      <p:ext uri="{BB962C8B-B14F-4D97-AF65-F5344CB8AC3E}">
        <p14:creationId xmlns:p14="http://schemas.microsoft.com/office/powerpoint/2010/main" val="951559023"/>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85000" lnSpcReduction="10000"/>
          </a:bodyPr>
          <a:lstStyle/>
          <a:p>
            <a:pPr>
              <a:defRPr/>
            </a:pPr>
            <a:r>
              <a:rPr lang="en-US" dirty="0" smtClean="0"/>
              <a:t>SPOT Suite Components:</a:t>
            </a:r>
          </a:p>
          <a:p>
            <a:pPr>
              <a:defRPr/>
            </a:pPr>
            <a:r>
              <a:rPr lang="en-US" dirty="0" smtClean="0"/>
              <a:t>- </a:t>
            </a:r>
            <a:r>
              <a:rPr lang="en-US" dirty="0" err="1" smtClean="0"/>
              <a:t>Beamline</a:t>
            </a:r>
            <a:r>
              <a:rPr lang="en-US" dirty="0" smtClean="0"/>
              <a:t> DTN: Based upon </a:t>
            </a:r>
            <a:r>
              <a:rPr lang="en-US" dirty="0" err="1" smtClean="0"/>
              <a:t>ESNet's</a:t>
            </a:r>
            <a:r>
              <a:rPr lang="en-US" dirty="0" smtClean="0"/>
              <a:t> DTN Reference Architecture</a:t>
            </a:r>
          </a:p>
          <a:p>
            <a:pPr>
              <a:defRPr/>
            </a:pPr>
            <a:r>
              <a:rPr lang="en-US" dirty="0" smtClean="0"/>
              <a:t>  - </a:t>
            </a:r>
            <a:r>
              <a:rPr lang="en-US" dirty="0" err="1" smtClean="0"/>
              <a:t>fasterdata.es.net</a:t>
            </a:r>
            <a:endParaRPr lang="en-US" dirty="0" smtClean="0"/>
          </a:p>
          <a:p>
            <a:pPr>
              <a:defRPr/>
            </a:pPr>
            <a:r>
              <a:rPr lang="en-US" dirty="0" smtClean="0"/>
              <a:t>- Data </a:t>
            </a:r>
            <a:r>
              <a:rPr lang="en-US" dirty="0" err="1" smtClean="0"/>
              <a:t>Suitcasing</a:t>
            </a:r>
            <a:r>
              <a:rPr lang="en-US" dirty="0" smtClean="0"/>
              <a:t>: </a:t>
            </a:r>
            <a:r>
              <a:rPr lang="en-US" dirty="0" err="1" smtClean="0"/>
              <a:t>Beamline</a:t>
            </a:r>
            <a:r>
              <a:rPr lang="en-US" dirty="0" smtClean="0"/>
              <a:t> specific</a:t>
            </a:r>
          </a:p>
          <a:p>
            <a:pPr>
              <a:defRPr/>
            </a:pPr>
            <a:r>
              <a:rPr lang="en-US" dirty="0" smtClean="0"/>
              <a:t>  - HDF5 file containing </a:t>
            </a:r>
            <a:r>
              <a:rPr lang="en-US" dirty="0" err="1" smtClean="0"/>
              <a:t>Beamline</a:t>
            </a:r>
            <a:r>
              <a:rPr lang="en-US" dirty="0" smtClean="0"/>
              <a:t> </a:t>
            </a:r>
            <a:r>
              <a:rPr lang="en-US" dirty="0" err="1" smtClean="0"/>
              <a:t>MetaData</a:t>
            </a:r>
            <a:r>
              <a:rPr lang="en-US" dirty="0" smtClean="0"/>
              <a:t> &amp; Dataset Data</a:t>
            </a:r>
          </a:p>
          <a:p>
            <a:pPr>
              <a:defRPr/>
            </a:pPr>
            <a:r>
              <a:rPr lang="en-US" dirty="0" smtClean="0"/>
              <a:t>- SPADE Data Transfer: generic</a:t>
            </a:r>
          </a:p>
          <a:p>
            <a:pPr>
              <a:defRPr/>
            </a:pPr>
            <a:r>
              <a:rPr lang="en-US" dirty="0" smtClean="0"/>
              <a:t>  - Setup on each DTN talking to single SPADE on NERSC DTN</a:t>
            </a:r>
          </a:p>
          <a:p>
            <a:pPr>
              <a:defRPr/>
            </a:pPr>
            <a:r>
              <a:rPr lang="en-US" dirty="0" smtClean="0"/>
              <a:t>- </a:t>
            </a:r>
            <a:r>
              <a:rPr lang="en-US" dirty="0" err="1" smtClean="0"/>
              <a:t>MetaData</a:t>
            </a:r>
            <a:r>
              <a:rPr lang="en-US" dirty="0" smtClean="0"/>
              <a:t> </a:t>
            </a:r>
            <a:r>
              <a:rPr lang="en-US" dirty="0" err="1" smtClean="0"/>
              <a:t>DataBase</a:t>
            </a:r>
            <a:r>
              <a:rPr lang="en-US" dirty="0" smtClean="0"/>
              <a:t>: </a:t>
            </a:r>
            <a:r>
              <a:rPr lang="en-US" dirty="0" err="1" smtClean="0"/>
              <a:t>MongoDB</a:t>
            </a:r>
            <a:r>
              <a:rPr lang="en-US" dirty="0" smtClean="0"/>
              <a:t> at NERSC</a:t>
            </a:r>
          </a:p>
          <a:p>
            <a:pPr>
              <a:defRPr/>
            </a:pPr>
            <a:r>
              <a:rPr lang="en-US" dirty="0" smtClean="0"/>
              <a:t>  - Metadata, provenance, and dataset descriptors for all datasets</a:t>
            </a:r>
          </a:p>
          <a:p>
            <a:pPr>
              <a:defRPr/>
            </a:pPr>
            <a:r>
              <a:rPr lang="en-US" dirty="0" smtClean="0"/>
              <a:t>  - Searchable, annotatable, </a:t>
            </a:r>
            <a:r>
              <a:rPr lang="en-US" dirty="0" err="1" smtClean="0"/>
              <a:t>queriable</a:t>
            </a:r>
            <a:endParaRPr lang="en-US" dirty="0" smtClean="0"/>
          </a:p>
          <a:p>
            <a:pPr>
              <a:defRPr/>
            </a:pPr>
            <a:r>
              <a:rPr lang="en-US" dirty="0" smtClean="0"/>
              <a:t>  - Permits heterogeneous </a:t>
            </a:r>
            <a:r>
              <a:rPr lang="en-US" dirty="0" err="1" smtClean="0"/>
              <a:t>beamlines</a:t>
            </a:r>
            <a:endParaRPr lang="en-US" dirty="0" smtClean="0"/>
          </a:p>
          <a:p>
            <a:pPr>
              <a:defRPr/>
            </a:pPr>
            <a:r>
              <a:rPr lang="en-US" dirty="0" smtClean="0"/>
              <a:t>- SPOT Suite Data Portal: NERSC Science Data Gateway &amp; NEWT</a:t>
            </a:r>
          </a:p>
          <a:p>
            <a:pPr>
              <a:defRPr/>
            </a:pPr>
            <a:r>
              <a:rPr lang="en-US" dirty="0" smtClean="0"/>
              <a:t>  - Real/Reciprocal/Spectrum data browsing, system health, offline analysis</a:t>
            </a:r>
          </a:p>
          <a:p>
            <a:pPr>
              <a:defRPr/>
            </a:pPr>
            <a:r>
              <a:rPr lang="en-US" dirty="0" smtClean="0"/>
              <a:t>  - Simulation tools: </a:t>
            </a:r>
            <a:r>
              <a:rPr lang="en-US" dirty="0" err="1" smtClean="0"/>
              <a:t>ShirleyXANS</a:t>
            </a:r>
            <a:r>
              <a:rPr lang="en-US" dirty="0" smtClean="0"/>
              <a:t>, GISAXS (soon), </a:t>
            </a:r>
            <a:r>
              <a:rPr lang="en-US" dirty="0" err="1" smtClean="0"/>
              <a:t>BerkeleyGW</a:t>
            </a:r>
            <a:endParaRPr lang="en-US" dirty="0" smtClean="0"/>
          </a:p>
          <a:p>
            <a:pPr>
              <a:defRPr/>
            </a:pPr>
            <a:r>
              <a:rPr lang="en-US" dirty="0" smtClean="0"/>
              <a:t>- HPC-optimized Photon Science Codes:</a:t>
            </a:r>
          </a:p>
          <a:p>
            <a:pPr>
              <a:defRPr/>
            </a:pPr>
            <a:r>
              <a:rPr lang="en-US" dirty="0" smtClean="0"/>
              <a:t>  - Mostly Tomography so far (plus XMAS - micro-Diffraction</a:t>
            </a:r>
          </a:p>
          <a:p>
            <a:pPr>
              <a:defRPr/>
            </a:pPr>
            <a:r>
              <a:rPr lang="en-US" dirty="0" smtClean="0"/>
              <a:t>- Rabbit-MQ Job submission system: (in development)</a:t>
            </a:r>
          </a:p>
          <a:p>
            <a:pPr>
              <a:defRPr/>
            </a:pPr>
            <a:r>
              <a:rPr lang="en-US" dirty="0" smtClean="0"/>
              <a:t>  - synchronize and prioritize </a:t>
            </a:r>
            <a:r>
              <a:rPr lang="en-US" dirty="0" err="1" smtClean="0"/>
              <a:t>realtime</a:t>
            </a:r>
            <a:r>
              <a:rPr lang="en-US" dirty="0" smtClean="0"/>
              <a:t> work, offline work, multiple machine queues on NERSC floor</a:t>
            </a:r>
          </a:p>
          <a:p>
            <a:pPr>
              <a:defRPr/>
            </a:pPr>
            <a:r>
              <a:rPr lang="en-US" dirty="0" smtClean="0"/>
              <a:t>- Workflow System: (SDAV </a:t>
            </a:r>
            <a:r>
              <a:rPr lang="en-US" dirty="0" err="1" smtClean="0"/>
              <a:t>PostDoc</a:t>
            </a:r>
            <a:r>
              <a:rPr lang="en-US" dirty="0" smtClean="0"/>
              <a:t> hire)</a:t>
            </a:r>
          </a:p>
          <a:p>
            <a:pPr>
              <a:defRPr/>
            </a:pPr>
            <a:r>
              <a:rPr lang="en-US" dirty="0" smtClean="0"/>
              <a:t>  - Drives multiple tasks and many jobs based on data source &amp; type</a:t>
            </a:r>
          </a:p>
          <a:p>
            <a:pPr>
              <a:defRPr/>
            </a:pPr>
            <a:r>
              <a:rPr lang="en-US" dirty="0" smtClean="0"/>
              <a:t>- WAN Data Access &amp; Sharing: (SDAV </a:t>
            </a:r>
            <a:r>
              <a:rPr lang="en-US" dirty="0" err="1" smtClean="0"/>
              <a:t>PostDoc</a:t>
            </a:r>
            <a:r>
              <a:rPr lang="en-US" dirty="0" smtClean="0"/>
              <a:t> hire)</a:t>
            </a:r>
          </a:p>
          <a:p>
            <a:pPr>
              <a:defRPr/>
            </a:pPr>
            <a:r>
              <a:rPr lang="en-US" dirty="0" smtClean="0"/>
              <a:t>  - High performance, secure sharing and distribution of datasets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Shape 146"/>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Shape 14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Accellerator</a:t>
            </a:r>
            <a:r>
              <a:rPr lang="en-US" dirty="0" smtClean="0"/>
              <a:t> Luminosity</a:t>
            </a:r>
          </a:p>
          <a:p>
            <a:r>
              <a:rPr lang="en-US" dirty="0" smtClean="0"/>
              <a:t>Detector</a:t>
            </a:r>
            <a:r>
              <a:rPr lang="en-US" baseline="0" dirty="0" smtClean="0"/>
              <a:t> Resolution</a:t>
            </a:r>
          </a:p>
          <a:p>
            <a:r>
              <a:rPr lang="en-US" baseline="0" dirty="0" smtClean="0"/>
              <a:t>Cycle Rates</a:t>
            </a:r>
          </a:p>
          <a:p>
            <a:r>
              <a:rPr lang="en-US" baseline="0" dirty="0" smtClean="0"/>
              <a:t>Automation of Instruments</a:t>
            </a:r>
            <a:endParaRPr lang="en-US" dirty="0"/>
          </a:p>
        </p:txBody>
      </p:sp>
      <p:sp>
        <p:nvSpPr>
          <p:cNvPr id="4" name="Slide Number Placeholder 3"/>
          <p:cNvSpPr>
            <a:spLocks noGrp="1"/>
          </p:cNvSpPr>
          <p:nvPr>
            <p:ph type="sldNum" sz="quarter" idx="10"/>
          </p:nvPr>
        </p:nvSpPr>
        <p:spPr/>
        <p:txBody>
          <a:bodyPr/>
          <a:lstStyle/>
          <a:p>
            <a:fld id="{CCCC17FD-FB98-C64D-97F1-6A2499BA548D}" type="slidenum">
              <a:rPr lang="en-US" smtClean="0"/>
              <a:t>2</a:t>
            </a:fld>
            <a:endParaRPr lang="en-US"/>
          </a:p>
        </p:txBody>
      </p:sp>
    </p:spTree>
    <p:extLst>
      <p:ext uri="{BB962C8B-B14F-4D97-AF65-F5344CB8AC3E}">
        <p14:creationId xmlns:p14="http://schemas.microsoft.com/office/powerpoint/2010/main" val="1368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7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285750" indent="-285750">
              <a:buFont typeface="Arial"/>
              <a:buChar char="•"/>
            </a:pPr>
            <a:r>
              <a:rPr lang="en-US" sz="2000" dirty="0" smtClean="0"/>
              <a:t>DOE’s national user facility, the world’s first third-generation synchrotron light source, built 1987-1993</a:t>
            </a:r>
          </a:p>
          <a:p>
            <a:pPr marL="285750" indent="-285750">
              <a:buFont typeface="Arial"/>
              <a:buChar char="•"/>
            </a:pPr>
            <a:r>
              <a:rPr lang="en-US" sz="2000" dirty="0" smtClean="0"/>
              <a:t>40+ </a:t>
            </a:r>
            <a:r>
              <a:rPr lang="en-US" sz="2000" dirty="0" err="1" smtClean="0"/>
              <a:t>beamlines</a:t>
            </a:r>
            <a:endParaRPr lang="en-US" sz="2000" dirty="0" smtClean="0"/>
          </a:p>
          <a:p>
            <a:pPr marL="285750" indent="-285750">
              <a:buFont typeface="Arial"/>
              <a:buChar char="•"/>
            </a:pPr>
            <a:r>
              <a:rPr lang="en-US" sz="2000" dirty="0" smtClean="0"/>
              <a:t>2200+ Users</a:t>
            </a:r>
            <a:r>
              <a:rPr lang="en-US" sz="2000" baseline="0" dirty="0" smtClean="0"/>
              <a:t> </a:t>
            </a:r>
            <a:r>
              <a:rPr lang="en-US" sz="1800" dirty="0" smtClean="0"/>
              <a:t>Apply for beam time</a:t>
            </a:r>
            <a:r>
              <a:rPr lang="en-US" sz="1800" baseline="0" dirty="0" smtClean="0"/>
              <a:t> </a:t>
            </a:r>
            <a:r>
              <a:rPr lang="en-US" sz="1800" dirty="0" smtClean="0"/>
              <a:t>Visit on site</a:t>
            </a:r>
          </a:p>
          <a:p>
            <a:pPr marL="285750" indent="-285750">
              <a:buFont typeface="Arial"/>
              <a:buChar char="•"/>
            </a:pPr>
            <a:r>
              <a:rPr lang="en-US" sz="2000" dirty="0" smtClean="0"/>
              <a:t>Employ 200+ scientists</a:t>
            </a:r>
          </a:p>
          <a:p>
            <a:pPr marL="285750" indent="-285750">
              <a:buFont typeface="Arial"/>
              <a:buChar char="•"/>
            </a:pPr>
            <a:r>
              <a:rPr lang="en-US" sz="2000" dirty="0" smtClean="0"/>
              <a:t>600+ publications/year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5" tIns="45753" rIns="91505" bIns="45753"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fld id="{5F5559E8-113F-B646-90F8-4D464DB0A9B7}" type="slidenum">
              <a:rPr lang="en-US" sz="1200">
                <a:latin typeface="Times" charset="0"/>
              </a:rPr>
              <a:pPr algn="r" defTabSz="914400" eaLnBrk="1" hangingPunct="1"/>
              <a:t>6</a:t>
            </a:fld>
            <a:endParaRPr lang="en-US" sz="1200">
              <a:latin typeface="Times" charset="0"/>
            </a:endParaRPr>
          </a:p>
        </p:txBody>
      </p:sp>
      <p:sp>
        <p:nvSpPr>
          <p:cNvPr id="12290"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26" tIns="45713" rIns="91426" bIns="45713"/>
          <a:lstStyle/>
          <a:p>
            <a:pPr defTabSz="914400" eaLnBrk="1" hangingPunct="1"/>
            <a:endParaRPr lang="en-US" b="1">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1505" tIns="45753" rIns="91505" bIns="45753"/>
          <a:lstStyle/>
          <a:p>
            <a:pPr defTabSz="914400" eaLnBrk="1" hangingPunct="1">
              <a:spcBef>
                <a:spcPct val="0"/>
              </a:spcBef>
            </a:pPr>
            <a:endParaRPr lang="en-US">
              <a:latin typeface="Times" charset="0"/>
              <a:ea typeface="ＭＳ Ｐゴシック" charset="0"/>
              <a:cs typeface="ＭＳ Ｐゴシック" charset="0"/>
            </a:endParaRPr>
          </a:p>
        </p:txBody>
      </p:sp>
      <p:sp>
        <p:nvSpPr>
          <p:cNvPr id="153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5" tIns="45753" rIns="91505" bIns="45753"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fld id="{A4DA0D8D-4FE6-F043-A2E7-9F694A7CF86C}" type="slidenum">
              <a:rPr lang="en-US" sz="1200">
                <a:solidFill>
                  <a:srgbClr val="000000"/>
                </a:solidFill>
              </a:rPr>
              <a:pPr algn="r" defTabSz="914400" eaLnBrk="1" hangingPunct="1"/>
              <a:t>7</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AA6E6-39B3-4FAB-8102-27B91077ADE9}" type="slidenum">
              <a:rPr lang="en-US" smtClean="0"/>
              <a:pPr/>
              <a:t>8</a:t>
            </a:fld>
            <a:endParaRPr lang="en-US"/>
          </a:p>
        </p:txBody>
      </p:sp>
    </p:spTree>
    <p:extLst>
      <p:ext uri="{BB962C8B-B14F-4D97-AF65-F5344CB8AC3E}">
        <p14:creationId xmlns:p14="http://schemas.microsoft.com/office/powerpoint/2010/main" val="369043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Show movie of rate of data collection with pco.4000, edge, and </a:t>
            </a:r>
            <a:r>
              <a:rPr lang="en-US" dirty="0" err="1" smtClean="0"/>
              <a:t>dimax</a:t>
            </a:r>
            <a:endParaRPr lang="en-US" dirty="0" smtClean="0"/>
          </a:p>
          <a:p>
            <a:endParaRPr lang="en-US" dirty="0"/>
          </a:p>
        </p:txBody>
      </p:sp>
    </p:spTree>
    <p:extLst>
      <p:ext uri="{BB962C8B-B14F-4D97-AF65-F5344CB8AC3E}">
        <p14:creationId xmlns:p14="http://schemas.microsoft.com/office/powerpoint/2010/main" val="222964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a pile of hard drives, </a:t>
            </a:r>
            <a:r>
              <a:rPr lang="en-US" dirty="0" err="1" smtClean="0"/>
              <a:t>dvd’s</a:t>
            </a:r>
            <a:r>
              <a:rPr lang="en-US" dirty="0" smtClean="0"/>
              <a:t>, etc.</a:t>
            </a:r>
          </a:p>
          <a:p>
            <a:r>
              <a:rPr lang="en-US" dirty="0" smtClean="0"/>
              <a:t>Piles of hard drives</a:t>
            </a:r>
          </a:p>
          <a:p>
            <a:r>
              <a:rPr lang="en-US" dirty="0" smtClean="0"/>
              <a:t>Trying to figure out what to erase</a:t>
            </a:r>
          </a:p>
          <a:p>
            <a:r>
              <a:rPr lang="en-US" dirty="0" smtClean="0"/>
              <a:t>Transferring data to people off-site (DVD story)</a:t>
            </a:r>
          </a:p>
          <a:p>
            <a:r>
              <a:rPr lang="en-US" dirty="0" smtClean="0"/>
              <a:t>People not being able to copy data before they leave</a:t>
            </a:r>
          </a:p>
          <a:p>
            <a:endParaRPr lang="en-US" dirty="0" smtClean="0"/>
          </a:p>
          <a:p>
            <a:endParaRPr lang="en-US" dirty="0" smtClean="0"/>
          </a:p>
          <a:p>
            <a:r>
              <a:rPr lang="en-US" dirty="0" smtClean="0"/>
              <a:t>screenshots</a:t>
            </a:r>
          </a:p>
          <a:p>
            <a:endParaRPr lang="en-US" dirty="0"/>
          </a:p>
        </p:txBody>
      </p:sp>
      <p:sp>
        <p:nvSpPr>
          <p:cNvPr id="4" name="Slide Number Placeholder 3"/>
          <p:cNvSpPr>
            <a:spLocks noGrp="1"/>
          </p:cNvSpPr>
          <p:nvPr>
            <p:ph type="sldNum" sz="quarter" idx="10"/>
          </p:nvPr>
        </p:nvSpPr>
        <p:spPr/>
        <p:txBody>
          <a:bodyPr/>
          <a:lstStyle/>
          <a:p>
            <a:fld id="{8444A3E4-0B4C-4034-B05F-222328BDB535}" type="slidenum">
              <a:rPr lang="en-US" smtClean="0"/>
              <a:pPr/>
              <a:t>12</a:t>
            </a:fld>
            <a:endParaRPr lang="en-US"/>
          </a:p>
        </p:txBody>
      </p:sp>
    </p:spTree>
    <p:extLst>
      <p:ext uri="{BB962C8B-B14F-4D97-AF65-F5344CB8AC3E}">
        <p14:creationId xmlns:p14="http://schemas.microsoft.com/office/powerpoint/2010/main" val="199041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atin typeface="Arial" charset="0"/>
                <a:ea typeface="ＭＳ Ｐゴシック" charset="0"/>
                <a:cs typeface="ＭＳ Ｐゴシック" charset="0"/>
              </a:rPr>
              <a:t>FIJI-norm, FIJI-sino, GridRec, ImgRec</a:t>
            </a: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5729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938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884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98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20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4285366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10253F"/>
        </a:solidFill>
        <a:effectLst/>
      </p:bgPr>
    </p:bg>
    <p:spTree>
      <p:nvGrpSpPr>
        <p:cNvPr id="1" name=""/>
        <p:cNvGrpSpPr/>
        <p:nvPr/>
      </p:nvGrpSpPr>
      <p:grpSpPr>
        <a:xfrm>
          <a:off x="0" y="0"/>
          <a:ext cx="0" cy="0"/>
          <a:chOff x="0" y="0"/>
          <a:chExt cx="0" cy="0"/>
        </a:xfrm>
      </p:grpSpPr>
      <p:pic>
        <p:nvPicPr>
          <p:cNvPr id="2" name="Picture 24" descr="XBD200302-00063-02.jpg"/>
          <p:cNvPicPr>
            <a:picLocks noChangeAspect="1"/>
          </p:cNvPicPr>
          <p:nvPr/>
        </p:nvPicPr>
        <p:blipFill>
          <a:blip r:embed="rId2">
            <a:extLst>
              <a:ext uri="{28A0092B-C50C-407E-A947-70E740481C1C}">
                <a14:useLocalDpi xmlns:a14="http://schemas.microsoft.com/office/drawing/2010/main" val="0"/>
              </a:ext>
            </a:extLst>
          </a:blip>
          <a:srcRect l="3206" t="26352" r="66402" b="1721"/>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p:cNvGrpSpPr>
            <a:grpSpLocks/>
          </p:cNvGrpSpPr>
          <p:nvPr/>
        </p:nvGrpSpPr>
        <p:grpSpPr bwMode="auto">
          <a:xfrm>
            <a:off x="0" y="158750"/>
            <a:ext cx="9144000" cy="6699250"/>
            <a:chOff x="0" y="158750"/>
            <a:chExt cx="9144000" cy="6699250"/>
          </a:xfrm>
        </p:grpSpPr>
        <p:sp>
          <p:nvSpPr>
            <p:cNvPr id="4" name="Rectangle 3"/>
            <p:cNvSpPr/>
            <p:nvPr userDrawn="1"/>
          </p:nvSpPr>
          <p:spPr>
            <a:xfrm>
              <a:off x="0" y="1054100"/>
              <a:ext cx="9144000" cy="5803900"/>
            </a:xfrm>
            <a:prstGeom prst="rect">
              <a:avLst/>
            </a:pr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65" charset="-128"/>
              </a:endParaRPr>
            </a:p>
          </p:txBody>
        </p:sp>
        <p:pic>
          <p:nvPicPr>
            <p:cNvPr id="5" name="Picture 8" descr="LBNL_DOE_Banner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7663" y="158750"/>
              <a:ext cx="845978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0" y="1050925"/>
              <a:ext cx="9144000" cy="1588"/>
            </a:xfrm>
            <a:prstGeom prst="line">
              <a:avLst/>
            </a:prstGeom>
            <a:ln w="6350" cap="flat" cmpd="sng" algn="ctr">
              <a:solidFill>
                <a:srgbClr val="FFFF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11619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smtClean="0"/>
              <a:t>Click to edit Master title style</a:t>
            </a:r>
            <a:endParaRPr dirty="0"/>
          </a:p>
        </p:txBody>
      </p:sp>
      <p:sp>
        <p:nvSpPr>
          <p:cNvPr id="11" name="Content Placeholder 2"/>
          <p:cNvSpPr>
            <a:spLocks noGrp="1"/>
          </p:cNvSpPr>
          <p:nvPr>
            <p:ph sz="half" idx="14"/>
          </p:nvPr>
        </p:nvSpPr>
        <p:spPr>
          <a:xfrm>
            <a:off x="4645152" y="1295400"/>
            <a:ext cx="356616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2"/>
          <p:cNvSpPr>
            <a:spLocks noGrp="1"/>
          </p:cNvSpPr>
          <p:nvPr>
            <p:ph sz="half" idx="15"/>
          </p:nvPr>
        </p:nvSpPr>
        <p:spPr>
          <a:xfrm>
            <a:off x="4645152" y="3901441"/>
            <a:ext cx="356616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
          </p:nvPr>
        </p:nvSpPr>
        <p:spPr>
          <a:xfrm>
            <a:off x="914400" y="1295401"/>
            <a:ext cx="3566160" cy="489204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r>
              <a:rPr lang="en-US" smtClean="0"/>
              <a:t>1/23/13</a:t>
            </a:r>
            <a:endParaRPr lang="en-US"/>
          </a:p>
        </p:txBody>
      </p:sp>
      <p:sp>
        <p:nvSpPr>
          <p:cNvPr id="13"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r>
              <a:rPr lang="en-US" smtClean="0"/>
              <a:t>Computational Research Division | Lawrence Berkeley National Laboratory | Department of Energy</a:t>
            </a:r>
            <a:endParaRPr lang="en-US"/>
          </a:p>
        </p:txBody>
      </p:sp>
      <p:sp>
        <p:nvSpPr>
          <p:cNvPr id="15"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t>‹#›</a:t>
            </a:fld>
            <a:endParaRPr lang="en-US"/>
          </a:p>
        </p:txBody>
      </p:sp>
    </p:spTree>
    <p:extLst>
      <p:ext uri="{BB962C8B-B14F-4D97-AF65-F5344CB8AC3E}">
        <p14:creationId xmlns:p14="http://schemas.microsoft.com/office/powerpoint/2010/main" val="3199580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73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19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73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188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829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30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2123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20278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emf"/><Relationship Id="rId19" Type="http://schemas.openxmlformats.org/officeDocument/2006/relationships/hyperlink" Target="mailto:CETull@lbl.gov"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619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Straight Connector 21"/>
          <p:cNvCxnSpPr/>
          <p:nvPr/>
        </p:nvCxnSpPr>
        <p:spPr>
          <a:xfrm>
            <a:off x="0" y="6045200"/>
            <a:ext cx="9144000" cy="1588"/>
          </a:xfrm>
          <a:prstGeom prst="line">
            <a:avLst/>
          </a:prstGeom>
          <a:ln w="6350" cap="flat" cmpd="sng" algn="ctr">
            <a:solidFill>
              <a:schemeClr val="tx2">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9" name="Picture 22" descr="LBNL_BlueLogo.eps"/>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235700" y="6275388"/>
            <a:ext cx="2641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484313" y="6318250"/>
            <a:ext cx="5511800" cy="579438"/>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US" sz="1400" dirty="0" smtClean="0">
                <a:solidFill>
                  <a:srgbClr val="95B3D7"/>
                </a:solidFill>
                <a:cs typeface="Arial" charset="0"/>
                <a:hlinkClick r:id="rId19"/>
              </a:rPr>
              <a:t>CETull@lbl.gov</a:t>
            </a:r>
            <a:r>
              <a:rPr lang="en-US" sz="1400" dirty="0" smtClean="0">
                <a:solidFill>
                  <a:srgbClr val="95B3D7"/>
                </a:solidFill>
                <a:cs typeface="Arial" charset="0"/>
              </a:rPr>
              <a:t> - 09 April 2014</a:t>
            </a:r>
            <a:endParaRPr lang="en-US" sz="1400" dirty="0">
              <a:solidFill>
                <a:srgbClr val="95B3D7"/>
              </a:solidFill>
              <a:cs typeface="Arial" charset="0"/>
            </a:endParaRPr>
          </a:p>
          <a:p>
            <a:pPr eaLnBrk="1" hangingPunct="1">
              <a:defRPr/>
            </a:pPr>
            <a:endParaRPr lang="en-US" sz="1800" dirty="0">
              <a:solidFill>
                <a:srgbClr val="95B3D7"/>
              </a:solidFill>
            </a:endParaRPr>
          </a:p>
        </p:txBody>
      </p:sp>
      <p:sp>
        <p:nvSpPr>
          <p:cNvPr id="1031" name="Line 3"/>
          <p:cNvSpPr>
            <a:spLocks noChangeShapeType="1"/>
          </p:cNvSpPr>
          <p:nvPr userDrawn="1"/>
        </p:nvSpPr>
        <p:spPr bwMode="auto">
          <a:xfrm>
            <a:off x="215900" y="1498600"/>
            <a:ext cx="8686800" cy="0"/>
          </a:xfrm>
          <a:prstGeom prst="line">
            <a:avLst/>
          </a:prstGeom>
          <a:noFill/>
          <a:ln w="82550" cmpd="tri">
            <a:solidFill>
              <a:srgbClr val="1F497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hf sldNum="0" hdr="0" ftr="0" dt="0"/>
  <p:txStyles>
    <p:titleStyle>
      <a:lvl1pPr algn="l" defTabSz="457200" rtl="0" eaLnBrk="0" fontAlgn="base" hangingPunct="0">
        <a:spcBef>
          <a:spcPct val="0"/>
        </a:spcBef>
        <a:spcAft>
          <a:spcPct val="0"/>
        </a:spcAft>
        <a:defRPr sz="3200" b="1" kern="1200">
          <a:solidFill>
            <a:schemeClr val="tx2"/>
          </a:solidFill>
          <a:latin typeface="Arial" pitchFamily="-112" charset="0"/>
          <a:ea typeface="ＭＳ Ｐゴシック" pitchFamily="26" charset="-128"/>
          <a:cs typeface="ＭＳ Ｐゴシック" pitchFamily="26" charset="-128"/>
        </a:defRPr>
      </a:lvl1pPr>
      <a:lvl2pPr algn="l" defTabSz="457200" rtl="0" eaLnBrk="0" fontAlgn="base" hangingPunct="0">
        <a:spcBef>
          <a:spcPct val="0"/>
        </a:spcBef>
        <a:spcAft>
          <a:spcPct val="0"/>
        </a:spcAft>
        <a:defRPr sz="3200" b="1">
          <a:solidFill>
            <a:schemeClr val="tx2"/>
          </a:solidFill>
          <a:latin typeface="Arial" pitchFamily="-112" charset="0"/>
          <a:ea typeface="ＭＳ Ｐゴシック" pitchFamily="26" charset="-128"/>
          <a:cs typeface="ＭＳ Ｐゴシック" pitchFamily="26" charset="-128"/>
        </a:defRPr>
      </a:lvl2pPr>
      <a:lvl3pPr algn="l" defTabSz="457200" rtl="0" eaLnBrk="0" fontAlgn="base" hangingPunct="0">
        <a:spcBef>
          <a:spcPct val="0"/>
        </a:spcBef>
        <a:spcAft>
          <a:spcPct val="0"/>
        </a:spcAft>
        <a:defRPr sz="3200" b="1">
          <a:solidFill>
            <a:schemeClr val="tx2"/>
          </a:solidFill>
          <a:latin typeface="Arial" pitchFamily="-112" charset="0"/>
          <a:ea typeface="ＭＳ Ｐゴシック" pitchFamily="26" charset="-128"/>
          <a:cs typeface="ＭＳ Ｐゴシック" pitchFamily="26" charset="-128"/>
        </a:defRPr>
      </a:lvl3pPr>
      <a:lvl4pPr algn="l" defTabSz="457200" rtl="0" eaLnBrk="0" fontAlgn="base" hangingPunct="0">
        <a:spcBef>
          <a:spcPct val="0"/>
        </a:spcBef>
        <a:spcAft>
          <a:spcPct val="0"/>
        </a:spcAft>
        <a:defRPr sz="3200" b="1">
          <a:solidFill>
            <a:schemeClr val="tx2"/>
          </a:solidFill>
          <a:latin typeface="Arial" pitchFamily="-112" charset="0"/>
          <a:ea typeface="ＭＳ Ｐゴシック" pitchFamily="26" charset="-128"/>
          <a:cs typeface="ＭＳ Ｐゴシック" pitchFamily="26" charset="-128"/>
        </a:defRPr>
      </a:lvl4pPr>
      <a:lvl5pPr algn="l" defTabSz="457200" rtl="0" eaLnBrk="0" fontAlgn="base" hangingPunct="0">
        <a:spcBef>
          <a:spcPct val="0"/>
        </a:spcBef>
        <a:spcAft>
          <a:spcPct val="0"/>
        </a:spcAft>
        <a:defRPr sz="3200" b="1">
          <a:solidFill>
            <a:schemeClr val="tx2"/>
          </a:solidFill>
          <a:latin typeface="Arial" pitchFamily="-112" charset="0"/>
          <a:ea typeface="ＭＳ Ｐゴシック" pitchFamily="26" charset="-128"/>
          <a:cs typeface="ＭＳ Ｐゴシック" pitchFamily="26" charset="-128"/>
        </a:defRPr>
      </a:lvl5pPr>
      <a:lvl6pPr marL="4572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p:titleStyle>
    <p:bodyStyle>
      <a:lvl1pPr marL="2921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3pPr>
      <a:lvl4pPr marL="16637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4pPr>
      <a:lvl5pPr marL="21209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file://localhost/Users/cetull/Desktop/20140409-osg-slac/cet20140409-spot-osg/img/pcoEdge.mpg" TargetMode="External"/><Relationship Id="rId4" Type="http://schemas.openxmlformats.org/officeDocument/2006/relationships/video" Target="file://localhost/Users/cetull/Desktop/20140409-osg-slac/cet20140409-spot-osg/img/pcoEdge.mpg" TargetMode="External"/><Relationship Id="rId5" Type="http://schemas.microsoft.com/office/2007/relationships/media" Target="file://localhost/Users/cetull/Desktop/20140409-osg-slac/cet20140409-spot-osg/img/pcoDimax_combo.mpg" TargetMode="External"/><Relationship Id="rId6" Type="http://schemas.openxmlformats.org/officeDocument/2006/relationships/video" Target="file://localhost/Users/cetull/Desktop/20140409-osg-slac/cet20140409-spot-osg/img/pcoDimax_combo.mpg" TargetMode="External"/><Relationship Id="rId7" Type="http://schemas.openxmlformats.org/officeDocument/2006/relationships/slideLayout" Target="../slideLayouts/slideLayout6.xml"/><Relationship Id="rId8" Type="http://schemas.openxmlformats.org/officeDocument/2006/relationships/notesSlide" Target="../notesSlides/notesSlide7.xml"/><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microsoft.com/office/2007/relationships/media" Target="file://localhost/Users/cetull/Desktop/20140409-osg-slac/cet20140409-spot-osg/img/pco4000.mpg" TargetMode="External"/><Relationship Id="rId2" Type="http://schemas.openxmlformats.org/officeDocument/2006/relationships/video" Target="file://localhost/Users/cetull/Desktop/20140409-osg-slac/cet20140409-spot-osg/img/pco4000.mp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7.png"/><Relationship Id="rId1" Type="http://schemas.microsoft.com/office/2007/relationships/media" Target="../media/media3.mp4"/><Relationship Id="rId2"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media" Target="../media/media5.mov"/><Relationship Id="rId4" Type="http://schemas.openxmlformats.org/officeDocument/2006/relationships/video" Target="../media/media5.mov"/><Relationship Id="rId5" Type="http://schemas.microsoft.com/office/2007/relationships/media" Target="file://localhost/Users/dyparkinson/Dropbox/dula_work/movies_stills/ritchie/pulling_apart_2fps_longend.mpg" TargetMode="External"/><Relationship Id="rId6" Type="http://schemas.openxmlformats.org/officeDocument/2006/relationships/video" Target="file://localhost/Users/dyparkinson/Dropbox/dula_work/movies_stills/ritchie/pulling_apart_2fps_longend.mpg" TargetMode="External"/><Relationship Id="rId7" Type="http://schemas.openxmlformats.org/officeDocument/2006/relationships/slideLayout" Target="../slideLayouts/slideLayout6.xml"/><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 Type="http://schemas.microsoft.com/office/2007/relationships/media" Target="../media/media4.mov"/><Relationship Id="rId2" Type="http://schemas.openxmlformats.org/officeDocument/2006/relationships/video" Target="../media/media4.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gif"/><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jp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6.xml"/><Relationship Id="rId6" Type="http://schemas.openxmlformats.org/officeDocument/2006/relationships/notesSlide" Target="../notesSlides/notesSlide6.xml"/><Relationship Id="rId7" Type="http://schemas.openxmlformats.org/officeDocument/2006/relationships/image" Target="../media/image21.png"/><Relationship Id="rId8" Type="http://schemas.openxmlformats.org/officeDocument/2006/relationships/image" Target="../media/image22.png"/><Relationship Id="rId1" Type="http://schemas.microsoft.com/office/2007/relationships/media" Target="../media/media1.mov"/><Relationship Id="rId2" Type="http://schemas.openxmlformats.org/officeDocument/2006/relationships/video" Target="../media/media1.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5"/>
          <p:cNvSpPr txBox="1">
            <a:spLocks noChangeArrowheads="1"/>
          </p:cNvSpPr>
          <p:nvPr/>
        </p:nvSpPr>
        <p:spPr bwMode="auto">
          <a:xfrm>
            <a:off x="1549400" y="2306638"/>
            <a:ext cx="6311900" cy="318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pPr>
            <a:r>
              <a:rPr lang="en-US" sz="4000" b="1" dirty="0" smtClean="0">
                <a:solidFill>
                  <a:schemeClr val="bg1"/>
                </a:solidFill>
                <a:cs typeface="Arial" charset="0"/>
              </a:rPr>
              <a:t>Light Source Facilities: “Big Data”, Big Science</a:t>
            </a:r>
            <a:endParaRPr lang="en-US" sz="1600" b="1" dirty="0">
              <a:solidFill>
                <a:schemeClr val="bg1"/>
              </a:solidFill>
              <a:cs typeface="Arial" charset="0"/>
            </a:endParaRPr>
          </a:p>
          <a:p>
            <a:r>
              <a:rPr lang="en-US" b="1" dirty="0">
                <a:solidFill>
                  <a:schemeClr val="bg1"/>
                </a:solidFill>
                <a:cs typeface="Arial" charset="0"/>
              </a:rPr>
              <a:t>Craig E. Tull, PhD</a:t>
            </a:r>
            <a:r>
              <a:rPr lang="en-US" sz="1800" dirty="0">
                <a:solidFill>
                  <a:schemeClr val="bg1"/>
                </a:solidFill>
                <a:cs typeface="Arial" charset="0"/>
              </a:rPr>
              <a:t/>
            </a:r>
            <a:br>
              <a:rPr lang="en-US" sz="1800" dirty="0">
                <a:solidFill>
                  <a:schemeClr val="bg1"/>
                </a:solidFill>
                <a:cs typeface="Arial" charset="0"/>
              </a:rPr>
            </a:br>
            <a:r>
              <a:rPr lang="en-US" sz="1800" dirty="0">
                <a:solidFill>
                  <a:schemeClr val="bg1"/>
                </a:solidFill>
                <a:cs typeface="Arial" charset="0"/>
              </a:rPr>
              <a:t>Computing Research Division</a:t>
            </a:r>
          </a:p>
          <a:p>
            <a:endParaRPr lang="en-US" sz="1800" dirty="0">
              <a:solidFill>
                <a:schemeClr val="bg1"/>
              </a:solidFill>
              <a:cs typeface="Arial" charset="0"/>
            </a:endParaRPr>
          </a:p>
          <a:p>
            <a:endParaRPr lang="en-US" sz="1800" dirty="0">
              <a:solidFill>
                <a:schemeClr val="bg1"/>
              </a:solidFill>
              <a:cs typeface="Arial" charset="0"/>
            </a:endParaRPr>
          </a:p>
          <a:p>
            <a:r>
              <a:rPr lang="en-US" sz="1800" dirty="0" smtClean="0">
                <a:solidFill>
                  <a:schemeClr val="bg1"/>
                </a:solidFill>
                <a:cs typeface="Arial" charset="0"/>
              </a:rPr>
              <a:t>OSG All-Hands </a:t>
            </a:r>
            <a:r>
              <a:rPr lang="en-US" sz="1800" dirty="0">
                <a:solidFill>
                  <a:schemeClr val="bg1"/>
                </a:solidFill>
                <a:cs typeface="Arial" charset="0"/>
              </a:rPr>
              <a:t>Meeting</a:t>
            </a:r>
          </a:p>
          <a:p>
            <a:r>
              <a:rPr lang="en-US" sz="2000" dirty="0" smtClean="0">
                <a:solidFill>
                  <a:schemeClr val="bg1"/>
                </a:solidFill>
                <a:cs typeface="Arial" charset="0"/>
              </a:rPr>
              <a:t>April 09, </a:t>
            </a:r>
            <a:r>
              <a:rPr lang="en-US" sz="2000" dirty="0">
                <a:solidFill>
                  <a:schemeClr val="bg1"/>
                </a:solidFill>
                <a:cs typeface="Arial" charset="0"/>
              </a:rPr>
              <a:t>2014 @ </a:t>
            </a:r>
            <a:r>
              <a:rPr lang="en-US" sz="2000" dirty="0" smtClean="0">
                <a:solidFill>
                  <a:schemeClr val="bg1"/>
                </a:solidFill>
                <a:cs typeface="Arial" charset="0"/>
              </a:rPr>
              <a:t>SLAC, Menlo Park, </a:t>
            </a:r>
            <a:r>
              <a:rPr lang="en-US" sz="2000" dirty="0">
                <a:solidFill>
                  <a:schemeClr val="bg1"/>
                </a:solidFill>
                <a:cs typeface="Arial" charset="0"/>
              </a:rPr>
              <a:t>CA</a:t>
            </a:r>
            <a:endParaRPr lang="en-US" sz="3000" b="1" dirty="0">
              <a:solidFill>
                <a:schemeClr val="bg1"/>
              </a:solidFill>
              <a:cs typeface="Arial" charset="0"/>
            </a:endParaRPr>
          </a:p>
        </p:txBody>
      </p:sp>
    </p:spTree>
    <p:extLst>
      <p:ext uri="{BB962C8B-B14F-4D97-AF65-F5344CB8AC3E}">
        <p14:creationId xmlns:p14="http://schemas.microsoft.com/office/powerpoint/2010/main" val="21464990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56851"/>
            <a:ext cx="9144000" cy="81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Detectors are getting faster…</a:t>
            </a:r>
            <a:endParaRPr lang="en-US" dirty="0"/>
          </a:p>
        </p:txBody>
      </p:sp>
      <p:pic>
        <p:nvPicPr>
          <p:cNvPr id="4" name="pco4000.mpg">
            <a:hlinkClick r:id="" action="ppaction://media"/>
          </p:cNvPr>
          <p:cNvPicPr/>
          <p:nvPr>
            <a:videoFile r:link="rId2"/>
            <p:extLst>
              <p:ext uri="{DAA4B4D4-6D71-4841-9C94-3DE7FCFB9230}">
                <p14:media xmlns:p14="http://schemas.microsoft.com/office/powerpoint/2010/main" r:link="rId1"/>
              </p:ext>
            </p:extLst>
          </p:nvPr>
        </p:nvPicPr>
        <p:blipFill>
          <a:blip r:embed="rId9"/>
          <a:stretch>
            <a:fillRect/>
          </a:stretch>
        </p:blipFill>
        <p:spPr>
          <a:xfrm>
            <a:off x="304800" y="2438400"/>
            <a:ext cx="2807043" cy="3581400"/>
          </a:xfrm>
          <a:prstGeom prst="rect">
            <a:avLst/>
          </a:prstGeom>
        </p:spPr>
      </p:pic>
      <p:sp>
        <p:nvSpPr>
          <p:cNvPr id="7" name="TextBox 6"/>
          <p:cNvSpPr txBox="1"/>
          <p:nvPr/>
        </p:nvSpPr>
        <p:spPr>
          <a:xfrm>
            <a:off x="1066800" y="6248400"/>
            <a:ext cx="652643" cy="369332"/>
          </a:xfrm>
          <a:prstGeom prst="rect">
            <a:avLst/>
          </a:prstGeom>
          <a:noFill/>
        </p:spPr>
        <p:txBody>
          <a:bodyPr wrap="none" rtlCol="0">
            <a:spAutoFit/>
          </a:bodyPr>
          <a:lstStyle/>
          <a:p>
            <a:r>
              <a:rPr lang="en-US" dirty="0" smtClean="0"/>
              <a:t>2011</a:t>
            </a:r>
            <a:endParaRPr lang="en-US" dirty="0"/>
          </a:p>
        </p:txBody>
      </p:sp>
      <p:sp>
        <p:nvSpPr>
          <p:cNvPr id="8" name="TextBox 7"/>
          <p:cNvSpPr txBox="1"/>
          <p:nvPr/>
        </p:nvSpPr>
        <p:spPr>
          <a:xfrm>
            <a:off x="4191000" y="6248400"/>
            <a:ext cx="652643" cy="369332"/>
          </a:xfrm>
          <a:prstGeom prst="rect">
            <a:avLst/>
          </a:prstGeom>
          <a:noFill/>
        </p:spPr>
        <p:txBody>
          <a:bodyPr wrap="none" rtlCol="0">
            <a:spAutoFit/>
          </a:bodyPr>
          <a:lstStyle/>
          <a:p>
            <a:r>
              <a:rPr lang="en-US" dirty="0" smtClean="0"/>
              <a:t>2012</a:t>
            </a:r>
            <a:endParaRPr lang="en-US" dirty="0"/>
          </a:p>
        </p:txBody>
      </p:sp>
      <p:sp>
        <p:nvSpPr>
          <p:cNvPr id="9" name="TextBox 8"/>
          <p:cNvSpPr txBox="1"/>
          <p:nvPr/>
        </p:nvSpPr>
        <p:spPr>
          <a:xfrm>
            <a:off x="7162800" y="6248400"/>
            <a:ext cx="652643" cy="369332"/>
          </a:xfrm>
          <a:prstGeom prst="rect">
            <a:avLst/>
          </a:prstGeom>
          <a:noFill/>
        </p:spPr>
        <p:txBody>
          <a:bodyPr wrap="none" rtlCol="0">
            <a:spAutoFit/>
          </a:bodyPr>
          <a:lstStyle/>
          <a:p>
            <a:r>
              <a:rPr lang="en-US" dirty="0" smtClean="0"/>
              <a:t>2013</a:t>
            </a:r>
            <a:endParaRPr lang="en-US" dirty="0"/>
          </a:p>
        </p:txBody>
      </p:sp>
      <p:pic>
        <p:nvPicPr>
          <p:cNvPr id="10" name="pcoEdge.mpg">
            <a:hlinkClick r:id="" action="ppaction://media"/>
          </p:cNvPr>
          <p:cNvPicPr/>
          <p:nvPr>
            <a:videoFile r:link="rId4"/>
            <p:extLst>
              <p:ext uri="{DAA4B4D4-6D71-4841-9C94-3DE7FCFB9230}">
                <p14:media xmlns:p14="http://schemas.microsoft.com/office/powerpoint/2010/main" r:link="rId3"/>
              </p:ext>
            </p:extLst>
          </p:nvPr>
        </p:nvPicPr>
        <p:blipFill>
          <a:blip r:embed="rId10"/>
          <a:stretch>
            <a:fillRect/>
          </a:stretch>
        </p:blipFill>
        <p:spPr>
          <a:xfrm>
            <a:off x="3051048" y="2438400"/>
            <a:ext cx="2816352" cy="3593277"/>
          </a:xfrm>
          <a:prstGeom prst="rect">
            <a:avLst/>
          </a:prstGeom>
        </p:spPr>
      </p:pic>
      <p:pic>
        <p:nvPicPr>
          <p:cNvPr id="11" name="pcoDimax_combo.mpg">
            <a:hlinkClick r:id="" action="ppaction://media"/>
          </p:cNvPr>
          <p:cNvPicPr/>
          <p:nvPr>
            <a:videoFile r:link="rId6"/>
            <p:extLst>
              <p:ext uri="{DAA4B4D4-6D71-4841-9C94-3DE7FCFB9230}">
                <p14:media xmlns:p14="http://schemas.microsoft.com/office/powerpoint/2010/main" r:link="rId5"/>
              </p:ext>
            </p:extLst>
          </p:nvPr>
        </p:nvPicPr>
        <p:blipFill>
          <a:blip r:embed="rId11"/>
          <a:stretch>
            <a:fillRect/>
          </a:stretch>
        </p:blipFill>
        <p:spPr>
          <a:xfrm>
            <a:off x="5943600" y="2438400"/>
            <a:ext cx="2816352" cy="3593277"/>
          </a:xfrm>
          <a:prstGeom prst="rect">
            <a:avLst/>
          </a:prstGeom>
        </p:spPr>
      </p:pic>
    </p:spTree>
    <p:extLst>
      <p:ext uri="{BB962C8B-B14F-4D97-AF65-F5344CB8AC3E}">
        <p14:creationId xmlns:p14="http://schemas.microsoft.com/office/powerpoint/2010/main" val="2119711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obot.mp4"/>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85750" y="312539"/>
            <a:ext cx="8572500" cy="4822031"/>
          </a:xfrm>
          <a:prstGeom prst="rect">
            <a:avLst/>
          </a:prstGeom>
        </p:spPr>
      </p:pic>
      <p:sp>
        <p:nvSpPr>
          <p:cNvPr id="216" name="Shape 216"/>
          <p:cNvSpPr/>
          <p:nvPr/>
        </p:nvSpPr>
        <p:spPr>
          <a:xfrm flipV="1">
            <a:off x="2780330" y="4272751"/>
            <a:ext cx="2280812" cy="1"/>
          </a:xfrm>
          <a:prstGeom prst="line">
            <a:avLst/>
          </a:prstGeom>
          <a:ln w="63500">
            <a:solidFill>
              <a:srgbClr val="51A7F9"/>
            </a:solidFill>
            <a:miter lim="400000"/>
          </a:ln>
          <a:effectLst>
            <a:outerShdw blurRad="660400" dir="5400000" rotWithShape="0">
              <a:srgbClr val="FFFFFF">
                <a:alpha val="50000"/>
              </a:srgbClr>
            </a:outerShdw>
          </a:effectLst>
        </p:spPr>
        <p:txBody>
          <a:bodyPr lIns="0" tIns="0" rIns="0" bIns="0" anchor="ctr"/>
          <a:lstStyle/>
          <a:p>
            <a:pPr lvl="0">
              <a:defRPr sz="2400"/>
            </a:pPr>
            <a:endParaRPr/>
          </a:p>
        </p:txBody>
      </p:sp>
    </p:spTree>
    <p:extLst>
      <p:ext uri="{BB962C8B-B14F-4D97-AF65-F5344CB8AC3E}">
        <p14:creationId xmlns:p14="http://schemas.microsoft.com/office/powerpoint/2010/main" val="1796045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approach…”</a:t>
            </a:r>
            <a:endParaRPr lang="en-US" dirty="0"/>
          </a:p>
        </p:txBody>
      </p:sp>
      <p:pic>
        <p:nvPicPr>
          <p:cNvPr id="3" name="Picture 2"/>
          <p:cNvPicPr>
            <a:picLocks noChangeAspect="1"/>
          </p:cNvPicPr>
          <p:nvPr/>
        </p:nvPicPr>
        <p:blipFill>
          <a:blip r:embed="rId3"/>
          <a:stretch>
            <a:fillRect/>
          </a:stretch>
        </p:blipFill>
        <p:spPr>
          <a:xfrm>
            <a:off x="457200" y="1295400"/>
            <a:ext cx="5959012" cy="3124200"/>
          </a:xfrm>
          <a:prstGeom prst="rect">
            <a:avLst/>
          </a:prstGeom>
        </p:spPr>
      </p:pic>
      <p:pic>
        <p:nvPicPr>
          <p:cNvPr id="4" name="Picture 3"/>
          <p:cNvPicPr>
            <a:picLocks noChangeAspect="1"/>
          </p:cNvPicPr>
          <p:nvPr/>
        </p:nvPicPr>
        <p:blipFill>
          <a:blip r:embed="rId4">
            <a:lum bright="47000" contrast="55000"/>
          </a:blip>
          <a:stretch>
            <a:fillRect/>
          </a:stretch>
        </p:blipFill>
        <p:spPr>
          <a:xfrm>
            <a:off x="4724400" y="3810000"/>
            <a:ext cx="3987800" cy="2660825"/>
          </a:xfrm>
          <a:prstGeom prst="rect">
            <a:avLst/>
          </a:prstGeom>
        </p:spPr>
      </p:pic>
      <p:sp>
        <p:nvSpPr>
          <p:cNvPr id="5" name="TextBox 4"/>
          <p:cNvSpPr txBox="1"/>
          <p:nvPr/>
        </p:nvSpPr>
        <p:spPr>
          <a:xfrm>
            <a:off x="831345" y="4572000"/>
            <a:ext cx="3652450" cy="1754327"/>
          </a:xfrm>
          <a:prstGeom prst="rect">
            <a:avLst/>
          </a:prstGeom>
          <a:noFill/>
        </p:spPr>
        <p:txBody>
          <a:bodyPr wrap="none" rtlCol="0">
            <a:spAutoFit/>
          </a:bodyPr>
          <a:lstStyle/>
          <a:p>
            <a:r>
              <a:rPr lang="en-US" sz="1800" dirty="0" smtClean="0"/>
              <a:t>Way too many hard drives</a:t>
            </a:r>
          </a:p>
          <a:p>
            <a:endParaRPr lang="en-US" sz="1800" dirty="0" smtClean="0"/>
          </a:p>
          <a:p>
            <a:r>
              <a:rPr lang="en-US" sz="1800" dirty="0" smtClean="0"/>
              <a:t>Multiple hours per week spent</a:t>
            </a:r>
          </a:p>
          <a:p>
            <a:r>
              <a:rPr lang="en-US" sz="1800" dirty="0" smtClean="0"/>
              <a:t>manually copying/erasing data</a:t>
            </a:r>
          </a:p>
          <a:p>
            <a:endParaRPr lang="en-US" sz="1800" dirty="0" smtClean="0"/>
          </a:p>
          <a:p>
            <a:r>
              <a:rPr lang="en-US" sz="1800" dirty="0" smtClean="0"/>
              <a:t>EVERY BEAMLINE FOR ITSELF!</a:t>
            </a:r>
          </a:p>
        </p:txBody>
      </p:sp>
    </p:spTree>
    <p:extLst>
      <p:ext uri="{BB962C8B-B14F-4D97-AF65-F5344CB8AC3E}">
        <p14:creationId xmlns:p14="http://schemas.microsoft.com/office/powerpoint/2010/main" val="13331123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p:cNvSpPr>
          <p:nvPr>
            <p:ph type="title"/>
          </p:nvPr>
        </p:nvSpPr>
        <p:spPr/>
        <p:txBody>
          <a:bodyPr/>
          <a:lstStyle/>
          <a:p>
            <a:r>
              <a:rPr lang="en-US" dirty="0" smtClean="0">
                <a:latin typeface="Arial" charset="0"/>
                <a:ea typeface="ＭＳ Ｐゴシック" charset="0"/>
                <a:cs typeface="ＭＳ Ｐゴシック" charset="0"/>
              </a:rPr>
              <a:t>SPOT Suite:</a:t>
            </a:r>
            <a:br>
              <a:rPr lang="en-US" dirty="0" smtClean="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11266" name="Rectangle 3"/>
          <p:cNvSpPr>
            <a:spLocks noGrp="1"/>
          </p:cNvSpPr>
          <p:nvPr>
            <p:ph type="body" idx="1"/>
          </p:nvPr>
        </p:nvSpPr>
        <p:spPr>
          <a:xfrm>
            <a:off x="457200" y="1611313"/>
            <a:ext cx="8229600" cy="4525962"/>
          </a:xfrm>
        </p:spPr>
        <p:txBody>
          <a:bodyPr/>
          <a:lstStyle/>
          <a:p>
            <a:r>
              <a:rPr lang="en-US" sz="1800" dirty="0">
                <a:latin typeface="Arial" charset="0"/>
                <a:ea typeface="ＭＳ Ｐゴシック" charset="0"/>
                <a:cs typeface="ＭＳ Ｐゴシック" charset="0"/>
              </a:rPr>
              <a:t>Multi-division team: CRD, ALS, </a:t>
            </a:r>
            <a:r>
              <a:rPr lang="en-US" sz="1800" dirty="0" err="1">
                <a:latin typeface="Arial" charset="0"/>
                <a:ea typeface="ＭＳ Ｐゴシック" charset="0"/>
                <a:cs typeface="ＭＳ Ｐゴシック" charset="0"/>
              </a:rPr>
              <a:t>ESNet</a:t>
            </a:r>
            <a:r>
              <a:rPr lang="en-US" sz="1800" dirty="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MSD</a:t>
            </a:r>
            <a:r>
              <a:rPr lang="en-US" sz="1800" dirty="0">
                <a:latin typeface="Arial" charset="0"/>
                <a:ea typeface="ＭＳ Ｐゴシック" charset="0"/>
                <a:cs typeface="ＭＳ Ｐゴシック" charset="0"/>
              </a:rPr>
              <a:t>, &amp; NERSC</a:t>
            </a:r>
            <a:r>
              <a:rPr lang="en-US" sz="1800" dirty="0" smtClean="0">
                <a:latin typeface="Arial" charset="0"/>
                <a:ea typeface="ＭＳ Ｐゴシック" charset="0"/>
                <a:cs typeface="ＭＳ Ｐゴシック" charset="0"/>
              </a:rPr>
              <a:t>.</a:t>
            </a:r>
          </a:p>
          <a:p>
            <a:r>
              <a:rPr lang="en-US" sz="1800" dirty="0" smtClean="0">
                <a:latin typeface="Arial" charset="0"/>
                <a:ea typeface="ＭＳ Ｐゴシック" charset="0"/>
                <a:cs typeface="ＭＳ Ｐゴシック" charset="0"/>
              </a:rPr>
              <a:t>6 </a:t>
            </a:r>
            <a:r>
              <a:rPr lang="en-US" sz="1800" dirty="0">
                <a:latin typeface="Arial" charset="0"/>
                <a:ea typeface="ＭＳ Ｐゴシック" charset="0"/>
                <a:cs typeface="ＭＳ Ｐゴシック" charset="0"/>
              </a:rPr>
              <a:t>Tomography codes ported and</a:t>
            </a:r>
            <a:br>
              <a:rPr lang="en-US" sz="1800" dirty="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parallelized </a:t>
            </a:r>
            <a:r>
              <a:rPr lang="en-US" sz="1800" dirty="0">
                <a:latin typeface="Arial" charset="0"/>
                <a:ea typeface="ＭＳ Ｐゴシック" charset="0"/>
                <a:cs typeface="ＭＳ Ｐゴシック" charset="0"/>
              </a:rPr>
              <a:t>on NERSC</a:t>
            </a:r>
          </a:p>
          <a:p>
            <a:pPr lvl="1"/>
            <a:r>
              <a:rPr lang="en-US" sz="1800" dirty="0">
                <a:latin typeface="Arial" charset="0"/>
                <a:ea typeface="ＭＳ Ｐゴシック" charset="0"/>
                <a:cs typeface="ＭＳ Ｐゴシック" charset="0"/>
              </a:rPr>
              <a:t>HPC-scale MBIR incorporated</a:t>
            </a:r>
          </a:p>
          <a:p>
            <a:pPr lvl="1"/>
            <a:r>
              <a:rPr lang="en-US" sz="1800" dirty="0">
                <a:latin typeface="Arial" charset="0"/>
                <a:ea typeface="ＭＳ Ｐゴシック" charset="0"/>
                <a:cs typeface="ＭＳ Ｐゴシック" charset="0"/>
              </a:rPr>
              <a:t>Remote </a:t>
            </a:r>
            <a:r>
              <a:rPr lang="en-US" sz="1800" dirty="0" err="1">
                <a:latin typeface="Arial" charset="0"/>
                <a:ea typeface="ＭＳ Ｐゴシック" charset="0"/>
                <a:cs typeface="ＭＳ Ｐゴシック" charset="0"/>
              </a:rPr>
              <a:t>vizualization</a:t>
            </a:r>
            <a:r>
              <a:rPr lang="en-US" sz="1800" dirty="0">
                <a:latin typeface="Arial" charset="0"/>
                <a:ea typeface="ＭＳ Ｐゴシック" charset="0"/>
                <a:cs typeface="ＭＳ Ｐゴシック" charset="0"/>
              </a:rPr>
              <a:t> of data</a:t>
            </a:r>
          </a:p>
          <a:p>
            <a:pPr lvl="1"/>
            <a:r>
              <a:rPr lang="en-US" sz="1800" dirty="0">
                <a:latin typeface="Arial" charset="0"/>
                <a:ea typeface="ＭＳ Ｐゴシック" charset="0"/>
                <a:cs typeface="ＭＳ Ｐゴシック" charset="0"/>
              </a:rPr>
              <a:t>Metadata usage for experiment</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optimization.</a:t>
            </a:r>
          </a:p>
          <a:p>
            <a:r>
              <a:rPr lang="en-US" sz="1800" dirty="0">
                <a:latin typeface="Arial" charset="0"/>
                <a:ea typeface="ＭＳ Ｐゴシック" charset="0"/>
                <a:cs typeface="ＭＳ Ｐゴシック" charset="0"/>
              </a:rPr>
              <a:t>Micro-Diffraction &amp; SAXS/WAXS</a:t>
            </a:r>
            <a:br>
              <a:rPr lang="en-US" sz="1800" dirty="0">
                <a:latin typeface="Arial" charset="0"/>
                <a:ea typeface="ＭＳ Ｐゴシック" charset="0"/>
                <a:cs typeface="ＭＳ Ｐゴシック" charset="0"/>
              </a:rPr>
            </a:br>
            <a:r>
              <a:rPr lang="en-US" sz="1800" dirty="0" err="1">
                <a:latin typeface="Arial" charset="0"/>
                <a:ea typeface="ＭＳ Ｐゴシック" charset="0"/>
                <a:cs typeface="ＭＳ Ｐゴシック" charset="0"/>
              </a:rPr>
              <a:t>beamlines</a:t>
            </a:r>
            <a:r>
              <a:rPr lang="en-US" sz="1800" dirty="0">
                <a:latin typeface="Arial" charset="0"/>
                <a:ea typeface="ＭＳ Ｐゴシック" charset="0"/>
                <a:cs typeface="ＭＳ Ｐゴシック" charset="0"/>
              </a:rPr>
              <a:t> incorporated.</a:t>
            </a:r>
          </a:p>
          <a:p>
            <a:pPr lvl="1"/>
            <a:r>
              <a:rPr lang="en-US" sz="1800" dirty="0">
                <a:latin typeface="Arial" charset="0"/>
                <a:ea typeface="ＭＳ Ｐゴシック" charset="0"/>
                <a:cs typeface="ＭＳ Ｐゴシック" charset="0"/>
              </a:rPr>
              <a:t>Heterogeneous </a:t>
            </a:r>
            <a:r>
              <a:rPr lang="en-US" sz="1800" dirty="0" smtClean="0">
                <a:latin typeface="Arial" charset="0"/>
                <a:ea typeface="ＭＳ Ｐゴシック" charset="0"/>
                <a:cs typeface="ＭＳ Ｐゴシック" charset="0"/>
              </a:rPr>
              <a:t>data, metadata</a:t>
            </a:r>
            <a:r>
              <a:rPr lang="en-US" sz="1800" dirty="0">
                <a:latin typeface="Arial" charset="0"/>
                <a:ea typeface="ＭＳ Ｐゴシック" charset="0"/>
                <a:cs typeface="ＭＳ Ｐゴシック" charset="0"/>
              </a:rPr>
              <a:t>, workflows.</a:t>
            </a:r>
          </a:p>
          <a:p>
            <a:pPr lvl="1"/>
            <a:r>
              <a:rPr lang="en-US" sz="1800" dirty="0" smtClean="0">
                <a:latin typeface="Arial" charset="0"/>
                <a:ea typeface="ＭＳ Ｐゴシック" charset="0"/>
                <a:cs typeface="ＭＳ Ｐゴシック" charset="0"/>
              </a:rPr>
              <a:t>Remote experiments now possible.</a:t>
            </a:r>
          </a:p>
          <a:p>
            <a:r>
              <a:rPr lang="en-US" sz="1800" dirty="0" smtClean="0">
                <a:latin typeface="Arial" charset="0"/>
                <a:ea typeface="ＭＳ Ｐゴシック" charset="0"/>
                <a:cs typeface="ＭＳ Ｐゴシック" charset="0"/>
              </a:rPr>
              <a:t>Coming year: </a:t>
            </a:r>
            <a:r>
              <a:rPr lang="en-US" sz="1800" dirty="0" err="1" smtClean="0">
                <a:latin typeface="Arial" charset="0"/>
                <a:ea typeface="ＭＳ Ｐゴシック" charset="0"/>
                <a:cs typeface="ＭＳ Ｐゴシック" charset="0"/>
              </a:rPr>
              <a:t>realtime</a:t>
            </a:r>
            <a:r>
              <a:rPr lang="en-US" sz="1800" dirty="0" smtClean="0">
                <a:latin typeface="Arial" charset="0"/>
                <a:ea typeface="ＭＳ Ｐゴシック" charset="0"/>
                <a:cs typeface="ＭＳ Ｐゴシック" charset="0"/>
              </a:rPr>
              <a:t> on HPC, </a:t>
            </a:r>
            <a:r>
              <a:rPr lang="en-US" sz="1800" dirty="0" err="1" smtClean="0">
                <a:latin typeface="Arial" charset="0"/>
                <a:ea typeface="ＭＳ Ｐゴシック" charset="0"/>
                <a:cs typeface="ＭＳ Ｐゴシック" charset="0"/>
              </a:rPr>
              <a:t>Ptychography</a:t>
            </a:r>
            <a:r>
              <a:rPr lang="en-US" sz="1800" dirty="0" smtClean="0">
                <a:latin typeface="Arial" charset="0"/>
                <a:ea typeface="ＭＳ Ｐゴシック" charset="0"/>
                <a:cs typeface="ＭＳ Ｐゴシック" charset="0"/>
              </a:rPr>
              <a:t>, Nick </a:t>
            </a:r>
            <a:r>
              <a:rPr lang="en-US" sz="1800" dirty="0" err="1" smtClean="0">
                <a:latin typeface="Arial" charset="0"/>
                <a:ea typeface="ＭＳ Ｐゴシック" charset="0"/>
                <a:cs typeface="ＭＳ Ｐゴシック" charset="0"/>
              </a:rPr>
              <a:t>Sauter’s</a:t>
            </a:r>
            <a:r>
              <a:rPr lang="en-US" sz="1800" dirty="0" smtClean="0">
                <a:latin typeface="Arial" charset="0"/>
                <a:ea typeface="ＭＳ Ｐゴシック" charset="0"/>
                <a:cs typeface="ＭＳ Ｐゴシック" charset="0"/>
              </a:rPr>
              <a:t> LCLS data stream, simulation, on-demand HPC, remote </a:t>
            </a:r>
            <a:r>
              <a:rPr lang="en-US" sz="1800" dirty="0" err="1" smtClean="0">
                <a:latin typeface="Arial" charset="0"/>
                <a:ea typeface="ＭＳ Ｐゴシック" charset="0"/>
                <a:cs typeface="ＭＳ Ｐゴシック" charset="0"/>
              </a:rPr>
              <a:t>viz</a:t>
            </a:r>
            <a:r>
              <a:rPr lang="en-US" sz="1800" dirty="0" smtClean="0">
                <a:latin typeface="Arial" charset="0"/>
                <a:ea typeface="ＭＳ Ｐゴシック" charset="0"/>
                <a:cs typeface="ＭＳ Ｐゴシック" charset="0"/>
              </a:rPr>
              <a:t> &amp; data access, sharing</a:t>
            </a:r>
            <a:endParaRPr lang="en-US" sz="1800" dirty="0">
              <a:latin typeface="Arial" charset="0"/>
              <a:ea typeface="ＭＳ Ｐゴシック" charset="0"/>
              <a:cs typeface="ＭＳ Ｐゴシック" charset="0"/>
            </a:endParaRPr>
          </a:p>
        </p:txBody>
      </p:sp>
      <p:sp>
        <p:nvSpPr>
          <p:cNvPr id="9" name="Rectangle 8"/>
          <p:cNvSpPr/>
          <p:nvPr/>
        </p:nvSpPr>
        <p:spPr>
          <a:xfrm>
            <a:off x="0" y="6146800"/>
            <a:ext cx="9144000" cy="71120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dirty="0">
                <a:solidFill>
                  <a:schemeClr val="tx2"/>
                </a:solidFill>
              </a:rPr>
              <a:t>Working today 24/7 at ALS 3 </a:t>
            </a:r>
            <a:r>
              <a:rPr lang="en-US" sz="1600" dirty="0" err="1">
                <a:solidFill>
                  <a:schemeClr val="tx2"/>
                </a:solidFill>
              </a:rPr>
              <a:t>beamlines</a:t>
            </a:r>
            <a:r>
              <a:rPr lang="en-US" sz="1600" dirty="0">
                <a:solidFill>
                  <a:schemeClr val="tx2"/>
                </a:solidFill>
              </a:rPr>
              <a:t> (Tomography, SAXS/WAXS, Diffraction)</a:t>
            </a:r>
            <a:br>
              <a:rPr lang="en-US" sz="1600" dirty="0">
                <a:solidFill>
                  <a:schemeClr val="tx2"/>
                </a:solidFill>
              </a:rPr>
            </a:br>
            <a:r>
              <a:rPr lang="en-US" sz="1600" dirty="0" smtClean="0">
                <a:solidFill>
                  <a:schemeClr val="tx2"/>
                </a:solidFill>
              </a:rPr>
              <a:t>Mar.2013-Feb.2014: </a:t>
            </a:r>
            <a:r>
              <a:rPr lang="en-US" sz="1600" dirty="0">
                <a:solidFill>
                  <a:schemeClr val="tx2"/>
                </a:solidFill>
              </a:rPr>
              <a:t>85 experiments; 61 users; </a:t>
            </a:r>
            <a:r>
              <a:rPr lang="en-US" sz="1600" dirty="0" smtClean="0">
                <a:solidFill>
                  <a:schemeClr val="tx2"/>
                </a:solidFill>
              </a:rPr>
              <a:t>43,022</a:t>
            </a:r>
            <a:r>
              <a:rPr lang="en-US" sz="1600" dirty="0" smtClean="0">
                <a:solidFill>
                  <a:srgbClr val="FF0000"/>
                </a:solidFill>
              </a:rPr>
              <a:t>*</a:t>
            </a:r>
            <a:r>
              <a:rPr lang="en-US" sz="1600" dirty="0" smtClean="0">
                <a:solidFill>
                  <a:schemeClr val="tx2"/>
                </a:solidFill>
              </a:rPr>
              <a:t> </a:t>
            </a:r>
            <a:r>
              <a:rPr lang="en-US" sz="1600" dirty="0">
                <a:solidFill>
                  <a:schemeClr val="tx2"/>
                </a:solidFill>
              </a:rPr>
              <a:t>datasets; 343 TB of raw &amp; processed data; 610,171 NERSC jobs delivered in </a:t>
            </a:r>
            <a:r>
              <a:rPr lang="en-US" sz="1600" dirty="0" err="1">
                <a:solidFill>
                  <a:schemeClr val="tx2"/>
                </a:solidFill>
              </a:rPr>
              <a:t>realtime</a:t>
            </a:r>
            <a:r>
              <a:rPr lang="en-US" sz="1600" dirty="0">
                <a:solidFill>
                  <a:schemeClr val="tx2"/>
                </a:solidFill>
              </a:rPr>
              <a:t>. </a:t>
            </a:r>
            <a:r>
              <a:rPr lang="en-US" sz="1600" dirty="0" smtClean="0">
                <a:solidFill>
                  <a:schemeClr val="tx2"/>
                </a:solidFill>
              </a:rPr>
              <a:t>(</a:t>
            </a:r>
            <a:r>
              <a:rPr lang="en-US" sz="1600" dirty="0" smtClean="0">
                <a:solidFill>
                  <a:srgbClr val="FF0000"/>
                </a:solidFill>
              </a:rPr>
              <a:t>*now 72,605 datasets</a:t>
            </a:r>
            <a:r>
              <a:rPr lang="en-US" sz="1600" dirty="0" smtClean="0">
                <a:solidFill>
                  <a:schemeClr val="tx2"/>
                </a:solidFill>
              </a:rPr>
              <a:t>)</a:t>
            </a:r>
            <a:endParaRPr lang="en-US" sz="1600" dirty="0">
              <a:solidFill>
                <a:schemeClr val="tx2"/>
              </a:solidFill>
            </a:endParaRPr>
          </a:p>
        </p:txBody>
      </p:sp>
      <p:pic>
        <p:nvPicPr>
          <p:cNvPr id="11268" name="Content Placeholder 10" descr="Screen Shot 2013-11-01 at 14.26.19 .png"/>
          <p:cNvPicPr>
            <a:picLocks noChangeAspect="1"/>
          </p:cNvPicPr>
          <p:nvPr/>
        </p:nvPicPr>
        <p:blipFill>
          <a:blip r:embed="rId3">
            <a:extLst>
              <a:ext uri="{28A0092B-C50C-407E-A947-70E740481C1C}">
                <a14:useLocalDpi xmlns:a14="http://schemas.microsoft.com/office/drawing/2010/main" val="0"/>
              </a:ext>
            </a:extLst>
          </a:blip>
          <a:srcRect l="3723" r="3723"/>
          <a:stretch>
            <a:fillRect/>
          </a:stretch>
        </p:blipFill>
        <p:spPr bwMode="auto">
          <a:xfrm>
            <a:off x="5105400" y="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7"/>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318250" y="4008438"/>
            <a:ext cx="28257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txBox="1">
            <a:spLocks/>
          </p:cNvSpPr>
          <p:nvPr/>
        </p:nvSpPr>
        <p:spPr bwMode="auto">
          <a:xfrm>
            <a:off x="470353" y="811068"/>
            <a:ext cx="536678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921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3pPr>
            <a:lvl4pPr marL="16637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4pPr>
            <a:lvl5pPr marL="21209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latin typeface="Arial" charset="0"/>
                <a:ea typeface="ＭＳ Ｐゴシック" charset="0"/>
                <a:cs typeface="ＭＳ Ｐゴシック" charset="0"/>
              </a:rPr>
              <a:t>Towards an End-to-End Solution for Light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Source Data, Analysis, &amp; Simulation</a:t>
            </a:r>
            <a:endParaRPr lang="en-US" sz="1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p:txBody>
          <a:bodyPr>
            <a:normAutofit/>
          </a:bodyPr>
          <a:lstStyle/>
          <a:p>
            <a:pPr>
              <a:defRPr/>
            </a:pPr>
            <a:r>
              <a:rPr lang="en-US" dirty="0" smtClean="0">
                <a:ea typeface="ＭＳ Ｐゴシック" charset="0"/>
              </a:rPr>
              <a:t>Capabilities the SPOT </a:t>
            </a:r>
            <a:r>
              <a:rPr lang="en-US" dirty="0">
                <a:ea typeface="ＭＳ Ｐゴシック" charset="0"/>
              </a:rPr>
              <a:t>Suite </a:t>
            </a:r>
            <a:r>
              <a:rPr lang="en-US" dirty="0" smtClean="0">
                <a:ea typeface="ＭＳ Ｐゴシック" charset="0"/>
              </a:rPr>
              <a:t>Brings to the </a:t>
            </a:r>
            <a:r>
              <a:rPr lang="en-US" dirty="0" err="1" smtClean="0">
                <a:ea typeface="ＭＳ Ｐゴシック" charset="0"/>
              </a:rPr>
              <a:t>Beamline</a:t>
            </a:r>
            <a:r>
              <a:rPr lang="en-US" dirty="0" smtClean="0">
                <a:ea typeface="ＭＳ Ｐゴシック" charset="0"/>
              </a:rPr>
              <a:t> Scientist:</a:t>
            </a:r>
            <a:endParaRPr lang="en-US" dirty="0">
              <a:ea typeface="ＭＳ Ｐゴシック" charset="0"/>
            </a:endParaRPr>
          </a:p>
        </p:txBody>
      </p:sp>
      <p:sp>
        <p:nvSpPr>
          <p:cNvPr id="26626" name="Content Placeholder 3"/>
          <p:cNvSpPr>
            <a:spLocks noGrp="1"/>
          </p:cNvSpPr>
          <p:nvPr>
            <p:ph idx="1"/>
          </p:nvPr>
        </p:nvSpPr>
        <p:spPr/>
        <p:txBody>
          <a:bodyPr>
            <a:normAutofit fontScale="92500" lnSpcReduction="10000"/>
          </a:bodyPr>
          <a:lstStyle/>
          <a:p>
            <a:pPr>
              <a:defRPr/>
            </a:pPr>
            <a:r>
              <a:rPr lang="en-US" b="1" dirty="0" err="1">
                <a:solidFill>
                  <a:schemeClr val="tx2">
                    <a:lumMod val="75000"/>
                  </a:schemeClr>
                </a:solidFill>
                <a:latin typeface="Arial" charset="0"/>
                <a:ea typeface="ＭＳ Ｐゴシック" charset="0"/>
                <a:cs typeface="ＭＳ Ｐゴシック" charset="0"/>
              </a:rPr>
              <a:t>Beamline</a:t>
            </a:r>
            <a:r>
              <a:rPr lang="en-US" b="1" dirty="0">
                <a:solidFill>
                  <a:schemeClr val="tx2">
                    <a:lumMod val="75000"/>
                  </a:schemeClr>
                </a:solidFill>
                <a:latin typeface="Arial" charset="0"/>
                <a:ea typeface="ＭＳ Ｐゴシック" charset="0"/>
                <a:cs typeface="ＭＳ Ｐゴシック" charset="0"/>
              </a:rPr>
              <a:t> DTN</a:t>
            </a:r>
            <a:r>
              <a:rPr lang="en-US" dirty="0">
                <a:solidFill>
                  <a:schemeClr val="tx2">
                    <a:lumMod val="75000"/>
                  </a:schemeClr>
                </a:solidFill>
                <a:latin typeface="Arial" charset="0"/>
                <a:ea typeface="ＭＳ Ｐゴシック" charset="0"/>
                <a:cs typeface="ＭＳ Ｐゴシック" charset="0"/>
              </a:rPr>
              <a:t>: </a:t>
            </a:r>
            <a:r>
              <a:rPr lang="en-US" dirty="0" err="1">
                <a:solidFill>
                  <a:schemeClr val="tx2">
                    <a:lumMod val="75000"/>
                  </a:schemeClr>
                </a:solidFill>
                <a:latin typeface="Arial" charset="0"/>
                <a:ea typeface="ＭＳ Ｐゴシック" charset="0"/>
                <a:cs typeface="ＭＳ Ｐゴシック" charset="0"/>
              </a:rPr>
              <a:t>ESNet's</a:t>
            </a:r>
            <a:r>
              <a:rPr lang="en-US" dirty="0">
                <a:solidFill>
                  <a:schemeClr val="tx2">
                    <a:lumMod val="75000"/>
                  </a:schemeClr>
                </a:solidFill>
                <a:latin typeface="Arial" charset="0"/>
                <a:ea typeface="ＭＳ Ｐゴシック" charset="0"/>
                <a:cs typeface="ＭＳ Ｐゴシック" charset="0"/>
              </a:rPr>
              <a:t> DTN Reference Architecture</a:t>
            </a:r>
          </a:p>
          <a:p>
            <a:pPr>
              <a:defRPr/>
            </a:pPr>
            <a:r>
              <a:rPr lang="en-US" b="1" dirty="0">
                <a:solidFill>
                  <a:schemeClr val="tx2">
                    <a:lumMod val="75000"/>
                  </a:schemeClr>
                </a:solidFill>
                <a:latin typeface="Arial" charset="0"/>
                <a:ea typeface="ＭＳ Ｐゴシック" charset="0"/>
                <a:cs typeface="ＭＳ Ｐゴシック" charset="0"/>
              </a:rPr>
              <a:t>Data </a:t>
            </a:r>
            <a:r>
              <a:rPr lang="en-US" b="1" dirty="0" err="1">
                <a:solidFill>
                  <a:schemeClr val="tx2">
                    <a:lumMod val="75000"/>
                  </a:schemeClr>
                </a:solidFill>
                <a:latin typeface="Arial" charset="0"/>
                <a:ea typeface="ＭＳ Ｐゴシック" charset="0"/>
                <a:cs typeface="ＭＳ Ｐゴシック" charset="0"/>
              </a:rPr>
              <a:t>Suitcasing</a:t>
            </a:r>
            <a:r>
              <a:rPr lang="en-US" dirty="0">
                <a:solidFill>
                  <a:schemeClr val="tx2">
                    <a:lumMod val="75000"/>
                  </a:schemeClr>
                </a:solidFill>
                <a:latin typeface="Arial" charset="0"/>
                <a:ea typeface="ＭＳ Ｐゴシック" charset="0"/>
                <a:cs typeface="ＭＳ Ｐゴシック" charset="0"/>
              </a:rPr>
              <a:t>: </a:t>
            </a:r>
            <a:r>
              <a:rPr lang="en-US" dirty="0" err="1">
                <a:solidFill>
                  <a:schemeClr val="tx2">
                    <a:lumMod val="75000"/>
                  </a:schemeClr>
                </a:solidFill>
                <a:latin typeface="Arial" charset="0"/>
                <a:ea typeface="ＭＳ Ｐゴシック" charset="0"/>
                <a:cs typeface="ＭＳ Ｐゴシック" charset="0"/>
              </a:rPr>
              <a:t>Beamline</a:t>
            </a:r>
            <a:r>
              <a:rPr lang="en-US" dirty="0">
                <a:solidFill>
                  <a:schemeClr val="tx2">
                    <a:lumMod val="75000"/>
                  </a:schemeClr>
                </a:solidFill>
                <a:latin typeface="Arial" charset="0"/>
                <a:ea typeface="ＭＳ Ｐゴシック" charset="0"/>
                <a:cs typeface="ＭＳ Ｐゴシック" charset="0"/>
              </a:rPr>
              <a:t> specific HDF5 conversion code</a:t>
            </a:r>
          </a:p>
          <a:p>
            <a:pPr>
              <a:defRPr/>
            </a:pPr>
            <a:r>
              <a:rPr lang="en-US" b="1" dirty="0">
                <a:solidFill>
                  <a:schemeClr val="tx2">
                    <a:lumMod val="75000"/>
                  </a:schemeClr>
                </a:solidFill>
                <a:latin typeface="Arial" charset="0"/>
                <a:ea typeface="ＭＳ Ｐゴシック" charset="0"/>
                <a:cs typeface="ＭＳ Ｐゴシック" charset="0"/>
              </a:rPr>
              <a:t>SPADE Data Transfer</a:t>
            </a:r>
            <a:r>
              <a:rPr lang="en-US" dirty="0">
                <a:solidFill>
                  <a:schemeClr val="tx2">
                    <a:lumMod val="75000"/>
                  </a:schemeClr>
                </a:solidFill>
                <a:latin typeface="Arial" charset="0"/>
                <a:ea typeface="ＭＳ Ｐゴシック" charset="0"/>
                <a:cs typeface="ＭＳ Ｐゴシック" charset="0"/>
              </a:rPr>
              <a:t>: generic</a:t>
            </a:r>
          </a:p>
          <a:p>
            <a:pPr>
              <a:defRPr/>
            </a:pPr>
            <a:r>
              <a:rPr lang="en-US" b="1" dirty="0" err="1">
                <a:solidFill>
                  <a:schemeClr val="tx2">
                    <a:lumMod val="75000"/>
                  </a:schemeClr>
                </a:solidFill>
                <a:latin typeface="Arial" charset="0"/>
                <a:ea typeface="ＭＳ Ｐゴシック" charset="0"/>
                <a:cs typeface="ＭＳ Ｐゴシック" charset="0"/>
              </a:rPr>
              <a:t>MetaData</a:t>
            </a:r>
            <a:r>
              <a:rPr lang="en-US" b="1" dirty="0">
                <a:solidFill>
                  <a:schemeClr val="tx2">
                    <a:lumMod val="75000"/>
                  </a:schemeClr>
                </a:solidFill>
                <a:latin typeface="Arial" charset="0"/>
                <a:ea typeface="ＭＳ Ｐゴシック" charset="0"/>
                <a:cs typeface="ＭＳ Ｐゴシック" charset="0"/>
              </a:rPr>
              <a:t> </a:t>
            </a:r>
            <a:r>
              <a:rPr lang="en-US" b="1" dirty="0" err="1">
                <a:solidFill>
                  <a:schemeClr val="tx2">
                    <a:lumMod val="75000"/>
                  </a:schemeClr>
                </a:solidFill>
                <a:latin typeface="Arial" charset="0"/>
                <a:ea typeface="ＭＳ Ｐゴシック" charset="0"/>
                <a:cs typeface="ＭＳ Ｐゴシック" charset="0"/>
              </a:rPr>
              <a:t>DataBase</a:t>
            </a:r>
            <a:r>
              <a:rPr lang="en-US" dirty="0">
                <a:solidFill>
                  <a:schemeClr val="tx2">
                    <a:lumMod val="75000"/>
                  </a:schemeClr>
                </a:solidFill>
                <a:latin typeface="Arial" charset="0"/>
                <a:ea typeface="ＭＳ Ｐゴシック" charset="0"/>
                <a:cs typeface="ＭＳ Ｐゴシック" charset="0"/>
              </a:rPr>
              <a:t>: </a:t>
            </a:r>
            <a:r>
              <a:rPr lang="en-US" dirty="0" err="1">
                <a:solidFill>
                  <a:schemeClr val="tx2">
                    <a:lumMod val="75000"/>
                  </a:schemeClr>
                </a:solidFill>
                <a:latin typeface="Arial" charset="0"/>
                <a:ea typeface="ＭＳ Ｐゴシック" charset="0"/>
                <a:cs typeface="ＭＳ Ｐゴシック" charset="0"/>
              </a:rPr>
              <a:t>MongoDB</a:t>
            </a:r>
            <a:r>
              <a:rPr lang="en-US" dirty="0">
                <a:solidFill>
                  <a:schemeClr val="tx2">
                    <a:lumMod val="75000"/>
                  </a:schemeClr>
                </a:solidFill>
                <a:latin typeface="Arial" charset="0"/>
                <a:ea typeface="ＭＳ Ｐゴシック" charset="0"/>
                <a:cs typeface="ＭＳ Ｐゴシック" charset="0"/>
              </a:rPr>
              <a:t> at NERSC</a:t>
            </a:r>
          </a:p>
          <a:p>
            <a:pPr>
              <a:defRPr/>
            </a:pPr>
            <a:r>
              <a:rPr lang="en-US" b="1" dirty="0">
                <a:solidFill>
                  <a:schemeClr val="tx2">
                    <a:lumMod val="75000"/>
                  </a:schemeClr>
                </a:solidFill>
                <a:latin typeface="Arial" charset="0"/>
                <a:ea typeface="ＭＳ Ｐゴシック" charset="0"/>
                <a:cs typeface="ＭＳ Ｐゴシック" charset="0"/>
              </a:rPr>
              <a:t>Data Portal</a:t>
            </a:r>
            <a:r>
              <a:rPr lang="en-US" dirty="0">
                <a:solidFill>
                  <a:schemeClr val="tx2">
                    <a:lumMod val="75000"/>
                  </a:schemeClr>
                </a:solidFill>
                <a:latin typeface="Arial" charset="0"/>
                <a:ea typeface="ＭＳ Ｐゴシック" charset="0"/>
                <a:cs typeface="ＭＳ Ｐゴシック" charset="0"/>
              </a:rPr>
              <a:t>: browsing, monitoring, analysis, simulation, AAA</a:t>
            </a:r>
          </a:p>
          <a:p>
            <a:pPr>
              <a:defRPr/>
            </a:pPr>
            <a:r>
              <a:rPr lang="en-US" b="1" dirty="0">
                <a:solidFill>
                  <a:schemeClr val="tx2">
                    <a:lumMod val="75000"/>
                  </a:schemeClr>
                </a:solidFill>
                <a:latin typeface="Arial" charset="0"/>
                <a:ea typeface="ＭＳ Ｐゴシック" charset="0"/>
                <a:cs typeface="ＭＳ Ｐゴシック" charset="0"/>
              </a:rPr>
              <a:t>NERSC*</a:t>
            </a:r>
            <a:r>
              <a:rPr lang="en-US" dirty="0">
                <a:solidFill>
                  <a:schemeClr val="tx2">
                    <a:lumMod val="75000"/>
                  </a:schemeClr>
                </a:solidFill>
                <a:latin typeface="Arial" charset="0"/>
                <a:ea typeface="ＭＳ Ｐゴシック" charset="0"/>
                <a:cs typeface="ＭＳ Ｐゴシック" charset="0"/>
              </a:rPr>
              <a:t>: Carver, Hopper, Edison, NGFS, HPSS, SDG</a:t>
            </a:r>
          </a:p>
          <a:p>
            <a:pPr>
              <a:defRPr/>
            </a:pPr>
            <a:r>
              <a:rPr lang="en-US" b="1" dirty="0">
                <a:solidFill>
                  <a:schemeClr val="tx2">
                    <a:lumMod val="75000"/>
                  </a:schemeClr>
                </a:solidFill>
                <a:latin typeface="Arial" charset="0"/>
                <a:ea typeface="ＭＳ Ｐゴシック" charset="0"/>
                <a:cs typeface="ＭＳ Ｐゴシック" charset="0"/>
              </a:rPr>
              <a:t>HPC-optimized Photon Science Codes</a:t>
            </a:r>
            <a:r>
              <a:rPr lang="en-US" dirty="0">
                <a:solidFill>
                  <a:schemeClr val="tx2">
                    <a:lumMod val="75000"/>
                  </a:schemeClr>
                </a:solidFill>
                <a:latin typeface="Arial" charset="0"/>
                <a:ea typeface="ＭＳ Ｐゴシック" charset="0"/>
                <a:cs typeface="ＭＳ Ｐゴシック" charset="0"/>
              </a:rPr>
              <a:t>:</a:t>
            </a:r>
          </a:p>
          <a:p>
            <a:pPr lvl="1">
              <a:defRPr/>
            </a:pPr>
            <a:r>
              <a:rPr lang="en-US" dirty="0">
                <a:solidFill>
                  <a:schemeClr val="tx2">
                    <a:lumMod val="75000"/>
                  </a:schemeClr>
                </a:solidFill>
                <a:latin typeface="Arial" charset="0"/>
                <a:ea typeface="ＭＳ Ｐゴシック" charset="0"/>
                <a:cs typeface="ＭＳ Ｐゴシック" charset="0"/>
              </a:rPr>
              <a:t>Fiji, </a:t>
            </a:r>
            <a:r>
              <a:rPr lang="en-US" dirty="0" err="1">
                <a:solidFill>
                  <a:schemeClr val="tx2">
                    <a:lumMod val="75000"/>
                  </a:schemeClr>
                </a:solidFill>
                <a:latin typeface="Arial" charset="0"/>
                <a:ea typeface="ＭＳ Ｐゴシック" charset="0"/>
                <a:cs typeface="ＭＳ Ｐゴシック" charset="0"/>
              </a:rPr>
              <a:t>GridRec</a:t>
            </a:r>
            <a:r>
              <a:rPr lang="en-US" dirty="0">
                <a:solidFill>
                  <a:schemeClr val="tx2">
                    <a:lumMod val="75000"/>
                  </a:schemeClr>
                </a:solidFill>
                <a:latin typeface="Arial" charset="0"/>
                <a:ea typeface="ＭＳ Ｐゴシック" charset="0"/>
                <a:cs typeface="ＭＳ Ｐゴシック" charset="0"/>
              </a:rPr>
              <a:t>, </a:t>
            </a:r>
            <a:r>
              <a:rPr lang="en-US" dirty="0" err="1">
                <a:solidFill>
                  <a:schemeClr val="tx2">
                    <a:lumMod val="75000"/>
                  </a:schemeClr>
                </a:solidFill>
                <a:latin typeface="Arial" charset="0"/>
                <a:ea typeface="ＭＳ Ｐゴシック" charset="0"/>
                <a:cs typeface="ＭＳ Ｐゴシック" charset="0"/>
              </a:rPr>
              <a:t>ImgRec</a:t>
            </a:r>
            <a:r>
              <a:rPr lang="en-US" dirty="0" smtClean="0">
                <a:solidFill>
                  <a:schemeClr val="tx2">
                    <a:lumMod val="75000"/>
                  </a:schemeClr>
                </a:solidFill>
                <a:latin typeface="Arial" charset="0"/>
                <a:ea typeface="ＭＳ Ｐゴシック" charset="0"/>
                <a:cs typeface="ＭＳ Ｐゴシック" charset="0"/>
              </a:rPr>
              <a:t>, MBIR, </a:t>
            </a:r>
            <a:r>
              <a:rPr lang="en-US" dirty="0">
                <a:solidFill>
                  <a:schemeClr val="tx2">
                    <a:lumMod val="75000"/>
                  </a:schemeClr>
                </a:solidFill>
                <a:latin typeface="Arial" charset="0"/>
                <a:ea typeface="ＭＳ Ｐゴシック" charset="0"/>
                <a:cs typeface="ＭＳ Ｐゴシック" charset="0"/>
              </a:rPr>
              <a:t>XMAS, </a:t>
            </a:r>
            <a:r>
              <a:rPr lang="en-US" dirty="0" err="1">
                <a:solidFill>
                  <a:schemeClr val="tx2">
                    <a:lumMod val="75000"/>
                  </a:schemeClr>
                </a:solidFill>
                <a:latin typeface="Arial" charset="0"/>
                <a:ea typeface="ＭＳ Ｐゴシック" charset="0"/>
                <a:cs typeface="ＭＳ Ｐゴシック" charset="0"/>
              </a:rPr>
              <a:t>ShirleyXAS</a:t>
            </a:r>
            <a:r>
              <a:rPr lang="en-US" dirty="0">
                <a:solidFill>
                  <a:schemeClr val="tx2">
                    <a:lumMod val="75000"/>
                  </a:schemeClr>
                </a:solidFill>
                <a:latin typeface="Arial" charset="0"/>
                <a:ea typeface="ＭＳ Ｐゴシック" charset="0"/>
                <a:cs typeface="ＭＳ Ｐゴシック" charset="0"/>
              </a:rPr>
              <a:t>, </a:t>
            </a:r>
            <a:r>
              <a:rPr lang="en-US" dirty="0" err="1" smtClean="0">
                <a:solidFill>
                  <a:schemeClr val="tx2">
                    <a:lumMod val="75000"/>
                  </a:schemeClr>
                </a:solidFill>
                <a:latin typeface="Arial" charset="0"/>
                <a:ea typeface="ＭＳ Ｐゴシック" charset="0"/>
                <a:cs typeface="ＭＳ Ｐゴシック" charset="0"/>
              </a:rPr>
              <a:t>HipGISAXS</a:t>
            </a:r>
            <a:r>
              <a:rPr lang="en-US" dirty="0" smtClean="0">
                <a:solidFill>
                  <a:schemeClr val="tx2">
                    <a:lumMod val="75000"/>
                  </a:schemeClr>
                </a:solidFill>
                <a:latin typeface="Arial" charset="0"/>
                <a:ea typeface="ＭＳ Ｐゴシック" charset="0"/>
                <a:cs typeface="ＭＳ Ｐゴシック" charset="0"/>
              </a:rPr>
              <a:t>, …</a:t>
            </a:r>
            <a:endParaRPr lang="en-US" dirty="0">
              <a:solidFill>
                <a:schemeClr val="tx2">
                  <a:lumMod val="75000"/>
                </a:schemeClr>
              </a:solidFill>
              <a:latin typeface="Arial" charset="0"/>
              <a:ea typeface="ＭＳ Ｐゴシック" charset="0"/>
              <a:cs typeface="ＭＳ Ｐゴシック" charset="0"/>
            </a:endParaRPr>
          </a:p>
          <a:p>
            <a:pPr>
              <a:defRPr/>
            </a:pPr>
            <a:r>
              <a:rPr lang="en-US" b="1" dirty="0" smtClean="0">
                <a:solidFill>
                  <a:schemeClr val="tx2">
                    <a:lumMod val="75000"/>
                  </a:schemeClr>
                </a:solidFill>
                <a:latin typeface="Arial" charset="0"/>
                <a:ea typeface="ＭＳ Ｐゴシック" charset="0"/>
                <a:cs typeface="ＭＳ Ｐゴシック" charset="0"/>
              </a:rPr>
              <a:t>MQ </a:t>
            </a:r>
            <a:r>
              <a:rPr lang="en-US" b="1" dirty="0">
                <a:solidFill>
                  <a:schemeClr val="tx2">
                    <a:lumMod val="75000"/>
                  </a:schemeClr>
                </a:solidFill>
                <a:latin typeface="Arial" charset="0"/>
                <a:ea typeface="ＭＳ Ｐゴシック" charset="0"/>
                <a:cs typeface="ＭＳ Ｐゴシック" charset="0"/>
              </a:rPr>
              <a:t>Job submission system</a:t>
            </a:r>
            <a:r>
              <a:rPr lang="en-US" dirty="0">
                <a:solidFill>
                  <a:schemeClr val="tx2">
                    <a:lumMod val="75000"/>
                  </a:schemeClr>
                </a:solidFill>
                <a:latin typeface="Arial" charset="0"/>
                <a:ea typeface="ＭＳ Ｐゴシック" charset="0"/>
                <a:cs typeface="ＭＳ Ｐゴシック" charset="0"/>
              </a:rPr>
              <a:t>: (in development</a:t>
            </a:r>
            <a:r>
              <a:rPr lang="en-US" dirty="0" smtClean="0">
                <a:solidFill>
                  <a:schemeClr val="tx2">
                    <a:lumMod val="75000"/>
                  </a:schemeClr>
                </a:solidFill>
                <a:latin typeface="Arial" charset="0"/>
                <a:ea typeface="ＭＳ Ｐゴシック" charset="0"/>
                <a:cs typeface="ＭＳ Ｐゴシック" charset="0"/>
              </a:rPr>
              <a:t>)</a:t>
            </a:r>
          </a:p>
          <a:p>
            <a:pPr lvl="1">
              <a:defRPr/>
            </a:pPr>
            <a:r>
              <a:rPr lang="en-US" dirty="0" smtClean="0">
                <a:solidFill>
                  <a:schemeClr val="tx2">
                    <a:lumMod val="75000"/>
                  </a:schemeClr>
                </a:solidFill>
                <a:latin typeface="Arial" charset="0"/>
                <a:ea typeface="ＭＳ Ｐゴシック" charset="0"/>
                <a:cs typeface="ＭＳ Ｐゴシック" charset="0"/>
              </a:rPr>
              <a:t>Interruptible queues (NERSC testing)</a:t>
            </a:r>
            <a:endParaRPr lang="en-US" dirty="0">
              <a:solidFill>
                <a:schemeClr val="tx2">
                  <a:lumMod val="75000"/>
                </a:schemeClr>
              </a:solidFill>
              <a:latin typeface="Arial" charset="0"/>
              <a:ea typeface="ＭＳ Ｐゴシック" charset="0"/>
              <a:cs typeface="ＭＳ Ｐゴシック" charset="0"/>
            </a:endParaRPr>
          </a:p>
          <a:p>
            <a:pPr>
              <a:defRPr/>
            </a:pPr>
            <a:r>
              <a:rPr lang="en-US" b="1" dirty="0">
                <a:solidFill>
                  <a:schemeClr val="tx2">
                    <a:lumMod val="75000"/>
                  </a:schemeClr>
                </a:solidFill>
                <a:latin typeface="Arial" charset="0"/>
                <a:ea typeface="ＭＳ Ｐゴシック" charset="0"/>
                <a:cs typeface="ＭＳ Ｐゴシック" charset="0"/>
              </a:rPr>
              <a:t>Workflow System</a:t>
            </a:r>
            <a:r>
              <a:rPr lang="en-US" dirty="0">
                <a:solidFill>
                  <a:schemeClr val="tx2">
                    <a:lumMod val="75000"/>
                  </a:schemeClr>
                </a:solidFill>
                <a:latin typeface="Arial" charset="0"/>
                <a:ea typeface="ＭＳ Ｐゴシック" charset="0"/>
                <a:cs typeface="ＭＳ Ｐゴシック" charset="0"/>
              </a:rPr>
              <a:t>: </a:t>
            </a:r>
            <a:r>
              <a:rPr lang="en-US" dirty="0" smtClean="0">
                <a:solidFill>
                  <a:schemeClr val="tx2">
                    <a:lumMod val="75000"/>
                  </a:schemeClr>
                </a:solidFill>
                <a:latin typeface="Arial" charset="0"/>
                <a:ea typeface="ＭＳ Ｐゴシック" charset="0"/>
                <a:cs typeface="ＭＳ Ｐゴシック" charset="0"/>
              </a:rPr>
              <a:t>(SDAV Data Pilot </a:t>
            </a:r>
            <a:r>
              <a:rPr lang="en-US" dirty="0" err="1" smtClean="0">
                <a:solidFill>
                  <a:schemeClr val="tx2">
                    <a:lumMod val="75000"/>
                  </a:schemeClr>
                </a:solidFill>
                <a:latin typeface="Arial" charset="0"/>
                <a:ea typeface="ＭＳ Ｐゴシック" charset="0"/>
                <a:cs typeface="ＭＳ Ｐゴシック" charset="0"/>
              </a:rPr>
              <a:t>PostDoc</a:t>
            </a:r>
            <a:r>
              <a:rPr lang="en-US" dirty="0" smtClean="0">
                <a:solidFill>
                  <a:schemeClr val="tx2">
                    <a:lumMod val="75000"/>
                  </a:schemeClr>
                </a:solidFill>
                <a:latin typeface="Arial" charset="0"/>
                <a:ea typeface="ＭＳ Ｐゴシック" charset="0"/>
                <a:cs typeface="ＭＳ Ｐゴシック" charset="0"/>
              </a:rPr>
              <a:t> </a:t>
            </a:r>
            <a:r>
              <a:rPr lang="en-US" dirty="0">
                <a:solidFill>
                  <a:schemeClr val="tx2">
                    <a:lumMod val="75000"/>
                  </a:schemeClr>
                </a:solidFill>
                <a:latin typeface="Arial" charset="0"/>
                <a:ea typeface="ＭＳ Ｐゴシック" charset="0"/>
                <a:cs typeface="ＭＳ Ｐゴシック" charset="0"/>
              </a:rPr>
              <a:t>hire)</a:t>
            </a:r>
          </a:p>
          <a:p>
            <a:pPr>
              <a:defRPr/>
            </a:pPr>
            <a:r>
              <a:rPr lang="en-US" b="1" dirty="0">
                <a:solidFill>
                  <a:schemeClr val="tx2">
                    <a:lumMod val="75000"/>
                  </a:schemeClr>
                </a:solidFill>
                <a:latin typeface="Arial" charset="0"/>
                <a:ea typeface="ＭＳ Ｐゴシック" charset="0"/>
                <a:cs typeface="ＭＳ Ｐゴシック" charset="0"/>
              </a:rPr>
              <a:t>WAN Data Access &amp; Sharing</a:t>
            </a:r>
            <a:r>
              <a:rPr lang="en-US" dirty="0">
                <a:solidFill>
                  <a:schemeClr val="tx2">
                    <a:lumMod val="75000"/>
                  </a:schemeClr>
                </a:solidFill>
                <a:latin typeface="Arial" charset="0"/>
                <a:ea typeface="ＭＳ Ｐゴシック" charset="0"/>
                <a:cs typeface="ＭＳ Ｐゴシック" charset="0"/>
              </a:rPr>
              <a:t>: </a:t>
            </a:r>
            <a:r>
              <a:rPr lang="en-US" dirty="0" smtClean="0">
                <a:solidFill>
                  <a:schemeClr val="tx2">
                    <a:lumMod val="75000"/>
                  </a:schemeClr>
                </a:solidFill>
                <a:latin typeface="Arial" charset="0"/>
                <a:ea typeface="ＭＳ Ｐゴシック" charset="0"/>
                <a:cs typeface="ＭＳ Ｐゴシック" charset="0"/>
              </a:rPr>
              <a:t>(Data Pilot </a:t>
            </a:r>
            <a:r>
              <a:rPr lang="en-US" dirty="0" err="1" smtClean="0">
                <a:solidFill>
                  <a:schemeClr val="tx2">
                    <a:lumMod val="75000"/>
                  </a:schemeClr>
                </a:solidFill>
                <a:latin typeface="Arial" charset="0"/>
                <a:ea typeface="ＭＳ Ｐゴシック" charset="0"/>
                <a:cs typeface="ＭＳ Ｐゴシック" charset="0"/>
              </a:rPr>
              <a:t>PostDoc</a:t>
            </a:r>
            <a:r>
              <a:rPr lang="en-US" dirty="0" smtClean="0">
                <a:solidFill>
                  <a:schemeClr val="tx2">
                    <a:lumMod val="75000"/>
                  </a:schemeClr>
                </a:solidFill>
                <a:latin typeface="Arial" charset="0"/>
                <a:ea typeface="ＭＳ Ｐゴシック" charset="0"/>
                <a:cs typeface="ＭＳ Ｐゴシック" charset="0"/>
              </a:rPr>
              <a:t> </a:t>
            </a:r>
            <a:r>
              <a:rPr lang="en-US" dirty="0">
                <a:solidFill>
                  <a:schemeClr val="tx2">
                    <a:lumMod val="75000"/>
                  </a:schemeClr>
                </a:solidFill>
                <a:latin typeface="Arial" charset="0"/>
                <a:ea typeface="ＭＳ Ｐゴシック" charset="0"/>
                <a:cs typeface="ＭＳ Ｐゴシック" charset="0"/>
              </a:rPr>
              <a:t>hire)</a:t>
            </a:r>
          </a:p>
        </p:txBody>
      </p:sp>
    </p:spTree>
    <p:extLst>
      <p:ext uri="{BB962C8B-B14F-4D97-AF65-F5344CB8AC3E}">
        <p14:creationId xmlns:p14="http://schemas.microsoft.com/office/powerpoint/2010/main" val="15718134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5"/>
          <p:cNvSpPr>
            <a:spLocks noGrp="1"/>
          </p:cNvSpPr>
          <p:nvPr>
            <p:ph type="title"/>
          </p:nvPr>
        </p:nvSpPr>
        <p:spPr/>
        <p:txBody>
          <a:bodyPr/>
          <a:lstStyle/>
          <a:p>
            <a:r>
              <a:rPr lang="en-US">
                <a:latin typeface="Arial" charset="0"/>
                <a:ea typeface="ＭＳ Ｐゴシック" charset="0"/>
                <a:cs typeface="ＭＳ Ｐゴシック" charset="0"/>
              </a:rPr>
              <a:t>Time-resolved, in-situ Tomography</a:t>
            </a:r>
          </a:p>
        </p:txBody>
      </p:sp>
      <p:sp>
        <p:nvSpPr>
          <p:cNvPr id="8194" name="Text Placeholder 2"/>
          <p:cNvSpPr>
            <a:spLocks noGrp="1"/>
          </p:cNvSpPr>
          <p:nvPr>
            <p:ph type="body" idx="1"/>
          </p:nvPr>
        </p:nvSpPr>
        <p:spPr/>
        <p:txBody>
          <a:bodyPr/>
          <a:lstStyle/>
          <a:p>
            <a:r>
              <a:rPr lang="en-US" sz="2000">
                <a:latin typeface="Arial" charset="0"/>
                <a:ea typeface="ＭＳ Ｐゴシック" charset="0"/>
                <a:cs typeface="ＭＳ Ｐゴシック" charset="0"/>
              </a:rPr>
              <a:t>Use real-time reconstruction to study cracks as they form.</a:t>
            </a:r>
          </a:p>
        </p:txBody>
      </p:sp>
      <p:pic>
        <p:nvPicPr>
          <p:cNvPr id="8195" name="Content Placeholder 8" descr="Screen Shot 2013-03-22 at 14.12.50 .png"/>
          <p:cNvPicPr>
            <a:picLocks noGrp="1" noChangeAspect="1"/>
          </p:cNvPicPr>
          <p:nvPr>
            <p:ph sz="half" idx="2"/>
          </p:nvPr>
        </p:nvPicPr>
        <p:blipFill>
          <a:blip r:embed="rId2">
            <a:extLst>
              <a:ext uri="{28A0092B-C50C-407E-A947-70E740481C1C}">
                <a14:useLocalDpi xmlns:a14="http://schemas.microsoft.com/office/drawing/2010/main" val="0"/>
              </a:ext>
            </a:extLst>
          </a:blip>
          <a:srcRect t="-15005" b="-15005"/>
          <a:stretch>
            <a:fillRect/>
          </a:stretch>
        </p:blipFill>
        <p:spPr/>
      </p:pic>
      <p:sp>
        <p:nvSpPr>
          <p:cNvPr id="8196" name="Text Placeholder 3"/>
          <p:cNvSpPr>
            <a:spLocks noGrp="1"/>
          </p:cNvSpPr>
          <p:nvPr>
            <p:ph type="body" sz="quarter" idx="3"/>
          </p:nvPr>
        </p:nvSpPr>
        <p:spPr/>
        <p:txBody>
          <a:bodyPr/>
          <a:lstStyle/>
          <a:p>
            <a:r>
              <a:rPr lang="en-US" sz="2000">
                <a:latin typeface="Arial" charset="0"/>
                <a:ea typeface="ＭＳ Ｐゴシック" charset="0"/>
                <a:cs typeface="ＭＳ Ｐゴシック" charset="0"/>
              </a:rPr>
              <a:t>Use real-time reconstruction to control &amp; QA experiment.</a:t>
            </a:r>
          </a:p>
        </p:txBody>
      </p:sp>
      <p:pic>
        <p:nvPicPr>
          <p:cNvPr id="8197" name="Picture 1030" descr="Untitled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t="-37491" b="-37491"/>
          <a:stretch>
            <a:fillRect/>
          </a:stretch>
        </p:blipFill>
        <p:spPr/>
      </p:pic>
    </p:spTree>
    <p:extLst>
      <p:ext uri="{BB962C8B-B14F-4D97-AF65-F5344CB8AC3E}">
        <p14:creationId xmlns:p14="http://schemas.microsoft.com/office/powerpoint/2010/main" val="29070932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Material Failure Above 1700</a:t>
            </a:r>
            <a:r>
              <a:rPr lang="en-US" baseline="30000" dirty="0" smtClean="0"/>
              <a:t>o</a:t>
            </a:r>
            <a:r>
              <a:rPr lang="en-US" dirty="0" smtClean="0"/>
              <a:t>C</a:t>
            </a:r>
            <a:endParaRPr lang="en-US" dirty="0"/>
          </a:p>
        </p:txBody>
      </p:sp>
      <p:pic>
        <p:nvPicPr>
          <p:cNvPr id="29" name="nmat3497-s2.mov">
            <a:hlinkClick r:id="" action="ppaction://media"/>
          </p:cNvPr>
          <p:cNvPicPr/>
          <p:nvPr>
            <a:videoFile r:link="rId2"/>
            <p:extLst>
              <p:ext uri="{DAA4B4D4-6D71-4841-9C94-3DE7FCFB9230}">
                <p14:media xmlns:p14="http://schemas.microsoft.com/office/powerpoint/2010/main" r:embed="rId1"/>
              </p:ext>
            </p:extLst>
          </p:nvPr>
        </p:nvPicPr>
        <p:blipFill>
          <a:blip r:embed="rId8"/>
          <a:stretch>
            <a:fillRect/>
          </a:stretch>
        </p:blipFill>
        <p:spPr>
          <a:xfrm>
            <a:off x="2971800" y="1931736"/>
            <a:ext cx="2667000" cy="4071179"/>
          </a:xfrm>
          <a:prstGeom prst="rect">
            <a:avLst/>
          </a:prstGeom>
        </p:spPr>
      </p:pic>
      <p:pic>
        <p:nvPicPr>
          <p:cNvPr id="30" name="nmat3497-s3.mov">
            <a:hlinkClick r:id="" action="ppaction://media"/>
          </p:cNvPr>
          <p:cNvPicPr/>
          <p:nvPr>
            <a:videoFile r:link="rId4"/>
            <p:extLst>
              <p:ext uri="{DAA4B4D4-6D71-4841-9C94-3DE7FCFB9230}">
                <p14:media xmlns:p14="http://schemas.microsoft.com/office/powerpoint/2010/main" r:embed="rId3"/>
              </p:ext>
            </p:extLst>
          </p:nvPr>
        </p:nvPicPr>
        <p:blipFill>
          <a:blip r:embed="rId9"/>
          <a:stretch>
            <a:fillRect/>
          </a:stretch>
        </p:blipFill>
        <p:spPr>
          <a:xfrm>
            <a:off x="6019800" y="1931736"/>
            <a:ext cx="2667000" cy="4071179"/>
          </a:xfrm>
          <a:prstGeom prst="rect">
            <a:avLst/>
          </a:prstGeom>
        </p:spPr>
      </p:pic>
      <p:sp>
        <p:nvSpPr>
          <p:cNvPr id="35" name="Down Arrow 34"/>
          <p:cNvSpPr/>
          <p:nvPr/>
        </p:nvSpPr>
        <p:spPr>
          <a:xfrm>
            <a:off x="1418453" y="6172200"/>
            <a:ext cx="181747" cy="290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flipV="1">
            <a:off x="1344957" y="1505230"/>
            <a:ext cx="206098" cy="3077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848263" y="6550223"/>
            <a:ext cx="3295737" cy="307777"/>
          </a:xfrm>
          <a:prstGeom prst="rect">
            <a:avLst/>
          </a:prstGeom>
          <a:noFill/>
        </p:spPr>
        <p:txBody>
          <a:bodyPr wrap="square" rtlCol="0">
            <a:spAutoFit/>
          </a:bodyPr>
          <a:lstStyle/>
          <a:p>
            <a:r>
              <a:rPr lang="en-US" sz="1400" dirty="0" smtClean="0"/>
              <a:t>Bale, Ritchie et al, Nature Materials 2013</a:t>
            </a:r>
            <a:endParaRPr lang="en-US" sz="1400" dirty="0"/>
          </a:p>
        </p:txBody>
      </p:sp>
      <p:pic>
        <p:nvPicPr>
          <p:cNvPr id="33" name="pulling_apart_2fps.mpg">
            <a:hlinkClick r:id="" action="ppaction://media"/>
          </p:cNvPr>
          <p:cNvPicPr/>
          <p:nvPr>
            <a:videoFile r:link="rId6"/>
            <p:extLst>
              <p:ext uri="{DAA4B4D4-6D71-4841-9C94-3DE7FCFB9230}">
                <p14:media xmlns:p14="http://schemas.microsoft.com/office/powerpoint/2010/main" r:link="rId5"/>
              </p:ext>
            </p:extLst>
          </p:nvPr>
        </p:nvPicPr>
        <p:blipFill>
          <a:blip r:embed="rId10"/>
          <a:stretch>
            <a:fillRect/>
          </a:stretch>
        </p:blipFill>
        <p:spPr>
          <a:xfrm>
            <a:off x="457200" y="1905000"/>
            <a:ext cx="2057400" cy="4114800"/>
          </a:xfrm>
          <a:prstGeom prst="rect">
            <a:avLst/>
          </a:prstGeom>
        </p:spPr>
      </p:pic>
    </p:spTree>
    <p:extLst>
      <p:ext uri="{BB962C8B-B14F-4D97-AF65-F5344CB8AC3E}">
        <p14:creationId xmlns:p14="http://schemas.microsoft.com/office/powerpoint/2010/main" val="892305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00" fill="hold"/>
                                        <p:tgtEl>
                                          <p:spTgt spid="29"/>
                                        </p:tgtEl>
                                      </p:cBhvr>
                                    </p:cmd>
                                  </p:childTnLst>
                                </p:cTn>
                              </p:par>
                              <p:par>
                                <p:cTn id="7" presetID="1" presetClass="mediacall" presetSubtype="0" fill="hold" nodeType="withEffect">
                                  <p:stCondLst>
                                    <p:cond delay="0"/>
                                  </p:stCondLst>
                                  <p:childTnLst>
                                    <p:cmd type="call" cmd="playFrom(0.0)">
                                      <p:cBhvr>
                                        <p:cTn id="8" dur="17033" fill="hold"/>
                                        <p:tgtEl>
                                          <p:spTgt spid="30"/>
                                        </p:tgtEl>
                                      </p:cBhvr>
                                    </p:cmd>
                                  </p:childTnLst>
                                </p:cTn>
                              </p:par>
                              <p:par>
                                <p:cTn id="9" presetID="1" presetClass="mediacall" presetSubtype="0" fill="hold" nodeType="withEffect">
                                  <p:stCondLst>
                                    <p:cond delay="0"/>
                                  </p:stCondLst>
                                  <p:childTnLst>
                                    <p:cmd type="call" cmd="playFrom(0.0)">
                                      <p:cBhvr>
                                        <p:cTn id="10" dur="596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9"/>
                </p:tgtEl>
              </p:cMediaNode>
            </p:video>
            <p:video>
              <p:cMediaNode>
                <p:cTn id="12" repeatCount="indefinite" fill="hold" display="0">
                  <p:stCondLst>
                    <p:cond delay="indefinite"/>
                  </p:stCondLst>
                  <p:endCondLst>
                    <p:cond evt="onNext" delay="0">
                      <p:tgtEl>
                        <p:sldTgt/>
                      </p:tgtEl>
                    </p:cond>
                    <p:cond evt="onPrev" delay="0">
                      <p:tgtEl>
                        <p:sldTgt/>
                      </p:tgtEl>
                    </p:cond>
                  </p:endCondLst>
                </p:cTn>
                <p:tgtEl>
                  <p:spTgt spid="30"/>
                </p:tgtEl>
              </p:cMediaNode>
            </p:video>
            <p:video>
              <p:cMediaNode>
                <p:cTn id="13" repeatCount="indefinite" fill="hold" display="0">
                  <p:stCondLst>
                    <p:cond delay="indefinite"/>
                  </p:stCondLst>
                  <p:endCondLst>
                    <p:cond evt="onNext" delay="0">
                      <p:tgtEl>
                        <p:sldTgt/>
                      </p:tgtEl>
                    </p:cond>
                    <p:cond evt="onPrev" delay="0">
                      <p:tgtEl>
                        <p:sldTgt/>
                      </p:tgtEl>
                    </p:cond>
                  </p:endCondLst>
                </p:cTn>
                <p:tgtEl>
                  <p:spTgt spid="33"/>
                </p:tgtEl>
              </p:cMediaNode>
            </p:video>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hape 143"/>
          <p:cNvSpPr txBox="1">
            <a:spLocks noChangeArrowheads="1"/>
          </p:cNvSpPr>
          <p:nvPr/>
        </p:nvSpPr>
        <p:spPr bwMode="auto">
          <a:xfrm>
            <a:off x="255588" y="209550"/>
            <a:ext cx="42513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tx2"/>
                </a:solidFill>
                <a:latin typeface="Helvetica Neue Bold Condensed" charset="0"/>
                <a:cs typeface="Helvetica Neue Bold Condensed" charset="0"/>
              </a:rPr>
              <a:t>Common Theme: Workflow tools</a:t>
            </a:r>
            <a:br>
              <a:rPr lang="en-US">
                <a:solidFill>
                  <a:schemeClr val="tx2"/>
                </a:solidFill>
                <a:latin typeface="Helvetica Neue Bold Condensed" charset="0"/>
                <a:cs typeface="Helvetica Neue Bold Condensed" charset="0"/>
              </a:rPr>
            </a:br>
            <a:r>
              <a:rPr lang="en-US">
                <a:solidFill>
                  <a:schemeClr val="tx2"/>
                </a:solidFill>
                <a:latin typeface="Helvetica Neue Bold Condensed" charset="0"/>
                <a:cs typeface="Helvetica Neue Bold Condensed" charset="0"/>
              </a:rPr>
              <a:t>to manage complexity.</a:t>
            </a:r>
          </a:p>
        </p:txBody>
      </p:sp>
      <p:sp>
        <p:nvSpPr>
          <p:cNvPr id="2" name="Rectangle 1"/>
          <p:cNvSpPr/>
          <p:nvPr/>
        </p:nvSpPr>
        <p:spPr>
          <a:xfrm>
            <a:off x="1058863" y="2143125"/>
            <a:ext cx="2355850" cy="6477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Normalization</a:t>
            </a:r>
          </a:p>
        </p:txBody>
      </p:sp>
      <p:sp>
        <p:nvSpPr>
          <p:cNvPr id="5" name="Rectangle 4"/>
          <p:cNvSpPr/>
          <p:nvPr/>
        </p:nvSpPr>
        <p:spPr>
          <a:xfrm>
            <a:off x="1057275" y="3619500"/>
            <a:ext cx="2357438" cy="6492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Sinograms</a:t>
            </a:r>
            <a:endParaRPr lang="en-US" dirty="0"/>
          </a:p>
        </p:txBody>
      </p:sp>
      <p:sp>
        <p:nvSpPr>
          <p:cNvPr id="6" name="Rectangle 5"/>
          <p:cNvSpPr/>
          <p:nvPr/>
        </p:nvSpPr>
        <p:spPr>
          <a:xfrm>
            <a:off x="1057275" y="5095875"/>
            <a:ext cx="2355850" cy="6492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Reconstruction</a:t>
            </a:r>
          </a:p>
        </p:txBody>
      </p:sp>
      <p:cxnSp>
        <p:nvCxnSpPr>
          <p:cNvPr id="4" name="Straight Arrow Connector 3"/>
          <p:cNvCxnSpPr>
            <a:stCxn id="2" idx="2"/>
            <a:endCxn id="5" idx="0"/>
          </p:cNvCxnSpPr>
          <p:nvPr/>
        </p:nvCxnSpPr>
        <p:spPr>
          <a:xfrm flipH="1">
            <a:off x="2236788" y="2790825"/>
            <a:ext cx="0" cy="828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5" idx="2"/>
            <a:endCxn id="6" idx="0"/>
          </p:cNvCxnSpPr>
          <p:nvPr/>
        </p:nvCxnSpPr>
        <p:spPr>
          <a:xfrm flipH="1">
            <a:off x="2235200" y="4268788"/>
            <a:ext cx="1588" cy="827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319" name="TextBox 9"/>
          <p:cNvSpPr txBox="1">
            <a:spLocks noChangeArrowheads="1"/>
          </p:cNvSpPr>
          <p:nvPr/>
        </p:nvSpPr>
        <p:spPr bwMode="auto">
          <a:xfrm>
            <a:off x="115888" y="1225550"/>
            <a:ext cx="423862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i="1"/>
              <a:t>How the Beamline Scientist sees</a:t>
            </a:r>
            <a:br>
              <a:rPr lang="en-US" sz="2000" b="1" i="1"/>
            </a:br>
            <a:r>
              <a:rPr lang="en-US" sz="2000" b="1" i="1"/>
              <a:t>Tomographic Reconstruction</a:t>
            </a:r>
          </a:p>
        </p:txBody>
      </p:sp>
      <p:pic>
        <p:nvPicPr>
          <p:cNvPr id="13320" name="Picture 2" descr="Screen Shot 2014-02-20 at 06.57.54 .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0"/>
            <a:ext cx="397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0"/>
          <p:cNvSpPr txBox="1">
            <a:spLocks noChangeArrowheads="1"/>
          </p:cNvSpPr>
          <p:nvPr/>
        </p:nvSpPr>
        <p:spPr bwMode="auto">
          <a:xfrm>
            <a:off x="5975350" y="992188"/>
            <a:ext cx="2638425"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i="1"/>
              <a:t>How the computer sees realtime</a:t>
            </a:r>
            <a:br>
              <a:rPr lang="en-US" sz="2000" b="1" i="1"/>
            </a:br>
            <a:r>
              <a:rPr lang="en-US" sz="2000" b="1" i="1"/>
              <a:t>Tomographic Reconstruction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Arial" charset="0"/>
                <a:ea typeface="ＭＳ Ｐゴシック" charset="0"/>
                <a:cs typeface="ＭＳ Ｐゴシック" charset="0"/>
              </a:rPr>
              <a:t>Workflow – What do we need to do?</a:t>
            </a:r>
          </a:p>
        </p:txBody>
      </p:sp>
      <p:sp>
        <p:nvSpPr>
          <p:cNvPr id="15362" name="Text Placeholder 2"/>
          <p:cNvSpPr>
            <a:spLocks noGrp="1"/>
          </p:cNvSpPr>
          <p:nvPr>
            <p:ph type="body" idx="1"/>
          </p:nvPr>
        </p:nvSpPr>
        <p:spPr/>
        <p:txBody>
          <a:bodyPr/>
          <a:lstStyle/>
          <a:p>
            <a:r>
              <a:rPr lang="en-US" sz="1800">
                <a:latin typeface="Arial" charset="0"/>
                <a:ea typeface="ＭＳ Ｐゴシック" charset="0"/>
                <a:cs typeface="ＭＳ Ｐゴシック" charset="0"/>
              </a:rPr>
              <a:t>Scalability, Flexibility, Accessibility</a:t>
            </a:r>
          </a:p>
        </p:txBody>
      </p:sp>
      <p:sp>
        <p:nvSpPr>
          <p:cNvPr id="15363" name="Content Placeholder 3"/>
          <p:cNvSpPr>
            <a:spLocks noGrp="1"/>
          </p:cNvSpPr>
          <p:nvPr>
            <p:ph sz="half" idx="2"/>
          </p:nvPr>
        </p:nvSpPr>
        <p:spPr/>
        <p:txBody>
          <a:bodyPr/>
          <a:lstStyle/>
          <a:p>
            <a:r>
              <a:rPr lang="en-US">
                <a:latin typeface="Arial" charset="0"/>
                <a:ea typeface="ＭＳ Ｐゴシック" charset="0"/>
                <a:cs typeface="ＭＳ Ｐゴシック" charset="0"/>
              </a:rPr>
              <a:t>Tomography is only 1 methodology.</a:t>
            </a:r>
          </a:p>
          <a:p>
            <a:r>
              <a:rPr lang="en-US">
                <a:latin typeface="Arial" charset="0"/>
                <a:ea typeface="ＭＳ Ｐゴシック" charset="0"/>
                <a:cs typeface="ＭＳ Ｐゴシック" charset="0"/>
              </a:rPr>
              <a:t>Workflow for developers.</a:t>
            </a:r>
          </a:p>
          <a:p>
            <a:r>
              <a:rPr lang="en-US">
                <a:latin typeface="Arial" charset="0"/>
                <a:ea typeface="ＭＳ Ｐゴシック" charset="0"/>
                <a:cs typeface="ＭＳ Ｐゴシック" charset="0"/>
              </a:rPr>
              <a:t>Simple, composable workflows for end users?</a:t>
            </a:r>
          </a:p>
          <a:p>
            <a:r>
              <a:rPr lang="en-US">
                <a:latin typeface="Arial" charset="0"/>
                <a:ea typeface="ＭＳ Ｐゴシック" charset="0"/>
                <a:cs typeface="ＭＳ Ｐゴシック" charset="0"/>
              </a:rPr>
              <a:t>Capture of provenance.</a:t>
            </a:r>
          </a:p>
          <a:p>
            <a:r>
              <a:rPr lang="en-US">
                <a:latin typeface="Arial" charset="0"/>
                <a:ea typeface="ＭＳ Ｐゴシック" charset="0"/>
                <a:cs typeface="ＭＳ Ｐゴシック" charset="0"/>
              </a:rPr>
              <a:t>Composable, heirarchical workflows for multiple beamlines, concurrent processes, lifecycle mgt…</a:t>
            </a:r>
          </a:p>
        </p:txBody>
      </p:sp>
      <p:sp>
        <p:nvSpPr>
          <p:cNvPr id="15364" name="Text Placeholder 4"/>
          <p:cNvSpPr>
            <a:spLocks noGrp="1"/>
          </p:cNvSpPr>
          <p:nvPr>
            <p:ph type="body" sz="quarter" idx="3"/>
          </p:nvPr>
        </p:nvSpPr>
        <p:spPr/>
        <p:txBody>
          <a:bodyPr/>
          <a:lstStyle/>
          <a:p>
            <a:pPr algn="ctr"/>
            <a:r>
              <a:rPr lang="en-US" sz="1800">
                <a:latin typeface="Arial" charset="0"/>
                <a:ea typeface="ＭＳ Ｐゴシック" charset="0"/>
                <a:cs typeface="ＭＳ Ｐゴシック" charset="0"/>
              </a:rPr>
              <a:t>Tomography in jBPM.</a:t>
            </a:r>
          </a:p>
        </p:txBody>
      </p:sp>
      <p:pic>
        <p:nvPicPr>
          <p:cNvPr id="15365" name="Content Placeholder 6" descr="bl832-v3.png"/>
          <p:cNvPicPr>
            <a:picLocks noGrp="1" noChangeAspect="1"/>
          </p:cNvPicPr>
          <p:nvPr>
            <p:ph sz="quarter" idx="4"/>
          </p:nvPr>
        </p:nvPicPr>
        <p:blipFill>
          <a:blip r:embed="rId2">
            <a:extLst>
              <a:ext uri="{28A0092B-C50C-407E-A947-70E740481C1C}">
                <a14:useLocalDpi xmlns:a14="http://schemas.microsoft.com/office/drawing/2010/main" val="0"/>
              </a:ext>
            </a:extLst>
          </a:blip>
          <a:srcRect t="-37360" b="-3736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intensive examples at ALS</a:t>
            </a:r>
            <a:endParaRPr lang="en-US" dirty="0"/>
          </a:p>
        </p:txBody>
      </p:sp>
      <p:sp>
        <p:nvSpPr>
          <p:cNvPr id="3" name="Content Placeholder 2"/>
          <p:cNvSpPr>
            <a:spLocks noGrp="1"/>
          </p:cNvSpPr>
          <p:nvPr>
            <p:ph idx="1"/>
          </p:nvPr>
        </p:nvSpPr>
        <p:spPr/>
        <p:txBody>
          <a:bodyPr/>
          <a:lstStyle/>
          <a:p>
            <a:r>
              <a:rPr lang="en-US" sz="2000" dirty="0" err="1" smtClean="0"/>
              <a:t>HipGISAXS</a:t>
            </a:r>
            <a:r>
              <a:rPr lang="en-US" sz="2000" dirty="0" smtClean="0">
                <a:solidFill>
                  <a:srgbClr val="FF0000"/>
                </a:solidFill>
              </a:rPr>
              <a:t>*</a:t>
            </a:r>
            <a:r>
              <a:rPr lang="en-US" sz="2000" dirty="0" smtClean="0"/>
              <a:t>: Reverse Monte Carlo for GISAXS (MPI or GPU/CUDA)</a:t>
            </a:r>
          </a:p>
          <a:p>
            <a:r>
              <a:rPr lang="en-US" sz="2000" dirty="0" err="1" smtClean="0"/>
              <a:t>ShirleyXANS</a:t>
            </a:r>
            <a:r>
              <a:rPr lang="en-US" sz="2000" baseline="30000" dirty="0" smtClean="0">
                <a:solidFill>
                  <a:srgbClr val="FF0000"/>
                </a:solidFill>
              </a:rPr>
              <a:t>§</a:t>
            </a:r>
            <a:r>
              <a:rPr lang="en-US" sz="2000" dirty="0" smtClean="0"/>
              <a:t>: Simulation </a:t>
            </a:r>
            <a:r>
              <a:rPr lang="en-US" sz="2000" dirty="0"/>
              <a:t>of near-edge x-ray absorption fine structure (NEXAFS) spectra using established methods based on constrained density functional theory (DFT</a:t>
            </a:r>
            <a:r>
              <a:rPr lang="en-US" sz="2000" dirty="0" smtClean="0"/>
              <a:t>) (Hopper/Edison)</a:t>
            </a:r>
          </a:p>
          <a:p>
            <a:r>
              <a:rPr lang="en-US" sz="2000" dirty="0" smtClean="0"/>
              <a:t>MBIR</a:t>
            </a:r>
            <a:r>
              <a:rPr lang="en-US" sz="2000" baseline="30000" dirty="0" smtClean="0">
                <a:solidFill>
                  <a:srgbClr val="FF0000"/>
                </a:solidFill>
                <a:latin typeface="Zapf Dingbats"/>
                <a:ea typeface="Zapf Dingbats"/>
                <a:cs typeface="Zapf Dingbats"/>
                <a:sym typeface="Zapf Dingbats"/>
              </a:rPr>
              <a:t>✜</a:t>
            </a:r>
            <a:r>
              <a:rPr lang="en-US" sz="2000" dirty="0" smtClean="0"/>
              <a:t>: Model-Based Iterative Reconstruction – MPI tomographic reconstruction code (Hopper/Edison)</a:t>
            </a:r>
          </a:p>
          <a:p>
            <a:r>
              <a:rPr lang="en-US" sz="2000" dirty="0" err="1" smtClean="0"/>
              <a:t>Ptychographic</a:t>
            </a:r>
            <a:r>
              <a:rPr lang="en-US" sz="2000" dirty="0" smtClean="0"/>
              <a:t> Reconstruction (GPU cluster)</a:t>
            </a:r>
          </a:p>
          <a:p>
            <a:r>
              <a:rPr lang="en-US" sz="2000" dirty="0" smtClean="0"/>
              <a:t>Quant-CT</a:t>
            </a:r>
            <a:r>
              <a:rPr lang="en-US" sz="2000" dirty="0" smtClean="0">
                <a:solidFill>
                  <a:srgbClr val="FF0000"/>
                </a:solidFill>
              </a:rPr>
              <a:t>*</a:t>
            </a:r>
            <a:r>
              <a:rPr lang="en-US" sz="2000" dirty="0" smtClean="0"/>
              <a:t>: Tomographic segmentation and automated quantitative analysis </a:t>
            </a:r>
          </a:p>
          <a:p>
            <a:r>
              <a:rPr lang="en-US" sz="2000" dirty="0" smtClean="0"/>
              <a:t>Wide variety of science-specific simulations &amp; analyses</a:t>
            </a:r>
          </a:p>
          <a:p>
            <a:r>
              <a:rPr lang="en-US" sz="2000" dirty="0" smtClean="0"/>
              <a:t>One back-of-the-envelope calculation has 4 groups could use 400 </a:t>
            </a:r>
            <a:r>
              <a:rPr lang="en-US" sz="2000" dirty="0" err="1" smtClean="0"/>
              <a:t>TFlops</a:t>
            </a:r>
            <a:r>
              <a:rPr lang="en-US" sz="2000" dirty="0" smtClean="0"/>
              <a:t> dedicated CPU equivalent to keep up with data rates in 2015.</a:t>
            </a:r>
            <a:endParaRPr lang="en-US" sz="2000" dirty="0"/>
          </a:p>
        </p:txBody>
      </p:sp>
      <p:sp>
        <p:nvSpPr>
          <p:cNvPr id="4" name="TextBox 3"/>
          <p:cNvSpPr txBox="1"/>
          <p:nvPr/>
        </p:nvSpPr>
        <p:spPr>
          <a:xfrm>
            <a:off x="7771960" y="5767184"/>
            <a:ext cx="1287532" cy="369332"/>
          </a:xfrm>
          <a:prstGeom prst="rect">
            <a:avLst/>
          </a:prstGeom>
          <a:solidFill>
            <a:schemeClr val="tx1">
              <a:lumMod val="95000"/>
              <a:lumOff val="5000"/>
            </a:schemeClr>
          </a:solidFill>
        </p:spPr>
        <p:txBody>
          <a:bodyPr wrap="none" rtlCol="0">
            <a:spAutoFit/>
          </a:bodyPr>
          <a:lstStyle/>
          <a:p>
            <a:r>
              <a:rPr lang="en-US" sz="1800" dirty="0" smtClean="0">
                <a:solidFill>
                  <a:srgbClr val="FF0000"/>
                </a:solidFill>
              </a:rPr>
              <a:t>*CAMERA</a:t>
            </a:r>
            <a:endParaRPr lang="en-US" sz="1800" dirty="0">
              <a:solidFill>
                <a:srgbClr val="FF0000"/>
              </a:solidFill>
            </a:endParaRPr>
          </a:p>
        </p:txBody>
      </p:sp>
      <p:sp>
        <p:nvSpPr>
          <p:cNvPr id="5" name="TextBox 4"/>
          <p:cNvSpPr txBox="1"/>
          <p:nvPr/>
        </p:nvSpPr>
        <p:spPr>
          <a:xfrm>
            <a:off x="5418235" y="5768123"/>
            <a:ext cx="2167294" cy="369332"/>
          </a:xfrm>
          <a:prstGeom prst="rect">
            <a:avLst/>
          </a:prstGeom>
          <a:solidFill>
            <a:schemeClr val="tx1">
              <a:lumMod val="95000"/>
              <a:lumOff val="5000"/>
            </a:schemeClr>
          </a:solidFill>
        </p:spPr>
        <p:txBody>
          <a:bodyPr wrap="square" rtlCol="0">
            <a:spAutoFit/>
          </a:bodyPr>
          <a:lstStyle/>
          <a:p>
            <a:r>
              <a:rPr lang="en-US" sz="1800" baseline="30000" dirty="0">
                <a:solidFill>
                  <a:srgbClr val="FF0000"/>
                </a:solidFill>
              </a:rPr>
              <a:t>§</a:t>
            </a:r>
            <a:r>
              <a:rPr lang="en-US" sz="1800" dirty="0" smtClean="0">
                <a:solidFill>
                  <a:srgbClr val="FF0000"/>
                </a:solidFill>
              </a:rPr>
              <a:t>Molecular Foundry</a:t>
            </a:r>
            <a:endParaRPr lang="en-US" sz="1800" dirty="0">
              <a:solidFill>
                <a:srgbClr val="FF0000"/>
              </a:solidFill>
            </a:endParaRPr>
          </a:p>
        </p:txBody>
      </p:sp>
      <p:sp>
        <p:nvSpPr>
          <p:cNvPr id="6" name="TextBox 5"/>
          <p:cNvSpPr txBox="1"/>
          <p:nvPr/>
        </p:nvSpPr>
        <p:spPr>
          <a:xfrm>
            <a:off x="4195683" y="5769061"/>
            <a:ext cx="1059420" cy="369332"/>
          </a:xfrm>
          <a:prstGeom prst="rect">
            <a:avLst/>
          </a:prstGeom>
          <a:solidFill>
            <a:schemeClr val="tx1">
              <a:lumMod val="95000"/>
              <a:lumOff val="5000"/>
            </a:schemeClr>
          </a:solidFill>
        </p:spPr>
        <p:txBody>
          <a:bodyPr wrap="square" rtlCol="0">
            <a:spAutoFit/>
          </a:bodyPr>
          <a:lstStyle/>
          <a:p>
            <a:r>
              <a:rPr lang="en-US" sz="1800" baseline="30000" dirty="0">
                <a:solidFill>
                  <a:srgbClr val="FF0000"/>
                </a:solidFill>
                <a:latin typeface="Zapf Dingbats"/>
                <a:ea typeface="Zapf Dingbats"/>
                <a:cs typeface="Zapf Dingbats"/>
                <a:sym typeface="Zapf Dingbats"/>
              </a:rPr>
              <a:t>✜</a:t>
            </a:r>
            <a:r>
              <a:rPr lang="en-US" sz="1800" dirty="0" smtClean="0">
                <a:solidFill>
                  <a:srgbClr val="FF0000"/>
                </a:solidFill>
              </a:rPr>
              <a:t>Purdue</a:t>
            </a:r>
            <a:endParaRPr lang="en-US" sz="1800" dirty="0">
              <a:solidFill>
                <a:srgbClr val="FF0000"/>
              </a:solidFill>
            </a:endParaRPr>
          </a:p>
        </p:txBody>
      </p:sp>
    </p:spTree>
    <p:extLst>
      <p:ext uri="{BB962C8B-B14F-4D97-AF65-F5344CB8AC3E}">
        <p14:creationId xmlns:p14="http://schemas.microsoft.com/office/powerpoint/2010/main" val="417655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 Light Sources entering a new era</a:t>
            </a:r>
            <a:endParaRPr lang="en-US" dirty="0"/>
          </a:p>
        </p:txBody>
      </p:sp>
      <p:sp>
        <p:nvSpPr>
          <p:cNvPr id="3" name="Text Placeholder 2"/>
          <p:cNvSpPr>
            <a:spLocks noGrp="1"/>
          </p:cNvSpPr>
          <p:nvPr>
            <p:ph sz="half" idx="2"/>
          </p:nvPr>
        </p:nvSpPr>
        <p:spPr/>
        <p:txBody>
          <a:bodyPr>
            <a:normAutofit fontScale="55000" lnSpcReduction="20000"/>
          </a:bodyPr>
          <a:lstStyle/>
          <a:p>
            <a:r>
              <a:rPr lang="en-US" dirty="0">
                <a:latin typeface="Arial" charset="0"/>
                <a:ea typeface="ＭＳ Ｐゴシック" charset="0"/>
                <a:cs typeface="ＭＳ Ｐゴシック" charset="0"/>
              </a:rPr>
              <a:t>National Synchrotron Light (NSLS) at Brookhaven National Laboratory in Upton, NY</a:t>
            </a:r>
          </a:p>
          <a:p>
            <a:r>
              <a:rPr lang="en-US" dirty="0">
                <a:latin typeface="Arial" charset="0"/>
                <a:ea typeface="ＭＳ Ｐゴシック" charset="0"/>
                <a:cs typeface="ＭＳ Ｐゴシック" charset="0"/>
              </a:rPr>
              <a:t>Stanford Synchrotron Radiation (SSRL) at SLAC National Accelerator Laboratory in Stanford, CA</a:t>
            </a:r>
          </a:p>
          <a:p>
            <a:r>
              <a:rPr lang="en-US" dirty="0">
                <a:latin typeface="Arial" charset="0"/>
                <a:ea typeface="ＭＳ Ｐゴシック" charset="0"/>
                <a:cs typeface="ＭＳ Ｐゴシック" charset="0"/>
              </a:rPr>
              <a:t>Advanced Light Source (ALS) at Lawrence Berkeley National Laboratory in Berkeley, CA</a:t>
            </a:r>
          </a:p>
          <a:p>
            <a:r>
              <a:rPr lang="en-US" dirty="0">
                <a:latin typeface="Arial" charset="0"/>
                <a:ea typeface="ＭＳ Ｐゴシック" charset="0"/>
                <a:cs typeface="ＭＳ Ｐゴシック" charset="0"/>
              </a:rPr>
              <a:t>Advanced Photon Source (APS) at Argonne National Laboratory in Argonne, IL</a:t>
            </a:r>
          </a:p>
          <a:p>
            <a:r>
              <a:rPr lang="en-US" dirty="0" err="1">
                <a:latin typeface="Arial" charset="0"/>
                <a:ea typeface="ＭＳ Ｐゴシック" charset="0"/>
                <a:cs typeface="ＭＳ Ｐゴシック" charset="0"/>
              </a:rPr>
              <a:t>Linac</a:t>
            </a:r>
            <a:r>
              <a:rPr lang="en-US" dirty="0">
                <a:latin typeface="Arial" charset="0"/>
                <a:ea typeface="ＭＳ Ｐゴシック" charset="0"/>
                <a:cs typeface="ＭＳ Ｐゴシック" charset="0"/>
              </a:rPr>
              <a:t> Coherent Light Source (LCLS) at SLAC National Accelerator Laboratory in Stanford, CA</a:t>
            </a:r>
          </a:p>
          <a:p>
            <a:r>
              <a:rPr lang="en-US" dirty="0">
                <a:latin typeface="Arial" charset="0"/>
                <a:ea typeface="ＭＳ Ｐゴシック" charset="0"/>
                <a:cs typeface="ＭＳ Ｐゴシック" charset="0"/>
              </a:rPr>
              <a:t>National Synchrotron Light Source-II (NSLS-II) under construction at Brookhaven National Laboratory in Upton, NY</a:t>
            </a:r>
          </a:p>
          <a:p>
            <a:r>
              <a:rPr lang="en-US" dirty="0">
                <a:latin typeface="Arial" charset="0"/>
                <a:ea typeface="ＭＳ Ｐゴシック" charset="0"/>
                <a:cs typeface="ＭＳ Ｐゴシック" charset="0"/>
              </a:rPr>
              <a:t>Next Generation Light Source (NGLS) being proposed at Lawrence Berkeley National Laboratory in Berkeley, CA</a:t>
            </a:r>
          </a:p>
        </p:txBody>
      </p:sp>
      <p:sp>
        <p:nvSpPr>
          <p:cNvPr id="4" name="Content Placeholder 3"/>
          <p:cNvSpPr>
            <a:spLocks noGrp="1"/>
          </p:cNvSpPr>
          <p:nvPr>
            <p:ph sz="half" idx="1"/>
          </p:nvPr>
        </p:nvSpPr>
        <p:spPr/>
        <p:txBody>
          <a:bodyPr/>
          <a:lstStyle/>
          <a:p>
            <a:r>
              <a:rPr lang="en-US" sz="1400" dirty="0">
                <a:latin typeface="Arial" charset="0"/>
                <a:ea typeface="ＭＳ Ｐゴシック" charset="0"/>
                <a:cs typeface="ＭＳ Ｐゴシック" charset="0"/>
              </a:rPr>
              <a:t>Light source data volumes are growing </a:t>
            </a:r>
            <a:r>
              <a:rPr lang="en-US" sz="1400" dirty="0" smtClean="0">
                <a:latin typeface="Arial" charset="0"/>
                <a:ea typeface="ＭＳ Ｐゴシック" charset="0"/>
                <a:cs typeface="ＭＳ Ｐゴシック" charset="0"/>
              </a:rPr>
              <a:t>much </a:t>
            </a:r>
            <a:r>
              <a:rPr lang="en-US" sz="1400" dirty="0">
                <a:latin typeface="Arial" charset="0"/>
                <a:ea typeface="ＭＳ Ｐゴシック" charset="0"/>
                <a:cs typeface="ＭＳ Ｐゴシック" charset="0"/>
              </a:rPr>
              <a:t>faster than Moore's law.</a:t>
            </a:r>
          </a:p>
          <a:p>
            <a:pPr marL="285750" indent="-285750">
              <a:buFont typeface="Arial"/>
              <a:buChar char="•"/>
            </a:pPr>
            <a:r>
              <a:rPr lang="en-US" sz="1400" dirty="0">
                <a:latin typeface="Arial" charset="0"/>
                <a:ea typeface="ＭＳ Ｐゴシック" charset="0"/>
                <a:cs typeface="ＭＳ Ｐゴシック" charset="0"/>
              </a:rPr>
              <a:t>Light source </a:t>
            </a:r>
            <a:r>
              <a:rPr lang="en-US" sz="1400" dirty="0" smtClean="0">
                <a:latin typeface="Arial" charset="0"/>
                <a:ea typeface="ＭＳ Ｐゴシック" charset="0"/>
                <a:cs typeface="ＭＳ Ｐゴシック" charset="0"/>
              </a:rPr>
              <a:t>luminosity, Detector </a:t>
            </a:r>
            <a:r>
              <a:rPr lang="en-US" sz="1400" dirty="0">
                <a:latin typeface="Arial" charset="0"/>
                <a:ea typeface="ＭＳ Ｐゴシック" charset="0"/>
                <a:cs typeface="ＭＳ Ｐゴシック" charset="0"/>
              </a:rPr>
              <a:t>resolution &amp; </a:t>
            </a:r>
            <a:r>
              <a:rPr lang="en-US" sz="1400" dirty="0" smtClean="0">
                <a:latin typeface="Arial" charset="0"/>
                <a:ea typeface="ＭＳ Ｐゴシック" charset="0"/>
                <a:cs typeface="ＭＳ Ｐゴシック" charset="0"/>
              </a:rPr>
              <a:t>speed, Sample </a:t>
            </a:r>
            <a:r>
              <a:rPr lang="en-US" sz="1400" dirty="0">
                <a:latin typeface="Arial" charset="0"/>
                <a:ea typeface="ＭＳ Ｐゴシック" charset="0"/>
                <a:cs typeface="ＭＳ Ｐゴシック" charset="0"/>
              </a:rPr>
              <a:t>automation</a:t>
            </a:r>
          </a:p>
          <a:p>
            <a:r>
              <a:rPr lang="en-US" sz="1400" dirty="0">
                <a:latin typeface="Arial" charset="0"/>
                <a:ea typeface="ＭＳ Ｐゴシック" charset="0"/>
                <a:cs typeface="ＭＳ Ｐゴシック" charset="0"/>
              </a:rPr>
              <a:t>BES user facilities serve 10,000 scientists and engineers every year.</a:t>
            </a:r>
          </a:p>
          <a:p>
            <a:r>
              <a:rPr lang="en-US" sz="1400" dirty="0">
                <a:latin typeface="Arial" charset="0"/>
                <a:ea typeface="ＭＳ Ｐゴシック" charset="0"/>
                <a:cs typeface="ＭＳ Ｐゴシック" charset="0"/>
              </a:rPr>
              <a:t>Mostly composed of many small (&lt;10 FTE) groups with no SW experts</a:t>
            </a:r>
            <a:r>
              <a:rPr lang="en-US" sz="1400" dirty="0" smtClean="0">
                <a:latin typeface="Arial" charset="0"/>
                <a:ea typeface="ＭＳ Ｐゴシック" charset="0"/>
                <a:cs typeface="ＭＳ Ｐゴシック" charset="0"/>
              </a:rPr>
              <a:t>.</a:t>
            </a:r>
          </a:p>
          <a:p>
            <a:pPr lvl="1"/>
            <a:r>
              <a:rPr lang="en-US" sz="1000" dirty="0" smtClean="0">
                <a:latin typeface="Arial" charset="0"/>
                <a:ea typeface="ＭＳ Ｐゴシック" charset="0"/>
                <a:cs typeface="ＭＳ Ｐゴシック" charset="0"/>
              </a:rPr>
              <a:t>but aggregate size comparable to an ATLAS/CMS/…</a:t>
            </a:r>
            <a:endParaRPr lang="en-US" sz="1000" dirty="0">
              <a:latin typeface="Arial" charset="0"/>
              <a:ea typeface="ＭＳ Ｐゴシック" charset="0"/>
              <a:cs typeface="ＭＳ Ｐゴシック" charset="0"/>
            </a:endParaRPr>
          </a:p>
          <a:p>
            <a:r>
              <a:rPr lang="en-US" sz="1400" dirty="0">
                <a:latin typeface="Arial" charset="0"/>
                <a:ea typeface="ＭＳ Ｐゴシック" charset="0"/>
                <a:cs typeface="ＭＳ Ｐゴシック" charset="0"/>
              </a:rPr>
              <a:t>Simulation &amp; analysis traditionally done on very small scale resources.</a:t>
            </a:r>
          </a:p>
          <a:p>
            <a:r>
              <a:rPr lang="en-US" sz="1400" noProof="1">
                <a:latin typeface="Arial" charset="0"/>
                <a:ea typeface="ＭＳ Ｐゴシック" charset="0"/>
                <a:cs typeface="ＭＳ Ｐゴシック" charset="0"/>
              </a:rPr>
              <a:t>BES software landscape is </a:t>
            </a:r>
            <a:r>
              <a:rPr lang="en-US" sz="1400" noProof="1" smtClean="0">
                <a:latin typeface="Arial" charset="0"/>
                <a:ea typeface="ＭＳ Ｐゴシック" charset="0"/>
                <a:cs typeface="ＭＳ Ｐゴシック" charset="0"/>
              </a:rPr>
              <a:t>largely ad</a:t>
            </a:r>
            <a:r>
              <a:rPr lang="en-US" sz="1400" noProof="1">
                <a:latin typeface="Arial" charset="0"/>
                <a:ea typeface="ＭＳ Ｐゴシック" charset="0"/>
                <a:cs typeface="ＭＳ Ｐゴシック" charset="0"/>
              </a:rPr>
              <a:t>-hoc and relies heavily on a </a:t>
            </a:r>
            <a:r>
              <a:rPr lang="en-US" sz="1400" noProof="1" smtClean="0">
                <a:latin typeface="Arial" charset="0"/>
                <a:ea typeface="ＭＳ Ｐゴシック" charset="0"/>
                <a:cs typeface="ＭＳ Ｐゴシック" charset="0"/>
              </a:rPr>
              <a:t>limited </a:t>
            </a:r>
            <a:r>
              <a:rPr lang="en-US" sz="1400" noProof="1">
                <a:latin typeface="Arial" charset="0"/>
                <a:ea typeface="ＭＳ Ｐゴシック" charset="0"/>
                <a:cs typeface="ＭＳ Ｐゴシック" charset="0"/>
              </a:rPr>
              <a:t>number of experts to </a:t>
            </a:r>
            <a:r>
              <a:rPr lang="en-US" sz="1400" noProof="1" smtClean="0">
                <a:latin typeface="Arial" charset="0"/>
                <a:ea typeface="ＭＳ Ｐゴシック" charset="0"/>
                <a:cs typeface="ＭＳ Ｐゴシック" charset="0"/>
              </a:rPr>
              <a:t> handle </a:t>
            </a:r>
            <a:r>
              <a:rPr lang="en-US" sz="1400" noProof="1">
                <a:latin typeface="Arial" charset="0"/>
                <a:ea typeface="ＭＳ Ｐゴシック" charset="0"/>
                <a:cs typeface="ＭＳ Ｐゴシック" charset="0"/>
              </a:rPr>
              <a:t>analysis</a:t>
            </a:r>
            <a:r>
              <a:rPr lang="en-US" sz="1400" noProof="1" smtClean="0">
                <a:latin typeface="Arial" charset="0"/>
                <a:ea typeface="ＭＳ Ｐゴシック" charset="0"/>
                <a:cs typeface="ＭＳ Ｐゴシック" charset="0"/>
              </a:rPr>
              <a:t>.</a:t>
            </a:r>
          </a:p>
          <a:p>
            <a:r>
              <a:rPr lang="en-US" sz="1400" noProof="1" smtClean="0">
                <a:latin typeface="Arial" charset="0"/>
                <a:ea typeface="ＭＳ Ｐゴシック" charset="0"/>
                <a:cs typeface="ＭＳ Ｐゴシック" charset="0"/>
              </a:rPr>
              <a:t>Data are often very proprietary/secret</a:t>
            </a:r>
          </a:p>
          <a:p>
            <a:r>
              <a:rPr lang="en-US" sz="1400" noProof="1" smtClean="0">
                <a:latin typeface="Arial" charset="0"/>
                <a:ea typeface="ＭＳ Ｐゴシック" charset="0"/>
                <a:cs typeface="ＭＳ Ｐゴシック" charset="0"/>
              </a:rPr>
              <a:t>There are not widely accepted common formats, algorithms, or tools</a:t>
            </a:r>
          </a:p>
          <a:p>
            <a:r>
              <a:rPr lang="en-US" sz="1400" noProof="1" smtClean="0">
                <a:latin typeface="Arial" charset="0"/>
                <a:ea typeface="ＭＳ Ｐゴシック" charset="0"/>
                <a:cs typeface="ＭＳ Ｐゴシック" charset="0"/>
              </a:rPr>
              <a:t>No history of large scale computing</a:t>
            </a:r>
            <a:endParaRPr lang="en-US" sz="1400" noProof="1">
              <a:latin typeface="Arial" charset="0"/>
              <a:ea typeface="ＭＳ Ｐゴシック" charset="0"/>
              <a:cs typeface="ＭＳ Ｐゴシック" charset="0"/>
            </a:endParaRPr>
          </a:p>
          <a:p>
            <a:endParaRPr lang="en-US" sz="1400" dirty="0">
              <a:latin typeface="Arial" charset="0"/>
              <a:ea typeface="ＭＳ Ｐゴシック" charset="0"/>
              <a:cs typeface="ＭＳ Ｐゴシック" charset="0"/>
            </a:endParaRPr>
          </a:p>
        </p:txBody>
      </p:sp>
      <p:sp>
        <p:nvSpPr>
          <p:cNvPr id="6" name="Rectangle 2"/>
          <p:cNvSpPr>
            <a:spLocks noChangeArrowheads="1"/>
          </p:cNvSpPr>
          <p:nvPr/>
        </p:nvSpPr>
        <p:spPr bwMode="auto">
          <a:xfrm>
            <a:off x="0" y="5971626"/>
            <a:ext cx="9144000" cy="886374"/>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50000"/>
              </a:spcBef>
            </a:pPr>
            <a:r>
              <a:rPr lang="en-US" sz="1000" dirty="0">
                <a:solidFill>
                  <a:schemeClr val="tx2"/>
                </a:solidFill>
              </a:rPr>
              <a:t>"Past limitations of detector technology have been largely solved through recent DOE investment and that the present bottleneck for research throughput is the lack of availability of appropriate analysis software and modeling tools."</a:t>
            </a:r>
            <a:r>
              <a:rPr lang="en-US" sz="1000" baseline="30000" dirty="0">
                <a:solidFill>
                  <a:schemeClr val="tx2"/>
                </a:solidFill>
              </a:rPr>
              <a:t>1</a:t>
            </a:r>
            <a:endParaRPr lang="en-US" sz="1000" baseline="30000" dirty="0"/>
          </a:p>
          <a:p>
            <a:pPr>
              <a:spcBef>
                <a:spcPct val="50000"/>
              </a:spcBef>
            </a:pPr>
            <a:r>
              <a:rPr lang="en-US" sz="1000" baseline="30000" dirty="0"/>
              <a:t>1</a:t>
            </a:r>
            <a:r>
              <a:rPr lang="en-US" sz="1000" dirty="0"/>
              <a:t>Advanced Data Analysis and Modeling Tools for Scattering Methods Workshop - Sept, 2010</a:t>
            </a:r>
          </a:p>
        </p:txBody>
      </p:sp>
    </p:spTree>
    <p:extLst>
      <p:ext uri="{BB962C8B-B14F-4D97-AF65-F5344CB8AC3E}">
        <p14:creationId xmlns:p14="http://schemas.microsoft.com/office/powerpoint/2010/main" val="35692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and Distributed Computing.</a:t>
            </a:r>
          </a:p>
        </p:txBody>
      </p:sp>
      <p:sp>
        <p:nvSpPr>
          <p:cNvPr id="3" name="Content Placeholder 2"/>
          <p:cNvSpPr>
            <a:spLocks noGrp="1"/>
          </p:cNvSpPr>
          <p:nvPr>
            <p:ph idx="1"/>
          </p:nvPr>
        </p:nvSpPr>
        <p:spPr/>
        <p:txBody>
          <a:bodyPr/>
          <a:lstStyle/>
          <a:p>
            <a:r>
              <a:rPr lang="en-US" dirty="0" smtClean="0"/>
              <a:t>What is “Big Data”?</a:t>
            </a:r>
          </a:p>
          <a:p>
            <a:pPr lvl="1"/>
            <a:r>
              <a:rPr lang="en-US" dirty="0" smtClean="0"/>
              <a:t>Volume, Velocity, Variety, Veracity, Value</a:t>
            </a:r>
          </a:p>
          <a:p>
            <a:pPr lvl="1"/>
            <a:r>
              <a:rPr lang="en-US" dirty="0" smtClean="0"/>
              <a:t>“Whatever your own data challenges are.”</a:t>
            </a:r>
          </a:p>
          <a:p>
            <a:pPr lvl="1"/>
            <a:endParaRPr lang="en-US" dirty="0"/>
          </a:p>
          <a:p>
            <a:r>
              <a:rPr lang="en-US" dirty="0" smtClean="0"/>
              <a:t>ALS will be generating &gt;1 PB/year within 1 year.</a:t>
            </a:r>
            <a:endParaRPr lang="en-US" dirty="0"/>
          </a:p>
          <a:p>
            <a:endParaRPr lang="en-US" dirty="0" smtClean="0"/>
          </a:p>
          <a:p>
            <a:r>
              <a:rPr lang="en-US" dirty="0" smtClean="0"/>
              <a:t>“Big Data” is </a:t>
            </a:r>
            <a:r>
              <a:rPr lang="en-US" dirty="0"/>
              <a:t>u</a:t>
            </a:r>
            <a:r>
              <a:rPr lang="en-US" dirty="0" smtClean="0"/>
              <a:t>nclear, but we know that it takes professionals to deal reliably and robustly with </a:t>
            </a:r>
            <a:r>
              <a:rPr lang="en-US" dirty="0" err="1" smtClean="0"/>
              <a:t>PetaBytes</a:t>
            </a:r>
            <a:r>
              <a:rPr lang="en-US" dirty="0" smtClean="0"/>
              <a:t>…</a:t>
            </a:r>
          </a:p>
          <a:p>
            <a:pPr lvl="1"/>
            <a:r>
              <a:rPr lang="en-US" dirty="0" smtClean="0"/>
              <a:t>…right?</a:t>
            </a:r>
          </a:p>
          <a:p>
            <a:endParaRPr lang="en-US" dirty="0"/>
          </a:p>
        </p:txBody>
      </p:sp>
    </p:spTree>
    <p:extLst>
      <p:ext uri="{BB962C8B-B14F-4D97-AF65-F5344CB8AC3E}">
        <p14:creationId xmlns:p14="http://schemas.microsoft.com/office/powerpoint/2010/main" val="27012526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normAutofit/>
          </a:bodyPr>
          <a:lstStyle/>
          <a:p>
            <a:r>
              <a:rPr lang="en-US" dirty="0" smtClean="0"/>
              <a:t>April 5, 2014 premier most pirated TV episode of all time</a:t>
            </a:r>
          </a:p>
          <a:p>
            <a:r>
              <a:rPr lang="en-US" dirty="0" smtClean="0"/>
              <a:t>HBO GO – Crashed</a:t>
            </a:r>
          </a:p>
          <a:p>
            <a:r>
              <a:rPr lang="en-US" dirty="0" smtClean="0"/>
              <a:t>1,000,000 illegal  downloads in 12 hours (</a:t>
            </a:r>
            <a:r>
              <a:rPr lang="en-US" dirty="0" err="1" smtClean="0"/>
              <a:t>BitTorrent</a:t>
            </a:r>
            <a:r>
              <a:rPr lang="en-US" dirty="0" smtClean="0"/>
              <a:t>, </a:t>
            </a:r>
            <a:r>
              <a:rPr lang="en-US" dirty="0" err="1" smtClean="0"/>
              <a:t>etc</a:t>
            </a:r>
            <a:r>
              <a:rPr lang="en-US" dirty="0" smtClean="0"/>
              <a:t>)</a:t>
            </a:r>
          </a:p>
          <a:p>
            <a:r>
              <a:rPr lang="en-US" b="1" dirty="0" smtClean="0">
                <a:solidFill>
                  <a:srgbClr val="FF0000"/>
                </a:solidFill>
              </a:rPr>
              <a:t>1.5 PB in 12 hours</a:t>
            </a:r>
          </a:p>
          <a:p>
            <a:r>
              <a:rPr lang="en-US" b="1" dirty="0" smtClean="0">
                <a:solidFill>
                  <a:srgbClr val="FF0000"/>
                </a:solidFill>
              </a:rPr>
              <a:t>Home equipment</a:t>
            </a:r>
          </a:p>
        </p:txBody>
      </p:sp>
      <p:pic>
        <p:nvPicPr>
          <p:cNvPr id="7" name="Content Placeholder 6" descr="downvotes_GoT_dragon.gif"/>
          <p:cNvPicPr>
            <a:picLocks noGrp="1" noChangeAspect="1"/>
          </p:cNvPicPr>
          <p:nvPr>
            <p:ph sz="half" idx="2"/>
          </p:nvPr>
        </p:nvPicPr>
        <p:blipFill>
          <a:blip r:embed="rId2">
            <a:extLst>
              <a:ext uri="{28A0092B-C50C-407E-A947-70E740481C1C}">
                <a14:useLocalDpi xmlns:a14="http://schemas.microsoft.com/office/drawing/2010/main" val="0"/>
              </a:ext>
            </a:extLst>
          </a:blip>
          <a:srcRect t="-4633" b="-4633"/>
          <a:stretch>
            <a:fillRect/>
          </a:stretch>
        </p:blipFill>
        <p:spPr>
          <a:xfrm>
            <a:off x="4648200" y="1600201"/>
            <a:ext cx="4038600" cy="2477608"/>
          </a:xfrm>
        </p:spPr>
      </p:pic>
      <p:pic>
        <p:nvPicPr>
          <p:cNvPr id="3" name="Picture 2" descr="2013-03-05-game_of_thrones_dragon.jpeg"/>
          <p:cNvPicPr>
            <a:picLocks noChangeAspect="1"/>
          </p:cNvPicPr>
          <p:nvPr/>
        </p:nvPicPr>
        <p:blipFill rotWithShape="1">
          <a:blip r:embed="rId3">
            <a:extLst>
              <a:ext uri="{28A0092B-C50C-407E-A947-70E740481C1C}">
                <a14:useLocalDpi xmlns:a14="http://schemas.microsoft.com/office/drawing/2010/main" val="0"/>
              </a:ext>
            </a:extLst>
          </a:blip>
          <a:srcRect t="37037" b="34984"/>
          <a:stretch/>
        </p:blipFill>
        <p:spPr>
          <a:xfrm>
            <a:off x="508000" y="161547"/>
            <a:ext cx="8128000" cy="1243584"/>
          </a:xfrm>
          <a:prstGeom prst="rect">
            <a:avLst/>
          </a:prstGeom>
        </p:spPr>
      </p:pic>
      <p:sp>
        <p:nvSpPr>
          <p:cNvPr id="6" name="TextBox 5"/>
          <p:cNvSpPr txBox="1"/>
          <p:nvPr/>
        </p:nvSpPr>
        <p:spPr>
          <a:xfrm>
            <a:off x="4637543" y="4171016"/>
            <a:ext cx="4019981" cy="1569660"/>
          </a:xfrm>
          <a:prstGeom prst="rect">
            <a:avLst/>
          </a:prstGeom>
          <a:noFill/>
        </p:spPr>
        <p:txBody>
          <a:bodyPr wrap="square" rtlCol="0">
            <a:spAutoFit/>
          </a:bodyPr>
          <a:lstStyle/>
          <a:p>
            <a:r>
              <a:rPr lang="en-US" dirty="0" smtClean="0">
                <a:solidFill>
                  <a:srgbClr val="1F497C"/>
                </a:solidFill>
              </a:rPr>
              <a:t>HBO GO’s centralized, </a:t>
            </a:r>
            <a:r>
              <a:rPr lang="en-US" dirty="0" smtClean="0">
                <a:solidFill>
                  <a:srgbClr val="1F497C"/>
                </a:solidFill>
                <a:latin typeface="Wingdings"/>
                <a:ea typeface="Wingdings"/>
                <a:cs typeface="Wingdings"/>
                <a:sym typeface="Wingdings"/>
              </a:rPr>
              <a:t></a:t>
            </a:r>
            <a:r>
              <a:rPr lang="en-US" dirty="0" smtClean="0">
                <a:solidFill>
                  <a:srgbClr val="1F497C"/>
                </a:solidFill>
              </a:rPr>
              <a:t> professional servers fried.</a:t>
            </a:r>
          </a:p>
          <a:p>
            <a:r>
              <a:rPr lang="en-US" dirty="0" smtClean="0">
                <a:solidFill>
                  <a:srgbClr val="1F497C"/>
                </a:solidFill>
              </a:rPr>
              <a:t>Distributed, redundant, volunteer servers survived.</a:t>
            </a:r>
            <a:endParaRPr lang="en-US" dirty="0">
              <a:solidFill>
                <a:srgbClr val="1F497C"/>
              </a:solidFill>
            </a:endParaRPr>
          </a:p>
        </p:txBody>
      </p:sp>
    </p:spTree>
    <p:extLst>
      <p:ext uri="{BB962C8B-B14F-4D97-AF65-F5344CB8AC3E}">
        <p14:creationId xmlns:p14="http://schemas.microsoft.com/office/powerpoint/2010/main" val="3214280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4-09 at 11.01.29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2" y="11651"/>
            <a:ext cx="9144000" cy="6841418"/>
          </a:xfrm>
          <a:prstGeom prst="rect">
            <a:avLst/>
          </a:prstGeom>
        </p:spPr>
      </p:pic>
    </p:spTree>
    <p:extLst>
      <p:ext uri="{BB962C8B-B14F-4D97-AF65-F5344CB8AC3E}">
        <p14:creationId xmlns:p14="http://schemas.microsoft.com/office/powerpoint/2010/main" val="2277266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09 at 14.37.10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6122" cy="6858000"/>
          </a:xfrm>
          <a:prstGeom prst="rect">
            <a:avLst/>
          </a:prstGeom>
        </p:spPr>
      </p:pic>
    </p:spTree>
    <p:extLst>
      <p:ext uri="{BB962C8B-B14F-4D97-AF65-F5344CB8AC3E}">
        <p14:creationId xmlns:p14="http://schemas.microsoft.com/office/powerpoint/2010/main" val="17585930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ChangeArrowheads="1"/>
          </p:cNvSpPr>
          <p:nvPr/>
        </p:nvSpPr>
        <p:spPr bwMode="auto">
          <a:xfrm>
            <a:off x="11113" y="5969000"/>
            <a:ext cx="9144000" cy="900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6146" name="Picture 3" descr="beamclockbes2011-5.jpg"/>
          <p:cNvPicPr>
            <a:picLocks noChangeAspect="1"/>
          </p:cNvPicPr>
          <p:nvPr/>
        </p:nvPicPr>
        <p:blipFill>
          <a:blip r:embed="rId4">
            <a:extLst>
              <a:ext uri="{28A0092B-C50C-407E-A947-70E740481C1C}">
                <a14:useLocalDpi xmlns:a14="http://schemas.microsoft.com/office/drawing/2010/main" val="0"/>
              </a:ext>
            </a:extLst>
          </a:blip>
          <a:srcRect l="30499" t="10442" r="29939"/>
          <a:stretch>
            <a:fillRect/>
          </a:stretch>
        </p:blipFill>
        <p:spPr bwMode="auto">
          <a:xfrm>
            <a:off x="0" y="1509713"/>
            <a:ext cx="3500438"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a:cxnSpLocks noChangeShapeType="1"/>
          </p:cNvCxnSpPr>
          <p:nvPr/>
        </p:nvCxnSpPr>
        <p:spPr bwMode="auto">
          <a:xfrm>
            <a:off x="2686050" y="2767013"/>
            <a:ext cx="1828800" cy="1035050"/>
          </a:xfrm>
          <a:prstGeom prst="line">
            <a:avLst/>
          </a:prstGeom>
          <a:noFill/>
          <a:ln w="57150">
            <a:solidFill>
              <a:schemeClr val="accent2"/>
            </a:solidFill>
            <a:round/>
            <a:headEnd type="triangle"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p:cNvCxnSpPr>
          <p:nvPr/>
        </p:nvCxnSpPr>
        <p:spPr bwMode="auto">
          <a:xfrm flipV="1">
            <a:off x="2840038" y="2054225"/>
            <a:ext cx="1870075" cy="603250"/>
          </a:xfrm>
          <a:prstGeom prst="line">
            <a:avLst/>
          </a:prstGeom>
          <a:noFill/>
          <a:ln w="57150">
            <a:solidFill>
              <a:schemeClr val="accent2"/>
            </a:solidFill>
            <a:round/>
            <a:headEnd type="triangle"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6149" name="Group 1030"/>
          <p:cNvGrpSpPr>
            <a:grpSpLocks/>
          </p:cNvGrpSpPr>
          <p:nvPr/>
        </p:nvGrpSpPr>
        <p:grpSpPr bwMode="auto">
          <a:xfrm>
            <a:off x="4162425" y="47625"/>
            <a:ext cx="4594225" cy="1533525"/>
            <a:chOff x="2622" y="30"/>
            <a:chExt cx="2894" cy="966"/>
          </a:xfrm>
        </p:grpSpPr>
        <p:sp>
          <p:nvSpPr>
            <p:cNvPr id="42" name="Rounded Rectangle 41"/>
            <p:cNvSpPr/>
            <p:nvPr/>
          </p:nvSpPr>
          <p:spPr>
            <a:xfrm>
              <a:off x="3264" y="211"/>
              <a:ext cx="2252" cy="78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Calibri" charset="0"/>
                <a:ea typeface="ＭＳ Ｐゴシック" charset="0"/>
                <a:cs typeface="ＭＳ Ｐゴシック" charset="0"/>
              </a:endParaRPr>
            </a:p>
          </p:txBody>
        </p:sp>
        <p:sp>
          <p:nvSpPr>
            <p:cNvPr id="6" name="Rectangle 5"/>
            <p:cNvSpPr/>
            <p:nvPr/>
          </p:nvSpPr>
          <p:spPr>
            <a:xfrm>
              <a:off x="2622" y="30"/>
              <a:ext cx="1262" cy="55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a:solidFill>
                    <a:srgbClr val="FFFF00"/>
                  </a:solidFill>
                  <a:latin typeface="Calibri" charset="0"/>
                  <a:ea typeface="ＭＳ Ｐゴシック" charset="0"/>
                  <a:cs typeface="ＭＳ Ｐゴシック" charset="0"/>
                </a:rPr>
                <a:t>Reciprocal Space</a:t>
              </a:r>
              <a:endParaRPr lang="en-US" sz="1800">
                <a:solidFill>
                  <a:srgbClr val="FFFFFF"/>
                </a:solidFill>
                <a:latin typeface="Calibri" charset="0"/>
                <a:ea typeface="ＭＳ Ｐゴシック" charset="0"/>
                <a:cs typeface="ＭＳ Ｐゴシック" charset="0"/>
              </a:endParaRPr>
            </a:p>
            <a:p>
              <a:pPr algn="ctr">
                <a:defRPr/>
              </a:pPr>
              <a:r>
                <a:rPr lang="en-US" sz="1800">
                  <a:solidFill>
                    <a:srgbClr val="FFFFFF"/>
                  </a:solidFill>
                  <a:latin typeface="Calibri" charset="0"/>
                  <a:ea typeface="ＭＳ Ｐゴシック" charset="0"/>
                  <a:cs typeface="ＭＳ Ｐゴシック" charset="0"/>
                </a:rPr>
                <a:t>(Scattering)</a:t>
              </a:r>
            </a:p>
          </p:txBody>
        </p:sp>
        <p:pic>
          <p:nvPicPr>
            <p:cNvPr id="43" name="Picture 42"/>
            <p:cNvPicPr>
              <a:picLocks noChangeAspect="1"/>
            </p:cNvPicPr>
            <p:nvPr/>
          </p:nvPicPr>
          <p:blipFill rotWithShape="1">
            <a:blip r:embed="rId5"/>
            <a:srcRect l="63573"/>
            <a:stretch/>
          </p:blipFill>
          <p:spPr>
            <a:xfrm>
              <a:off x="4652" y="260"/>
              <a:ext cx="772" cy="691"/>
            </a:xfrm>
            <a:prstGeom prst="rect">
              <a:avLst/>
            </a:prstGeom>
            <a:ln>
              <a:noFill/>
            </a:ln>
            <a:effectLst>
              <a:outerShdw blurRad="292100" dist="139700" dir="2700000" algn="tl" rotWithShape="0">
                <a:srgbClr val="333333">
                  <a:alpha val="65000"/>
                </a:srgbClr>
              </a:outerShdw>
            </a:effectLst>
          </p:spPr>
        </p:pic>
        <p:sp>
          <p:nvSpPr>
            <p:cNvPr id="6171" name="TextBox 47"/>
            <p:cNvSpPr txBox="1">
              <a:spLocks noChangeArrowheads="1"/>
            </p:cNvSpPr>
            <p:nvPr/>
          </p:nvSpPr>
          <p:spPr bwMode="auto">
            <a:xfrm>
              <a:off x="3295" y="559"/>
              <a:ext cx="18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HipGISAXS/HipMC</a:t>
              </a:r>
            </a:p>
            <a:p>
              <a:pPr eaLnBrk="1" hangingPunct="1"/>
              <a:r>
                <a:rPr lang="en-US" sz="1800">
                  <a:solidFill>
                    <a:schemeClr val="bg1"/>
                  </a:solidFill>
                  <a:latin typeface="Calibri" charset="0"/>
                </a:rPr>
                <a:t>parallel Scattering</a:t>
              </a:r>
              <a:endParaRPr lang="en-US" sz="1800">
                <a:latin typeface="Calibri" charset="0"/>
              </a:endParaRPr>
            </a:p>
          </p:txBody>
        </p:sp>
      </p:grpSp>
      <p:grpSp>
        <p:nvGrpSpPr>
          <p:cNvPr id="6150" name="Group 1035"/>
          <p:cNvGrpSpPr>
            <a:grpSpLocks/>
          </p:cNvGrpSpPr>
          <p:nvPr/>
        </p:nvGrpSpPr>
        <p:grpSpPr bwMode="auto">
          <a:xfrm>
            <a:off x="4235450" y="5165725"/>
            <a:ext cx="4489450" cy="1560513"/>
            <a:chOff x="2668" y="2197"/>
            <a:chExt cx="2828" cy="983"/>
          </a:xfrm>
        </p:grpSpPr>
        <p:sp>
          <p:nvSpPr>
            <p:cNvPr id="45" name="Rounded Rectangle 44"/>
            <p:cNvSpPr/>
            <p:nvPr/>
          </p:nvSpPr>
          <p:spPr>
            <a:xfrm>
              <a:off x="3244" y="2395"/>
              <a:ext cx="2252" cy="78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Calibri" charset="0"/>
                <a:ea typeface="ＭＳ Ｐゴシック" charset="0"/>
                <a:cs typeface="ＭＳ Ｐゴシック" charset="0"/>
              </a:endParaRPr>
            </a:p>
          </p:txBody>
        </p:sp>
        <p:sp>
          <p:nvSpPr>
            <p:cNvPr id="5" name="Rectangle 4"/>
            <p:cNvSpPr/>
            <p:nvPr/>
          </p:nvSpPr>
          <p:spPr>
            <a:xfrm>
              <a:off x="2668" y="2197"/>
              <a:ext cx="1166" cy="51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a:solidFill>
                    <a:srgbClr val="FFFFFF"/>
                  </a:solidFill>
                  <a:latin typeface="Calibri" charset="0"/>
                  <a:ea typeface="ＭＳ Ｐゴシック" charset="0"/>
                  <a:cs typeface="ＭＳ Ｐゴシック" charset="0"/>
                </a:rPr>
                <a:t>Hybrid </a:t>
              </a:r>
            </a:p>
            <a:p>
              <a:pPr algn="ctr">
                <a:defRPr/>
              </a:pPr>
              <a:r>
                <a:rPr lang="en-US" sz="1800">
                  <a:solidFill>
                    <a:srgbClr val="FFFFFF"/>
                  </a:solidFill>
                  <a:latin typeface="Calibri" charset="0"/>
                  <a:ea typeface="ＭＳ Ｐゴシック" charset="0"/>
                  <a:cs typeface="ＭＳ Ｐゴシック" charset="0"/>
                </a:rPr>
                <a:t>(COSMIC)</a:t>
              </a:r>
            </a:p>
          </p:txBody>
        </p:sp>
        <p:pic>
          <p:nvPicPr>
            <p:cNvPr id="6166" name="Picture 6"/>
            <p:cNvPicPr>
              <a:picLocks noChangeArrowheads="1"/>
            </p:cNvPicPr>
            <p:nvPr/>
          </p:nvPicPr>
          <p:blipFill>
            <a:blip r:embed="rId6">
              <a:extLst>
                <a:ext uri="{28A0092B-C50C-407E-A947-70E740481C1C}">
                  <a14:useLocalDpi xmlns:a14="http://schemas.microsoft.com/office/drawing/2010/main" val="0"/>
                </a:ext>
              </a:extLst>
            </a:blip>
            <a:srcRect l="7329" t="16522" r="36732" b="7542"/>
            <a:stretch>
              <a:fillRect/>
            </a:stretch>
          </p:blipFill>
          <p:spPr bwMode="auto">
            <a:xfrm>
              <a:off x="4707" y="2418"/>
              <a:ext cx="717"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TextBox 49"/>
            <p:cNvSpPr txBox="1">
              <a:spLocks noChangeArrowheads="1"/>
            </p:cNvSpPr>
            <p:nvPr/>
          </p:nvSpPr>
          <p:spPr bwMode="auto">
            <a:xfrm>
              <a:off x="3346" y="2762"/>
              <a:ext cx="130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Helvetica" charset="0"/>
                </a:rPr>
                <a:t>Ptychographic reconstruction</a:t>
              </a:r>
              <a:endParaRPr lang="en-US" sz="1800">
                <a:latin typeface="Calibri" charset="0"/>
              </a:endParaRPr>
            </a:p>
          </p:txBody>
        </p:sp>
      </p:grpSp>
      <p:sp>
        <p:nvSpPr>
          <p:cNvPr id="6151" name="Rectangle 1040"/>
          <p:cNvSpPr>
            <a:spLocks noGrp="1"/>
          </p:cNvSpPr>
          <p:nvPr>
            <p:ph type="title"/>
          </p:nvPr>
        </p:nvSpPr>
        <p:spPr/>
        <p:txBody>
          <a:bodyPr/>
          <a:lstStyle/>
          <a:p>
            <a:r>
              <a:rPr lang="en-US">
                <a:latin typeface="Arial" charset="0"/>
                <a:ea typeface="ＭＳ Ｐゴシック" charset="0"/>
                <a:cs typeface="ＭＳ Ｐゴシック" charset="0"/>
              </a:rPr>
              <a:t>ALS Data – Variety,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Volume, Velocity</a:t>
            </a:r>
          </a:p>
        </p:txBody>
      </p:sp>
      <p:grpSp>
        <p:nvGrpSpPr>
          <p:cNvPr id="6152" name="Group 1041"/>
          <p:cNvGrpSpPr>
            <a:grpSpLocks/>
          </p:cNvGrpSpPr>
          <p:nvPr/>
        </p:nvGrpSpPr>
        <p:grpSpPr bwMode="auto">
          <a:xfrm>
            <a:off x="4235450" y="1647825"/>
            <a:ext cx="4489450" cy="1760538"/>
            <a:chOff x="2668" y="1038"/>
            <a:chExt cx="2828" cy="1109"/>
          </a:xfrm>
        </p:grpSpPr>
        <p:sp>
          <p:nvSpPr>
            <p:cNvPr id="44" name="Rounded Rectangle 43"/>
            <p:cNvSpPr/>
            <p:nvPr/>
          </p:nvSpPr>
          <p:spPr>
            <a:xfrm>
              <a:off x="3244" y="1351"/>
              <a:ext cx="2252" cy="784"/>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Calibri" charset="0"/>
                <a:ea typeface="ＭＳ Ｐゴシック" charset="0"/>
                <a:cs typeface="ＭＳ Ｐゴシック" charset="0"/>
              </a:endParaRPr>
            </a:p>
          </p:txBody>
        </p:sp>
        <p:sp>
          <p:nvSpPr>
            <p:cNvPr id="7" name="Rectangle 6"/>
            <p:cNvSpPr/>
            <p:nvPr/>
          </p:nvSpPr>
          <p:spPr>
            <a:xfrm>
              <a:off x="2668" y="1038"/>
              <a:ext cx="1166" cy="51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a:solidFill>
                    <a:srgbClr val="FFFF00"/>
                  </a:solidFill>
                  <a:latin typeface="Calibri" charset="0"/>
                  <a:ea typeface="ＭＳ Ｐゴシック" charset="0"/>
                  <a:cs typeface="ＭＳ Ｐゴシック" charset="0"/>
                </a:rPr>
                <a:t>Real Space</a:t>
              </a:r>
              <a:r>
                <a:rPr lang="en-US" sz="1800">
                  <a:solidFill>
                    <a:srgbClr val="FFFFFF"/>
                  </a:solidFill>
                  <a:latin typeface="Calibri" charset="0"/>
                  <a:ea typeface="ＭＳ Ｐゴシック" charset="0"/>
                  <a:cs typeface="ＭＳ Ｐゴシック" charset="0"/>
                </a:rPr>
                <a:t/>
              </a:r>
              <a:br>
                <a:rPr lang="en-US" sz="1800">
                  <a:solidFill>
                    <a:srgbClr val="FFFFFF"/>
                  </a:solidFill>
                  <a:latin typeface="Calibri" charset="0"/>
                  <a:ea typeface="ＭＳ Ｐゴシック" charset="0"/>
                  <a:cs typeface="ＭＳ Ｐゴシック" charset="0"/>
                </a:rPr>
              </a:br>
              <a:r>
                <a:rPr lang="en-US" sz="1800">
                  <a:solidFill>
                    <a:srgbClr val="FFFFFF"/>
                  </a:solidFill>
                  <a:latin typeface="Calibri" charset="0"/>
                  <a:ea typeface="ＭＳ Ｐゴシック" charset="0"/>
                  <a:cs typeface="ＭＳ Ｐゴシック" charset="0"/>
                </a:rPr>
                <a:t> (Tomography)</a:t>
              </a:r>
            </a:p>
          </p:txBody>
        </p:sp>
        <p:pic>
          <p:nvPicPr>
            <p:cNvPr id="6162" name="Picture 59" descr="PastedGraphic-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1" y="1394"/>
              <a:ext cx="743"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60"/>
            <p:cNvSpPr txBox="1">
              <a:spLocks noChangeArrowheads="1"/>
            </p:cNvSpPr>
            <p:nvPr/>
          </p:nvSpPr>
          <p:spPr bwMode="auto">
            <a:xfrm>
              <a:off x="3285" y="1743"/>
              <a:ext cx="114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Arec3d, QuantCT,</a:t>
              </a:r>
              <a:br>
                <a:rPr lang="en-US" sz="1800">
                  <a:solidFill>
                    <a:schemeClr val="bg1"/>
                  </a:solidFill>
                  <a:latin typeface="Calibri" charset="0"/>
                </a:rPr>
              </a:br>
              <a:r>
                <a:rPr lang="en-US" sz="1800">
                  <a:solidFill>
                    <a:schemeClr val="bg1"/>
                  </a:solidFill>
                  <a:latin typeface="Calibri" charset="0"/>
                </a:rPr>
                <a:t>ImgRec, GridRec</a:t>
              </a:r>
            </a:p>
          </p:txBody>
        </p:sp>
      </p:grpSp>
      <p:grpSp>
        <p:nvGrpSpPr>
          <p:cNvPr id="6153" name="Group 1047"/>
          <p:cNvGrpSpPr>
            <a:grpSpLocks/>
          </p:cNvGrpSpPr>
          <p:nvPr/>
        </p:nvGrpSpPr>
        <p:grpSpPr bwMode="auto">
          <a:xfrm>
            <a:off x="4235450" y="3473450"/>
            <a:ext cx="4489450" cy="1644650"/>
            <a:chOff x="2668" y="3220"/>
            <a:chExt cx="2828" cy="1036"/>
          </a:xfrm>
        </p:grpSpPr>
        <p:sp>
          <p:nvSpPr>
            <p:cNvPr id="46" name="Rounded Rectangle 45"/>
            <p:cNvSpPr/>
            <p:nvPr/>
          </p:nvSpPr>
          <p:spPr>
            <a:xfrm>
              <a:off x="3244" y="3472"/>
              <a:ext cx="2252" cy="784"/>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Calibri" charset="0"/>
                <a:ea typeface="ＭＳ Ｐゴシック" charset="0"/>
                <a:cs typeface="ＭＳ Ｐゴシック" charset="0"/>
              </a:endParaRPr>
            </a:p>
          </p:txBody>
        </p:sp>
        <p:sp>
          <p:nvSpPr>
            <p:cNvPr id="8" name="Rectangle 7"/>
            <p:cNvSpPr/>
            <p:nvPr/>
          </p:nvSpPr>
          <p:spPr>
            <a:xfrm>
              <a:off x="2668" y="3220"/>
              <a:ext cx="1166" cy="51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a:solidFill>
                    <a:srgbClr val="FFFF00"/>
                  </a:solidFill>
                  <a:latin typeface="Calibri" charset="0"/>
                  <a:ea typeface="ＭＳ Ｐゴシック" charset="0"/>
                  <a:cs typeface="ＭＳ Ｐゴシック" charset="0"/>
                </a:rPr>
                <a:t>Spectroscopy</a:t>
              </a:r>
              <a:r>
                <a:rPr lang="en-US" sz="1800">
                  <a:solidFill>
                    <a:srgbClr val="FFFFFF"/>
                  </a:solidFill>
                  <a:latin typeface="Calibri" charset="0"/>
                  <a:ea typeface="ＭＳ Ｐゴシック" charset="0"/>
                  <a:cs typeface="ＭＳ Ｐゴシック" charset="0"/>
                </a:rPr>
                <a:t/>
              </a:r>
              <a:br>
                <a:rPr lang="en-US" sz="1800">
                  <a:solidFill>
                    <a:srgbClr val="FFFFFF"/>
                  </a:solidFill>
                  <a:latin typeface="Calibri" charset="0"/>
                  <a:ea typeface="ＭＳ Ｐゴシック" charset="0"/>
                  <a:cs typeface="ＭＳ Ｐゴシック" charset="0"/>
                </a:rPr>
              </a:br>
              <a:r>
                <a:rPr lang="en-US" sz="1800">
                  <a:solidFill>
                    <a:srgbClr val="FFFFFF"/>
                  </a:solidFill>
                  <a:latin typeface="Calibri" charset="0"/>
                  <a:ea typeface="ＭＳ Ｐゴシック" charset="0"/>
                  <a:cs typeface="ＭＳ Ｐゴシック" charset="0"/>
                </a:rPr>
                <a:t> (MicroXas)</a:t>
              </a:r>
            </a:p>
          </p:txBody>
        </p:sp>
        <p:sp>
          <p:nvSpPr>
            <p:cNvPr id="6158" name="TextBox 53"/>
            <p:cNvSpPr txBox="1">
              <a:spLocks noChangeArrowheads="1"/>
            </p:cNvSpPr>
            <p:nvPr/>
          </p:nvSpPr>
          <p:spPr bwMode="auto">
            <a:xfrm>
              <a:off x="3292" y="3783"/>
              <a:ext cx="13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ShirleyXAS (MSD)</a:t>
              </a:r>
            </a:p>
            <a:p>
              <a:pPr eaLnBrk="1" hangingPunct="1"/>
              <a:r>
                <a:rPr lang="en-US" sz="1800">
                  <a:solidFill>
                    <a:schemeClr val="bg1"/>
                  </a:solidFill>
                  <a:latin typeface="Calibri" charset="0"/>
                </a:rPr>
                <a:t>BerkeleyGW (NERSC)</a:t>
              </a:r>
            </a:p>
          </p:txBody>
        </p:sp>
        <p:pic>
          <p:nvPicPr>
            <p:cNvPr id="6159" name="Picture 52" descr="Liquid Droplet Formation 3.bmp"/>
            <p:cNvPicPr>
              <a:picLocks noChangeAspect="1"/>
            </p:cNvPicPr>
            <p:nvPr/>
          </p:nvPicPr>
          <p:blipFill>
            <a:blip r:embed="rId8">
              <a:lum contrast="14000"/>
              <a:extLst>
                <a:ext uri="{28A0092B-C50C-407E-A947-70E740481C1C}">
                  <a14:useLocalDpi xmlns:a14="http://schemas.microsoft.com/office/drawing/2010/main" val="0"/>
                </a:ext>
              </a:extLst>
            </a:blip>
            <a:srcRect l="65302" r="-114"/>
            <a:stretch>
              <a:fillRect/>
            </a:stretch>
          </p:blipFill>
          <p:spPr bwMode="auto">
            <a:xfrm>
              <a:off x="4696" y="3484"/>
              <a:ext cx="720"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6195723" y="75268"/>
            <a:ext cx="2590796" cy="5490155"/>
            <a:chOff x="6195723" y="75268"/>
            <a:chExt cx="2590796" cy="5490155"/>
          </a:xfrm>
          <a:solidFill>
            <a:schemeClr val="accent6">
              <a:lumMod val="75000"/>
            </a:schemeClr>
          </a:solidFill>
        </p:grpSpPr>
        <p:sp>
          <p:nvSpPr>
            <p:cNvPr id="4" name="Rounded Rectangle 3"/>
            <p:cNvSpPr/>
            <p:nvPr/>
          </p:nvSpPr>
          <p:spPr>
            <a:xfrm>
              <a:off x="6237112" y="75268"/>
              <a:ext cx="2549407" cy="366887"/>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100,000’s images per day</a:t>
              </a:r>
            </a:p>
          </p:txBody>
        </p:sp>
        <p:sp>
          <p:nvSpPr>
            <p:cNvPr id="36" name="Rounded Rectangle 35"/>
            <p:cNvSpPr/>
            <p:nvPr/>
          </p:nvSpPr>
          <p:spPr>
            <a:xfrm>
              <a:off x="6210768" y="1873959"/>
              <a:ext cx="2549407" cy="366887"/>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100’s of TB per year</a:t>
              </a:r>
            </a:p>
          </p:txBody>
        </p:sp>
        <p:sp>
          <p:nvSpPr>
            <p:cNvPr id="38" name="Rounded Rectangle 37"/>
            <p:cNvSpPr/>
            <p:nvPr/>
          </p:nvSpPr>
          <p:spPr>
            <a:xfrm>
              <a:off x="6212656" y="3616210"/>
              <a:ext cx="2549407" cy="366887"/>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100’s of </a:t>
              </a:r>
              <a:r>
                <a:rPr lang="en-US" sz="1600" dirty="0" err="1"/>
                <a:t>TFlops</a:t>
              </a:r>
              <a:r>
                <a:rPr lang="en-US" sz="1600" dirty="0"/>
                <a:t> of GPU/CPU</a:t>
              </a:r>
            </a:p>
          </p:txBody>
        </p:sp>
        <p:sp>
          <p:nvSpPr>
            <p:cNvPr id="39" name="Rounded Rectangle 38"/>
            <p:cNvSpPr/>
            <p:nvPr/>
          </p:nvSpPr>
          <p:spPr>
            <a:xfrm>
              <a:off x="6195723" y="5198536"/>
              <a:ext cx="2549407" cy="366887"/>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PB’s of data per year soon</a:t>
              </a:r>
            </a:p>
          </p:txBody>
        </p:sp>
      </p:grpSp>
      <p:sp>
        <p:nvSpPr>
          <p:cNvPr id="11" name="Rectangle 10"/>
          <p:cNvSpPr/>
          <p:nvPr/>
        </p:nvSpPr>
        <p:spPr>
          <a:xfrm>
            <a:off x="65088" y="5259388"/>
            <a:ext cx="3584575" cy="15335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dirty="0"/>
              <a:t>ALS science is limited by software and data volumes (growing at 2x Moore’s).</a:t>
            </a:r>
          </a:p>
          <a:p>
            <a:pPr>
              <a:defRPr/>
            </a:pPr>
            <a:r>
              <a:rPr lang="en-US" sz="1600" dirty="0"/>
              <a:t>* </a:t>
            </a:r>
            <a:r>
              <a:rPr lang="en-US" sz="1600" dirty="0" err="1"/>
              <a:t>Lightsource</a:t>
            </a:r>
            <a:r>
              <a:rPr lang="en-US" sz="1600" dirty="0"/>
              <a:t> brightness</a:t>
            </a:r>
            <a:br>
              <a:rPr lang="en-US" sz="1600" dirty="0"/>
            </a:br>
            <a:r>
              <a:rPr lang="en-US" sz="1600" dirty="0"/>
              <a:t>* Detector resolution &amp; speed</a:t>
            </a:r>
            <a:br>
              <a:rPr lang="en-US" sz="1600" dirty="0"/>
            </a:br>
            <a:r>
              <a:rPr lang="en-US" sz="1600" dirty="0"/>
              <a:t>* Robotics for sample handling</a:t>
            </a:r>
            <a:br>
              <a:rPr lang="en-US" sz="1600" dirty="0"/>
            </a:br>
            <a:r>
              <a:rPr lang="en-US" sz="1600" dirty="0"/>
              <a:t>* Time-resolved, in-situ experiments</a:t>
            </a:r>
          </a:p>
        </p:txBody>
      </p:sp>
      <p:pic>
        <p:nvPicPr>
          <p:cNvPr id="33" name="Picture 32" descr="800px-ALSBayBridg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644" y="1567835"/>
            <a:ext cx="7900136" cy="5273341"/>
          </a:xfrm>
          <a:prstGeom prst="rect">
            <a:avLst/>
          </a:prstGeom>
        </p:spPr>
      </p:pic>
    </p:spTree>
    <p:custDataLst>
      <p:tags r:id="rId1"/>
    </p:custDataLst>
  </p:cSld>
  <p:clrMapOvr>
    <a:masterClrMapping/>
  </p:clrMapOvr>
  <p:transition xmlns:p14="http://schemas.microsoft.com/office/powerpoint/2010/main" advTm="5393"/>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3038" y="1374775"/>
            <a:ext cx="13985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idx="4294967295"/>
          </p:nvPr>
        </p:nvSpPr>
        <p:spPr>
          <a:xfrm>
            <a:off x="1524000" y="98425"/>
            <a:ext cx="7620000" cy="863600"/>
          </a:xfrm>
        </p:spPr>
        <p:txBody>
          <a:bodyPr/>
          <a:lstStyle/>
          <a:p>
            <a:r>
              <a:rPr lang="en-US" sz="2800" dirty="0">
                <a:latin typeface="Arial" charset="0"/>
                <a:ea typeface="ＭＳ Ｐゴシック" charset="0"/>
                <a:cs typeface="ＭＳ Ｐゴシック" charset="0"/>
              </a:rPr>
              <a:t>NERSC Facility Leads DOE in Scientific Computing Productivity *</a:t>
            </a:r>
            <a:endParaRPr lang="en-US" sz="4400" dirty="0">
              <a:latin typeface="Arial" charset="0"/>
              <a:ea typeface="ＭＳ Ｐゴシック" charset="0"/>
              <a:cs typeface="ＭＳ Ｐゴシック" charset="0"/>
            </a:endParaRPr>
          </a:p>
        </p:txBody>
      </p:sp>
      <p:sp>
        <p:nvSpPr>
          <p:cNvPr id="11267" name="Rectangle 57"/>
          <p:cNvSpPr>
            <a:spLocks noChangeArrowheads="1"/>
          </p:cNvSpPr>
          <p:nvPr/>
        </p:nvSpPr>
        <p:spPr bwMode="auto">
          <a:xfrm>
            <a:off x="4183063" y="1501775"/>
            <a:ext cx="48895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sz="2000" b="1" dirty="0">
                <a:cs typeface="Arial" charset="0"/>
              </a:rPr>
              <a:t>NERSC computing for science</a:t>
            </a:r>
          </a:p>
          <a:p>
            <a:pPr defTabSz="914400">
              <a:buFont typeface="Arial" charset="0"/>
              <a:buChar char="•"/>
            </a:pPr>
            <a:r>
              <a:rPr lang="en-US" sz="1800" dirty="0">
                <a:cs typeface="Arial" charset="0"/>
              </a:rPr>
              <a:t>4000 users, 500 projects</a:t>
            </a:r>
          </a:p>
          <a:p>
            <a:pPr defTabSz="914400">
              <a:buFont typeface="Arial" charset="0"/>
              <a:buChar char="•"/>
            </a:pPr>
            <a:r>
              <a:rPr lang="en-US" sz="1800" dirty="0">
                <a:cs typeface="Arial" charset="0"/>
              </a:rPr>
              <a:t>1500 publications per year</a:t>
            </a:r>
            <a:endParaRPr lang="en-US" sz="1600" b="1" dirty="0">
              <a:cs typeface="Arial" charset="0"/>
            </a:endParaRPr>
          </a:p>
          <a:p>
            <a:pPr defTabSz="914400"/>
            <a:r>
              <a:rPr lang="en-US" sz="2000" b="1" dirty="0">
                <a:cs typeface="Arial" charset="0"/>
              </a:rPr>
              <a:t>Systems designed for science</a:t>
            </a:r>
          </a:p>
          <a:p>
            <a:pPr defTabSz="914400">
              <a:buFont typeface="Arial" charset="0"/>
              <a:buChar char="•"/>
            </a:pPr>
            <a:r>
              <a:rPr lang="en-US" sz="1800" dirty="0" smtClean="0">
                <a:cs typeface="Arial" charset="0"/>
              </a:rPr>
              <a:t>&gt;1PF </a:t>
            </a:r>
            <a:r>
              <a:rPr lang="en-US" sz="1800" dirty="0" err="1">
                <a:cs typeface="Arial" charset="0"/>
              </a:rPr>
              <a:t>Petaflop</a:t>
            </a:r>
            <a:r>
              <a:rPr lang="en-US" sz="1800" dirty="0">
                <a:cs typeface="Arial" charset="0"/>
              </a:rPr>
              <a:t> Cray </a:t>
            </a:r>
            <a:r>
              <a:rPr lang="en-US" sz="1800" dirty="0" smtClean="0">
                <a:cs typeface="Arial" charset="0"/>
              </a:rPr>
              <a:t>systems, Edison, </a:t>
            </a:r>
            <a:r>
              <a:rPr lang="en-US" sz="1800" dirty="0">
                <a:cs typeface="Arial" charset="0"/>
              </a:rPr>
              <a:t>Hopper</a:t>
            </a:r>
          </a:p>
          <a:p>
            <a:pPr marL="568325" lvl="1" indent="-171450" defTabSz="914400">
              <a:buFont typeface="Lucida Grande" charset="0"/>
              <a:buChar char="-"/>
            </a:pPr>
            <a:r>
              <a:rPr lang="en-US" sz="1600" dirty="0">
                <a:cs typeface="Arial" charset="0"/>
              </a:rPr>
              <a:t>2</a:t>
            </a:r>
            <a:r>
              <a:rPr lang="en-US" sz="1600" baseline="30000" dirty="0">
                <a:cs typeface="Arial" charset="0"/>
              </a:rPr>
              <a:t>nd</a:t>
            </a:r>
            <a:r>
              <a:rPr lang="en-US" sz="1600" dirty="0">
                <a:cs typeface="Arial" charset="0"/>
              </a:rPr>
              <a:t> Fastest computer in US and one of 2 </a:t>
            </a:r>
            <a:r>
              <a:rPr lang="en-US" sz="1600" dirty="0" err="1">
                <a:cs typeface="Arial" charset="0"/>
              </a:rPr>
              <a:t>Petaflop</a:t>
            </a:r>
            <a:r>
              <a:rPr lang="en-US" sz="1600" dirty="0">
                <a:cs typeface="Arial" charset="0"/>
              </a:rPr>
              <a:t> systems in Office of Science</a:t>
            </a:r>
          </a:p>
          <a:p>
            <a:pPr marL="568325" lvl="1" indent="-171450" defTabSz="914400">
              <a:buFont typeface="Lucida Grande" charset="0"/>
              <a:buChar char="-"/>
            </a:pPr>
            <a:r>
              <a:rPr lang="en-US" sz="1600" dirty="0">
                <a:cs typeface="Arial" charset="0"/>
              </a:rPr>
              <a:t>26 PB HPSS tape storage (150M files); 6 PB GPFS disk system </a:t>
            </a:r>
          </a:p>
          <a:p>
            <a:pPr marL="568325" lvl="1" indent="-171450" defTabSz="914400">
              <a:buFont typeface="Lucida Grande" charset="0"/>
              <a:buChar char="-"/>
            </a:pPr>
            <a:r>
              <a:rPr lang="en-US" sz="1600" dirty="0">
                <a:cs typeface="Arial" charset="0"/>
              </a:rPr>
              <a:t>GPU (Dirac), capacity (Carver), and specialized systems (PDSF, JGI, Plank)</a:t>
            </a:r>
          </a:p>
        </p:txBody>
      </p:sp>
      <p:sp>
        <p:nvSpPr>
          <p:cNvPr id="11268" name="Slide Number Placeholder 31"/>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fld id="{8CE4C53F-690B-5D4E-A065-FFAE9E07B7EB}" type="slidenum">
              <a:rPr lang="en-US" sz="1400">
                <a:latin typeface="Times" charset="0"/>
              </a:rPr>
              <a:pPr algn="ctr" defTabSz="914400" eaLnBrk="1" hangingPunct="1"/>
              <a:t>6</a:t>
            </a:fld>
            <a:endParaRPr lang="en-US" sz="1400">
              <a:latin typeface="Times" charset="0"/>
            </a:endParaRPr>
          </a:p>
        </p:txBody>
      </p:sp>
      <p:pic>
        <p:nvPicPr>
          <p:cNvPr id="11269" name="Picture 34" descr="C:\Users\jcissell\Desktop\images for ppt\HOPPER--NERS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4419600"/>
            <a:ext cx="6415087"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0025" y="3057525"/>
            <a:ext cx="1398588"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5"/>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400175" y="1136650"/>
            <a:ext cx="1398588"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671763" y="1338263"/>
            <a:ext cx="1398587"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108075" y="2663825"/>
            <a:ext cx="1398588"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411413" y="2424113"/>
            <a:ext cx="13985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257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1541463" y="-52388"/>
            <a:ext cx="7183437"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000000"/>
                </a:solidFill>
              </a:rPr>
              <a:t>ESnet: DOE</a:t>
            </a:r>
            <a:r>
              <a:rPr lang="ja-JP" altLang="en-US" sz="3200">
                <a:solidFill>
                  <a:srgbClr val="000000"/>
                </a:solidFill>
              </a:rPr>
              <a:t>’</a:t>
            </a:r>
            <a:r>
              <a:rPr lang="en-US" altLang="ja-JP" sz="3200">
                <a:solidFill>
                  <a:srgbClr val="000000"/>
                </a:solidFill>
              </a:rPr>
              <a:t>s Leadership and Production Network</a:t>
            </a:r>
            <a:endParaRPr lang="en-US" sz="3200">
              <a:solidFill>
                <a:srgbClr val="000000"/>
              </a:solidFill>
            </a:endParaRPr>
          </a:p>
        </p:txBody>
      </p:sp>
      <p:sp>
        <p:nvSpPr>
          <p:cNvPr id="14338" name="TextBox 2"/>
          <p:cNvSpPr txBox="1">
            <a:spLocks noChangeArrowheads="1"/>
          </p:cNvSpPr>
          <p:nvPr/>
        </p:nvSpPr>
        <p:spPr bwMode="auto">
          <a:xfrm>
            <a:off x="260350" y="1538288"/>
            <a:ext cx="363855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42900" indent="-228600" eaLnBrk="0" hangingPunct="0">
              <a:defRPr sz="2400">
                <a:solidFill>
                  <a:schemeClr val="tx1"/>
                </a:solidFill>
                <a:latin typeface="Arial" charset="0"/>
                <a:ea typeface="ＭＳ Ｐゴシック" charset="0"/>
              </a:defRPr>
            </a:lvl2pPr>
            <a:lvl3pPr marL="3429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en-US" sz="1800" dirty="0">
                <a:solidFill>
                  <a:srgbClr val="000000"/>
                </a:solidFill>
              </a:rPr>
              <a:t>DOE Science Network:</a:t>
            </a:r>
          </a:p>
          <a:p>
            <a:pPr lvl="1">
              <a:spcBef>
                <a:spcPts val="600"/>
              </a:spcBef>
              <a:buFont typeface="Arial" charset="0"/>
              <a:buChar char="–"/>
            </a:pPr>
            <a:r>
              <a:rPr lang="en-US" sz="2000" dirty="0">
                <a:solidFill>
                  <a:srgbClr val="000000"/>
                </a:solidFill>
              </a:rPr>
              <a:t>72% annual traffic growth</a:t>
            </a:r>
          </a:p>
          <a:p>
            <a:pPr lvl="1">
              <a:spcBef>
                <a:spcPts val="600"/>
              </a:spcBef>
              <a:buFont typeface="Arial" charset="0"/>
              <a:buChar char="–"/>
            </a:pPr>
            <a:r>
              <a:rPr lang="en-US" sz="2000" dirty="0"/>
              <a:t>International collaborations</a:t>
            </a:r>
          </a:p>
          <a:p>
            <a:pPr lvl="1">
              <a:spcBef>
                <a:spcPts val="600"/>
              </a:spcBef>
              <a:buFont typeface="Arial" charset="0"/>
              <a:buChar char="–"/>
            </a:pPr>
            <a:r>
              <a:rPr lang="en-US" sz="2000" dirty="0"/>
              <a:t>Bandwidth reservations and monitoring</a:t>
            </a:r>
          </a:p>
          <a:p>
            <a:pPr>
              <a:spcBef>
                <a:spcPts val="600"/>
              </a:spcBef>
            </a:pPr>
            <a:r>
              <a:rPr lang="en-US" sz="1800" dirty="0"/>
              <a:t>Advanced Networking Initiative (ANI):</a:t>
            </a:r>
          </a:p>
          <a:p>
            <a:pPr lvl="2" eaLnBrk="1" hangingPunct="1">
              <a:spcBef>
                <a:spcPts val="600"/>
              </a:spcBef>
              <a:buFont typeface="Lucida Grande" charset="0"/>
              <a:buChar char="-"/>
            </a:pPr>
            <a:r>
              <a:rPr lang="en-US" sz="2000" dirty="0"/>
              <a:t>100 </a:t>
            </a:r>
            <a:r>
              <a:rPr lang="en-US" sz="2000" dirty="0" err="1"/>
              <a:t>Gbps</a:t>
            </a:r>
            <a:r>
              <a:rPr lang="en-US" sz="2000" dirty="0"/>
              <a:t> network</a:t>
            </a:r>
          </a:p>
          <a:p>
            <a:pPr>
              <a:spcBef>
                <a:spcPts val="600"/>
              </a:spcBef>
            </a:pPr>
            <a:endParaRPr lang="en-US" sz="2000" dirty="0">
              <a:solidFill>
                <a:srgbClr val="000000"/>
              </a:solidFill>
              <a:cs typeface="Arial" charset="0"/>
            </a:endParaRPr>
          </a:p>
        </p:txBody>
      </p:sp>
      <p:pic>
        <p:nvPicPr>
          <p:cNvPr id="143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1231900"/>
            <a:ext cx="51054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7"/>
          <p:cNvSpPr txBox="1">
            <a:spLocks noChangeArrowheads="1"/>
          </p:cNvSpPr>
          <p:nvPr/>
        </p:nvSpPr>
        <p:spPr bwMode="auto">
          <a:xfrm>
            <a:off x="3937000" y="5295900"/>
            <a:ext cx="4965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800" i="1">
                <a:solidFill>
                  <a:srgbClr val="71481C"/>
                </a:solidFill>
              </a:rPr>
              <a:t>ESnet+ANI, DOE will be the world leader in networking for science.</a:t>
            </a:r>
          </a:p>
        </p:txBody>
      </p:sp>
      <p:pic>
        <p:nvPicPr>
          <p:cNvPr id="14341" name="Picture 8" descr="esnet_logo_blue_padd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 y="50800"/>
            <a:ext cx="13716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272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smtClean="0"/>
              <a:t>Tomography Experimental Setup</a:t>
            </a:r>
            <a:endParaRPr lang="en-US" sz="2800" dirty="0"/>
          </a:p>
        </p:txBody>
      </p:sp>
      <p:sp>
        <p:nvSpPr>
          <p:cNvPr id="18" name="Rectangle 17"/>
          <p:cNvSpPr/>
          <p:nvPr/>
        </p:nvSpPr>
        <p:spPr>
          <a:xfrm>
            <a:off x="533400" y="1602791"/>
            <a:ext cx="4038600" cy="646331"/>
          </a:xfrm>
          <a:prstGeom prst="rect">
            <a:avLst/>
          </a:prstGeom>
        </p:spPr>
        <p:txBody>
          <a:bodyPr wrap="square">
            <a:spAutoFit/>
          </a:bodyPr>
          <a:lstStyle/>
          <a:p>
            <a:r>
              <a:rPr lang="en-US" sz="1800" dirty="0" smtClean="0"/>
              <a:t>Collect X-ray images of the sample as you rotate it through 180 degrees</a:t>
            </a:r>
          </a:p>
        </p:txBody>
      </p:sp>
      <p:sp>
        <p:nvSpPr>
          <p:cNvPr id="19" name="Rectangle 18"/>
          <p:cNvSpPr/>
          <p:nvPr/>
        </p:nvSpPr>
        <p:spPr>
          <a:xfrm>
            <a:off x="5562600" y="1576364"/>
            <a:ext cx="3124200" cy="646331"/>
          </a:xfrm>
          <a:prstGeom prst="rect">
            <a:avLst/>
          </a:prstGeom>
        </p:spPr>
        <p:txBody>
          <a:bodyPr wrap="square">
            <a:spAutoFit/>
          </a:bodyPr>
          <a:lstStyle/>
          <a:p>
            <a:r>
              <a:rPr lang="en-US" sz="1800" dirty="0" smtClean="0"/>
              <a:t>Use this series of images to “reconstruct” the 3D object</a:t>
            </a:r>
            <a:endParaRPr lang="en-US" sz="1800" dirty="0"/>
          </a:p>
        </p:txBody>
      </p:sp>
      <p:pic>
        <p:nvPicPr>
          <p:cNvPr id="5" name="legomovie_justrecon_baseline.mov">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5884047" y="2362199"/>
            <a:ext cx="2228851" cy="3024869"/>
          </a:xfrm>
          <a:prstGeom prst="rect">
            <a:avLst/>
          </a:prstGeom>
        </p:spPr>
      </p:pic>
      <p:pic>
        <p:nvPicPr>
          <p:cNvPr id="6" name="legomovie_justrotating_baseline.mov">
            <a:hlinkClick r:id="" action="ppaction://media"/>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 y="2362199"/>
            <a:ext cx="4495800" cy="3050722"/>
          </a:xfrm>
          <a:prstGeom prst="rect">
            <a:avLst/>
          </a:prstGeom>
        </p:spPr>
      </p:pic>
      <p:sp>
        <p:nvSpPr>
          <p:cNvPr id="7" name="TextBox 6"/>
          <p:cNvSpPr txBox="1"/>
          <p:nvPr/>
        </p:nvSpPr>
        <p:spPr>
          <a:xfrm>
            <a:off x="600344" y="5867400"/>
            <a:ext cx="2133918"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dirty="0" smtClean="0"/>
              <a:t>Penetrating Power</a:t>
            </a:r>
            <a:endParaRPr lang="en-US" sz="2000" dirty="0"/>
          </a:p>
        </p:txBody>
      </p:sp>
      <p:sp>
        <p:nvSpPr>
          <p:cNvPr id="8" name="Rectangle 7"/>
          <p:cNvSpPr/>
          <p:nvPr/>
        </p:nvSpPr>
        <p:spPr>
          <a:xfrm>
            <a:off x="3066937" y="5867400"/>
            <a:ext cx="1810336"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2000" dirty="0"/>
              <a:t>Multiple Angles</a:t>
            </a:r>
          </a:p>
        </p:txBody>
      </p:sp>
    </p:spTree>
    <p:extLst>
      <p:ext uri="{BB962C8B-B14F-4D97-AF65-F5344CB8AC3E}">
        <p14:creationId xmlns:p14="http://schemas.microsoft.com/office/powerpoint/2010/main" val="2936153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6"/>
                                        </p:tgtEl>
                                      </p:cBhvr>
                                    </p:cmd>
                                  </p:childTnLst>
                                </p:cTn>
                              </p:par>
                              <p:par>
                                <p:cTn id="7" presetID="1" presetClass="mediacall" presetSubtype="0" fill="hold" nodeType="withEffect">
                                  <p:stCondLst>
                                    <p:cond delay="0"/>
                                  </p:stCondLst>
                                  <p:childTnLst>
                                    <p:cmd type="call" cmd="playFrom(0.0)">
                                      <p:cBhvr>
                                        <p:cTn id="8"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560927"/>
            <a:ext cx="2063706" cy="276999"/>
          </a:xfrm>
          <a:prstGeom prst="rect">
            <a:avLst/>
          </a:prstGeom>
          <a:noFill/>
        </p:spPr>
        <p:txBody>
          <a:bodyPr wrap="none" rtlCol="0">
            <a:spAutoFit/>
          </a:bodyPr>
          <a:lstStyle/>
          <a:p>
            <a:r>
              <a:rPr lang="en-US" sz="1200" dirty="0" smtClean="0"/>
              <a:t>Data compiled by Peter Denes</a:t>
            </a:r>
            <a:endParaRPr lang="en-US" sz="1200" dirty="0"/>
          </a:p>
        </p:txBody>
      </p:sp>
      <p:pic>
        <p:nvPicPr>
          <p:cNvPr id="4" name="Picture 3" descr="DataDrivers_Brightness_Detectors.png"/>
          <p:cNvPicPr>
            <a:picLocks noChangeAspect="1"/>
          </p:cNvPicPr>
          <p:nvPr/>
        </p:nvPicPr>
        <p:blipFill>
          <a:blip r:embed="rId2"/>
          <a:stretch>
            <a:fillRect/>
          </a:stretch>
        </p:blipFill>
        <p:spPr>
          <a:xfrm>
            <a:off x="914400" y="1295399"/>
            <a:ext cx="7086600" cy="5150087"/>
          </a:xfrm>
          <a:prstGeom prst="rect">
            <a:avLst/>
          </a:prstGeom>
        </p:spPr>
      </p:pic>
      <p:sp>
        <p:nvSpPr>
          <p:cNvPr id="5" name="Title 4"/>
          <p:cNvSpPr>
            <a:spLocks noGrp="1"/>
          </p:cNvSpPr>
          <p:nvPr>
            <p:ph type="title"/>
          </p:nvPr>
        </p:nvSpPr>
        <p:spPr/>
        <p:txBody>
          <a:bodyPr/>
          <a:lstStyle/>
          <a:p>
            <a:r>
              <a:rPr lang="en-US" dirty="0" err="1" smtClean="0"/>
              <a:t>Lightsources</a:t>
            </a:r>
            <a:r>
              <a:rPr lang="en-US" dirty="0" smtClean="0"/>
              <a:t> are getting brighter…</a:t>
            </a:r>
            <a:endParaRPr lang="en-US" dirty="0"/>
          </a:p>
        </p:txBody>
      </p:sp>
    </p:spTree>
    <p:extLst>
      <p:ext uri="{BB962C8B-B14F-4D97-AF65-F5344CB8AC3E}">
        <p14:creationId xmlns:p14="http://schemas.microsoft.com/office/powerpoint/2010/main" val="335808792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3732</TotalTime>
  <Words>1480</Words>
  <Application>Microsoft Macintosh PowerPoint</Application>
  <PresentationFormat>On-screen Show (4:3)</PresentationFormat>
  <Paragraphs>198</Paragraphs>
  <Slides>21</Slides>
  <Notes>11</Notes>
  <HiddenSlides>0</HiddenSlides>
  <MMClips>9</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BES Light Sources entering a new era</vt:lpstr>
      <vt:lpstr>PowerPoint Presentation</vt:lpstr>
      <vt:lpstr>PowerPoint Presentation</vt:lpstr>
      <vt:lpstr>ALS Data – Variety,  Volume, Velocity</vt:lpstr>
      <vt:lpstr>NERSC Facility Leads DOE in Scientific Computing Productivity *</vt:lpstr>
      <vt:lpstr>PowerPoint Presentation</vt:lpstr>
      <vt:lpstr>Tomography Experimental Setup</vt:lpstr>
      <vt:lpstr>Lightsources are getting brighter…</vt:lpstr>
      <vt:lpstr>Detectors are getting faster…</vt:lpstr>
      <vt:lpstr>PowerPoint Presentation</vt:lpstr>
      <vt:lpstr>“My approach…”</vt:lpstr>
      <vt:lpstr>SPOT Suite: </vt:lpstr>
      <vt:lpstr>Capabilities the SPOT Suite Brings to the Beamline Scientist:</vt:lpstr>
      <vt:lpstr>Time-resolved, in-situ Tomography</vt:lpstr>
      <vt:lpstr>Material Failure Above 1700oC</vt:lpstr>
      <vt:lpstr>PowerPoint Presentation</vt:lpstr>
      <vt:lpstr>Workflow – What do we need to do?</vt:lpstr>
      <vt:lpstr>Computing intensive examples at ALS</vt:lpstr>
      <vt:lpstr>“Big Data” and Distributed Computing.</vt:lpstr>
      <vt:lpstr>PowerPoint Presentation</vt:lpstr>
    </vt:vector>
  </TitlesOfParts>
  <Company>LBL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Craig E. Tull</cp:lastModifiedBy>
  <cp:revision>209</cp:revision>
  <cp:lastPrinted>2014-04-09T21:55:16Z</cp:lastPrinted>
  <dcterms:modified xsi:type="dcterms:W3CDTF">2014-04-09T22:09:47Z</dcterms:modified>
</cp:coreProperties>
</file>