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95" r:id="rId3"/>
    <p:sldId id="296" r:id="rId4"/>
    <p:sldId id="297" r:id="rId5"/>
    <p:sldId id="273" r:id="rId6"/>
    <p:sldId id="306" r:id="rId7"/>
    <p:sldId id="300" r:id="rId8"/>
    <p:sldId id="302" r:id="rId9"/>
    <p:sldId id="303" r:id="rId10"/>
    <p:sldId id="304" r:id="rId11"/>
    <p:sldId id="316" r:id="rId12"/>
    <p:sldId id="315" r:id="rId13"/>
    <p:sldId id="314" r:id="rId14"/>
    <p:sldId id="305" r:id="rId15"/>
    <p:sldId id="307" r:id="rId16"/>
    <p:sldId id="309" r:id="rId17"/>
    <p:sldId id="308" r:id="rId18"/>
    <p:sldId id="313" r:id="rId19"/>
    <p:sldId id="310" r:id="rId20"/>
    <p:sldId id="311" r:id="rId21"/>
    <p:sldId id="312" r:id="rId22"/>
    <p:sldId id="317" r:id="rId23"/>
    <p:sldId id="321" r:id="rId24"/>
    <p:sldId id="322" r:id="rId25"/>
    <p:sldId id="324" r:id="rId26"/>
    <p:sldId id="325" r:id="rId27"/>
    <p:sldId id="326" r:id="rId28"/>
    <p:sldId id="329" r:id="rId29"/>
    <p:sldId id="328" r:id="rId30"/>
    <p:sldId id="330" r:id="rId31"/>
    <p:sldId id="331" r:id="rId32"/>
    <p:sldId id="332" r:id="rId33"/>
    <p:sldId id="333" r:id="rId34"/>
    <p:sldId id="334" r:id="rId35"/>
    <p:sldId id="335" r:id="rId36"/>
    <p:sldId id="336" r:id="rId37"/>
    <p:sldId id="301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00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 autoAdjust="0"/>
    <p:restoredTop sz="99222" autoAdjust="0"/>
  </p:normalViewPr>
  <p:slideViewPr>
    <p:cSldViewPr snapToGrid="0" snapToObjects="1">
      <p:cViewPr varScale="1">
        <p:scale>
          <a:sx n="139" d="100"/>
          <a:sy n="139" d="100"/>
        </p:scale>
        <p:origin x="-18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F5104-55E5-B247-B542-C6DDA3167277}" type="datetimeFigureOut">
              <a:rPr lang="en-US" smtClean="0"/>
              <a:t>4/9/14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A2CC2-37E2-6C42-AE10-5D804806F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3813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F587A-6B92-9547-954E-7FC649870ED0}" type="datetimeFigureOut">
              <a:rPr lang="en-US" smtClean="0"/>
              <a:t>4/9/14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9D768-2042-D447-AAC4-6D7AA8BA1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019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Federated Storage, 4/10/14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Tadel: Transcending the AAA access patterns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CB36-6CFF-3C4F-AE48-EAC84C1A5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045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Federated Storage, 4/10/14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Tadel: Transcending the AAA access patterns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CB36-6CFF-3C4F-AE48-EAC84C1A5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168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Federated Storage, 4/10/14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Tadel: Transcending the AAA access patterns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CB36-6CFF-3C4F-AE48-EAC84C1A5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79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Federated Storage, 4/10/14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Tadel: Transcending the AAA access patterns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CB36-6CFF-3C4F-AE48-EAC84C1A5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738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Federated Storage, 4/10/14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Tadel: Transcending the AAA access patterns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CB36-6CFF-3C4F-AE48-EAC84C1A5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45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Federated Storage, 4/10/14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Tadel: Transcending the AAA access patterns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CB36-6CFF-3C4F-AE48-EAC84C1A5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626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Federated Storage, 4/10/14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Tadel: Transcending the AAA access patterns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CB36-6CFF-3C4F-AE48-EAC84C1A5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79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Federated Storage, 4/10/14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Tadel: Transcending the AAA access patterns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CB36-6CFF-3C4F-AE48-EAC84C1A5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782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Federated Storage, 4/10/14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Tadel: Transcending the AAA access patterns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CB36-6CFF-3C4F-AE48-EAC84C1A5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714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Federated Storage, 4/10/14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Tadel: Transcending the AAA access patterns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CB36-6CFF-3C4F-AE48-EAC84C1A5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683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Federated Storage, 4/10/14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Tadel: Transcending the AAA access patterns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CB36-6CFF-3C4F-AE48-EAC84C1A5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78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199" y="6356350"/>
            <a:ext cx="27563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x-none" dirty="0" smtClean="0"/>
              <a:t>Federated Storage, SLAC, 4/10/14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101" y="6356350"/>
            <a:ext cx="35478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M. Tadel: Transcending the AAA access patterns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85160" y="6356350"/>
            <a:ext cx="601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8CB36-6CFF-3C4F-AE48-EAC84C1A5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88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ln w="3175" cmpd="sng">
            <a:solidFill>
              <a:schemeClr val="tx2">
                <a:lumMod val="60000"/>
                <a:lumOff val="40000"/>
              </a:schemeClr>
            </a:solidFill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217" y="1811948"/>
            <a:ext cx="8320550" cy="1154716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Transcending the AAA data access patterns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913" y="3241497"/>
            <a:ext cx="8474854" cy="755022"/>
          </a:xfrm>
        </p:spPr>
        <p:txBody>
          <a:bodyPr/>
          <a:lstStyle/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Matevž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Tadel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578" y="4365258"/>
            <a:ext cx="7940844" cy="1629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/>
              <a:t>Introduction: what is this really about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/>
              <a:t>Pull out the guts of AAA monitoring data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/>
              <a:t>Conclusion?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39071" y="3928271"/>
            <a:ext cx="230563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b="1" dirty="0">
                <a:solidFill>
                  <a:prstClr val="black"/>
                </a:solidFill>
              </a:rPr>
              <a:t>Talk outline</a:t>
            </a:r>
            <a:r>
              <a:rPr lang="en-US" sz="3200" b="1" dirty="0" smtClean="0">
                <a:solidFill>
                  <a:prstClr val="black"/>
                </a:solidFill>
              </a:rPr>
              <a:t>: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71146" y="6278149"/>
            <a:ext cx="1898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mtadel@ucsd.edu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4308" t="4563" r="3866" b="5489"/>
          <a:stretch/>
        </p:blipFill>
        <p:spPr>
          <a:xfrm>
            <a:off x="47391" y="37908"/>
            <a:ext cx="1562353" cy="12415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014" y="37908"/>
            <a:ext cx="1241552" cy="12415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10821" y="37909"/>
            <a:ext cx="2062117" cy="124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613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AAA FAR data overview </a:t>
            </a:r>
            <a:r>
              <a:rPr lang="en-US" dirty="0" smtClean="0"/>
              <a:t>IV.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4. Access into USA from elsewhere (2.3M):</a:t>
            </a:r>
            <a:endParaRPr lang="en-US" b="1" dirty="0"/>
          </a:p>
          <a:p>
            <a:pPr lvl="1"/>
            <a:r>
              <a:rPr lang="en-US" dirty="0" smtClean="0"/>
              <a:t>about </a:t>
            </a:r>
            <a:r>
              <a:rPr lang="en-US" dirty="0"/>
              <a:t>750 users</a:t>
            </a:r>
          </a:p>
          <a:p>
            <a:pPr lvl="1"/>
            <a:r>
              <a:rPr lang="en-US" dirty="0" smtClean="0"/>
              <a:t>most </a:t>
            </a:r>
            <a:r>
              <a:rPr lang="en-US" dirty="0"/>
              <a:t>transfers: pilot-</a:t>
            </a:r>
            <a:r>
              <a:rPr lang="en-US" dirty="0" err="1"/>
              <a:t>cern</a:t>
            </a:r>
            <a:r>
              <a:rPr lang="en-US" dirty="0"/>
              <a:t>/</a:t>
            </a:r>
            <a:r>
              <a:rPr lang="en-US" dirty="0" err="1"/>
              <a:t>fnal</a:t>
            </a:r>
            <a:r>
              <a:rPr lang="en-US" dirty="0"/>
              <a:t> (30/20%), 4 users at 5</a:t>
            </a:r>
            <a:r>
              <a:rPr lang="en-US" dirty="0" smtClean="0"/>
              <a:t>%</a:t>
            </a:r>
            <a:endParaRPr lang="en-US" dirty="0"/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servers</a:t>
            </a:r>
            <a:r>
              <a:rPr lang="en-US" dirty="0">
                <a:solidFill>
                  <a:srgbClr val="800000"/>
                </a:solidFill>
              </a:rPr>
              <a:t>: </a:t>
            </a:r>
            <a:r>
              <a:rPr lang="en-US" dirty="0" smtClean="0">
                <a:solidFill>
                  <a:srgbClr val="800000"/>
                </a:solidFill>
              </a:rPr>
              <a:t>FNAL (</a:t>
            </a:r>
            <a:r>
              <a:rPr lang="en-US" dirty="0">
                <a:solidFill>
                  <a:srgbClr val="800000"/>
                </a:solidFill>
              </a:rPr>
              <a:t>60%), UCSD (15%), UFL (10%)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clients</a:t>
            </a:r>
            <a:r>
              <a:rPr lang="en-US" dirty="0">
                <a:solidFill>
                  <a:srgbClr val="800000"/>
                </a:solidFill>
              </a:rPr>
              <a:t>: CNAF (30%), SINICS.TW (20%), CERN / DESY (15%), IC (10%)</a:t>
            </a:r>
          </a:p>
          <a:p>
            <a:pPr lvl="1"/>
            <a:r>
              <a:rPr lang="en-US" dirty="0" smtClean="0"/>
              <a:t>tiers</a:t>
            </a:r>
            <a:r>
              <a:rPr lang="en-US" dirty="0"/>
              <a:t>: AODSIM (25%), RAW/GEN-SIM (20%), GEN (15%), AOD (7%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lnSpc>
                <a:spcPct val="140000"/>
              </a:lnSpc>
              <a:buNone/>
            </a:pPr>
            <a:r>
              <a:rPr lang="en-US" b="1" dirty="0" smtClean="0"/>
              <a:t>5. Access from USA to elsewhere (0.3M):</a:t>
            </a:r>
            <a:endParaRPr lang="en-US" b="1" dirty="0"/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7</a:t>
            </a:r>
            <a:r>
              <a:rPr lang="en-US" dirty="0">
                <a:solidFill>
                  <a:srgbClr val="800000"/>
                </a:solidFill>
              </a:rPr>
              <a:t>% of traffic 4 min-bias GEN-SIM files</a:t>
            </a:r>
            <a:r>
              <a:rPr lang="en-US" dirty="0"/>
              <a:t>, read from FNAL (3% of </a:t>
            </a:r>
            <a:r>
              <a:rPr lang="en-US" dirty="0" smtClean="0"/>
              <a:t>#)</a:t>
            </a:r>
            <a:endParaRPr lang="en-US" dirty="0"/>
          </a:p>
          <a:p>
            <a:pPr lvl="1"/>
            <a:r>
              <a:rPr lang="en-US" dirty="0" smtClean="0"/>
              <a:t>about </a:t>
            </a:r>
            <a:r>
              <a:rPr lang="en-US" dirty="0"/>
              <a:t>400 users</a:t>
            </a:r>
          </a:p>
          <a:p>
            <a:pPr lvl="1"/>
            <a:r>
              <a:rPr lang="en-US" dirty="0" err="1" smtClean="0"/>
              <a:t>cmspilot</a:t>
            </a:r>
            <a:r>
              <a:rPr lang="en-US" dirty="0" err="1"/>
              <a:t>-cern</a:t>
            </a:r>
            <a:r>
              <a:rPr lang="en-US" dirty="0"/>
              <a:t>, 50% of transfers, then 10 user </a:t>
            </a:r>
            <a:r>
              <a:rPr lang="en-US" dirty="0" smtClean="0"/>
              <a:t>between 2-10%</a:t>
            </a:r>
            <a:endParaRPr lang="en-US" dirty="0"/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servers: </a:t>
            </a:r>
            <a:r>
              <a:rPr lang="en-US" dirty="0">
                <a:solidFill>
                  <a:srgbClr val="800000"/>
                </a:solidFill>
              </a:rPr>
              <a:t>CNAF (50%), IN2P3 (10%), UCL/RAL/Pisa (above 5%)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client</a:t>
            </a:r>
            <a:r>
              <a:rPr lang="en-US" dirty="0">
                <a:solidFill>
                  <a:srgbClr val="800000"/>
                </a:solidFill>
              </a:rPr>
              <a:t>: FNAL (75%),  UW/Caltech (~10%)</a:t>
            </a:r>
          </a:p>
          <a:p>
            <a:pPr lvl="1"/>
            <a:r>
              <a:rPr lang="en-US" dirty="0" smtClean="0"/>
              <a:t>tiers</a:t>
            </a:r>
            <a:r>
              <a:rPr lang="en-US" dirty="0"/>
              <a:t>: GEN-SIM (60%), AODSIM (25%), AOD (8%)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Federated Storage, 4/10/14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Tadel: Transcending the AAA access patterns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CB36-6CFF-3C4F-AE48-EAC84C1A551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8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file-open rates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Federated Storage, 4/10/14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Tadel: Transcending the AAA access patterns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CB36-6CFF-3C4F-AE48-EAC84C1A5510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 descr="total_open_rat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4142"/>
            <a:ext cx="9144000" cy="440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663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Total read </a:t>
            </a:r>
            <a:r>
              <a:rPr lang="en-US" dirty="0" smtClean="0"/>
              <a:t>rates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Federated Storage, 4/10/14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Tadel: Transcending the AAA access patterns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CB36-6CFF-3C4F-AE48-EAC84C1A5510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 descr="total_read_rat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6250"/>
            <a:ext cx="9144000" cy="440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085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job averages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Federated Storage, 4/10/14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Tadel: Transcending the AAA access patterns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CB36-6CFF-3C4F-AE48-EAC84C1A5510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 descr="xfrac_vrea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31558"/>
            <a:ext cx="4572000" cy="2306411"/>
          </a:xfrm>
          <a:prstGeom prst="rect">
            <a:avLst/>
          </a:prstGeom>
        </p:spPr>
      </p:pic>
      <p:pic>
        <p:nvPicPr>
          <p:cNvPr id="7" name="Picture 6" descr="request_siz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31558"/>
            <a:ext cx="4572000" cy="2306411"/>
          </a:xfrm>
          <a:prstGeom prst="rect">
            <a:avLst/>
          </a:prstGeom>
        </p:spPr>
      </p:pic>
      <p:pic>
        <p:nvPicPr>
          <p:cNvPr id="8" name="Picture 7" descr="request_rat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35128"/>
            <a:ext cx="4572000" cy="2306411"/>
          </a:xfrm>
          <a:prstGeom prst="rect">
            <a:avLst/>
          </a:prstGeom>
        </p:spPr>
      </p:pic>
      <p:pic>
        <p:nvPicPr>
          <p:cNvPr id="9" name="Picture 8" descr="read_rate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5128"/>
            <a:ext cx="4572000" cy="230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775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AAA FAR data </a:t>
            </a:r>
            <a:r>
              <a:rPr lang="en-US" dirty="0" smtClean="0"/>
              <a:t>– what to really look 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Leave alone non-US data</a:t>
            </a:r>
          </a:p>
          <a:p>
            <a:pPr lvl="1"/>
            <a:r>
              <a:rPr lang="en-US" dirty="0" smtClean="0"/>
              <a:t>too early, and I don</a:t>
            </a:r>
            <a:r>
              <a:rPr lang="fr-FR" dirty="0" smtClean="0"/>
              <a:t>’</a:t>
            </a:r>
            <a:r>
              <a:rPr lang="en-US" dirty="0" smtClean="0"/>
              <a:t>t know what’s going on there</a:t>
            </a:r>
          </a:p>
          <a:p>
            <a:pPr lvl="1"/>
            <a:r>
              <a:rPr lang="en-US" dirty="0" smtClean="0"/>
              <a:t>there isn’t that much of it anyway</a:t>
            </a:r>
          </a:p>
          <a:p>
            <a:r>
              <a:rPr lang="en-US" dirty="0" smtClean="0"/>
              <a:t>Also local access is problematic:</a:t>
            </a:r>
          </a:p>
          <a:p>
            <a:pPr lvl="1"/>
            <a:r>
              <a:rPr lang="en-US" dirty="0" smtClean="0"/>
              <a:t>50% unknown users, unknown job mixture</a:t>
            </a:r>
          </a:p>
          <a:p>
            <a:pPr lvl="1"/>
            <a:r>
              <a:rPr lang="en-US" dirty="0" smtClean="0"/>
              <a:t>issues with job/site configuration</a:t>
            </a:r>
          </a:p>
          <a:p>
            <a:r>
              <a:rPr lang="en-US" dirty="0" smtClean="0"/>
              <a:t>This leaves as with remote access in the US:</a:t>
            </a:r>
          </a:p>
          <a:p>
            <a:pPr lvl="1"/>
            <a:r>
              <a:rPr lang="en-US" dirty="0" smtClean="0"/>
              <a:t>Filter out known monitoring / testing users &amp; paths</a:t>
            </a:r>
          </a:p>
          <a:p>
            <a:pPr marL="457200" lvl="1" indent="0">
              <a:buNone/>
            </a:pPr>
            <a:r>
              <a:rPr lang="en-US" b="1" dirty="0" smtClean="0"/>
              <a:t>This leaves about 8.2 M records!</a:t>
            </a:r>
          </a:p>
          <a:p>
            <a:pPr lvl="1"/>
            <a:r>
              <a:rPr lang="en-US" dirty="0" smtClean="0"/>
              <a:t>Review general characteristics</a:t>
            </a:r>
          </a:p>
          <a:p>
            <a:pPr lvl="1"/>
            <a:r>
              <a:rPr lang="en-US" dirty="0" smtClean="0"/>
              <a:t>Start focusing on AOD and AODSIM </a:t>
            </a:r>
            <a:r>
              <a:rPr lang="en-US" dirty="0" smtClean="0"/>
              <a:t>access </a:t>
            </a:r>
            <a:r>
              <a:rPr lang="en-US" smtClean="0"/>
              <a:t>– </a:t>
            </a:r>
            <a:r>
              <a:rPr lang="en-US" b="1" smtClean="0"/>
              <a:t>~4.3 </a:t>
            </a:r>
            <a:r>
              <a:rPr lang="en-US" b="1" dirty="0" smtClean="0"/>
              <a:t>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Federated Storage, 4/10/14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Tadel: Transcending the AAA access patterns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CB36-6CFF-3C4F-AE48-EAC84C1A551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34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solidFill>
                  <a:srgbClr val="000090"/>
                </a:solidFill>
              </a:rPr>
              <a:t>STEP II. – Focus on US remote data access</a:t>
            </a:r>
            <a:endParaRPr lang="en-US" sz="3600" i="1" dirty="0">
              <a:solidFill>
                <a:srgbClr val="00009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340099"/>
            <a:ext cx="7772400" cy="306680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Filter out non interesting things from before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Compare AOD vs. non-AOD, look at access from user directories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Accumulate total file-open &amp; transfer rates for the federation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Plot histograms: data rates, read/</a:t>
            </a:r>
            <a:r>
              <a:rPr lang="en-US" dirty="0" err="1" smtClean="0"/>
              <a:t>vec</a:t>
            </a:r>
            <a:r>
              <a:rPr lang="en-US" dirty="0" smtClean="0"/>
              <a:t> read fractions, duration, …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Plot 2D histograms, everything against everything and vs. time!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dirty="0" smtClean="0"/>
              <a:t>Federated Storage, 4/10/14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Tadel: Transcending the AAA access patterns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CB36-6CFF-3C4F-AE48-EAC84C1A551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50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US remote file-open rates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Federated Storage, 4/10/14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Tadel: Transcending the AAA access patterns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CB36-6CFF-3C4F-AE48-EAC84C1A5510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 descr="total_open_rat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7" y="1590116"/>
            <a:ext cx="9015712" cy="433994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8590235" y="1680122"/>
            <a:ext cx="290008" cy="330024"/>
          </a:xfrm>
          <a:prstGeom prst="ellipse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035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US remote read rates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Federated Storage, 4/10/14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Tadel: Transcending the AAA access patterns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CB36-6CFF-3C4F-AE48-EAC84C1A5510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 descr="total_read_rat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2" y="1570120"/>
            <a:ext cx="8747841" cy="421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986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request rates and sizes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1"/>
            <a:ext cx="8229599" cy="2440094"/>
          </a:xfrm>
        </p:spPr>
        <p:txBody>
          <a:bodyPr/>
          <a:lstStyle/>
          <a:p>
            <a:r>
              <a:rPr lang="en-US" dirty="0" smtClean="0"/>
              <a:t>This goes over orders of </a:t>
            </a:r>
            <a:r>
              <a:rPr lang="en-US" dirty="0" smtClean="0"/>
              <a:t>magnitude, log-log!</a:t>
            </a:r>
            <a:endParaRPr lang="en-US" dirty="0" smtClean="0"/>
          </a:p>
          <a:p>
            <a:r>
              <a:rPr lang="en-US" dirty="0" smtClean="0"/>
              <a:t>AOD access better behaved, users do wonders</a:t>
            </a:r>
          </a:p>
          <a:p>
            <a:r>
              <a:rPr lang="en-US" dirty="0" smtClean="0"/>
              <a:t>Notice the peak at 128 MB request size – these are </a:t>
            </a:r>
            <a:r>
              <a:rPr lang="en-US" dirty="0" err="1" smtClean="0"/>
              <a:t>xrdcp</a:t>
            </a:r>
            <a:r>
              <a:rPr lang="en-US" dirty="0" smtClean="0"/>
              <a:t> / lazy preloads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Federated Storage, 4/10/14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Tadel: Transcending the AAA access patterns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CB36-6CFF-3C4F-AE48-EAC84C1A5510}" type="slidenum">
              <a:rPr lang="en-US" smtClean="0"/>
              <a:t>18</a:t>
            </a:fld>
            <a:endParaRPr lang="en-US"/>
          </a:p>
        </p:txBody>
      </p:sp>
      <p:pic>
        <p:nvPicPr>
          <p:cNvPr id="8" name="Picture 7" descr="request_rat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8" y="4130384"/>
            <a:ext cx="4572000" cy="2306411"/>
          </a:xfrm>
          <a:prstGeom prst="rect">
            <a:avLst/>
          </a:prstGeom>
        </p:spPr>
      </p:pic>
      <p:pic>
        <p:nvPicPr>
          <p:cNvPr id="9" name="Picture 8" descr="request_siz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000" y="4130384"/>
            <a:ext cx="4572000" cy="230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701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54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Job read rate vs. time in weeks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500109"/>
            <a:ext cx="4442934" cy="248018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AOD the most consistent</a:t>
            </a:r>
          </a:p>
          <a:p>
            <a:r>
              <a:rPr lang="en-US" sz="2800" dirty="0" smtClean="0"/>
              <a:t>User areas the most chaotic, in read rate and in time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Federated Storage, 4/10/14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Tadel: Transcending the AAA access patterns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CB36-6CFF-3C4F-AE48-EAC84C1A5510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 descr="data_rate_t-aod-t100f10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933" y="1130082"/>
            <a:ext cx="4045058" cy="2743200"/>
          </a:xfrm>
          <a:prstGeom prst="rect">
            <a:avLst/>
          </a:prstGeom>
        </p:spPr>
      </p:pic>
      <p:pic>
        <p:nvPicPr>
          <p:cNvPr id="7" name="Picture 6" descr="data_rate_t-noaod-usrgr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4" y="4114800"/>
            <a:ext cx="4045058" cy="2743200"/>
          </a:xfrm>
          <a:prstGeom prst="rect">
            <a:avLst/>
          </a:prstGeom>
        </p:spPr>
      </p:pic>
      <p:pic>
        <p:nvPicPr>
          <p:cNvPr id="8" name="Picture 7" descr="data_rate_t-noaod-nousrgr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933" y="4114800"/>
            <a:ext cx="4045058" cy="2743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58782" y="2818289"/>
            <a:ext cx="772628" cy="369332"/>
          </a:xfrm>
          <a:prstGeom prst="rect">
            <a:avLst/>
          </a:prstGeom>
          <a:solidFill>
            <a:schemeClr val="lt1">
              <a:alpha val="3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AOD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76329" y="6103805"/>
            <a:ext cx="2037662" cy="369332"/>
          </a:xfrm>
          <a:prstGeom prst="rect">
            <a:avLst/>
          </a:prstGeom>
          <a:solidFill>
            <a:schemeClr val="lt1">
              <a:alpha val="3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non-AOD, non-user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13568" y="6103805"/>
            <a:ext cx="1555248" cy="369332"/>
          </a:xfrm>
          <a:prstGeom prst="rect">
            <a:avLst/>
          </a:prstGeom>
          <a:solidFill>
            <a:schemeClr val="lt1">
              <a:alpha val="3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non-AOD, user</a:t>
            </a:r>
          </a:p>
        </p:txBody>
      </p:sp>
    </p:spTree>
    <p:extLst>
      <p:ext uri="{BB962C8B-B14F-4D97-AF65-F5344CB8AC3E}">
        <p14:creationId xmlns:p14="http://schemas.microsoft.com/office/powerpoint/2010/main" val="1104308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599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Detailed monitoring</a:t>
            </a:r>
            <a:r>
              <a:rPr lang="en-US" dirty="0" smtClean="0"/>
              <a:t> </a:t>
            </a:r>
            <a:r>
              <a:rPr lang="en-US" dirty="0" smtClean="0"/>
              <a:t>data (ROOT trees):</a:t>
            </a:r>
          </a:p>
          <a:p>
            <a:pPr lvl="1"/>
            <a:r>
              <a:rPr lang="en-US" sz="2600" dirty="0" smtClean="0"/>
              <a:t>25 GB of detailed monitoring data from June </a:t>
            </a:r>
            <a:r>
              <a:rPr lang="fr-FR" sz="2600" dirty="0" smtClean="0"/>
              <a:t>’</a:t>
            </a:r>
            <a:r>
              <a:rPr lang="en-US" sz="2600" dirty="0" smtClean="0"/>
              <a:t>12</a:t>
            </a:r>
          </a:p>
          <a:p>
            <a:pPr lvl="2"/>
            <a:r>
              <a:rPr lang="en-US" sz="2200" dirty="0" smtClean="0"/>
              <a:t>file-access-reports, more or less the same thing that goes to OSG Gratia and to Dashboard</a:t>
            </a:r>
          </a:p>
          <a:p>
            <a:pPr lvl="1"/>
            <a:r>
              <a:rPr lang="en-US" sz="2600" dirty="0" smtClean="0"/>
              <a:t>41 GB of super-detailed data from Feb </a:t>
            </a:r>
            <a:r>
              <a:rPr lang="fr-FR" sz="2600" dirty="0" smtClean="0"/>
              <a:t>’</a:t>
            </a:r>
            <a:r>
              <a:rPr lang="en-US" sz="2600" dirty="0" smtClean="0"/>
              <a:t>13</a:t>
            </a:r>
          </a:p>
          <a:p>
            <a:pPr lvl="2"/>
            <a:r>
              <a:rPr lang="en-US" sz="2200" dirty="0" smtClean="0"/>
              <a:t>full detail on all reads (including vector), IOV monitoring option</a:t>
            </a:r>
          </a:p>
          <a:p>
            <a:pPr lvl="2"/>
            <a:r>
              <a:rPr lang="en-US" sz="2200" dirty="0" smtClean="0"/>
              <a:t>all UCSD servers + one server at UNL</a:t>
            </a:r>
          </a:p>
          <a:p>
            <a:r>
              <a:rPr lang="en-US" dirty="0" smtClean="0"/>
              <a:t>Nobody every really tried to dive into this</a:t>
            </a:r>
          </a:p>
          <a:p>
            <a:r>
              <a:rPr lang="en-US" dirty="0" smtClean="0"/>
              <a:t>This should also help to steer:</a:t>
            </a:r>
          </a:p>
          <a:p>
            <a:pPr lvl="1"/>
            <a:r>
              <a:rPr lang="en-US" dirty="0" smtClean="0"/>
              <a:t>the next generation of computing models</a:t>
            </a:r>
          </a:p>
          <a:p>
            <a:pPr lvl="1"/>
            <a:r>
              <a:rPr lang="en-US" dirty="0" smtClean="0"/>
              <a:t>implementation and operation of caching-proxies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Federated Storage, 4/10/14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Tadel: Transcending the AAA access patterns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CB36-6CFF-3C4F-AE48-EAC84C1A55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069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5440"/>
          </a:xfrm>
        </p:spPr>
        <p:txBody>
          <a:bodyPr/>
          <a:lstStyle/>
          <a:p>
            <a:r>
              <a:rPr lang="en-US" dirty="0" smtClean="0"/>
              <a:t>Job read rate vs. request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880" y="1610286"/>
            <a:ext cx="4512936" cy="199006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Notice </a:t>
            </a:r>
            <a:r>
              <a:rPr lang="en-US" dirty="0" err="1" smtClean="0"/>
              <a:t>xrdcp</a:t>
            </a:r>
            <a:r>
              <a:rPr lang="en-US" dirty="0" smtClean="0"/>
              <a:t> / lazy-preload peaks</a:t>
            </a:r>
          </a:p>
          <a:p>
            <a:r>
              <a:rPr lang="en-US" dirty="0" smtClean="0"/>
              <a:t>Again, AOD access consistent, +/- an order of magnitude </a:t>
            </a:r>
            <a:r>
              <a:rPr lang="en-US" dirty="0" smtClean="0">
                <a:sym typeface="Wingdings"/>
              </a:rPr>
              <a:t>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Federated Storage, 4/10/14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Tadel: Transcending the AAA access patterns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CB36-6CFF-3C4F-AE48-EAC84C1A5510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 descr="data_rate_vs_req_avg-aod-t100f10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925" y="1371600"/>
            <a:ext cx="4045058" cy="2743200"/>
          </a:xfrm>
          <a:prstGeom prst="rect">
            <a:avLst/>
          </a:prstGeom>
        </p:spPr>
      </p:pic>
      <p:pic>
        <p:nvPicPr>
          <p:cNvPr id="8" name="Picture 7" descr="data_rate_vs_req_avg-noaod-nousrgr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925" y="4114800"/>
            <a:ext cx="4045058" cy="2743200"/>
          </a:xfrm>
          <a:prstGeom prst="rect">
            <a:avLst/>
          </a:prstGeom>
        </p:spPr>
      </p:pic>
      <p:pic>
        <p:nvPicPr>
          <p:cNvPr id="9" name="Picture 8" descr="data_rate_vs_req_avg-noaod-usrgr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57" y="4114800"/>
            <a:ext cx="4045058" cy="2743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98846" y="3318325"/>
            <a:ext cx="772628" cy="369332"/>
          </a:xfrm>
          <a:prstGeom prst="rect">
            <a:avLst/>
          </a:prstGeom>
          <a:solidFill>
            <a:schemeClr val="lt1">
              <a:alpha val="3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AOD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76329" y="6103805"/>
            <a:ext cx="2037662" cy="369332"/>
          </a:xfrm>
          <a:prstGeom prst="rect">
            <a:avLst/>
          </a:prstGeom>
          <a:solidFill>
            <a:schemeClr val="lt1">
              <a:alpha val="3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non-AOD, non-user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13568" y="6103805"/>
            <a:ext cx="1555248" cy="369332"/>
          </a:xfrm>
          <a:prstGeom prst="rect">
            <a:avLst/>
          </a:prstGeom>
          <a:solidFill>
            <a:schemeClr val="lt1">
              <a:alpha val="3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non-AOD, user</a:t>
            </a:r>
          </a:p>
        </p:txBody>
      </p:sp>
    </p:spTree>
    <p:extLst>
      <p:ext uri="{BB962C8B-B14F-4D97-AF65-F5344CB8AC3E}">
        <p14:creationId xmlns:p14="http://schemas.microsoft.com/office/powerpoint/2010/main" val="3916639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544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Job fraction read vs. fraction of vector reads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63174"/>
            <a:ext cx="4407726" cy="258710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This is the plot where one would catch bad guys</a:t>
            </a:r>
          </a:p>
          <a:p>
            <a:r>
              <a:rPr lang="en-US" dirty="0" smtClean="0"/>
              <a:t>CMS is doing good </a:t>
            </a:r>
            <a:r>
              <a:rPr lang="en-US" dirty="0" smtClean="0">
                <a:sym typeface="Wingdings"/>
              </a:rPr>
              <a:t></a:t>
            </a:r>
            <a:endParaRPr lang="en-US" dirty="0" smtClean="0"/>
          </a:p>
          <a:p>
            <a:r>
              <a:rPr lang="en-US" dirty="0" smtClean="0"/>
              <a:t>The ridge at 50% vector-read is a monitoring bug in the first 20% of data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Federated Storage, 4/10/14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Tadel: Transcending the AAA access patterns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CB36-6CFF-3C4F-AE48-EAC84C1A5510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6" descr="frac_read_vs_frac_vread-ao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925" y="1230089"/>
            <a:ext cx="4045058" cy="2743200"/>
          </a:xfrm>
          <a:prstGeom prst="rect">
            <a:avLst/>
          </a:prstGeom>
        </p:spPr>
      </p:pic>
      <p:pic>
        <p:nvPicPr>
          <p:cNvPr id="8" name="Picture 7" descr="frac_read_vs_frac_vread-noaod-nousrgr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925" y="4110301"/>
            <a:ext cx="4045058" cy="2743200"/>
          </a:xfrm>
          <a:prstGeom prst="rect">
            <a:avLst/>
          </a:prstGeom>
        </p:spPr>
      </p:pic>
      <p:pic>
        <p:nvPicPr>
          <p:cNvPr id="9" name="Picture 8" descr="frac_read_vs_frac_vread-noaod-usrgr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5" y="4110301"/>
            <a:ext cx="4045058" cy="2743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98846" y="3318325"/>
            <a:ext cx="772628" cy="369332"/>
          </a:xfrm>
          <a:prstGeom prst="rect">
            <a:avLst/>
          </a:prstGeom>
          <a:solidFill>
            <a:schemeClr val="lt1">
              <a:alpha val="3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AOD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76329" y="6103805"/>
            <a:ext cx="2037662" cy="369332"/>
          </a:xfrm>
          <a:prstGeom prst="rect">
            <a:avLst/>
          </a:prstGeom>
          <a:solidFill>
            <a:schemeClr val="lt1">
              <a:alpha val="3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non-AOD, non-user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13568" y="6103805"/>
            <a:ext cx="1555248" cy="369332"/>
          </a:xfrm>
          <a:prstGeom prst="rect">
            <a:avLst/>
          </a:prstGeom>
          <a:solidFill>
            <a:schemeClr val="lt1">
              <a:alpha val="3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non-AOD, user</a:t>
            </a:r>
          </a:p>
        </p:txBody>
      </p:sp>
    </p:spTree>
    <p:extLst>
      <p:ext uri="{BB962C8B-B14F-4D97-AF65-F5344CB8AC3E}">
        <p14:creationId xmlns:p14="http://schemas.microsoft.com/office/powerpoint/2010/main" val="12934436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solidFill>
                  <a:srgbClr val="000090"/>
                </a:solidFill>
              </a:rPr>
              <a:t>STEP IV. – Analysis of IOV data:</a:t>
            </a:r>
            <a:br>
              <a:rPr lang="en-US" i="1" dirty="0" smtClean="0">
                <a:solidFill>
                  <a:srgbClr val="000090"/>
                </a:solidFill>
              </a:rPr>
            </a:br>
            <a:r>
              <a:rPr lang="en-US" i="1" dirty="0" smtClean="0">
                <a:solidFill>
                  <a:srgbClr val="000090"/>
                </a:solidFill>
              </a:rPr>
              <a:t>SEEKS and OFFSETS</a:t>
            </a:r>
            <a:endParaRPr lang="en-US" sz="3600" i="1" dirty="0">
              <a:solidFill>
                <a:srgbClr val="00009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340099"/>
            <a:ext cx="7772400" cy="306680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dataset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Request size &amp; offset distributions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Vector reads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dirty="0" smtClean="0"/>
              <a:t>Federated Storage, 4/10/14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Tadel: Transcending the AAA access patterns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CB36-6CFF-3C4F-AE48-EAC84C1A551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538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AAA </a:t>
            </a:r>
            <a:r>
              <a:rPr lang="en-US" b="1" dirty="0" smtClean="0"/>
              <a:t>IOV</a:t>
            </a:r>
            <a:r>
              <a:rPr lang="en-US" dirty="0" smtClean="0"/>
              <a:t> data overview I.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007" y="1397721"/>
            <a:ext cx="8706628" cy="9499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2013 Feb - </a:t>
            </a:r>
            <a:r>
              <a:rPr lang="en-US" dirty="0"/>
              <a:t>2014 </a:t>
            </a:r>
            <a:r>
              <a:rPr lang="en-US" dirty="0" smtClean="0"/>
              <a:t>Feb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3.4</a:t>
            </a:r>
            <a:r>
              <a:rPr lang="en-US" sz="2000" dirty="0" smtClean="0"/>
              <a:t>×</a:t>
            </a:r>
            <a:r>
              <a:rPr lang="en-US" sz="2400" dirty="0" smtClean="0"/>
              <a:t>10</a:t>
            </a:r>
            <a:r>
              <a:rPr lang="en-US" sz="2400" baseline="30000" dirty="0" smtClean="0"/>
              <a:t>7</a:t>
            </a:r>
            <a:r>
              <a:rPr lang="en-US" sz="2400" dirty="0" smtClean="0"/>
              <a:t>s = 9,421 h = 56.1 weeks </a:t>
            </a:r>
            <a:r>
              <a:rPr lang="en-US" sz="2400" dirty="0"/>
              <a:t>= </a:t>
            </a:r>
            <a:r>
              <a:rPr lang="en-US" sz="2400" dirty="0" smtClean="0"/>
              <a:t>12.9 months</a:t>
            </a:r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35239329"/>
              </p:ext>
            </p:extLst>
          </p:nvPr>
        </p:nvGraphicFramePr>
        <p:xfrm>
          <a:off x="457200" y="2404227"/>
          <a:ext cx="3455629" cy="378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5607"/>
                <a:gridCol w="780022"/>
              </a:tblGrid>
              <a:tr h="47290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 (k)</a:t>
                      </a:r>
                      <a:endParaRPr lang="en-US" sz="1600" dirty="0"/>
                    </a:p>
                  </a:txBody>
                  <a:tcPr/>
                </a:tc>
              </a:tr>
              <a:tr h="4729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2,364</a:t>
                      </a:r>
                      <a:endParaRPr lang="en-US" sz="1600" dirty="0"/>
                    </a:p>
                  </a:txBody>
                  <a:tcPr/>
                </a:tc>
              </a:tr>
              <a:tr h="4729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Without monitoring/tests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785 </a:t>
                      </a:r>
                      <a:endParaRPr lang="en-US" sz="1600" dirty="0"/>
                    </a:p>
                  </a:txBody>
                  <a:tcPr/>
                </a:tc>
              </a:tr>
              <a:tr h="47290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US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601</a:t>
                      </a:r>
                      <a:endParaRPr lang="en-US" sz="1600" dirty="0"/>
                    </a:p>
                  </a:txBody>
                  <a:tcPr/>
                </a:tc>
              </a:tr>
              <a:tr h="47290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      </a:t>
                      </a:r>
                      <a:r>
                        <a:rPr lang="en-US" sz="1600" dirty="0" smtClean="0"/>
                        <a:t>local AOD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103</a:t>
                      </a:r>
                      <a:endParaRPr lang="en-US" sz="1600" dirty="0"/>
                    </a:p>
                  </a:txBody>
                  <a:tcPr/>
                </a:tc>
              </a:tr>
              <a:tr h="4729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 remote AOD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303</a:t>
                      </a:r>
                      <a:endParaRPr lang="en-US" sz="1600" dirty="0"/>
                    </a:p>
                  </a:txBody>
                  <a:tcPr/>
                </a:tc>
              </a:tr>
              <a:tr h="4729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 idem without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xrdcp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260</a:t>
                      </a:r>
                      <a:endParaRPr lang="en-US" sz="1600" dirty="0"/>
                    </a:p>
                  </a:txBody>
                  <a:tcPr/>
                </a:tc>
              </a:tr>
              <a:tr h="4729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 idem with bad entries out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193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Federated Storage, 4/10/14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M. Tadel: Transcending the AAA access patterns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CB36-6CFF-3C4F-AE48-EAC84C1A5510}" type="slidenum">
              <a:rPr lang="en-US" smtClean="0"/>
              <a:t>23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337906" y="2404227"/>
            <a:ext cx="4428837" cy="2423462"/>
            <a:chOff x="3112850" y="2212839"/>
            <a:chExt cx="4428837" cy="2423462"/>
          </a:xfrm>
        </p:grpSpPr>
        <p:sp>
          <p:nvSpPr>
            <p:cNvPr id="15" name="Rectangle 14"/>
            <p:cNvSpPr/>
            <p:nvPr/>
          </p:nvSpPr>
          <p:spPr>
            <a:xfrm>
              <a:off x="3112850" y="2520617"/>
              <a:ext cx="4428837" cy="197243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3112850" y="2512895"/>
              <a:ext cx="2150409" cy="198015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sz="1400" dirty="0" smtClean="0"/>
                <a:t>total 41G</a:t>
              </a:r>
            </a:p>
            <a:p>
              <a:pPr marL="0" indent="0">
                <a:buNone/>
              </a:pPr>
              <a:r>
                <a:rPr lang="nl-NL" sz="1400" dirty="0"/>
                <a:t> 3.9G xmxxx-2013-02.root</a:t>
              </a:r>
            </a:p>
            <a:p>
              <a:pPr marL="0" indent="0">
                <a:buNone/>
              </a:pPr>
              <a:r>
                <a:rPr lang="nl-NL" sz="1400" dirty="0"/>
                <a:t> 5.4G xmxxx-2013-03.root</a:t>
              </a:r>
            </a:p>
            <a:p>
              <a:pPr marL="0" indent="0">
                <a:buNone/>
              </a:pPr>
              <a:r>
                <a:rPr lang="nl-NL" sz="1400" dirty="0"/>
                <a:t> 4.6G xmxxx-2013-04.root</a:t>
              </a:r>
            </a:p>
            <a:p>
              <a:pPr marL="0" indent="0">
                <a:buNone/>
              </a:pPr>
              <a:r>
                <a:rPr lang="nl-NL" sz="1400" dirty="0"/>
                <a:t> 2.0G xmxxx-2013-05.root</a:t>
              </a:r>
            </a:p>
            <a:p>
              <a:pPr marL="0" indent="0">
                <a:buNone/>
              </a:pPr>
              <a:r>
                <a:rPr lang="nl-NL" sz="1400" dirty="0"/>
                <a:t> 4.6G xmxxx-2013-06.root</a:t>
              </a:r>
            </a:p>
            <a:p>
              <a:pPr marL="0" indent="0">
                <a:buNone/>
              </a:pPr>
              <a:r>
                <a:rPr lang="nl-NL" sz="1400" dirty="0" smtClean="0"/>
                <a:t> 1.0G </a:t>
              </a:r>
              <a:r>
                <a:rPr lang="nl-NL" sz="1400" dirty="0"/>
                <a:t>xmxxx-2013-07.root</a:t>
              </a:r>
            </a:p>
            <a:p>
              <a:pPr marL="0" indent="0">
                <a:buFont typeface="Arial"/>
                <a:buNone/>
              </a:pPr>
              <a:endParaRPr lang="en-US" sz="1400" dirty="0" smtClean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12850" y="2212839"/>
              <a:ext cx="4428837" cy="3077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b="1" dirty="0" err="1"/>
                <a:t>matevz@desire</a:t>
              </a:r>
              <a:r>
                <a:rPr lang="en-US" sz="1400" b="1" dirty="0"/>
                <a:t> </a:t>
              </a:r>
              <a:r>
                <a:rPr lang="en-US" sz="1400" b="1" dirty="0" err="1"/>
                <a:t>xrd</a:t>
              </a:r>
              <a:r>
                <a:rPr lang="en-US" sz="1400" b="1" dirty="0" smtClean="0"/>
                <a:t>-far&gt; </a:t>
              </a:r>
              <a:r>
                <a:rPr lang="en-US" sz="1400" b="1" dirty="0" err="1"/>
                <a:t>ls</a:t>
              </a:r>
              <a:r>
                <a:rPr lang="en-US" sz="1400" b="1" dirty="0"/>
                <a:t> --format single-column –</a:t>
              </a:r>
              <a:r>
                <a:rPr lang="en-US" sz="1400" b="1" dirty="0" err="1" smtClean="0"/>
                <a:t>sh</a:t>
              </a:r>
              <a:endParaRPr lang="en-US" sz="14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63260" y="2482891"/>
              <a:ext cx="2278427" cy="2153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nl-NL" sz="1400" dirty="0"/>
                <a:t> </a:t>
              </a:r>
              <a:r>
                <a:rPr lang="nl-NL" sz="1400" dirty="0" smtClean="0"/>
                <a:t>0.8G </a:t>
              </a:r>
              <a:r>
                <a:rPr lang="nl-NL" sz="1400" dirty="0"/>
                <a:t>xmxxx-2013-08.root</a:t>
              </a:r>
            </a:p>
            <a:p>
              <a:pPr>
                <a:lnSpc>
                  <a:spcPct val="120000"/>
                </a:lnSpc>
              </a:pPr>
              <a:r>
                <a:rPr lang="nl-NL" sz="1400" dirty="0"/>
                <a:t> 1.5G xmxxx-2013-09.root</a:t>
              </a:r>
            </a:p>
            <a:p>
              <a:pPr>
                <a:lnSpc>
                  <a:spcPct val="120000"/>
                </a:lnSpc>
              </a:pPr>
              <a:r>
                <a:rPr lang="nl-NL" sz="1400" dirty="0"/>
                <a:t> 3.4G xmxxx-2013-10.root</a:t>
              </a:r>
            </a:p>
            <a:p>
              <a:pPr>
                <a:lnSpc>
                  <a:spcPct val="120000"/>
                </a:lnSpc>
              </a:pPr>
              <a:r>
                <a:rPr lang="nl-NL" sz="1400" dirty="0"/>
                <a:t> 6.7G xmxxx-2013-11.root</a:t>
              </a:r>
            </a:p>
            <a:p>
              <a:pPr>
                <a:lnSpc>
                  <a:spcPct val="120000"/>
                </a:lnSpc>
              </a:pPr>
              <a:r>
                <a:rPr lang="nl-NL" sz="1400" dirty="0"/>
                <a:t> 2.2G xmxxx-2013-12.root</a:t>
              </a:r>
            </a:p>
            <a:p>
              <a:pPr>
                <a:lnSpc>
                  <a:spcPct val="120000"/>
                </a:lnSpc>
              </a:pPr>
              <a:r>
                <a:rPr lang="nl-NL" sz="1400" dirty="0"/>
                <a:t> 3.5G xmxxx-2014-01.root</a:t>
              </a:r>
            </a:p>
            <a:p>
              <a:pPr>
                <a:lnSpc>
                  <a:spcPct val="120000"/>
                </a:lnSpc>
              </a:pPr>
              <a:r>
                <a:rPr lang="nl-NL" sz="1400" dirty="0"/>
                <a:t> 1.7G xmxxx-2014-02.root</a:t>
              </a:r>
            </a:p>
            <a:p>
              <a:pPr>
                <a:lnSpc>
                  <a:spcPct val="120000"/>
                </a:lnSpc>
              </a:pPr>
              <a:endParaRPr lang="en-US" sz="14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173715" y="4870644"/>
            <a:ext cx="2797222" cy="646331"/>
          </a:xfrm>
          <a:prstGeom prst="rect">
            <a:avLst/>
          </a:prstGeom>
          <a:noFill/>
          <a:ln w="38100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18,500 Bytes / record</a:t>
            </a:r>
          </a:p>
          <a:p>
            <a:pPr algn="ctr"/>
            <a:r>
              <a:rPr lang="en-US" dirty="0" smtClean="0"/>
              <a:t>(140-times FAR size)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37925" y="5700018"/>
            <a:ext cx="3292303" cy="646331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Volume:  </a:t>
            </a:r>
            <a:r>
              <a:rPr lang="en-US" dirty="0" smtClean="0"/>
              <a:t>81% AODSIM, 9% AOD</a:t>
            </a:r>
          </a:p>
          <a:p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smtClean="0">
                <a:sym typeface="Wingdings"/>
              </a:rPr>
              <a:t> together 800 TB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901639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AAA </a:t>
            </a:r>
            <a:r>
              <a:rPr lang="en-US" b="1" dirty="0" smtClean="0"/>
              <a:t>IOV</a:t>
            </a:r>
            <a:r>
              <a:rPr lang="en-US" dirty="0" smtClean="0"/>
              <a:t> data overview II.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Federated Storage, 4/10/14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Tadel: Transcending the AAA access patterns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CB36-6CFF-3C4F-AE48-EAC84C1A5510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 descr="IovNonlocAod-data_r--req_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1" y="1903158"/>
            <a:ext cx="3657600" cy="2480442"/>
          </a:xfrm>
          <a:prstGeom prst="rect">
            <a:avLst/>
          </a:prstGeom>
        </p:spPr>
      </p:pic>
      <p:pic>
        <p:nvPicPr>
          <p:cNvPr id="7" name="Picture 6" descr="IovUsrGrpNoaod-data_r--req_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903158"/>
            <a:ext cx="3657600" cy="2480442"/>
          </a:xfrm>
          <a:prstGeom prst="rect">
            <a:avLst/>
          </a:prstGeom>
        </p:spPr>
      </p:pic>
      <p:pic>
        <p:nvPicPr>
          <p:cNvPr id="9" name="Picture 8" descr="IovNonlocAod-bytes_read--data_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1" y="4381048"/>
            <a:ext cx="3657600" cy="2480441"/>
          </a:xfrm>
          <a:prstGeom prst="rect">
            <a:avLst/>
          </a:prstGeom>
        </p:spPr>
      </p:pic>
      <p:pic>
        <p:nvPicPr>
          <p:cNvPr id="10" name="Picture 9" descr="IovUsrGrpNoaod-bytes_read--data_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383600"/>
            <a:ext cx="3657600" cy="248044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0008" y="1403813"/>
            <a:ext cx="3070084" cy="369332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AOD remote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60157" y="1403813"/>
            <a:ext cx="3030083" cy="369332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User directories</a:t>
            </a:r>
          </a:p>
        </p:txBody>
      </p:sp>
      <p:sp>
        <p:nvSpPr>
          <p:cNvPr id="13" name="Oval 12"/>
          <p:cNvSpPr/>
          <p:nvPr/>
        </p:nvSpPr>
        <p:spPr>
          <a:xfrm rot="19023174">
            <a:off x="1470041" y="3460252"/>
            <a:ext cx="1470040" cy="350026"/>
          </a:xfrm>
          <a:prstGeom prst="ellipse">
            <a:avLst/>
          </a:prstGeom>
          <a:noFill/>
          <a:ln w="28575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5486400" y="1730126"/>
            <a:ext cx="3553847" cy="4991349"/>
          </a:xfrm>
          <a:prstGeom prst="line">
            <a:avLst/>
          </a:prstGeom>
          <a:ln w="28575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620154" y="1730126"/>
            <a:ext cx="3420093" cy="4991349"/>
          </a:xfrm>
          <a:prstGeom prst="line">
            <a:avLst/>
          </a:prstGeom>
          <a:ln w="28575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4642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Read request size &amp; offset distribution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First, let’s look at full read requests</a:t>
            </a:r>
          </a:p>
          <a:p>
            <a:pPr lvl="1"/>
            <a:r>
              <a:rPr lang="en-US" dirty="0" smtClean="0"/>
              <a:t>vector read is counted as one entity, we’ll look at offsets within vector reads soon</a:t>
            </a:r>
          </a:p>
          <a:p>
            <a:r>
              <a:rPr lang="en-US" dirty="0" smtClean="0"/>
              <a:t>Histograms that will be shown:</a:t>
            </a:r>
          </a:p>
          <a:p>
            <a:pPr lvl="1"/>
            <a:r>
              <a:rPr lang="en-US" dirty="0" smtClean="0"/>
              <a:t>per-job quantities: average, sum, (number, min, max)</a:t>
            </a:r>
          </a:p>
          <a:p>
            <a:pPr lvl="2"/>
            <a:r>
              <a:rPr lang="en-US" dirty="0" smtClean="0"/>
              <a:t>expressed in bytes and in file-size fraction</a:t>
            </a:r>
          </a:p>
          <a:p>
            <a:pPr lvl="1"/>
            <a:r>
              <a:rPr lang="en-US" dirty="0" smtClean="0"/>
              <a:t>cumulative distributions – each seek </a:t>
            </a:r>
            <a:r>
              <a:rPr lang="en-US" dirty="0"/>
              <a:t>/</a:t>
            </a:r>
            <a:r>
              <a:rPr lang="en-US" dirty="0" smtClean="0"/>
              <a:t> read is </a:t>
            </a:r>
            <a:r>
              <a:rPr lang="en-US" dirty="0" smtClean="0"/>
              <a:t>an entry</a:t>
            </a:r>
          </a:p>
          <a:p>
            <a:pPr lvl="1"/>
            <a:r>
              <a:rPr lang="en-US" dirty="0" smtClean="0"/>
              <a:t>separate positive / negative seeks</a:t>
            </a:r>
          </a:p>
          <a:p>
            <a:pPr lvl="1"/>
            <a:r>
              <a:rPr lang="en-US" dirty="0" smtClean="0"/>
              <a:t>separate seeks from single/vector reads, preceded by single/vector reads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Federated Storage, 4/10/14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Tadel: Transcending the AAA access patterns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CB36-6CFF-3C4F-AE48-EAC84C1A5510}" type="slidenum">
              <a:rPr lang="en-US" smtClean="0"/>
              <a:t>25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77877" y="120010"/>
            <a:ext cx="3160087" cy="369332"/>
          </a:xfrm>
          <a:prstGeom prst="rect">
            <a:avLst/>
          </a:prstGeom>
          <a:noFill/>
          <a:ln w="12700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Things get complicated here  </a:t>
            </a:r>
            <a:r>
              <a:rPr lang="en-US" dirty="0" smtClean="0">
                <a:sym typeface="Wingdings"/>
              </a:rPr>
              <a:t></a:t>
            </a:r>
            <a:endParaRPr lang="en-US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805494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240004" y="279265"/>
            <a:ext cx="4350118" cy="910822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E.g., read requests: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Federated Storage, 4/10/14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Tadel: Transcending the AAA access patterns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CB36-6CFF-3C4F-AE48-EAC84C1A5510}" type="slidenum">
              <a:rPr lang="en-US" smtClean="0"/>
              <a:t>26</a:t>
            </a:fld>
            <a:endParaRPr lang="en-US"/>
          </a:p>
        </p:txBody>
      </p:sp>
      <p:pic>
        <p:nvPicPr>
          <p:cNvPr id="14" name="Picture 13" descr="read_cum_size_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354" y="4021013"/>
            <a:ext cx="4297677" cy="2168036"/>
          </a:xfrm>
          <a:prstGeom prst="rect">
            <a:avLst/>
          </a:prstGeom>
        </p:spPr>
      </p:pic>
      <p:pic>
        <p:nvPicPr>
          <p:cNvPr id="18" name="Picture 17" descr="read_avg_size_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570" y="1551568"/>
            <a:ext cx="4297677" cy="2168036"/>
          </a:xfrm>
          <a:prstGeom prst="rect">
            <a:avLst/>
          </a:prstGeom>
        </p:spPr>
      </p:pic>
      <p:pic>
        <p:nvPicPr>
          <p:cNvPr id="20" name="Picture 19" descr="read_req_numb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4" y="1551568"/>
            <a:ext cx="4297677" cy="2168036"/>
          </a:xfrm>
          <a:prstGeom prst="rect">
            <a:avLst/>
          </a:prstGeom>
        </p:spPr>
      </p:pic>
      <p:pic>
        <p:nvPicPr>
          <p:cNvPr id="21" name="Picture 20" descr="read_req_number_lo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4" y="4021013"/>
            <a:ext cx="4297677" cy="216803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100139" y="6348029"/>
            <a:ext cx="3930108" cy="369332"/>
          </a:xfrm>
          <a:prstGeom prst="rect">
            <a:avLst/>
          </a:prstGeom>
          <a:solidFill>
            <a:schemeClr val="bg1"/>
          </a:solidFill>
          <a:ln w="12700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One entry per read request – 1.7 x 10</a:t>
            </a:r>
            <a:r>
              <a:rPr lang="en-US" baseline="30000" dirty="0" smtClean="0"/>
              <a:t>9</a:t>
            </a:r>
          </a:p>
        </p:txBody>
      </p:sp>
      <p:cxnSp>
        <p:nvCxnSpPr>
          <p:cNvPr id="24" name="Straight Arrow Connector 23"/>
          <p:cNvCxnSpPr>
            <a:stCxn id="22" idx="0"/>
          </p:cNvCxnSpPr>
          <p:nvPr/>
        </p:nvCxnSpPr>
        <p:spPr>
          <a:xfrm flipV="1">
            <a:off x="7065193" y="5400394"/>
            <a:ext cx="75002" cy="9476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100139" y="630000"/>
            <a:ext cx="3192378" cy="369332"/>
          </a:xfrm>
          <a:prstGeom prst="rect">
            <a:avLst/>
          </a:prstGeom>
          <a:solidFill>
            <a:schemeClr val="bg1"/>
          </a:solidFill>
          <a:ln w="12700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One entry per job – 190 x 10</a:t>
            </a:r>
            <a:r>
              <a:rPr lang="en-US" baseline="30000" dirty="0" smtClean="0"/>
              <a:t>3</a:t>
            </a:r>
          </a:p>
        </p:txBody>
      </p:sp>
      <p:cxnSp>
        <p:nvCxnSpPr>
          <p:cNvPr id="28" name="Straight Arrow Connector 27"/>
          <p:cNvCxnSpPr>
            <a:stCxn id="25" idx="2"/>
          </p:cNvCxnSpPr>
          <p:nvPr/>
        </p:nvCxnSpPr>
        <p:spPr>
          <a:xfrm>
            <a:off x="6696328" y="999332"/>
            <a:ext cx="368865" cy="8851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5" idx="1"/>
          </p:cNvCxnSpPr>
          <p:nvPr/>
        </p:nvCxnSpPr>
        <p:spPr>
          <a:xfrm flipH="1">
            <a:off x="2388843" y="814666"/>
            <a:ext cx="2711296" cy="15408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5" idx="1"/>
          </p:cNvCxnSpPr>
          <p:nvPr/>
        </p:nvCxnSpPr>
        <p:spPr>
          <a:xfrm flipH="1">
            <a:off x="3213568" y="814666"/>
            <a:ext cx="1886571" cy="37223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832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3942920" cy="82703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Positive and negative offsets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942920" cy="46910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This is between reads: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a single read is an implicit seek forward, not counted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a vector read is an implicit seek forward to the end of the last sub-request – we’ll look at intra-offsets soon</a:t>
            </a:r>
          </a:p>
          <a:p>
            <a:endParaRPr lang="en-US" sz="2000" dirty="0" smtClean="0"/>
          </a:p>
          <a:p>
            <a:r>
              <a:rPr lang="en-US" sz="2000" dirty="0" smtClean="0"/>
              <a:t>Note the log x-axis on the last plot: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sum of seeks per job </a:t>
            </a:r>
            <a:r>
              <a:rPr lang="en-US" sz="2000" dirty="0" smtClean="0">
                <a:sym typeface="Wingdings"/>
              </a:rPr>
              <a:t> we typically seek backwards many times the file size!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Federated Storage, 4/10/14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Tadel: Transcending the AAA access patterns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CB36-6CFF-3C4F-AE48-EAC84C1A5510}" type="slidenum">
              <a:rPr lang="en-US" smtClean="0"/>
              <a:t>27</a:t>
            </a:fld>
            <a:endParaRPr lang="en-US"/>
          </a:p>
        </p:txBody>
      </p:sp>
      <p:pic>
        <p:nvPicPr>
          <p:cNvPr id="10" name="Picture 9" descr="pn_avg_f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2194560"/>
          </a:xfrm>
          <a:prstGeom prst="rect">
            <a:avLst/>
          </a:prstGeom>
        </p:spPr>
      </p:pic>
      <p:pic>
        <p:nvPicPr>
          <p:cNvPr id="11" name="Picture 10" descr="pn_cum_f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44575"/>
            <a:ext cx="4572000" cy="2194560"/>
          </a:xfrm>
          <a:prstGeom prst="rect">
            <a:avLst/>
          </a:prstGeom>
        </p:spPr>
      </p:pic>
      <p:pic>
        <p:nvPicPr>
          <p:cNvPr id="12" name="Picture 11" descr="pn_sum_f.pn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663440"/>
            <a:ext cx="4572000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0667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4703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Positive offsets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Compare offsets for single versus vector  reads.</a:t>
            </a:r>
          </a:p>
          <a:p>
            <a:r>
              <a:rPr lang="en-US" sz="2000" dirty="0" smtClean="0"/>
              <a:t>Separate them also based on what the previous read was (single / vector).</a:t>
            </a:r>
          </a:p>
          <a:p>
            <a:endParaRPr lang="en-US" sz="2000" dirty="0"/>
          </a:p>
          <a:p>
            <a:r>
              <a:rPr lang="en-US" sz="2000" dirty="0" smtClean="0"/>
              <a:t>Single reads jump forward more – especially when preceded by a single read.</a:t>
            </a:r>
            <a:endParaRPr lang="en-U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Federated Storage, 4/10/14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Tadel: Transcending the AAA access patterns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CB36-6CFF-3C4F-AE48-EAC84C1A5510}" type="slidenum">
              <a:rPr lang="en-US" smtClean="0"/>
              <a:t>28</a:t>
            </a:fld>
            <a:endParaRPr lang="en-US"/>
          </a:p>
        </p:txBody>
      </p:sp>
      <p:pic>
        <p:nvPicPr>
          <p:cNvPr id="8" name="Picture 7" descr="p_sum_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499016"/>
            <a:ext cx="5486400" cy="2767693"/>
          </a:xfrm>
          <a:prstGeom prst="rect">
            <a:avLst/>
          </a:prstGeom>
        </p:spPr>
      </p:pic>
      <p:pic>
        <p:nvPicPr>
          <p:cNvPr id="9" name="Picture 8" descr="p_cum_f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60031"/>
            <a:ext cx="5486400" cy="276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4829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4703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Negative offsets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Compare offsets for single versus vector  reads.</a:t>
            </a:r>
          </a:p>
          <a:p>
            <a:r>
              <a:rPr lang="en-US" sz="2000" dirty="0" smtClean="0"/>
              <a:t>Separate them also based on what the previous read was (single / vector).</a:t>
            </a:r>
          </a:p>
          <a:p>
            <a:endParaRPr lang="en-US" sz="2000" dirty="0"/>
          </a:p>
          <a:p>
            <a:r>
              <a:rPr lang="en-US" sz="2000" dirty="0" smtClean="0"/>
              <a:t>Vector reads jump </a:t>
            </a:r>
            <a:r>
              <a:rPr lang="en-US" sz="2000" dirty="0" smtClean="0"/>
              <a:t>backwards more</a:t>
            </a:r>
            <a:r>
              <a:rPr lang="en-US" sz="2000" dirty="0"/>
              <a:t> </a:t>
            </a:r>
            <a:r>
              <a:rPr lang="en-US" sz="2000" dirty="0" smtClean="0"/>
              <a:t>likely,</a:t>
            </a:r>
          </a:p>
          <a:p>
            <a:r>
              <a:rPr lang="en-US" sz="2000" dirty="0" smtClean="0"/>
              <a:t>but in sum, there is also significant contribution from </a:t>
            </a:r>
            <a:r>
              <a:rPr lang="en-US" sz="2000" dirty="0" smtClean="0"/>
              <a:t>single reads, esp. for cases with “large backwards motion”</a:t>
            </a:r>
            <a:endParaRPr lang="en-U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Federated Storage, 4/10/14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Tadel: Transcending the AAA access patterns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CB36-6CFF-3C4F-AE48-EAC84C1A5510}" type="slidenum">
              <a:rPr lang="en-US" smtClean="0"/>
              <a:t>29</a:t>
            </a:fld>
            <a:endParaRPr lang="en-US"/>
          </a:p>
        </p:txBody>
      </p:sp>
      <p:pic>
        <p:nvPicPr>
          <p:cNvPr id="10" name="Picture 9" descr="n_cum_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80027"/>
            <a:ext cx="5486400" cy="2767693"/>
          </a:xfrm>
          <a:prstGeom prst="rect">
            <a:avLst/>
          </a:prstGeom>
        </p:spPr>
      </p:pic>
      <p:pic>
        <p:nvPicPr>
          <p:cNvPr id="11" name="Picture 10" descr="n_sum_f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435265"/>
            <a:ext cx="5486400" cy="276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398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there to transcend??!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23018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 lot of AAA effort went into monitoring</a:t>
            </a:r>
          </a:p>
          <a:p>
            <a:pPr lvl="1"/>
            <a:r>
              <a:rPr lang="en-US" dirty="0" smtClean="0"/>
              <a:t>Both to implement it and to use it in CMS</a:t>
            </a:r>
          </a:p>
          <a:p>
            <a:pPr lvl="1"/>
            <a:r>
              <a:rPr lang="en-US" dirty="0" smtClean="0"/>
              <a:t>Should we (CMS) continue at this level?</a:t>
            </a:r>
          </a:p>
          <a:p>
            <a:pPr lvl="1"/>
            <a:r>
              <a:rPr lang="en-US" dirty="0" smtClean="0"/>
              <a:t>Should we do something different?</a:t>
            </a:r>
          </a:p>
          <a:p>
            <a:r>
              <a:rPr lang="en-US" dirty="0"/>
              <a:t>I</a:t>
            </a:r>
            <a:r>
              <a:rPr lang="en-US" dirty="0" smtClean="0"/>
              <a:t>t’s also a personal thing, longing for closure</a:t>
            </a:r>
          </a:p>
          <a:p>
            <a:pPr lvl="1"/>
            <a:r>
              <a:rPr lang="en-US" dirty="0" smtClean="0"/>
              <a:t>Make a comprehensive review of what can be extracted from the monitoring data.</a:t>
            </a:r>
          </a:p>
          <a:p>
            <a:pPr lvl="1"/>
            <a:r>
              <a:rPr lang="en-US" dirty="0"/>
              <a:t>Understand </a:t>
            </a:r>
            <a:r>
              <a:rPr lang="en-US" dirty="0" smtClean="0"/>
              <a:t>it </a:t>
            </a:r>
            <a:r>
              <a:rPr lang="en-US" dirty="0" smtClean="0"/>
              <a:t>… ??? … profit!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Federated Storage, 4/10/14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Tadel: Transcending the AAA access patterns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CB36-6CFF-3C4F-AE48-EAC84C1A55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387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3703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Offsets &amp; extents </a:t>
            </a:r>
            <a:r>
              <a:rPr lang="en-US" sz="2400" i="1" u="sng" dirty="0" smtClean="0">
                <a:solidFill>
                  <a:srgbClr val="800000"/>
                </a:solidFill>
              </a:rPr>
              <a:t>within</a:t>
            </a:r>
            <a:r>
              <a:rPr lang="en-US" sz="2400" dirty="0" smtClean="0">
                <a:solidFill>
                  <a:srgbClr val="800000"/>
                </a:solidFill>
              </a:rPr>
              <a:t> </a:t>
            </a:r>
            <a:r>
              <a:rPr lang="en-US" sz="2400" dirty="0" smtClean="0"/>
              <a:t>vector reads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00537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Averages (in bytes):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requests:	10 </a:t>
            </a:r>
            <a:r>
              <a:rPr lang="en-US" sz="2000" dirty="0" err="1" smtClean="0"/>
              <a:t>kB</a:t>
            </a: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offsets:	1 – 10 MB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total extent: up to 1 GB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r>
              <a:rPr lang="en-US" sz="2000" dirty="0" smtClean="0"/>
              <a:t>Sum of each: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requests: sum up to at most the file size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offsets and total extent practically the same:</a:t>
            </a:r>
          </a:p>
          <a:p>
            <a:pPr algn="ctr"/>
            <a:r>
              <a:rPr lang="en-US" sz="2000" dirty="0" smtClean="0"/>
              <a:t>They add up to from a couple to 20-times!</a:t>
            </a:r>
          </a:p>
          <a:p>
            <a:r>
              <a:rPr lang="en-US" sz="2000" dirty="0" smtClean="0"/>
              <a:t>This covers the “missing” positive offsets.</a:t>
            </a:r>
            <a:endParaRPr lang="en-U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Federated Storage, 4/10/14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Tadel: Transcending the AAA access patterns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CB36-6CFF-3C4F-AE48-EAC84C1A5510}" type="slidenum">
              <a:rPr lang="en-US" smtClean="0"/>
              <a:t>30</a:t>
            </a:fld>
            <a:endParaRPr lang="en-US"/>
          </a:p>
        </p:txBody>
      </p:sp>
      <p:pic>
        <p:nvPicPr>
          <p:cNvPr id="8" name="Picture 7" descr="vec_aver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511" y="443067"/>
            <a:ext cx="5486400" cy="2767693"/>
          </a:xfrm>
          <a:prstGeom prst="rect">
            <a:avLst/>
          </a:prstGeom>
        </p:spPr>
      </p:pic>
      <p:pic>
        <p:nvPicPr>
          <p:cNvPr id="9" name="Picture 8" descr="vec_sum_f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515" y="3508651"/>
            <a:ext cx="5486400" cy="276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0117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9703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And individual vector sub-requests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In bytes: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Sharp cutoff at 20 </a:t>
            </a:r>
            <a:r>
              <a:rPr lang="en-US" sz="2000" dirty="0" err="1" smtClean="0"/>
              <a:t>kB</a:t>
            </a:r>
            <a:endParaRPr lang="en-US" sz="2000" dirty="0" smtClean="0"/>
          </a:p>
          <a:p>
            <a:r>
              <a:rPr lang="en-US" sz="2000" dirty="0" smtClean="0"/>
              <a:t>	CMS buffer sizes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In fraction of file size:</a:t>
            </a: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Offsets don’t cross 20% of file size.</a:t>
            </a:r>
            <a:endParaRPr lang="en-U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Federated Storage, 4/10/14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M. Tadel: Transcending the AAA access patterns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CB36-6CFF-3C4F-AE48-EAC84C1A5510}" type="slidenum">
              <a:rPr lang="en-US" smtClean="0"/>
              <a:t>31</a:t>
            </a:fld>
            <a:endParaRPr lang="en-US"/>
          </a:p>
        </p:txBody>
      </p:sp>
      <p:pic>
        <p:nvPicPr>
          <p:cNvPr id="8" name="Picture 7" descr="vec_cum_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513" y="3588657"/>
            <a:ext cx="5486400" cy="2767693"/>
          </a:xfrm>
          <a:prstGeom prst="rect">
            <a:avLst/>
          </a:prstGeom>
        </p:spPr>
      </p:pic>
      <p:pic>
        <p:nvPicPr>
          <p:cNvPr id="9" name="Picture 8" descr="vec_cum_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513" y="497539"/>
            <a:ext cx="5486400" cy="276769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810132" y="6126163"/>
            <a:ext cx="430011" cy="2301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500206" y="6092047"/>
            <a:ext cx="45719" cy="2543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9779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to slow down …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 smtClean="0"/>
              <a:t>Is all this really relevant?</a:t>
            </a:r>
          </a:p>
          <a:p>
            <a:pPr marL="457200" indent="-457200">
              <a:buAutoNum type="arabicPeriod"/>
            </a:pPr>
            <a:r>
              <a:rPr lang="en-US" dirty="0" smtClean="0"/>
              <a:t>Is there a killer metrics for things that matter?</a:t>
            </a:r>
          </a:p>
          <a:p>
            <a:pPr marL="457200" indent="-457200">
              <a:buAutoNum type="arabicPeriod"/>
            </a:pPr>
            <a:r>
              <a:rPr lang="en-US" dirty="0" smtClean="0"/>
              <a:t>The last slide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Federated Storage, 4/10/14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Tadel: Transcending the AAA access patterns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CB36-6CFF-3C4F-AE48-EAC84C1A551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55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Winding down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r>
              <a:rPr lang="en-US" dirty="0" smtClean="0"/>
              <a:t>There is a lot one can extract from XRootd monitoring alone</a:t>
            </a:r>
          </a:p>
          <a:p>
            <a:pPr lvl="1"/>
            <a:r>
              <a:rPr lang="en-US" dirty="0" smtClean="0"/>
              <a:t>saying this with my XRootd hat on</a:t>
            </a:r>
          </a:p>
          <a:p>
            <a:pPr lvl="1"/>
            <a:r>
              <a:rPr lang="en-US" dirty="0" smtClean="0"/>
              <a:t>the plots are </a:t>
            </a:r>
          </a:p>
          <a:p>
            <a:pPr lvl="2"/>
            <a:r>
              <a:rPr lang="en-US" dirty="0" smtClean="0"/>
              <a:t>of particular interest to CMS</a:t>
            </a:r>
          </a:p>
          <a:p>
            <a:pPr lvl="2"/>
            <a:r>
              <a:rPr lang="en-US" dirty="0" smtClean="0"/>
              <a:t>and of general interest to other VOs</a:t>
            </a:r>
          </a:p>
          <a:p>
            <a:pPr lvl="1"/>
            <a:r>
              <a:rPr lang="en-US" dirty="0" smtClean="0"/>
              <a:t>BUT … things are about to change, for CMS, too</a:t>
            </a:r>
          </a:p>
          <a:p>
            <a:r>
              <a:rPr lang="en-US" dirty="0" smtClean="0"/>
              <a:t>All this will be of limited value soon</a:t>
            </a:r>
          </a:p>
          <a:p>
            <a:pPr lvl="1"/>
            <a:r>
              <a:rPr lang="en-US" dirty="0" smtClean="0"/>
              <a:t>What matters is that we can redo this easily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Federated Storage, 4/10/14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Tadel: Transcending the AAA access patterns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CB36-6CFF-3C4F-AE48-EAC84C1A5510}" type="slidenum">
              <a:rPr lang="en-US" smtClean="0"/>
              <a:t>33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0173" y="2468095"/>
            <a:ext cx="2316625" cy="80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0563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fr-FR" dirty="0" smtClean="0"/>
              <a:t>’</a:t>
            </a:r>
            <a:r>
              <a:rPr lang="en-US" dirty="0" smtClean="0"/>
              <a:t>s the message?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13045" cy="4525963"/>
          </a:xfrm>
        </p:spPr>
        <p:txBody>
          <a:bodyPr/>
          <a:lstStyle/>
          <a:p>
            <a:r>
              <a:rPr lang="en-US" dirty="0" smtClean="0"/>
              <a:t>This is a large selection of plots to look at</a:t>
            </a:r>
          </a:p>
          <a:p>
            <a:pPr lvl="1"/>
            <a:r>
              <a:rPr lang="en-US" dirty="0" smtClean="0"/>
              <a:t>and one has to weed out a lot of noise</a:t>
            </a:r>
          </a:p>
          <a:p>
            <a:r>
              <a:rPr lang="en-US" dirty="0" smtClean="0"/>
              <a:t>One could redo the analysis regularly … or make dedicated tests with relevant workloads.</a:t>
            </a:r>
          </a:p>
          <a:p>
            <a:r>
              <a:rPr lang="en-US" dirty="0" smtClean="0"/>
              <a:t>But … we’re </a:t>
            </a:r>
            <a:r>
              <a:rPr lang="en-US" dirty="0" smtClean="0"/>
              <a:t>really</a:t>
            </a:r>
            <a:r>
              <a:rPr lang="en-US" dirty="0" smtClean="0"/>
              <a:t> after </a:t>
            </a:r>
            <a:r>
              <a:rPr lang="en-US" dirty="0" smtClean="0"/>
              <a:t>efficient remote access:</a:t>
            </a:r>
          </a:p>
          <a:p>
            <a:pPr lvl="1"/>
            <a:r>
              <a:rPr lang="en-US" dirty="0"/>
              <a:t>CPU efficiency (tied with experiment IO stack)</a:t>
            </a:r>
          </a:p>
          <a:p>
            <a:pPr lvl="1"/>
            <a:r>
              <a:rPr lang="en-US" dirty="0" smtClean="0"/>
              <a:t>Computing model</a:t>
            </a:r>
          </a:p>
          <a:p>
            <a:pPr lvl="2"/>
            <a:r>
              <a:rPr lang="en-US" dirty="0" smtClean="0"/>
              <a:t>Are we doing remote access for a single job?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Federated Storage, 4/10/14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Tadel: Transcending the AAA access patterns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CB36-6CFF-3C4F-AE48-EAC84C1A551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5949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killer metrics?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 of motivation was understanding how to best implement &amp; configure a caching proxy:</a:t>
            </a:r>
          </a:p>
          <a:p>
            <a:pPr lvl="1"/>
            <a:r>
              <a:rPr lang="en-US" dirty="0" smtClean="0"/>
              <a:t>proxy can do prefetching, and</a:t>
            </a:r>
          </a:p>
          <a:p>
            <a:pPr lvl="1"/>
            <a:r>
              <a:rPr lang="en-US" dirty="0" smtClean="0"/>
              <a:t>can store data for later use.</a:t>
            </a:r>
          </a:p>
          <a:p>
            <a:r>
              <a:rPr lang="en-US" dirty="0" smtClean="0"/>
              <a:t>If computing model envisions on-demand data placement, the remote-access-while-reading only happens once</a:t>
            </a:r>
          </a:p>
          <a:p>
            <a:pPr marL="0" indent="0" algn="ctr">
              <a:buNone/>
            </a:pPr>
            <a:r>
              <a:rPr lang="en-US" b="1" dirty="0" smtClean="0"/>
              <a:t>A caching proxy simulation!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Federated Storage, 4/10/14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Tadel: Transcending the AAA access patterns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CB36-6CFF-3C4F-AE48-EAC84C1A551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875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5438"/>
          </a:xfrm>
        </p:spPr>
        <p:txBody>
          <a:bodyPr/>
          <a:lstStyle/>
          <a:p>
            <a:r>
              <a:rPr lang="en-US" dirty="0" smtClean="0"/>
              <a:t>Caching proxy simulation preview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60168"/>
            <a:ext cx="8229600" cy="221137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More about this in XRootd caching proxy talk</a:t>
            </a:r>
          </a:p>
          <a:p>
            <a:r>
              <a:rPr lang="en-US" dirty="0" smtClean="0"/>
              <a:t>Can choose block size and prefetching </a:t>
            </a:r>
            <a:r>
              <a:rPr lang="en-US" dirty="0" smtClean="0"/>
              <a:t>rate</a:t>
            </a:r>
          </a:p>
          <a:p>
            <a:pPr lvl="1"/>
            <a:r>
              <a:rPr lang="en-US" dirty="0" smtClean="0"/>
              <a:t>play the IOV data through</a:t>
            </a:r>
            <a:endParaRPr lang="en-US" dirty="0"/>
          </a:p>
          <a:p>
            <a:pPr lvl="1"/>
            <a:r>
              <a:rPr lang="en-US" dirty="0" smtClean="0"/>
              <a:t>then </a:t>
            </a:r>
            <a:r>
              <a:rPr lang="en-US" dirty="0" smtClean="0"/>
              <a:t>observe the performance</a:t>
            </a:r>
          </a:p>
          <a:p>
            <a:r>
              <a:rPr lang="en-US" dirty="0" smtClean="0"/>
              <a:t>100 </a:t>
            </a:r>
            <a:r>
              <a:rPr lang="en-US" dirty="0" err="1" smtClean="0"/>
              <a:t>Gbps</a:t>
            </a:r>
            <a:r>
              <a:rPr lang="en-US" dirty="0" smtClean="0"/>
              <a:t> networks are coming this summer!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Federated Storage, 4/10/14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Tadel: Transcending the AAA access patterns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CB36-6CFF-3C4F-AE48-EAC84C1A5510}" type="slidenum">
              <a:rPr lang="en-US" smtClean="0"/>
              <a:t>36</a:t>
            </a:fld>
            <a:endParaRPr lang="en-US"/>
          </a:p>
        </p:txBody>
      </p:sp>
      <p:pic>
        <p:nvPicPr>
          <p:cNvPr id="10" name="Picture 9" descr="nopf_64kb_saved_o_do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7448"/>
            <a:ext cx="4572000" cy="3100552"/>
          </a:xfrm>
          <a:prstGeom prst="rect">
            <a:avLst/>
          </a:prstGeom>
        </p:spPr>
      </p:pic>
      <p:pic>
        <p:nvPicPr>
          <p:cNvPr id="11" name="Picture 10" descr="nopf_8mb_saved_o_do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57448"/>
            <a:ext cx="4572000" cy="310055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00074" y="3371538"/>
            <a:ext cx="3550098" cy="369332"/>
          </a:xfrm>
          <a:prstGeom prst="rect">
            <a:avLst/>
          </a:prstGeom>
          <a:solidFill>
            <a:schemeClr val="bg1">
              <a:lumMod val="85000"/>
              <a:alpha val="45000"/>
            </a:schemeClr>
          </a:solidFill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Fraction of data served from cache</a:t>
            </a:r>
          </a:p>
        </p:txBody>
      </p:sp>
    </p:spTree>
    <p:extLst>
      <p:ext uri="{BB962C8B-B14F-4D97-AF65-F5344CB8AC3E}">
        <p14:creationId xmlns:p14="http://schemas.microsoft.com/office/powerpoint/2010/main" val="40704189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last slide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There </a:t>
            </a:r>
            <a:r>
              <a:rPr lang="en-US" dirty="0" smtClean="0"/>
              <a:t>are</a:t>
            </a:r>
            <a:r>
              <a:rPr lang="en-US" dirty="0" smtClean="0"/>
              <a:t> </a:t>
            </a:r>
            <a:r>
              <a:rPr lang="en-US" dirty="0" smtClean="0"/>
              <a:t>a lot of things that we do not </a:t>
            </a:r>
            <a:r>
              <a:rPr lang="en-US" dirty="0" smtClean="0"/>
              <a:t>want see in access reports.</a:t>
            </a:r>
            <a:endParaRPr lang="en-US" dirty="0" smtClean="0"/>
          </a:p>
          <a:p>
            <a:r>
              <a:rPr lang="en-US" dirty="0" smtClean="0"/>
              <a:t>Analysis is complicated because of the above and requires “closeness” to the federation.</a:t>
            </a:r>
          </a:p>
          <a:p>
            <a:r>
              <a:rPr lang="en-US" dirty="0" smtClean="0"/>
              <a:t>Things change every week, +/-. </a:t>
            </a:r>
          </a:p>
          <a:p>
            <a:pPr marL="0" indent="0" algn="ctr">
              <a:buNone/>
            </a:pPr>
            <a:r>
              <a:rPr lang="en-US" b="1" dirty="0" smtClean="0"/>
              <a:t>But … there are tools to study various remote access strategies</a:t>
            </a:r>
          </a:p>
          <a:p>
            <a:r>
              <a:rPr lang="en-US" dirty="0" smtClean="0"/>
              <a:t>So we can put them to use when big changes hit.</a:t>
            </a:r>
          </a:p>
          <a:p>
            <a:r>
              <a:rPr lang="en-US" dirty="0" smtClean="0"/>
              <a:t>I</a:t>
            </a:r>
            <a:r>
              <a:rPr lang="en-US" dirty="0" smtClean="0"/>
              <a:t>nteresting (crucial?) </a:t>
            </a:r>
            <a:r>
              <a:rPr lang="en-US" dirty="0" smtClean="0"/>
              <a:t>for non-HEP VOs considering remote data </a:t>
            </a:r>
            <a:r>
              <a:rPr lang="en-US" dirty="0" smtClean="0"/>
              <a:t>access.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Federated Storage, 4/10/14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M. Tadel: Transcending the AAA access patterns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CB36-6CFF-3C4F-AE48-EAC84C1A551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07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how does one do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There’s about 2 months of work in this:</a:t>
            </a:r>
          </a:p>
          <a:p>
            <a:pPr lvl="1"/>
            <a:r>
              <a:rPr lang="en-US" dirty="0" smtClean="0"/>
              <a:t>wrote 4 or 5 </a:t>
            </a:r>
            <a:r>
              <a:rPr lang="en-US" dirty="0" err="1" smtClean="0"/>
              <a:t>loopers</a:t>
            </a:r>
            <a:r>
              <a:rPr lang="en-US" dirty="0" smtClean="0"/>
              <a:t> / data extractors</a:t>
            </a:r>
          </a:p>
          <a:p>
            <a:pPr lvl="1"/>
            <a:r>
              <a:rPr lang="en-US" dirty="0" smtClean="0"/>
              <a:t>at the end made a mini analysis framework</a:t>
            </a:r>
          </a:p>
          <a:p>
            <a:pPr lvl="2"/>
            <a:r>
              <a:rPr lang="en-US" dirty="0" smtClean="0"/>
              <a:t>which got messy over the last two weeks …</a:t>
            </a:r>
          </a:p>
          <a:p>
            <a:pPr lvl="1"/>
            <a:r>
              <a:rPr lang="en-US" dirty="0" smtClean="0"/>
              <a:t>it really wasn’t trivial</a:t>
            </a:r>
          </a:p>
          <a:p>
            <a:pPr lvl="2"/>
            <a:r>
              <a:rPr lang="en-US" dirty="0" smtClean="0"/>
              <a:t>and we often give this work to new students, sigh</a:t>
            </a:r>
          </a:p>
          <a:p>
            <a:pPr lvl="2"/>
            <a:r>
              <a:rPr lang="en-US" dirty="0" smtClean="0"/>
              <a:t>I’m guessing this was actually meant for me.</a:t>
            </a:r>
          </a:p>
          <a:p>
            <a:r>
              <a:rPr lang="en-US" dirty="0" smtClean="0"/>
              <a:t>The story is as interesting as the results 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Federated Storage, 4/10/14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Tadel: Transcending the AAA access patterns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CB36-6CFF-3C4F-AE48-EAC84C1A55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584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 months of AAA file access reports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 smtClean="0"/>
              <a:t>Data from 10,000 </a:t>
            </a:r>
            <a:r>
              <a:rPr lang="en-US" dirty="0" err="1" smtClean="0"/>
              <a:t>ft</a:t>
            </a:r>
            <a:endParaRPr lang="en-US" dirty="0" smtClean="0"/>
          </a:p>
          <a:p>
            <a:pPr marL="457200" indent="-457200">
              <a:buFont typeface="Arial"/>
              <a:buAutoNum type="arabicPeriod"/>
            </a:pPr>
            <a:r>
              <a:rPr lang="en-US" dirty="0"/>
              <a:t>Fun </a:t>
            </a:r>
            <a:r>
              <a:rPr lang="en-US" dirty="0" smtClean="0"/>
              <a:t>facts </a:t>
            </a:r>
            <a:r>
              <a:rPr lang="en-US" dirty="0"/>
              <a:t>about it</a:t>
            </a:r>
          </a:p>
          <a:p>
            <a:pPr marL="457200" indent="-457200">
              <a:buAutoNum type="arabicPeriod"/>
            </a:pPr>
            <a:r>
              <a:rPr lang="en-US" dirty="0" smtClean="0"/>
              <a:t>How much of it is really worth looking at? (Hint: </a:t>
            </a:r>
            <a:r>
              <a:rPr lang="en-US" dirty="0" err="1" smtClean="0"/>
              <a:t>littlesome</a:t>
            </a:r>
            <a:r>
              <a:rPr lang="en-US" dirty="0" smtClean="0"/>
              <a:t>)</a:t>
            </a:r>
          </a:p>
          <a:p>
            <a:pPr marL="457200" indent="-457200">
              <a:buAutoNum type="arabicPeriod"/>
            </a:pPr>
            <a:r>
              <a:rPr lang="en-US" dirty="0" smtClean="0"/>
              <a:t>Results! And more of them 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Federated Storage, 4/10/14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Tadel: Transcending the AAA access patterns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CB36-6CFF-3C4F-AE48-EAC84C1A55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55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000090"/>
                </a:solidFill>
              </a:rPr>
              <a:t>STEP I. – What all is in this data</a:t>
            </a:r>
            <a:endParaRPr lang="en-US" i="1" dirty="0">
              <a:solidFill>
                <a:srgbClr val="00009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70129"/>
            <a:ext cx="7772400" cy="2636772"/>
          </a:xfrm>
        </p:spPr>
        <p:txBody>
          <a:bodyPr>
            <a:normAutofit/>
          </a:bodyPr>
          <a:lstStyle/>
          <a:p>
            <a:r>
              <a:rPr lang="en-US" dirty="0" smtClean="0"/>
              <a:t>Count users, server/client sites, top directories, data tiers, … files</a:t>
            </a:r>
          </a:p>
          <a:p>
            <a:r>
              <a:rPr lang="en-US" dirty="0" smtClean="0"/>
              <a:t>Fill loads of </a:t>
            </a:r>
            <a:r>
              <a:rPr lang="en-US" dirty="0" err="1" smtClean="0"/>
              <a:t>std</a:t>
            </a:r>
            <a:r>
              <a:rPr lang="en-US" dirty="0" smtClean="0"/>
              <a:t>::map&lt;</a:t>
            </a:r>
            <a:r>
              <a:rPr lang="en-US" dirty="0" err="1" smtClean="0"/>
              <a:t>TString</a:t>
            </a:r>
            <a:r>
              <a:rPr lang="en-US" dirty="0" smtClean="0"/>
              <a:t>, </a:t>
            </a:r>
            <a:r>
              <a:rPr lang="en-US" dirty="0" err="1" smtClean="0"/>
              <a:t>struct</a:t>
            </a:r>
            <a:r>
              <a:rPr lang="en-US" dirty="0" smtClean="0"/>
              <a:t> Accumulate&gt; then sort this by:</a:t>
            </a:r>
          </a:p>
          <a:p>
            <a:r>
              <a:rPr lang="en-US" dirty="0" smtClean="0"/>
              <a:t>  - # of accesses</a:t>
            </a:r>
          </a:p>
          <a:p>
            <a:r>
              <a:rPr lang="en-US" dirty="0" smtClean="0"/>
              <a:t>  - total </a:t>
            </a:r>
            <a:r>
              <a:rPr lang="en-US" dirty="0"/>
              <a:t>transferred </a:t>
            </a:r>
            <a:r>
              <a:rPr lang="en-US" dirty="0" smtClean="0"/>
              <a:t>data</a:t>
            </a:r>
          </a:p>
          <a:p>
            <a:r>
              <a:rPr lang="en-US" dirty="0" smtClean="0"/>
              <a:t>  - total open duration</a:t>
            </a:r>
          </a:p>
          <a:p>
            <a:r>
              <a:rPr lang="en-US" dirty="0" smtClean="0"/>
              <a:t>Plot overview histograms for some sub-selections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Federated Storage, 4/10/14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Tadel: Transcending the AAA access patterns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CB36-6CFF-3C4F-AE48-EAC84C1A55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67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AAA </a:t>
            </a:r>
            <a:r>
              <a:rPr lang="en-US" b="1" dirty="0" smtClean="0"/>
              <a:t>FAR</a:t>
            </a:r>
            <a:r>
              <a:rPr lang="en-US" dirty="0" smtClean="0"/>
              <a:t> data overview I.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007" y="1600201"/>
            <a:ext cx="8706628" cy="1159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2012 Jun - 2014 </a:t>
            </a:r>
            <a:r>
              <a:rPr lang="en-US" dirty="0" smtClean="0"/>
              <a:t>Feb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5.3</a:t>
            </a:r>
            <a:r>
              <a:rPr lang="en-US" sz="2000" dirty="0" smtClean="0"/>
              <a:t>×</a:t>
            </a:r>
            <a:r>
              <a:rPr lang="en-US" sz="2400" dirty="0" smtClean="0"/>
              <a:t>10</a:t>
            </a:r>
            <a:r>
              <a:rPr lang="en-US" sz="2400" baseline="30000" dirty="0" smtClean="0"/>
              <a:t>7</a:t>
            </a:r>
            <a:r>
              <a:rPr lang="en-US" sz="2400" dirty="0" smtClean="0"/>
              <a:t>s = 14,761 h = 88 weeks </a:t>
            </a:r>
            <a:r>
              <a:rPr lang="en-US" sz="2400" dirty="0"/>
              <a:t>= </a:t>
            </a:r>
            <a:r>
              <a:rPr lang="en-US" sz="2400" dirty="0" smtClean="0"/>
              <a:t>20.2 months</a:t>
            </a:r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34971409"/>
              </p:ext>
            </p:extLst>
          </p:nvPr>
        </p:nvGraphicFramePr>
        <p:xfrm>
          <a:off x="514480" y="2816721"/>
          <a:ext cx="3534126" cy="3310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4332"/>
                <a:gridCol w="1050349"/>
                <a:gridCol w="1069445"/>
              </a:tblGrid>
              <a:tr h="4729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 (M)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Vol</a:t>
                      </a:r>
                      <a:r>
                        <a:rPr lang="en-US" dirty="0" smtClean="0"/>
                        <a:t> (PB)</a:t>
                      </a:r>
                      <a:endParaRPr lang="en-US" dirty="0"/>
                    </a:p>
                  </a:txBody>
                  <a:tcPr/>
                </a:tc>
              </a:tr>
              <a:tr h="472900">
                <a:tc>
                  <a:txBody>
                    <a:bodyPr/>
                    <a:lstStyle/>
                    <a:p>
                      <a:r>
                        <a:rPr lang="en-US" dirty="0" smtClean="0"/>
                        <a:t>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199.688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81.162</a:t>
                      </a:r>
                      <a:endParaRPr lang="en-US" dirty="0"/>
                    </a:p>
                  </a:txBody>
                  <a:tcPr/>
                </a:tc>
              </a:tr>
              <a:tr h="472900">
                <a:tc>
                  <a:txBody>
                    <a:bodyPr/>
                    <a:lstStyle/>
                    <a:p>
                      <a:r>
                        <a:rPr lang="en-US" dirty="0" smtClean="0"/>
                        <a:t>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169.924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74.457</a:t>
                      </a:r>
                      <a:endParaRPr lang="en-US" dirty="0"/>
                    </a:p>
                  </a:txBody>
                  <a:tcPr/>
                </a:tc>
              </a:tr>
              <a:tr h="47290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     </a:t>
                      </a:r>
                      <a:r>
                        <a:rPr lang="en-US" dirty="0" smtClean="0"/>
                        <a:t>local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146.818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62.809</a:t>
                      </a:r>
                      <a:endParaRPr lang="en-US" dirty="0"/>
                    </a:p>
                  </a:txBody>
                  <a:tcPr/>
                </a:tc>
              </a:tr>
              <a:tr h="47290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     </a:t>
                      </a:r>
                      <a:r>
                        <a:rPr lang="en-US" dirty="0" smtClean="0"/>
                        <a:t>remote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23.105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11.648</a:t>
                      </a:r>
                      <a:endParaRPr lang="en-US" dirty="0"/>
                    </a:p>
                  </a:txBody>
                  <a:tcPr/>
                </a:tc>
              </a:tr>
              <a:tr h="472900">
                <a:tc>
                  <a:txBody>
                    <a:bodyPr/>
                    <a:lstStyle/>
                    <a:p>
                      <a:r>
                        <a:rPr lang="en-US" dirty="0" smtClean="0"/>
                        <a:t>US </a:t>
                      </a:r>
                      <a:r>
                        <a:rPr lang="en-US" dirty="0" err="1" smtClean="0"/>
                        <a:t>srvs</a:t>
                      </a:r>
                      <a:r>
                        <a:rPr lang="en-US" dirty="0" smtClean="0"/>
                        <a:t> to 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2.252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1.084</a:t>
                      </a:r>
                      <a:endParaRPr lang="en-US" dirty="0"/>
                    </a:p>
                  </a:txBody>
                  <a:tcPr/>
                </a:tc>
              </a:tr>
              <a:tr h="472900">
                <a:tc>
                  <a:txBody>
                    <a:bodyPr/>
                    <a:lstStyle/>
                    <a:p>
                      <a:r>
                        <a:rPr lang="en-US" dirty="0" smtClean="0"/>
                        <a:t>X </a:t>
                      </a:r>
                      <a:r>
                        <a:rPr lang="en-US" dirty="0" err="1" smtClean="0"/>
                        <a:t>srvs</a:t>
                      </a:r>
                      <a:r>
                        <a:rPr lang="en-US" dirty="0" smtClean="0"/>
                        <a:t> to 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0.273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0.158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Federated Storage, 4/10/14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M. Tadel: Transcending the AAA access patterns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CB36-6CFF-3C4F-AE48-EAC84C1A5510}" type="slidenum">
              <a:rPr lang="en-US" smtClean="0"/>
              <a:t>7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401916" y="2830160"/>
            <a:ext cx="4428837" cy="2947709"/>
            <a:chOff x="3112850" y="2212839"/>
            <a:chExt cx="4428837" cy="2947709"/>
          </a:xfrm>
        </p:grpSpPr>
        <p:sp>
          <p:nvSpPr>
            <p:cNvPr id="15" name="Rectangle 14"/>
            <p:cNvSpPr/>
            <p:nvPr/>
          </p:nvSpPr>
          <p:spPr>
            <a:xfrm>
              <a:off x="3112850" y="2520616"/>
              <a:ext cx="4428837" cy="263993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3112850" y="2482892"/>
              <a:ext cx="2150409" cy="267765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sz="1400" dirty="0" smtClean="0"/>
                <a:t>total 25G</a:t>
              </a:r>
            </a:p>
            <a:p>
              <a:pPr marL="0" indent="0">
                <a:buNone/>
              </a:pPr>
              <a:r>
                <a:rPr lang="en-US" sz="1400" dirty="0" smtClean="0"/>
                <a:t>110M xmfar-2012-06.root</a:t>
              </a:r>
            </a:p>
            <a:p>
              <a:pPr marL="0" indent="0">
                <a:buFont typeface="Arial"/>
                <a:buNone/>
              </a:pPr>
              <a:r>
                <a:rPr lang="en-US" sz="1400" dirty="0" smtClean="0"/>
                <a:t>528M xmfar-2012-07.root</a:t>
              </a:r>
            </a:p>
            <a:p>
              <a:pPr marL="0" indent="0">
                <a:buFont typeface="Arial"/>
                <a:buNone/>
              </a:pPr>
              <a:r>
                <a:rPr lang="en-US" sz="1400" dirty="0" smtClean="0"/>
                <a:t>854M xmfar-2012-08.root</a:t>
              </a:r>
            </a:p>
            <a:p>
              <a:pPr marL="0" indent="0">
                <a:buFont typeface="Arial"/>
                <a:buNone/>
              </a:pPr>
              <a:r>
                <a:rPr lang="en-US" sz="1400" dirty="0" smtClean="0"/>
                <a:t>473M xmfar-2012-09.root</a:t>
              </a:r>
            </a:p>
            <a:p>
              <a:pPr marL="0" indent="0">
                <a:buFont typeface="Arial"/>
                <a:buNone/>
              </a:pPr>
              <a:r>
                <a:rPr lang="en-US" sz="1400" dirty="0" smtClean="0"/>
                <a:t>940M xmfar-2012-10.root</a:t>
              </a:r>
            </a:p>
            <a:p>
              <a:pPr marL="0" indent="0">
                <a:buFont typeface="Arial"/>
                <a:buNone/>
              </a:pPr>
              <a:r>
                <a:rPr lang="en-US" sz="1400" dirty="0" smtClean="0"/>
                <a:t>808M xmfar-2012-11.root</a:t>
              </a:r>
            </a:p>
            <a:p>
              <a:pPr marL="0" indent="0">
                <a:buFont typeface="Arial"/>
                <a:buNone/>
              </a:pPr>
              <a:r>
                <a:rPr lang="en-US" sz="1400" dirty="0" smtClean="0"/>
                <a:t>627M xmfar-2012-12.root</a:t>
              </a:r>
            </a:p>
            <a:p>
              <a:pPr marL="0" indent="0">
                <a:buFont typeface="Arial"/>
                <a:buNone/>
              </a:pPr>
              <a:r>
                <a:rPr lang="en-US" sz="1400" dirty="0" smtClean="0"/>
                <a:t>846M xmfar-2013-01.root</a:t>
              </a:r>
            </a:p>
            <a:p>
              <a:pPr marL="0" indent="0">
                <a:buFont typeface="Arial"/>
                <a:buNone/>
              </a:pPr>
              <a:r>
                <a:rPr lang="en-US" sz="1400" dirty="0" smtClean="0"/>
                <a:t>1.1G   xmfar-2013-02.root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12850" y="2212839"/>
              <a:ext cx="4428837" cy="3077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b="1" dirty="0" err="1"/>
                <a:t>matevz@desire</a:t>
              </a:r>
              <a:r>
                <a:rPr lang="en-US" sz="1400" b="1" dirty="0"/>
                <a:t> </a:t>
              </a:r>
              <a:r>
                <a:rPr lang="en-US" sz="1400" b="1" dirty="0" err="1"/>
                <a:t>xrd</a:t>
              </a:r>
              <a:r>
                <a:rPr lang="en-US" sz="1400" b="1" dirty="0" smtClean="0"/>
                <a:t>-far&gt; </a:t>
              </a:r>
              <a:r>
                <a:rPr lang="en-US" sz="1400" b="1" dirty="0" err="1"/>
                <a:t>ls</a:t>
              </a:r>
              <a:r>
                <a:rPr lang="en-US" sz="1400" b="1" dirty="0"/>
                <a:t> --format single-column –</a:t>
              </a:r>
              <a:r>
                <a:rPr lang="en-US" sz="1400" b="1" dirty="0" err="1" smtClean="0"/>
                <a:t>sh</a:t>
              </a:r>
              <a:endParaRPr lang="en-US" sz="14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63260" y="2482891"/>
              <a:ext cx="2080543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1.5G </a:t>
              </a:r>
              <a:r>
                <a:rPr lang="en-US" sz="1400" dirty="0" smtClean="0"/>
                <a:t>  xmfar</a:t>
              </a:r>
              <a:r>
                <a:rPr lang="en-US" sz="1400" dirty="0"/>
                <a:t>-2013-03.</a:t>
              </a:r>
              <a:r>
                <a:rPr lang="en-US" sz="1400" dirty="0" smtClean="0"/>
                <a:t>root</a:t>
              </a:r>
            </a:p>
            <a:p>
              <a:r>
                <a:rPr lang="en-US" sz="1400" dirty="0" smtClean="0"/>
                <a:t>933M </a:t>
              </a:r>
              <a:r>
                <a:rPr lang="en-US" sz="1400" dirty="0"/>
                <a:t>xmfar-2013-04.root</a:t>
              </a:r>
            </a:p>
            <a:p>
              <a:r>
                <a:rPr lang="en-US" sz="1400" dirty="0"/>
                <a:t>747M xmfar-2013-05.root</a:t>
              </a:r>
            </a:p>
            <a:p>
              <a:r>
                <a:rPr lang="en-US" sz="1400" dirty="0"/>
                <a:t>1.2G </a:t>
              </a:r>
              <a:r>
                <a:rPr lang="en-US" sz="1400" dirty="0" smtClean="0"/>
                <a:t>  xmfar</a:t>
              </a:r>
              <a:r>
                <a:rPr lang="en-US" sz="1400" dirty="0"/>
                <a:t>-2013-06.root</a:t>
              </a:r>
            </a:p>
            <a:p>
              <a:r>
                <a:rPr lang="en-US" sz="1400" dirty="0"/>
                <a:t>1.3G </a:t>
              </a:r>
              <a:r>
                <a:rPr lang="en-US" sz="1400" dirty="0" smtClean="0"/>
                <a:t>  xmfar</a:t>
              </a:r>
              <a:r>
                <a:rPr lang="en-US" sz="1400" dirty="0"/>
                <a:t>-2013-07.root</a:t>
              </a:r>
            </a:p>
            <a:p>
              <a:r>
                <a:rPr lang="en-US" sz="1400" dirty="0"/>
                <a:t>1.3G </a:t>
              </a:r>
              <a:r>
                <a:rPr lang="en-US" sz="1400" dirty="0" smtClean="0"/>
                <a:t>  xmfar</a:t>
              </a:r>
              <a:r>
                <a:rPr lang="en-US" sz="1400" dirty="0"/>
                <a:t>-2013-08.root</a:t>
              </a:r>
            </a:p>
            <a:p>
              <a:r>
                <a:rPr lang="en-US" sz="1400" dirty="0"/>
                <a:t>1.7G </a:t>
              </a:r>
              <a:r>
                <a:rPr lang="en-US" sz="1400" dirty="0" smtClean="0"/>
                <a:t>  xmfar</a:t>
              </a:r>
              <a:r>
                <a:rPr lang="en-US" sz="1400" dirty="0"/>
                <a:t>-2013-09.root</a:t>
              </a:r>
            </a:p>
            <a:p>
              <a:r>
                <a:rPr lang="en-US" sz="1400" dirty="0"/>
                <a:t>1.8G </a:t>
              </a:r>
              <a:r>
                <a:rPr lang="en-US" sz="1400" dirty="0" smtClean="0"/>
                <a:t>  xmfar</a:t>
              </a:r>
              <a:r>
                <a:rPr lang="en-US" sz="1400" dirty="0"/>
                <a:t>-2013-10.root</a:t>
              </a:r>
            </a:p>
            <a:p>
              <a:r>
                <a:rPr lang="en-US" sz="1400" dirty="0"/>
                <a:t>1.9G </a:t>
              </a:r>
              <a:r>
                <a:rPr lang="en-US" sz="1400" dirty="0" smtClean="0"/>
                <a:t>  xmfar</a:t>
              </a:r>
              <a:r>
                <a:rPr lang="en-US" sz="1400" dirty="0"/>
                <a:t>-2013-11.root</a:t>
              </a:r>
            </a:p>
            <a:p>
              <a:r>
                <a:rPr lang="en-US" sz="1400" dirty="0"/>
                <a:t>1.1G </a:t>
              </a:r>
              <a:r>
                <a:rPr lang="en-US" sz="1400" dirty="0" smtClean="0"/>
                <a:t>  xmfar</a:t>
              </a:r>
              <a:r>
                <a:rPr lang="en-US" sz="1400" dirty="0"/>
                <a:t>-2013-12.root</a:t>
              </a:r>
            </a:p>
            <a:p>
              <a:r>
                <a:rPr lang="en-US" sz="1400" dirty="0"/>
                <a:t>1.7G </a:t>
              </a:r>
              <a:r>
                <a:rPr lang="en-US" sz="1400" dirty="0" smtClean="0"/>
                <a:t>  xmfar</a:t>
              </a:r>
              <a:r>
                <a:rPr lang="en-US" sz="1400" dirty="0"/>
                <a:t>-2014-01.root</a:t>
              </a:r>
            </a:p>
            <a:p>
              <a:r>
                <a:rPr lang="en-US" sz="1400" dirty="0" smtClean="0"/>
                <a:t>3.5G   </a:t>
              </a:r>
              <a:r>
                <a:rPr lang="en-US" sz="1400" dirty="0"/>
                <a:t>xmfar-2014-02.</a:t>
              </a:r>
              <a:r>
                <a:rPr lang="en-US" sz="1400" dirty="0" smtClean="0"/>
                <a:t>root</a:t>
              </a:r>
              <a:endParaRPr lang="en-US" sz="14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747303" y="5942355"/>
            <a:ext cx="1990054" cy="369332"/>
          </a:xfrm>
          <a:prstGeom prst="rect">
            <a:avLst/>
          </a:prstGeom>
          <a:noFill/>
          <a:ln w="38100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130 Bytes / record</a:t>
            </a:r>
          </a:p>
        </p:txBody>
      </p:sp>
    </p:spTree>
    <p:extLst>
      <p:ext uri="{BB962C8B-B14F-4D97-AF65-F5344CB8AC3E}">
        <p14:creationId xmlns:p14="http://schemas.microsoft.com/office/powerpoint/2010/main" val="993926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AAA FAR data overview </a:t>
            </a:r>
            <a:r>
              <a:rPr lang="en-US" dirty="0" smtClean="0"/>
              <a:t>II.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 smtClean="0"/>
              <a:t>1. All (200M):</a:t>
            </a:r>
            <a:endParaRPr lang="en-US" sz="2800" b="1" dirty="0"/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91 </a:t>
            </a:r>
            <a:r>
              <a:rPr lang="en-US" dirty="0">
                <a:solidFill>
                  <a:srgbClr val="800000"/>
                </a:solidFill>
              </a:rPr>
              <a:t>M </a:t>
            </a:r>
            <a:r>
              <a:rPr lang="en-US" dirty="0" smtClean="0">
                <a:solidFill>
                  <a:srgbClr val="800000"/>
                </a:solidFill>
              </a:rPr>
              <a:t>unauthenticated</a:t>
            </a:r>
            <a:r>
              <a:rPr lang="en-US" dirty="0">
                <a:solidFill>
                  <a:srgbClr val="800000"/>
                </a:solidFill>
              </a:rPr>
              <a:t>; </a:t>
            </a:r>
            <a:r>
              <a:rPr lang="en-US" dirty="0" smtClean="0">
                <a:solidFill>
                  <a:srgbClr val="800000"/>
                </a:solidFill>
              </a:rPr>
              <a:t>Brian B. </a:t>
            </a:r>
            <a:r>
              <a:rPr lang="en-US" dirty="0">
                <a:solidFill>
                  <a:srgbClr val="800000"/>
                </a:solidFill>
              </a:rPr>
              <a:t>10 M, </a:t>
            </a:r>
            <a:r>
              <a:rPr lang="en-US" dirty="0" smtClean="0">
                <a:solidFill>
                  <a:srgbClr val="800000"/>
                </a:solidFill>
              </a:rPr>
              <a:t>Andrea S. </a:t>
            </a:r>
            <a:r>
              <a:rPr lang="en-US" dirty="0">
                <a:solidFill>
                  <a:srgbClr val="800000"/>
                </a:solidFill>
              </a:rPr>
              <a:t>5.5 M</a:t>
            </a:r>
          </a:p>
          <a:p>
            <a:pPr lvl="1"/>
            <a:r>
              <a:rPr lang="en-US" dirty="0" smtClean="0"/>
              <a:t>about 1200 different DNs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800" b="1" dirty="0" smtClean="0"/>
              <a:t>2a. USA, local access (147M):</a:t>
            </a:r>
          </a:p>
          <a:p>
            <a:pPr lvl="1"/>
            <a:r>
              <a:rPr lang="en-US" dirty="0" smtClean="0"/>
              <a:t>72 </a:t>
            </a:r>
            <a:r>
              <a:rPr lang="en-US" dirty="0"/>
              <a:t>M </a:t>
            </a:r>
            <a:r>
              <a:rPr lang="en-US" dirty="0" smtClean="0"/>
              <a:t>unauthenticated</a:t>
            </a:r>
            <a:endParaRPr lang="en-US" dirty="0"/>
          </a:p>
          <a:p>
            <a:pPr lvl="1"/>
            <a:r>
              <a:rPr lang="en-US" dirty="0" smtClean="0"/>
              <a:t>transfers:</a:t>
            </a:r>
          </a:p>
          <a:p>
            <a:pPr lvl="2"/>
            <a:r>
              <a:rPr lang="en-US" sz="2000" dirty="0" smtClean="0"/>
              <a:t>domains</a:t>
            </a:r>
            <a:r>
              <a:rPr lang="en-US" sz="2000" dirty="0"/>
              <a:t>: </a:t>
            </a:r>
            <a:r>
              <a:rPr lang="en-US" sz="2000" dirty="0">
                <a:solidFill>
                  <a:srgbClr val="800000"/>
                </a:solidFill>
              </a:rPr>
              <a:t>60% UW, 23% Purdue</a:t>
            </a:r>
            <a:r>
              <a:rPr lang="en-US" sz="2000" dirty="0"/>
              <a:t>, 10% FNAL, 3.5% UNL, 2% MIT</a:t>
            </a:r>
          </a:p>
          <a:p>
            <a:pPr lvl="2"/>
            <a:r>
              <a:rPr lang="en-US" sz="2000" dirty="0" smtClean="0"/>
              <a:t>tiers</a:t>
            </a:r>
            <a:r>
              <a:rPr lang="en-US" sz="2000" dirty="0"/>
              <a:t>: 40% AOD, 23% AODSIM, 10% GEN-SIM, 3.7% GEN-SIM-RECO, 2.7% RECO, 1% </a:t>
            </a:r>
            <a:r>
              <a:rPr lang="en-US" sz="2000" dirty="0" smtClean="0"/>
              <a:t>RAW</a:t>
            </a:r>
            <a:endParaRPr lang="en-US" sz="20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Federated Storage, 4/10/14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Tadel: Transcending the AAA access patterns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CB36-6CFF-3C4F-AE48-EAC84C1A55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50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AAA FAR data overview </a:t>
            </a:r>
            <a:r>
              <a:rPr lang="en-US" dirty="0" smtClean="0"/>
              <a:t>III.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b="1" dirty="0" smtClean="0"/>
              <a:t>2b. USA remote (23M):</a:t>
            </a:r>
            <a:endParaRPr lang="en-US" b="1" dirty="0"/>
          </a:p>
          <a:p>
            <a:pPr>
              <a:lnSpc>
                <a:spcPct val="110000"/>
              </a:lnSpc>
            </a:pPr>
            <a:r>
              <a:rPr lang="en-US" dirty="0" smtClean="0"/>
              <a:t>open counts: about 40% is monitoring / testing / development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transfers: </a:t>
            </a:r>
            <a:r>
              <a:rPr lang="en-US" dirty="0"/>
              <a:t>6.6% </a:t>
            </a:r>
            <a:r>
              <a:rPr lang="en-US" dirty="0" smtClean="0"/>
              <a:t>production, </a:t>
            </a:r>
            <a:r>
              <a:rPr lang="en-US" dirty="0"/>
              <a:t>30% 15 top users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solidFill>
                  <a:srgbClr val="800000"/>
                </a:solidFill>
              </a:rPr>
              <a:t>server:  FNAL </a:t>
            </a:r>
            <a:r>
              <a:rPr lang="en-US" dirty="0">
                <a:solidFill>
                  <a:srgbClr val="800000"/>
                </a:solidFill>
              </a:rPr>
              <a:t>(60%), UNL (15%), UW, UCSD (10% each)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solidFill>
                  <a:srgbClr val="800000"/>
                </a:solidFill>
              </a:rPr>
              <a:t>client</a:t>
            </a:r>
            <a:r>
              <a:rPr lang="en-US" dirty="0">
                <a:solidFill>
                  <a:srgbClr val="800000"/>
                </a:solidFill>
              </a:rPr>
              <a:t>: </a:t>
            </a:r>
            <a:r>
              <a:rPr lang="en-US" dirty="0" smtClean="0">
                <a:solidFill>
                  <a:srgbClr val="800000"/>
                </a:solidFill>
              </a:rPr>
              <a:t>  </a:t>
            </a:r>
            <a:r>
              <a:rPr lang="en-US" dirty="0">
                <a:solidFill>
                  <a:srgbClr val="800000"/>
                </a:solidFill>
              </a:rPr>
              <a:t>UW (25%), Caltech, Purdue, UCSD, UNL, ND (10 - 15%)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solidFill>
                  <a:srgbClr val="800000"/>
                </a:solidFill>
              </a:rPr>
              <a:t>AOD</a:t>
            </a:r>
            <a:r>
              <a:rPr lang="en-US" dirty="0">
                <a:solidFill>
                  <a:srgbClr val="800000"/>
                </a:solidFill>
              </a:rPr>
              <a:t>, AODSIM most read by far (35% each</a:t>
            </a:r>
            <a:r>
              <a:rPr lang="en-US" dirty="0" smtClean="0">
                <a:solidFill>
                  <a:srgbClr val="800000"/>
                </a:solidFill>
              </a:rPr>
              <a:t>)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above </a:t>
            </a:r>
            <a:r>
              <a:rPr lang="en-US" dirty="0"/>
              <a:t>5%: GEN-SIM-RAW, RAW, </a:t>
            </a:r>
            <a:r>
              <a:rPr lang="en-US" dirty="0" smtClean="0"/>
              <a:t>RECO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Curiosities: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en-US" dirty="0" smtClean="0"/>
              <a:t>the </a:t>
            </a:r>
            <a:r>
              <a:rPr lang="en-US" dirty="0"/>
              <a:t>most accessed files (monitoring): 2.6 and 2.1 M-times!; next 830 </a:t>
            </a:r>
            <a:r>
              <a:rPr lang="en-US" dirty="0" smtClean="0"/>
              <a:t>k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dirty="0" smtClean="0"/>
              <a:t>	about </a:t>
            </a:r>
            <a:r>
              <a:rPr lang="en-US" dirty="0"/>
              <a:t>100 files that are accessed more than 1000-times.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/</a:t>
            </a:r>
            <a:r>
              <a:rPr lang="en-US" dirty="0"/>
              <a:t>store/user/ra2tau 4.7% transfers (450 </a:t>
            </a:r>
            <a:r>
              <a:rPr lang="en-US" dirty="0" err="1"/>
              <a:t>madgraph</a:t>
            </a:r>
            <a:r>
              <a:rPr lang="en-US" dirty="0"/>
              <a:t> pat-skim files, accessed 70-150 times!), </a:t>
            </a:r>
            <a:r>
              <a:rPr lang="en-US" dirty="0" smtClean="0"/>
              <a:t>two more users around 0.4%</a:t>
            </a:r>
            <a:endParaRPr lang="en-US" dirty="0"/>
          </a:p>
          <a:p>
            <a:pPr marL="0" indent="0">
              <a:lnSpc>
                <a:spcPct val="110000"/>
              </a:lnSpc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Federated Storage, 4/10/14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Tadel: Transcending the AAA access patterns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CB36-6CFF-3C4F-AE48-EAC84C1A55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25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27852</TotalTime>
  <Words>2791</Words>
  <Application>Microsoft Macintosh PowerPoint</Application>
  <PresentationFormat>On-screen Show (4:3)</PresentationFormat>
  <Paragraphs>419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Transcending the AAA data access patterns</vt:lpstr>
      <vt:lpstr>The gist</vt:lpstr>
      <vt:lpstr>What’s there to transcend??!</vt:lpstr>
      <vt:lpstr>So, how does one do it?</vt:lpstr>
      <vt:lpstr>20 months of AAA file access reports</vt:lpstr>
      <vt:lpstr>STEP I. – What all is in this data</vt:lpstr>
      <vt:lpstr>AAA FAR data overview I.</vt:lpstr>
      <vt:lpstr>AAA FAR data overview II.</vt:lpstr>
      <vt:lpstr>AAA FAR data overview III.</vt:lpstr>
      <vt:lpstr>AAA FAR data overview IV.</vt:lpstr>
      <vt:lpstr>Total file-open rates</vt:lpstr>
      <vt:lpstr>Total read rates</vt:lpstr>
      <vt:lpstr>Comparison of job averages</vt:lpstr>
      <vt:lpstr>AAA FAR data – what to really look at?</vt:lpstr>
      <vt:lpstr>STEP II. – Focus on US remote data access</vt:lpstr>
      <vt:lpstr>Total US remote file-open rates</vt:lpstr>
      <vt:lpstr>Total US remote read rates</vt:lpstr>
      <vt:lpstr>Job request rates and sizes</vt:lpstr>
      <vt:lpstr>Job read rate vs. time in weeks</vt:lpstr>
      <vt:lpstr>Job read rate vs. request size</vt:lpstr>
      <vt:lpstr>Job fraction read vs. fraction of vector reads</vt:lpstr>
      <vt:lpstr>STEP IV. – Analysis of IOV data: SEEKS and OFFSETS</vt:lpstr>
      <vt:lpstr>AAA IOV data overview I.</vt:lpstr>
      <vt:lpstr>AAA IOV data overview II.</vt:lpstr>
      <vt:lpstr>Read request size &amp; offset distribution</vt:lpstr>
      <vt:lpstr>E.g., read requests:</vt:lpstr>
      <vt:lpstr>Positive and negative offsets</vt:lpstr>
      <vt:lpstr>Positive offsets</vt:lpstr>
      <vt:lpstr>Negative offsets</vt:lpstr>
      <vt:lpstr>Offsets &amp; extents within vector reads</vt:lpstr>
      <vt:lpstr>And individual vector sub-requests</vt:lpstr>
      <vt:lpstr>Time to slow down …</vt:lpstr>
      <vt:lpstr>Winding down …</vt:lpstr>
      <vt:lpstr>What’s the message?</vt:lpstr>
      <vt:lpstr>A killer metrics?</vt:lpstr>
      <vt:lpstr>Caching proxy simulation preview</vt:lpstr>
      <vt:lpstr>The last slide 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Any Data, Anytime, Anywhere </dc:title>
  <dc:creator>Matevz</dc:creator>
  <cp:lastModifiedBy>Matevz</cp:lastModifiedBy>
  <cp:revision>191</cp:revision>
  <dcterms:created xsi:type="dcterms:W3CDTF">2013-02-28T01:16:20Z</dcterms:created>
  <dcterms:modified xsi:type="dcterms:W3CDTF">2014-04-10T18:38:15Z</dcterms:modified>
</cp:coreProperties>
</file>