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notesMasterIdLst>
    <p:notesMasterId r:id="rId20"/>
  </p:notesMasterIdLst>
  <p:sldIdLst>
    <p:sldId id="257" r:id="rId2"/>
    <p:sldId id="264" r:id="rId3"/>
    <p:sldId id="263" r:id="rId4"/>
    <p:sldId id="260" r:id="rId5"/>
    <p:sldId id="262" r:id="rId6"/>
    <p:sldId id="261" r:id="rId7"/>
    <p:sldId id="265" r:id="rId8"/>
    <p:sldId id="266" r:id="rId9"/>
    <p:sldId id="267" r:id="rId10"/>
    <p:sldId id="272" r:id="rId11"/>
    <p:sldId id="268" r:id="rId12"/>
    <p:sldId id="269" r:id="rId13"/>
    <p:sldId id="271" r:id="rId14"/>
    <p:sldId id="270" r:id="rId15"/>
    <p:sldId id="273" r:id="rId16"/>
    <p:sldId id="274" r:id="rId17"/>
    <p:sldId id="275" r:id="rId18"/>
    <p:sldId id="276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ＭＳ Ｐゴシック" panose="020B0600070205080204" pitchFamily="34" charset="-128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87" autoAdjust="0"/>
    <p:restoredTop sz="94660"/>
  </p:normalViewPr>
  <p:slideViewPr>
    <p:cSldViewPr>
      <p:cViewPr>
        <p:scale>
          <a:sx n="130" d="100"/>
          <a:sy n="130" d="100"/>
        </p:scale>
        <p:origin x="-5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5005D-0A12-4462-9461-653444484DB0}" type="datetimeFigureOut">
              <a:rPr lang="fr-FR" smtClean="0"/>
              <a:t>09/04/2014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A7ECB-45B2-478A-AF61-E99048F7E5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624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 will be 15 TB of data transferred</a:t>
            </a:r>
            <a:r>
              <a:rPr lang="en-US" baseline="0" dirty="0" smtClean="0"/>
              <a:t> per night (within a 24 hour period)</a:t>
            </a:r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LSST</a:t>
            </a:r>
            <a:r>
              <a:rPr lang="en-US" baseline="0" dirty="0" smtClean="0"/>
              <a:t> will result in a f</a:t>
            </a:r>
            <a:r>
              <a:rPr lang="en-US" dirty="0" smtClean="0"/>
              <a:t>inal</a:t>
            </a:r>
            <a:r>
              <a:rPr lang="en-US" baseline="0" dirty="0" smtClean="0"/>
              <a:t> database of </a:t>
            </a:r>
            <a:r>
              <a:rPr lang="en-US" sz="1200" dirty="0" smtClean="0">
                <a:latin typeface="+mn-lt"/>
              </a:rPr>
              <a:t>15 PB (DR11)</a:t>
            </a:r>
          </a:p>
          <a:p>
            <a:r>
              <a:rPr lang="en-US" dirty="0" smtClean="0"/>
              <a:t>LSST</a:t>
            </a:r>
            <a:r>
              <a:rPr lang="en-US" baseline="0" dirty="0" smtClean="0"/>
              <a:t> will result in a </a:t>
            </a:r>
            <a:r>
              <a:rPr lang="en-US" dirty="0" smtClean="0"/>
              <a:t>final image collection of</a:t>
            </a:r>
            <a:r>
              <a:rPr lang="en-US" baseline="0" dirty="0" smtClean="0"/>
              <a:t> </a:t>
            </a:r>
            <a:r>
              <a:rPr lang="en-US" sz="1200" baseline="0" dirty="0" smtClean="0">
                <a:latin typeface="+mn-lt"/>
              </a:rPr>
              <a:t>0.5 </a:t>
            </a:r>
            <a:r>
              <a:rPr lang="en-US" sz="1200" baseline="0" dirty="0" err="1" smtClean="0">
                <a:latin typeface="+mn-lt"/>
              </a:rPr>
              <a:t>Exabytes</a:t>
            </a:r>
            <a:r>
              <a:rPr lang="en-US" sz="1200" baseline="0" dirty="0" smtClean="0">
                <a:latin typeface="+mn-lt"/>
              </a:rPr>
              <a:t> (DR11; raw and processed)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292B9-FF4A-3F46-82A3-9AC34875E47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671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was originally my first slide.</a:t>
            </a:r>
            <a:r>
              <a:rPr lang="en-US" baseline="0" dirty="0" smtClean="0"/>
              <a:t> I kind of liked it there.  </a:t>
            </a:r>
          </a:p>
          <a:p>
            <a:r>
              <a:rPr lang="en-US" baseline="0" dirty="0" smtClean="0"/>
              <a:t>Background was brightened with power-point to get it to show up on a projector.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5FEE0-CB1A-7544-85A7-2E7F4B4BA1A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259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le11-201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1181769"/>
            <a:ext cx="7772400" cy="3113162"/>
          </a:xfrm>
        </p:spPr>
        <p:txBody>
          <a:bodyPr/>
          <a:lstStyle>
            <a:lvl1pPr algn="r"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10" descr="LogoW-ShadowTransBack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0413" y="0"/>
            <a:ext cx="1984375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199" y="1014412"/>
            <a:ext cx="8229601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6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199" y="1014412"/>
            <a:ext cx="4038601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/>
          </p:nvPr>
        </p:nvSpPr>
        <p:spPr bwMode="auto">
          <a:xfrm>
            <a:off x="4724400" y="1014412"/>
            <a:ext cx="3962400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48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-1981200" y="3124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 b="0">
              <a:solidFill>
                <a:srgbClr val="000000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019800"/>
            <a:ext cx="2057400" cy="838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 sz="1800" b="0">
                <a:solidFill>
                  <a:srgbClr val="000000"/>
                </a:solidFill>
                <a:effectLst/>
                <a:latin typeface="Arial" charset="0"/>
                <a:ea typeface="ＭＳ Ｐゴシック" charset="-128"/>
              </a:rPr>
              <a:t>Physics 290 Seminar                  November 30, 2010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A863F0FA-B61C-924A-8033-90CCEDE07848}" type="slidenum">
              <a:rPr lang="en-US" sz="1800" b="0">
                <a:solidFill>
                  <a:srgbClr val="000000"/>
                </a:solidFill>
                <a:effectLst/>
                <a:latin typeface="Arial" charset="0"/>
                <a:ea typeface="ＭＳ Ｐゴシック" charset="-128"/>
              </a:rPr>
              <a:pPr eaLnBrk="1" hangingPunct="1">
                <a:defRPr/>
              </a:pPr>
              <a:t>‹N°›</a:t>
            </a:fld>
            <a:endParaRPr lang="en-US" sz="1800" b="0">
              <a:solidFill>
                <a:srgbClr val="000000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1524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60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83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 rot="10800000">
            <a:off x="66675" y="808038"/>
            <a:ext cx="9028113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033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75" y="90021"/>
            <a:ext cx="1074455" cy="82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141130" y="142875"/>
            <a:ext cx="6188357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199" y="1014412"/>
            <a:ext cx="8229601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rot="10800000">
            <a:off x="66675" y="6497638"/>
            <a:ext cx="9028113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2" name="TextBox 11"/>
          <p:cNvSpPr txBox="1"/>
          <p:nvPr/>
        </p:nvSpPr>
        <p:spPr>
          <a:xfrm>
            <a:off x="8424863" y="6521450"/>
            <a:ext cx="566737" cy="274638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fld id="{A51F6B24-625B-6B48-B1AE-970688573CDB}" type="slidenum">
              <a:rPr lang="en-US" sz="1200">
                <a:solidFill>
                  <a:prstClr val="black"/>
                </a:solidFill>
              </a:rPr>
              <a:pPr defTabSz="457200"/>
              <a:t>‹N°›</a:t>
            </a:fld>
            <a:endParaRPr lang="en-US" sz="1200">
              <a:solidFill>
                <a:prstClr val="black"/>
              </a:solidFill>
            </a:endParaRPr>
          </a:p>
        </p:txBody>
      </p:sp>
      <p:pic>
        <p:nvPicPr>
          <p:cNvPr id="1031" name="Picture 10" descr="LogoW-ShadowTransBac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3" y="0"/>
            <a:ext cx="1984375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" y="6521450"/>
            <a:ext cx="8229600" cy="246063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defRPr/>
            </a:pPr>
            <a:r>
              <a:rPr lang="en-US" sz="1000" dirty="0" smtClean="0">
                <a:solidFill>
                  <a:prstClr val="white">
                    <a:lumMod val="65000"/>
                  </a:prstClr>
                </a:solidFill>
              </a:rPr>
              <a:t>OSG</a:t>
            </a:r>
            <a:r>
              <a:rPr lang="en-US" sz="1000" baseline="0" dirty="0" smtClean="0">
                <a:solidFill>
                  <a:prstClr val="white">
                    <a:lumMod val="65000"/>
                  </a:prstClr>
                </a:solidFill>
              </a:rPr>
              <a:t> All Hands </a:t>
            </a:r>
            <a:r>
              <a:rPr lang="en-US" sz="1000" dirty="0" smtClean="0">
                <a:solidFill>
                  <a:prstClr val="white">
                    <a:lumMod val="65000"/>
                  </a:prstClr>
                </a:solidFill>
              </a:rPr>
              <a:t>• SLAC</a:t>
            </a:r>
            <a:r>
              <a:rPr lang="en-US" sz="1000" baseline="0" dirty="0" smtClean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sz="1000" dirty="0" smtClean="0">
                <a:solidFill>
                  <a:prstClr val="white">
                    <a:lumMod val="65000"/>
                  </a:prstClr>
                </a:solidFill>
              </a:rPr>
              <a:t>• April</a:t>
            </a:r>
            <a:r>
              <a:rPr lang="en-US" sz="1000" baseline="0" dirty="0" smtClean="0">
                <a:solidFill>
                  <a:prstClr val="white">
                    <a:lumMod val="65000"/>
                  </a:prstClr>
                </a:solidFill>
              </a:rPr>
              <a:t> 7-9, 2014</a:t>
            </a:r>
            <a:r>
              <a:rPr lang="en-US" sz="1000" dirty="0" smtClean="0">
                <a:solidFill>
                  <a:prstClr val="white">
                    <a:lumMod val="65000"/>
                  </a:prstClr>
                </a:solidFill>
              </a:rPr>
              <a:t> </a:t>
            </a:r>
            <a:endParaRPr lang="en-US" sz="10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4" r:id="rId3"/>
    <p:sldLayoutId id="2147483663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F497D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−"/>
        <a:defRPr sz="2400" kern="1200">
          <a:solidFill>
            <a:srgbClr val="1F497D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1F497D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1F497D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F497D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F497D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r"/>
            <a:r>
              <a:rPr lang="en-US" sz="2400" b="1" dirty="0" smtClean="0"/>
              <a:t>LSST Data and Computing - Status and Plans</a:t>
            </a:r>
            <a:br>
              <a:rPr lang="en-US" sz="2400" b="1" dirty="0" smtClean="0"/>
            </a:br>
            <a:r>
              <a:rPr lang="en-US" sz="2400" b="1" dirty="0" smtClean="0"/>
              <a:t>Dominique Boutigny</a:t>
            </a:r>
            <a:br>
              <a:rPr lang="en-US" sz="2400" b="1" dirty="0" smtClean="0"/>
            </a:br>
            <a:r>
              <a:rPr lang="en-US" sz="2400" b="1" dirty="0" smtClean="0"/>
              <a:t>CNRS/IN2P3 and SLAC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OSG All Hands meeting</a:t>
            </a:r>
            <a:br>
              <a:rPr lang="en-US" sz="2400" b="1" dirty="0" smtClean="0"/>
            </a:br>
            <a:r>
              <a:rPr lang="en-US" sz="2400" b="1" dirty="0" smtClean="0"/>
              <a:t>April 7-9, 2014</a:t>
            </a:r>
            <a:endParaRPr lang="en-US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" y="7034"/>
            <a:ext cx="757311" cy="75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://upload.wikimedia.org/wikipedia/fr/8/83/Logo-CC-IN2P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22" y="151686"/>
            <a:ext cx="1152378" cy="4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imary SLAC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422"/>
            <a:ext cx="2286000" cy="49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1130" y="142875"/>
            <a:ext cx="6188357" cy="619125"/>
          </a:xfrm>
        </p:spPr>
        <p:txBody>
          <a:bodyPr/>
          <a:lstStyle/>
          <a:p>
            <a:r>
              <a:rPr lang="en-US" dirty="0" smtClean="0"/>
              <a:t>An example : Galaxy shape measurement for Weak Lensing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066800"/>
            <a:ext cx="16891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135" y="1066801"/>
            <a:ext cx="1657350" cy="163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lèche droite 3"/>
          <p:cNvSpPr/>
          <p:nvPr/>
        </p:nvSpPr>
        <p:spPr>
          <a:xfrm>
            <a:off x="2286000" y="1676400"/>
            <a:ext cx="9144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071687" y="914400"/>
            <a:ext cx="1343025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Effect of Weak Lensing</a:t>
            </a:r>
            <a:endParaRPr lang="fr-FR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379" y="1066801"/>
            <a:ext cx="1657421" cy="163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lèche droite 8"/>
          <p:cNvSpPr/>
          <p:nvPr/>
        </p:nvSpPr>
        <p:spPr>
          <a:xfrm>
            <a:off x="5562600" y="1447800"/>
            <a:ext cx="9144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3657458"/>
            <a:ext cx="1689100" cy="167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9" y="3657458"/>
            <a:ext cx="1676542" cy="167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èche droite 11"/>
          <p:cNvSpPr/>
          <p:nvPr/>
        </p:nvSpPr>
        <p:spPr>
          <a:xfrm rot="5400000">
            <a:off x="6798503" y="2990850"/>
            <a:ext cx="5715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12"/>
          <p:cNvSpPr/>
          <p:nvPr/>
        </p:nvSpPr>
        <p:spPr>
          <a:xfrm rot="10800000">
            <a:off x="5532840" y="3886200"/>
            <a:ext cx="87074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5321650" y="2020825"/>
            <a:ext cx="129312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Atmosphere &amp; telescope</a:t>
            </a:r>
            <a:endParaRPr lang="fr-FR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7477089" y="2995653"/>
            <a:ext cx="1143000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Pixelisation</a:t>
            </a:r>
            <a:endParaRPr lang="fr-FR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5448300" y="4495729"/>
            <a:ext cx="1143000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Noise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152400" y="5726668"/>
            <a:ext cx="8620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dirty="0" smtClean="0"/>
              <a:t>Needs unprecedented control of the instrument, and of the </a:t>
            </a:r>
            <a:r>
              <a:rPr lang="en-US" b="1" dirty="0" smtClean="0"/>
              <a:t>data processing software </a:t>
            </a:r>
            <a:r>
              <a:rPr lang="en-US" dirty="0" smtClean="0"/>
              <a:t>!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1941575" y="2209800"/>
            <a:ext cx="1602338" cy="107721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This is what we want to measure (on a statistical basis)</a:t>
            </a:r>
            <a:endParaRPr lang="fr-FR" sz="16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0" t="29162" r="37880" b="38289"/>
          <a:stretch/>
        </p:blipFill>
        <p:spPr>
          <a:xfrm>
            <a:off x="228600" y="3421074"/>
            <a:ext cx="2216506" cy="206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2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database : a key component </a:t>
            </a:r>
            <a:endParaRPr lang="fr-FR" dirty="0"/>
          </a:p>
        </p:txBody>
      </p:sp>
      <p:pic>
        <p:nvPicPr>
          <p:cNvPr id="5" name="Picture 2" descr="http://www.lsst.org/News/enews/img/DataMiningSph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94" y="842530"/>
            <a:ext cx="3091634" cy="266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28600" y="99060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challenge is to design an SQL database system able to store trillions of objects while keeping a reasonable access time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28600" y="19812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Qserv :</a:t>
            </a:r>
            <a:r>
              <a:rPr lang="en-US" dirty="0" smtClean="0"/>
              <a:t> developed at SLAC + IPAC – Design optimized for astronomical queries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50250" y="5791199"/>
            <a:ext cx="365975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Massively parallel – distributed – fault tolerant </a:t>
            </a:r>
            <a:r>
              <a:rPr lang="en-US" b="1" dirty="0" smtClean="0"/>
              <a:t>relational database</a:t>
            </a:r>
            <a:endParaRPr lang="fr-FR" b="1" dirty="0"/>
          </a:p>
        </p:txBody>
      </p:sp>
      <p:grpSp>
        <p:nvGrpSpPr>
          <p:cNvPr id="10" name="Groupe 9"/>
          <p:cNvGrpSpPr/>
          <p:nvPr/>
        </p:nvGrpSpPr>
        <p:grpSpPr>
          <a:xfrm>
            <a:off x="5562600" y="3591763"/>
            <a:ext cx="3516782" cy="2895600"/>
            <a:chOff x="5181600" y="3591763"/>
            <a:chExt cx="3516782" cy="2895600"/>
          </a:xfrm>
        </p:grpSpPr>
        <p:pic>
          <p:nvPicPr>
            <p:cNvPr id="3" name="Image 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582" y="3591763"/>
              <a:ext cx="3352800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ZoneTexte 8"/>
            <p:cNvSpPr txBox="1"/>
            <p:nvPr/>
          </p:nvSpPr>
          <p:spPr>
            <a:xfrm>
              <a:off x="5181600" y="3657600"/>
              <a:ext cx="1066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xrootd</a:t>
              </a:r>
              <a:r>
                <a:rPr lang="en-US" sz="1600" dirty="0" smtClean="0"/>
                <a:t> protocol</a:t>
              </a:r>
              <a:endParaRPr lang="fr-FR" sz="1600" dirty="0"/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>
              <a:off x="6019800" y="3949987"/>
              <a:ext cx="533400" cy="2448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>
              <a:off x="6019800" y="3949987"/>
              <a:ext cx="1143000" cy="9268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2" y="2667000"/>
            <a:ext cx="4965480" cy="301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3886200" y="5816025"/>
            <a:ext cx="17526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Total size : ~83 </a:t>
            </a:r>
            <a:r>
              <a:rPr lang="en-US" sz="1600" smtClean="0"/>
              <a:t>PB (11 </a:t>
            </a:r>
            <a:r>
              <a:rPr lang="en-US" sz="1600"/>
              <a:t>D</a:t>
            </a:r>
            <a:r>
              <a:rPr lang="en-US" sz="1600" smtClean="0"/>
              <a:t>ata </a:t>
            </a:r>
            <a:r>
              <a:rPr lang="en-US" sz="1600" dirty="0"/>
              <a:t>R</a:t>
            </a:r>
            <a:r>
              <a:rPr lang="en-US" sz="1600" smtClean="0"/>
              <a:t>elease</a:t>
            </a:r>
            <a:r>
              <a:rPr lang="en-US" sz="1600" dirty="0" smtClean="0"/>
              <a:t>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253056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LSST Software </a:t>
            </a:r>
            <a:r>
              <a:rPr lang="en-US" dirty="0"/>
              <a:t>S</a:t>
            </a:r>
            <a:r>
              <a:rPr lang="en-US" dirty="0" smtClean="0"/>
              <a:t>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6198"/>
            <a:ext cx="8610600" cy="5540802"/>
          </a:xfrm>
        </p:spPr>
        <p:txBody>
          <a:bodyPr>
            <a:noAutofit/>
          </a:bodyPr>
          <a:lstStyle/>
          <a:p>
            <a:r>
              <a:rPr lang="en-US" sz="1800" dirty="0" smtClean="0"/>
              <a:t>The goal is to develop a full modular, efficient and versatile image analysis framework</a:t>
            </a:r>
          </a:p>
          <a:p>
            <a:pPr lvl="1"/>
            <a:r>
              <a:rPr lang="en-US" sz="1800" dirty="0" smtClean="0"/>
              <a:t>~50 M$ funding for construction and commissioning of the LSST stack and associated middleware</a:t>
            </a:r>
            <a:endParaRPr lang="en-US" sz="1800" dirty="0"/>
          </a:p>
          <a:p>
            <a:pPr lvl="1"/>
            <a:r>
              <a:rPr lang="en-US" sz="1800" dirty="0" smtClean="0"/>
              <a:t>All </a:t>
            </a:r>
            <a:r>
              <a:rPr lang="en-US" sz="1800" dirty="0"/>
              <a:t>the code </a:t>
            </a:r>
            <a:r>
              <a:rPr lang="en-US" sz="1800" dirty="0" smtClean="0"/>
              <a:t>is, and will stay </a:t>
            </a:r>
            <a:r>
              <a:rPr lang="en-US" sz="1800" dirty="0"/>
              <a:t>open source </a:t>
            </a:r>
            <a:endParaRPr lang="en-US" sz="1800" dirty="0" smtClean="0"/>
          </a:p>
          <a:p>
            <a:r>
              <a:rPr lang="en-US" sz="1800" dirty="0" smtClean="0"/>
              <a:t>LSST software stack is largely written from scratch, in </a:t>
            </a:r>
            <a:r>
              <a:rPr lang="en-US" sz="1800" dirty="0" smtClean="0">
                <a:solidFill>
                  <a:srgbClr val="FF0000"/>
                </a:solidFill>
              </a:rPr>
              <a:t>Python</a:t>
            </a:r>
            <a:r>
              <a:rPr lang="en-US" sz="1800" dirty="0" smtClean="0"/>
              <a:t>, unless computational demands require the use of </a:t>
            </a:r>
            <a:r>
              <a:rPr lang="en-US" sz="1800" dirty="0" smtClean="0">
                <a:solidFill>
                  <a:srgbClr val="FF0000"/>
                </a:solidFill>
              </a:rPr>
              <a:t>C++</a:t>
            </a:r>
            <a:endParaRPr lang="en-US" sz="1800" dirty="0" smtClean="0"/>
          </a:p>
          <a:p>
            <a:pPr lvl="1"/>
            <a:r>
              <a:rPr lang="en-US" sz="1800" b="1" dirty="0" smtClean="0">
                <a:solidFill>
                  <a:srgbClr val="FF0000"/>
                </a:solidFill>
              </a:rPr>
              <a:t>C++</a:t>
            </a:r>
            <a:r>
              <a:rPr lang="en-US" sz="1800" dirty="0" smtClean="0"/>
              <a:t>:</a:t>
            </a:r>
          </a:p>
          <a:p>
            <a:pPr lvl="2"/>
            <a:r>
              <a:rPr lang="en-US" sz="2000" dirty="0" smtClean="0"/>
              <a:t>Computationally intensive code</a:t>
            </a:r>
          </a:p>
          <a:p>
            <a:pPr lvl="2"/>
            <a:r>
              <a:rPr lang="en-US" sz="2000" dirty="0" smtClean="0"/>
              <a:t>Made available to Python via SWIG</a:t>
            </a:r>
          </a:p>
          <a:p>
            <a:pPr lvl="1"/>
            <a:r>
              <a:rPr lang="en-US" sz="1800" b="1" dirty="0" smtClean="0">
                <a:solidFill>
                  <a:srgbClr val="FF0000"/>
                </a:solidFill>
              </a:rPr>
              <a:t>Python</a:t>
            </a:r>
            <a:r>
              <a:rPr lang="en-US" sz="1800" dirty="0" smtClean="0"/>
              <a:t>:</a:t>
            </a:r>
          </a:p>
          <a:p>
            <a:pPr lvl="2"/>
            <a:r>
              <a:rPr lang="en-US" sz="2000" dirty="0" smtClean="0"/>
              <a:t>All high-level code</a:t>
            </a:r>
          </a:p>
          <a:p>
            <a:pPr lvl="2"/>
            <a:r>
              <a:rPr lang="en-US" sz="2000" dirty="0" smtClean="0"/>
              <a:t>Prefer Python to C++ unless performance demands otherwise</a:t>
            </a:r>
          </a:p>
          <a:p>
            <a:r>
              <a:rPr lang="en-US" sz="1800" dirty="0" smtClean="0"/>
              <a:t>Modularity</a:t>
            </a:r>
          </a:p>
          <a:p>
            <a:pPr lvl="1"/>
            <a:r>
              <a:rPr lang="en-US" sz="1800" dirty="0" smtClean="0"/>
              <a:t>Virtually everything is a </a:t>
            </a:r>
            <a:r>
              <a:rPr lang="en-US" sz="1800" dirty="0"/>
              <a:t>P</a:t>
            </a:r>
            <a:r>
              <a:rPr lang="en-US" sz="1800" dirty="0" smtClean="0"/>
              <a:t>ython module.</a:t>
            </a:r>
          </a:p>
          <a:p>
            <a:pPr lvl="1"/>
            <a:r>
              <a:rPr lang="en-US" sz="1800" dirty="0" smtClean="0"/>
              <a:t>~60 packages (</a:t>
            </a:r>
            <a:r>
              <a:rPr lang="en-US" sz="1800" dirty="0" err="1" smtClean="0"/>
              <a:t>git</a:t>
            </a:r>
            <a:r>
              <a:rPr lang="en-US" sz="1800" dirty="0" smtClean="0"/>
              <a:t> repositories, ~corresponding to python packages)</a:t>
            </a:r>
            <a:endParaRPr lang="en-US" sz="1800" dirty="0"/>
          </a:p>
          <a:p>
            <a:r>
              <a:rPr lang="en-US" sz="1800" dirty="0" smtClean="0"/>
              <a:t>Designed to support several instruments (not only LSST) : SDSS – HSC – CFHT – DES </a:t>
            </a:r>
          </a:p>
        </p:txBody>
      </p:sp>
    </p:spTree>
    <p:extLst>
      <p:ext uri="{BB962C8B-B14F-4D97-AF65-F5344CB8AC3E}">
        <p14:creationId xmlns:p14="http://schemas.microsoft.com/office/powerpoint/2010/main" val="51135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 Data Challenge and Qserv test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52400" y="982682"/>
            <a:ext cx="8839200" cy="39703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Large scale data challenge run in 2013 </a:t>
            </a:r>
            <a:r>
              <a:rPr lang="en-US" dirty="0" smtClean="0">
                <a:sym typeface="Wingdings" panose="05000000000000000000" pitchFamily="2" charset="2"/>
              </a:rPr>
              <a:t> test the ability to run split Data Release Processing at NCSA + CC-IN2P3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ym typeface="Wingdings" panose="05000000000000000000" pitchFamily="2" charset="2"/>
              </a:rPr>
              <a:t>Run LSST stack on SDSS stripe 82 (50% / 50% + overlap region for validation)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ym typeface="Wingdings" panose="05000000000000000000" pitchFamily="2" charset="2"/>
              </a:rPr>
              <a:t>Raw data : ~4.5 </a:t>
            </a:r>
            <a:r>
              <a:rPr lang="en-US" dirty="0" err="1" smtClean="0">
                <a:sym typeface="Wingdings" panose="05000000000000000000" pitchFamily="2" charset="2"/>
              </a:rPr>
              <a:t>Mfiles</a:t>
            </a:r>
            <a:r>
              <a:rPr lang="en-US" dirty="0" smtClean="0">
                <a:sym typeface="Wingdings" panose="05000000000000000000" pitchFamily="2" charset="2"/>
              </a:rPr>
              <a:t> / ~5 TB per site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ym typeface="Wingdings" panose="05000000000000000000" pitchFamily="2" charset="2"/>
              </a:rPr>
              <a:t>Output 21 </a:t>
            </a:r>
            <a:r>
              <a:rPr lang="en-US" dirty="0" err="1" smtClean="0">
                <a:sym typeface="Wingdings" panose="05000000000000000000" pitchFamily="2" charset="2"/>
              </a:rPr>
              <a:t>Mfiles</a:t>
            </a:r>
            <a:r>
              <a:rPr lang="en-US" dirty="0" smtClean="0">
                <a:sym typeface="Wingdings" panose="05000000000000000000" pitchFamily="2" charset="2"/>
              </a:rPr>
              <a:t> / ~100 TB at CC-IN2P3 (similar at NCSA)</a:t>
            </a:r>
            <a:endParaRPr lang="en-US" dirty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ym typeface="Wingdings" panose="05000000000000000000" pitchFamily="2" charset="2"/>
              </a:rPr>
              <a:t>~1 MHS06.hours at CC-IN2P3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NCSA : XSEDE allocation mainly at TACC – Middleware based on </a:t>
            </a:r>
            <a:r>
              <a:rPr lang="en-US" dirty="0" err="1" smtClean="0">
                <a:sym typeface="Wingdings" panose="05000000000000000000" pitchFamily="2" charset="2"/>
              </a:rPr>
              <a:t>HTCondor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CC-IN2P3 : 700 cores on the Grid Engine batch system + limited test of the DIRAC middleware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Exchange data between NCSA and CC-IN2P3 using </a:t>
            </a:r>
            <a:r>
              <a:rPr lang="en-US" dirty="0" err="1" smtClean="0">
                <a:sym typeface="Wingdings" panose="05000000000000000000" pitchFamily="2" charset="2"/>
              </a:rPr>
              <a:t>iRODS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Output stored in a (large) MySQL database (not Qserv yet)</a:t>
            </a: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0688" y="5754469"/>
            <a:ext cx="88392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Large scale Qserv testing on a 300 node cluster at CC-IN2P3 </a:t>
            </a:r>
            <a:r>
              <a:rPr lang="en-US" dirty="0" smtClean="0">
                <a:sym typeface="Wingdings" panose="05000000000000000000" pitchFamily="2" charset="2"/>
              </a:rPr>
              <a:t> Very useful for Qserv developers – Scalability issues have been discovered</a:t>
            </a:r>
            <a:r>
              <a:rPr lang="en-US" dirty="0" smtClean="0"/>
              <a:t>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70688" y="5029200"/>
            <a:ext cx="882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dirty="0" smtClean="0"/>
              <a:t>Excellent results (even if everything is not fully understood) – LSST stack, while a prototype, is already approximately at the SDSS level.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5502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mallwhiteframe3.pdf"/>
          <p:cNvPicPr>
            <a:picLocks noChangeAspect="1"/>
          </p:cNvPicPr>
          <p:nvPr/>
        </p:nvPicPr>
        <p:blipFill rotWithShape="1">
          <a:blip r:embed="rId3" cstate="screen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00"/>
          <a:stretch/>
        </p:blipFill>
        <p:spPr>
          <a:xfrm>
            <a:off x="39281" y="381000"/>
            <a:ext cx="6530852" cy="64769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81800" y="2514600"/>
            <a:ext cx="2057400" cy="3108544"/>
          </a:xfrm>
          <a:prstGeom prst="rect">
            <a:avLst/>
          </a:prstGeom>
          <a:noFill/>
          <a:effectLst/>
        </p:spPr>
        <p:txBody>
          <a:bodyPr wrap="square" lIns="91440" rtlCol="0" anchor="t" anchorCtr="1">
            <a:spAutoFit/>
          </a:bodyPr>
          <a:lstStyle/>
          <a:p>
            <a:r>
              <a:rPr lang="en-US" sz="1400" dirty="0">
                <a:solidFill>
                  <a:srgbClr val="5DB7D1"/>
                </a:solidFill>
              </a:rPr>
              <a:t>Figure: </a:t>
            </a:r>
            <a:endParaRPr lang="en-US" sz="1400" dirty="0" smtClean="0">
              <a:solidFill>
                <a:srgbClr val="5DB7D1"/>
              </a:solidFill>
            </a:endParaRPr>
          </a:p>
          <a:p>
            <a:r>
              <a:rPr lang="en-US" sz="1400" dirty="0" smtClean="0">
                <a:solidFill>
                  <a:srgbClr val="5DB7D1"/>
                </a:solidFill>
              </a:rPr>
              <a:t>5 sq. deg. </a:t>
            </a:r>
          </a:p>
          <a:p>
            <a:r>
              <a:rPr lang="en-US" sz="1400" dirty="0" smtClean="0">
                <a:solidFill>
                  <a:srgbClr val="5DB7D1"/>
                </a:solidFill>
              </a:rPr>
              <a:t>background-matched coadd composite</a:t>
            </a:r>
          </a:p>
          <a:p>
            <a:endParaRPr lang="en-US" sz="1400" dirty="0" smtClean="0">
              <a:solidFill>
                <a:srgbClr val="5DB7D1"/>
              </a:solidFill>
            </a:endParaRPr>
          </a:p>
          <a:p>
            <a:r>
              <a:rPr lang="en-US" sz="1400" dirty="0" smtClean="0">
                <a:solidFill>
                  <a:srgbClr val="5DB7D1"/>
                </a:solidFill>
              </a:rPr>
              <a:t>(g,r,i)</a:t>
            </a:r>
          </a:p>
          <a:p>
            <a:r>
              <a:rPr lang="en-US" sz="1400" dirty="0" smtClean="0">
                <a:solidFill>
                  <a:srgbClr val="5DB7D1"/>
                </a:solidFill>
              </a:rPr>
              <a:t>~55 epochs </a:t>
            </a:r>
          </a:p>
          <a:p>
            <a:endParaRPr lang="en-US" sz="1400" dirty="0" smtClean="0">
              <a:solidFill>
                <a:srgbClr val="5DB7D1"/>
              </a:solidFill>
            </a:endParaRPr>
          </a:p>
          <a:p>
            <a:r>
              <a:rPr lang="en-US" sz="1400" dirty="0" smtClean="0">
                <a:solidFill>
                  <a:srgbClr val="5DB7D1"/>
                </a:solidFill>
              </a:rPr>
              <a:t>Region:  Aqr</a:t>
            </a:r>
          </a:p>
          <a:p>
            <a:r>
              <a:rPr lang="en-US" sz="1400" dirty="0" smtClean="0">
                <a:solidFill>
                  <a:srgbClr val="5DB7D1"/>
                </a:solidFill>
              </a:rPr>
              <a:t>Galactic lat = -35.0</a:t>
            </a:r>
          </a:p>
          <a:p>
            <a:endParaRPr lang="en-US" sz="1400" dirty="0" smtClean="0">
              <a:solidFill>
                <a:srgbClr val="00B7A5"/>
              </a:solidFill>
            </a:endParaRPr>
          </a:p>
          <a:p>
            <a:endParaRPr lang="en-US" sz="1400" dirty="0" smtClean="0">
              <a:solidFill>
                <a:srgbClr val="00B7A5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643" y="457200"/>
            <a:ext cx="1374957" cy="13067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1610" y="177198"/>
            <a:ext cx="8896190" cy="6528402"/>
            <a:chOff x="171610" y="177198"/>
            <a:chExt cx="8896190" cy="6528402"/>
          </a:xfrm>
        </p:grpSpPr>
        <p:sp>
          <p:nvSpPr>
            <p:cNvPr id="6" name="Rounded Rectangle 5"/>
            <p:cNvSpPr/>
            <p:nvPr/>
          </p:nvSpPr>
          <p:spPr>
            <a:xfrm>
              <a:off x="171610" y="177198"/>
              <a:ext cx="4400390" cy="2185002"/>
            </a:xfrm>
            <a:prstGeom prst="roundRect">
              <a:avLst>
                <a:gd name="adj" fmla="val 3898"/>
              </a:avLst>
            </a:prstGeom>
            <a:gradFill flip="none" rotWithShape="1">
              <a:gsLst>
                <a:gs pos="100000">
                  <a:schemeClr val="dk1">
                    <a:tint val="100000"/>
                    <a:shade val="100000"/>
                    <a:satMod val="130000"/>
                    <a:alpha val="75000"/>
                  </a:schemeClr>
                </a:gs>
                <a:gs pos="0">
                  <a:schemeClr val="tx1">
                    <a:lumMod val="85000"/>
                    <a:lumOff val="15000"/>
                    <a:alpha val="7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/>
              <a:r>
                <a:rPr lang="en-US" i="1" dirty="0" smtClean="0">
                  <a:solidFill>
                    <a:prstClr val="white"/>
                  </a:solidFill>
                  <a:latin typeface="Calibri"/>
                </a:rPr>
                <a:t>New Algorithms: Background-matched co-add of SDSS Stripe 82 in the vicinity of M2.</a:t>
              </a:r>
              <a:br>
                <a:rPr lang="en-US" i="1" dirty="0" smtClean="0">
                  <a:solidFill>
                    <a:prstClr val="white"/>
                  </a:solidFill>
                  <a:latin typeface="Calibri"/>
                </a:rPr>
              </a:br>
              <a:endParaRPr lang="en-US" i="1" dirty="0" smtClean="0">
                <a:solidFill>
                  <a:prstClr val="white"/>
                </a:solidFill>
                <a:latin typeface="Calibri"/>
              </a:endParaRPr>
            </a:p>
            <a:p>
              <a:pPr defTabSz="457200"/>
              <a:r>
                <a:rPr lang="en-US" i="1" dirty="0" smtClean="0">
                  <a:solidFill>
                    <a:prstClr val="white"/>
                  </a:solidFill>
                  <a:latin typeface="Calibri"/>
                </a:rPr>
                <a:t>Background matching preserves diffuse structures.</a:t>
              </a:r>
            </a:p>
            <a:p>
              <a:pPr defTabSz="457200"/>
              <a:r>
                <a:rPr lang="en-US" i="1" dirty="0" smtClean="0">
                  <a:solidFill>
                    <a:prstClr val="white"/>
                  </a:solidFill>
                  <a:latin typeface="Calibri"/>
                </a:rPr>
                <a:t/>
              </a:r>
              <a:br>
                <a:rPr lang="en-US" i="1" dirty="0" smtClean="0">
                  <a:solidFill>
                    <a:prstClr val="white"/>
                  </a:solidFill>
                  <a:latin typeface="Calibri"/>
                </a:rPr>
              </a:br>
              <a:r>
                <a:rPr lang="en-US" i="1" dirty="0" smtClean="0">
                  <a:solidFill>
                    <a:prstClr val="white"/>
                  </a:solidFill>
                  <a:latin typeface="Calibri"/>
                </a:rPr>
                <a:t>Generated with LSST pipeline prototypes.</a:t>
              </a:r>
              <a:endParaRPr lang="en-US" i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120824" y="6336268"/>
              <a:ext cx="394697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</a:rPr>
                <a:t>http://</a:t>
              </a:r>
              <a:r>
                <a:rPr lang="en-US" i="1" dirty="0" err="1">
                  <a:solidFill>
                    <a:schemeClr val="bg1"/>
                  </a:solidFill>
                </a:rPr>
                <a:t>moe.astro.washington.edu</a:t>
              </a:r>
              <a:r>
                <a:rPr lang="en-US" i="1" dirty="0">
                  <a:solidFill>
                    <a:schemeClr val="bg1"/>
                  </a:solidFill>
                </a:rPr>
                <a:t>/</a:t>
              </a:r>
              <a:r>
                <a:rPr lang="en-US" i="1" dirty="0" err="1">
                  <a:solidFill>
                    <a:schemeClr val="bg1"/>
                  </a:solidFill>
                </a:rPr>
                <a:t>sdss</a:t>
              </a:r>
              <a:r>
                <a:rPr lang="en-US" i="1" dirty="0">
                  <a:solidFill>
                    <a:schemeClr val="bg1"/>
                  </a:solidFill>
                </a:rPr>
                <a:t>/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7239000" y="5864423"/>
            <a:ext cx="1766467" cy="30777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Slide: </a:t>
            </a:r>
            <a:r>
              <a:rPr lang="en-US" sz="14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Yusra</a:t>
            </a:r>
            <a:r>
              <a:rPr lang="en-US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AlSayyad</a:t>
            </a:r>
            <a:endParaRPr lang="en-US" sz="14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3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40792" y="952848"/>
            <a:ext cx="478840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PhoSim</a:t>
            </a:r>
            <a:r>
              <a:rPr lang="en-US" b="1" dirty="0" smtClean="0"/>
              <a:t> :</a:t>
            </a:r>
            <a:r>
              <a:rPr lang="en-US" dirty="0" smtClean="0"/>
              <a:t> image simulation at the photon level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Telescope and camera including imperfections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Atmosphere</a:t>
            </a:r>
            <a:endParaRPr lang="fr-FR" dirty="0"/>
          </a:p>
        </p:txBody>
      </p:sp>
      <p:pic>
        <p:nvPicPr>
          <p:cNvPr id="6" name="Picture 2" descr="http://www.lsst.org/files/image_gallery/images/data/470/sim102010-4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84" y="878738"/>
            <a:ext cx="3219132" cy="316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91046" y="1981200"/>
            <a:ext cx="4709554" cy="2819400"/>
            <a:chOff x="24774" y="1371600"/>
            <a:chExt cx="5242954" cy="315084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74" y="1371600"/>
              <a:ext cx="3336659" cy="315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1303" y="1505468"/>
              <a:ext cx="1876425" cy="148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Connecteur droit avec flèche 7"/>
            <p:cNvCxnSpPr/>
            <p:nvPr/>
          </p:nvCxnSpPr>
          <p:spPr>
            <a:xfrm flipV="1">
              <a:off x="2895600" y="2362200"/>
              <a:ext cx="6858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ZoneTexte 8"/>
          <p:cNvSpPr txBox="1"/>
          <p:nvPr/>
        </p:nvSpPr>
        <p:spPr>
          <a:xfrm>
            <a:off x="5324316" y="878738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 CCD 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chemeClr val="bg1"/>
                </a:solidFill>
              </a:rPr>
              <a:t>1/189</a:t>
            </a:r>
            <a:r>
              <a:rPr lang="en-US" sz="1600" baseline="30000" dirty="0" smtClean="0">
                <a:solidFill>
                  <a:schemeClr val="bg1"/>
                </a:solidFill>
              </a:rPr>
              <a:t>th</a:t>
            </a:r>
            <a:r>
              <a:rPr lang="en-US" sz="1600" dirty="0" smtClean="0">
                <a:solidFill>
                  <a:schemeClr val="bg1"/>
                </a:solidFill>
              </a:rPr>
              <a:t> of the focal plane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115076" y="4495800"/>
            <a:ext cx="532159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Connected to </a:t>
            </a:r>
            <a:r>
              <a:rPr lang="en-US" b="1" dirty="0" err="1" smtClean="0"/>
              <a:t>OpSim</a:t>
            </a:r>
            <a:r>
              <a:rPr lang="en-US" dirty="0" smtClean="0"/>
              <a:t> to simulate telescope operation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Sky background, Moon, engineering models (settle time, readout time, …), science requirements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066800" y="5758934"/>
            <a:ext cx="48768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 critical to elaborate an optimal survey strategy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666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(contd.)</a:t>
            </a:r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4573829" y="1036574"/>
            <a:ext cx="4389037" cy="3306826"/>
            <a:chOff x="4648200" y="3191233"/>
            <a:chExt cx="4162266" cy="3121700"/>
          </a:xfrm>
        </p:grpSpPr>
        <p:pic>
          <p:nvPicPr>
            <p:cNvPr id="3" name="Picture 10" descr="seqD_063a_half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3191233"/>
              <a:ext cx="4162266" cy="3121700"/>
            </a:xfrm>
            <a:prstGeom prst="rect">
              <a:avLst/>
            </a:prstGeom>
          </p:spPr>
        </p:pic>
        <p:sp>
          <p:nvSpPr>
            <p:cNvPr id="4" name="TextBox 6"/>
            <p:cNvSpPr txBox="1"/>
            <p:nvPr/>
          </p:nvSpPr>
          <p:spPr>
            <a:xfrm>
              <a:off x="5257800" y="5638800"/>
              <a:ext cx="3276600" cy="584776"/>
            </a:xfrm>
            <a:prstGeom prst="rect">
              <a:avLst/>
            </a:prstGeom>
            <a:solidFill>
              <a:srgbClr val="2284A4">
                <a:alpha val="84000"/>
              </a:srgbClr>
            </a:solidFill>
            <a:effectLst/>
          </p:spPr>
          <p:txBody>
            <a:bodyPr wrap="square" lIns="91440" rtlCol="0" anchor="t" anchorCtr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Galaxy positions and redshifts from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Millennium Simulation</a:t>
              </a: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76200" y="1812824"/>
            <a:ext cx="441960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CatSim</a:t>
            </a:r>
            <a:r>
              <a:rPr lang="en-US" b="1" dirty="0" smtClean="0"/>
              <a:t> :</a:t>
            </a:r>
            <a:r>
              <a:rPr lang="en-US" dirty="0" smtClean="0"/>
              <a:t> to generate catalog of simulated astronomical sources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Inputs from cosmological simulations of the universe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Reproduce number, size, spatial distributions and redshifts of galaxies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54228" y="4648200"/>
            <a:ext cx="792297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CatSim</a:t>
            </a:r>
            <a:r>
              <a:rPr lang="en-US" b="1" dirty="0" smtClean="0"/>
              <a:t> + </a:t>
            </a:r>
            <a:r>
              <a:rPr lang="en-US" b="1" dirty="0" err="1" smtClean="0"/>
              <a:t>OpSim</a:t>
            </a:r>
            <a:r>
              <a:rPr lang="en-US" b="1" dirty="0" smtClean="0"/>
              <a:t> + </a:t>
            </a:r>
            <a:r>
              <a:rPr lang="en-US" b="1" dirty="0" err="1" smtClean="0"/>
              <a:t>PhoSim</a:t>
            </a:r>
            <a:r>
              <a:rPr lang="en-US" b="1" dirty="0" smtClean="0"/>
              <a:t> : </a:t>
            </a:r>
            <a:r>
              <a:rPr lang="en-US" dirty="0" smtClean="0"/>
              <a:t>a full set of simulation tools to study and optimize LSST operation</a:t>
            </a:r>
            <a:r>
              <a:rPr lang="en-US" dirty="0"/>
              <a:t> </a:t>
            </a:r>
            <a:r>
              <a:rPr lang="en-US" dirty="0" smtClean="0"/>
              <a:t>and performances and to prepare science pipelines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7596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collaborations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04800" y="914400"/>
            <a:ext cx="79248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LSST is an instrument – LSST collaboration's responsibility is to provide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Catalogs of astrophysical sources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LSST software stack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Level 3 computing cycles at LSST Data Access Centers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04800" y="22098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LSST is not in charge of organizing the scientific exploitation of the data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 Dedicated collaborations</a:t>
            </a:r>
            <a:endParaRPr lang="en-US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304800" y="2895600"/>
            <a:ext cx="6172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DESC is the Dark Energy Science Collaboration (November 2012)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04800" y="3429000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Dark Energy science will require very sophisticated data treatment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Will probably require to have access to some amount of data at the </a:t>
            </a:r>
            <a:r>
              <a:rPr lang="en-US" dirty="0"/>
              <a:t>"pixel" </a:t>
            </a:r>
            <a:r>
              <a:rPr lang="en-US" dirty="0" smtClean="0"/>
              <a:t>level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A</a:t>
            </a:r>
            <a:r>
              <a:rPr lang="en-US" dirty="0" smtClean="0"/>
              <a:t> significant amount of computing resources will be required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12725" y="4419600"/>
            <a:ext cx="4681118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Initiative to propose "User Centers"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Scientific support and expertise center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Documentation – recipes – …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Computing resources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Simulation – Data Challenges – ...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514600"/>
            <a:ext cx="13049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3384358" y="4298971"/>
            <a:ext cx="5510150" cy="2254229"/>
            <a:chOff x="4267386" y="2018632"/>
            <a:chExt cx="5510150" cy="2254229"/>
          </a:xfrm>
        </p:grpSpPr>
        <p:grpSp>
          <p:nvGrpSpPr>
            <p:cNvPr id="11" name="Groupe 10"/>
            <p:cNvGrpSpPr/>
            <p:nvPr/>
          </p:nvGrpSpPr>
          <p:grpSpPr>
            <a:xfrm>
              <a:off x="6410158" y="2018632"/>
              <a:ext cx="3367378" cy="2254229"/>
              <a:chOff x="6410158" y="2338882"/>
              <a:chExt cx="3367378" cy="2254229"/>
            </a:xfrm>
          </p:grpSpPr>
          <p:pic>
            <p:nvPicPr>
              <p:cNvPr id="13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0158" y="2338882"/>
                <a:ext cx="3367378" cy="2110187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8625408" y="4077073"/>
                <a:ext cx="1096820" cy="516038"/>
              </a:xfrm>
              <a:prstGeom prst="rect">
                <a:avLst/>
              </a:prstGeom>
              <a:solidFill>
                <a:srgbClr val="FFFD8D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00" b="1" dirty="0" err="1" smtClean="0">
                    <a:solidFill>
                      <a:srgbClr val="000000"/>
                    </a:solidFill>
                  </a:rPr>
                  <a:t>PanDA</a:t>
                </a:r>
                <a:r>
                  <a:rPr lang="en-US" sz="800" b="1" dirty="0" smtClean="0">
                    <a:solidFill>
                      <a:srgbClr val="000000"/>
                    </a:solidFill>
                  </a:rPr>
                  <a:t> as distributed job manager and gateway to grid, cloud, HPC resources</a:t>
                </a:r>
                <a:endParaRPr lang="en-US" sz="800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4267386" y="3968061"/>
              <a:ext cx="2178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© Tony Johnson / Torre </a:t>
              </a:r>
              <a:r>
                <a:rPr lang="fr-FR" sz="1200" dirty="0" err="1" smtClean="0"/>
                <a:t>Wenaus</a:t>
              </a:r>
              <a:endParaRPr lang="fr-FR" sz="12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484713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199" y="1014412"/>
            <a:ext cx="8458201" cy="5310187"/>
          </a:xfrm>
        </p:spPr>
        <p:txBody>
          <a:bodyPr/>
          <a:lstStyle/>
          <a:p>
            <a:r>
              <a:rPr lang="en-US" sz="2200" dirty="0" smtClean="0"/>
              <a:t>LSST is going to push astronomical data to an unprecedented scale</a:t>
            </a:r>
          </a:p>
          <a:p>
            <a:r>
              <a:rPr lang="en-US" sz="2200" dirty="0" smtClean="0"/>
              <a:t>Project is approved and will operate in 2022 – 2031</a:t>
            </a:r>
          </a:p>
          <a:p>
            <a:pPr lvl="1"/>
            <a:r>
              <a:rPr lang="en-US" sz="2200" dirty="0" smtClean="0"/>
              <a:t>Construction will start this summer</a:t>
            </a:r>
          </a:p>
          <a:p>
            <a:r>
              <a:rPr lang="en-US" sz="2200" dirty="0" smtClean="0"/>
              <a:t>LSST is building a new open source, multi-instrument, software stack</a:t>
            </a:r>
          </a:p>
          <a:p>
            <a:r>
              <a:rPr lang="en-US" sz="2200" dirty="0" smtClean="0"/>
              <a:t>A highly distributed / fault tolerant SQL database system to store and give access to the catalogs is being developed </a:t>
            </a:r>
            <a:r>
              <a:rPr lang="en-US" sz="2200" dirty="0" smtClean="0">
                <a:sym typeface="Wingdings" panose="05000000000000000000" pitchFamily="2" charset="2"/>
              </a:rPr>
              <a:t> Qserv</a:t>
            </a:r>
          </a:p>
          <a:p>
            <a:r>
              <a:rPr lang="en-US" sz="2200" dirty="0" smtClean="0">
                <a:sym typeface="Wingdings" panose="05000000000000000000" pitchFamily="2" charset="2"/>
              </a:rPr>
              <a:t>Yearly Data Release Processing will be split between NCSA and CC-IN2P3</a:t>
            </a:r>
          </a:p>
          <a:p>
            <a:r>
              <a:rPr lang="en-US" sz="2200" dirty="0" smtClean="0">
                <a:sym typeface="Wingdings" panose="05000000000000000000" pitchFamily="2" charset="2"/>
              </a:rPr>
              <a:t>A full simulation chains (Sky, optics, atmosphere, telescope operation) is being developed</a:t>
            </a:r>
          </a:p>
          <a:p>
            <a:r>
              <a:rPr lang="en-US" sz="2200" dirty="0" smtClean="0">
                <a:sym typeface="Wingdings" panose="05000000000000000000" pitchFamily="2" charset="2"/>
              </a:rPr>
              <a:t>We are just at the beginning of the process to define how science collaborations (like DESC) will access to the data</a:t>
            </a:r>
            <a:endParaRPr lang="en-US" sz="2200" dirty="0" smtClean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414401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09600" y="1295400"/>
            <a:ext cx="464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Slides, ideas and numbers borrowed to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Tony Tyson (UC Davis)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Mario </a:t>
            </a:r>
            <a:r>
              <a:rPr lang="en-US" dirty="0" err="1" smtClean="0"/>
              <a:t>Juric</a:t>
            </a:r>
            <a:r>
              <a:rPr lang="en-US" dirty="0" smtClean="0"/>
              <a:t> (LSST)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 smtClean="0"/>
              <a:t>Jacek</a:t>
            </a:r>
            <a:r>
              <a:rPr lang="en-US" dirty="0" smtClean="0"/>
              <a:t> </a:t>
            </a:r>
            <a:r>
              <a:rPr lang="en-US" dirty="0" err="1" smtClean="0"/>
              <a:t>Becla</a:t>
            </a:r>
            <a:r>
              <a:rPr lang="en-US" dirty="0" smtClean="0"/>
              <a:t> (SLAC)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Jim Bosch (Princeton)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Jeff Kantor (LSST)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Andy Connolly (U. Washington)</a:t>
            </a:r>
          </a:p>
        </p:txBody>
      </p:sp>
    </p:spTree>
    <p:extLst>
      <p:ext uri="{BB962C8B-B14F-4D97-AF65-F5344CB8AC3E}">
        <p14:creationId xmlns:p14="http://schemas.microsoft.com/office/powerpoint/2010/main" val="1653208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– Synoptic – Survey – Telescope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52400" y="990600"/>
            <a:ext cx="86106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Synoptic :</a:t>
            </a:r>
            <a:r>
              <a:rPr lang="en-US" dirty="0" smtClean="0"/>
              <a:t> from the ancient </a:t>
            </a:r>
            <a:r>
              <a:rPr lang="en-US" dirty="0"/>
              <a:t>Greek </a:t>
            </a:r>
            <a:r>
              <a:rPr lang="en-US" dirty="0" err="1"/>
              <a:t>συνο</a:t>
            </a:r>
            <a:r>
              <a:rPr lang="en-US" dirty="0"/>
              <a:t>πτικός </a:t>
            </a:r>
            <a:r>
              <a:rPr lang="en-US" dirty="0" smtClean="0"/>
              <a:t>(sunoptikos) </a:t>
            </a:r>
            <a:r>
              <a:rPr lang="en-US" dirty="0"/>
              <a:t>“seeing the whole together or at a glance</a:t>
            </a:r>
            <a:r>
              <a:rPr lang="en-US" dirty="0" smtClean="0"/>
              <a:t>” – </a:t>
            </a:r>
            <a:r>
              <a:rPr lang="en-US" i="1" dirty="0" smtClean="0"/>
              <a:t>source : Wiktionary</a:t>
            </a:r>
            <a:endParaRPr lang="fr-FR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152400" y="1792069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LSST is an instrument designed to make high precision images of the whole accessible sky in 4-D (x, y, z, t) </a:t>
            </a:r>
            <a:r>
              <a:rPr lang="en-US" dirty="0" smtClean="0">
                <a:sym typeface="Wingdings" panose="05000000000000000000" pitchFamily="2" charset="2"/>
              </a:rPr>
              <a:t> 10 year time-lapse movie of the sky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28600" y="2667000"/>
            <a:ext cx="32766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Time domain science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Novae – Supernovae – GRBs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Source characterization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Instantaneous discovery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114800" y="2743200"/>
            <a:ext cx="2819400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Moving sources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Asteroids and comets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Proper motions of stars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28600" y="4038600"/>
            <a:ext cx="28194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Mapping the Milky Way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Tidal streams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Galactic structure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Complementary to GAIA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868610" y="4037314"/>
            <a:ext cx="44196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Dark energy and dark matter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Gravitational lensing (strong and weak)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Evolution of large scale galactic structures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Trace the nature of dark energy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400300" y="5638800"/>
            <a:ext cx="3429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3 keywords : </a:t>
            </a:r>
            <a:r>
              <a:rPr lang="en-US" b="1" dirty="0" smtClean="0"/>
              <a:t>Fast –Wide – Deep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10491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Telescope and Site</a:t>
            </a:r>
            <a:endParaRPr lang="fr-FR" dirty="0"/>
          </a:p>
        </p:txBody>
      </p:sp>
      <p:pic>
        <p:nvPicPr>
          <p:cNvPr id="3" name="Picture 4" descr="http://lsst.org/files/image_gallery/images/telescope/470/Telescope_Aug_2011-470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2" t="6779" r="4889"/>
          <a:stretch/>
        </p:blipFill>
        <p:spPr bwMode="auto">
          <a:xfrm>
            <a:off x="5867400" y="841844"/>
            <a:ext cx="3288322" cy="273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668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6096000" y="3567975"/>
            <a:ext cx="28956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350 tons mobile structure (60 tons for the optics itself)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971800" y="1076178"/>
            <a:ext cx="32004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3-mirror optical formulae f/d = 1.23 </a:t>
            </a:r>
            <a:r>
              <a:rPr lang="en-US" dirty="0" smtClean="0">
                <a:sym typeface="Wingdings" panose="05000000000000000000" pitchFamily="2" charset="2"/>
              </a:rPr>
              <a:t> extremely compact and luminous instrument</a:t>
            </a:r>
            <a:endParaRPr lang="fr-FR" dirty="0"/>
          </a:p>
        </p:txBody>
      </p:sp>
      <p:pic>
        <p:nvPicPr>
          <p:cNvPr id="7" name="Picture 5" descr="http://www.lsst.org/files/image_gallery/images/site/470/Render1-4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57246"/>
            <a:ext cx="344950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52400" y="375724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Cerro </a:t>
            </a:r>
            <a:r>
              <a:rPr lang="en-US" dirty="0" err="1" smtClean="0"/>
              <a:t>Pachòn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133600" y="3767238"/>
            <a:ext cx="146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2700 m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52400" y="4144776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&lt;Seeing&gt; = 0.67 </a:t>
            </a:r>
            <a:r>
              <a:rPr lang="en-US" dirty="0" err="1" smtClean="0"/>
              <a:t>arcsec</a:t>
            </a:r>
            <a:endParaRPr lang="fr-FR" dirty="0"/>
          </a:p>
        </p:txBody>
      </p:sp>
      <p:pic>
        <p:nvPicPr>
          <p:cNvPr id="11" name="Picture 2" descr="http://www.lsst.org/files/image_gallery/images/site/470/large_map-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738" y="3530878"/>
            <a:ext cx="2355994" cy="281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337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3" y="152400"/>
            <a:ext cx="9116895" cy="636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7468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and Filters</a:t>
            </a:r>
            <a:endParaRPr lang="fr-FR" dirty="0"/>
          </a:p>
        </p:txBody>
      </p:sp>
      <p:pic>
        <p:nvPicPr>
          <p:cNvPr id="4" name="Picture 5" descr="FPA3a_RTMOu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838200"/>
            <a:ext cx="3468689" cy="3276600"/>
          </a:xfrm>
          <a:prstGeom prst="rect">
            <a:avLst/>
          </a:prstGeom>
        </p:spPr>
      </p:pic>
      <p:pic>
        <p:nvPicPr>
          <p:cNvPr id="5" name="Picture 2" descr="http://www.lsst.org/files/image_gallery/images/camera/470/suzanne-4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267200"/>
            <a:ext cx="2261945" cy="215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6200" y="990600"/>
            <a:ext cx="42672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64-centimeter diameter flat focal plane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3.2 billion pixels @ 0.2 </a:t>
            </a:r>
            <a:r>
              <a:rPr lang="en-US" dirty="0" err="1" smtClean="0"/>
              <a:t>arcsecond</a:t>
            </a:r>
            <a:r>
              <a:rPr lang="en-US" dirty="0" smtClean="0"/>
              <a:t> / pixel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± 5 microns total flatness deviation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2 second readout time</a:t>
            </a:r>
            <a:endParaRPr lang="fr-FR" dirty="0"/>
          </a:p>
        </p:txBody>
      </p:sp>
      <p:sp>
        <p:nvSpPr>
          <p:cNvPr id="7" name="AutoShape 2" descr="data:image/jpeg;base64,/9j/4AAQSkZJRgABAQAAAQABAAD/2wCEAAkGBhASEBQSEhIUFBUVGBgWGBcYGBQcGBYWGRkYHBUcFBkXHSYeGhklGRoYHy8gIycpLC0sFx4xNTAtNyYuLykBCQoKDgwOGg8PGjElHyQvLzUtMi0sLC0sLCw1LC0sMSwsLCwsKiwsLCwsNSwpLC0sLCopLCwsLCwpLCw0LCwsLP/AABEIAL4BCQMBIgACEQEDEQH/xAAcAAEAAgMBAQEAAAAAAAAAAAAABQcDBAYCAQj/xABEEAACAQIEAwUDCQYEBgMBAAABAhEAAwQSITEFQVEGEyJhcTKBkQcjQlJicqGxwRQzgpLR8AhDouEVU2ODsvFzs8JE/8QAGgEBAAIDAQAAAAAAAAAAAAAAAAMEAQIFBv/EADQRAAICAQIDBQYFBAMAAAAAAAABAgMRBCESMUEFUWFx8BOBkaHB0RQiMrHhFSNS8QYzQv/aAAwDAQACEQMRAD8AvGlKUApSlAKUpQClKUApSlAKUpQClY8RiEtqXdgqjUkmAK4jGfKYrsRhlHdpJuX3MBLa6uwSJ0WCM0SSojWoLr66Y8U2ZSb5Hd0qjcd254lfulULoraoIJuFPt5SLYbmVyGNpMSdRrnEG/5s/cwX64f8yaoT7UiuS+Lx+2TfgL9pVDWm4pnRUjM7ZVz2sFE6mTktKQAAWJGwBrpOK9p7tq8LGGcs9tfnGL3cjOMuZLa58qkA5jIIEhdwYh/rMFJRlHOf8XnHnnBn2ZatKrvAdvMUHRHUXM7BRpJk9coXKu5JytAFdSnaq2GCXh3bkSACHBHUBfHHmVAq3V2nprGo8WH3Pb+PmauDRN0rHYxKOuZGVlPNSCPiKyV0TQUpSgFKUoBSlKAUpSgFKUoBSlKAUpSgFKUoBSlKAUpSgFKUoBXi9eVFLMQqqCSToABqST0ivdVv8oPaBrzHC2/3KMO+bTxsCPAJMZF3bqRHIioL740Qc5GUskN2h7VPjbu7phx7K6rmRhoWkiXddY3W220vNamKw+HKJaDXhLZ3CIgV8kd0k3SGCW5kArqYMeEAaN7F5i0eMNu1wTIiIUbleepjXQRWpi78DxF7hOioJlz0VFgH4ac68jY7NTYpN7938eH8+JYWEiWw4sW7gfLdDITBe/bUQRrGWzBH6it21xsFc03xuYW5hmOnQGzBPxrhBgMTeOXuYk+xaGYqNPbYDKDvzEQayXuy4T96bCeWIvqCDzOVSxJ93Krv9FUv+2WH8fqZi290WIeNW1t3GFy8l5kyJdvW7ZW3mI2FgczGpWZCzIEVztvhN0Fe6yXCpB8FzM2p8ZdSBd1BYk5CdZ1Nctftm0gazjcF4d1V7o0APMat6bmogds8WD48l5QZCssxBOxU5o9Z99arsWyrPspJ571j18cGJSSeGXTgrS4Sy2JxA8fsog310AWQPG56gZRvHirlrV3v7tx7+V7hYP8AdGXKFQHXIsMB6knUmoTh/wApQdRbvAokiVuA3rZHLLMOhmPZ2qcw13D3Bms3Moff/wDosEqNMwYG5aIBO0nzrl/hLdM5O1PL69Eu7/WfEzxJ8ib4G+I/aF7pyFEm4ZOYLByZW5nNsrSsA6aV1eG7e20vdxeZWYfSUEHloQfCzCRIQzqPDXN43Gpg8GDaIdrhgOsspcjU7sTAEKkk6KNdTUFhI7tA0GRGaVZXb6cOJVmJkkbzuK20etvrbnB/l5Jd/j/rDEopl2YbFpcXMjBh1B58weh8jrWWql7P4jEJfJtXMqBfFuSG+iNdGWPonYbZZFd1wXtfZvMbTsi3VIUwwKlunVW+y3uLQa9RpO06tQ+B7S7v5+n7kEoNbnQUpSuoaClKUApSlAKUpQClKUApSlAKUpQClKUApSlAKUpQED2y402Hw/zZi7c8KfZ0lm9w5wdStVBiHBJEAARn+0wA3PMLtruR5V0XyscfVMbaQkk27YKoBu7kxr9Gcqj3N0rkLljuVS/ecMGA7qwVLd45mXYAg5TMgHMdAZ3rjavTW6i1dIrZeL64XXu7iWvuRtWwzqXUqlsb3rhy2x90nVj6VorxpAD3VvvTJBvXpSzGY5YSZeRBykgeVa3EcY91819s7DZB+6teRA3by08zWRLiQGkseRI2H2QBlA8hp+dej7P7DhWuKfr3/bC8y0q0uZhxmNv3RFy7dddsixZte5QJI9V99aNvBqLkKltfD9Utuftkj8K3pkyfd6f3+Z61iT943kqj8zXdjRXVhQWDc9lWjRh5fN2Y/wDCtS9ZufSTD3J+tbUE+9QPzreJryo5n/0KkcIvmjOTXwC20P7kW9QxDKL1glZjMjSywCRKkRNdJd4TbxIN3DhcPigM0IYt3R1VliVJ56anxAyDUGTWXBY5rLqy/ROYDoeY9GEqR9oHcVzNXoYyi51LEvk/BrkzGEfcB2su2nK3wy7qxAXKxn/OQjKxEEagEa866Kxes3pa262y4Etq1l+QD5p1H1LkxpDLUZ2vwFo4hXUwbqC5od4gElehUp+NQPD8Let31Fo5M0z4gLZABJDFtFmIk6SRXltR2VptVD2tH5J45f8Al+v9IxL2TTaeGuj+hZXEMSuGtLZtmGbYkxvuxZtM52XMRrpyiopLKalRlI8JMQwjkwOvqG35g1G8L40Lk23jTQJGgka92xkCdPm28J26xvJhrkgW/Gvshtfm45POuUfUbafA2sV5GWmnp24WbPr4+vvggznkdj2U7a3BmtYhWKIQO83IBmDuSywJIPiEjcGF7+3cVgGUggiQQZBB2II3FVBiLgtqLSHxESTpIE+Jj5k6Dl7hFb3ZftPdwZCXGN20faMag/WHmefI+R1btdn9qP8ARdy6Pr7/AFkjnDuLTpWLDYlLiB0YMrCQR/f4Vlr0pCKUpQClKUApSlAKUpQClKUApSlAKUpQContR2jtYHDPfuaxoqzBdyDlUfAknkATyrd4jxC3YtPeutlt21Ls2uigSdBqfQV+cPlD7dNxLE/Nz3KytpfKdWYdWIk9AAORJmqr4nl8lzI7J8K25mPBcQ/bcddxeM8aWw11tcoLCBbUDeNAAvIKJJgzsYrEXLjm8+t1tQP+VbOyp0crz5D1mtm1gVtcPwyMB47ty9cMbraDadY0QenrWqhO7bnU+p3/AKe6pqJKUnf7l5I6Glq4Ib8zZCoVGgIjTTl0FahuzIG2kxzj9Dv6RWrexuUso1126T7XkJ/r1rCce2wVR6kn+lekjLjSx1J0m3hEhWCz7dz+Ef6f96x4HENcvJbYquc5ZysYPLTNz0qWt9msQWu5TbaHg6sp9ldpBHPrWklh4ZmUXF4ZobnyH4mvRrNicDdtjx22QdYlf5llR7zWvNDANY7x8J9D+VeyawvdAZZ2DBmGmqg6jXr+QNaWS4It4yaTmoR4pcjoO0tvu2wluNVtMX+sWIQa8ySUPwrw+FYRh0/e3P3p+ou+Seg3bzEahTWjwLEJcu3bt9nKqwKOzHMgI8BUtvlyk5QZ23Io3EQVuph2R2ZiHuyxTLPsKYBPU9RA5k15WqKqhmTKMnxS2NfjWVgLdrWykxoMzsYzOGjNlJAIWeQOp0GXgHaRrRC3TE7XYGs8rwHteu468xpd4gaGvToZyqDrIgaBj1rxdtWG/wA0ifrrAPxC6++tbfw+prdV626Nc0XKWuHhmtu9fXvR1uIuMSbwDeKGdCRmXSAUO22gPskeFuRrLcbvLYATMHJAYjwae02pB8JiV3DQpiQa5rh3ELuHi3cPzc+C5q2SdwRvlI0jb8j0rYxbVosBJUCAJYZWYkFP+nmYtp1PlXj9XpJaaait/wDFrqvuttv4b0awT3ZvtWuCupZYu1tgMwgtliAGzfWOkj6XrE2nauqyhlIKsAQRqCDqCD0iqSwZVk5NOrcw0jfzBG3lpygdJ8n/AGqNq82DvTkzAW2JBys5OUE/a6bglfr6dHszWtP2M/c/XyIZx6osylKV6EiFKUoBSlKAUpSgFKUoBSlKAUpSgKm/xBcZezhsOlvEPba41xWtoSBctlIbPG4BIEHQ5z0qt+ynZ4rZtOTF3EliogeDDgwzmRMuwYDbw22Goesvb7if/FOOMgeLSN3Ibktq3JuuPg7fCus4KO8Z7+XKGi3bX6lpIVVHoFC/wedWZZfDT7369cjST4U5fA1eNYALg7TCTk7y0ZMwIIjoBNsCdzm1ma5jF4ojwr5ifIaaV3K4q2XexcPzV8Sp5LcEBgD5wrA7Bg3WuL47wS9hrpFzVSfA8eFhyHkw5r+e9S6BxjY6Z9G2vFHRpsUoJkaBXxvL1r7SvQIlTxueLh2ZTr7Q/v0/KrC7KY/vrT3ObXGn1CrVfjp7xUh2T4ycPdg/u3YgjoZP4j+o51Jdvia95atXGlNFl1F47s7YuScuRj9JIGvmvsn3ifOpBr6hcxYZTsZEGdoPOtTHcSFsKWm2rT4iDmMAn5u3Ek6AaxuNDVO7UV0rM39/gVG8HK8S4HdszqrqBmLCBAmPEGOknQQTJrnsQ+pUazv+g/29B1qR4z2sF9mtJ4VU6KYLM2xe430mG0cthpNSnC+xSNg1xOJum13rfMpEl7S/vrhHtbHwxMmDBDCqktTw1+1msdy8PHxfyXmcTVTlqbfZR5IguFLAJYLlAPtCcoOoyk8+c/aA5tWLE3Ax0GVdso0n70b+n51lxotq7JaUopIaCQSR9CY58z5wNhWsTXnJSc3xPqdvTUKMU2eMg6D4CvDCASNPT9Rsa9k1hxB8J+FalxvBlwGMZAFEaj2D7LdQJ9lvw/Td7PccVLv7O7nJqLTNICFozW3XYrsPKTrBkRjqIjptWpjbJZc3P6XpqAfXkfjzmo7KY3RcJdfkynfXtxR6Fq8Fu4WzZvBrIu3cxFpWlkUmJVuQVWzPJ1IaBrpWimGJBRCo1zO2URLGT4VgAnoNAI8qhOzXG+9t5GBN23AMAzctzGuntKefx3Mdj2Z4FfvWM6PZbxGQWcEHQyfAdGEMOgYDlp5PUQellJze+ev08Ovm9+4rL8xYHYPtGcTYKXD89ZhHndh9F/ORueonmK6eqQ4PxdsJxA3gwKKe7uZWLK4mLmQkAwukDmyaaRN2o4IBBBBEgjYg7RXrdDqPb1JvmuZBJYZ6pSlXTUUpSgFKUoBSlKAUpSgFQvbTjP7Jw/E4iYNu2xX758Kf6ytTVVj/AIguJG3wpbYP768in7qhnP8AqVa3rWZJMwyl+yFpj31wSWeLS85zmX/AKv8A3KsrD2SyKi6W1AWdDMfgxP8AL97lxfyeYIPEiVUu5HInwqJ8vZ0+zVi1ZrWZSk+/9iC6XKJhODTKVIkHedzG0ny5dOVc1hu1pRrmHvqLltXe3D6gqrELrBI0AOoI6Za6m7dCqWYwAJJ8qq7iGKNy/cuRAuHvFH2fZ18/CD/EDzqPVVxklkzp5uL2OqfhXDrwzW3u2Z6DvLfuy5iP5h6VqN2Wt/RxuHP3pU/CTXNDeRoeo0PxFZ1xl3/mXP5m/rUML9TDaNj9+/75L6uJwdmLX0sbYH3Q7n4CK9Dg+Atjx3L97WTCraWd931+BqE/aLh3uOf4m/rWK7h51EFh11nyM1J+J1M9pWNLwx9MG8dQ84zhHVYXtCpuJYwy2rJOisxLELzJu3BCruTAManrUt247OW+HYJr+KvG9ib3zdtQTlBIOZiScz5V1A8KzlBEGq90bqI1B2Ntvz/9fDFx3juIv92l5864ZGCDkCSIj35dNoWBAAAnr7O/vJ/qi+v3JdbS6oKcZZTNz5OezJ4hxNLJ/dJNy4CRItKwlQRGpZgsj6xNWp8pPEQl02l8Krb7lUAAAAVWuERsO7uBY20XpUl8ifZVMNw5cQVHfYnxltJFv/LUHpAzEdW8q5Ptx85i8pnW5c6/Sv8AdiQN4W2PhVftC1TswuWSjTExDgdu5h0S4PFGbMPaVm1MH3xB0MCuN4lw+5YfI48wRsw6r+o5fAmyCa1OJcNS/bKOPMHmrciP712qgdxLCwVqTWG8dVHn+VbePwb2bhtuNR8CORXyP9RyrSJl/QfnWTDPZrzoDJ22YdQdD/flX2vhE6VgHrDzaKX0Yh7T92w5EDYkeY0PWa73B8TuoHNlu7TEKRoZI1l8p0yuCXAOsZmI2EcHa8S3V+vaD/xWzrXQ8DxJcCxOrW1uqDrLKMrL5TK/6+tUe0aI20e0a3jz8v4Zzpx4W0iaweEtukkAqBCqNcoAjMANjG3QeulnfJhxz9owIQmWw7GydxIUAoQDyykL/Ca5K5x+w+Ats9tLl8zaXMoLSoHjY7gBCjGD7RA51m+SrF5MW9nXLdtFwSfbZH39fG5nnpXN7Ivl7ZqSxnb4EVi2LWpSleqIBSlKAUpSgFKUoBSlKAV+eP8AEBxrE3MYmHe2yWLX7tipAuswUuykiCBIXSYg9a/Q9UZ/iTBz4HXSL2n8Vn+/dVnTNKe66MwyJ+TezGGLeg/F2P8A5D4V11cp8m12cHHMOfyAH5H4VJ9ouPjDpC63CNB08z+lTw2iVLN5EZ2u4rmIw6a7Z459Fnz/AA1P0ah7XA7t9Cbay6BrmXZnUe3kXmCBoBtltip7sP2ZV8+LxQJs2zqpGt6621tes6ZjJAGn1iNs9nrTupZTcfkCZB6QG9lRprpoozTz592ojxb+77lquvhjl+84BTNZFWpvtP2XbCMrADurm2WYtvuU15RqDpswgQKiVWtYyUllCMozWYvY+qtZVWvirWRVrY2MGJtAAuNCoJn061zKtmMfWYT6DQfmfhXR8afLYbzgfE/0qB4Nh1uXVVp1BOmhBgka8ta7GhlwVSm+nIObfDF8l0LE7J9u8Vw+AGN7DzqDJK/fG8x9Ia9QYC1s8RxwvXbN1drmRxv9LEOdyBO/QVx727toySSv1wNYHK4v6j8Kmbl03MJbZSJC3lEbSrh0j3NtXK1dNKirKXs3y7vLqvLl3HXuVEkratu9evXidrSuIwHa2/bgXB3i/WBJ/Hf4zXQYLtRhrn0sp6H/AG/UCqMsxeJLHmW51ThzR57S8F7+1Kj5xJK/a6qfXl5x51XVvcn3fCrY/akyllYMACdCDsJ5VXvHeFm0yPyvLn9G+kPgVPvNZIWRlKVhv3OQ/wDdAbOAPziea3l90E1I4G3dt37AMEBSQFMnuxlzZjoQSCNDBE1G8P0a3JGi3j8dKsDhPDe+4mSFi3YshCerMBA95LH/ALdVtXaqtPOT5Yf2+pRvz7TCPnCeCpexD2UZVkFs2rFgI8JMz7RbnIANTXZu29vjNhCVITOhywVBa0xABgHZZII00qCTHXbVy1dQAMLZWWiPZykwJJKlyYIElY51KdgLBfidj2iyC9dafq5Msn7Re5rOoOnKuFoozepjLO316/IhlyLopSlewK4pSlAKUpQClKUApSlAKpr/ABJYImxg7vJXuIfV1Vh/9Zq5arf5dODYvEcPAsIjW7TNfvSfGAimCk6EQXnnoI51LT+tGGU32K4pcRLqW2CtodRmEHnE7gz/ADV2nYz5P72Nu99cZzbmWvNz6iyObcs2oXrplNb9jOPJg8ZavXLS3ranLcRlVsyHcqG0zDRh5gcjX6ww/GbD4UYmyyvZ7s3FZdioBO3KIiNwQRyrfVVyjPn+V7/dfERxzxucH2xuAYhLVtwtjDWsvdgeFXO8nnCBdtpI1k04Tg8q52HjfU/ZXkv9fOegqB4aGdLAuEs1woXJ1JYjvLsnnMN8a6yuDdPiZT7RscUql5swY/A271trVxcyMII/Ig8iDBB5ECqr4zwS5hbvdvqDqjxAdf0YbEe/YirbrV4pwu3iLZt3BIOoI9pWGzKeTD+oMgkUpudb8ChRe6n4FSKKyqK3uMcCu4V8r6qT4LgEK/kfqv8AZ94kbaiiurGSkso7UZKSyiJ7Sn5pR1YfgDWl2VUd8xj6B/Na3O1Q+aT7x/8AE1p9lG+eI6ofzU11699HJY9ZRq/1HWAVktKAjqABDC7/APi5/pKn3V5UV7mIMTG46qRDD3gn3xXGnHMSaLwzmrth7bMADAMeE6xykHyisZvA+0FJ8wVNTWNswZmYhSeo3RveD+PlWoRJ8h+dIaiWMPc9DRrJ8CT3NC7chYBuCdPaka+tfcVfJUS7sFiAcsAbaR5Vnu4RC6jLG5MSNttvOvt/CpkbT6J5t09aOVf+JJK+Es5iR925ArWNwzm6DbynlXrUmTtP48p8qzWMKCwPtGZPXoojkWOwqDOCqS3BsFLgt0W172Zc/wD5D4Gre7P8NFqzmPtXmN9/LPqq+irC+oJ51UeDxRN63hlXM1xhbVl2zOSpYzuM7lgegFXP2gxGSy8aFvAnq0jT0Et/DXmP+QWS/t0p/q3fyx9fgc9y4pORwL4sWnw1x9VBz5Y10AaJ8zl15RNd98l3D7jm/jrwAa82RNPoLGY+mYZQP+nPOuP4L2d/b8b3IUratqDeYRIBMKoKn2mVFjoPSKuvD4dURURQqqAqqNAFAgADoBXU7L0qWLpLfG3xz67yvOXQyUpSu6RClKUApSlAKUpQClKUArzcQMCCAQRBB2IO816pQH5O+UbsU/Dca9uD3Ly9lutudp5sk5SPQ8xU38k3G8XOKwaODYuYbEO6MT4WFsgNajZiSoPIieYFXn257EWeKYdbN13t5HFxWTLIYAjXMDIg7COVURw7szi+E8cw1m6GKvdVMyBit6w5y3MoGp8J1TUgx5E9KNqupdb5pen5+vLTGHk7Xhja4c+Y/G04H4kCunrkksvbz2v8yw5HqyNI9xYFfQV1dq6GUMuoYAj0IkfhXlLFhlLtOP54y70e6VixGJS2MzsqjqxA+E71q/8AEmf9zaZ/tN4E9xYZj7lqPBy8G1isKlxClxQytoVI0P8AfXlXA8f7O/s7fNt3inZN7y/wjW4vnuOc712v7Ddf97dIH1bUoPe2rn4itjC4K3bEIgWd4Gp9TuffUtdrrexLVdKp5TKW7SoGw4YagMP1B/E1z/BcWLd5GO0wfQiP96u7tX2Ps4qzdKrlvFTDLpnYaqLg2aSAJOo61Qzb7R+c+deq7MujfTKHL+fsdSu9W7osoCvYFRPZ/iouoFJ8aiD5j6w/Xz9alXeB1J0A6n+/yqhZXKuTjLmi2nk174gxEiNvIn2T75K/xDpWhctZdtVOx/Q+f971MJa0IOs7+f8AtyitW9hmWSviU7qf719d+oO9VpQ6osVXODIq3q7HpC/qf0r7iFJXKolm8IHUtpXtrKScj92easBE+/Ue4+6vVrD3VOYXUBGxjadyOmnOedQybxtzL0boPmSFjAWcIoe5D3Y8I6fdnYdWPu6GGv3oPIMdgoACgiIA3mDAA1EzuRW7hMCWhznuFtZ2TyLEyWOwiW1IEaittOGXO81CgQGY8lAnYaZpOm8yG5QRTrjGrNlksvq/ojS6/iXDFbEv2E7OMLwxl1gtmwpIafadhCiPqqpzdcxAFdBj79zF3lREY5pW2sxG0liNVJGs65VU+c/eFcGxWJFsW0JtqNGYFLaTzWfaO8kBmk6mrC7Odl7WETw+Nzu5GsTMLqcqzyk+ZMCudDRW67UfiLlhcl5eHi+r8Sm5KKwjL2b7P28JZ7tdWYl7jxBe4YzHyGgAHJQByqVpSvUJKKwiAUpSsgUpSgFKUoBSlKAUpSgFKUoBWvicBauMjOis1ts6EjVGgiVPIwSPQ1sUoCue3/Cu5xC4pR4LvhueTAb/AMon+F+ZFRGALlu670ohkrlAzE6llzmY5kQNs2ulWpxHAJftNauCVYQeo5gjoQYIPUVU3EuGXMJd7i77O9u4JAIBGXKeRBj7pgfVLUr6+qFlaur4Hz6E1h+F2kOYLLfXYln/AJmk1t1HcP4nMJcMNsDsH/o3lz5dBI1QafU87bXKuXDPmK+0pWpGKpf5Teypw+IN9F+Zvktpslw6sp6SZYe8cquisGOwNu9ba1dUOjiGU8/6HmCNQRVzRap6W3jW66rvRLTa65ZPzbZvMpDAkEHQiR+VWd/w0PhbF+1dZbjWTcZWIa2DIEAvLLJV9Sx9muU7a9irmBuSJewx+bfod8rxs/nzA9QO/wCB8Ma3YtWFU3HYBVRiJJYE5CYgKozSY0AYnnXe7TvhbCuyp5z6afkzuUr2jUk9iDw9u8ys4dcqgie5cnvNltwtz2y8J5E+Rr7g8JiL90W7dwEHQFUA1HtnMzMMimRm5xpO59YnhwS4LCMLjL4Wa2XysSCQELeLMwYid1txzcZbB4BwVMLalozEeI8lHJV8hoIHl5Vw9VqsPhrOnp9Pn80zDhexuCtW/nEF5gNbl2Wb+H6onTKoE6bmtW72ewSg3nsqiCYA0JPIb6neTsNtgxMrisUsd5dOVFJyrzJjX3xM8hqOpqIw+HxGPvBEWAIOs5bazoW+Gi7kjlHgpRhK177lmco1rYi8Nw6/jMR3NhddGzEsVsrJg3J98Lz1kcqtbg3ZDC4dVi2j3BE3WVS7N1+z6DYQK2eBcBs4S13dobnM7H2nc7sx/ADYAADQVJV16qY1xwkcyc3N5YpSlTEYpSlAKUpQClKUApSlAKUpQClKUApSlAKUpQCtDjPBbOKtG1dWQdiIzKeqnr+BBIMg1v0oCnuOcDxGBJF1e9sHQXAJgcg4O3oT6Fth6wHGGA8DC6nRicy+WbcejAnzFW86AggiQdCDsR51xvGfkvwt1s9hmw1z7HsfySIHkpA8qqz06fIzNQsXDYskNa45ZPtE2z9sQP5hK/jW1bxlpvZuIfRlP5GonE9i+LWfZFrEjqrBW9+bKB7pqNu4LGg/OcNvE+Sl/wAQsfjVV6eXcUpdnVv9MsevcdPdx9pfauIvqyj9a1L3HU/y1Lnrqq/zMJP8INQ2H4fjiYt8OvA+YFsfFgBUzw/sJxG8fnmtYVOeWLl33fQHrr6Ujp5PoZh2fVHeUs/IicXnvsqMovXLhi3agZSd9AZgCJLmYAnkBXvjmGfh1l1a8t7F3jkBC+C3abUoAdYbLmbUnImWZILWDwzs1g+H27l5EYuEYvdcl7rKPERmOw0HhWBoNKrjiuHa9jUfESEyl2IDGXZibirEmYW0oG8KI2qWxexhtzOnTCLaitoozdjOBi2n7TdmTJBbUkkyznqzN066biJTiHFFXxvpHspzO8ExsdxOvMLJk1HcU4+ZAC5Y2QxKCNJGoQxzbUDQKdWOz2c7IX8Ywu3SUtb5vpP/APEDOkfTM8onlUqolN7l2y9RWEa/DuG4jiF6BoqxJPsWhy0G7RsoPnP0qtDhHB7WGti3aEDck+0zcyx5n8BsIFZcDgLdm2LdpQirsB+JJ3JPMnU1sV1a61BbHNnNye4pSlSmgpSlAKUpQClKUApSlAKUpQClKUApSlAKUpQClKUApSlAKUpQClKUApSlAYcZhFu23tt7LqVPoRBjzquuKdjuKNeNu26G0dnDC3p/1Il5+6IPlsLLpWkoRlzNoyceRx/Z75OLFiHvEXnGoERbU+S/SM82nrANdhSlbJJcjDeRSlKyYFKUoBSlKAUpSgFKUoBSlK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8" name="Picture 4" descr="http://lpnhe.in2p3.fr/supernovae/instrumentation/lsst/fig/carousel_desig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743200"/>
            <a:ext cx="3276600" cy="235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LSS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4572000"/>
            <a:ext cx="2895600" cy="1905667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3505200" y="5107272"/>
            <a:ext cx="320040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The comparison of the flux through a set of 6 filters will allow to get a good approximation of the redshift </a:t>
            </a:r>
            <a:r>
              <a:rPr lang="en-US" sz="1600" dirty="0" smtClean="0">
                <a:sym typeface="Wingdings" panose="05000000000000000000" pitchFamily="2" charset="2"/>
              </a:rPr>
              <a:t> photo-z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4579034" y="852268"/>
            <a:ext cx="12954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21 rafts </a:t>
            </a:r>
          </a:p>
          <a:p>
            <a:r>
              <a:rPr lang="en-US" dirty="0" smtClean="0"/>
              <a:t>9 CCD / raft</a:t>
            </a:r>
            <a:endParaRPr lang="fr-FR" dirty="0"/>
          </a:p>
        </p:txBody>
      </p:sp>
      <p:pic>
        <p:nvPicPr>
          <p:cNvPr id="3" name="Picture 3" descr="C:\Documents and Settings\mckercher\My Documents\My Pictures\Camera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2057400"/>
            <a:ext cx="3947100" cy="2578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8092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LSST Surveys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6200" y="1182231"/>
            <a:ext cx="4572000" cy="25237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1 visit = 2 successive exposures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CCD Exposure : 15 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CCD readout : 2 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Shutter positioning : 1 + 1 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Telescope slewing : 5 s</a:t>
            </a:r>
            <a:r>
              <a:rPr lang="fr-FR" dirty="0" smtClean="0"/>
              <a:t> (median)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 smtClean="0"/>
          </a:p>
          <a:p>
            <a:r>
              <a:rPr lang="en-US" b="1" dirty="0" smtClean="0"/>
              <a:t>Total / visit :</a:t>
            </a:r>
            <a:r>
              <a:rPr lang="en-US" dirty="0" smtClean="0"/>
              <a:t> </a:t>
            </a:r>
            <a:r>
              <a:rPr lang="en-US" b="1" dirty="0" smtClean="0"/>
              <a:t>39 s (median) – 44 s (mean)</a:t>
            </a:r>
          </a:p>
          <a:p>
            <a:pPr algn="r"/>
            <a:r>
              <a:rPr lang="en-US" sz="1400" dirty="0" smtClean="0"/>
              <a:t>(CCD reading while slewing) </a:t>
            </a:r>
            <a:endParaRPr lang="en-US" b="1" dirty="0" smtClean="0"/>
          </a:p>
          <a:p>
            <a:r>
              <a:rPr lang="en-US" dirty="0" smtClean="0"/>
              <a:t>+ periodic filter exchange : 2 mn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4724400" y="1219200"/>
            <a:ext cx="434340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× 3.2 </a:t>
            </a:r>
            <a:r>
              <a:rPr lang="en-US" dirty="0" err="1" smtClean="0"/>
              <a:t>Gpixels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 ~15 TB of raw data / night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726840" y="1981200"/>
            <a:ext cx="434340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Repeat this during 10 years starting in 2022 !</a:t>
            </a:r>
          </a:p>
          <a:p>
            <a:r>
              <a:rPr lang="en-US" dirty="0" smtClean="0"/>
              <a:t>The whole visible sky is imaged every 3 days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6200" y="4724400"/>
            <a:ext cx="830580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Most of the sky will be covered over 800 times with 2</a:t>
            </a:r>
            <a:r>
              <a:rPr lang="en-US" dirty="0"/>
              <a:t> </a:t>
            </a:r>
            <a:r>
              <a:rPr lang="en-US" dirty="0" smtClean="0"/>
              <a:t>× 15 sec visits</a:t>
            </a:r>
          </a:p>
          <a:p>
            <a:r>
              <a:rPr lang="en-US" dirty="0" smtClean="0"/>
              <a:t>Exposure of the same field are stacked together (co-addition) </a:t>
            </a:r>
            <a:r>
              <a:rPr lang="en-US" dirty="0" smtClean="0">
                <a:sym typeface="Wingdings" panose="05000000000000000000" pitchFamily="2" charset="2"/>
              </a:rPr>
              <a:t>  </a:t>
            </a:r>
            <a:r>
              <a:rPr lang="en-US" dirty="0" smtClean="0"/>
              <a:t>reach magnitude 27.5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76200" y="5638800"/>
            <a:ext cx="86106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Alerts on transient events will be available world-wide within 60 sec </a:t>
            </a:r>
            <a:r>
              <a:rPr lang="en-US" dirty="0" smtClean="0">
                <a:sym typeface="Wingdings" panose="05000000000000000000" pitchFamily="2" charset="2"/>
              </a:rPr>
              <a:t> ~10 millions / night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6200" y="3828209"/>
            <a:ext cx="66294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Deep </a:t>
            </a:r>
            <a:r>
              <a:rPr lang="en-US" dirty="0"/>
              <a:t>Wide </a:t>
            </a:r>
            <a:r>
              <a:rPr lang="en-US" dirty="0" smtClean="0"/>
              <a:t>Survey :  </a:t>
            </a:r>
            <a:r>
              <a:rPr lang="en-US" dirty="0"/>
              <a:t>18,000 </a:t>
            </a:r>
            <a:r>
              <a:rPr lang="en-US" dirty="0" smtClean="0"/>
              <a:t>deg</a:t>
            </a:r>
            <a:r>
              <a:rPr lang="en-US" baseline="30000" dirty="0" smtClean="0"/>
              <a:t>2</a:t>
            </a:r>
            <a:endParaRPr lang="en-US" dirty="0" smtClean="0">
              <a:sym typeface="Symbol" pitchFamily="18" charset="2"/>
            </a:endParaRPr>
          </a:p>
          <a:p>
            <a:r>
              <a:rPr lang="en-US" dirty="0" smtClean="0">
                <a:sym typeface="Symbol" pitchFamily="18" charset="2"/>
              </a:rPr>
              <a:t>Deep Drilling Survey : ~30 selected fields – 300 deg</a:t>
            </a:r>
            <a:r>
              <a:rPr lang="en-US" baseline="30000" dirty="0" smtClean="0">
                <a:sym typeface="Symbol" pitchFamily="18" charset="2"/>
              </a:rPr>
              <a:t>2</a:t>
            </a:r>
            <a:r>
              <a:rPr lang="en-US" dirty="0" smtClean="0">
                <a:sym typeface="Symbol" pitchFamily="18" charset="2"/>
              </a:rPr>
              <a:t> : ~1 hour /night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55440" y="2945509"/>
            <a:ext cx="37313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Final image collection : 0.5 </a:t>
            </a:r>
            <a:r>
              <a:rPr lang="en-US" dirty="0" err="1" smtClean="0"/>
              <a:t>Exabytes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1578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27101"/>
            <a:ext cx="9231851" cy="1752600"/>
          </a:xfrm>
          <a:prstGeom prst="rect">
            <a:avLst/>
          </a:prstGeom>
          <a:solidFill>
            <a:schemeClr val="tx1">
              <a:lumMod val="75000"/>
              <a:lumOff val="25000"/>
              <a:alpha val="9000"/>
            </a:schemeClr>
          </a:solidFill>
          <a:ln w="0" cap="flat">
            <a:noFill/>
            <a:round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536095"/>
            <a:ext cx="9231851" cy="1539335"/>
          </a:xfrm>
          <a:prstGeom prst="rect">
            <a:avLst/>
          </a:prstGeom>
          <a:solidFill>
            <a:schemeClr val="tx1">
              <a:lumMod val="75000"/>
              <a:lumOff val="25000"/>
              <a:alpha val="9000"/>
            </a:schemeClr>
          </a:solidFill>
          <a:ln w="0" cap="flat">
            <a:noFill/>
            <a:round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LSST From the Astronomer’s Perspective</a:t>
            </a:r>
            <a:endParaRPr lang="en-US" b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42789" y="1038764"/>
            <a:ext cx="7848711" cy="5181599"/>
          </a:xfrm>
        </p:spPr>
        <p:txBody>
          <a:bodyPr/>
          <a:lstStyle/>
          <a:p>
            <a:r>
              <a:rPr lang="en-US" sz="2000" dirty="0" smtClean="0">
                <a:solidFill>
                  <a:srgbClr val="1F497D"/>
                </a:solidFill>
              </a:rPr>
              <a:t>A stream of </a:t>
            </a:r>
            <a:r>
              <a:rPr lang="en-US" sz="2000" dirty="0">
                <a:solidFill>
                  <a:srgbClr val="1F497D"/>
                </a:solidFill>
              </a:rPr>
              <a:t>~</a:t>
            </a:r>
            <a:r>
              <a:rPr lang="en-US" sz="2000" dirty="0" smtClean="0">
                <a:solidFill>
                  <a:srgbClr val="1F497D"/>
                </a:solidFill>
              </a:rPr>
              <a:t>10 </a:t>
            </a:r>
            <a:r>
              <a:rPr lang="en-US" sz="2000" dirty="0">
                <a:solidFill>
                  <a:srgbClr val="1F497D"/>
                </a:solidFill>
              </a:rPr>
              <a:t>million </a:t>
            </a:r>
            <a:r>
              <a:rPr lang="en-US" sz="2000" dirty="0" smtClean="0">
                <a:solidFill>
                  <a:srgbClr val="1F497D"/>
                </a:solidFill>
              </a:rPr>
              <a:t>time-domain </a:t>
            </a:r>
            <a:r>
              <a:rPr lang="en-US" sz="2000" dirty="0">
                <a:solidFill>
                  <a:srgbClr val="1F497D"/>
                </a:solidFill>
              </a:rPr>
              <a:t>events per </a:t>
            </a:r>
            <a:r>
              <a:rPr lang="en-US" sz="2000" dirty="0" smtClean="0">
                <a:solidFill>
                  <a:srgbClr val="1F497D"/>
                </a:solidFill>
              </a:rPr>
              <a:t>night, detected and transmitted to event distribution networks within 60 seconds of observation.</a:t>
            </a:r>
          </a:p>
          <a:p>
            <a:r>
              <a:rPr lang="en-US" sz="2000" dirty="0" smtClean="0">
                <a:solidFill>
                  <a:srgbClr val="1F497D"/>
                </a:solidFill>
              </a:rPr>
              <a:t>A catalog of orbits for ~6 million bodies in the Solar System.</a:t>
            </a:r>
          </a:p>
          <a:p>
            <a:endParaRPr lang="en-US" sz="2800" dirty="0">
              <a:solidFill>
                <a:srgbClr val="1F497D"/>
              </a:solidFill>
            </a:endParaRPr>
          </a:p>
          <a:p>
            <a:r>
              <a:rPr lang="en-US" sz="2000" dirty="0" smtClean="0">
                <a:solidFill>
                  <a:srgbClr val="1F497D"/>
                </a:solidFill>
              </a:rPr>
              <a:t>A catalog of ~37 </a:t>
            </a:r>
            <a:r>
              <a:rPr lang="en-US" sz="2000" dirty="0">
                <a:solidFill>
                  <a:srgbClr val="1F497D"/>
                </a:solidFill>
              </a:rPr>
              <a:t>billion </a:t>
            </a:r>
            <a:r>
              <a:rPr lang="en-US" sz="2000" dirty="0" smtClean="0">
                <a:solidFill>
                  <a:srgbClr val="1F497D"/>
                </a:solidFill>
              </a:rPr>
              <a:t>objects </a:t>
            </a:r>
            <a:r>
              <a:rPr lang="en-US" sz="2000" dirty="0">
                <a:solidFill>
                  <a:srgbClr val="1F497D"/>
                </a:solidFill>
              </a:rPr>
              <a:t>(</a:t>
            </a:r>
            <a:r>
              <a:rPr lang="en-US" sz="2000" dirty="0" smtClean="0">
                <a:solidFill>
                  <a:srgbClr val="1F497D"/>
                </a:solidFill>
              </a:rPr>
              <a:t>20B </a:t>
            </a:r>
            <a:r>
              <a:rPr lang="en-US" sz="2000" dirty="0">
                <a:solidFill>
                  <a:srgbClr val="1F497D"/>
                </a:solidFill>
              </a:rPr>
              <a:t>galaxies, </a:t>
            </a:r>
            <a:r>
              <a:rPr lang="en-US" sz="2000" dirty="0" smtClean="0">
                <a:solidFill>
                  <a:srgbClr val="1F497D"/>
                </a:solidFill>
              </a:rPr>
              <a:t>17B </a:t>
            </a:r>
            <a:r>
              <a:rPr lang="en-US" sz="2000" dirty="0">
                <a:solidFill>
                  <a:srgbClr val="1F497D"/>
                </a:solidFill>
              </a:rPr>
              <a:t>stars</a:t>
            </a:r>
            <a:r>
              <a:rPr lang="en-US" sz="2000" dirty="0" smtClean="0">
                <a:solidFill>
                  <a:srgbClr val="1F497D"/>
                </a:solidFill>
              </a:rPr>
              <a:t>)</a:t>
            </a:r>
            <a:r>
              <a:rPr lang="en-US" sz="2000" baseline="30000" dirty="0" smtClean="0">
                <a:solidFill>
                  <a:srgbClr val="1F497D"/>
                </a:solidFill>
              </a:rPr>
              <a:t>,</a:t>
            </a:r>
            <a:r>
              <a:rPr lang="en-US" sz="2000" dirty="0" smtClean="0">
                <a:solidFill>
                  <a:srgbClr val="1F497D"/>
                </a:solidFill>
              </a:rPr>
              <a:t> ~7 </a:t>
            </a:r>
            <a:r>
              <a:rPr lang="en-US" sz="2000" dirty="0">
                <a:solidFill>
                  <a:srgbClr val="1F497D"/>
                </a:solidFill>
              </a:rPr>
              <a:t>trillion </a:t>
            </a:r>
            <a:r>
              <a:rPr lang="en-US" sz="2000" dirty="0" smtClean="0">
                <a:solidFill>
                  <a:srgbClr val="1F497D"/>
                </a:solidFill>
              </a:rPr>
              <a:t>observations (</a:t>
            </a:r>
            <a:r>
              <a:rPr lang="en-US" sz="2000" dirty="0">
                <a:solidFill>
                  <a:srgbClr val="1F497D"/>
                </a:solidFill>
              </a:rPr>
              <a:t>“sources”</a:t>
            </a:r>
            <a:r>
              <a:rPr lang="en-US" sz="2000" dirty="0" smtClean="0">
                <a:solidFill>
                  <a:srgbClr val="1F497D"/>
                </a:solidFill>
              </a:rPr>
              <a:t>), </a:t>
            </a:r>
            <a:r>
              <a:rPr lang="en-US" sz="2000" dirty="0">
                <a:solidFill>
                  <a:srgbClr val="1F497D"/>
                </a:solidFill>
              </a:rPr>
              <a:t>and </a:t>
            </a:r>
            <a:r>
              <a:rPr lang="en-US" sz="2000" dirty="0" smtClean="0">
                <a:solidFill>
                  <a:srgbClr val="1F497D"/>
                </a:solidFill>
              </a:rPr>
              <a:t>~30 </a:t>
            </a:r>
            <a:r>
              <a:rPr lang="en-US" sz="2000" dirty="0">
                <a:solidFill>
                  <a:srgbClr val="1F497D"/>
                </a:solidFill>
              </a:rPr>
              <a:t>trillion measurements (“forced sources”</a:t>
            </a:r>
            <a:r>
              <a:rPr lang="en-US" sz="2000" dirty="0" smtClean="0">
                <a:solidFill>
                  <a:srgbClr val="1F497D"/>
                </a:solidFill>
              </a:rPr>
              <a:t>), produced annually, accessible through online databases.</a:t>
            </a:r>
          </a:p>
          <a:p>
            <a:r>
              <a:rPr lang="en-US" sz="2000" dirty="0" smtClean="0">
                <a:solidFill>
                  <a:srgbClr val="1F497D"/>
                </a:solidFill>
              </a:rPr>
              <a:t>Deep co-added images.</a:t>
            </a:r>
          </a:p>
          <a:p>
            <a:endParaRPr lang="en-US" sz="2800" dirty="0">
              <a:solidFill>
                <a:srgbClr val="1F497D"/>
              </a:solidFill>
            </a:endParaRPr>
          </a:p>
          <a:p>
            <a:r>
              <a:rPr lang="en-US" sz="2000" dirty="0" smtClean="0">
                <a:solidFill>
                  <a:srgbClr val="1F497D"/>
                </a:solidFill>
              </a:rPr>
              <a:t>Services and computing resources at the Data Access Centers to enable user-specified custom processing and analysis.</a:t>
            </a:r>
          </a:p>
          <a:p>
            <a:r>
              <a:rPr lang="en-US" sz="2000" dirty="0" smtClean="0">
                <a:solidFill>
                  <a:srgbClr val="1F497D"/>
                </a:solidFill>
              </a:rPr>
              <a:t>Software and APIs enabling development of analysis codes.</a:t>
            </a:r>
            <a:endParaRPr lang="en-US" sz="2000" dirty="0">
              <a:solidFill>
                <a:srgbClr val="1F497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8096648" y="5010550"/>
            <a:ext cx="1483706" cy="61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Level 3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 rot="5400000">
            <a:off x="8135357" y="1499911"/>
            <a:ext cx="1406289" cy="610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Level 1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 rot="5400000">
            <a:off x="8133652" y="3282254"/>
            <a:ext cx="1409699" cy="61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Level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7506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605956" cy="6103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4889500" cy="557213"/>
          </a:xfrm>
          <a:noFill/>
        </p:spPr>
        <p:txBody>
          <a:bodyPr/>
          <a:lstStyle/>
          <a:p>
            <a:r>
              <a:rPr lang="en-US" b="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LSST Operations: Sites and Data Flows</a:t>
            </a:r>
            <a:endParaRPr lang="en-US" b="0" i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>
                  <a:lumMod val="6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4" name="AutoShape 8"/>
          <p:cNvSpPr>
            <a:spLocks noChangeArrowheads="1"/>
          </p:cNvSpPr>
          <p:nvPr/>
        </p:nvSpPr>
        <p:spPr bwMode="auto">
          <a:xfrm>
            <a:off x="139700" y="5283200"/>
            <a:ext cx="2438400" cy="819848"/>
          </a:xfrm>
          <a:prstGeom prst="wedgeRectCallout">
            <a:avLst>
              <a:gd name="adj1" fmla="val -10830"/>
              <a:gd name="adj2" fmla="val -318095"/>
            </a:avLst>
          </a:prstGeom>
          <a:solidFill>
            <a:srgbClr val="C6D9F1"/>
          </a:solidFill>
          <a:ln w="381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lnSpc>
                <a:spcPct val="90000"/>
              </a:lnSpc>
            </a:pP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HQ Site</a:t>
            </a:r>
            <a:endParaRPr lang="en-US" sz="2000" b="1" dirty="0">
              <a:solidFill>
                <a:srgbClr val="1F497D"/>
              </a:solidFill>
              <a:latin typeface="Calibri"/>
            </a:endParaRPr>
          </a:p>
          <a:p>
            <a:pPr defTabSz="457200">
              <a:lnSpc>
                <a:spcPct val="90000"/>
              </a:lnSpc>
            </a:pPr>
            <a:r>
              <a:rPr lang="en-US" sz="1100" dirty="0" smtClean="0">
                <a:solidFill>
                  <a:srgbClr val="1F497D"/>
                </a:solidFill>
                <a:latin typeface="Calibri"/>
              </a:rPr>
              <a:t>Science Operations</a:t>
            </a:r>
            <a:br>
              <a:rPr lang="en-US" sz="1100" dirty="0" smtClean="0">
                <a:solidFill>
                  <a:srgbClr val="1F497D"/>
                </a:solidFill>
                <a:latin typeface="Calibri"/>
              </a:rPr>
            </a:br>
            <a:r>
              <a:rPr lang="en-US" sz="1100" dirty="0" smtClean="0">
                <a:solidFill>
                  <a:srgbClr val="1F497D"/>
                </a:solidFill>
                <a:latin typeface="Calibri"/>
              </a:rPr>
              <a:t>Observatory Management</a:t>
            </a:r>
            <a:br>
              <a:rPr lang="en-US" sz="1100" dirty="0" smtClean="0">
                <a:solidFill>
                  <a:srgbClr val="1F497D"/>
                </a:solidFill>
                <a:latin typeface="Calibri"/>
              </a:rPr>
            </a:br>
            <a:r>
              <a:rPr lang="en-US" sz="1100" dirty="0" smtClean="0">
                <a:solidFill>
                  <a:srgbClr val="1F497D"/>
                </a:solidFill>
                <a:latin typeface="Calibri"/>
              </a:rPr>
              <a:t>Education and Public Outreach</a:t>
            </a:r>
            <a:endParaRPr lang="en-US" sz="11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31" name="AutoShape 8"/>
          <p:cNvSpPr>
            <a:spLocks noChangeArrowheads="1"/>
          </p:cNvSpPr>
          <p:nvPr/>
        </p:nvSpPr>
        <p:spPr bwMode="auto">
          <a:xfrm>
            <a:off x="4267200" y="1905000"/>
            <a:ext cx="2514600" cy="1676400"/>
          </a:xfrm>
          <a:prstGeom prst="wedgeRectCallout">
            <a:avLst>
              <a:gd name="adj1" fmla="val -121994"/>
              <a:gd name="adj2" fmla="val 2854"/>
            </a:avLst>
          </a:prstGeom>
          <a:solidFill>
            <a:srgbClr val="C6D9F1"/>
          </a:solidFill>
          <a:ln w="381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r" defTabSz="457200">
              <a:lnSpc>
                <a:spcPct val="90000"/>
              </a:lnSpc>
            </a:pPr>
            <a:r>
              <a:rPr lang="en-US" sz="2000" b="1" dirty="0">
                <a:solidFill>
                  <a:srgbClr val="1F497D"/>
                </a:solidFill>
                <a:latin typeface="Calibri"/>
              </a:rPr>
              <a:t>Archive Site</a:t>
            </a:r>
          </a:p>
          <a:p>
            <a:pPr algn="r" defTabSz="457200">
              <a:lnSpc>
                <a:spcPct val="90000"/>
              </a:lnSpc>
            </a:pPr>
            <a:r>
              <a:rPr lang="en-US" sz="1400" b="1" dirty="0">
                <a:solidFill>
                  <a:srgbClr val="1F497D"/>
                </a:solidFill>
                <a:latin typeface="Calibri"/>
              </a:rPr>
              <a:t>Archive Center</a:t>
            </a:r>
          </a:p>
          <a:p>
            <a:pPr marL="0" lvl="1" algn="r" defTabSz="457200">
              <a:lnSpc>
                <a:spcPts val="1325"/>
              </a:lnSpc>
            </a:pPr>
            <a:r>
              <a:rPr lang="en-US" sz="1100" dirty="0">
                <a:solidFill>
                  <a:srgbClr val="1F497D"/>
                </a:solidFill>
                <a:latin typeface="Calibri"/>
              </a:rPr>
              <a:t>Alert Production</a:t>
            </a:r>
          </a:p>
          <a:p>
            <a:pPr marL="0" lvl="1" algn="r" defTabSz="457200">
              <a:lnSpc>
                <a:spcPts val="1325"/>
              </a:lnSpc>
            </a:pPr>
            <a:r>
              <a:rPr lang="en-US" sz="1100" dirty="0">
                <a:solidFill>
                  <a:srgbClr val="1F497D"/>
                </a:solidFill>
                <a:latin typeface="Calibri"/>
              </a:rPr>
              <a:t>Data Release Production</a:t>
            </a:r>
          </a:p>
          <a:p>
            <a:pPr marL="0" lvl="1" algn="r" defTabSz="457200">
              <a:lnSpc>
                <a:spcPts val="1325"/>
              </a:lnSpc>
            </a:pPr>
            <a:r>
              <a:rPr lang="en-US" sz="1100" dirty="0">
                <a:solidFill>
                  <a:srgbClr val="1F497D"/>
                </a:solidFill>
                <a:latin typeface="Calibri"/>
              </a:rPr>
              <a:t>Calibration Products Production</a:t>
            </a:r>
          </a:p>
          <a:p>
            <a:pPr marL="0" lvl="1" algn="r" defTabSz="457200">
              <a:lnSpc>
                <a:spcPts val="1325"/>
              </a:lnSpc>
            </a:pPr>
            <a:r>
              <a:rPr lang="en-US" sz="1100" dirty="0">
                <a:solidFill>
                  <a:srgbClr val="1F497D"/>
                </a:solidFill>
                <a:latin typeface="Calibri"/>
              </a:rPr>
              <a:t>EPO Infrastructure</a:t>
            </a:r>
          </a:p>
          <a:p>
            <a:pPr marL="0" lvl="1" algn="r" defTabSz="457200">
              <a:lnSpc>
                <a:spcPts val="1325"/>
              </a:lnSpc>
            </a:pPr>
            <a:r>
              <a:rPr lang="en-US" sz="1100" dirty="0">
                <a:solidFill>
                  <a:srgbClr val="1F497D"/>
                </a:solidFill>
                <a:latin typeface="Calibri"/>
              </a:rPr>
              <a:t> Long-term Storage (copy 2)</a:t>
            </a:r>
            <a:endParaRPr lang="en-US" sz="1400" b="1" dirty="0">
              <a:solidFill>
                <a:srgbClr val="1F497D"/>
              </a:solidFill>
              <a:latin typeface="Calibri"/>
            </a:endParaRPr>
          </a:p>
          <a:p>
            <a:pPr algn="r" defTabSz="457200">
              <a:lnSpc>
                <a:spcPct val="90000"/>
              </a:lnSpc>
            </a:pPr>
            <a:r>
              <a:rPr lang="en-US" sz="1400" b="1" dirty="0">
                <a:solidFill>
                  <a:srgbClr val="1F497D"/>
                </a:solidFill>
                <a:latin typeface="Calibri"/>
              </a:rPr>
              <a:t>Data Access Center</a:t>
            </a:r>
          </a:p>
          <a:p>
            <a:pPr marL="0" lvl="1" algn="r" defTabSz="457200">
              <a:lnSpc>
                <a:spcPct val="90000"/>
              </a:lnSpc>
            </a:pPr>
            <a:r>
              <a:rPr lang="en-US" sz="1100" dirty="0">
                <a:solidFill>
                  <a:srgbClr val="1F497D"/>
                </a:solidFill>
                <a:latin typeface="Calibri"/>
              </a:rPr>
              <a:t>Data Access and User Services</a:t>
            </a:r>
            <a:endParaRPr lang="en-US" sz="1400" b="1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26784"/>
            <a:ext cx="793715" cy="48781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9665" y="5386473"/>
            <a:ext cx="826589" cy="298107"/>
          </a:xfrm>
          <a:prstGeom prst="rect">
            <a:avLst/>
          </a:prstGeom>
        </p:spPr>
      </p:pic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5631356" y="5029200"/>
            <a:ext cx="3233244" cy="1231900"/>
          </a:xfrm>
          <a:prstGeom prst="wedgeRectCallout">
            <a:avLst>
              <a:gd name="adj1" fmla="val -117904"/>
              <a:gd name="adj2" fmla="val 2599"/>
            </a:avLst>
          </a:prstGeom>
          <a:solidFill>
            <a:srgbClr val="C6D9F1"/>
          </a:solidFill>
          <a:ln w="381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r" defTabSz="457200">
              <a:lnSpc>
                <a:spcPct val="90000"/>
              </a:lnSpc>
            </a:pPr>
            <a:r>
              <a:rPr lang="en-US" sz="2000" b="1" dirty="0">
                <a:solidFill>
                  <a:srgbClr val="1F497D"/>
                </a:solidFill>
                <a:latin typeface="Calibri"/>
              </a:rPr>
              <a:t>Summit 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and Base Sites</a:t>
            </a:r>
            <a:endParaRPr lang="en-US" sz="2000" b="1" dirty="0">
              <a:solidFill>
                <a:srgbClr val="1F497D"/>
              </a:solidFill>
              <a:latin typeface="Calibri"/>
            </a:endParaRPr>
          </a:p>
          <a:p>
            <a:pPr algn="r" defTabSz="457200">
              <a:lnSpc>
                <a:spcPct val="90000"/>
              </a:lnSpc>
            </a:pPr>
            <a:r>
              <a:rPr lang="en-US" sz="1100" dirty="0" smtClean="0">
                <a:solidFill>
                  <a:srgbClr val="1F497D"/>
                </a:solidFill>
                <a:latin typeface="Calibri"/>
              </a:rPr>
              <a:t>Telescope </a:t>
            </a:r>
            <a:r>
              <a:rPr lang="en-US" sz="1100" dirty="0">
                <a:solidFill>
                  <a:srgbClr val="1F497D"/>
                </a:solidFill>
                <a:latin typeface="Calibri"/>
              </a:rPr>
              <a:t>and Camera</a:t>
            </a:r>
          </a:p>
          <a:p>
            <a:pPr algn="r" defTabSz="457200">
              <a:lnSpc>
                <a:spcPct val="90000"/>
              </a:lnSpc>
            </a:pPr>
            <a:r>
              <a:rPr lang="en-US" sz="1100" dirty="0">
                <a:solidFill>
                  <a:srgbClr val="1F497D"/>
                </a:solidFill>
                <a:latin typeface="Calibri"/>
              </a:rPr>
              <a:t>Data Acquisition</a:t>
            </a:r>
          </a:p>
          <a:p>
            <a:pPr algn="r" defTabSz="457200">
              <a:lnSpc>
                <a:spcPct val="90000"/>
              </a:lnSpc>
            </a:pPr>
            <a:r>
              <a:rPr lang="en-US" sz="1100" dirty="0">
                <a:solidFill>
                  <a:srgbClr val="1F497D"/>
                </a:solidFill>
                <a:latin typeface="Calibri"/>
              </a:rPr>
              <a:t>Crosstalk Correction</a:t>
            </a:r>
            <a:br>
              <a:rPr lang="en-US" sz="1100" dirty="0">
                <a:solidFill>
                  <a:srgbClr val="1F497D"/>
                </a:solidFill>
                <a:latin typeface="Calibri"/>
              </a:rPr>
            </a:br>
            <a:r>
              <a:rPr lang="en-US" sz="1100" dirty="0">
                <a:solidFill>
                  <a:srgbClr val="1F497D"/>
                </a:solidFill>
                <a:latin typeface="Calibri"/>
              </a:rPr>
              <a:t>Long-term storage (copy 1)</a:t>
            </a:r>
          </a:p>
          <a:p>
            <a:pPr algn="r" defTabSz="457200">
              <a:lnSpc>
                <a:spcPct val="90000"/>
              </a:lnSpc>
            </a:pPr>
            <a:r>
              <a:rPr lang="en-US" sz="1100" dirty="0" smtClean="0">
                <a:solidFill>
                  <a:srgbClr val="1F497D"/>
                </a:solidFill>
                <a:latin typeface="Calibri"/>
              </a:rPr>
              <a:t>Chilean Data </a:t>
            </a:r>
            <a:r>
              <a:rPr lang="en-US" sz="1100" dirty="0">
                <a:solidFill>
                  <a:srgbClr val="1F497D"/>
                </a:solidFill>
                <a:latin typeface="Calibri"/>
              </a:rPr>
              <a:t>Access </a:t>
            </a:r>
            <a:r>
              <a:rPr lang="en-US" sz="1100" dirty="0" smtClean="0">
                <a:solidFill>
                  <a:srgbClr val="1F497D"/>
                </a:solidFill>
                <a:latin typeface="Calibri"/>
              </a:rPr>
              <a:t>Center</a:t>
            </a:r>
            <a:endParaRPr lang="en-US" sz="1100" dirty="0">
              <a:solidFill>
                <a:srgbClr val="1F497D"/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97192" y="2550273"/>
            <a:ext cx="8367408" cy="3266425"/>
            <a:chOff x="497192" y="2550273"/>
            <a:chExt cx="8367408" cy="3266425"/>
          </a:xfrm>
        </p:grpSpPr>
        <p:sp>
          <p:nvSpPr>
            <p:cNvPr id="22" name="Freeform 12"/>
            <p:cNvSpPr>
              <a:spLocks/>
            </p:cNvSpPr>
            <p:nvPr/>
          </p:nvSpPr>
          <p:spPr bwMode="auto">
            <a:xfrm rot="18288150" flipV="1">
              <a:off x="1399803" y="2655601"/>
              <a:ext cx="594214" cy="2399436"/>
            </a:xfrm>
            <a:custGeom>
              <a:avLst/>
              <a:gdLst>
                <a:gd name="T0" fmla="*/ 2147483647 w 10000"/>
                <a:gd name="T1" fmla="*/ 2147483647 h 10000"/>
                <a:gd name="T2" fmla="*/ 2147483647 w 10000"/>
                <a:gd name="T3" fmla="*/ 2147483647 h 10000"/>
                <a:gd name="T4" fmla="*/ 2147483647 w 10000"/>
                <a:gd name="T5" fmla="*/ 2147483647 h 10000"/>
                <a:gd name="T6" fmla="*/ 2147483647 w 10000"/>
                <a:gd name="T7" fmla="*/ 2147483647 h 10000"/>
                <a:gd name="T8" fmla="*/ 2147483647 w 10000"/>
                <a:gd name="T9" fmla="*/ 2147483647 h 10000"/>
                <a:gd name="T10" fmla="*/ 2147483647 w 10000"/>
                <a:gd name="T11" fmla="*/ 2147483647 h 10000"/>
                <a:gd name="T12" fmla="*/ 2147483647 w 10000"/>
                <a:gd name="T13" fmla="*/ 0 h 1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000"/>
                <a:gd name="T22" fmla="*/ 0 h 10000"/>
                <a:gd name="T23" fmla="*/ 10000 w 10000"/>
                <a:gd name="T24" fmla="*/ 10000 h 1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000" h="10000">
                  <a:moveTo>
                    <a:pt x="10000" y="10000"/>
                  </a:moveTo>
                  <a:cubicBezTo>
                    <a:pt x="8703" y="9739"/>
                    <a:pt x="7418" y="9478"/>
                    <a:pt x="6181" y="9061"/>
                  </a:cubicBezTo>
                  <a:cubicBezTo>
                    <a:pt x="4943" y="8643"/>
                    <a:pt x="3540" y="8095"/>
                    <a:pt x="2573" y="7510"/>
                  </a:cubicBezTo>
                  <a:cubicBezTo>
                    <a:pt x="1607" y="6926"/>
                    <a:pt x="734" y="6310"/>
                    <a:pt x="346" y="5537"/>
                  </a:cubicBezTo>
                  <a:cubicBezTo>
                    <a:pt x="-44" y="4764"/>
                    <a:pt x="-138" y="3627"/>
                    <a:pt x="239" y="2859"/>
                  </a:cubicBezTo>
                  <a:cubicBezTo>
                    <a:pt x="616" y="2092"/>
                    <a:pt x="1795" y="1403"/>
                    <a:pt x="2573" y="933"/>
                  </a:cubicBezTo>
                  <a:cubicBezTo>
                    <a:pt x="3352" y="464"/>
                    <a:pt x="4636" y="188"/>
                    <a:pt x="5119" y="0"/>
                  </a:cubicBezTo>
                </a:path>
              </a:pathLst>
            </a:custGeom>
            <a:ln>
              <a:solidFill>
                <a:srgbClr val="FFFF00"/>
              </a:solidFill>
              <a:headEnd/>
              <a:tailEnd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 rot="10026741" flipV="1">
              <a:off x="852084" y="2550273"/>
              <a:ext cx="1397748" cy="334525"/>
            </a:xfrm>
            <a:custGeom>
              <a:avLst/>
              <a:gdLst>
                <a:gd name="T0" fmla="*/ 2147483647 w 1116"/>
                <a:gd name="T1" fmla="*/ 2147483647 h 273"/>
                <a:gd name="T2" fmla="*/ 2147483647 w 1116"/>
                <a:gd name="T3" fmla="*/ 2147483647 h 273"/>
                <a:gd name="T4" fmla="*/ 2147483647 w 1116"/>
                <a:gd name="T5" fmla="*/ 2147483647 h 273"/>
                <a:gd name="T6" fmla="*/ 2147483647 w 1116"/>
                <a:gd name="T7" fmla="*/ 2147483647 h 273"/>
                <a:gd name="T8" fmla="*/ 2147483647 w 1116"/>
                <a:gd name="T9" fmla="*/ 2147483647 h 273"/>
                <a:gd name="T10" fmla="*/ 2147483647 w 1116"/>
                <a:gd name="T11" fmla="*/ 2147483647 h 273"/>
                <a:gd name="T12" fmla="*/ 0 w 1116"/>
                <a:gd name="T13" fmla="*/ 2147483647 h 2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6"/>
                <a:gd name="T22" fmla="*/ 0 h 273"/>
                <a:gd name="T23" fmla="*/ 1116 w 1116"/>
                <a:gd name="T24" fmla="*/ 273 h 2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6" h="273">
                  <a:moveTo>
                    <a:pt x="1116" y="183"/>
                  </a:moveTo>
                  <a:cubicBezTo>
                    <a:pt x="1076" y="152"/>
                    <a:pt x="1036" y="121"/>
                    <a:pt x="963" y="93"/>
                  </a:cubicBezTo>
                  <a:cubicBezTo>
                    <a:pt x="890" y="65"/>
                    <a:pt x="775" y="24"/>
                    <a:pt x="675" y="12"/>
                  </a:cubicBezTo>
                  <a:cubicBezTo>
                    <a:pt x="575" y="0"/>
                    <a:pt x="442" y="11"/>
                    <a:pt x="360" y="21"/>
                  </a:cubicBezTo>
                  <a:cubicBezTo>
                    <a:pt x="278" y="31"/>
                    <a:pt x="232" y="50"/>
                    <a:pt x="180" y="75"/>
                  </a:cubicBezTo>
                  <a:cubicBezTo>
                    <a:pt x="128" y="100"/>
                    <a:pt x="75" y="141"/>
                    <a:pt x="45" y="174"/>
                  </a:cubicBezTo>
                  <a:cubicBezTo>
                    <a:pt x="15" y="207"/>
                    <a:pt x="9" y="253"/>
                    <a:pt x="0" y="273"/>
                  </a:cubicBezTo>
                </a:path>
              </a:pathLst>
            </a:custGeom>
            <a:ln>
              <a:solidFill>
                <a:srgbClr val="FFFF00"/>
              </a:solidFill>
              <a:headEnd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srgbClr val="FFFF00"/>
                </a:solidFill>
                <a:latin typeface="Calibri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 rot="19176861" flipV="1">
              <a:off x="2581465" y="4563006"/>
              <a:ext cx="590137" cy="1253692"/>
            </a:xfrm>
            <a:custGeom>
              <a:avLst/>
              <a:gdLst>
                <a:gd name="T0" fmla="*/ 2147483647 w 10000"/>
                <a:gd name="T1" fmla="*/ 2147483647 h 10000"/>
                <a:gd name="T2" fmla="*/ 2147483647 w 10000"/>
                <a:gd name="T3" fmla="*/ 2147483647 h 10000"/>
                <a:gd name="T4" fmla="*/ 2147483647 w 10000"/>
                <a:gd name="T5" fmla="*/ 2147483647 h 10000"/>
                <a:gd name="T6" fmla="*/ 2147483647 w 10000"/>
                <a:gd name="T7" fmla="*/ 2147483647 h 10000"/>
                <a:gd name="T8" fmla="*/ 2147483647 w 10000"/>
                <a:gd name="T9" fmla="*/ 2147483647 h 10000"/>
                <a:gd name="T10" fmla="*/ 2147483647 w 10000"/>
                <a:gd name="T11" fmla="*/ 2147483647 h 10000"/>
                <a:gd name="T12" fmla="*/ 2147483647 w 10000"/>
                <a:gd name="T13" fmla="*/ 0 h 1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000"/>
                <a:gd name="T22" fmla="*/ 0 h 10000"/>
                <a:gd name="T23" fmla="*/ 10000 w 10000"/>
                <a:gd name="T24" fmla="*/ 10000 h 1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000" h="10000">
                  <a:moveTo>
                    <a:pt x="10000" y="10000"/>
                  </a:moveTo>
                  <a:cubicBezTo>
                    <a:pt x="8703" y="9739"/>
                    <a:pt x="7418" y="9478"/>
                    <a:pt x="6181" y="9061"/>
                  </a:cubicBezTo>
                  <a:cubicBezTo>
                    <a:pt x="4943" y="8643"/>
                    <a:pt x="3540" y="8095"/>
                    <a:pt x="2573" y="7510"/>
                  </a:cubicBezTo>
                  <a:cubicBezTo>
                    <a:pt x="1607" y="6926"/>
                    <a:pt x="734" y="6310"/>
                    <a:pt x="346" y="5537"/>
                  </a:cubicBezTo>
                  <a:cubicBezTo>
                    <a:pt x="-44" y="4764"/>
                    <a:pt x="-138" y="3627"/>
                    <a:pt x="239" y="2859"/>
                  </a:cubicBezTo>
                  <a:cubicBezTo>
                    <a:pt x="616" y="2092"/>
                    <a:pt x="1795" y="1403"/>
                    <a:pt x="2573" y="933"/>
                  </a:cubicBezTo>
                  <a:cubicBezTo>
                    <a:pt x="3352" y="464"/>
                    <a:pt x="4636" y="188"/>
                    <a:pt x="5119" y="0"/>
                  </a:cubicBezTo>
                </a:path>
              </a:pathLst>
            </a:custGeom>
            <a:ln>
              <a:solidFill>
                <a:srgbClr val="FFFF00"/>
              </a:solidFill>
              <a:headEnd/>
              <a:tailEnd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 rot="21286219">
              <a:off x="2499335" y="2778067"/>
              <a:ext cx="1120258" cy="2910847"/>
            </a:xfrm>
            <a:custGeom>
              <a:avLst/>
              <a:gdLst>
                <a:gd name="connsiteX0" fmla="*/ 948266 w 1454083"/>
                <a:gd name="connsiteY0" fmla="*/ 2921000 h 2921000"/>
                <a:gd name="connsiteX1" fmla="*/ 1202266 w 1454083"/>
                <a:gd name="connsiteY1" fmla="*/ 2844800 h 2921000"/>
                <a:gd name="connsiteX2" fmla="*/ 1405466 w 1454083"/>
                <a:gd name="connsiteY2" fmla="*/ 2590800 h 2921000"/>
                <a:gd name="connsiteX3" fmla="*/ 1447800 w 1454083"/>
                <a:gd name="connsiteY3" fmla="*/ 2116667 h 2921000"/>
                <a:gd name="connsiteX4" fmla="*/ 1303866 w 1454083"/>
                <a:gd name="connsiteY4" fmla="*/ 1701800 h 2921000"/>
                <a:gd name="connsiteX5" fmla="*/ 389466 w 1454083"/>
                <a:gd name="connsiteY5" fmla="*/ 787400 h 2921000"/>
                <a:gd name="connsiteX6" fmla="*/ 0 w 1454083"/>
                <a:gd name="connsiteY6" fmla="*/ 0 h 292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4083" h="2921000">
                  <a:moveTo>
                    <a:pt x="948266" y="2921000"/>
                  </a:moveTo>
                  <a:cubicBezTo>
                    <a:pt x="1037166" y="2910416"/>
                    <a:pt x="1126066" y="2899833"/>
                    <a:pt x="1202266" y="2844800"/>
                  </a:cubicBezTo>
                  <a:cubicBezTo>
                    <a:pt x="1278466" y="2789767"/>
                    <a:pt x="1364544" y="2712155"/>
                    <a:pt x="1405466" y="2590800"/>
                  </a:cubicBezTo>
                  <a:cubicBezTo>
                    <a:pt x="1446388" y="2469445"/>
                    <a:pt x="1464733" y="2264834"/>
                    <a:pt x="1447800" y="2116667"/>
                  </a:cubicBezTo>
                  <a:cubicBezTo>
                    <a:pt x="1430867" y="1968500"/>
                    <a:pt x="1480255" y="1923344"/>
                    <a:pt x="1303866" y="1701800"/>
                  </a:cubicBezTo>
                  <a:cubicBezTo>
                    <a:pt x="1127477" y="1480256"/>
                    <a:pt x="606777" y="1071033"/>
                    <a:pt x="389466" y="787400"/>
                  </a:cubicBezTo>
                  <a:cubicBezTo>
                    <a:pt x="172155" y="503767"/>
                    <a:pt x="0" y="0"/>
                    <a:pt x="0" y="0"/>
                  </a:cubicBezTo>
                </a:path>
              </a:pathLst>
            </a:cu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AutoShape 8"/>
            <p:cNvSpPr>
              <a:spLocks noChangeArrowheads="1"/>
            </p:cNvSpPr>
            <p:nvPr/>
          </p:nvSpPr>
          <p:spPr bwMode="auto">
            <a:xfrm>
              <a:off x="6045199" y="3733800"/>
              <a:ext cx="2819401" cy="990599"/>
            </a:xfrm>
            <a:prstGeom prst="wedgeRectCallout">
              <a:avLst>
                <a:gd name="adj1" fmla="val -138001"/>
                <a:gd name="adj2" fmla="val 30257"/>
              </a:avLst>
            </a:prstGeom>
            <a:solidFill>
              <a:schemeClr val="bg1">
                <a:lumMod val="95000"/>
              </a:schemeClr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algn="r" defTabSz="457200">
                <a:lnSpc>
                  <a:spcPct val="90000"/>
                </a:lnSpc>
              </a:pPr>
              <a:r>
                <a:rPr lang="en-US" b="1" dirty="0" smtClean="0">
                  <a:solidFill>
                    <a:srgbClr val="1F497D"/>
                  </a:solidFill>
                  <a:latin typeface="Calibri"/>
                </a:rPr>
                <a:t>Dedicated Long Haul Networks</a:t>
              </a:r>
            </a:p>
            <a:p>
              <a:pPr algn="r" defTabSz="457200">
                <a:lnSpc>
                  <a:spcPct val="90000"/>
                </a:lnSpc>
              </a:pPr>
              <a:endParaRPr lang="en-US" sz="1100" dirty="0" smtClean="0">
                <a:solidFill>
                  <a:srgbClr val="1F497D"/>
                </a:solidFill>
                <a:latin typeface="Calibri"/>
              </a:endParaRPr>
            </a:p>
            <a:p>
              <a:pPr algn="r" defTabSz="457200">
                <a:lnSpc>
                  <a:spcPct val="90000"/>
                </a:lnSpc>
              </a:pPr>
              <a:r>
                <a:rPr lang="en-US" sz="1100" dirty="0" smtClean="0">
                  <a:solidFill>
                    <a:srgbClr val="1F497D"/>
                  </a:solidFill>
                  <a:latin typeface="Calibri"/>
                </a:rPr>
                <a:t>Two redundant 40 </a:t>
              </a:r>
              <a:r>
                <a:rPr lang="en-US" sz="1100" dirty="0" err="1">
                  <a:solidFill>
                    <a:srgbClr val="1F497D"/>
                  </a:solidFill>
                  <a:latin typeface="Calibri"/>
                </a:rPr>
                <a:t>Gbit</a:t>
              </a:r>
              <a:r>
                <a:rPr lang="en-US" sz="1100" dirty="0">
                  <a:solidFill>
                    <a:srgbClr val="1F497D"/>
                  </a:solidFill>
                  <a:latin typeface="Calibri"/>
                </a:rPr>
                <a:t> </a:t>
              </a:r>
              <a:r>
                <a:rPr lang="en-US" sz="1100" dirty="0" smtClean="0">
                  <a:solidFill>
                    <a:srgbClr val="1F497D"/>
                  </a:solidFill>
                  <a:latin typeface="Calibri"/>
                </a:rPr>
                <a:t>links from </a:t>
              </a:r>
              <a:r>
                <a:rPr lang="en-US" sz="1100" dirty="0">
                  <a:solidFill>
                    <a:srgbClr val="1F497D"/>
                  </a:solidFill>
                  <a:latin typeface="Calibri"/>
                </a:rPr>
                <a:t>La Serena to Champaign, </a:t>
              </a:r>
              <a:r>
                <a:rPr lang="en-US" sz="1100" dirty="0" smtClean="0">
                  <a:solidFill>
                    <a:srgbClr val="1F497D"/>
                  </a:solidFill>
                  <a:latin typeface="Calibri"/>
                </a:rPr>
                <a:t>IL (existing fiber)</a:t>
              </a:r>
              <a:endParaRPr lang="en-US" sz="1100" dirty="0">
                <a:solidFill>
                  <a:srgbClr val="1F497D"/>
                </a:solidFill>
                <a:latin typeface="Calibri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605" y="5845806"/>
            <a:ext cx="826589" cy="298107"/>
          </a:xfrm>
          <a:prstGeom prst="rect">
            <a:avLst/>
          </a:prstGeom>
        </p:spPr>
      </p:pic>
      <p:sp>
        <p:nvSpPr>
          <p:cNvPr id="6" name="Arc 5"/>
          <p:cNvSpPr/>
          <p:nvPr/>
        </p:nvSpPr>
        <p:spPr>
          <a:xfrm rot="14481426">
            <a:off x="2642476" y="332507"/>
            <a:ext cx="2085625" cy="3162947"/>
          </a:xfrm>
          <a:prstGeom prst="arc">
            <a:avLst>
              <a:gd name="adj1" fmla="val 16440335"/>
              <a:gd name="adj2" fmla="val 4035987"/>
            </a:avLst>
          </a:prstGeom>
          <a:ln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6209322" y="685800"/>
            <a:ext cx="2858478" cy="685800"/>
          </a:xfrm>
          <a:prstGeom prst="wedgeRectCallout">
            <a:avLst>
              <a:gd name="adj1" fmla="val -104378"/>
              <a:gd name="adj2" fmla="val -35562"/>
            </a:avLst>
          </a:prstGeom>
          <a:solidFill>
            <a:srgbClr val="C6D9F1"/>
          </a:solidFill>
          <a:ln w="381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r" defTabSz="457200">
              <a:lnSpc>
                <a:spcPct val="90000"/>
              </a:lnSpc>
            </a:pPr>
            <a:r>
              <a:rPr lang="en-US" b="1" dirty="0" smtClean="0">
                <a:solidFill>
                  <a:srgbClr val="1F497D"/>
                </a:solidFill>
                <a:latin typeface="Calibri"/>
              </a:rPr>
              <a:t>French IN2P3 Site</a:t>
            </a:r>
            <a:endParaRPr lang="en-US" b="1" dirty="0">
              <a:solidFill>
                <a:srgbClr val="1F497D"/>
              </a:solidFill>
              <a:latin typeface="Calibri"/>
            </a:endParaRPr>
          </a:p>
          <a:p>
            <a:pPr algn="r" defTabSz="457200">
              <a:lnSpc>
                <a:spcPct val="90000"/>
              </a:lnSpc>
            </a:pPr>
            <a:r>
              <a:rPr lang="en-US" sz="1200" dirty="0" smtClean="0">
                <a:solidFill>
                  <a:srgbClr val="1F497D"/>
                </a:solidFill>
                <a:latin typeface="Calibri"/>
              </a:rPr>
              <a:t>Data Release production</a:t>
            </a:r>
          </a:p>
          <a:p>
            <a:pPr algn="r" defTabSz="457200">
              <a:lnSpc>
                <a:spcPct val="90000"/>
              </a:lnSpc>
            </a:pPr>
            <a:r>
              <a:rPr lang="en-US" sz="1200" dirty="0" smtClean="0">
                <a:solidFill>
                  <a:srgbClr val="1F497D"/>
                </a:solidFill>
                <a:latin typeface="Calibri"/>
              </a:rPr>
              <a:t>(subject to final agreement approval)</a:t>
            </a:r>
            <a:endParaRPr lang="en-US" sz="1200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26" name="Picture 4" descr="http://upload.wikimedia.org/wikipedia/fr/8/83/Logo-CC-IN2P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2000"/>
            <a:ext cx="903551" cy="39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858000" y="1676400"/>
            <a:ext cx="2209799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Split Data Release Processing : 50% @ NCSA / 50% @ CC-IN2P3</a:t>
            </a:r>
          </a:p>
          <a:p>
            <a:r>
              <a:rPr lang="en-US" sz="1600" dirty="0" smtClean="0"/>
              <a:t>2 copies of the data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34327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DR-nTele2-dm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3169</TotalTime>
  <Words>1572</Words>
  <Application>Microsoft Office PowerPoint</Application>
  <PresentationFormat>Affichage à l'écran (4:3)</PresentationFormat>
  <Paragraphs>207</Paragraphs>
  <Slides>18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Calibri</vt:lpstr>
      <vt:lpstr>Wingdings</vt:lpstr>
      <vt:lpstr>ＭＳ Ｐゴシック</vt:lpstr>
      <vt:lpstr>Symbol</vt:lpstr>
      <vt:lpstr>PDR-nTele2-dmf</vt:lpstr>
      <vt:lpstr>LSST Data and Computing - Status and Plans Dominique Boutigny CNRS/IN2P3 and SLAC  OSG All Hands meeting April 7-9, 2014</vt:lpstr>
      <vt:lpstr>Acknowledgments</vt:lpstr>
      <vt:lpstr>Large – Synoptic – Survey – Telescope</vt:lpstr>
      <vt:lpstr>Telescope and Site</vt:lpstr>
      <vt:lpstr>Présentation PowerPoint</vt:lpstr>
      <vt:lpstr>Camera and Filters</vt:lpstr>
      <vt:lpstr>LSST Surveys</vt:lpstr>
      <vt:lpstr>LSST From the Astronomer’s Perspective</vt:lpstr>
      <vt:lpstr>LSST Operations: Sites and Data Flows</vt:lpstr>
      <vt:lpstr>An example : Galaxy shape measurement for Weak Lensing</vt:lpstr>
      <vt:lpstr>The database : a key component </vt:lpstr>
      <vt:lpstr>LSST Software Stack</vt:lpstr>
      <vt:lpstr>2013 Data Challenge and Qserv test</vt:lpstr>
      <vt:lpstr>Présentation PowerPoint</vt:lpstr>
      <vt:lpstr>Simulation</vt:lpstr>
      <vt:lpstr>Simulation (contd.)</vt:lpstr>
      <vt:lpstr>Science collaborations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 Name of Presenter Title of Presenter  LSST Preliminary Design Review August 29-September 2, 2011</dc:title>
  <dc:creator>Dominique Boutigny</dc:creator>
  <cp:lastModifiedBy>Dominique Boutigny</cp:lastModifiedBy>
  <cp:revision>82</cp:revision>
  <dcterms:created xsi:type="dcterms:W3CDTF">2012-11-13T20:34:21Z</dcterms:created>
  <dcterms:modified xsi:type="dcterms:W3CDTF">2014-04-09T15:47:43Z</dcterms:modified>
</cp:coreProperties>
</file>