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8" r:id="rId2"/>
  </p:sldMasterIdLst>
  <p:notesMasterIdLst>
    <p:notesMasterId r:id="rId36"/>
  </p:notesMasterIdLst>
  <p:handoutMasterIdLst>
    <p:handoutMasterId r:id="rId37"/>
  </p:handoutMasterIdLst>
  <p:sldIdLst>
    <p:sldId id="307" r:id="rId3"/>
    <p:sldId id="664" r:id="rId4"/>
    <p:sldId id="681" r:id="rId5"/>
    <p:sldId id="686" r:id="rId6"/>
    <p:sldId id="683" r:id="rId7"/>
    <p:sldId id="685" r:id="rId8"/>
    <p:sldId id="688" r:id="rId9"/>
    <p:sldId id="700" r:id="rId10"/>
    <p:sldId id="690" r:id="rId11"/>
    <p:sldId id="667" r:id="rId12"/>
    <p:sldId id="669" r:id="rId13"/>
    <p:sldId id="689" r:id="rId14"/>
    <p:sldId id="666" r:id="rId15"/>
    <p:sldId id="687" r:id="rId16"/>
    <p:sldId id="668" r:id="rId17"/>
    <p:sldId id="684" r:id="rId18"/>
    <p:sldId id="691" r:id="rId19"/>
    <p:sldId id="670" r:id="rId20"/>
    <p:sldId id="599" r:id="rId21"/>
    <p:sldId id="693" r:id="rId22"/>
    <p:sldId id="600" r:id="rId23"/>
    <p:sldId id="603" r:id="rId24"/>
    <p:sldId id="692" r:id="rId25"/>
    <p:sldId id="680" r:id="rId26"/>
    <p:sldId id="673" r:id="rId27"/>
    <p:sldId id="674" r:id="rId28"/>
    <p:sldId id="694" r:id="rId29"/>
    <p:sldId id="699" r:id="rId30"/>
    <p:sldId id="675" r:id="rId31"/>
    <p:sldId id="695" r:id="rId32"/>
    <p:sldId id="696" r:id="rId33"/>
    <p:sldId id="697" r:id="rId34"/>
    <p:sldId id="677" r:id="rId35"/>
  </p:sldIdLst>
  <p:sldSz cx="10058400" cy="7772400"/>
  <p:notesSz cx="6858000" cy="9144000"/>
  <p:defaultTextStyle>
    <a:defPPr>
      <a:defRPr lang="en-US"/>
    </a:defPPr>
    <a:lvl1pPr algn="l" defTabSz="50899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8997" algn="l" defTabSz="50899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17990" algn="l" defTabSz="50899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26988" algn="l" defTabSz="50899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35981" algn="l" defTabSz="50899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544979" algn="l" defTabSz="50899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053972" algn="l" defTabSz="50899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562969" algn="l" defTabSz="50899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071962" algn="l" defTabSz="50899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1E77"/>
    <a:srgbClr val="233444"/>
    <a:srgbClr val="1D3856"/>
    <a:srgbClr val="26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9511" autoAdjust="0"/>
  </p:normalViewPr>
  <p:slideViewPr>
    <p:cSldViewPr snapToGrid="0" snapToObjects="1" showGuides="1">
      <p:cViewPr>
        <p:scale>
          <a:sx n="100" d="100"/>
          <a:sy n="100" d="100"/>
        </p:scale>
        <p:origin x="-816" y="-8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C920-1997-3642-8535-B210642BF6F1}" type="datetimeFigureOut">
              <a:rPr lang="en-US" smtClean="0"/>
              <a:t>4/7/14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DFB-9946-0A4C-93EB-C3538BBEA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F8D3-FE34-5449-9655-DE3235FB096E}" type="datetime1">
              <a:rPr lang="en-US"/>
              <a:pPr>
                <a:defRPr/>
              </a:pPr>
              <a:t>4/7/14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E952EB-03B9-3449-8240-C7237494D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899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508997" algn="l" defTabSz="50899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17990" algn="l" defTabSz="50899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26988" algn="l" defTabSz="50899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35981" algn="l" defTabSz="50899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44979" algn="l" defTabSz="5089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3972" algn="l" defTabSz="5089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2969" algn="l" defTabSz="5089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1962" algn="l" defTabSz="5089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1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i_log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0169" y="284518"/>
            <a:ext cx="1969770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2920" y="2414482"/>
            <a:ext cx="6537960" cy="1039918"/>
          </a:xfrm>
          <a:prstGeom prst="rect">
            <a:avLst/>
          </a:prstGeom>
        </p:spPr>
        <p:txBody>
          <a:bodyPr lIns="101799" tIns="50900" rIns="101799" bIns="50900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2920" y="3454400"/>
            <a:ext cx="7040880" cy="1986280"/>
          </a:xfrm>
          <a:prstGeom prst="rect">
            <a:avLst/>
          </a:prstGeom>
        </p:spPr>
        <p:txBody>
          <a:bodyPr lIns="101799" tIns="50900" rIns="101799" bIns="50900"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25000"/>
                    <a:lumOff val="75000"/>
                  </a:schemeClr>
                </a:solidFill>
                <a:latin typeface="Calibri"/>
                <a:cs typeface="Calibri"/>
              </a:defRPr>
            </a:lvl1pPr>
            <a:lvl2pPr marL="50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9" descr="uofc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8258021" y="7263240"/>
            <a:ext cx="1240059" cy="296441"/>
          </a:xfrm>
          <a:prstGeom prst="rect">
            <a:avLst/>
          </a:prstGeom>
          <a:noFill/>
        </p:spPr>
        <p:txBody>
          <a:bodyPr wrap="none"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u="none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b="0" u="none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263262" y="7448551"/>
            <a:ext cx="1182017" cy="296478"/>
          </a:xfrm>
          <a:prstGeom prst="rect">
            <a:avLst/>
          </a:prstGeom>
          <a:noFill/>
        </p:spPr>
        <p:txBody>
          <a:bodyPr wrap="none"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7932293" y="7522999"/>
            <a:ext cx="345440" cy="174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14" descr="radiateforwhite.eps"/>
          <p:cNvPicPr>
            <a:picLocks noChangeAspect="1"/>
          </p:cNvPicPr>
          <p:nvPr userDrawn="1"/>
        </p:nvPicPr>
        <p:blipFill>
          <a:blip r:embed="rId4">
            <a:alphaModFix amt="53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atlas-logo-v1.png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7" y="3238721"/>
            <a:ext cx="1296719" cy="15249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8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4"/>
            <a:ext cx="1610342" cy="8320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1464" y="94909"/>
            <a:ext cx="7642264" cy="949960"/>
          </a:xfrm>
          <a:prstGeom prst="rect">
            <a:avLst/>
          </a:prstGeom>
        </p:spPr>
        <p:txBody>
          <a:bodyPr lIns="101835" tIns="101835" rIns="101835" bIns="152752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8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8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4735" y="2016866"/>
            <a:ext cx="8338414" cy="1906829"/>
          </a:xfrm>
          <a:prstGeom prst="rect">
            <a:avLst/>
          </a:prstGeom>
        </p:spPr>
        <p:txBody>
          <a:bodyPr vert="horz" lIns="101835" tIns="50917" rIns="101835" bIns="50917" rtlCol="0" anchor="b" anchorCtr="0">
            <a:noAutofit/>
          </a:bodyPr>
          <a:lstStyle>
            <a:lvl1pPr algn="ctr" defTabSz="1018348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900" b="1" kern="1200" dirty="0">
                <a:solidFill>
                  <a:srgbClr val="FF0000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54735" y="3923386"/>
            <a:ext cx="8338414" cy="1989734"/>
          </a:xfrm>
          <a:prstGeom prst="rect">
            <a:avLst/>
          </a:prstGeom>
        </p:spPr>
        <p:txBody>
          <a:bodyPr vert="horz" lIns="101835" tIns="50917" rIns="101835" bIns="50917" rtlCol="0">
            <a:normAutofit/>
          </a:bodyPr>
          <a:lstStyle>
            <a:lvl1pPr marL="0" indent="0" algn="ctr" defTabSz="1018348" rtl="0" eaLnBrk="1" latinLnBrk="0" hangingPunct="1">
              <a:lnSpc>
                <a:spcPct val="110000"/>
              </a:lnSpc>
              <a:spcBef>
                <a:spcPts val="669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2000" kern="1200" dirty="0" smtClean="0">
                <a:solidFill>
                  <a:srgbClr val="FF0000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9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09" y="101600"/>
            <a:ext cx="8341837" cy="1295400"/>
          </a:xfrm>
          <a:prstGeom prst="rect">
            <a:avLst/>
          </a:prstGeom>
        </p:spPr>
        <p:txBody>
          <a:bodyPr lIns="101835" tIns="50917" rIns="101835" bIns="5091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47" y="1813565"/>
            <a:ext cx="7955915" cy="4863148"/>
          </a:xfrm>
          <a:prstGeom prst="rect">
            <a:avLst/>
          </a:prstGeom>
        </p:spPr>
        <p:txBody>
          <a:bodyPr lIns="101835" tIns="50917" rIns="101835" bIns="50917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8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86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84573" y="7277231"/>
            <a:ext cx="586740" cy="313055"/>
          </a:xfrm>
          <a:prstGeom prst="rect">
            <a:avLst/>
          </a:prstGeom>
          <a:noFill/>
        </p:spPr>
        <p:txBody>
          <a:bodyPr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40108"/>
            <a:ext cx="9408795" cy="949960"/>
          </a:xfrm>
          <a:prstGeom prst="rect">
            <a:avLst/>
          </a:prstGeom>
        </p:spPr>
        <p:txBody>
          <a:bodyPr lIns="101799" tIns="101799" rIns="101799" bIns="152699" anchor="ctr">
            <a:normAutofit/>
          </a:bodyPr>
          <a:lstStyle>
            <a:lvl1pPr algn="l">
              <a:spcBef>
                <a:spcPts val="0"/>
              </a:spcBef>
              <a:defRPr sz="4000" b="0" i="0">
                <a:solidFill>
                  <a:srgbClr val="6E261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799" tIns="50900" rIns="101799" bIns="50900">
            <a:normAutofit/>
          </a:bodyPr>
          <a:lstStyle>
            <a:lvl1pPr>
              <a:spcBef>
                <a:spcPts val="669"/>
              </a:spcBef>
              <a:buClr>
                <a:schemeClr val="bg2">
                  <a:lumMod val="50000"/>
                </a:schemeClr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80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80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4573" y="7277231"/>
            <a:ext cx="586740" cy="313055"/>
          </a:xfrm>
          <a:prstGeom prst="rect">
            <a:avLst/>
          </a:prstGeom>
          <a:noFill/>
        </p:spPr>
        <p:txBody>
          <a:bodyPr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3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4573" y="7277231"/>
            <a:ext cx="586740" cy="313055"/>
          </a:xfrm>
          <a:prstGeom prst="rect">
            <a:avLst/>
          </a:prstGeom>
          <a:noFill/>
        </p:spPr>
        <p:txBody>
          <a:bodyPr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920" y="2414485"/>
            <a:ext cx="6537960" cy="1997287"/>
          </a:xfrm>
          <a:prstGeom prst="rect">
            <a:avLst/>
          </a:prstGeom>
        </p:spPr>
        <p:txBody>
          <a:bodyPr lIns="101799" tIns="50900" rIns="101799" bIns="50900">
            <a:noAutofit/>
          </a:bodyPr>
          <a:lstStyle>
            <a:lvl1pPr algn="l">
              <a:defRPr sz="53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4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2" y="311150"/>
            <a:ext cx="9051925" cy="1295400"/>
          </a:xfrm>
          <a:prstGeom prst="rect">
            <a:avLst/>
          </a:prstGeom>
        </p:spPr>
        <p:txBody>
          <a:bodyPr vert="horz" lIns="91398" tIns="45699" rIns="91398" bIns="45699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573" y="7277231"/>
            <a:ext cx="586740" cy="313055"/>
          </a:xfrm>
          <a:prstGeom prst="rect">
            <a:avLst/>
          </a:prstGeom>
          <a:noFill/>
        </p:spPr>
        <p:txBody>
          <a:bodyPr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2924" y="2414482"/>
            <a:ext cx="9045077" cy="1039918"/>
          </a:xfrm>
          <a:prstGeom prst="rect">
            <a:avLst/>
          </a:prstGeom>
        </p:spPr>
        <p:txBody>
          <a:bodyPr lIns="101835" tIns="50917" rIns="101835" bIns="50917">
            <a:noAutofit/>
          </a:bodyPr>
          <a:lstStyle>
            <a:lvl1pPr algn="l">
              <a:defRPr sz="53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2920" y="3454400"/>
            <a:ext cx="7040880" cy="1986280"/>
          </a:xfrm>
          <a:prstGeom prst="rect">
            <a:avLst/>
          </a:prstGeom>
        </p:spPr>
        <p:txBody>
          <a:bodyPr lIns="101835" tIns="50917" rIns="101835" bIns="50917">
            <a:normAutofit/>
          </a:bodyPr>
          <a:lstStyle>
            <a:lvl1pPr marL="0" indent="0" algn="l">
              <a:buNone/>
              <a:defRPr sz="27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  <a:lvl2pPr marL="5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UChicago_MAROON.png"/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77" y="7020855"/>
            <a:ext cx="2610911" cy="539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261" y="4862656"/>
            <a:ext cx="4884771" cy="25239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0058400" cy="1039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35" tIns="50917" rIns="101835" bIns="50917" rtlCol="0" anchor="ctr"/>
          <a:lstStyle/>
          <a:p>
            <a:pPr algn="ctr" defTabSz="509174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4" y="63273"/>
            <a:ext cx="7642264" cy="949960"/>
          </a:xfrm>
          <a:prstGeom prst="rect">
            <a:avLst/>
          </a:prstGeom>
        </p:spPr>
        <p:txBody>
          <a:bodyPr lIns="101835" tIns="101835" rIns="101835" bIns="152752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35" tIns="50917" rIns="101835" bIns="50917">
            <a:normAutofit/>
          </a:bodyPr>
          <a:lstStyle>
            <a:lvl1pPr marL="381880" indent="-381880">
              <a:spcBef>
                <a:spcPts val="669"/>
              </a:spcBef>
              <a:buClr>
                <a:srgbClr val="FF0000"/>
              </a:buClr>
              <a:buSzPct val="80000"/>
              <a:buFont typeface="Arial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FF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FF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8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4"/>
            <a:ext cx="1610342" cy="832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0058400" cy="1039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35" tIns="50917" rIns="101835" bIns="50917" rtlCol="0" anchor="ctr"/>
          <a:lstStyle/>
          <a:p>
            <a:pPr algn="ctr" defTabSz="509174" fontAlgn="auto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4" y="63273"/>
            <a:ext cx="7642264" cy="949960"/>
          </a:xfrm>
          <a:prstGeom prst="rect">
            <a:avLst/>
          </a:prstGeom>
        </p:spPr>
        <p:txBody>
          <a:bodyPr lIns="101835" tIns="101835" rIns="101835" bIns="152752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8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4"/>
            <a:ext cx="1610342" cy="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4" y="112900"/>
            <a:ext cx="7642264" cy="949960"/>
          </a:xfrm>
          <a:prstGeom prst="rect">
            <a:avLst/>
          </a:prstGeom>
        </p:spPr>
        <p:txBody>
          <a:bodyPr lIns="101835" tIns="101835" rIns="101835" bIns="152752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35" tIns="50917" rIns="101835" bIns="50917">
            <a:normAutofit/>
          </a:bodyPr>
          <a:lstStyle>
            <a:lvl1pPr>
              <a:spcBef>
                <a:spcPts val="669"/>
              </a:spcBef>
              <a:buClr>
                <a:srgbClr val="FF0000"/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FF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FF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" y="7329775"/>
            <a:ext cx="586740" cy="313932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defTabSz="509174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5399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35" tIns="50917" rIns="101835" bIns="50917" rtlCol="0">
            <a:spAutoFit/>
          </a:bodyPr>
          <a:lstStyle>
            <a:lvl1pPr marL="0" algn="l" defTabSz="509174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4"/>
            <a:ext cx="1610342" cy="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4" descr="radiateforwhite.eps"/>
          <p:cNvPicPr>
            <a:picLocks noChangeAspect="1"/>
          </p:cNvPicPr>
          <p:nvPr/>
        </p:nvPicPr>
        <p:blipFill>
          <a:blip r:embed="rId7">
            <a:alphaModFix amt="16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tlas-logo-v1.png"/>
          <p:cNvPicPr>
            <a:picLocks noChangeAspect="1"/>
          </p:cNvPicPr>
          <p:nvPr userDrawn="1"/>
        </p:nvPicPr>
        <p:blipFill>
          <a:blip r:embed="rId8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7" y="3238721"/>
            <a:ext cx="1296719" cy="1524966"/>
          </a:xfrm>
          <a:prstGeom prst="rect">
            <a:avLst/>
          </a:prstGeom>
        </p:spPr>
      </p:pic>
      <p:pic>
        <p:nvPicPr>
          <p:cNvPr id="1028" name="Picture 9" descr="uofclogo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58017" y="7263237"/>
            <a:ext cx="1240130" cy="296478"/>
          </a:xfrm>
          <a:prstGeom prst="rect">
            <a:avLst/>
          </a:prstGeom>
          <a:noFill/>
        </p:spPr>
        <p:txBody>
          <a:bodyPr wrap="none"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u="none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u="none" dirty="0">
              <a:solidFill>
                <a:schemeClr val="bg1">
                  <a:lumMod val="10000"/>
                  <a:lumOff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3262" y="7448551"/>
            <a:ext cx="1182017" cy="296478"/>
          </a:xfrm>
          <a:prstGeom prst="rect">
            <a:avLst/>
          </a:prstGeom>
          <a:noFill/>
        </p:spPr>
        <p:txBody>
          <a:bodyPr wrap="none"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932293" y="7522999"/>
            <a:ext cx="345440" cy="174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90269" y="7375872"/>
            <a:ext cx="1141740" cy="318238"/>
          </a:xfrm>
          <a:prstGeom prst="rect">
            <a:avLst/>
          </a:prstGeom>
          <a:noFill/>
        </p:spPr>
        <p:txBody>
          <a:bodyPr wrap="none" lIns="101799" tIns="50900" rIns="101799" bIns="509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Rob</a:t>
            </a:r>
            <a:r>
              <a:rPr lang="en-US" sz="1400" u="none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Gardner</a:t>
            </a:r>
            <a:endParaRPr lang="en-US" sz="1400" u="none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3" r:id="rId3"/>
    <p:sldLayoutId id="2147483676" r:id="rId4"/>
    <p:sldLayoutId id="2147483675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508997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08997"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7990"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6988"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5981" algn="ctr" defTabSz="508997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1746" indent="-381746" algn="l" defTabSz="508997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7116" indent="-318121" algn="l" defTabSz="508997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72489" indent="-254498" algn="l" defTabSz="508997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81483" indent="-254498" algn="l" defTabSz="508997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90479" indent="-254498" algn="l" defTabSz="508997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99474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471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465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459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99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88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9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979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97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969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96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  <a:alpha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iconnect-2.4.1 12ring.png"/>
          <p:cNvPicPr>
            <a:picLocks noChangeAspect="1"/>
          </p:cNvPicPr>
          <p:nvPr/>
        </p:nvPicPr>
        <p:blipFill>
          <a:blip r:embed="rId10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53644"/>
            <a:ext cx="8432571" cy="4344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  <p:sldLayoutId id="2147483687" r:id="rId8"/>
  </p:sldLayoutIdLst>
  <p:hf hdr="0" ftr="0" dt="0"/>
  <p:txStyles>
    <p:titleStyle>
      <a:lvl1pPr algn="ctr" defTabSz="50917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0" indent="-381880" algn="l" defTabSz="50917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defTabSz="509174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36" indent="-254586" algn="l" defTabSz="5091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08" indent="-254586" algn="l" defTabSz="50917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283" indent="-254586" algn="l" defTabSz="50917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defTabSz="5091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defTabSz="5091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defTabSz="5091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defTabSz="5091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nect.usatlas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3.em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emf"/><Relationship Id="rId8" Type="http://schemas.openxmlformats.org/officeDocument/2006/relationships/image" Target="../media/image18.png"/><Relationship Id="rId9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0.gi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4743904"/>
            <a:ext cx="7040880" cy="2733564"/>
          </a:xfrm>
        </p:spPr>
        <p:txBody>
          <a:bodyPr>
            <a:normAutofit/>
          </a:bodyPr>
          <a:lstStyle/>
          <a:p>
            <a:r>
              <a:rPr lang="en-US" dirty="0" smtClean="0"/>
              <a:t>Rob Gardner </a:t>
            </a:r>
          </a:p>
          <a:p>
            <a:r>
              <a:rPr lang="en-US" dirty="0" smtClean="0"/>
              <a:t>Computation and Enrico Fermi Institutes</a:t>
            </a:r>
          </a:p>
          <a:p>
            <a:r>
              <a:rPr lang="en-US" dirty="0" smtClean="0"/>
              <a:t>University of Chicago</a:t>
            </a:r>
          </a:p>
          <a:p>
            <a:endParaRPr lang="en-US" dirty="0" smtClean="0"/>
          </a:p>
          <a:p>
            <a:r>
              <a:rPr lang="en-US" sz="1800" dirty="0" smtClean="0"/>
              <a:t>Joint US ATLAS US CMS meeting at OSG All Hands at SLAC</a:t>
            </a:r>
          </a:p>
          <a:p>
            <a:r>
              <a:rPr lang="en-US" sz="1800" dirty="0" smtClean="0"/>
              <a:t>April 7, 2014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20205" y="3857416"/>
            <a:ext cx="205586" cy="379793"/>
          </a:xfrm>
          <a:prstGeom prst="rect">
            <a:avLst/>
          </a:prstGeom>
          <a:noFill/>
        </p:spPr>
        <p:txBody>
          <a:bodyPr wrap="none" lIns="101799" tIns="50900" rIns="101799" bIns="50900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19" y="3223032"/>
            <a:ext cx="4757181" cy="132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_1306.png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421109"/>
            <a:ext cx="3048000" cy="133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osg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2207"/>
            <a:ext cx="2860747" cy="1449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91E7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642" y="1844007"/>
            <a:ext cx="6001658" cy="8678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829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Transient User Storage: </a:t>
            </a:r>
            <a:r>
              <a:rPr lang="en-US" b="1" dirty="0" smtClean="0"/>
              <a:t>FAXbox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assist with ATLAS Connect User and flocked jobs via ATLAS Connect Cluster</a:t>
            </a:r>
          </a:p>
          <a:p>
            <a:pPr lvl="1"/>
            <a:r>
              <a:rPr lang="en-US" dirty="0" smtClean="0"/>
              <a:t>Pre-stage data, write outputs for later use, etc.</a:t>
            </a:r>
          </a:p>
          <a:p>
            <a:r>
              <a:rPr lang="en-US" dirty="0" smtClean="0"/>
              <a:t>Use standard Xrootd tools and protocol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oot://faxbox.usatlas.org/user/</a:t>
            </a:r>
            <a:r>
              <a:rPr lang="en-US" dirty="0" err="1" smtClean="0"/>
              <a:t>netID</a:t>
            </a:r>
            <a:r>
              <a:rPr lang="en-US" dirty="0" smtClean="0"/>
              <a:t>/file</a:t>
            </a:r>
          </a:p>
          <a:p>
            <a:pPr lvl="2"/>
            <a:r>
              <a:rPr lang="en-US" dirty="0" smtClean="0"/>
              <a:t>Therefore read from anywhere, even a prun job</a:t>
            </a:r>
          </a:p>
          <a:p>
            <a:pPr lvl="2"/>
            <a:r>
              <a:rPr lang="en-US" dirty="0" smtClean="0"/>
              <a:t>Will include a user quota system, and monitoring tools</a:t>
            </a:r>
          </a:p>
          <a:p>
            <a:r>
              <a:rPr lang="en-US" dirty="0" smtClean="0"/>
              <a:t>POSIX, Globus Online and http access too</a:t>
            </a:r>
          </a:p>
          <a:p>
            <a:r>
              <a:rPr lang="en-US" dirty="0" smtClean="0"/>
              <a:t>User managed, not ADC managed, no annoying blacklisting or emails</a:t>
            </a:r>
          </a:p>
        </p:txBody>
      </p:sp>
      <p:sp>
        <p:nvSpPr>
          <p:cNvPr id="4" name="Cloud 3"/>
          <p:cNvSpPr/>
          <p:nvPr/>
        </p:nvSpPr>
        <p:spPr>
          <a:xfrm>
            <a:off x="7442200" y="228600"/>
            <a:ext cx="1879600" cy="8432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Similar to OSG Stash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775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Globus reliable 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ATLAS Connect is integrated with Globus</a:t>
            </a:r>
          </a:p>
          <a:p>
            <a:pPr lvl="1"/>
            <a:r>
              <a:rPr lang="en-US" dirty="0" smtClean="0"/>
              <a:t>Globus is the UC-developed service for reliable file transfer and data sharing (c.f. globus.org)</a:t>
            </a:r>
          </a:p>
          <a:p>
            <a:r>
              <a:rPr lang="en-US" dirty="0" smtClean="0"/>
              <a:t>FAXbox storage has a Globus Connect gridftp server, and as such is a Globus “endpoint”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onnect#faxbox</a:t>
            </a:r>
            <a:endParaRPr lang="en-US" dirty="0" smtClean="0"/>
          </a:p>
          <a:p>
            <a:r>
              <a:rPr lang="en-US" dirty="0" smtClean="0"/>
              <a:t>Can easily use Globus to transfer back to Tier3 if you want to</a:t>
            </a:r>
          </a:p>
          <a:p>
            <a:r>
              <a:rPr lang="en-US" dirty="0" smtClean="0"/>
              <a:t>Many U.S. campuses are deploying Globus data services – stash on campus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Tier3 to Tier2 flocking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This is ATLAS Connect </a:t>
            </a:r>
            <a:r>
              <a:rPr lang="en-US" dirty="0" smtClean="0"/>
              <a:t>Cluster</a:t>
            </a:r>
          </a:p>
          <a:p>
            <a:r>
              <a:rPr lang="en-US" dirty="0" smtClean="0"/>
              <a:t>Tier3 HTCondor as the local scheduler</a:t>
            </a:r>
          </a:p>
          <a:p>
            <a:pPr lvl="1"/>
            <a:r>
              <a:rPr lang="en-US" dirty="0" smtClean="0"/>
              <a:t>Configure </a:t>
            </a:r>
            <a:r>
              <a:rPr lang="en-US" dirty="0" err="1" smtClean="0"/>
              <a:t>schedd</a:t>
            </a:r>
            <a:r>
              <a:rPr lang="en-US" dirty="0" smtClean="0"/>
              <a:t> to flock to the RCCF service</a:t>
            </a:r>
          </a:p>
          <a:p>
            <a:pPr lvl="1"/>
            <a:r>
              <a:rPr lang="en-US" dirty="0" smtClean="0"/>
              <a:t>The RCCF service can reach any of the targets in the ATLAS Connect system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ut for simplicity we configure it to submit to a large “nearby” Tier2 which has plenty of slots for T3 demand</a:t>
            </a:r>
          </a:p>
          <a:p>
            <a:pPr lvl="2"/>
            <a:r>
              <a:rPr lang="en-US" dirty="0" smtClean="0"/>
              <a:t>Easily reconfigure for periods of high demand</a:t>
            </a:r>
          </a:p>
        </p:txBody>
      </p:sp>
    </p:spTree>
    <p:extLst>
      <p:ext uri="{BB962C8B-B14F-4D97-AF65-F5344CB8AC3E}">
        <p14:creationId xmlns:p14="http://schemas.microsoft.com/office/powerpoint/2010/main" val="340025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sosceles Triangle 47"/>
          <p:cNvSpPr/>
          <p:nvPr/>
        </p:nvSpPr>
        <p:spPr>
          <a:xfrm rot="16200000">
            <a:off x="2247460" y="-496602"/>
            <a:ext cx="5508877" cy="9122406"/>
          </a:xfrm>
          <a:prstGeom prst="triangle">
            <a:avLst>
              <a:gd name="adj" fmla="val 60899"/>
            </a:avLst>
          </a:prstGeom>
          <a:gradFill flip="none" rotWithShape="1">
            <a:gsLst>
              <a:gs pos="0">
                <a:schemeClr val="bg2">
                  <a:lumMod val="25000"/>
                  <a:alpha val="27000"/>
                </a:schemeClr>
              </a:gs>
              <a:gs pos="100000">
                <a:srgbClr val="FFFFFF">
                  <a:alpha val="27000"/>
                </a:srgbClr>
              </a:gs>
            </a:gsLst>
            <a:lin ang="48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33976" y="277374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5757471" y="246951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Tier2s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3976" y="3708712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5757471" y="3404477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Amazon cloud</a:t>
            </a:r>
            <a:endParaRPr lang="en-US" b="1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33976" y="4643673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5757471" y="4339440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Campus Grids</a:t>
            </a:r>
            <a:r>
              <a:rPr lang="en-US" b="1" kern="1200" dirty="0" smtClean="0">
                <a:solidFill>
                  <a:srgbClr val="FFFFFF"/>
                </a:solidFill>
              </a:rPr>
              <a:t> 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1542" y="1836209"/>
            <a:ext cx="3925569" cy="2913572"/>
            <a:chOff x="589281" y="1773331"/>
            <a:chExt cx="3568699" cy="2570799"/>
          </a:xfrm>
        </p:grpSpPr>
        <p:sp>
          <p:nvSpPr>
            <p:cNvPr id="15" name="Rectangle 14"/>
            <p:cNvSpPr/>
            <p:nvPr/>
          </p:nvSpPr>
          <p:spPr>
            <a:xfrm>
              <a:off x="589281" y="1796951"/>
              <a:ext cx="3568699" cy="2547179"/>
            </a:xfrm>
            <a:prstGeom prst="rect">
              <a:avLst/>
            </a:prstGeom>
            <a:noFill/>
          </p:spPr>
        </p:sp>
        <p:sp>
          <p:nvSpPr>
            <p:cNvPr id="17" name="Circular Arrow 16"/>
            <p:cNvSpPr/>
            <p:nvPr/>
          </p:nvSpPr>
          <p:spPr>
            <a:xfrm>
              <a:off x="1120360" y="1773331"/>
              <a:ext cx="2511230" cy="2511230"/>
            </a:xfrm>
            <a:prstGeom prst="circularArrow">
              <a:avLst>
                <a:gd name="adj1" fmla="val 4668"/>
                <a:gd name="adj2" fmla="val 272909"/>
                <a:gd name="adj3" fmla="val 13254721"/>
                <a:gd name="adj4" fmla="val 17749314"/>
                <a:gd name="adj5" fmla="val 4847"/>
              </a:avLst>
            </a:prstGeom>
            <a:solidFill>
              <a:srgbClr val="948A5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582857" y="1797683"/>
              <a:ext cx="1884243" cy="742317"/>
            </a:xfrm>
            <a:custGeom>
              <a:avLst/>
              <a:gdLst>
                <a:gd name="connsiteX0" fmla="*/ 0 w 1484634"/>
                <a:gd name="connsiteY0" fmla="*/ 123722 h 742317"/>
                <a:gd name="connsiteX1" fmla="*/ 123722 w 1484634"/>
                <a:gd name="connsiteY1" fmla="*/ 0 h 742317"/>
                <a:gd name="connsiteX2" fmla="*/ 1360912 w 1484634"/>
                <a:gd name="connsiteY2" fmla="*/ 0 h 742317"/>
                <a:gd name="connsiteX3" fmla="*/ 1484634 w 1484634"/>
                <a:gd name="connsiteY3" fmla="*/ 123722 h 742317"/>
                <a:gd name="connsiteX4" fmla="*/ 1484634 w 1484634"/>
                <a:gd name="connsiteY4" fmla="*/ 618595 h 742317"/>
                <a:gd name="connsiteX5" fmla="*/ 1360912 w 1484634"/>
                <a:gd name="connsiteY5" fmla="*/ 742317 h 742317"/>
                <a:gd name="connsiteX6" fmla="*/ 123722 w 1484634"/>
                <a:gd name="connsiteY6" fmla="*/ 742317 h 742317"/>
                <a:gd name="connsiteX7" fmla="*/ 0 w 1484634"/>
                <a:gd name="connsiteY7" fmla="*/ 618595 h 742317"/>
                <a:gd name="connsiteX8" fmla="*/ 0 w 1484634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634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360912" y="0"/>
                  </a:lnTo>
                  <a:cubicBezTo>
                    <a:pt x="1429242" y="0"/>
                    <a:pt x="1484634" y="55392"/>
                    <a:pt x="1484634" y="123722"/>
                  </a:cubicBezTo>
                  <a:lnTo>
                    <a:pt x="1484634" y="618595"/>
                  </a:lnTo>
                  <a:cubicBezTo>
                    <a:pt x="1484634" y="686925"/>
                    <a:pt x="1429242" y="742317"/>
                    <a:pt x="1360912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rgbClr val="3B3B4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/>
                <a:t>connect.usatlas.org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76542" y="3601080"/>
              <a:ext cx="1990558" cy="742317"/>
            </a:xfrm>
            <a:custGeom>
              <a:avLst/>
              <a:gdLst>
                <a:gd name="connsiteX0" fmla="*/ 0 w 1570832"/>
                <a:gd name="connsiteY0" fmla="*/ 123722 h 742317"/>
                <a:gd name="connsiteX1" fmla="*/ 123722 w 1570832"/>
                <a:gd name="connsiteY1" fmla="*/ 0 h 742317"/>
                <a:gd name="connsiteX2" fmla="*/ 1447110 w 1570832"/>
                <a:gd name="connsiteY2" fmla="*/ 0 h 742317"/>
                <a:gd name="connsiteX3" fmla="*/ 1570832 w 1570832"/>
                <a:gd name="connsiteY3" fmla="*/ 123722 h 742317"/>
                <a:gd name="connsiteX4" fmla="*/ 1570832 w 1570832"/>
                <a:gd name="connsiteY4" fmla="*/ 618595 h 742317"/>
                <a:gd name="connsiteX5" fmla="*/ 1447110 w 1570832"/>
                <a:gd name="connsiteY5" fmla="*/ 742317 h 742317"/>
                <a:gd name="connsiteX6" fmla="*/ 123722 w 1570832"/>
                <a:gd name="connsiteY6" fmla="*/ 742317 h 742317"/>
                <a:gd name="connsiteX7" fmla="*/ 0 w 1570832"/>
                <a:gd name="connsiteY7" fmla="*/ 618595 h 742317"/>
                <a:gd name="connsiteX8" fmla="*/ 0 w 1570832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832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47110" y="0"/>
                  </a:lnTo>
                  <a:cubicBezTo>
                    <a:pt x="1515440" y="0"/>
                    <a:pt x="1570832" y="55392"/>
                    <a:pt x="1570832" y="123722"/>
                  </a:cubicBezTo>
                  <a:lnTo>
                    <a:pt x="1570832" y="618595"/>
                  </a:lnTo>
                  <a:cubicBezTo>
                    <a:pt x="1570832" y="686925"/>
                    <a:pt x="1515440" y="742317"/>
                    <a:pt x="1447110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rgbClr val="4A45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/>
                <a:t>RCC </a:t>
              </a:r>
              <a:r>
                <a:rPr lang="en-US" b="1" dirty="0" smtClean="0"/>
                <a:t>Factory</a:t>
              </a:r>
              <a:br>
                <a:rPr lang="en-US" b="1" dirty="0" smtClean="0"/>
              </a:br>
              <a:r>
                <a:rPr lang="en-US" b="1" dirty="0" smtClean="0"/>
                <a:t>rccf.usatlas.org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9281" y="2699381"/>
              <a:ext cx="1827705" cy="742317"/>
            </a:xfrm>
            <a:custGeom>
              <a:avLst/>
              <a:gdLst>
                <a:gd name="connsiteX0" fmla="*/ 0 w 1606018"/>
                <a:gd name="connsiteY0" fmla="*/ 123722 h 742317"/>
                <a:gd name="connsiteX1" fmla="*/ 123722 w 1606018"/>
                <a:gd name="connsiteY1" fmla="*/ 0 h 742317"/>
                <a:gd name="connsiteX2" fmla="*/ 1482296 w 1606018"/>
                <a:gd name="connsiteY2" fmla="*/ 0 h 742317"/>
                <a:gd name="connsiteX3" fmla="*/ 1606018 w 1606018"/>
                <a:gd name="connsiteY3" fmla="*/ 123722 h 742317"/>
                <a:gd name="connsiteX4" fmla="*/ 1606018 w 1606018"/>
                <a:gd name="connsiteY4" fmla="*/ 618595 h 742317"/>
                <a:gd name="connsiteX5" fmla="*/ 1482296 w 1606018"/>
                <a:gd name="connsiteY5" fmla="*/ 742317 h 742317"/>
                <a:gd name="connsiteX6" fmla="*/ 123722 w 1606018"/>
                <a:gd name="connsiteY6" fmla="*/ 742317 h 742317"/>
                <a:gd name="connsiteX7" fmla="*/ 0 w 1606018"/>
                <a:gd name="connsiteY7" fmla="*/ 618595 h 742317"/>
                <a:gd name="connsiteX8" fmla="*/ 0 w 1606018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6018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82296" y="0"/>
                  </a:lnTo>
                  <a:cubicBezTo>
                    <a:pt x="1550626" y="0"/>
                    <a:pt x="1606018" y="55392"/>
                    <a:pt x="1606018" y="123722"/>
                  </a:cubicBezTo>
                  <a:lnTo>
                    <a:pt x="1606018" y="618595"/>
                  </a:lnTo>
                  <a:cubicBezTo>
                    <a:pt x="1606018" y="686925"/>
                    <a:pt x="1550626" y="742317"/>
                    <a:pt x="1482296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 dirty="0" smtClean="0"/>
                <a:t>FAXbox</a:t>
              </a:r>
              <a:endParaRPr lang="en-US" sz="27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633976" y="182378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5757471" y="160845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Tier1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3700195" y="2214969"/>
            <a:ext cx="2211417" cy="2037523"/>
          </a:xfrm>
          <a:prstGeom prst="curvedConnector4">
            <a:avLst>
              <a:gd name="adj1" fmla="val 23965"/>
              <a:gd name="adj2" fmla="val 58212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3787140" y="2773748"/>
            <a:ext cx="2037523" cy="1565691"/>
          </a:xfrm>
          <a:prstGeom prst="curvedConnector3">
            <a:avLst>
              <a:gd name="adj1" fmla="val 60826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3787140" y="3727024"/>
            <a:ext cx="1970329" cy="612415"/>
          </a:xfrm>
          <a:prstGeom prst="curvedConnector3">
            <a:avLst>
              <a:gd name="adj1" fmla="val 63434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38" idx="0"/>
          </p:cNvCxnSpPr>
          <p:nvPr/>
        </p:nvCxnSpPr>
        <p:spPr>
          <a:xfrm>
            <a:off x="3787142" y="4339439"/>
            <a:ext cx="1970329" cy="101413"/>
          </a:xfrm>
          <a:prstGeom prst="curvedConnector5">
            <a:avLst>
              <a:gd name="adj1" fmla="val 32087"/>
              <a:gd name="adj2" fmla="val 566218"/>
              <a:gd name="adj3" fmla="val 75445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1067" y="6110566"/>
            <a:ext cx="1205818" cy="783225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1597528" y="5356909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Local Tier3 Center</a:t>
            </a:r>
          </a:p>
        </p:txBody>
      </p:sp>
      <p:cxnSp>
        <p:nvCxnSpPr>
          <p:cNvPr id="41" name="Curved Connector 40"/>
          <p:cNvCxnSpPr/>
          <p:nvPr/>
        </p:nvCxnSpPr>
        <p:spPr>
          <a:xfrm rot="5400000" flipH="1" flipV="1">
            <a:off x="2295559" y="5049245"/>
            <a:ext cx="672920" cy="13969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948A54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1765168" y="5529629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Local Tier3 Center</a:t>
            </a:r>
          </a:p>
        </p:txBody>
      </p:sp>
      <p:sp>
        <p:nvSpPr>
          <p:cNvPr id="44" name="Freeform 43"/>
          <p:cNvSpPr/>
          <p:nvPr/>
        </p:nvSpPr>
        <p:spPr>
          <a:xfrm>
            <a:off x="1932808" y="5702349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    Local Tier3</a:t>
            </a:r>
            <a:br>
              <a:rPr lang="en-US" b="1" dirty="0" smtClean="0"/>
            </a:br>
            <a:r>
              <a:rPr lang="en-US" b="1" dirty="0" smtClean="0"/>
              <a:t>    Centers</a:t>
            </a:r>
          </a:p>
        </p:txBody>
      </p:sp>
      <p:cxnSp>
        <p:nvCxnSpPr>
          <p:cNvPr id="46" name="Curved Connector 45"/>
          <p:cNvCxnSpPr>
            <a:stCxn id="21" idx="6"/>
            <a:endCxn id="51" idx="1"/>
          </p:cNvCxnSpPr>
          <p:nvPr/>
        </p:nvCxnSpPr>
        <p:spPr>
          <a:xfrm>
            <a:off x="776422" y="3727024"/>
            <a:ext cx="835931" cy="2643897"/>
          </a:xfrm>
          <a:prstGeom prst="curvedConnector5">
            <a:avLst>
              <a:gd name="adj1" fmla="val 1935"/>
              <a:gd name="adj2" fmla="val 43011"/>
              <a:gd name="adj3" fmla="val 18904"/>
            </a:avLst>
          </a:prstGeom>
          <a:ln w="76200" cmpd="sng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6" idx="1"/>
          </p:cNvCxnSpPr>
          <p:nvPr/>
        </p:nvCxnSpPr>
        <p:spPr>
          <a:xfrm flipH="1">
            <a:off x="2625034" y="3033460"/>
            <a:ext cx="3008942" cy="259711"/>
          </a:xfrm>
          <a:prstGeom prst="straightConnector1">
            <a:avLst/>
          </a:prstGeom>
          <a:ln w="57150" cmpd="sng">
            <a:solidFill>
              <a:srgbClr val="FFFF00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32720" y="4757407"/>
            <a:ext cx="953179" cy="5817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rd </a:t>
            </a:r>
            <a:r>
              <a:rPr lang="en-US" sz="1400" dirty="0">
                <a:solidFill>
                  <a:schemeClr val="bg1"/>
                </a:solidFill>
              </a:rPr>
              <a:t>globus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813" y="5929438"/>
            <a:ext cx="1383030" cy="964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32720" y="374862"/>
            <a:ext cx="5951220" cy="1309793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436919" y="285876"/>
            <a:ext cx="9113998" cy="6873539"/>
          </a:xfrm>
          <a:prstGeom prst="roundRect">
            <a:avLst>
              <a:gd name="adj" fmla="val 7223"/>
            </a:avLst>
          </a:prstGeom>
          <a:noFill/>
          <a:ln w="57150" cmpd="sng">
            <a:solidFill>
              <a:schemeClr val="bg1">
                <a:lumMod val="90000"/>
                <a:lumOff val="1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352" y="6001367"/>
            <a:ext cx="478247" cy="7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28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3300"/>
            <a:ext cx="9093200" cy="490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Tier3 to Tier2 flocking via ATLAS Connect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460" y="855980"/>
            <a:ext cx="9408795" cy="5958840"/>
          </a:xfrm>
        </p:spPr>
        <p:txBody>
          <a:bodyPr/>
          <a:lstStyle/>
          <a:p>
            <a:r>
              <a:rPr lang="en-US" dirty="0" smtClean="0"/>
              <a:t>Five Tier3 clusters configured in this way so far</a:t>
            </a:r>
          </a:p>
          <a:p>
            <a:r>
              <a:rPr lang="en-US" dirty="0" smtClean="0"/>
              <a:t>Works well, very low maintenance</a:t>
            </a:r>
          </a:p>
        </p:txBody>
      </p:sp>
    </p:spTree>
    <p:extLst>
      <p:ext uri="{BB962C8B-B14F-4D97-AF65-F5344CB8AC3E}">
        <p14:creationId xmlns:p14="http://schemas.microsoft.com/office/powerpoint/2010/main" val="50282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Yes, DHTC is a mode shift for local cluster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sers should not expect their home directories, NFS shares, or to even run jobs as their own user.</a:t>
            </a:r>
          </a:p>
          <a:p>
            <a:r>
              <a:rPr lang="en-US" dirty="0" smtClean="0"/>
              <a:t>Instead, HTCondor transfer mechanisms, FAX for data access, CVMFS for software</a:t>
            </a:r>
            <a:endParaRPr lang="en-US" dirty="0"/>
          </a:p>
          <a:p>
            <a:r>
              <a:rPr lang="en-US" dirty="0" smtClean="0"/>
              <a:t>Make use of ATLAS LOCALGROUPDISK’s</a:t>
            </a:r>
          </a:p>
          <a:p>
            <a:r>
              <a:rPr lang="en-US" dirty="0" smtClean="0"/>
              <a:t>Smaller outputs (on the order of 1GB) can be handled by Condor’s internal mechanisms</a:t>
            </a:r>
          </a:p>
          <a:p>
            <a:r>
              <a:rPr lang="en-US" dirty="0" smtClean="0"/>
              <a:t>Need to develop best practices and examples</a:t>
            </a:r>
          </a:p>
          <a:p>
            <a:pPr lvl="1"/>
            <a:r>
              <a:rPr lang="en-US" dirty="0" smtClean="0"/>
              <a:t>Collect at </a:t>
            </a:r>
            <a:r>
              <a:rPr lang="en-US" dirty="0" smtClean="0">
                <a:hlinkClick r:id="rId2"/>
              </a:rPr>
              <a:t>http://connect.usatlas.org/</a:t>
            </a:r>
            <a:r>
              <a:rPr lang="en-US" dirty="0" smtClean="0"/>
              <a:t>  handbook</a:t>
            </a:r>
          </a:p>
        </p:txBody>
      </p:sp>
    </p:spTree>
    <p:extLst>
      <p:ext uri="{BB962C8B-B14F-4D97-AF65-F5344CB8AC3E}">
        <p14:creationId xmlns:p14="http://schemas.microsoft.com/office/powerpoint/2010/main" val="177246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 Local, Compute Global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Another mode is not use the community login service, but submit from Tier3 or laptop </a:t>
            </a:r>
          </a:p>
          <a:p>
            <a:r>
              <a:rPr lang="en-US" dirty="0" smtClean="0"/>
              <a:t>For this use the </a:t>
            </a:r>
            <a:r>
              <a:rPr lang="en-US" dirty="0" err="1" smtClean="0"/>
              <a:t>Bosco</a:t>
            </a:r>
            <a:r>
              <a:rPr lang="en-US" dirty="0" smtClean="0"/>
              <a:t> client</a:t>
            </a:r>
          </a:p>
          <a:p>
            <a:r>
              <a:rPr lang="en-US" dirty="0" smtClean="0"/>
              <a:t>Will watch and provide input to any HTCondor </a:t>
            </a:r>
            <a:r>
              <a:rPr lang="en-US" dirty="0" err="1" smtClean="0"/>
              <a:t>myHTC</a:t>
            </a:r>
            <a:r>
              <a:rPr lang="en-US" dirty="0" smtClean="0"/>
              <a:t> projects</a:t>
            </a:r>
          </a:p>
        </p:txBody>
      </p:sp>
    </p:spTree>
    <p:extLst>
      <p:ext uri="{BB962C8B-B14F-4D97-AF65-F5344CB8AC3E}">
        <p14:creationId xmlns:p14="http://schemas.microsoft.com/office/powerpoint/2010/main" val="252093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Off-Grid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ATLAS Connect can be used to connect to off-grid resources:</a:t>
            </a:r>
          </a:p>
          <a:p>
            <a:pPr lvl="1"/>
            <a:r>
              <a:rPr lang="en-US" dirty="0" smtClean="0"/>
              <a:t>Accessible from ATLAS Connect User, Cluster or even Panda</a:t>
            </a:r>
          </a:p>
          <a:p>
            <a:r>
              <a:rPr lang="en-US" dirty="0" smtClean="0"/>
              <a:t>“Wrap” campus clusters and big targets such as from XSEDE</a:t>
            </a:r>
          </a:p>
          <a:p>
            <a:r>
              <a:rPr lang="en-US" dirty="0" smtClean="0"/>
              <a:t>Minimize local IT support</a:t>
            </a:r>
          </a:p>
          <a:p>
            <a:pPr lvl="1"/>
            <a:r>
              <a:rPr lang="en-US" dirty="0" smtClean="0"/>
              <a:t>Ideally, a user account, </a:t>
            </a:r>
            <a:r>
              <a:rPr lang="en-US" dirty="0" err="1" smtClean="0"/>
              <a:t>ssh</a:t>
            </a:r>
            <a:r>
              <a:rPr lang="en-US" dirty="0" smtClean="0"/>
              <a:t> tunnel is needed</a:t>
            </a:r>
          </a:p>
          <a:p>
            <a:pPr lvl="1"/>
            <a:r>
              <a:rPr lang="en-US" dirty="0" smtClean="0"/>
              <a:t>A local squid helps but not required (use a nearby squid in US ATLAS)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40108"/>
            <a:ext cx="9408795" cy="1661692"/>
          </a:xfrm>
        </p:spPr>
        <p:txBody>
          <a:bodyPr>
            <a:normAutofit/>
          </a:bodyPr>
          <a:lstStyle/>
          <a:p>
            <a:r>
              <a:rPr lang="en-US" dirty="0" smtClean="0"/>
              <a:t>Early adopters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pic>
        <p:nvPicPr>
          <p:cNvPr id="4" name="Content Placeholder 3" descr="screenshot_1213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>
            <a:fillRect/>
          </a:stretch>
        </p:blipFill>
        <p:spPr>
          <a:xfrm>
            <a:off x="251459" y="1960880"/>
            <a:ext cx="8233698" cy="5214620"/>
          </a:xfrm>
        </p:spPr>
      </p:pic>
      <p:pic>
        <p:nvPicPr>
          <p:cNvPr id="5" name="Picture 4" descr="screenshot_1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97" y="190500"/>
            <a:ext cx="5464303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7886699" y="1460500"/>
            <a:ext cx="1773555" cy="5638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r>
              <a:rPr lang="en-US" b="1" dirty="0" smtClean="0"/>
              <a:t>y group</a:t>
            </a:r>
            <a:endParaRPr lang="en-US" b="1" dirty="0"/>
          </a:p>
        </p:txBody>
      </p:sp>
      <p:sp>
        <p:nvSpPr>
          <p:cNvPr id="8" name="Cloud 7"/>
          <p:cNvSpPr/>
          <p:nvPr/>
        </p:nvSpPr>
        <p:spPr>
          <a:xfrm>
            <a:off x="1600200" y="2979420"/>
            <a:ext cx="1879600" cy="8432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By group and 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308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 bwMode="auto">
          <a:xfrm>
            <a:off x="251460" y="39582"/>
            <a:ext cx="9408795" cy="949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ATLAS and XSEDE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Project to directly connect the ATLAS computing environment to TACC Stampede</a:t>
            </a:r>
          </a:p>
          <a:p>
            <a:pPr marL="381078" indent="-381078">
              <a:defRPr/>
            </a:pPr>
            <a:r>
              <a:rPr lang="en-US" dirty="0"/>
              <a:t>Central component of ATLAS Connect</a:t>
            </a:r>
          </a:p>
          <a:p>
            <a:pPr marL="825665" lvl="1" indent="-317561">
              <a:defRPr/>
            </a:pPr>
            <a:r>
              <a:rPr lang="en-US" dirty="0" smtClean="0"/>
              <a:t>Users </a:t>
            </a:r>
            <a:r>
              <a:rPr lang="en-US" dirty="0"/>
              <a:t>(user login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 from 44 US ATLAS institutions</a:t>
            </a:r>
            <a:endParaRPr lang="en-US" dirty="0"/>
          </a:p>
          <a:p>
            <a:pPr marL="825665" lvl="1" indent="-317561">
              <a:defRPr/>
            </a:pPr>
            <a:r>
              <a:rPr lang="en-US" dirty="0" smtClean="0"/>
              <a:t>Clusters (Tier3 flocking with HTCondor)</a:t>
            </a:r>
            <a:endParaRPr lang="en-US" dirty="0"/>
          </a:p>
          <a:p>
            <a:pPr marL="825665" lvl="1" indent="-317561">
              <a:defRPr/>
            </a:pPr>
            <a:r>
              <a:rPr lang="en-US" dirty="0" smtClean="0"/>
              <a:t>Central production from CERN (PanDA pilots)</a:t>
            </a:r>
            <a:endParaRPr lang="en-US" dirty="0"/>
          </a:p>
          <a:p>
            <a:pPr marL="381078" indent="-381078">
              <a:defRPr/>
            </a:pPr>
            <a:r>
              <a:rPr lang="en-US" dirty="0" smtClean="0"/>
              <a:t>Integrating with a variety of tools</a:t>
            </a:r>
          </a:p>
          <a:p>
            <a:pPr marL="381078" indent="-381078">
              <a:defRPr/>
            </a:pPr>
            <a:r>
              <a:rPr lang="en-US" dirty="0" smtClean="0"/>
              <a:t>Organized as XSEDE Science Gateway</a:t>
            </a:r>
          </a:p>
          <a:p>
            <a:pPr lvl="1">
              <a:defRPr/>
            </a:pPr>
            <a:r>
              <a:rPr lang="en-US" dirty="0" smtClean="0"/>
              <a:t>Project Name: </a:t>
            </a:r>
            <a:r>
              <a:rPr lang="en-US" b="1" dirty="0" smtClean="0"/>
              <a:t>ATLAS CONNECT</a:t>
            </a:r>
            <a:r>
              <a:rPr lang="en-US" dirty="0"/>
              <a:t> </a:t>
            </a:r>
            <a:r>
              <a:rPr lang="en-US" dirty="0" smtClean="0"/>
              <a:t>(TG-PHY140018) startup allocation</a:t>
            </a:r>
            <a:endParaRPr lang="en-US" dirty="0"/>
          </a:p>
          <a:p>
            <a:pPr lvl="1">
              <a:defRPr/>
            </a:pPr>
            <a:r>
              <a:rPr lang="en-US" dirty="0"/>
              <a:t>Principal </a:t>
            </a:r>
            <a:r>
              <a:rPr lang="en-US" dirty="0" smtClean="0"/>
              <a:t>Investigator: Peter </a:t>
            </a:r>
            <a:r>
              <a:rPr lang="en-US" dirty="0"/>
              <a:t>Onyisi, University of Texas at </a:t>
            </a:r>
            <a:r>
              <a:rPr lang="en-US" dirty="0" smtClean="0"/>
              <a:t>Austin</a:t>
            </a:r>
          </a:p>
          <a:p>
            <a:pPr lvl="1">
              <a:defRPr/>
            </a:pPr>
            <a:r>
              <a:rPr lang="en-US" dirty="0" smtClean="0"/>
              <a:t>Gateway team: Raminder Jeet, Suresh Maru, Marlon Pierce, Nancy Wilkins-Diehr</a:t>
            </a:r>
          </a:p>
          <a:p>
            <a:pPr lvl="1">
              <a:defRPr/>
            </a:pPr>
            <a:r>
              <a:rPr lang="en-US" dirty="0" smtClean="0"/>
              <a:t>Stampede: Chris Hempel</a:t>
            </a:r>
          </a:p>
          <a:p>
            <a:pPr lvl="1">
              <a:defRPr/>
            </a:pPr>
            <a:r>
              <a:rPr lang="en-US" dirty="0" smtClean="0"/>
              <a:t>US ATLAS Computing management: M. Ernst, R. Gardner</a:t>
            </a:r>
          </a:p>
          <a:p>
            <a:pPr lvl="1">
              <a:defRPr/>
            </a:pPr>
            <a:r>
              <a:rPr lang="en-US" dirty="0" smtClean="0"/>
              <a:t>ATLAS Connect tech team: D. Lesny, L. Bryant, D. Champion</a:t>
            </a:r>
          </a:p>
          <a:p>
            <a:pPr lvl="1">
              <a:defRPr/>
            </a:pPr>
            <a:endParaRPr lang="en-US" dirty="0"/>
          </a:p>
          <a:p>
            <a:pPr marL="824992" lvl="1" indent="-38107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2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ATLAS Connect: a prototype US ATLAS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61036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set of computing services designed to augment existing tools used by US ATLAS, focusing on batch-like analysis processing</a:t>
            </a:r>
          </a:p>
          <a:p>
            <a:pPr lvl="1"/>
            <a:r>
              <a:rPr lang="en-US" dirty="0" smtClean="0"/>
              <a:t>Facilitate access to US ATLAS “beyond pledge” cycles and extend connectivity to </a:t>
            </a:r>
            <a:r>
              <a:rPr lang="en-US" b="1" dirty="0" smtClean="0"/>
              <a:t>non-grid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solution to add “Tier 3-like” capability for institutions with aging and undersized Tier 3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Provide as service – </a:t>
            </a:r>
            <a:r>
              <a:rPr lang="en-US" b="1" dirty="0" smtClean="0"/>
              <a:t>minimize IT hassle at endpoints</a:t>
            </a:r>
          </a:p>
          <a:p>
            <a:r>
              <a:rPr lang="en-US" dirty="0" smtClean="0"/>
              <a:t>Minimal development</a:t>
            </a:r>
          </a:p>
          <a:p>
            <a:pPr lvl="1"/>
            <a:r>
              <a:rPr lang="en-US" dirty="0" smtClean="0"/>
              <a:t>Use existing, well supported tools like HTCondor, Globus Online, Xrootd</a:t>
            </a:r>
          </a:p>
          <a:p>
            <a:pPr lvl="1"/>
            <a:r>
              <a:rPr lang="en-US" dirty="0" smtClean="0"/>
              <a:t>Leverage work in OSG Campus Grids area (e.g. OSG Connect, U-Bolt (UC3))</a:t>
            </a:r>
          </a:p>
        </p:txBody>
      </p:sp>
    </p:spTree>
    <p:extLst>
      <p:ext uri="{BB962C8B-B14F-4D97-AF65-F5344CB8AC3E}">
        <p14:creationId xmlns:p14="http://schemas.microsoft.com/office/powerpoint/2010/main" val="129913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Stampede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_13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183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3200" y="4528820"/>
            <a:ext cx="1505979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Onysis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ctrTitle"/>
          </p:nvPr>
        </p:nvSpPr>
        <p:spPr bwMode="auto">
          <a:xfrm>
            <a:off x="251460" y="39582"/>
            <a:ext cx="9408795" cy="949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Key is minimizing Stampede admin </a:t>
            </a:r>
            <a:r>
              <a:rPr lang="en-US" dirty="0" smtClean="0"/>
              <a:t>involvement </a:t>
            </a:r>
            <a:r>
              <a:rPr lang="en-US" dirty="0"/>
              <a:t>while hiding complexity for users</a:t>
            </a:r>
          </a:p>
          <a:p>
            <a:pPr lvl="1">
              <a:defRPr/>
            </a:pPr>
            <a:r>
              <a:rPr lang="en-US" dirty="0" smtClean="0"/>
              <a:t>Simple SSH to Stampede SLURM submit node</a:t>
            </a:r>
          </a:p>
          <a:p>
            <a:pPr lvl="1">
              <a:defRPr/>
            </a:pPr>
            <a:r>
              <a:rPr lang="en-US" dirty="0" smtClean="0"/>
              <a:t>ATLAS </a:t>
            </a:r>
            <a:r>
              <a:rPr lang="en-US" dirty="0"/>
              <a:t>software mounted using CVMFS and Parrot</a:t>
            </a:r>
          </a:p>
          <a:p>
            <a:pPr lvl="1">
              <a:defRPr/>
            </a:pPr>
            <a:r>
              <a:rPr lang="en-US" dirty="0"/>
              <a:t>ATLAS squid cache </a:t>
            </a:r>
            <a:r>
              <a:rPr lang="en-US" dirty="0" smtClean="0"/>
              <a:t>configured nearby</a:t>
            </a:r>
            <a:endParaRPr lang="en-US" dirty="0"/>
          </a:p>
          <a:p>
            <a:pPr lvl="1">
              <a:defRPr/>
            </a:pPr>
            <a:r>
              <a:rPr lang="en-US" dirty="0"/>
              <a:t>Wide area federated storage </a:t>
            </a:r>
            <a:r>
              <a:rPr lang="en-US" dirty="0" smtClean="0"/>
              <a:t>access</a:t>
            </a:r>
          </a:p>
          <a:p>
            <a:pPr lvl="1">
              <a:defRPr/>
            </a:pPr>
            <a:r>
              <a:rPr lang="en-US" dirty="0" smtClean="0"/>
              <a:t>Maintain similar look and feel as native ATLAS nodes</a:t>
            </a:r>
            <a:endParaRPr lang="en-US" dirty="0"/>
          </a:p>
          <a:p>
            <a:pPr>
              <a:defRPr/>
            </a:pPr>
            <a:r>
              <a:rPr lang="en-US" dirty="0" smtClean="0"/>
              <a:t>Leverages HTCondor, Glidein Factory, CCTools, OSG accounting and CI Connect technologies</a:t>
            </a:r>
          </a:p>
          <a:p>
            <a:pPr lvl="1">
              <a:defRPr/>
            </a:pPr>
            <a:r>
              <a:rPr lang="en-US" dirty="0" smtClean="0"/>
              <a:t>User data staging + access, Unix accounts, groups, ID management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all handled outside XSEDE</a:t>
            </a:r>
          </a:p>
        </p:txBody>
      </p:sp>
    </p:spTree>
    <p:extLst>
      <p:ext uri="{BB962C8B-B14F-4D97-AF65-F5344CB8AC3E}">
        <p14:creationId xmlns:p14="http://schemas.microsoft.com/office/powerpoint/2010/main" val="251260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 bwMode="auto">
          <a:xfrm>
            <a:off x="251460" y="39582"/>
            <a:ext cx="9408795" cy="949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ATLAS + XSEDE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SHERPA HEP Monte Carlo event generator and ROOT analysis of ATLAS data as representative applications</a:t>
            </a:r>
          </a:p>
          <a:p>
            <a:pPr>
              <a:defRPr/>
            </a:pPr>
            <a:r>
              <a:rPr lang="en-US" dirty="0" smtClean="0"/>
              <a:t>Solution for scheduling multiple jobs in single Stampede job slot (16 cores) </a:t>
            </a:r>
          </a:p>
          <a:p>
            <a:pPr>
              <a:defRPr/>
            </a:pPr>
            <a:r>
              <a:rPr lang="en-US" dirty="0" smtClean="0"/>
              <a:t>Using same approach for campus clusters</a:t>
            </a:r>
          </a:p>
          <a:p>
            <a:pPr lvl="1">
              <a:defRPr/>
            </a:pPr>
            <a:r>
              <a:rPr lang="en-US" dirty="0" smtClean="0"/>
              <a:t>Useful for OSG Connect, campus grids, campus bridging</a:t>
            </a:r>
          </a:p>
        </p:txBody>
      </p:sp>
    </p:spTree>
    <p:extLst>
      <p:ext uri="{BB962C8B-B14F-4D97-AF65-F5344CB8AC3E}">
        <p14:creationId xmlns:p14="http://schemas.microsoft.com/office/powerpoint/2010/main" val="41788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 bwMode="auto">
          <a:xfrm>
            <a:off x="251460" y="39582"/>
            <a:ext cx="9408795" cy="949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ATLAS + XSEDE </a:t>
            </a: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Status: Panda CONNECT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CONNECT queue created and configured</a:t>
            </a:r>
          </a:p>
          <a:p>
            <a:pPr>
              <a:defRPr/>
            </a:pPr>
            <a:r>
              <a:rPr lang="en-US" dirty="0" smtClean="0"/>
              <a:t>APF deployed, working</a:t>
            </a:r>
          </a:p>
          <a:p>
            <a:pPr>
              <a:defRPr/>
            </a:pPr>
            <a:r>
              <a:rPr lang="en-US" dirty="0" smtClean="0"/>
              <a:t>APF flocking to RCCF (</a:t>
            </a:r>
            <a:r>
              <a:rPr lang="en-US" dirty="0" err="1" smtClean="0"/>
              <a:t>glidein</a:t>
            </a:r>
            <a:r>
              <a:rPr lang="en-US" dirty="0" smtClean="0"/>
              <a:t> factory) tested and works well as expected</a:t>
            </a:r>
          </a:p>
          <a:p>
            <a:pPr>
              <a:defRPr/>
            </a:pPr>
            <a:r>
              <a:rPr lang="en-US" dirty="0" smtClean="0"/>
              <a:t>Parrot wrappers to mount CVMFS repos</a:t>
            </a:r>
          </a:p>
          <a:p>
            <a:pPr>
              <a:defRPr/>
            </a:pPr>
            <a:r>
              <a:rPr lang="en-US" dirty="0" smtClean="0"/>
              <a:t>Compatibility libraries needed on top of SL6 are provided by custom images created with </a:t>
            </a:r>
            <a:r>
              <a:rPr lang="en-US" dirty="0" err="1" smtClean="0"/>
              <a:t>fakeroot</a:t>
            </a:r>
            <a:r>
              <a:rPr lang="en-US" dirty="0" smtClean="0"/>
              <a:t>/</a:t>
            </a:r>
            <a:r>
              <a:rPr lang="en-US" dirty="0" err="1" smtClean="0"/>
              <a:t>fakechroot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Race condition with Parrot under investigation by </a:t>
            </a:r>
            <a:r>
              <a:rPr lang="en-US" dirty="0" err="1" smtClean="0"/>
              <a:t>CCTools</a:t>
            </a:r>
            <a:r>
              <a:rPr lang="en-US" dirty="0" smtClean="0"/>
              <a:t> team at Notre Dame</a:t>
            </a:r>
          </a:p>
        </p:txBody>
      </p:sp>
    </p:spTree>
    <p:extLst>
      <p:ext uri="{BB962C8B-B14F-4D97-AF65-F5344CB8AC3E}">
        <p14:creationId xmlns:p14="http://schemas.microsoft.com/office/powerpoint/2010/main" val="249161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sosceles Triangle 47"/>
          <p:cNvSpPr/>
          <p:nvPr/>
        </p:nvSpPr>
        <p:spPr>
          <a:xfrm rot="16200000">
            <a:off x="2044260" y="-496602"/>
            <a:ext cx="5508877" cy="9122406"/>
          </a:xfrm>
          <a:prstGeom prst="triangle">
            <a:avLst>
              <a:gd name="adj" fmla="val 60899"/>
            </a:avLst>
          </a:prstGeom>
          <a:gradFill flip="none" rotWithShape="1">
            <a:gsLst>
              <a:gs pos="0">
                <a:schemeClr val="bg2">
                  <a:lumMod val="25000"/>
                  <a:alpha val="27000"/>
                </a:schemeClr>
              </a:gs>
              <a:gs pos="100000">
                <a:srgbClr val="FFFFFF">
                  <a:alpha val="27000"/>
                </a:srgbClr>
              </a:gs>
            </a:gsLst>
            <a:lin ang="48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46948" y="222376"/>
            <a:ext cx="9357854" cy="7016624"/>
          </a:xfrm>
          <a:prstGeom prst="roundRect">
            <a:avLst>
              <a:gd name="adj" fmla="val 7223"/>
            </a:avLst>
          </a:prstGeom>
          <a:noFill/>
          <a:ln w="57150" cmpd="sng">
            <a:solidFill>
              <a:srgbClr val="4A452A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06976" y="287534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5630471" y="257111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Tier2s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6976" y="3810312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5506976" y="4745273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5630471" y="4441040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Campus Grids</a:t>
            </a:r>
            <a:r>
              <a:rPr lang="en-US" b="1" kern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b="1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4542" y="1937809"/>
            <a:ext cx="3925569" cy="2913572"/>
            <a:chOff x="589281" y="1773331"/>
            <a:chExt cx="3568699" cy="2570799"/>
          </a:xfrm>
        </p:grpSpPr>
        <p:sp>
          <p:nvSpPr>
            <p:cNvPr id="15" name="Rectangle 14"/>
            <p:cNvSpPr/>
            <p:nvPr/>
          </p:nvSpPr>
          <p:spPr>
            <a:xfrm>
              <a:off x="589281" y="1796951"/>
              <a:ext cx="3568699" cy="2547179"/>
            </a:xfrm>
            <a:prstGeom prst="rect">
              <a:avLst/>
            </a:prstGeom>
            <a:noFill/>
          </p:spPr>
        </p:sp>
        <p:sp>
          <p:nvSpPr>
            <p:cNvPr id="17" name="Circular Arrow 16"/>
            <p:cNvSpPr/>
            <p:nvPr/>
          </p:nvSpPr>
          <p:spPr>
            <a:xfrm>
              <a:off x="1120360" y="1773331"/>
              <a:ext cx="2511230" cy="2511230"/>
            </a:xfrm>
            <a:prstGeom prst="circularArrow">
              <a:avLst>
                <a:gd name="adj1" fmla="val 4668"/>
                <a:gd name="adj2" fmla="val 272909"/>
                <a:gd name="adj3" fmla="val 13254721"/>
                <a:gd name="adj4" fmla="val 17749314"/>
                <a:gd name="adj5" fmla="val 4847"/>
              </a:avLst>
            </a:prstGeom>
            <a:solidFill>
              <a:srgbClr val="948A5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582857" y="1797683"/>
              <a:ext cx="1884243" cy="742317"/>
            </a:xfrm>
            <a:custGeom>
              <a:avLst/>
              <a:gdLst>
                <a:gd name="connsiteX0" fmla="*/ 0 w 1484634"/>
                <a:gd name="connsiteY0" fmla="*/ 123722 h 742317"/>
                <a:gd name="connsiteX1" fmla="*/ 123722 w 1484634"/>
                <a:gd name="connsiteY1" fmla="*/ 0 h 742317"/>
                <a:gd name="connsiteX2" fmla="*/ 1360912 w 1484634"/>
                <a:gd name="connsiteY2" fmla="*/ 0 h 742317"/>
                <a:gd name="connsiteX3" fmla="*/ 1484634 w 1484634"/>
                <a:gd name="connsiteY3" fmla="*/ 123722 h 742317"/>
                <a:gd name="connsiteX4" fmla="*/ 1484634 w 1484634"/>
                <a:gd name="connsiteY4" fmla="*/ 618595 h 742317"/>
                <a:gd name="connsiteX5" fmla="*/ 1360912 w 1484634"/>
                <a:gd name="connsiteY5" fmla="*/ 742317 h 742317"/>
                <a:gd name="connsiteX6" fmla="*/ 123722 w 1484634"/>
                <a:gd name="connsiteY6" fmla="*/ 742317 h 742317"/>
                <a:gd name="connsiteX7" fmla="*/ 0 w 1484634"/>
                <a:gd name="connsiteY7" fmla="*/ 618595 h 742317"/>
                <a:gd name="connsiteX8" fmla="*/ 0 w 1484634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634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360912" y="0"/>
                  </a:lnTo>
                  <a:cubicBezTo>
                    <a:pt x="1429242" y="0"/>
                    <a:pt x="1484634" y="55392"/>
                    <a:pt x="1484634" y="123722"/>
                  </a:cubicBezTo>
                  <a:lnTo>
                    <a:pt x="1484634" y="618595"/>
                  </a:lnTo>
                  <a:cubicBezTo>
                    <a:pt x="1484634" y="686925"/>
                    <a:pt x="1429242" y="742317"/>
                    <a:pt x="1360912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/>
                <a:t>connect.usatlas.org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9281" y="2699381"/>
              <a:ext cx="1827705" cy="742317"/>
            </a:xfrm>
            <a:custGeom>
              <a:avLst/>
              <a:gdLst>
                <a:gd name="connsiteX0" fmla="*/ 0 w 1606018"/>
                <a:gd name="connsiteY0" fmla="*/ 123722 h 742317"/>
                <a:gd name="connsiteX1" fmla="*/ 123722 w 1606018"/>
                <a:gd name="connsiteY1" fmla="*/ 0 h 742317"/>
                <a:gd name="connsiteX2" fmla="*/ 1482296 w 1606018"/>
                <a:gd name="connsiteY2" fmla="*/ 0 h 742317"/>
                <a:gd name="connsiteX3" fmla="*/ 1606018 w 1606018"/>
                <a:gd name="connsiteY3" fmla="*/ 123722 h 742317"/>
                <a:gd name="connsiteX4" fmla="*/ 1606018 w 1606018"/>
                <a:gd name="connsiteY4" fmla="*/ 618595 h 742317"/>
                <a:gd name="connsiteX5" fmla="*/ 1482296 w 1606018"/>
                <a:gd name="connsiteY5" fmla="*/ 742317 h 742317"/>
                <a:gd name="connsiteX6" fmla="*/ 123722 w 1606018"/>
                <a:gd name="connsiteY6" fmla="*/ 742317 h 742317"/>
                <a:gd name="connsiteX7" fmla="*/ 0 w 1606018"/>
                <a:gd name="connsiteY7" fmla="*/ 618595 h 742317"/>
                <a:gd name="connsiteX8" fmla="*/ 0 w 1606018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6018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82296" y="0"/>
                  </a:lnTo>
                  <a:cubicBezTo>
                    <a:pt x="1550626" y="0"/>
                    <a:pt x="1606018" y="55392"/>
                    <a:pt x="1606018" y="123722"/>
                  </a:cubicBezTo>
                  <a:lnTo>
                    <a:pt x="1606018" y="618595"/>
                  </a:lnTo>
                  <a:cubicBezTo>
                    <a:pt x="1606018" y="686925"/>
                    <a:pt x="1550626" y="742317"/>
                    <a:pt x="1482296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rgbClr val="4A45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 dirty="0" err="1" smtClean="0"/>
                <a:t>Faxbox</a:t>
              </a:r>
              <a:r>
                <a:rPr lang="en-US" sz="2200" b="1" dirty="0"/>
                <a:t/>
              </a:r>
              <a:br>
                <a:rPr lang="en-US" sz="2200" b="1" dirty="0"/>
              </a:br>
              <a:r>
                <a:rPr lang="en-US" b="1" dirty="0"/>
                <a:t>faxbox.usatlas.org</a:t>
              </a:r>
              <a:endParaRPr lang="en-US" sz="27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506976" y="192538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5630471" y="162115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Tier1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cxnSp>
        <p:nvCxnSpPr>
          <p:cNvPr id="36" name="Curved Connector 35"/>
          <p:cNvCxnSpPr/>
          <p:nvPr/>
        </p:nvCxnSpPr>
        <p:spPr>
          <a:xfrm flipV="1">
            <a:off x="3660140" y="3828625"/>
            <a:ext cx="1970331" cy="612415"/>
          </a:xfrm>
          <a:prstGeom prst="curvedConnector3">
            <a:avLst>
              <a:gd name="adj1" fmla="val 77141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38" idx="0"/>
          </p:cNvCxnSpPr>
          <p:nvPr/>
        </p:nvCxnSpPr>
        <p:spPr>
          <a:xfrm>
            <a:off x="3660142" y="4441039"/>
            <a:ext cx="1970329" cy="101413"/>
          </a:xfrm>
          <a:prstGeom prst="curvedConnector5">
            <a:avLst>
              <a:gd name="adj1" fmla="val 32087"/>
              <a:gd name="adj2" fmla="val 566218"/>
              <a:gd name="adj3" fmla="val 75445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410211" y="5791168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Local Tier3 Center</a:t>
            </a:r>
          </a:p>
        </p:txBody>
      </p:sp>
      <p:cxnSp>
        <p:nvCxnSpPr>
          <p:cNvPr id="41" name="Curved Connector 40"/>
          <p:cNvCxnSpPr>
            <a:endCxn id="39" idx="2"/>
          </p:cNvCxnSpPr>
          <p:nvPr/>
        </p:nvCxnSpPr>
        <p:spPr>
          <a:xfrm flipV="1">
            <a:off x="3660143" y="5935121"/>
            <a:ext cx="2183040" cy="94200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8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32" idx="1"/>
          </p:cNvCxnSpPr>
          <p:nvPr/>
        </p:nvCxnSpPr>
        <p:spPr>
          <a:xfrm>
            <a:off x="649422" y="3828625"/>
            <a:ext cx="933248" cy="1962543"/>
          </a:xfrm>
          <a:prstGeom prst="curvedConnector3">
            <a:avLst>
              <a:gd name="adj1" fmla="val 11316"/>
            </a:avLst>
          </a:prstGeom>
          <a:ln w="762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65348" y="4377689"/>
            <a:ext cx="974611" cy="9505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/>
              <a:t>xrd http </a:t>
            </a:r>
            <a:r>
              <a:rPr lang="en-US" sz="1400" dirty="0" smtClean="0"/>
              <a:t>globus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22169" y="357063"/>
            <a:ext cx="5410200" cy="115570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5630471" y="3506077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XSEDE cluster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0" name="Curved Connector 69"/>
          <p:cNvCxnSpPr>
            <a:stCxn id="32" idx="4"/>
            <a:endCxn id="63" idx="0"/>
          </p:cNvCxnSpPr>
          <p:nvPr/>
        </p:nvCxnSpPr>
        <p:spPr>
          <a:xfrm flipV="1">
            <a:off x="3599825" y="2876970"/>
            <a:ext cx="4591496" cy="3615273"/>
          </a:xfrm>
          <a:prstGeom prst="curvedConnector3">
            <a:avLst>
              <a:gd name="adj1" fmla="val 110074"/>
            </a:avLst>
          </a:prstGeom>
          <a:ln w="381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843183" y="5589506"/>
            <a:ext cx="2192493" cy="6912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/>
              <a:t>ANALY</a:t>
            </a:r>
          </a:p>
          <a:p>
            <a:pPr algn="ctr"/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5200" y="6237263"/>
            <a:ext cx="855271" cy="4521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smtClean="0"/>
              <a:t>dq2</a:t>
            </a:r>
          </a:p>
        </p:txBody>
      </p:sp>
      <p:sp>
        <p:nvSpPr>
          <p:cNvPr id="76" name="Oval 75"/>
          <p:cNvSpPr/>
          <p:nvPr/>
        </p:nvSpPr>
        <p:spPr>
          <a:xfrm>
            <a:off x="4114800" y="5811182"/>
            <a:ext cx="800791" cy="4521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run</a:t>
            </a:r>
          </a:p>
        </p:txBody>
      </p:sp>
      <p:cxnSp>
        <p:nvCxnSpPr>
          <p:cNvPr id="77" name="Curved Connector 76"/>
          <p:cNvCxnSpPr>
            <a:stCxn id="39" idx="6"/>
            <a:endCxn id="123" idx="2"/>
          </p:cNvCxnSpPr>
          <p:nvPr/>
        </p:nvCxnSpPr>
        <p:spPr>
          <a:xfrm flipH="1" flipV="1">
            <a:off x="7523894" y="5212442"/>
            <a:ext cx="511782" cy="722679"/>
          </a:xfrm>
          <a:prstGeom prst="curvedConnector4">
            <a:avLst>
              <a:gd name="adj1" fmla="val -44667"/>
              <a:gd name="adj2" fmla="val 73912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63" idx="3"/>
            <a:endCxn id="125" idx="6"/>
          </p:cNvCxnSpPr>
          <p:nvPr/>
        </p:nvCxnSpPr>
        <p:spPr>
          <a:xfrm rot="5400000">
            <a:off x="7240328" y="3402071"/>
            <a:ext cx="688858" cy="346253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Heptagon 62"/>
          <p:cNvSpPr/>
          <p:nvPr/>
        </p:nvSpPr>
        <p:spPr>
          <a:xfrm>
            <a:off x="7564984" y="2789589"/>
            <a:ext cx="695181" cy="441177"/>
          </a:xfrm>
          <a:prstGeom prst="heptagon">
            <a:avLst/>
          </a:prstGeom>
          <a:solidFill>
            <a:srgbClr val="7F7F7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</a:t>
            </a:r>
            <a:endParaRPr lang="en-US" sz="1200" b="1" dirty="0"/>
          </a:p>
        </p:txBody>
      </p:sp>
      <p:sp>
        <p:nvSpPr>
          <p:cNvPr id="123" name="Heptagon 122"/>
          <p:cNvSpPr/>
          <p:nvPr/>
        </p:nvSpPr>
        <p:spPr>
          <a:xfrm>
            <a:off x="7159374" y="4886573"/>
            <a:ext cx="504512" cy="325867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pilot</a:t>
            </a:r>
            <a:endParaRPr lang="en-US" sz="800" dirty="0"/>
          </a:p>
        </p:txBody>
      </p:sp>
      <p:sp>
        <p:nvSpPr>
          <p:cNvPr id="125" name="Heptagon 124"/>
          <p:cNvSpPr/>
          <p:nvPr/>
        </p:nvSpPr>
        <p:spPr>
          <a:xfrm>
            <a:off x="7159374" y="3919626"/>
            <a:ext cx="504512" cy="325867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pilot</a:t>
            </a:r>
            <a:endParaRPr lang="en-US" sz="8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756259" y="4781536"/>
            <a:ext cx="809312" cy="630667"/>
            <a:chOff x="1488879" y="4888488"/>
            <a:chExt cx="809312" cy="630667"/>
          </a:xfrm>
        </p:grpSpPr>
        <p:sp>
          <p:nvSpPr>
            <p:cNvPr id="126" name="Heptagon 125"/>
            <p:cNvSpPr/>
            <p:nvPr/>
          </p:nvSpPr>
          <p:spPr>
            <a:xfrm>
              <a:off x="1488879" y="48884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27" name="Heptagon 126"/>
            <p:cNvSpPr/>
            <p:nvPr/>
          </p:nvSpPr>
          <p:spPr>
            <a:xfrm>
              <a:off x="1641279" y="50408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28" name="Heptagon 127"/>
            <p:cNvSpPr/>
            <p:nvPr/>
          </p:nvSpPr>
          <p:spPr>
            <a:xfrm>
              <a:off x="1793679" y="51932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336467" y="4773508"/>
            <a:ext cx="809312" cy="630667"/>
            <a:chOff x="1488879" y="4888488"/>
            <a:chExt cx="809312" cy="630667"/>
          </a:xfrm>
        </p:grpSpPr>
        <p:sp>
          <p:nvSpPr>
            <p:cNvPr id="131" name="Heptagon 130"/>
            <p:cNvSpPr/>
            <p:nvPr/>
          </p:nvSpPr>
          <p:spPr>
            <a:xfrm>
              <a:off x="1488879" y="48884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2" name="Heptagon 131"/>
            <p:cNvSpPr/>
            <p:nvPr/>
          </p:nvSpPr>
          <p:spPr>
            <a:xfrm>
              <a:off x="1641279" y="50408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3" name="Heptagon 132"/>
            <p:cNvSpPr/>
            <p:nvPr/>
          </p:nvSpPr>
          <p:spPr>
            <a:xfrm>
              <a:off x="1793679" y="51932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951441" y="4773508"/>
            <a:ext cx="809312" cy="630667"/>
            <a:chOff x="1488879" y="4888488"/>
            <a:chExt cx="809312" cy="630667"/>
          </a:xfrm>
        </p:grpSpPr>
        <p:sp>
          <p:nvSpPr>
            <p:cNvPr id="135" name="Heptagon 134"/>
            <p:cNvSpPr/>
            <p:nvPr/>
          </p:nvSpPr>
          <p:spPr>
            <a:xfrm>
              <a:off x="1488879" y="48884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6" name="Heptagon 135"/>
            <p:cNvSpPr/>
            <p:nvPr/>
          </p:nvSpPr>
          <p:spPr>
            <a:xfrm>
              <a:off x="1641279" y="50408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7" name="Heptagon 136"/>
            <p:cNvSpPr/>
            <p:nvPr/>
          </p:nvSpPr>
          <p:spPr>
            <a:xfrm>
              <a:off x="1793679" y="51932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</p:grpSp>
      <p:cxnSp>
        <p:nvCxnSpPr>
          <p:cNvPr id="57" name="Curved Connector 56"/>
          <p:cNvCxnSpPr>
            <a:stCxn id="63" idx="2"/>
            <a:endCxn id="123" idx="0"/>
          </p:cNvCxnSpPr>
          <p:nvPr/>
        </p:nvCxnSpPr>
        <p:spPr>
          <a:xfrm rot="5400000">
            <a:off x="6980422" y="3864270"/>
            <a:ext cx="1720347" cy="453342"/>
          </a:xfrm>
          <a:prstGeom prst="curvedConnector2">
            <a:avLst/>
          </a:prstGeom>
          <a:ln w="381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39" idx="6"/>
            <a:endCxn id="125" idx="1"/>
          </p:cNvCxnSpPr>
          <p:nvPr/>
        </p:nvCxnSpPr>
        <p:spPr>
          <a:xfrm flipH="1" flipV="1">
            <a:off x="7663887" y="4129193"/>
            <a:ext cx="371789" cy="1805928"/>
          </a:xfrm>
          <a:prstGeom prst="curvedConnector3">
            <a:avLst>
              <a:gd name="adj1" fmla="val -61486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Heptagon 66"/>
          <p:cNvSpPr/>
          <p:nvPr/>
        </p:nvSpPr>
        <p:spPr>
          <a:xfrm>
            <a:off x="3840487" y="4314189"/>
            <a:ext cx="504512" cy="325867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pilot</a:t>
            </a:r>
            <a:endParaRPr lang="en-US" sz="800" dirty="0"/>
          </a:p>
        </p:txBody>
      </p:sp>
      <p:cxnSp>
        <p:nvCxnSpPr>
          <p:cNvPr id="75" name="Curved Connector 74"/>
          <p:cNvCxnSpPr/>
          <p:nvPr/>
        </p:nvCxnSpPr>
        <p:spPr>
          <a:xfrm>
            <a:off x="2505018" y="3506077"/>
            <a:ext cx="3001958" cy="322548"/>
          </a:xfrm>
          <a:prstGeom prst="curvedConnector3">
            <a:avLst>
              <a:gd name="adj1" fmla="val 79614"/>
            </a:avLst>
          </a:prstGeom>
          <a:ln w="57150" cmpd="sng">
            <a:solidFill>
              <a:srgbClr val="3366FF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endCxn id="38" idx="0"/>
          </p:cNvCxnSpPr>
          <p:nvPr/>
        </p:nvCxnSpPr>
        <p:spPr>
          <a:xfrm>
            <a:off x="2488867" y="3506077"/>
            <a:ext cx="3141604" cy="1036376"/>
          </a:xfrm>
          <a:prstGeom prst="curvedConnector3">
            <a:avLst>
              <a:gd name="adj1" fmla="val 77013"/>
            </a:avLst>
          </a:prstGeom>
          <a:ln w="57150" cmpd="sng">
            <a:solidFill>
              <a:srgbClr val="3366FF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432160" y="3945026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4A452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7" tIns="81957" rIns="81957" bIns="81957" numCol="1" spcCol="1270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RCC </a:t>
            </a:r>
            <a:r>
              <a:rPr lang="en-US" b="1" dirty="0" smtClean="0"/>
              <a:t>Factory</a:t>
            </a:r>
            <a:br>
              <a:rPr lang="en-US" b="1" dirty="0" smtClean="0"/>
            </a:br>
            <a:r>
              <a:rPr lang="en-US" b="1" dirty="0" smtClean="0"/>
              <a:t>rccf.usatlas.org</a:t>
            </a:r>
            <a:br>
              <a:rPr lang="en-US" b="1" dirty="0" smtClean="0"/>
            </a:br>
            <a:r>
              <a:rPr lang="en-US" b="1" dirty="0"/>
              <a:t>+</a:t>
            </a:r>
            <a:r>
              <a:rPr lang="en-US" b="1" dirty="0" smtClean="0"/>
              <a:t> autopyfactory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251" y="6388365"/>
            <a:ext cx="1205818" cy="7832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089" y="5589506"/>
            <a:ext cx="478247" cy="455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6900" y="787400"/>
            <a:ext cx="199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example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06941" y="3162145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 user inputs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084" y="2394702"/>
            <a:ext cx="16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Tier2 USERDISK</a:t>
            </a:r>
          </a:p>
          <a:p>
            <a:r>
              <a:rPr lang="en-US" sz="1200" dirty="0" smtClean="0"/>
              <a:t>LOCALGROUPDISK</a:t>
            </a:r>
            <a:endParaRPr lang="en-US" sz="1200" dirty="0"/>
          </a:p>
        </p:txBody>
      </p:sp>
      <p:sp>
        <p:nvSpPr>
          <p:cNvPr id="59" name="Cloud 58"/>
          <p:cNvSpPr/>
          <p:nvPr/>
        </p:nvSpPr>
        <p:spPr>
          <a:xfrm>
            <a:off x="5509643" y="4042073"/>
            <a:ext cx="1573531" cy="5638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Off-grid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4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ogin to the US ATLAS Computing Facility++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805268"/>
          </a:xfrm>
        </p:spPr>
        <p:txBody>
          <a:bodyPr>
            <a:normAutofit/>
          </a:bodyPr>
          <a:lstStyle/>
          <a:p>
            <a:r>
              <a:rPr lang="en-US" dirty="0" smtClean="0"/>
              <a:t>Go to website, sign up with </a:t>
            </a:r>
            <a:r>
              <a:rPr lang="en-US" b="1" dirty="0" smtClean="0"/>
              <a:t>your</a:t>
            </a:r>
            <a:r>
              <a:rPr lang="en-US" dirty="0" smtClean="0"/>
              <a:t> campus ID*</a:t>
            </a:r>
          </a:p>
        </p:txBody>
      </p:sp>
      <p:pic>
        <p:nvPicPr>
          <p:cNvPr id="4" name="Picture 3" descr="screenshot_11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7262"/>
            <a:ext cx="6921500" cy="502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527800" y="2705100"/>
            <a:ext cx="698500" cy="736600"/>
          </a:xfrm>
          <a:prstGeom prst="straightConnector1">
            <a:avLst/>
          </a:prstGeom>
          <a:ln w="762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88300" y="6477000"/>
            <a:ext cx="190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 Or Globus ID,</a:t>
            </a:r>
          </a:p>
          <a:p>
            <a:r>
              <a:rPr lang="en-US" dirty="0"/>
              <a:t>o</a:t>
            </a:r>
            <a:r>
              <a:rPr lang="en-US" dirty="0" smtClean="0"/>
              <a:t>r Google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20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30200"/>
            <a:ext cx="8267699" cy="662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screenshot_12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317893"/>
            <a:ext cx="5016500" cy="481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06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2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30200"/>
            <a:ext cx="8267699" cy="662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9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3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30200"/>
            <a:ext cx="6516583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shot_13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56" y="63500"/>
            <a:ext cx="5033726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loud 3"/>
          <p:cNvSpPr/>
          <p:nvPr/>
        </p:nvSpPr>
        <p:spPr>
          <a:xfrm>
            <a:off x="1600200" y="3975100"/>
            <a:ext cx="2692400" cy="130810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ATLAS Tier3 institutions (44)</a:t>
            </a:r>
          </a:p>
        </p:txBody>
      </p:sp>
      <p:sp>
        <p:nvSpPr>
          <p:cNvPr id="5" name="Cloud 4"/>
          <p:cNvSpPr/>
          <p:nvPr/>
        </p:nvSpPr>
        <p:spPr>
          <a:xfrm>
            <a:off x="6388100" y="2298700"/>
            <a:ext cx="2501900" cy="142240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ATLAS physics working groups</a:t>
            </a:r>
          </a:p>
          <a:p>
            <a:pPr algn="ctr"/>
            <a:r>
              <a:rPr lang="en-US" dirty="0" smtClean="0"/>
              <a:t>(14)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4200" y="5829300"/>
            <a:ext cx="2527300" cy="1295400"/>
          </a:xfrm>
          <a:prstGeom prst="rect">
            <a:avLst/>
          </a:prstGeom>
          <a:solidFill>
            <a:srgbClr val="8A8A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Include in condor submit file to tag jobs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control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4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2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85276"/>
            <a:ext cx="8805905" cy="685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54701" y="3961368"/>
            <a:ext cx="2400299" cy="1601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701" y="3961368"/>
            <a:ext cx="2908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Institutional group membership.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Controls access to resources (use</a:t>
            </a:r>
            <a:br>
              <a:rPr lang="en-US" dirty="0" smtClean="0">
                <a:solidFill>
                  <a:srgbClr val="292934"/>
                </a:solidFill>
              </a:rPr>
            </a:br>
            <a:r>
              <a:rPr lang="en-US" dirty="0" smtClean="0">
                <a:solidFill>
                  <a:srgbClr val="292934"/>
                </a:solidFill>
              </a:rPr>
              <a:t>in Condor submit file)</a:t>
            </a:r>
          </a:p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  <a:sym typeface="Wingdings"/>
              </a:rPr>
              <a:t> </a:t>
            </a:r>
            <a:r>
              <a:rPr lang="en-US" dirty="0" smtClean="0">
                <a:solidFill>
                  <a:srgbClr val="292934"/>
                </a:solidFill>
              </a:rPr>
              <a:t>Also have ATLAS physics working group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tags. 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4" name="Picture 3" descr="screenshot_12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9" y="5334000"/>
            <a:ext cx="5276677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96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ATLAS Connect is one of three Tier3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 US ATLAS Tier3 implementation committee is tasked with exploring alternative Tier3 designs</a:t>
            </a:r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Connect Tier3 centers to Panda</a:t>
            </a:r>
          </a:p>
          <a:p>
            <a:pPr lvl="1"/>
            <a:r>
              <a:rPr lang="en-US" dirty="0" smtClean="0"/>
              <a:t>Implement a cloud-like Tier3 system using agile technology (cloud service menus, virtualization)</a:t>
            </a:r>
          </a:p>
          <a:p>
            <a:r>
              <a:rPr lang="en-US" dirty="0" smtClean="0"/>
              <a:t>All three are being activity pursued and tested with likely analysis use cases for Run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29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2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297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41734"/>
          </a:xfrm>
          <a:prstGeom prst="rect">
            <a:avLst/>
          </a:prstGeom>
        </p:spPr>
      </p:pic>
      <p:pic>
        <p:nvPicPr>
          <p:cNvPr id="3" name="Picture 2" descr="screenshot_12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034870"/>
            <a:ext cx="7082744" cy="485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455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Dave Lesny – UIUC (MWT2)</a:t>
            </a:r>
          </a:p>
          <a:p>
            <a:r>
              <a:rPr lang="en-US" dirty="0" smtClean="0"/>
              <a:t>Lincoln Bryant, David Champion – UChicago (MWT2)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Teucke</a:t>
            </a:r>
            <a:r>
              <a:rPr lang="en-US" dirty="0" smtClean="0"/>
              <a:t>, </a:t>
            </a:r>
            <a:r>
              <a:rPr lang="en-US" dirty="0" err="1" smtClean="0"/>
              <a:t>Rachana</a:t>
            </a:r>
            <a:r>
              <a:rPr lang="en-US" dirty="0" smtClean="0"/>
              <a:t> </a:t>
            </a:r>
            <a:r>
              <a:rPr lang="en-US" dirty="0" err="1"/>
              <a:t>Ananthakrishnan</a:t>
            </a:r>
            <a:r>
              <a:rPr lang="en-US" dirty="0"/>
              <a:t> </a:t>
            </a:r>
            <a:r>
              <a:rPr lang="en-US" dirty="0" smtClean="0"/>
              <a:t>– (UChicago Globus)</a:t>
            </a:r>
          </a:p>
          <a:p>
            <a:r>
              <a:rPr lang="en-US" dirty="0"/>
              <a:t>Ilija Vukotic (</a:t>
            </a:r>
            <a:r>
              <a:rPr lang="en-US" dirty="0" smtClean="0"/>
              <a:t>UChicago </a:t>
            </a:r>
            <a:r>
              <a:rPr lang="en-US" dirty="0"/>
              <a:t>ATLAS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Suchandra </a:t>
            </a:r>
            <a:r>
              <a:rPr lang="en-US" dirty="0"/>
              <a:t>Thapa (</a:t>
            </a:r>
            <a:r>
              <a:rPr lang="en-US" dirty="0" smtClean="0"/>
              <a:t>UChicago </a:t>
            </a:r>
            <a:r>
              <a:rPr lang="en-US" dirty="0"/>
              <a:t>OSG)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Onysis</a:t>
            </a:r>
            <a:r>
              <a:rPr lang="en-US" dirty="0" smtClean="0"/>
              <a:t> – </a:t>
            </a:r>
            <a:r>
              <a:rPr lang="en-US" dirty="0" err="1" smtClean="0"/>
              <a:t>UTexas</a:t>
            </a:r>
            <a:endParaRPr lang="en-US" dirty="0" smtClean="0"/>
          </a:p>
          <a:p>
            <a:r>
              <a:rPr lang="en-US" dirty="0" smtClean="0"/>
              <a:t>Jim </a:t>
            </a:r>
            <a:r>
              <a:rPr lang="en-US" dirty="0" err="1" smtClean="0"/>
              <a:t>Basney</a:t>
            </a:r>
            <a:r>
              <a:rPr lang="en-US" dirty="0" smtClean="0"/>
              <a:t> (CI-Logon) &amp; </a:t>
            </a:r>
            <a:r>
              <a:rPr lang="en-US" dirty="0" err="1" smtClean="0"/>
              <a:t>InCommon</a:t>
            </a:r>
            <a:r>
              <a:rPr lang="en-US" dirty="0" smtClean="0"/>
              <a:t> Federation</a:t>
            </a:r>
            <a:endParaRPr lang="en-US" dirty="0"/>
          </a:p>
        </p:txBody>
      </p:sp>
      <p:pic>
        <p:nvPicPr>
          <p:cNvPr id="5" name="Picture 4" descr="screenshot_13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79808"/>
            <a:ext cx="3251200" cy="142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256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Service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ATLAS Connect </a:t>
            </a:r>
            <a:r>
              <a:rPr lang="en-US" b="1" dirty="0"/>
              <a:t>User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user login service with POSIX visible block storage</a:t>
            </a:r>
          </a:p>
          <a:p>
            <a:pPr lvl="1"/>
            <a:r>
              <a:rPr lang="en-US" dirty="0" smtClean="0"/>
              <a:t>Similar to OSG Connect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ATLAS </a:t>
            </a:r>
            <a:r>
              <a:rPr lang="en-US" dirty="0"/>
              <a:t>Connect </a:t>
            </a:r>
            <a:r>
              <a:rPr lang="en-US" b="1" dirty="0"/>
              <a:t>Cluster</a:t>
            </a:r>
          </a:p>
          <a:p>
            <a:pPr lvl="1"/>
            <a:r>
              <a:rPr lang="en-US" dirty="0"/>
              <a:t>Job </a:t>
            </a:r>
            <a:r>
              <a:rPr lang="en-US" dirty="0" smtClean="0"/>
              <a:t>flocking </a:t>
            </a:r>
            <a:r>
              <a:rPr lang="en-US" dirty="0"/>
              <a:t>service from a Tier 3 </a:t>
            </a:r>
          </a:p>
          <a:p>
            <a:r>
              <a:rPr lang="en-US" dirty="0"/>
              <a:t>ATLAS Connect </a:t>
            </a:r>
            <a:r>
              <a:rPr lang="en-US" b="1" dirty="0"/>
              <a:t>Panda</a:t>
            </a:r>
          </a:p>
          <a:p>
            <a:pPr lvl="1"/>
            <a:r>
              <a:rPr lang="en-US" dirty="0"/>
              <a:t>Connect Panda to non-grid </a:t>
            </a:r>
            <a:r>
              <a:rPr lang="en-US" dirty="0" smtClean="0"/>
              <a:t>resources (cloud, campus clusters, and some HPC centers)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SG Connect Linked Inline No Stro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59" y="2970074"/>
            <a:ext cx="5536541" cy="4381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903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sosceles Triangle 47"/>
          <p:cNvSpPr/>
          <p:nvPr/>
        </p:nvSpPr>
        <p:spPr>
          <a:xfrm rot="16200000">
            <a:off x="2265222" y="-700576"/>
            <a:ext cx="5611600" cy="9268915"/>
          </a:xfrm>
          <a:prstGeom prst="triangle">
            <a:avLst>
              <a:gd name="adj" fmla="val 60899"/>
            </a:avLst>
          </a:prstGeom>
          <a:gradFill flip="none" rotWithShape="1">
            <a:gsLst>
              <a:gs pos="0">
                <a:schemeClr val="bg2">
                  <a:lumMod val="25000"/>
                  <a:alpha val="27000"/>
                </a:schemeClr>
              </a:gs>
              <a:gs pos="100000">
                <a:srgbClr val="FFFFFF">
                  <a:alpha val="27000"/>
                </a:srgbClr>
              </a:gs>
            </a:gsLst>
            <a:lin ang="48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2" tIns="45584" rIns="91172" bIns="45584" anchor="ctr"/>
          <a:lstStyle/>
          <a:p>
            <a:pPr algn="ctr" defTabSz="507692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6928" y="285905"/>
            <a:ext cx="9268549" cy="6971369"/>
          </a:xfrm>
          <a:prstGeom prst="roundRect">
            <a:avLst>
              <a:gd name="adj" fmla="val 7223"/>
            </a:avLst>
          </a:prstGeom>
          <a:noFill/>
          <a:ln w="57150" cmpd="sng">
            <a:solidFill>
              <a:schemeClr val="bg1">
                <a:lumMod val="90000"/>
                <a:lumOff val="1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2" tIns="45584" rIns="91172" bIns="45584" anchor="ctr"/>
          <a:lstStyle/>
          <a:p>
            <a:pPr algn="ctr" defTabSz="507692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32584" y="2777917"/>
            <a:ext cx="2339975" cy="487575"/>
          </a:xfrm>
          <a:prstGeom prst="rect">
            <a:avLst/>
          </a:prstGeom>
          <a:solidFill>
            <a:srgbClr val="AF9E95">
              <a:alpha val="90000"/>
            </a:srgbClr>
          </a:solidFill>
          <a:ln w="38100" cmpd="sng"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5549586" y="2504440"/>
            <a:ext cx="1637983" cy="604520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113" tIns="21551" rIns="93113" bIns="21551" spcCol="1270" anchor="ctr"/>
          <a:lstStyle/>
          <a:p>
            <a:pPr defTabSz="7406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</a:rPr>
              <a:t>ATLAS </a:t>
            </a:r>
            <a:r>
              <a:rPr lang="en-US" b="1" dirty="0" smtClean="0">
                <a:solidFill>
                  <a:srgbClr val="FFFFFF"/>
                </a:solidFill>
                <a:latin typeface="Calibri"/>
              </a:rPr>
              <a:t>T1 (</a:t>
            </a:r>
            <a:r>
              <a:rPr lang="en-US" b="1" dirty="0" err="1" smtClean="0">
                <a:solidFill>
                  <a:srgbClr val="FFFFFF"/>
                </a:solidFill>
                <a:latin typeface="Calibri"/>
              </a:rPr>
              <a:t>dev</a:t>
            </a:r>
            <a:r>
              <a:rPr lang="en-US" b="1" dirty="0" smtClean="0">
                <a:solidFill>
                  <a:srgbClr val="FFFFFF"/>
                </a:solidFill>
                <a:latin typeface="Calibri"/>
              </a:rPr>
              <a:t>)</a:t>
            </a:r>
            <a:br>
              <a:rPr lang="en-US" b="1" dirty="0" smtClean="0">
                <a:solidFill>
                  <a:srgbClr val="FFFFFF"/>
                </a:solidFill>
                <a:latin typeface="Calibri"/>
              </a:rPr>
            </a:br>
            <a:r>
              <a:rPr lang="en-US" b="1" dirty="0" smtClean="0">
                <a:solidFill>
                  <a:srgbClr val="FFFFFF"/>
                </a:solidFill>
                <a:latin typeface="Calibri"/>
              </a:rPr>
              <a:t>Tier2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32584" y="3655910"/>
            <a:ext cx="2339975" cy="487575"/>
          </a:xfrm>
          <a:prstGeom prst="rect">
            <a:avLst/>
          </a:prstGeom>
          <a:solidFill>
            <a:srgbClr val="AF9E95">
              <a:alpha val="90000"/>
            </a:srgbClr>
          </a:solidFill>
          <a:ln w="38100" cmpd="sng"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5432584" y="4533904"/>
            <a:ext cx="2339975" cy="487575"/>
          </a:xfrm>
          <a:prstGeom prst="rect">
            <a:avLst/>
          </a:prstGeom>
          <a:solidFill>
            <a:srgbClr val="AF9E95">
              <a:alpha val="90000"/>
            </a:srgbClr>
          </a:solidFill>
          <a:ln w="38100" cmpd="sng"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5548946" y="3454401"/>
            <a:ext cx="1638856" cy="57137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3113" tIns="21551" rIns="93113" bIns="21551" spcCol="1270" anchor="ctr"/>
          <a:lstStyle/>
          <a:p>
            <a:pPr defTabSz="7406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</a:rPr>
              <a:t>TACC </a:t>
            </a:r>
            <a:r>
              <a:rPr lang="en-US" b="1" dirty="0" smtClean="0">
                <a:solidFill>
                  <a:srgbClr val="FFFFFF"/>
                </a:solidFill>
                <a:latin typeface="Calibri"/>
              </a:rPr>
              <a:t>Stampede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</a:rPr>
              <a:t>dev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)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9792" y="5339080"/>
            <a:ext cx="1819068" cy="117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094" name="Group 13"/>
          <p:cNvGrpSpPr>
            <a:grpSpLocks/>
          </p:cNvGrpSpPr>
          <p:nvPr/>
        </p:nvGrpSpPr>
        <p:grpSpPr bwMode="auto">
          <a:xfrm>
            <a:off x="681042" y="1986280"/>
            <a:ext cx="3721259" cy="2736533"/>
            <a:chOff x="589281" y="1773331"/>
            <a:chExt cx="3568699" cy="25707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113" name="Rectangle 14"/>
            <p:cNvSpPr>
              <a:spLocks noChangeArrowheads="1"/>
            </p:cNvSpPr>
            <p:nvPr/>
          </p:nvSpPr>
          <p:spPr bwMode="auto">
            <a:xfrm>
              <a:off x="589281" y="1796951"/>
              <a:ext cx="3568699" cy="254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1120148" y="1773331"/>
              <a:ext cx="2511989" cy="2511641"/>
            </a:xfrm>
            <a:prstGeom prst="circularArrow">
              <a:avLst>
                <a:gd name="adj1" fmla="val 4668"/>
                <a:gd name="adj2" fmla="val 272909"/>
                <a:gd name="adj3" fmla="val 13254721"/>
                <a:gd name="adj4" fmla="val 17749314"/>
                <a:gd name="adj5" fmla="val 4847"/>
              </a:avLst>
            </a:prstGeom>
            <a:solidFill>
              <a:schemeClr val="bg1"/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582354" y="1796994"/>
              <a:ext cx="1883991" cy="743689"/>
            </a:xfrm>
            <a:custGeom>
              <a:avLst/>
              <a:gdLst>
                <a:gd name="connsiteX0" fmla="*/ 0 w 1484634"/>
                <a:gd name="connsiteY0" fmla="*/ 123722 h 742317"/>
                <a:gd name="connsiteX1" fmla="*/ 123722 w 1484634"/>
                <a:gd name="connsiteY1" fmla="*/ 0 h 742317"/>
                <a:gd name="connsiteX2" fmla="*/ 1360912 w 1484634"/>
                <a:gd name="connsiteY2" fmla="*/ 0 h 742317"/>
                <a:gd name="connsiteX3" fmla="*/ 1484634 w 1484634"/>
                <a:gd name="connsiteY3" fmla="*/ 123722 h 742317"/>
                <a:gd name="connsiteX4" fmla="*/ 1484634 w 1484634"/>
                <a:gd name="connsiteY4" fmla="*/ 618595 h 742317"/>
                <a:gd name="connsiteX5" fmla="*/ 1360912 w 1484634"/>
                <a:gd name="connsiteY5" fmla="*/ 742317 h 742317"/>
                <a:gd name="connsiteX6" fmla="*/ 123722 w 1484634"/>
                <a:gd name="connsiteY6" fmla="*/ 742317 h 742317"/>
                <a:gd name="connsiteX7" fmla="*/ 0 w 1484634"/>
                <a:gd name="connsiteY7" fmla="*/ 618595 h 742317"/>
                <a:gd name="connsiteX8" fmla="*/ 0 w 1484634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634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360912" y="0"/>
                  </a:lnTo>
                  <a:cubicBezTo>
                    <a:pt x="1429242" y="0"/>
                    <a:pt x="1484634" y="55392"/>
                    <a:pt x="1484634" y="123722"/>
                  </a:cubicBezTo>
                  <a:lnTo>
                    <a:pt x="1484634" y="618595"/>
                  </a:lnTo>
                  <a:cubicBezTo>
                    <a:pt x="1484634" y="686925"/>
                    <a:pt x="1429242" y="742317"/>
                    <a:pt x="1360912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1957" tIns="81957" rIns="81957" bIns="81957" spcCol="1270" anchor="ctr"/>
            <a:lstStyle/>
            <a:p>
              <a:pPr algn="ctr" defTabSz="59251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connect.usatlas.org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55331" y="2699562"/>
              <a:ext cx="1597625" cy="742000"/>
            </a:xfrm>
            <a:custGeom>
              <a:avLst/>
              <a:gdLst>
                <a:gd name="connsiteX0" fmla="*/ 0 w 1596635"/>
                <a:gd name="connsiteY0" fmla="*/ 123722 h 742317"/>
                <a:gd name="connsiteX1" fmla="*/ 123722 w 1596635"/>
                <a:gd name="connsiteY1" fmla="*/ 0 h 742317"/>
                <a:gd name="connsiteX2" fmla="*/ 1472913 w 1596635"/>
                <a:gd name="connsiteY2" fmla="*/ 0 h 742317"/>
                <a:gd name="connsiteX3" fmla="*/ 1596635 w 1596635"/>
                <a:gd name="connsiteY3" fmla="*/ 123722 h 742317"/>
                <a:gd name="connsiteX4" fmla="*/ 1596635 w 1596635"/>
                <a:gd name="connsiteY4" fmla="*/ 618595 h 742317"/>
                <a:gd name="connsiteX5" fmla="*/ 1472913 w 1596635"/>
                <a:gd name="connsiteY5" fmla="*/ 742317 h 742317"/>
                <a:gd name="connsiteX6" fmla="*/ 123722 w 1596635"/>
                <a:gd name="connsiteY6" fmla="*/ 742317 h 742317"/>
                <a:gd name="connsiteX7" fmla="*/ 0 w 1596635"/>
                <a:gd name="connsiteY7" fmla="*/ 618595 h 742317"/>
                <a:gd name="connsiteX8" fmla="*/ 0 w 1596635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635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72913" y="0"/>
                  </a:lnTo>
                  <a:cubicBezTo>
                    <a:pt x="1541243" y="0"/>
                    <a:pt x="1596635" y="55392"/>
                    <a:pt x="1596635" y="123722"/>
                  </a:cubicBezTo>
                  <a:lnTo>
                    <a:pt x="1596635" y="618595"/>
                  </a:lnTo>
                  <a:cubicBezTo>
                    <a:pt x="1596635" y="686925"/>
                    <a:pt x="1541243" y="742317"/>
                    <a:pt x="1472913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1957" tIns="81957" rIns="81957" bIns="81957" spcCol="1270" anchor="ctr"/>
            <a:lstStyle/>
            <a:p>
              <a:pPr algn="ctr" defTabSz="59251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solidFill>
                    <a:srgbClr val="FFFFFF"/>
                  </a:solidFill>
                  <a:latin typeface="Calibri"/>
                </a:rPr>
                <a:t>portal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0336" y="2699562"/>
              <a:ext cx="1605999" cy="742000"/>
            </a:xfrm>
            <a:custGeom>
              <a:avLst/>
              <a:gdLst>
                <a:gd name="connsiteX0" fmla="*/ 0 w 1606018"/>
                <a:gd name="connsiteY0" fmla="*/ 123722 h 742317"/>
                <a:gd name="connsiteX1" fmla="*/ 123722 w 1606018"/>
                <a:gd name="connsiteY1" fmla="*/ 0 h 742317"/>
                <a:gd name="connsiteX2" fmla="*/ 1482296 w 1606018"/>
                <a:gd name="connsiteY2" fmla="*/ 0 h 742317"/>
                <a:gd name="connsiteX3" fmla="*/ 1606018 w 1606018"/>
                <a:gd name="connsiteY3" fmla="*/ 123722 h 742317"/>
                <a:gd name="connsiteX4" fmla="*/ 1606018 w 1606018"/>
                <a:gd name="connsiteY4" fmla="*/ 618595 h 742317"/>
                <a:gd name="connsiteX5" fmla="*/ 1482296 w 1606018"/>
                <a:gd name="connsiteY5" fmla="*/ 742317 h 742317"/>
                <a:gd name="connsiteX6" fmla="*/ 123722 w 1606018"/>
                <a:gd name="connsiteY6" fmla="*/ 742317 h 742317"/>
                <a:gd name="connsiteX7" fmla="*/ 0 w 1606018"/>
                <a:gd name="connsiteY7" fmla="*/ 618595 h 742317"/>
                <a:gd name="connsiteX8" fmla="*/ 0 w 1606018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6018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82296" y="0"/>
                  </a:lnTo>
                  <a:cubicBezTo>
                    <a:pt x="1550626" y="0"/>
                    <a:pt x="1606018" y="55392"/>
                    <a:pt x="1606018" y="123722"/>
                  </a:cubicBezTo>
                  <a:lnTo>
                    <a:pt x="1606018" y="618595"/>
                  </a:lnTo>
                  <a:cubicBezTo>
                    <a:pt x="1606018" y="686925"/>
                    <a:pt x="1550626" y="742317"/>
                    <a:pt x="1482296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1957" tIns="81957" rIns="81957" bIns="81957" spcCol="1270" anchor="ctr"/>
            <a:lstStyle/>
            <a:p>
              <a:pPr algn="ctr" defTabSz="59251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>
                  <a:solidFill>
                    <a:srgbClr val="FFFFFF"/>
                  </a:solidFill>
                  <a:latin typeface="Calibri"/>
                </a:rPr>
                <a:t>FAXbox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90248" y="3558185"/>
              <a:ext cx="1878967" cy="742000"/>
            </a:xfrm>
            <a:custGeom>
              <a:avLst/>
              <a:gdLst>
                <a:gd name="connsiteX0" fmla="*/ 0 w 1570832"/>
                <a:gd name="connsiteY0" fmla="*/ 123722 h 742317"/>
                <a:gd name="connsiteX1" fmla="*/ 123722 w 1570832"/>
                <a:gd name="connsiteY1" fmla="*/ 0 h 742317"/>
                <a:gd name="connsiteX2" fmla="*/ 1447110 w 1570832"/>
                <a:gd name="connsiteY2" fmla="*/ 0 h 742317"/>
                <a:gd name="connsiteX3" fmla="*/ 1570832 w 1570832"/>
                <a:gd name="connsiteY3" fmla="*/ 123722 h 742317"/>
                <a:gd name="connsiteX4" fmla="*/ 1570832 w 1570832"/>
                <a:gd name="connsiteY4" fmla="*/ 618595 h 742317"/>
                <a:gd name="connsiteX5" fmla="*/ 1447110 w 1570832"/>
                <a:gd name="connsiteY5" fmla="*/ 742317 h 742317"/>
                <a:gd name="connsiteX6" fmla="*/ 123722 w 1570832"/>
                <a:gd name="connsiteY6" fmla="*/ 742317 h 742317"/>
                <a:gd name="connsiteX7" fmla="*/ 0 w 1570832"/>
                <a:gd name="connsiteY7" fmla="*/ 618595 h 742317"/>
                <a:gd name="connsiteX8" fmla="*/ 0 w 1570832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832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47110" y="0"/>
                  </a:lnTo>
                  <a:cubicBezTo>
                    <a:pt x="1515440" y="0"/>
                    <a:pt x="1570832" y="55392"/>
                    <a:pt x="1570832" y="123722"/>
                  </a:cubicBezTo>
                  <a:lnTo>
                    <a:pt x="1570832" y="618595"/>
                  </a:lnTo>
                  <a:cubicBezTo>
                    <a:pt x="1570832" y="686925"/>
                    <a:pt x="1515440" y="742317"/>
                    <a:pt x="1447110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 w="57150" cmpd="sng">
              <a:solidFill>
                <a:srgbClr val="3B3B4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1957" tIns="81957" rIns="81957" bIns="81957" spcCol="1270" anchor="ctr"/>
            <a:lstStyle/>
            <a:p>
              <a:pPr algn="ctr" defTabSz="59251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rccf.usatlas.org</a:t>
              </a:r>
            </a:p>
            <a:p>
              <a:pPr algn="ctr" defTabSz="59251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(glidein factories)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3668" y="5155178"/>
            <a:ext cx="1738356" cy="83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855" name="Group 1"/>
          <p:cNvGrpSpPr>
            <a:grpSpLocks noChangeAspect="1"/>
          </p:cNvGrpSpPr>
          <p:nvPr/>
        </p:nvGrpSpPr>
        <p:grpSpPr bwMode="auto">
          <a:xfrm>
            <a:off x="4622799" y="6233287"/>
            <a:ext cx="2814503" cy="494181"/>
            <a:chOff x="4958431" y="5956299"/>
            <a:chExt cx="3125119" cy="536677"/>
          </a:xfrm>
        </p:grpSpPr>
        <p:pic>
          <p:nvPicPr>
            <p:cNvPr id="45" name="Picture 44" descr="ciconnect-2.4.1 wordmar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434" y="6133504"/>
              <a:ext cx="1333116" cy="244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Picture 49" descr="globus-250x9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431" y="5956299"/>
              <a:ext cx="1616153" cy="536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Rectangle 23"/>
          <p:cNvSpPr/>
          <p:nvPr/>
        </p:nvSpPr>
        <p:spPr>
          <a:xfrm>
            <a:off x="5432584" y="1885531"/>
            <a:ext cx="2339975" cy="487575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  <a:ln w="38100" cmpd="sng"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5549586" y="1599464"/>
            <a:ext cx="1637983" cy="661136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113" tIns="21551" rIns="93113" bIns="21551" spcCol="1270" anchor="ctr"/>
          <a:lstStyle/>
          <a:p>
            <a:pPr defTabSz="7406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</a:rPr>
              <a:t>Campus </a:t>
            </a:r>
            <a:r>
              <a:rPr lang="en-US" b="1" dirty="0" smtClean="0">
                <a:solidFill>
                  <a:srgbClr val="FFFFFF"/>
                </a:solidFill>
                <a:latin typeface="Calibri"/>
              </a:rPr>
              <a:t>Grids</a:t>
            </a:r>
            <a:br>
              <a:rPr lang="en-US" b="1" dirty="0" smtClean="0">
                <a:solidFill>
                  <a:srgbClr val="FFFFFF"/>
                </a:solidFill>
                <a:latin typeface="Calibri"/>
              </a:rPr>
            </a:br>
            <a:r>
              <a:rPr lang="en-US" b="1" dirty="0" smtClean="0">
                <a:solidFill>
                  <a:srgbClr val="FFFFFF"/>
                </a:solidFill>
                <a:latin typeface="Calibri"/>
              </a:rPr>
              <a:t>Off-grid Tier3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5858" name="Picture 7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4228"/>
            <a:ext cx="5951220" cy="130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>
            <a:stCxn id="20" idx="4"/>
            <a:endCxn id="24" idx="1"/>
          </p:cNvCxnSpPr>
          <p:nvPr/>
        </p:nvCxnSpPr>
        <p:spPr>
          <a:xfrm flipV="1">
            <a:off x="3579812" y="2128415"/>
            <a:ext cx="1852772" cy="2416280"/>
          </a:xfrm>
          <a:prstGeom prst="straightConnector1">
            <a:avLst/>
          </a:prstGeom>
          <a:ln w="57150" cmpd="sng">
            <a:solidFill>
              <a:schemeClr val="bg1">
                <a:lumMod val="90000"/>
                <a:lumOff val="1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4"/>
            <a:endCxn id="26" idx="1"/>
          </p:cNvCxnSpPr>
          <p:nvPr/>
        </p:nvCxnSpPr>
        <p:spPr>
          <a:xfrm flipV="1">
            <a:off x="3579812" y="3020801"/>
            <a:ext cx="1852772" cy="1523894"/>
          </a:xfrm>
          <a:prstGeom prst="straightConnector1">
            <a:avLst/>
          </a:prstGeom>
          <a:ln w="57150" cmpd="sng">
            <a:solidFill>
              <a:srgbClr val="3B3B4B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4"/>
          </p:cNvCxnSpPr>
          <p:nvPr/>
        </p:nvCxnSpPr>
        <p:spPr>
          <a:xfrm>
            <a:off x="3579813" y="4544695"/>
            <a:ext cx="1802130" cy="152930"/>
          </a:xfrm>
          <a:prstGeom prst="straightConnector1">
            <a:avLst/>
          </a:prstGeom>
          <a:ln w="57150" cmpd="sng">
            <a:solidFill>
              <a:srgbClr val="3B3B4B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632271" y="4772766"/>
            <a:ext cx="1959293" cy="444394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066" tIns="91066" rIns="91066" bIns="91066" spcCol="1415" anchor="ctr"/>
          <a:lstStyle/>
          <a:p>
            <a:pPr algn="ctr" defTabSz="59251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</a:rPr>
              <a:t>login.usatlas.org</a:t>
            </a:r>
          </a:p>
        </p:txBody>
      </p:sp>
      <p:sp>
        <p:nvSpPr>
          <p:cNvPr id="40" name="Freeform 39"/>
          <p:cNvSpPr/>
          <p:nvPr/>
        </p:nvSpPr>
        <p:spPr>
          <a:xfrm>
            <a:off x="5569668" y="4351143"/>
            <a:ext cx="1638856" cy="57137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3113" tIns="21551" rIns="93113" bIns="21551" spcCol="1270" anchor="ctr"/>
          <a:lstStyle/>
          <a:p>
            <a:pPr defTabSz="7406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Calibri"/>
              </a:rPr>
              <a:t>Cloud (AWS)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191E7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0245" y="6710757"/>
            <a:ext cx="3436374" cy="496913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34" idx="1"/>
          </p:cNvCxnSpPr>
          <p:nvPr/>
        </p:nvCxnSpPr>
        <p:spPr>
          <a:xfrm flipV="1">
            <a:off x="3604264" y="3899698"/>
            <a:ext cx="1828320" cy="644997"/>
          </a:xfrm>
          <a:prstGeom prst="straightConnector1">
            <a:avLst/>
          </a:prstGeom>
          <a:ln w="57150" cmpd="sng">
            <a:solidFill>
              <a:srgbClr val="3B3B4B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osg_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15" y="6398613"/>
            <a:ext cx="1385785" cy="7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904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Connect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Globus Platform</a:t>
            </a:r>
          </a:p>
          <a:p>
            <a:pPr lvl="1"/>
            <a:r>
              <a:rPr lang="en-US" dirty="0"/>
              <a:t>Reliable file transfer to ‘scratch’ endpoints</a:t>
            </a:r>
            <a:endParaRPr lang="en-US" dirty="0" smtClean="0"/>
          </a:p>
          <a:p>
            <a:pPr lvl="1"/>
            <a:r>
              <a:rPr lang="en-US" dirty="0" smtClean="0"/>
              <a:t>Identity management</a:t>
            </a:r>
          </a:p>
          <a:p>
            <a:pPr lvl="1"/>
            <a:r>
              <a:rPr lang="en-US" dirty="0" smtClean="0"/>
              <a:t>Groups, Projects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Login host</a:t>
            </a:r>
          </a:p>
          <a:p>
            <a:pPr lvl="1"/>
            <a:r>
              <a:rPr lang="en-US" dirty="0" smtClean="0"/>
              <a:t>Auto-provisioning, quickly validating users</a:t>
            </a:r>
          </a:p>
          <a:p>
            <a:r>
              <a:rPr lang="en-US" dirty="0" err="1" smtClean="0"/>
              <a:t>Bosco</a:t>
            </a:r>
            <a:r>
              <a:rPr lang="en-US" dirty="0" smtClean="0"/>
              <a:t>-based </a:t>
            </a:r>
            <a:r>
              <a:rPr lang="en-US" dirty="0" err="1" smtClean="0"/>
              <a:t>Glidein</a:t>
            </a:r>
            <a:r>
              <a:rPr lang="en-US" dirty="0" smtClean="0"/>
              <a:t> Factories</a:t>
            </a:r>
          </a:p>
          <a:p>
            <a:pPr lvl="1"/>
            <a:r>
              <a:rPr lang="en-US" dirty="0" smtClean="0"/>
              <a:t>“Remote Cluster Connect Factories” (RCCF)</a:t>
            </a:r>
          </a:p>
          <a:p>
            <a:pPr lvl="1"/>
            <a:r>
              <a:rPr lang="en-US" dirty="0" smtClean="0"/>
              <a:t>One instance per resource target</a:t>
            </a:r>
          </a:p>
          <a:p>
            <a:r>
              <a:rPr lang="en-US" dirty="0" smtClean="0"/>
              <a:t>Gratia accounting &amp; Cycle Server monitoring</a:t>
            </a:r>
          </a:p>
          <a:p>
            <a:r>
              <a:rPr lang="en-US" dirty="0" err="1" smtClean="0"/>
              <a:t>FAXbox</a:t>
            </a:r>
            <a:r>
              <a:rPr lang="en-US" dirty="0" smtClean="0"/>
              <a:t> storage service</a:t>
            </a:r>
          </a:p>
          <a:p>
            <a:pPr lvl="1"/>
            <a:r>
              <a:rPr lang="en-US" dirty="0" smtClean="0"/>
              <a:t>POSIX, http, </a:t>
            </a:r>
            <a:r>
              <a:rPr lang="en-US" dirty="0" err="1" smtClean="0"/>
              <a:t>xrootd</a:t>
            </a:r>
            <a:r>
              <a:rPr lang="en-US" dirty="0" smtClean="0"/>
              <a:t>, Globus access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lobus-250x9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4075" y="2053881"/>
            <a:ext cx="1633125" cy="55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hite_bi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75" y="2857313"/>
            <a:ext cx="2166525" cy="51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osg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5" y="4051300"/>
            <a:ext cx="2115730" cy="1072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9615" y="6179321"/>
            <a:ext cx="1636796" cy="56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8350" y="2096005"/>
            <a:ext cx="1835150" cy="43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89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Looks like a very large virtual Tier3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Users want to see quick, immediate “local” batch service</a:t>
            </a:r>
          </a:p>
          <a:p>
            <a:r>
              <a:rPr lang="en-US" dirty="0" smtClean="0"/>
              <a:t>We want to give them the illusion of control through availability</a:t>
            </a:r>
          </a:p>
          <a:p>
            <a:r>
              <a:rPr lang="en-US" dirty="0" smtClean="0"/>
              <a:t>Most Tier3 batch use is </a:t>
            </a:r>
            <a:r>
              <a:rPr lang="en-US" b="1" dirty="0" smtClean="0"/>
              <a:t>very</a:t>
            </a:r>
            <a:r>
              <a:rPr lang="en-US" dirty="0" smtClean="0"/>
              <a:t> spikey</a:t>
            </a:r>
          </a:p>
          <a:p>
            <a:r>
              <a:rPr lang="en-US" dirty="0" smtClean="0"/>
              <a:t>Use beyond pledge and other opportunistic resources to elastically absorb periods of peak demand</a:t>
            </a:r>
          </a:p>
          <a:p>
            <a:r>
              <a:rPr lang="en-US" dirty="0" smtClean="0"/>
              <a:t>Easily adjust virtual pool size according to US ATLAS priorities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7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r</a:t>
            </a:r>
            <a:r>
              <a:rPr lang="en-US" dirty="0" smtClean="0"/>
              <a:t>esource targets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Pool size varies depending on demand, matchmaking, priority at resource</a:t>
            </a:r>
            <a:endParaRPr lang="en-US" dirty="0"/>
          </a:p>
        </p:txBody>
      </p:sp>
      <p:pic>
        <p:nvPicPr>
          <p:cNvPr id="13" name="Picture 12" descr="screenshot_12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540000"/>
            <a:ext cx="8623300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01900" y="4394200"/>
            <a:ext cx="199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(UC computing center)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4178300"/>
            <a:ext cx="163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(UC Campus grid)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962400"/>
            <a:ext cx="91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(XSEDE)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111500"/>
            <a:ext cx="1348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(Off-grid Tier3)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8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288.png"/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" y="965529"/>
            <a:ext cx="10048240" cy="623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 is very quick relative to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Submission: cluster-like (seconds)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Factory latency manageable </a:t>
            </a:r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smtClean="0">
                <a:solidFill>
                  <a:schemeClr val="bg1"/>
                </a:solidFill>
              </a:rPr>
              <a:t>Tier3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batch scale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shot_129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946462"/>
            <a:ext cx="6552222" cy="126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632200"/>
            <a:ext cx="1942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Throughput:</a:t>
            </a:r>
          </a:p>
          <a:p>
            <a:r>
              <a:rPr lang="en-US" dirty="0" smtClean="0"/>
              <a:t>10000 5 min jobs</a:t>
            </a:r>
          </a:p>
          <a:p>
            <a:r>
              <a:rPr lang="en-US" dirty="0" smtClean="0"/>
              <a:t>In 90 minutes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7100" y="2683470"/>
            <a:ext cx="103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2934"/>
                </a:solidFill>
              </a:rPr>
              <a:t>Unclaimed</a:t>
            </a:r>
            <a:br>
              <a:rPr lang="en-US" sz="1400" dirty="0" smtClean="0">
                <a:solidFill>
                  <a:srgbClr val="292934"/>
                </a:solidFill>
              </a:rPr>
            </a:br>
            <a:r>
              <a:rPr lang="en-US" sz="1400" dirty="0" err="1" smtClean="0">
                <a:solidFill>
                  <a:srgbClr val="292934"/>
                </a:solidFill>
              </a:rPr>
              <a:t>glideins</a:t>
            </a:r>
            <a:endParaRPr lang="en-US" sz="1400" dirty="0" smtClean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100" y="4873030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051300"/>
            <a:ext cx="9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Condor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direct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639" y="2801659"/>
            <a:ext cx="12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Flock then 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glide</a:t>
            </a:r>
          </a:p>
        </p:txBody>
      </p:sp>
    </p:spTree>
    <p:extLst>
      <p:ext uri="{BB962C8B-B14F-4D97-AF65-F5344CB8AC3E}">
        <p14:creationId xmlns:p14="http://schemas.microsoft.com/office/powerpoint/2010/main" val="15708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_blue_template_V3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 Conn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19655</TotalTime>
  <Words>1432</Words>
  <Application>Microsoft Macintosh PowerPoint</Application>
  <PresentationFormat>Custom</PresentationFormat>
  <Paragraphs>228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CI_blue_template_V3</vt:lpstr>
      <vt:lpstr>CI Connect</vt:lpstr>
      <vt:lpstr>PowerPoint Presentation</vt:lpstr>
      <vt:lpstr>ATLAS Connect: a prototype US ATLAS project</vt:lpstr>
      <vt:lpstr>ATLAS Connect is one of three Tier3 strategies</vt:lpstr>
      <vt:lpstr>Three Service Types</vt:lpstr>
      <vt:lpstr>PowerPoint Presentation</vt:lpstr>
      <vt:lpstr>ATLAS Connect Services</vt:lpstr>
      <vt:lpstr>Looks like a very large virtual Tier3</vt:lpstr>
      <vt:lpstr>Current resource targets </vt:lpstr>
      <vt:lpstr>Connect is very quick relative to grid</vt:lpstr>
      <vt:lpstr>Transient User Storage: FAXbox</vt:lpstr>
      <vt:lpstr>Globus reliable file transfer</vt:lpstr>
      <vt:lpstr>Tier3 to Tier2 flocking</vt:lpstr>
      <vt:lpstr>PowerPoint Presentation</vt:lpstr>
      <vt:lpstr>Tier3 to Tier2 flocking via ATLAS Connect</vt:lpstr>
      <vt:lpstr>Yes, DHTC is a mode shift for local cluster users</vt:lpstr>
      <vt:lpstr>Think Local, Compute Global</vt:lpstr>
      <vt:lpstr>Integrating Off-Grid resources</vt:lpstr>
      <vt:lpstr>Early adopters beginning</vt:lpstr>
      <vt:lpstr>ATLAS and XSEDE</vt:lpstr>
      <vt:lpstr>Stampede</vt:lpstr>
      <vt:lpstr>Approach</vt:lpstr>
      <vt:lpstr>ATLAS + XSEDE Status</vt:lpstr>
      <vt:lpstr>ATLAS + XSEDE Status: Panda CONNECT</vt:lpstr>
      <vt:lpstr>PowerPoint Presentation</vt:lpstr>
      <vt:lpstr>Login to the US ATLAS Computing Facility++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Thank you!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UC3: A Framework for Cooperative Computing at the University of Chicago </dc:title>
  <dc:creator>marco mambelli</dc:creator>
  <cp:lastModifiedBy>Rob Gardner</cp:lastModifiedBy>
  <cp:revision>415</cp:revision>
  <cp:lastPrinted>2013-12-11T05:45:47Z</cp:lastPrinted>
  <dcterms:created xsi:type="dcterms:W3CDTF">2012-08-16T17:32:20Z</dcterms:created>
  <dcterms:modified xsi:type="dcterms:W3CDTF">2014-04-07T23:27:41Z</dcterms:modified>
</cp:coreProperties>
</file>