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272" r:id="rId2"/>
    <p:sldId id="292" r:id="rId3"/>
    <p:sldId id="452" r:id="rId4"/>
    <p:sldId id="454" r:id="rId5"/>
    <p:sldId id="447" r:id="rId6"/>
    <p:sldId id="464" r:id="rId7"/>
    <p:sldId id="457" r:id="rId8"/>
    <p:sldId id="416" r:id="rId9"/>
    <p:sldId id="417" r:id="rId10"/>
    <p:sldId id="482" r:id="rId11"/>
    <p:sldId id="481" r:id="rId12"/>
    <p:sldId id="318" r:id="rId13"/>
    <p:sldId id="336" r:id="rId14"/>
    <p:sldId id="444" r:id="rId15"/>
    <p:sldId id="460" r:id="rId16"/>
    <p:sldId id="461" r:id="rId17"/>
    <p:sldId id="455" r:id="rId18"/>
    <p:sldId id="463" r:id="rId19"/>
    <p:sldId id="462" r:id="rId20"/>
    <p:sldId id="459" r:id="rId21"/>
    <p:sldId id="338" r:id="rId22"/>
    <p:sldId id="465" r:id="rId23"/>
    <p:sldId id="466" r:id="rId24"/>
    <p:sldId id="467" r:id="rId25"/>
    <p:sldId id="468" r:id="rId26"/>
    <p:sldId id="469" r:id="rId27"/>
    <p:sldId id="470" r:id="rId28"/>
    <p:sldId id="471" r:id="rId29"/>
    <p:sldId id="472" r:id="rId30"/>
    <p:sldId id="473" r:id="rId31"/>
    <p:sldId id="474" r:id="rId32"/>
    <p:sldId id="475" r:id="rId33"/>
    <p:sldId id="476" r:id="rId34"/>
    <p:sldId id="477" r:id="rId35"/>
    <p:sldId id="478" r:id="rId36"/>
    <p:sldId id="479" r:id="rId37"/>
    <p:sldId id="480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1603995-4C07-4D8B-A856-5C71A3F9276A}">
          <p14:sldIdLst>
            <p14:sldId id="272"/>
            <p14:sldId id="292"/>
            <p14:sldId id="452"/>
            <p14:sldId id="454"/>
            <p14:sldId id="447"/>
            <p14:sldId id="464"/>
            <p14:sldId id="457"/>
            <p14:sldId id="416"/>
            <p14:sldId id="417"/>
            <p14:sldId id="482"/>
            <p14:sldId id="481"/>
            <p14:sldId id="318"/>
            <p14:sldId id="336"/>
            <p14:sldId id="444"/>
            <p14:sldId id="460"/>
            <p14:sldId id="461"/>
            <p14:sldId id="455"/>
            <p14:sldId id="463"/>
            <p14:sldId id="462"/>
            <p14:sldId id="459"/>
            <p14:sldId id="338"/>
            <p14:sldId id="465"/>
            <p14:sldId id="466"/>
            <p14:sldId id="467"/>
            <p14:sldId id="468"/>
            <p14:sldId id="469"/>
            <p14:sldId id="470"/>
            <p14:sldId id="471"/>
            <p14:sldId id="472"/>
            <p14:sldId id="473"/>
            <p14:sldId id="474"/>
            <p14:sldId id="475"/>
            <p14:sldId id="476"/>
            <p14:sldId id="477"/>
            <p14:sldId id="478"/>
            <p14:sldId id="479"/>
            <p14:sldId id="48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64" autoAdjust="0"/>
    <p:restoredTop sz="89325" autoAdjust="0"/>
  </p:normalViewPr>
  <p:slideViewPr>
    <p:cSldViewPr snapToGrid="0" snapToObjects="1">
      <p:cViewPr>
        <p:scale>
          <a:sx n="80" d="100"/>
          <a:sy n="80" d="100"/>
        </p:scale>
        <p:origin x="-154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ern.ch\dfs\Users\a\abeche\Desktop\FED%20stats.od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cern.ch\dfs\Users\a\abeche\Desktop\FED%20stats.od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cern.ch\dfs\Users\a\abeche\Desktop\FED%20stats.od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cern.ch\dfs\Users\a\abeche\Desktop\FED%20stats.od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/>
              <a:t>Number of sites reporting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Sheet1!$F$11</c:f>
              <c:strCache>
                <c:ptCount val="1"/>
                <c:pt idx="0">
                  <c:v>AAA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Sheet1!$E$12:$E$33</c:f>
              <c:strCache>
                <c:ptCount val="22"/>
                <c:pt idx="0">
                  <c:v>01-JUL-12</c:v>
                </c:pt>
                <c:pt idx="1">
                  <c:v>01-AUG-12</c:v>
                </c:pt>
                <c:pt idx="2">
                  <c:v>01-SEP-12</c:v>
                </c:pt>
                <c:pt idx="3">
                  <c:v>01-OCT-12</c:v>
                </c:pt>
                <c:pt idx="4">
                  <c:v>01-NOV-12</c:v>
                </c:pt>
                <c:pt idx="5">
                  <c:v>01-DEC-12</c:v>
                </c:pt>
                <c:pt idx="6">
                  <c:v>01-JAN-13</c:v>
                </c:pt>
                <c:pt idx="7">
                  <c:v>01-FEB-13</c:v>
                </c:pt>
                <c:pt idx="8">
                  <c:v>01-MAR-13</c:v>
                </c:pt>
                <c:pt idx="9">
                  <c:v>01-APR-13</c:v>
                </c:pt>
                <c:pt idx="10">
                  <c:v>01-MAY-13</c:v>
                </c:pt>
                <c:pt idx="11">
                  <c:v>01-JUN-13</c:v>
                </c:pt>
                <c:pt idx="12">
                  <c:v>01-JUL-13</c:v>
                </c:pt>
                <c:pt idx="13">
                  <c:v>01-AUG-13</c:v>
                </c:pt>
                <c:pt idx="14">
                  <c:v>01-SEP-13</c:v>
                </c:pt>
                <c:pt idx="15">
                  <c:v>01-OCT-13</c:v>
                </c:pt>
                <c:pt idx="16">
                  <c:v>01-NOV-13</c:v>
                </c:pt>
                <c:pt idx="17">
                  <c:v>01-DEC-13</c:v>
                </c:pt>
                <c:pt idx="18">
                  <c:v>01-JAN-14</c:v>
                </c:pt>
                <c:pt idx="19">
                  <c:v>01-FEB-14</c:v>
                </c:pt>
                <c:pt idx="20">
                  <c:v>01-MAR-14</c:v>
                </c:pt>
                <c:pt idx="21">
                  <c:v>01-APR-14</c:v>
                </c:pt>
              </c:strCache>
            </c:strRef>
          </c:cat>
          <c:val>
            <c:numRef>
              <c:f>Sheet1!$F$12:$F$33</c:f>
              <c:numCache>
                <c:formatCode>General</c:formatCode>
                <c:ptCount val="22"/>
                <c:pt idx="0">
                  <c:v>11</c:v>
                </c:pt>
                <c:pt idx="1">
                  <c:v>8</c:v>
                </c:pt>
                <c:pt idx="2">
                  <c:v>10</c:v>
                </c:pt>
                <c:pt idx="3">
                  <c:v>11</c:v>
                </c:pt>
                <c:pt idx="4">
                  <c:v>13</c:v>
                </c:pt>
                <c:pt idx="5">
                  <c:v>12</c:v>
                </c:pt>
                <c:pt idx="6">
                  <c:v>13</c:v>
                </c:pt>
                <c:pt idx="7">
                  <c:v>16</c:v>
                </c:pt>
                <c:pt idx="8">
                  <c:v>17</c:v>
                </c:pt>
                <c:pt idx="9">
                  <c:v>17</c:v>
                </c:pt>
                <c:pt idx="10">
                  <c:v>22</c:v>
                </c:pt>
                <c:pt idx="11">
                  <c:v>20</c:v>
                </c:pt>
                <c:pt idx="12">
                  <c:v>24</c:v>
                </c:pt>
                <c:pt idx="13">
                  <c:v>24</c:v>
                </c:pt>
                <c:pt idx="14">
                  <c:v>23</c:v>
                </c:pt>
                <c:pt idx="15">
                  <c:v>27</c:v>
                </c:pt>
                <c:pt idx="16">
                  <c:v>30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28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Sheet1!$G$11</c:f>
              <c:strCache>
                <c:ptCount val="1"/>
                <c:pt idx="0">
                  <c:v>FAX</c:v>
                </c:pt>
              </c:strCache>
            </c:strRef>
          </c:tx>
          <c:spPr>
            <a:ln w="38100">
              <a:solidFill>
                <a:schemeClr val="tx2">
                  <a:lumMod val="50000"/>
                  <a:lumOff val="50000"/>
                </a:schemeClr>
              </a:solidFill>
            </a:ln>
          </c:spPr>
          <c:marker>
            <c:symbol val="none"/>
          </c:marker>
          <c:cat>
            <c:strRef>
              <c:f>Sheet1!$E$12:$E$33</c:f>
              <c:strCache>
                <c:ptCount val="22"/>
                <c:pt idx="0">
                  <c:v>01-JUL-12</c:v>
                </c:pt>
                <c:pt idx="1">
                  <c:v>01-AUG-12</c:v>
                </c:pt>
                <c:pt idx="2">
                  <c:v>01-SEP-12</c:v>
                </c:pt>
                <c:pt idx="3">
                  <c:v>01-OCT-12</c:v>
                </c:pt>
                <c:pt idx="4">
                  <c:v>01-NOV-12</c:v>
                </c:pt>
                <c:pt idx="5">
                  <c:v>01-DEC-12</c:v>
                </c:pt>
                <c:pt idx="6">
                  <c:v>01-JAN-13</c:v>
                </c:pt>
                <c:pt idx="7">
                  <c:v>01-FEB-13</c:v>
                </c:pt>
                <c:pt idx="8">
                  <c:v>01-MAR-13</c:v>
                </c:pt>
                <c:pt idx="9">
                  <c:v>01-APR-13</c:v>
                </c:pt>
                <c:pt idx="10">
                  <c:v>01-MAY-13</c:v>
                </c:pt>
                <c:pt idx="11">
                  <c:v>01-JUN-13</c:v>
                </c:pt>
                <c:pt idx="12">
                  <c:v>01-JUL-13</c:v>
                </c:pt>
                <c:pt idx="13">
                  <c:v>01-AUG-13</c:v>
                </c:pt>
                <c:pt idx="14">
                  <c:v>01-SEP-13</c:v>
                </c:pt>
                <c:pt idx="15">
                  <c:v>01-OCT-13</c:v>
                </c:pt>
                <c:pt idx="16">
                  <c:v>01-NOV-13</c:v>
                </c:pt>
                <c:pt idx="17">
                  <c:v>01-DEC-13</c:v>
                </c:pt>
                <c:pt idx="18">
                  <c:v>01-JAN-14</c:v>
                </c:pt>
                <c:pt idx="19">
                  <c:v>01-FEB-14</c:v>
                </c:pt>
                <c:pt idx="20">
                  <c:v>01-MAR-14</c:v>
                </c:pt>
                <c:pt idx="21">
                  <c:v>01-APR-14</c:v>
                </c:pt>
              </c:strCache>
            </c:strRef>
          </c:cat>
          <c:val>
            <c:numRef>
              <c:f>Sheet1!$G$12:$G$33</c:f>
              <c:numCache>
                <c:formatCode>General</c:formatCode>
                <c:ptCount val="22"/>
                <c:pt idx="0">
                  <c:v>4</c:v>
                </c:pt>
                <c:pt idx="1">
                  <c:v>5</c:v>
                </c:pt>
                <c:pt idx="2">
                  <c:v>12</c:v>
                </c:pt>
                <c:pt idx="3">
                  <c:v>15</c:v>
                </c:pt>
                <c:pt idx="4">
                  <c:v>16</c:v>
                </c:pt>
                <c:pt idx="5">
                  <c:v>18</c:v>
                </c:pt>
                <c:pt idx="6">
                  <c:v>16</c:v>
                </c:pt>
                <c:pt idx="7">
                  <c:v>25</c:v>
                </c:pt>
                <c:pt idx="8">
                  <c:v>30</c:v>
                </c:pt>
                <c:pt idx="9">
                  <c:v>29</c:v>
                </c:pt>
                <c:pt idx="10">
                  <c:v>29</c:v>
                </c:pt>
                <c:pt idx="11">
                  <c:v>31</c:v>
                </c:pt>
                <c:pt idx="12">
                  <c:v>33</c:v>
                </c:pt>
                <c:pt idx="13">
                  <c:v>32</c:v>
                </c:pt>
                <c:pt idx="14">
                  <c:v>32</c:v>
                </c:pt>
                <c:pt idx="15">
                  <c:v>35</c:v>
                </c:pt>
                <c:pt idx="16">
                  <c:v>36</c:v>
                </c:pt>
                <c:pt idx="17">
                  <c:v>38</c:v>
                </c:pt>
                <c:pt idx="18">
                  <c:v>36</c:v>
                </c:pt>
                <c:pt idx="19">
                  <c:v>39</c:v>
                </c:pt>
                <c:pt idx="20">
                  <c:v>38</c:v>
                </c:pt>
                <c:pt idx="21">
                  <c:v>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572864"/>
        <c:axId val="89574400"/>
      </c:lineChart>
      <c:catAx>
        <c:axId val="8957286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89574400"/>
        <c:crosses val="autoZero"/>
        <c:auto val="1"/>
        <c:lblAlgn val="ctr"/>
        <c:lblOffset val="100"/>
        <c:noMultiLvlLbl val="0"/>
      </c:catAx>
      <c:valAx>
        <c:axId val="895744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 b="1"/>
                </a:pPr>
                <a:r>
                  <a:rPr lang="en-GB" sz="1400" b="1" dirty="0" smtClean="0"/>
                  <a:t># sites</a:t>
                </a:r>
                <a:endParaRPr lang="en-GB" sz="1400" b="1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895728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/>
              <a:t>EOS monitoring data rate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Sheet1!$G$118</c:f>
              <c:strCache>
                <c:ptCount val="1"/>
                <c:pt idx="0">
                  <c:v>ATLAS</c:v>
                </c:pt>
              </c:strCache>
            </c:strRef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strRef>
              <c:f>Sheet1!$F$119:$F$140</c:f>
              <c:strCache>
                <c:ptCount val="22"/>
                <c:pt idx="0">
                  <c:v>2012-06</c:v>
                </c:pt>
                <c:pt idx="1">
                  <c:v>2012-07</c:v>
                </c:pt>
                <c:pt idx="2">
                  <c:v>2012-08</c:v>
                </c:pt>
                <c:pt idx="3">
                  <c:v>2012-09</c:v>
                </c:pt>
                <c:pt idx="4">
                  <c:v>2012-10</c:v>
                </c:pt>
                <c:pt idx="5">
                  <c:v>2012-11</c:v>
                </c:pt>
                <c:pt idx="6">
                  <c:v>2012-12</c:v>
                </c:pt>
                <c:pt idx="7">
                  <c:v>2013-01</c:v>
                </c:pt>
                <c:pt idx="8">
                  <c:v>2013-02</c:v>
                </c:pt>
                <c:pt idx="9">
                  <c:v>2013-03</c:v>
                </c:pt>
                <c:pt idx="10">
                  <c:v>2013-04</c:v>
                </c:pt>
                <c:pt idx="11">
                  <c:v>2013-05</c:v>
                </c:pt>
                <c:pt idx="12">
                  <c:v>2013-06</c:v>
                </c:pt>
                <c:pt idx="13">
                  <c:v>2013-07</c:v>
                </c:pt>
                <c:pt idx="14">
                  <c:v>2013-08</c:v>
                </c:pt>
                <c:pt idx="15">
                  <c:v>2013-09</c:v>
                </c:pt>
                <c:pt idx="16">
                  <c:v>2013-10</c:v>
                </c:pt>
                <c:pt idx="17">
                  <c:v>2013-11</c:v>
                </c:pt>
                <c:pt idx="18">
                  <c:v>2013-12</c:v>
                </c:pt>
                <c:pt idx="19">
                  <c:v>2014-01</c:v>
                </c:pt>
                <c:pt idx="20">
                  <c:v>2014-02</c:v>
                </c:pt>
                <c:pt idx="21">
                  <c:v>2014-03</c:v>
                </c:pt>
              </c:strCache>
            </c:strRef>
          </c:cat>
          <c:val>
            <c:numRef>
              <c:f>Sheet1!$G$119:$G$140</c:f>
              <c:numCache>
                <c:formatCode>General</c:formatCode>
                <c:ptCount val="22"/>
                <c:pt idx="0">
                  <c:v>0</c:v>
                </c:pt>
                <c:pt idx="1">
                  <c:v>52.07</c:v>
                </c:pt>
                <c:pt idx="2">
                  <c:v>9.59</c:v>
                </c:pt>
                <c:pt idx="3">
                  <c:v>0</c:v>
                </c:pt>
                <c:pt idx="4">
                  <c:v>8.3000000000000007</c:v>
                </c:pt>
                <c:pt idx="5">
                  <c:v>2.94</c:v>
                </c:pt>
                <c:pt idx="6">
                  <c:v>7.42</c:v>
                </c:pt>
                <c:pt idx="7">
                  <c:v>12.59</c:v>
                </c:pt>
                <c:pt idx="8">
                  <c:v>7.24</c:v>
                </c:pt>
                <c:pt idx="9">
                  <c:v>11.95</c:v>
                </c:pt>
                <c:pt idx="10">
                  <c:v>10.88</c:v>
                </c:pt>
                <c:pt idx="11">
                  <c:v>14.85</c:v>
                </c:pt>
                <c:pt idx="12">
                  <c:v>0</c:v>
                </c:pt>
                <c:pt idx="13">
                  <c:v>0</c:v>
                </c:pt>
                <c:pt idx="14">
                  <c:v>17.53</c:v>
                </c:pt>
                <c:pt idx="15">
                  <c:v>34.119999999999997</c:v>
                </c:pt>
                <c:pt idx="16">
                  <c:v>26.7</c:v>
                </c:pt>
                <c:pt idx="17">
                  <c:v>16.03</c:v>
                </c:pt>
                <c:pt idx="18">
                  <c:v>38.270000000000003</c:v>
                </c:pt>
                <c:pt idx="19">
                  <c:v>45.75</c:v>
                </c:pt>
                <c:pt idx="20">
                  <c:v>124.1</c:v>
                </c:pt>
                <c:pt idx="21">
                  <c:v>156.71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Sheet1!$H$118</c:f>
              <c:strCache>
                <c:ptCount val="1"/>
                <c:pt idx="0">
                  <c:v>CMS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Sheet1!$F$119:$F$140</c:f>
              <c:strCache>
                <c:ptCount val="22"/>
                <c:pt idx="0">
                  <c:v>2012-06</c:v>
                </c:pt>
                <c:pt idx="1">
                  <c:v>2012-07</c:v>
                </c:pt>
                <c:pt idx="2">
                  <c:v>2012-08</c:v>
                </c:pt>
                <c:pt idx="3">
                  <c:v>2012-09</c:v>
                </c:pt>
                <c:pt idx="4">
                  <c:v>2012-10</c:v>
                </c:pt>
                <c:pt idx="5">
                  <c:v>2012-11</c:v>
                </c:pt>
                <c:pt idx="6">
                  <c:v>2012-12</c:v>
                </c:pt>
                <c:pt idx="7">
                  <c:v>2013-01</c:v>
                </c:pt>
                <c:pt idx="8">
                  <c:v>2013-02</c:v>
                </c:pt>
                <c:pt idx="9">
                  <c:v>2013-03</c:v>
                </c:pt>
                <c:pt idx="10">
                  <c:v>2013-04</c:v>
                </c:pt>
                <c:pt idx="11">
                  <c:v>2013-05</c:v>
                </c:pt>
                <c:pt idx="12">
                  <c:v>2013-06</c:v>
                </c:pt>
                <c:pt idx="13">
                  <c:v>2013-07</c:v>
                </c:pt>
                <c:pt idx="14">
                  <c:v>2013-08</c:v>
                </c:pt>
                <c:pt idx="15">
                  <c:v>2013-09</c:v>
                </c:pt>
                <c:pt idx="16">
                  <c:v>2013-10</c:v>
                </c:pt>
                <c:pt idx="17">
                  <c:v>2013-11</c:v>
                </c:pt>
                <c:pt idx="18">
                  <c:v>2013-12</c:v>
                </c:pt>
                <c:pt idx="19">
                  <c:v>2014-01</c:v>
                </c:pt>
                <c:pt idx="20">
                  <c:v>2014-02</c:v>
                </c:pt>
                <c:pt idx="21">
                  <c:v>2014-03</c:v>
                </c:pt>
              </c:strCache>
            </c:strRef>
          </c:cat>
          <c:val>
            <c:numRef>
              <c:f>Sheet1!$H$119:$H$140</c:f>
              <c:numCache>
                <c:formatCode>General</c:formatCode>
                <c:ptCount val="22"/>
                <c:pt idx="0">
                  <c:v>5.89</c:v>
                </c:pt>
                <c:pt idx="1">
                  <c:v>4.9000000000000004</c:v>
                </c:pt>
                <c:pt idx="2">
                  <c:v>6.89</c:v>
                </c:pt>
                <c:pt idx="3">
                  <c:v>7.93</c:v>
                </c:pt>
                <c:pt idx="4">
                  <c:v>7.46</c:v>
                </c:pt>
                <c:pt idx="5">
                  <c:v>15.45</c:v>
                </c:pt>
                <c:pt idx="6">
                  <c:v>5.26</c:v>
                </c:pt>
                <c:pt idx="7">
                  <c:v>6.25</c:v>
                </c:pt>
                <c:pt idx="8">
                  <c:v>6.26</c:v>
                </c:pt>
                <c:pt idx="9">
                  <c:v>12.93</c:v>
                </c:pt>
                <c:pt idx="10">
                  <c:v>8.18</c:v>
                </c:pt>
                <c:pt idx="11">
                  <c:v>13.32</c:v>
                </c:pt>
                <c:pt idx="12">
                  <c:v>17.55</c:v>
                </c:pt>
                <c:pt idx="13">
                  <c:v>14.78</c:v>
                </c:pt>
                <c:pt idx="14">
                  <c:v>45.14</c:v>
                </c:pt>
                <c:pt idx="15">
                  <c:v>19.18</c:v>
                </c:pt>
                <c:pt idx="16">
                  <c:v>11.62</c:v>
                </c:pt>
                <c:pt idx="17">
                  <c:v>16.010000000000002</c:v>
                </c:pt>
                <c:pt idx="18">
                  <c:v>7.24</c:v>
                </c:pt>
                <c:pt idx="19">
                  <c:v>15.63</c:v>
                </c:pt>
                <c:pt idx="20">
                  <c:v>10.95</c:v>
                </c:pt>
                <c:pt idx="21">
                  <c:v>10.45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518848"/>
        <c:axId val="89520384"/>
      </c:lineChart>
      <c:catAx>
        <c:axId val="89518848"/>
        <c:scaling>
          <c:orientation val="minMax"/>
        </c:scaling>
        <c:delete val="0"/>
        <c:axPos val="b"/>
        <c:majorTickMark val="out"/>
        <c:minorTickMark val="none"/>
        <c:tickLblPos val="nextTo"/>
        <c:crossAx val="89520384"/>
        <c:crosses val="autoZero"/>
        <c:auto val="1"/>
        <c:lblAlgn val="ctr"/>
        <c:lblOffset val="100"/>
        <c:noMultiLvlLbl val="0"/>
      </c:catAx>
      <c:valAx>
        <c:axId val="895203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Hz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9518848"/>
        <c:crosses val="autoZero"/>
        <c:crossBetween val="between"/>
      </c:valAx>
    </c:plotArea>
    <c:plotVisOnly val="1"/>
    <c:dispBlanksAs val="gap"/>
    <c:showDLblsOverMax val="0"/>
  </c:chart>
  <c:spPr>
    <a:ln w="19050">
      <a:solidFill>
        <a:schemeClr val="bg1">
          <a:lumMod val="65000"/>
        </a:schemeClr>
      </a:solidFill>
    </a:ln>
  </c:spPr>
  <c:txPr>
    <a:bodyPr/>
    <a:lstStyle/>
    <a:p>
      <a:pPr>
        <a:defRPr sz="1400" b="1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/>
              <a:t>Federation monitoring data rate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Sheet1!$G$146</c:f>
              <c:strCache>
                <c:ptCount val="1"/>
                <c:pt idx="0">
                  <c:v>AAA</c:v>
                </c:pt>
              </c:strCache>
            </c:strRef>
          </c:tx>
          <c:marker>
            <c:symbol val="none"/>
          </c:marker>
          <c:cat>
            <c:strRef>
              <c:f>Sheet1!$F$147:$F$168</c:f>
              <c:strCache>
                <c:ptCount val="22"/>
                <c:pt idx="0">
                  <c:v>2012-06</c:v>
                </c:pt>
                <c:pt idx="1">
                  <c:v>2012-07</c:v>
                </c:pt>
                <c:pt idx="2">
                  <c:v>2012-08</c:v>
                </c:pt>
                <c:pt idx="3">
                  <c:v>2012-09</c:v>
                </c:pt>
                <c:pt idx="4">
                  <c:v>2012-10</c:v>
                </c:pt>
                <c:pt idx="5">
                  <c:v>2012-11</c:v>
                </c:pt>
                <c:pt idx="6">
                  <c:v>2012-12</c:v>
                </c:pt>
                <c:pt idx="7">
                  <c:v>2013-01</c:v>
                </c:pt>
                <c:pt idx="8">
                  <c:v>2013-02</c:v>
                </c:pt>
                <c:pt idx="9">
                  <c:v>2013-03</c:v>
                </c:pt>
                <c:pt idx="10">
                  <c:v>2013-04</c:v>
                </c:pt>
                <c:pt idx="11">
                  <c:v>2013-05</c:v>
                </c:pt>
                <c:pt idx="12">
                  <c:v>2013-06</c:v>
                </c:pt>
                <c:pt idx="13">
                  <c:v>2013-07</c:v>
                </c:pt>
                <c:pt idx="14">
                  <c:v>2013-08</c:v>
                </c:pt>
                <c:pt idx="15">
                  <c:v>2013-09</c:v>
                </c:pt>
                <c:pt idx="16">
                  <c:v>2013-10</c:v>
                </c:pt>
                <c:pt idx="17">
                  <c:v>2013-11</c:v>
                </c:pt>
                <c:pt idx="18">
                  <c:v>2013-12</c:v>
                </c:pt>
                <c:pt idx="19">
                  <c:v>2014-01</c:v>
                </c:pt>
                <c:pt idx="20">
                  <c:v>2014-02</c:v>
                </c:pt>
                <c:pt idx="21">
                  <c:v>2014-03</c:v>
                </c:pt>
              </c:strCache>
            </c:strRef>
          </c:cat>
          <c:val>
            <c:numRef>
              <c:f>Sheet1!$G$147:$G$168</c:f>
              <c:numCache>
                <c:formatCode>General</c:formatCode>
                <c:ptCount val="22"/>
                <c:pt idx="0">
                  <c:v>0.18</c:v>
                </c:pt>
                <c:pt idx="1">
                  <c:v>1.29</c:v>
                </c:pt>
                <c:pt idx="2">
                  <c:v>2.2000000000000002</c:v>
                </c:pt>
                <c:pt idx="3">
                  <c:v>1.36</c:v>
                </c:pt>
                <c:pt idx="4">
                  <c:v>2.4300000000000002</c:v>
                </c:pt>
                <c:pt idx="5">
                  <c:v>1.84</c:v>
                </c:pt>
                <c:pt idx="6">
                  <c:v>1.44</c:v>
                </c:pt>
                <c:pt idx="7">
                  <c:v>2</c:v>
                </c:pt>
                <c:pt idx="8">
                  <c:v>4.0999999999999996</c:v>
                </c:pt>
                <c:pt idx="9">
                  <c:v>4.3099999999999996</c:v>
                </c:pt>
                <c:pt idx="10">
                  <c:v>2.4700000000000002</c:v>
                </c:pt>
                <c:pt idx="11">
                  <c:v>2.1</c:v>
                </c:pt>
                <c:pt idx="12">
                  <c:v>3.61</c:v>
                </c:pt>
                <c:pt idx="13">
                  <c:v>3.4</c:v>
                </c:pt>
                <c:pt idx="14">
                  <c:v>3.74</c:v>
                </c:pt>
                <c:pt idx="15">
                  <c:v>4.7300000000000004</c:v>
                </c:pt>
                <c:pt idx="16">
                  <c:v>5.01</c:v>
                </c:pt>
                <c:pt idx="17">
                  <c:v>5.7</c:v>
                </c:pt>
                <c:pt idx="18">
                  <c:v>3.12</c:v>
                </c:pt>
                <c:pt idx="19">
                  <c:v>4.0999999999999996</c:v>
                </c:pt>
                <c:pt idx="20">
                  <c:v>10.24</c:v>
                </c:pt>
                <c:pt idx="21">
                  <c:v>15.65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Sheet1!$H$146</c:f>
              <c:strCache>
                <c:ptCount val="1"/>
                <c:pt idx="0">
                  <c:v>FAX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Sheet1!$F$147:$F$168</c:f>
              <c:strCache>
                <c:ptCount val="22"/>
                <c:pt idx="0">
                  <c:v>2012-06</c:v>
                </c:pt>
                <c:pt idx="1">
                  <c:v>2012-07</c:v>
                </c:pt>
                <c:pt idx="2">
                  <c:v>2012-08</c:v>
                </c:pt>
                <c:pt idx="3">
                  <c:v>2012-09</c:v>
                </c:pt>
                <c:pt idx="4">
                  <c:v>2012-10</c:v>
                </c:pt>
                <c:pt idx="5">
                  <c:v>2012-11</c:v>
                </c:pt>
                <c:pt idx="6">
                  <c:v>2012-12</c:v>
                </c:pt>
                <c:pt idx="7">
                  <c:v>2013-01</c:v>
                </c:pt>
                <c:pt idx="8">
                  <c:v>2013-02</c:v>
                </c:pt>
                <c:pt idx="9">
                  <c:v>2013-03</c:v>
                </c:pt>
                <c:pt idx="10">
                  <c:v>2013-04</c:v>
                </c:pt>
                <c:pt idx="11">
                  <c:v>2013-05</c:v>
                </c:pt>
                <c:pt idx="12">
                  <c:v>2013-06</c:v>
                </c:pt>
                <c:pt idx="13">
                  <c:v>2013-07</c:v>
                </c:pt>
                <c:pt idx="14">
                  <c:v>2013-08</c:v>
                </c:pt>
                <c:pt idx="15">
                  <c:v>2013-09</c:v>
                </c:pt>
                <c:pt idx="16">
                  <c:v>2013-10</c:v>
                </c:pt>
                <c:pt idx="17">
                  <c:v>2013-11</c:v>
                </c:pt>
                <c:pt idx="18">
                  <c:v>2013-12</c:v>
                </c:pt>
                <c:pt idx="19">
                  <c:v>2014-01</c:v>
                </c:pt>
                <c:pt idx="20">
                  <c:v>2014-02</c:v>
                </c:pt>
                <c:pt idx="21">
                  <c:v>2014-03</c:v>
                </c:pt>
              </c:strCache>
            </c:strRef>
          </c:cat>
          <c:val>
            <c:numRef>
              <c:f>Sheet1!$H$147:$H$168</c:f>
              <c:numCache>
                <c:formatCode>General</c:formatCode>
                <c:ptCount val="22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0.23</c:v>
                </c:pt>
                <c:pt idx="5">
                  <c:v>0.32</c:v>
                </c:pt>
                <c:pt idx="6">
                  <c:v>0.23</c:v>
                </c:pt>
                <c:pt idx="7">
                  <c:v>0.01</c:v>
                </c:pt>
                <c:pt idx="8">
                  <c:v>0.28000000000000003</c:v>
                </c:pt>
                <c:pt idx="9">
                  <c:v>1.27</c:v>
                </c:pt>
                <c:pt idx="10">
                  <c:v>2.0099999999999998</c:v>
                </c:pt>
                <c:pt idx="11">
                  <c:v>1.39</c:v>
                </c:pt>
                <c:pt idx="12">
                  <c:v>2.23</c:v>
                </c:pt>
                <c:pt idx="13">
                  <c:v>3.16</c:v>
                </c:pt>
                <c:pt idx="14">
                  <c:v>4.08</c:v>
                </c:pt>
                <c:pt idx="15">
                  <c:v>3.84</c:v>
                </c:pt>
                <c:pt idx="16">
                  <c:v>5.24</c:v>
                </c:pt>
                <c:pt idx="17">
                  <c:v>8.2899999999999991</c:v>
                </c:pt>
                <c:pt idx="18">
                  <c:v>6.45</c:v>
                </c:pt>
                <c:pt idx="19">
                  <c:v>6.83</c:v>
                </c:pt>
                <c:pt idx="20">
                  <c:v>13.75</c:v>
                </c:pt>
                <c:pt idx="21">
                  <c:v>8.33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126784"/>
        <c:axId val="91132672"/>
      </c:lineChart>
      <c:catAx>
        <c:axId val="91126784"/>
        <c:scaling>
          <c:orientation val="minMax"/>
        </c:scaling>
        <c:delete val="0"/>
        <c:axPos val="b"/>
        <c:majorTickMark val="out"/>
        <c:minorTickMark val="none"/>
        <c:tickLblPos val="nextTo"/>
        <c:crossAx val="91132672"/>
        <c:crosses val="autoZero"/>
        <c:auto val="1"/>
        <c:lblAlgn val="ctr"/>
        <c:lblOffset val="100"/>
        <c:noMultiLvlLbl val="0"/>
      </c:catAx>
      <c:valAx>
        <c:axId val="911326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Hz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1126784"/>
        <c:crosses val="autoZero"/>
        <c:crossBetween val="between"/>
      </c:valAx>
    </c:plotArea>
    <c:plotVisOnly val="1"/>
    <c:dispBlanksAs val="gap"/>
    <c:showDLblsOverMax val="0"/>
  </c:chart>
  <c:spPr>
    <a:ln w="19050">
      <a:solidFill>
        <a:schemeClr val="bg1">
          <a:lumMod val="65000"/>
        </a:schemeClr>
      </a:solidFill>
    </a:ln>
  </c:spPr>
  <c:txPr>
    <a:bodyPr/>
    <a:lstStyle/>
    <a:p>
      <a:pPr>
        <a:defRPr sz="1400" b="1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Database usage </a:t>
            </a:r>
            <a:r>
              <a:rPr lang="en-US" dirty="0" smtClean="0"/>
              <a:t>growth*</a:t>
            </a:r>
            <a:endParaRPr lang="en-GB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Sheet1!$M$191</c:f>
              <c:strCache>
                <c:ptCount val="1"/>
                <c:pt idx="0">
                  <c:v>CMS</c:v>
                </c:pt>
              </c:strCache>
            </c:strRef>
          </c:tx>
          <c:spPr>
            <a:ln w="44450"/>
          </c:spPr>
          <c:marker>
            <c:symbol val="none"/>
          </c:marker>
          <c:cat>
            <c:strRef>
              <c:f>Sheet1!$F$192:$F$217</c:f>
              <c:strCache>
                <c:ptCount val="26"/>
                <c:pt idx="0">
                  <c:v>2012-02</c:v>
                </c:pt>
                <c:pt idx="1">
                  <c:v>2012-03</c:v>
                </c:pt>
                <c:pt idx="2">
                  <c:v>2012-04</c:v>
                </c:pt>
                <c:pt idx="3">
                  <c:v>2012-05</c:v>
                </c:pt>
                <c:pt idx="4">
                  <c:v>2012-06</c:v>
                </c:pt>
                <c:pt idx="5">
                  <c:v>2012-07</c:v>
                </c:pt>
                <c:pt idx="6">
                  <c:v>2012-08</c:v>
                </c:pt>
                <c:pt idx="7">
                  <c:v>2012-09</c:v>
                </c:pt>
                <c:pt idx="8">
                  <c:v>2012-10</c:v>
                </c:pt>
                <c:pt idx="9">
                  <c:v>2012-11</c:v>
                </c:pt>
                <c:pt idx="10">
                  <c:v>2012-12</c:v>
                </c:pt>
                <c:pt idx="11">
                  <c:v>2013-01</c:v>
                </c:pt>
                <c:pt idx="12">
                  <c:v>2013-02</c:v>
                </c:pt>
                <c:pt idx="13">
                  <c:v>2013-03</c:v>
                </c:pt>
                <c:pt idx="14">
                  <c:v>2013-04</c:v>
                </c:pt>
                <c:pt idx="15">
                  <c:v>2013-05</c:v>
                </c:pt>
                <c:pt idx="16">
                  <c:v>2013-06</c:v>
                </c:pt>
                <c:pt idx="17">
                  <c:v>2013-07</c:v>
                </c:pt>
                <c:pt idx="18">
                  <c:v>2013-08</c:v>
                </c:pt>
                <c:pt idx="19">
                  <c:v>2013-09</c:v>
                </c:pt>
                <c:pt idx="20">
                  <c:v>2013-10</c:v>
                </c:pt>
                <c:pt idx="21">
                  <c:v>2013-11</c:v>
                </c:pt>
                <c:pt idx="22">
                  <c:v>2013-12</c:v>
                </c:pt>
                <c:pt idx="23">
                  <c:v>2014-01</c:v>
                </c:pt>
                <c:pt idx="24">
                  <c:v>2014-02</c:v>
                </c:pt>
                <c:pt idx="25">
                  <c:v>2014-03</c:v>
                </c:pt>
              </c:strCache>
            </c:strRef>
          </c:cat>
          <c:val>
            <c:numRef>
              <c:f>Sheet1!$M$192:$M$217</c:f>
              <c:numCache>
                <c:formatCode>General</c:formatCode>
                <c:ptCount val="26"/>
                <c:pt idx="0">
                  <c:v>9.5</c:v>
                </c:pt>
                <c:pt idx="1">
                  <c:v>13.5</c:v>
                </c:pt>
                <c:pt idx="2">
                  <c:v>16.899999999999999</c:v>
                </c:pt>
                <c:pt idx="3">
                  <c:v>20.8</c:v>
                </c:pt>
                <c:pt idx="4">
                  <c:v>25.9</c:v>
                </c:pt>
                <c:pt idx="5">
                  <c:v>31.1</c:v>
                </c:pt>
                <c:pt idx="6">
                  <c:v>38.700000000000003</c:v>
                </c:pt>
                <c:pt idx="7">
                  <c:v>46.5</c:v>
                </c:pt>
                <c:pt idx="8">
                  <c:v>54.8</c:v>
                </c:pt>
                <c:pt idx="9">
                  <c:v>69.3</c:v>
                </c:pt>
                <c:pt idx="10">
                  <c:v>74.900000000000006</c:v>
                </c:pt>
                <c:pt idx="11">
                  <c:v>81.8</c:v>
                </c:pt>
                <c:pt idx="12">
                  <c:v>90.5</c:v>
                </c:pt>
                <c:pt idx="13">
                  <c:v>104.9</c:v>
                </c:pt>
                <c:pt idx="14">
                  <c:v>113.8</c:v>
                </c:pt>
                <c:pt idx="15">
                  <c:v>126.8</c:v>
                </c:pt>
                <c:pt idx="16">
                  <c:v>144.5</c:v>
                </c:pt>
                <c:pt idx="17">
                  <c:v>159.69999999999999</c:v>
                </c:pt>
                <c:pt idx="18">
                  <c:v>200.7</c:v>
                </c:pt>
                <c:pt idx="19">
                  <c:v>220.8</c:v>
                </c:pt>
                <c:pt idx="20">
                  <c:v>234.7</c:v>
                </c:pt>
                <c:pt idx="21">
                  <c:v>252.9</c:v>
                </c:pt>
                <c:pt idx="22">
                  <c:v>261.60000000000002</c:v>
                </c:pt>
                <c:pt idx="23">
                  <c:v>278.10000000000002</c:v>
                </c:pt>
                <c:pt idx="24">
                  <c:v>295.89999999999998</c:v>
                </c:pt>
                <c:pt idx="25">
                  <c:v>317.7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Sheet1!$N$191</c:f>
              <c:strCache>
                <c:ptCount val="1"/>
                <c:pt idx="0">
                  <c:v>ATLAS</c:v>
                </c:pt>
              </c:strCache>
            </c:strRef>
          </c:tx>
          <c:spPr>
            <a:ln w="4445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Sheet1!$F$192:$F$217</c:f>
              <c:strCache>
                <c:ptCount val="26"/>
                <c:pt idx="0">
                  <c:v>2012-02</c:v>
                </c:pt>
                <c:pt idx="1">
                  <c:v>2012-03</c:v>
                </c:pt>
                <c:pt idx="2">
                  <c:v>2012-04</c:v>
                </c:pt>
                <c:pt idx="3">
                  <c:v>2012-05</c:v>
                </c:pt>
                <c:pt idx="4">
                  <c:v>2012-06</c:v>
                </c:pt>
                <c:pt idx="5">
                  <c:v>2012-07</c:v>
                </c:pt>
                <c:pt idx="6">
                  <c:v>2012-08</c:v>
                </c:pt>
                <c:pt idx="7">
                  <c:v>2012-09</c:v>
                </c:pt>
                <c:pt idx="8">
                  <c:v>2012-10</c:v>
                </c:pt>
                <c:pt idx="9">
                  <c:v>2012-11</c:v>
                </c:pt>
                <c:pt idx="10">
                  <c:v>2012-12</c:v>
                </c:pt>
                <c:pt idx="11">
                  <c:v>2013-01</c:v>
                </c:pt>
                <c:pt idx="12">
                  <c:v>2013-02</c:v>
                </c:pt>
                <c:pt idx="13">
                  <c:v>2013-03</c:v>
                </c:pt>
                <c:pt idx="14">
                  <c:v>2013-04</c:v>
                </c:pt>
                <c:pt idx="15">
                  <c:v>2013-05</c:v>
                </c:pt>
                <c:pt idx="16">
                  <c:v>2013-06</c:v>
                </c:pt>
                <c:pt idx="17">
                  <c:v>2013-07</c:v>
                </c:pt>
                <c:pt idx="18">
                  <c:v>2013-08</c:v>
                </c:pt>
                <c:pt idx="19">
                  <c:v>2013-09</c:v>
                </c:pt>
                <c:pt idx="20">
                  <c:v>2013-10</c:v>
                </c:pt>
                <c:pt idx="21">
                  <c:v>2013-11</c:v>
                </c:pt>
                <c:pt idx="22">
                  <c:v>2013-12</c:v>
                </c:pt>
                <c:pt idx="23">
                  <c:v>2014-01</c:v>
                </c:pt>
                <c:pt idx="24">
                  <c:v>2014-02</c:v>
                </c:pt>
                <c:pt idx="25">
                  <c:v>2014-03</c:v>
                </c:pt>
              </c:strCache>
            </c:strRef>
          </c:cat>
          <c:val>
            <c:numRef>
              <c:f>Sheet1!$N$192:$N$217</c:f>
              <c:numCache>
                <c:formatCode>General</c:formatCode>
                <c:ptCount val="26"/>
                <c:pt idx="0">
                  <c:v>4.3</c:v>
                </c:pt>
                <c:pt idx="1">
                  <c:v>15.8</c:v>
                </c:pt>
                <c:pt idx="2">
                  <c:v>21.1</c:v>
                </c:pt>
                <c:pt idx="3">
                  <c:v>34.799999999999997</c:v>
                </c:pt>
                <c:pt idx="4">
                  <c:v>67.3</c:v>
                </c:pt>
                <c:pt idx="5">
                  <c:v>110.9</c:v>
                </c:pt>
                <c:pt idx="6">
                  <c:v>119</c:v>
                </c:pt>
                <c:pt idx="7">
                  <c:v>119</c:v>
                </c:pt>
                <c:pt idx="8">
                  <c:v>126.2</c:v>
                </c:pt>
                <c:pt idx="9">
                  <c:v>128.9</c:v>
                </c:pt>
                <c:pt idx="10">
                  <c:v>135.30000000000001</c:v>
                </c:pt>
                <c:pt idx="11">
                  <c:v>145.9</c:v>
                </c:pt>
                <c:pt idx="12">
                  <c:v>152.19999999999999</c:v>
                </c:pt>
                <c:pt idx="13">
                  <c:v>163.30000000000001</c:v>
                </c:pt>
                <c:pt idx="14">
                  <c:v>174.1</c:v>
                </c:pt>
                <c:pt idx="15">
                  <c:v>187.7</c:v>
                </c:pt>
                <c:pt idx="16">
                  <c:v>190</c:v>
                </c:pt>
                <c:pt idx="17">
                  <c:v>192.6</c:v>
                </c:pt>
                <c:pt idx="18">
                  <c:v>210.7</c:v>
                </c:pt>
                <c:pt idx="19">
                  <c:v>242.6</c:v>
                </c:pt>
                <c:pt idx="20">
                  <c:v>269.3</c:v>
                </c:pt>
                <c:pt idx="21">
                  <c:v>289.7</c:v>
                </c:pt>
                <c:pt idx="22">
                  <c:v>327.2</c:v>
                </c:pt>
                <c:pt idx="23">
                  <c:v>371.3</c:v>
                </c:pt>
                <c:pt idx="24">
                  <c:v>486.8</c:v>
                </c:pt>
                <c:pt idx="25">
                  <c:v>625.1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700864"/>
        <c:axId val="93702400"/>
      </c:lineChart>
      <c:catAx>
        <c:axId val="93700864"/>
        <c:scaling>
          <c:orientation val="minMax"/>
        </c:scaling>
        <c:delete val="0"/>
        <c:axPos val="b"/>
        <c:majorTickMark val="out"/>
        <c:minorTickMark val="none"/>
        <c:tickLblPos val="nextTo"/>
        <c:crossAx val="93702400"/>
        <c:crosses val="autoZero"/>
        <c:auto val="1"/>
        <c:lblAlgn val="ctr"/>
        <c:lblOffset val="100"/>
        <c:noMultiLvlLbl val="0"/>
      </c:catAx>
      <c:valAx>
        <c:axId val="937024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GB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3700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1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33CF3-B0A2-714D-86E6-6B479E9B3C58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6946D-6533-404B-873D-C72F150EB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6972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2799F-F550-5C40-8E74-62E3799512FE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3C4C9-71FA-2D4F-8EE7-4B36ECFC3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9032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3C4C9-71FA-2D4F-8EE7-4B36ECFC34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130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3C4C9-71FA-2D4F-8EE7-4B36ECFC343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44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3C4C9-71FA-2D4F-8EE7-4B36ECFC343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445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3C4C9-71FA-2D4F-8EE7-4B36ECFC343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7994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3C4C9-71FA-2D4F-8EE7-4B36ECFC343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231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3C4C9-71FA-2D4F-8EE7-4B36ECFC343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6011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3C4C9-71FA-2D4F-8EE7-4B36ECFC343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5966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3C4C9-71FA-2D4F-8EE7-4B36ECFC343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130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3C4C9-71FA-2D4F-8EE7-4B36ECFC343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161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3C4C9-71FA-2D4F-8EE7-4B36ECFC343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9432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3C4C9-71FA-2D4F-8EE7-4B36ECFC343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51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3C4C9-71FA-2D4F-8EE7-4B36ECFC343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161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3C4C9-71FA-2D4F-8EE7-4B36ECFC343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104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3C4C9-71FA-2D4F-8EE7-4B36ECFC343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406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3C4C9-71FA-2D4F-8EE7-4B36ECFC343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86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3C4C9-71FA-2D4F-8EE7-4B36ECFC343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444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3C4C9-71FA-2D4F-8EE7-4B36ECFC343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650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3C4C9-71FA-2D4F-8EE7-4B36ECFC343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54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3C4C9-71FA-2D4F-8EE7-4B36ECFC34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33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3C4C9-71FA-2D4F-8EE7-4B36ECFC34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782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3C4C9-71FA-2D4F-8EE7-4B36ECFC343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39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3C4C9-71FA-2D4F-8EE7-4B36ECFC343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39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3C4C9-71FA-2D4F-8EE7-4B36ECFC343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31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3C4C9-71FA-2D4F-8EE7-4B36ECFC343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97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"/>
          <a:stretch/>
        </p:blipFill>
        <p:spPr>
          <a:xfrm>
            <a:off x="-1" y="545630"/>
            <a:ext cx="1825039" cy="252118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13871" y="6354506"/>
            <a:ext cx="146009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23 May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11612" y="6356350"/>
            <a:ext cx="575187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EF85638-2995-764F-975A-3D74C15A7C7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9" name="Group 18"/>
          <p:cNvGrpSpPr/>
          <p:nvPr userDrawn="1"/>
        </p:nvGrpSpPr>
        <p:grpSpPr>
          <a:xfrm rot="5400000">
            <a:off x="6111825" y="3133399"/>
            <a:ext cx="3212936" cy="2851411"/>
            <a:chOff x="1709777" y="364301"/>
            <a:chExt cx="4683889" cy="4120344"/>
          </a:xfrm>
        </p:grpSpPr>
        <p:pic>
          <p:nvPicPr>
            <p:cNvPr id="16" name="Picture 15" descr="network-structure.jpg"/>
            <p:cNvPicPr>
              <a:picLocks noChangeAspect="1"/>
            </p:cNvPicPr>
            <p:nvPr userDrawn="1"/>
          </p:nvPicPr>
          <p:blipFill rotWithShape="1">
            <a:blip r:embed="rId3">
              <a:alphaModFix amt="5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V="1">
              <a:off x="1821666" y="364301"/>
              <a:ext cx="4572000" cy="3800593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7" name="Oval 16"/>
            <p:cNvSpPr/>
            <p:nvPr userDrawn="1"/>
          </p:nvSpPr>
          <p:spPr>
            <a:xfrm>
              <a:off x="1709777" y="3355758"/>
              <a:ext cx="1834442" cy="11288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552222" y="3886200"/>
            <a:ext cx="596429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15"/>
          <a:stretch/>
        </p:blipFill>
        <p:spPr>
          <a:xfrm>
            <a:off x="7761104" y="0"/>
            <a:ext cx="1382896" cy="1234080"/>
          </a:xfrm>
          <a:prstGeom prst="rect">
            <a:avLst/>
          </a:prstGeom>
        </p:spPr>
      </p:pic>
      <p:sp>
        <p:nvSpPr>
          <p:cNvPr id="22" name="Text Placeholder 8"/>
          <p:cNvSpPr txBox="1">
            <a:spLocks/>
          </p:cNvSpPr>
          <p:nvPr userDrawn="1"/>
        </p:nvSpPr>
        <p:spPr>
          <a:xfrm>
            <a:off x="776749" y="6337091"/>
            <a:ext cx="5589637" cy="3669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  <a:defRPr sz="2000" b="1" kern="1200">
                <a:solidFill>
                  <a:srgbClr val="FFFFFF"/>
                </a:solidFill>
                <a:latin typeface="News Gothic M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IT-SDC : Support for Distributed</a:t>
            </a:r>
            <a:r>
              <a:rPr lang="en-US" b="0" cap="none" spc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Computing</a:t>
            </a:r>
            <a:endParaRPr lang="en-US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7977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May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IT-SDC-MI, Julia Andreeva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5638-2995-764F-975A-3D74C15A7C7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8"/>
          <p:cNvSpPr txBox="1">
            <a:spLocks/>
          </p:cNvSpPr>
          <p:nvPr userDrawn="1"/>
        </p:nvSpPr>
        <p:spPr>
          <a:xfrm>
            <a:off x="776750" y="6337091"/>
            <a:ext cx="1173315" cy="3669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  <a:defRPr sz="2000" b="1" kern="1200">
                <a:solidFill>
                  <a:srgbClr val="FFFFFF"/>
                </a:solidFill>
                <a:latin typeface="News Gothic M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IT-SDC</a:t>
            </a:r>
            <a:endParaRPr lang="en-US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7322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May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IT-SDC-MI, Julia Andreeva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5638-2995-764F-975A-3D74C15A7C7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8"/>
          <p:cNvSpPr txBox="1">
            <a:spLocks/>
          </p:cNvSpPr>
          <p:nvPr userDrawn="1"/>
        </p:nvSpPr>
        <p:spPr>
          <a:xfrm>
            <a:off x="776750" y="6337091"/>
            <a:ext cx="1173315" cy="3669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  <a:defRPr sz="2000" b="1" kern="1200">
                <a:solidFill>
                  <a:srgbClr val="FFFFFF"/>
                </a:solidFill>
                <a:latin typeface="News Gothic M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IT-SDC</a:t>
            </a:r>
            <a:endParaRPr lang="en-US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1615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7226" y="6342041"/>
            <a:ext cx="1439606" cy="365125"/>
          </a:xfrm>
        </p:spPr>
        <p:txBody>
          <a:bodyPr/>
          <a:lstStyle/>
          <a:p>
            <a:r>
              <a:rPr lang="en-US" dirty="0" smtClean="0"/>
              <a:t>27 May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65631" y="6345964"/>
            <a:ext cx="4228692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Alexandre</a:t>
            </a:r>
            <a:r>
              <a:rPr lang="en-US" dirty="0" smtClean="0"/>
              <a:t> </a:t>
            </a:r>
            <a:r>
              <a:rPr lang="en-US" dirty="0" err="1" smtClean="0"/>
              <a:t>Beche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3160" y="6337536"/>
            <a:ext cx="763639" cy="365125"/>
          </a:xfrm>
        </p:spPr>
        <p:txBody>
          <a:bodyPr/>
          <a:lstStyle/>
          <a:p>
            <a:fld id="{1EF85638-2995-764F-975A-3D74C15A7C7B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8"/>
          <p:cNvSpPr txBox="1">
            <a:spLocks/>
          </p:cNvSpPr>
          <p:nvPr userDrawn="1"/>
        </p:nvSpPr>
        <p:spPr>
          <a:xfrm>
            <a:off x="776750" y="6337091"/>
            <a:ext cx="1173315" cy="3669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  <a:defRPr sz="2000" b="1" kern="1200">
                <a:solidFill>
                  <a:srgbClr val="FFFFFF"/>
                </a:solidFill>
                <a:latin typeface="News Gothic M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IT-SDC</a:t>
            </a:r>
            <a:endParaRPr lang="en-US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7729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 rot="5400000">
            <a:off x="6111825" y="3133399"/>
            <a:ext cx="3212936" cy="2851411"/>
            <a:chOff x="1709777" y="364301"/>
            <a:chExt cx="4683889" cy="4120344"/>
          </a:xfrm>
        </p:grpSpPr>
        <p:pic>
          <p:nvPicPr>
            <p:cNvPr id="9" name="Picture 8" descr="network-structure.jpg"/>
            <p:cNvPicPr>
              <a:picLocks noChangeAspect="1"/>
            </p:cNvPicPr>
            <p:nvPr userDrawn="1"/>
          </p:nvPicPr>
          <p:blipFill rotWithShape="1">
            <a:blip r:embed="rId2">
              <a:alphaModFix amt="5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V="1">
              <a:off x="1821666" y="364301"/>
              <a:ext cx="4572000" cy="3800593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0" name="Oval 9"/>
            <p:cNvSpPr/>
            <p:nvPr userDrawn="1"/>
          </p:nvSpPr>
          <p:spPr>
            <a:xfrm>
              <a:off x="1709777" y="3355758"/>
              <a:ext cx="1834442" cy="11288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May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IT-SDC-MI, Julia Andreeva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5638-2995-764F-975A-3D74C15A7C7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"/>
          <a:stretch/>
        </p:blipFill>
        <p:spPr>
          <a:xfrm>
            <a:off x="-1" y="545630"/>
            <a:ext cx="1825039" cy="25211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15"/>
          <a:stretch/>
        </p:blipFill>
        <p:spPr>
          <a:xfrm>
            <a:off x="7761104" y="0"/>
            <a:ext cx="1382896" cy="1234080"/>
          </a:xfrm>
          <a:prstGeom prst="rect">
            <a:avLst/>
          </a:prstGeom>
        </p:spPr>
      </p:pic>
      <p:sp>
        <p:nvSpPr>
          <p:cNvPr id="12" name="Text Placeholder 8"/>
          <p:cNvSpPr txBox="1">
            <a:spLocks/>
          </p:cNvSpPr>
          <p:nvPr userDrawn="1"/>
        </p:nvSpPr>
        <p:spPr>
          <a:xfrm>
            <a:off x="776750" y="6337091"/>
            <a:ext cx="1173315" cy="3669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  <a:defRPr sz="2000" b="1" kern="1200">
                <a:solidFill>
                  <a:srgbClr val="FFFFFF"/>
                </a:solidFill>
                <a:latin typeface="News Gothic M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IT-SDC</a:t>
            </a:r>
            <a:endParaRPr lang="en-US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7096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May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IT-SDC-MI, Julia Andreeva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5638-2995-764F-975A-3D74C15A7C7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8"/>
          <p:cNvSpPr txBox="1">
            <a:spLocks/>
          </p:cNvSpPr>
          <p:nvPr userDrawn="1"/>
        </p:nvSpPr>
        <p:spPr>
          <a:xfrm>
            <a:off x="776750" y="6337091"/>
            <a:ext cx="1173315" cy="3669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  <a:defRPr sz="2000" b="1" kern="1200">
                <a:solidFill>
                  <a:srgbClr val="FFFFFF"/>
                </a:solidFill>
                <a:latin typeface="News Gothic M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IT-SDC</a:t>
            </a:r>
            <a:endParaRPr lang="en-US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7066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May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IT-SDC-MI, Julia Andreeva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5638-2995-764F-975A-3D74C15A7C7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8"/>
          <p:cNvSpPr txBox="1">
            <a:spLocks/>
          </p:cNvSpPr>
          <p:nvPr userDrawn="1"/>
        </p:nvSpPr>
        <p:spPr>
          <a:xfrm>
            <a:off x="776750" y="6337091"/>
            <a:ext cx="1173315" cy="3669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  <a:defRPr sz="2000" b="1" kern="1200">
                <a:solidFill>
                  <a:srgbClr val="FFFFFF"/>
                </a:solidFill>
                <a:latin typeface="News Gothic M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IT-SDC</a:t>
            </a:r>
            <a:endParaRPr lang="en-US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0391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May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IT-SDC-MI, Julia Andreeva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5638-2995-764F-975A-3D74C15A7C7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8"/>
          <p:cNvSpPr txBox="1">
            <a:spLocks/>
          </p:cNvSpPr>
          <p:nvPr userDrawn="1"/>
        </p:nvSpPr>
        <p:spPr>
          <a:xfrm>
            <a:off x="776750" y="6337091"/>
            <a:ext cx="1173315" cy="3669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  <a:defRPr sz="2000" b="1" kern="1200">
                <a:solidFill>
                  <a:srgbClr val="FFFFFF"/>
                </a:solidFill>
                <a:latin typeface="News Gothic M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IT-SDC</a:t>
            </a:r>
            <a:endParaRPr lang="en-US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8860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May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IT-SDC-MI, Julia Andreeva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5638-2995-764F-975A-3D74C15A7C7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8"/>
          <p:cNvSpPr txBox="1">
            <a:spLocks/>
          </p:cNvSpPr>
          <p:nvPr userDrawn="1"/>
        </p:nvSpPr>
        <p:spPr>
          <a:xfrm>
            <a:off x="776750" y="6337091"/>
            <a:ext cx="1173315" cy="3669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  <a:defRPr sz="2000" b="1" kern="1200">
                <a:solidFill>
                  <a:srgbClr val="FFFFFF"/>
                </a:solidFill>
                <a:latin typeface="News Gothic M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IT-SDC</a:t>
            </a:r>
            <a:endParaRPr lang="en-US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5699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May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IT-SDC-MI, Julia Andreeva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5638-2995-764F-975A-3D74C15A7C7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8"/>
          <p:cNvSpPr txBox="1">
            <a:spLocks/>
          </p:cNvSpPr>
          <p:nvPr userDrawn="1"/>
        </p:nvSpPr>
        <p:spPr>
          <a:xfrm>
            <a:off x="776750" y="6337091"/>
            <a:ext cx="1173315" cy="3669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  <a:defRPr sz="2000" b="1" kern="1200">
                <a:solidFill>
                  <a:srgbClr val="FFFFFF"/>
                </a:solidFill>
                <a:latin typeface="News Gothic M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IT-SDC</a:t>
            </a:r>
            <a:endParaRPr lang="en-US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7173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May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IT-SDC-MI, Julia Andreeva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5638-2995-764F-975A-3D74C15A7C7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8"/>
          <p:cNvSpPr txBox="1">
            <a:spLocks/>
          </p:cNvSpPr>
          <p:nvPr userDrawn="1"/>
        </p:nvSpPr>
        <p:spPr>
          <a:xfrm>
            <a:off x="776750" y="6337091"/>
            <a:ext cx="1173315" cy="3669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  <a:defRPr sz="2000" b="1" kern="1200">
                <a:solidFill>
                  <a:srgbClr val="FFFFFF"/>
                </a:solidFill>
                <a:latin typeface="News Gothic M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IT-SDC</a:t>
            </a:r>
            <a:endParaRPr lang="en-US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2064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4" descr="bande-01.eps"/>
          <p:cNvPicPr>
            <a:picLocks noChangeAspect="1"/>
          </p:cNvPicPr>
          <p:nvPr/>
        </p:nvPicPr>
        <p:blipFill>
          <a:blip r:embed="rId1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649"/>
            <a:ext cx="8229600" cy="44630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17226" y="6360855"/>
            <a:ext cx="14396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14 August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23806" y="6360855"/>
            <a:ext cx="41950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2F2F2"/>
                </a:solidFill>
              </a:defRPr>
            </a:lvl1pPr>
          </a:lstStyle>
          <a:p>
            <a:r>
              <a:rPr lang="en-US" dirty="0" smtClean="0"/>
              <a:t>IT-SDC-MI, </a:t>
            </a:r>
            <a:r>
              <a:rPr lang="en-US" dirty="0" err="1" smtClean="0"/>
              <a:t>Alexandre</a:t>
            </a:r>
            <a:r>
              <a:rPr lang="en-US" dirty="0" smtClean="0"/>
              <a:t> </a:t>
            </a:r>
            <a:r>
              <a:rPr lang="en-US" dirty="0" err="1" smtClean="0"/>
              <a:t>Beche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3160" y="6356350"/>
            <a:ext cx="763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2F2F2"/>
                </a:solidFill>
              </a:defRPr>
            </a:lvl1pPr>
          </a:lstStyle>
          <a:p>
            <a:fld id="{1EF85638-2995-764F-975A-3D74C15A7C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06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3200" b="1" i="0" u="none" kern="1200" cap="none" normalizeH="0">
          <a:solidFill>
            <a:schemeClr val="accent1"/>
          </a:solidFill>
          <a:latin typeface="News Gothic M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3200" kern="1200">
          <a:solidFill>
            <a:schemeClr val="tx1">
              <a:lumMod val="75000"/>
              <a:lumOff val="25000"/>
            </a:schemeClr>
          </a:solidFill>
          <a:latin typeface="News Gothic M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2800" kern="1200">
          <a:solidFill>
            <a:schemeClr val="tx1">
              <a:lumMod val="75000"/>
              <a:lumOff val="25000"/>
            </a:schemeClr>
          </a:solidFill>
          <a:latin typeface="News Gothic M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400" kern="1200">
          <a:solidFill>
            <a:schemeClr val="tx1">
              <a:lumMod val="75000"/>
              <a:lumOff val="25000"/>
            </a:schemeClr>
          </a:solidFill>
          <a:latin typeface="News Gothic M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News Gothic M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News Gothic M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s://twiki.cern.ch/twiki/bin/view/ArdaGrid/XbrowseFramework" TargetMode="External"/><Relationship Id="rId3" Type="http://schemas.openxmlformats.org/officeDocument/2006/relationships/hyperlink" Target="http://dashb-cms-xrootd-transfers.cern.ch/" TargetMode="External"/><Relationship Id="rId7" Type="http://schemas.openxmlformats.org/officeDocument/2006/relationships/hyperlink" Target="https://indico.cern.ch/getFile.py/access?contribId=265&amp;sessionId=6&amp;resId=1&amp;materialId=slides&amp;confId=214784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dico.cern.ch/getFile.py/access?contribId=94&amp;sessionId=6&amp;resId=0&amp;materialId=slides&amp;confId=214784" TargetMode="External"/><Relationship Id="rId5" Type="http://schemas.openxmlformats.org/officeDocument/2006/relationships/hyperlink" Target="https://indico.cern.ch/abstractDisplay.py?abstractId=101&amp;confId=214784" TargetMode="External"/><Relationship Id="rId4" Type="http://schemas.openxmlformats.org/officeDocument/2006/relationships/hyperlink" Target="http://dashb-atlas-xrootd-transfers.cern.ch/" TargetMode="External"/><Relationship Id="rId9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://www.google.ch/url?sa=i&amp;rct=j&amp;q=&amp;esrc=s&amp;frm=1&amp;source=images&amp;cd=&amp;cad=rja&amp;docid=yS2iHLd1LdLwlM&amp;tbnid=R2ZpK-ZcDiTHNM:&amp;ved=0CAUQjRw&amp;url=http://demo19.dotcms.com/demos/json.dot&amp;ei=2jhBUu_tPM2OswbYpYDQDA&amp;bvm=bv.52434380,d.bGE&amp;psig=AFQjCNFV-VaY1D5A4oygpTzQnMlMwabmpA&amp;ust=1380092498028446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1591294"/>
            <a:ext cx="9144000" cy="378822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4000" dirty="0" err="1" smtClean="0"/>
              <a:t>XRootD</a:t>
            </a:r>
            <a:r>
              <a:rPr lang="en-US" sz="4000" dirty="0" smtClean="0"/>
              <a:t> Monitoring Report</a:t>
            </a:r>
          </a:p>
          <a:p>
            <a:r>
              <a:rPr lang="en-US" sz="2800" dirty="0" err="1" smtClean="0"/>
              <a:t>A.Beche</a:t>
            </a:r>
            <a:endParaRPr lang="en-US" sz="2800" dirty="0" smtClean="0"/>
          </a:p>
          <a:p>
            <a:r>
              <a:rPr lang="en-US" sz="2800" dirty="0" err="1" smtClean="0"/>
              <a:t>D.Giordano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8716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4" descr="D:\Profiles\abeche\Downloads\chart (7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051" y="1474239"/>
            <a:ext cx="2510721" cy="204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13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Aggregation methods</a:t>
            </a:r>
            <a:endParaRPr lang="en-GB" sz="4000" dirty="0"/>
          </a:p>
        </p:txBody>
      </p:sp>
      <p:sp>
        <p:nvSpPr>
          <p:cNvPr id="38" name="Rectangle 37"/>
          <p:cNvSpPr/>
          <p:nvPr/>
        </p:nvSpPr>
        <p:spPr>
          <a:xfrm>
            <a:off x="2864400" y="1234722"/>
            <a:ext cx="1112133" cy="148441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Rectangle 39"/>
          <p:cNvSpPr/>
          <p:nvPr/>
        </p:nvSpPr>
        <p:spPr>
          <a:xfrm>
            <a:off x="3301264" y="1511152"/>
            <a:ext cx="2030820" cy="148441"/>
          </a:xfrm>
          <a:prstGeom prst="rect">
            <a:avLst/>
          </a:prstGeom>
          <a:pattFill prst="pct50">
            <a:fgClr>
              <a:srgbClr val="FFC000"/>
            </a:fgClr>
            <a:bgClr>
              <a:schemeClr val="bg1"/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722441" y="2021481"/>
            <a:ext cx="1007241" cy="148441"/>
          </a:xfrm>
          <a:prstGeom prst="rect">
            <a:avLst/>
          </a:prstGeom>
          <a:pattFill prst="pct50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4142784" y="1787582"/>
            <a:ext cx="427993" cy="148441"/>
          </a:xfrm>
          <a:prstGeom prst="rect">
            <a:avLst/>
          </a:prstGeom>
          <a:pattFill prst="pct50">
            <a:fgClr>
              <a:srgbClr val="00B050"/>
            </a:fgClr>
            <a:bgClr>
              <a:schemeClr val="bg1"/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5" name="Straight Connector 64"/>
          <p:cNvCxnSpPr>
            <a:stCxn id="41" idx="3"/>
          </p:cNvCxnSpPr>
          <p:nvPr/>
        </p:nvCxnSpPr>
        <p:spPr>
          <a:xfrm>
            <a:off x="1729682" y="2095702"/>
            <a:ext cx="0" cy="612350"/>
          </a:xfrm>
          <a:prstGeom prst="line">
            <a:avLst/>
          </a:prstGeom>
          <a:ln w="9525" cmpd="sng">
            <a:solidFill>
              <a:srgbClr val="FF0000"/>
            </a:solidFill>
            <a:prstDash val="sysDot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2864400" y="1383163"/>
            <a:ext cx="2467684" cy="1324890"/>
            <a:chOff x="2864400" y="1308943"/>
            <a:chExt cx="2467684" cy="2773005"/>
          </a:xfrm>
        </p:grpSpPr>
        <p:cxnSp>
          <p:nvCxnSpPr>
            <p:cNvPr id="68" name="Straight Connector 67"/>
            <p:cNvCxnSpPr>
              <a:stCxn id="40" idx="1"/>
            </p:cNvCxnSpPr>
            <p:nvPr/>
          </p:nvCxnSpPr>
          <p:spPr>
            <a:xfrm>
              <a:off x="3301264" y="1585373"/>
              <a:ext cx="0" cy="2496575"/>
            </a:xfrm>
            <a:prstGeom prst="line">
              <a:avLst/>
            </a:prstGeom>
            <a:ln w="9525" cmpd="sng">
              <a:solidFill>
                <a:srgbClr val="FFC000"/>
              </a:solidFill>
              <a:prstDash val="sysDot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38" idx="1"/>
            </p:cNvCxnSpPr>
            <p:nvPr/>
          </p:nvCxnSpPr>
          <p:spPr>
            <a:xfrm>
              <a:off x="2864400" y="1308943"/>
              <a:ext cx="0" cy="2739488"/>
            </a:xfrm>
            <a:prstGeom prst="line">
              <a:avLst/>
            </a:prstGeom>
            <a:ln w="9525" cmpd="sng">
              <a:solidFill>
                <a:schemeClr val="accent1"/>
              </a:solidFill>
              <a:prstDash val="sysDot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42" idx="1"/>
            </p:cNvCxnSpPr>
            <p:nvPr/>
          </p:nvCxnSpPr>
          <p:spPr>
            <a:xfrm>
              <a:off x="4142784" y="2310740"/>
              <a:ext cx="0" cy="1771208"/>
            </a:xfrm>
            <a:prstGeom prst="line">
              <a:avLst/>
            </a:prstGeom>
            <a:ln w="9525" cmpd="sng">
              <a:solidFill>
                <a:srgbClr val="00B050"/>
              </a:solidFill>
              <a:prstDash val="sysDot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38" idx="3"/>
            </p:cNvCxnSpPr>
            <p:nvPr/>
          </p:nvCxnSpPr>
          <p:spPr>
            <a:xfrm>
              <a:off x="3976533" y="1308943"/>
              <a:ext cx="0" cy="2773005"/>
            </a:xfrm>
            <a:prstGeom prst="line">
              <a:avLst/>
            </a:prstGeom>
            <a:ln w="9525" cmpd="sng">
              <a:solidFill>
                <a:schemeClr val="accent1"/>
              </a:solidFill>
              <a:prstDash val="sysDot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42" idx="3"/>
            </p:cNvCxnSpPr>
            <p:nvPr/>
          </p:nvCxnSpPr>
          <p:spPr>
            <a:xfrm>
              <a:off x="4570777" y="2310740"/>
              <a:ext cx="0" cy="1771208"/>
            </a:xfrm>
            <a:prstGeom prst="line">
              <a:avLst/>
            </a:prstGeom>
            <a:ln w="9525" cmpd="sng">
              <a:solidFill>
                <a:srgbClr val="00B050"/>
              </a:solidFill>
              <a:prstDash val="sysDot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40" idx="3"/>
            </p:cNvCxnSpPr>
            <p:nvPr/>
          </p:nvCxnSpPr>
          <p:spPr>
            <a:xfrm>
              <a:off x="5332084" y="1585373"/>
              <a:ext cx="0" cy="2496575"/>
            </a:xfrm>
            <a:prstGeom prst="line">
              <a:avLst/>
            </a:prstGeom>
            <a:ln w="9525" cmpd="sng">
              <a:solidFill>
                <a:srgbClr val="FFC000"/>
              </a:solidFill>
              <a:prstDash val="sysDot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TextShape 23"/>
          <p:cNvSpPr txBox="1"/>
          <p:nvPr/>
        </p:nvSpPr>
        <p:spPr>
          <a:xfrm>
            <a:off x="660380" y="2146622"/>
            <a:ext cx="610974" cy="481932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en-US" sz="2000" dirty="0" smtClean="0"/>
              <a:t>2pm</a:t>
            </a:r>
          </a:p>
        </p:txBody>
      </p:sp>
      <p:sp>
        <p:nvSpPr>
          <p:cNvPr id="81" name="TextShape 23"/>
          <p:cNvSpPr txBox="1"/>
          <p:nvPr/>
        </p:nvSpPr>
        <p:spPr>
          <a:xfrm>
            <a:off x="1698519" y="2146622"/>
            <a:ext cx="610974" cy="481932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en-US" sz="2000" dirty="0" smtClean="0"/>
              <a:t>3pm</a:t>
            </a:r>
          </a:p>
        </p:txBody>
      </p:sp>
      <p:sp>
        <p:nvSpPr>
          <p:cNvPr id="82" name="TextShape 23"/>
          <p:cNvSpPr txBox="1"/>
          <p:nvPr/>
        </p:nvSpPr>
        <p:spPr>
          <a:xfrm>
            <a:off x="2640962" y="2146622"/>
            <a:ext cx="610974" cy="481932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en-US" sz="2000" dirty="0"/>
              <a:t>4</a:t>
            </a:r>
            <a:r>
              <a:rPr lang="en-US" sz="2000" dirty="0" smtClean="0"/>
              <a:t>pm</a:t>
            </a:r>
          </a:p>
        </p:txBody>
      </p:sp>
      <p:sp>
        <p:nvSpPr>
          <p:cNvPr id="83" name="TextShape 23"/>
          <p:cNvSpPr txBox="1"/>
          <p:nvPr/>
        </p:nvSpPr>
        <p:spPr>
          <a:xfrm>
            <a:off x="3583406" y="2146622"/>
            <a:ext cx="610974" cy="481932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en-US" sz="2000" dirty="0" smtClean="0"/>
              <a:t>5pm</a:t>
            </a:r>
          </a:p>
        </p:txBody>
      </p:sp>
      <p:sp>
        <p:nvSpPr>
          <p:cNvPr id="84" name="TextShape 23"/>
          <p:cNvSpPr txBox="1"/>
          <p:nvPr/>
        </p:nvSpPr>
        <p:spPr>
          <a:xfrm>
            <a:off x="4557748" y="2146622"/>
            <a:ext cx="610974" cy="481932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en-US" sz="2000" dirty="0" smtClean="0"/>
              <a:t>6pm</a:t>
            </a:r>
          </a:p>
        </p:txBody>
      </p:sp>
      <p:sp>
        <p:nvSpPr>
          <p:cNvPr id="85" name="TextShape 23"/>
          <p:cNvSpPr txBox="1"/>
          <p:nvPr/>
        </p:nvSpPr>
        <p:spPr>
          <a:xfrm>
            <a:off x="5468292" y="2146622"/>
            <a:ext cx="610974" cy="481932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en-US" sz="2000" dirty="0" smtClean="0"/>
              <a:t>7pm</a:t>
            </a:r>
          </a:p>
        </p:txBody>
      </p:sp>
      <p:sp>
        <p:nvSpPr>
          <p:cNvPr id="98" name="TextShape 23"/>
          <p:cNvSpPr txBox="1"/>
          <p:nvPr/>
        </p:nvSpPr>
        <p:spPr>
          <a:xfrm rot="16200000">
            <a:off x="-537794" y="1444617"/>
            <a:ext cx="1657351" cy="458617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US" sz="2800" dirty="0" smtClean="0"/>
              <a:t>Transfers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1033152" y="2531840"/>
            <a:ext cx="5288626" cy="352425"/>
            <a:chOff x="1033152" y="3331697"/>
            <a:chExt cx="6453498" cy="352425"/>
          </a:xfrm>
        </p:grpSpPr>
        <p:sp>
          <p:nvSpPr>
            <p:cNvPr id="58" name="Rectangle 57"/>
            <p:cNvSpPr/>
            <p:nvPr/>
          </p:nvSpPr>
          <p:spPr>
            <a:xfrm>
              <a:off x="4530362" y="3331697"/>
              <a:ext cx="1165735" cy="352425"/>
            </a:xfrm>
            <a:prstGeom prst="rect">
              <a:avLst/>
            </a:prstGeom>
            <a:pattFill prst="wdUpDiag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696099" y="3331697"/>
              <a:ext cx="1165735" cy="352425"/>
            </a:xfrm>
            <a:prstGeom prst="rect">
              <a:avLst/>
            </a:prstGeom>
            <a:pattFill prst="wdUpDiag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033152" y="3331697"/>
              <a:ext cx="1165735" cy="352425"/>
            </a:xfrm>
            <a:prstGeom prst="rect">
              <a:avLst/>
            </a:prstGeom>
            <a:pattFill prst="wdUpDiag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1033153" y="3331697"/>
              <a:ext cx="6453497" cy="352425"/>
              <a:chOff x="1033153" y="3359643"/>
              <a:chExt cx="6453497" cy="352425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>
                <a:off x="1033153" y="3535855"/>
                <a:ext cx="6453497" cy="0"/>
              </a:xfrm>
              <a:prstGeom prst="line">
                <a:avLst/>
              </a:prstGeom>
              <a:ln w="38100" cmpd="sng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2198889" y="3359643"/>
                <a:ext cx="0" cy="352425"/>
              </a:xfrm>
              <a:prstGeom prst="line">
                <a:avLst/>
              </a:prstGeom>
              <a:ln w="38100" cmpd="sng"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1033153" y="3359643"/>
                <a:ext cx="0" cy="352425"/>
              </a:xfrm>
              <a:prstGeom prst="line">
                <a:avLst/>
              </a:prstGeom>
              <a:ln w="38100" cmpd="sng"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4530361" y="3359643"/>
                <a:ext cx="0" cy="352425"/>
              </a:xfrm>
              <a:prstGeom prst="line">
                <a:avLst/>
              </a:prstGeom>
              <a:ln w="38100" cmpd="sng"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3364625" y="3359643"/>
                <a:ext cx="0" cy="352425"/>
              </a:xfrm>
              <a:prstGeom prst="line">
                <a:avLst/>
              </a:prstGeom>
              <a:ln w="38100" cmpd="sng"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6861834" y="3359643"/>
                <a:ext cx="0" cy="352425"/>
              </a:xfrm>
              <a:prstGeom prst="line">
                <a:avLst/>
              </a:prstGeom>
              <a:ln w="38100" cmpd="sng"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5696097" y="3359643"/>
                <a:ext cx="0" cy="352425"/>
              </a:xfrm>
              <a:prstGeom prst="line">
                <a:avLst/>
              </a:prstGeom>
              <a:ln w="38100" cmpd="sng"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5" name="TextShape 23"/>
          <p:cNvSpPr txBox="1"/>
          <p:nvPr/>
        </p:nvSpPr>
        <p:spPr>
          <a:xfrm>
            <a:off x="6740861" y="1149237"/>
            <a:ext cx="2084036" cy="559632"/>
          </a:xfrm>
          <a:prstGeom prst="rect">
            <a:avLst/>
          </a:prstGeom>
          <a:solidFill>
            <a:schemeClr val="bg1"/>
          </a:solidFill>
        </p:spPr>
        <p:txBody>
          <a:bodyPr wrap="none" lIns="90000" tIns="45000" rIns="90000" bIns="45000"/>
          <a:lstStyle/>
          <a:p>
            <a:r>
              <a:rPr lang="en-US" sz="2800" dirty="0" smtClean="0"/>
              <a:t>Easy method</a:t>
            </a:r>
          </a:p>
        </p:txBody>
      </p:sp>
      <p:graphicFrame>
        <p:nvGraphicFramePr>
          <p:cNvPr id="79" name="Table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031052"/>
              </p:ext>
            </p:extLst>
          </p:nvPr>
        </p:nvGraphicFramePr>
        <p:xfrm>
          <a:off x="-7" y="3042591"/>
          <a:ext cx="6135294" cy="1005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2549"/>
                <a:gridCol w="1022549"/>
                <a:gridCol w="1022549"/>
                <a:gridCol w="1022549"/>
                <a:gridCol w="1022549"/>
                <a:gridCol w="1022549"/>
              </a:tblGrid>
              <a:tr h="306599">
                <a:tc>
                  <a:txBody>
                    <a:bodyPr/>
                    <a:lstStyle/>
                    <a:p>
                      <a:r>
                        <a:rPr lang="en-US" dirty="0" smtClean="0"/>
                        <a:t>Transfers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Bytes 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5" name="Date Placeholder 3"/>
          <p:cNvSpPr>
            <a:spLocks noGrp="1"/>
          </p:cNvSpPr>
          <p:nvPr>
            <p:ph type="dt" sz="half" idx="10"/>
          </p:nvPr>
        </p:nvSpPr>
        <p:spPr>
          <a:xfrm>
            <a:off x="6317226" y="6342041"/>
            <a:ext cx="1439606" cy="365125"/>
          </a:xfrm>
        </p:spPr>
        <p:txBody>
          <a:bodyPr/>
          <a:lstStyle/>
          <a:p>
            <a:r>
              <a:rPr lang="en-US" dirty="0" smtClean="0"/>
              <a:t>10 – April - 14</a:t>
            </a:r>
            <a:endParaRPr lang="en-US" dirty="0"/>
          </a:p>
        </p:txBody>
      </p:sp>
      <p:sp>
        <p:nvSpPr>
          <p:cNvPr id="4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65631" y="6345964"/>
            <a:ext cx="4228692" cy="365125"/>
          </a:xfrm>
        </p:spPr>
        <p:txBody>
          <a:bodyPr/>
          <a:lstStyle/>
          <a:p>
            <a:r>
              <a:rPr lang="en-US" dirty="0" err="1" smtClean="0"/>
              <a:t>A.Beche</a:t>
            </a:r>
            <a:r>
              <a:rPr lang="en-US" dirty="0" smtClean="0"/>
              <a:t> – Federated Workshop</a:t>
            </a:r>
            <a:endParaRPr lang="en-US" dirty="0"/>
          </a:p>
        </p:txBody>
      </p:sp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3160" y="6337536"/>
            <a:ext cx="763639" cy="365125"/>
          </a:xfrm>
        </p:spPr>
        <p:txBody>
          <a:bodyPr/>
          <a:lstStyle/>
          <a:p>
            <a:fld id="{1EF85638-2995-764F-975A-3D74C15A7C7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8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Profiles\abeche\Downloads\chart (7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051" y="1474239"/>
            <a:ext cx="2510721" cy="204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13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Aggregation methods</a:t>
            </a:r>
            <a:endParaRPr lang="en-GB" sz="4000" dirty="0"/>
          </a:p>
        </p:txBody>
      </p:sp>
      <p:grpSp>
        <p:nvGrpSpPr>
          <p:cNvPr id="45" name="Group 44"/>
          <p:cNvGrpSpPr/>
          <p:nvPr/>
        </p:nvGrpSpPr>
        <p:grpSpPr>
          <a:xfrm>
            <a:off x="1033152" y="2531840"/>
            <a:ext cx="5288626" cy="352425"/>
            <a:chOff x="1033152" y="3331697"/>
            <a:chExt cx="6453498" cy="352425"/>
          </a:xfrm>
        </p:grpSpPr>
        <p:sp>
          <p:nvSpPr>
            <p:cNvPr id="36" name="Rectangle 35"/>
            <p:cNvSpPr/>
            <p:nvPr/>
          </p:nvSpPr>
          <p:spPr>
            <a:xfrm>
              <a:off x="4530362" y="3331697"/>
              <a:ext cx="1165735" cy="352425"/>
            </a:xfrm>
            <a:prstGeom prst="rect">
              <a:avLst/>
            </a:prstGeom>
            <a:pattFill prst="wdUpDiag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696099" y="3331697"/>
              <a:ext cx="1165735" cy="352425"/>
            </a:xfrm>
            <a:prstGeom prst="rect">
              <a:avLst/>
            </a:prstGeom>
            <a:pattFill prst="wdUpDiag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033152" y="3331697"/>
              <a:ext cx="1165735" cy="352425"/>
            </a:xfrm>
            <a:prstGeom prst="rect">
              <a:avLst/>
            </a:prstGeom>
            <a:pattFill prst="wdUpDiag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033153" y="3331697"/>
              <a:ext cx="6453497" cy="352425"/>
              <a:chOff x="1033153" y="3359643"/>
              <a:chExt cx="6453497" cy="352425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1033153" y="3535855"/>
                <a:ext cx="6453497" cy="0"/>
              </a:xfrm>
              <a:prstGeom prst="line">
                <a:avLst/>
              </a:prstGeom>
              <a:ln w="38100" cmpd="sng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2198889" y="3359643"/>
                <a:ext cx="0" cy="352425"/>
              </a:xfrm>
              <a:prstGeom prst="line">
                <a:avLst/>
              </a:prstGeom>
              <a:ln w="38100" cmpd="sng"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1033153" y="3359643"/>
                <a:ext cx="0" cy="352425"/>
              </a:xfrm>
              <a:prstGeom prst="line">
                <a:avLst/>
              </a:prstGeom>
              <a:ln w="38100" cmpd="sng"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4530361" y="3359643"/>
                <a:ext cx="0" cy="352425"/>
              </a:xfrm>
              <a:prstGeom prst="line">
                <a:avLst/>
              </a:prstGeom>
              <a:ln w="38100" cmpd="sng"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3364625" y="3359643"/>
                <a:ext cx="0" cy="352425"/>
              </a:xfrm>
              <a:prstGeom prst="line">
                <a:avLst/>
              </a:prstGeom>
              <a:ln w="38100" cmpd="sng"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6861834" y="3359643"/>
                <a:ext cx="0" cy="352425"/>
              </a:xfrm>
              <a:prstGeom prst="line">
                <a:avLst/>
              </a:prstGeom>
              <a:ln w="38100" cmpd="sng"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5696097" y="3359643"/>
                <a:ext cx="0" cy="352425"/>
              </a:xfrm>
              <a:prstGeom prst="line">
                <a:avLst/>
              </a:prstGeom>
              <a:ln w="38100" cmpd="sng"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8" name="Rectangle 37"/>
          <p:cNvSpPr/>
          <p:nvPr/>
        </p:nvSpPr>
        <p:spPr>
          <a:xfrm>
            <a:off x="2864400" y="1234722"/>
            <a:ext cx="1112133" cy="148441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Rectangle 39"/>
          <p:cNvSpPr/>
          <p:nvPr/>
        </p:nvSpPr>
        <p:spPr>
          <a:xfrm>
            <a:off x="3301264" y="1511152"/>
            <a:ext cx="2030820" cy="148441"/>
          </a:xfrm>
          <a:prstGeom prst="rect">
            <a:avLst/>
          </a:prstGeom>
          <a:pattFill prst="pct50">
            <a:fgClr>
              <a:srgbClr val="FFC000"/>
            </a:fgClr>
            <a:bgClr>
              <a:schemeClr val="bg1"/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722441" y="2021481"/>
            <a:ext cx="1007241" cy="148441"/>
          </a:xfrm>
          <a:prstGeom prst="rect">
            <a:avLst/>
          </a:prstGeom>
          <a:pattFill prst="pct50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4142784" y="1787582"/>
            <a:ext cx="427993" cy="148441"/>
          </a:xfrm>
          <a:prstGeom prst="rect">
            <a:avLst/>
          </a:prstGeom>
          <a:pattFill prst="pct50">
            <a:fgClr>
              <a:srgbClr val="00B050"/>
            </a:fgClr>
            <a:bgClr>
              <a:schemeClr val="bg1"/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3" name="Group 62"/>
          <p:cNvGrpSpPr/>
          <p:nvPr/>
        </p:nvGrpSpPr>
        <p:grpSpPr>
          <a:xfrm>
            <a:off x="1028601" y="3905736"/>
            <a:ext cx="5288625" cy="352425"/>
            <a:chOff x="1028601" y="4364393"/>
            <a:chExt cx="6453497" cy="352425"/>
          </a:xfrm>
        </p:grpSpPr>
        <p:sp>
          <p:nvSpPr>
            <p:cNvPr id="47" name="Rectangle 46"/>
            <p:cNvSpPr/>
            <p:nvPr/>
          </p:nvSpPr>
          <p:spPr>
            <a:xfrm>
              <a:off x="1033153" y="4364393"/>
              <a:ext cx="5824129" cy="352425"/>
            </a:xfrm>
            <a:prstGeom prst="rect">
              <a:avLst/>
            </a:prstGeom>
            <a:pattFill prst="wdUpDiag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1028601" y="4364393"/>
              <a:ext cx="6453497" cy="352425"/>
              <a:chOff x="1033153" y="3359643"/>
              <a:chExt cx="6453497" cy="352425"/>
            </a:xfrm>
          </p:grpSpPr>
          <p:cxnSp>
            <p:nvCxnSpPr>
              <p:cNvPr id="50" name="Straight Connector 49"/>
              <p:cNvCxnSpPr/>
              <p:nvPr/>
            </p:nvCxnSpPr>
            <p:spPr>
              <a:xfrm>
                <a:off x="1033153" y="3535855"/>
                <a:ext cx="6453497" cy="0"/>
              </a:xfrm>
              <a:prstGeom prst="line">
                <a:avLst/>
              </a:prstGeom>
              <a:ln w="38100" cmpd="sng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2198889" y="3359643"/>
                <a:ext cx="0" cy="352425"/>
              </a:xfrm>
              <a:prstGeom prst="line">
                <a:avLst/>
              </a:prstGeom>
              <a:ln w="38100" cmpd="sng"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1033153" y="3359643"/>
                <a:ext cx="0" cy="352425"/>
              </a:xfrm>
              <a:prstGeom prst="line">
                <a:avLst/>
              </a:prstGeom>
              <a:ln w="38100" cmpd="sng"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4530361" y="3359643"/>
                <a:ext cx="0" cy="352425"/>
              </a:xfrm>
              <a:prstGeom prst="line">
                <a:avLst/>
              </a:prstGeom>
              <a:ln w="38100" cmpd="sng"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3364625" y="3359643"/>
                <a:ext cx="0" cy="352425"/>
              </a:xfrm>
              <a:prstGeom prst="line">
                <a:avLst/>
              </a:prstGeom>
              <a:ln w="38100" cmpd="sng"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6861834" y="3359643"/>
                <a:ext cx="0" cy="352425"/>
              </a:xfrm>
              <a:prstGeom prst="line">
                <a:avLst/>
              </a:prstGeom>
              <a:ln w="38100" cmpd="sng"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5696097" y="3359643"/>
                <a:ext cx="0" cy="352425"/>
              </a:xfrm>
              <a:prstGeom prst="line">
                <a:avLst/>
              </a:prstGeom>
              <a:ln w="38100" cmpd="sng"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5" name="Straight Connector 64"/>
          <p:cNvCxnSpPr>
            <a:stCxn id="41" idx="3"/>
          </p:cNvCxnSpPr>
          <p:nvPr/>
        </p:nvCxnSpPr>
        <p:spPr>
          <a:xfrm>
            <a:off x="1729682" y="2095702"/>
            <a:ext cx="0" cy="1986246"/>
          </a:xfrm>
          <a:prstGeom prst="line">
            <a:avLst/>
          </a:prstGeom>
          <a:ln w="9525" cmpd="sng">
            <a:solidFill>
              <a:srgbClr val="FF0000"/>
            </a:solidFill>
            <a:prstDash val="sysDot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40" idx="1"/>
          </p:cNvCxnSpPr>
          <p:nvPr/>
        </p:nvCxnSpPr>
        <p:spPr>
          <a:xfrm>
            <a:off x="3301264" y="1585373"/>
            <a:ext cx="0" cy="2496575"/>
          </a:xfrm>
          <a:prstGeom prst="line">
            <a:avLst/>
          </a:prstGeom>
          <a:ln w="9525" cmpd="sng">
            <a:solidFill>
              <a:srgbClr val="FFC000"/>
            </a:solidFill>
            <a:prstDash val="sysDot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38" idx="1"/>
          </p:cNvCxnSpPr>
          <p:nvPr/>
        </p:nvCxnSpPr>
        <p:spPr>
          <a:xfrm>
            <a:off x="2864400" y="1308943"/>
            <a:ext cx="0" cy="2739488"/>
          </a:xfrm>
          <a:prstGeom prst="line">
            <a:avLst/>
          </a:prstGeom>
          <a:ln w="9525" cmpd="sng">
            <a:solidFill>
              <a:schemeClr val="accent1"/>
            </a:solidFill>
            <a:prstDash val="sysDot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42" idx="1"/>
          </p:cNvCxnSpPr>
          <p:nvPr/>
        </p:nvCxnSpPr>
        <p:spPr>
          <a:xfrm>
            <a:off x="4142784" y="1861803"/>
            <a:ext cx="0" cy="2220145"/>
          </a:xfrm>
          <a:prstGeom prst="line">
            <a:avLst/>
          </a:prstGeom>
          <a:ln w="9525" cmpd="sng">
            <a:solidFill>
              <a:srgbClr val="00B050"/>
            </a:solidFill>
            <a:prstDash val="sysDot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38" idx="3"/>
          </p:cNvCxnSpPr>
          <p:nvPr/>
        </p:nvCxnSpPr>
        <p:spPr>
          <a:xfrm>
            <a:off x="3976533" y="1308943"/>
            <a:ext cx="0" cy="2773005"/>
          </a:xfrm>
          <a:prstGeom prst="line">
            <a:avLst/>
          </a:prstGeom>
          <a:ln w="9525" cmpd="sng">
            <a:solidFill>
              <a:schemeClr val="accent1"/>
            </a:solidFill>
            <a:prstDash val="sysDot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2" idx="3"/>
          </p:cNvCxnSpPr>
          <p:nvPr/>
        </p:nvCxnSpPr>
        <p:spPr>
          <a:xfrm>
            <a:off x="4570777" y="1861803"/>
            <a:ext cx="0" cy="2220145"/>
          </a:xfrm>
          <a:prstGeom prst="line">
            <a:avLst/>
          </a:prstGeom>
          <a:ln w="9525" cmpd="sng">
            <a:solidFill>
              <a:srgbClr val="00B050"/>
            </a:solidFill>
            <a:prstDash val="sysDot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40" idx="3"/>
          </p:cNvCxnSpPr>
          <p:nvPr/>
        </p:nvCxnSpPr>
        <p:spPr>
          <a:xfrm>
            <a:off x="5332084" y="1585373"/>
            <a:ext cx="0" cy="2496575"/>
          </a:xfrm>
          <a:prstGeom prst="line">
            <a:avLst/>
          </a:prstGeom>
          <a:ln w="9525" cmpd="sng">
            <a:solidFill>
              <a:srgbClr val="FFC000"/>
            </a:solidFill>
            <a:prstDash val="sysDot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Shape 23"/>
          <p:cNvSpPr txBox="1"/>
          <p:nvPr/>
        </p:nvSpPr>
        <p:spPr>
          <a:xfrm>
            <a:off x="660380" y="2146622"/>
            <a:ext cx="610974" cy="481932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en-US" sz="2000" dirty="0" smtClean="0"/>
              <a:t>2pm</a:t>
            </a:r>
          </a:p>
        </p:txBody>
      </p:sp>
      <p:sp>
        <p:nvSpPr>
          <p:cNvPr id="81" name="TextShape 23"/>
          <p:cNvSpPr txBox="1"/>
          <p:nvPr/>
        </p:nvSpPr>
        <p:spPr>
          <a:xfrm>
            <a:off x="1698519" y="2146622"/>
            <a:ext cx="610974" cy="481932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en-US" sz="2000" dirty="0" smtClean="0"/>
              <a:t>3pm</a:t>
            </a:r>
          </a:p>
        </p:txBody>
      </p:sp>
      <p:sp>
        <p:nvSpPr>
          <p:cNvPr id="82" name="TextShape 23"/>
          <p:cNvSpPr txBox="1"/>
          <p:nvPr/>
        </p:nvSpPr>
        <p:spPr>
          <a:xfrm>
            <a:off x="2640962" y="2146622"/>
            <a:ext cx="610974" cy="481932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en-US" sz="2000" dirty="0"/>
              <a:t>4</a:t>
            </a:r>
            <a:r>
              <a:rPr lang="en-US" sz="2000" dirty="0" smtClean="0"/>
              <a:t>pm</a:t>
            </a:r>
          </a:p>
        </p:txBody>
      </p:sp>
      <p:sp>
        <p:nvSpPr>
          <p:cNvPr id="83" name="TextShape 23"/>
          <p:cNvSpPr txBox="1"/>
          <p:nvPr/>
        </p:nvSpPr>
        <p:spPr>
          <a:xfrm>
            <a:off x="3583406" y="2146622"/>
            <a:ext cx="610974" cy="481932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en-US" sz="2000" dirty="0" smtClean="0"/>
              <a:t>5pm</a:t>
            </a:r>
          </a:p>
        </p:txBody>
      </p:sp>
      <p:sp>
        <p:nvSpPr>
          <p:cNvPr id="84" name="TextShape 23"/>
          <p:cNvSpPr txBox="1"/>
          <p:nvPr/>
        </p:nvSpPr>
        <p:spPr>
          <a:xfrm>
            <a:off x="4557748" y="2146622"/>
            <a:ext cx="610974" cy="481932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en-US" sz="2000" dirty="0" smtClean="0"/>
              <a:t>6pm</a:t>
            </a:r>
          </a:p>
        </p:txBody>
      </p:sp>
      <p:sp>
        <p:nvSpPr>
          <p:cNvPr id="85" name="TextShape 23"/>
          <p:cNvSpPr txBox="1"/>
          <p:nvPr/>
        </p:nvSpPr>
        <p:spPr>
          <a:xfrm>
            <a:off x="5468292" y="2146622"/>
            <a:ext cx="610974" cy="481932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en-US" sz="2000" dirty="0" smtClean="0"/>
              <a:t>7pm</a:t>
            </a:r>
          </a:p>
        </p:txBody>
      </p:sp>
      <p:graphicFrame>
        <p:nvGraphicFramePr>
          <p:cNvPr id="86" name="Table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402805"/>
              </p:ext>
            </p:extLst>
          </p:nvPr>
        </p:nvGraphicFramePr>
        <p:xfrm>
          <a:off x="-7" y="3042591"/>
          <a:ext cx="6135294" cy="1005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2549"/>
                <a:gridCol w="1022549"/>
                <a:gridCol w="1022549"/>
                <a:gridCol w="1022549"/>
                <a:gridCol w="1022549"/>
                <a:gridCol w="1022549"/>
              </a:tblGrid>
              <a:tr h="306599">
                <a:tc>
                  <a:txBody>
                    <a:bodyPr/>
                    <a:lstStyle/>
                    <a:p>
                      <a:r>
                        <a:rPr lang="en-US" dirty="0" smtClean="0"/>
                        <a:t>Transfers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Bytes 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7" name="Table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475315"/>
              </p:ext>
            </p:extLst>
          </p:nvPr>
        </p:nvGraphicFramePr>
        <p:xfrm>
          <a:off x="3531" y="4279557"/>
          <a:ext cx="6318246" cy="736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3041"/>
                <a:gridCol w="1053041"/>
                <a:gridCol w="1053041"/>
                <a:gridCol w="1053041"/>
                <a:gridCol w="1053041"/>
                <a:gridCol w="1053041"/>
              </a:tblGrid>
              <a:tr h="306599">
                <a:tc>
                  <a:txBody>
                    <a:bodyPr/>
                    <a:lstStyle/>
                    <a:p>
                      <a:r>
                        <a:rPr lang="en-US" dirty="0" smtClean="0"/>
                        <a:t>Transfers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</a:t>
                      </a:r>
                      <a:r>
                        <a:rPr lang="en-US" sz="1400" dirty="0" smtClean="0"/>
                        <a:t>(1)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</a:t>
                      </a:r>
                      <a:r>
                        <a:rPr lang="en-US" sz="1400" dirty="0" smtClean="0"/>
                        <a:t>(0)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</a:t>
                      </a:r>
                      <a:r>
                        <a:rPr lang="en-US" sz="1400" dirty="0" smtClean="0"/>
                        <a:t>(0)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</a:t>
                      </a:r>
                      <a:r>
                        <a:rPr lang="en-US" sz="1400" dirty="0" smtClean="0"/>
                        <a:t>(2)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</a:t>
                      </a:r>
                      <a:r>
                        <a:rPr lang="en-US" sz="1400" dirty="0" smtClean="0"/>
                        <a:t>(1)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Bytes 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 </a:t>
                      </a:r>
                      <a:r>
                        <a:rPr lang="en-US" sz="1400" dirty="0" smtClean="0"/>
                        <a:t>(9</a:t>
                      </a:r>
                      <a:r>
                        <a:rPr lang="en-US" sz="1400" baseline="0" dirty="0" smtClean="0"/>
                        <a:t>+6)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 </a:t>
                      </a:r>
                      <a:r>
                        <a:rPr lang="en-US" sz="1400" dirty="0" smtClean="0"/>
                        <a:t>(1+9+5)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9" name="TextShape 23"/>
          <p:cNvSpPr txBox="1"/>
          <p:nvPr/>
        </p:nvSpPr>
        <p:spPr>
          <a:xfrm>
            <a:off x="6740861" y="1149237"/>
            <a:ext cx="2084036" cy="559632"/>
          </a:xfrm>
          <a:prstGeom prst="rect">
            <a:avLst/>
          </a:prstGeom>
          <a:solidFill>
            <a:schemeClr val="bg1"/>
          </a:solidFill>
        </p:spPr>
        <p:txBody>
          <a:bodyPr wrap="none" lIns="90000" tIns="45000" rIns="90000" bIns="45000"/>
          <a:lstStyle/>
          <a:p>
            <a:r>
              <a:rPr lang="en-US" sz="2800" dirty="0" smtClean="0"/>
              <a:t>Easy method</a:t>
            </a:r>
          </a:p>
        </p:txBody>
      </p:sp>
      <p:sp>
        <p:nvSpPr>
          <p:cNvPr id="98" name="TextShape 23"/>
          <p:cNvSpPr txBox="1"/>
          <p:nvPr/>
        </p:nvSpPr>
        <p:spPr>
          <a:xfrm rot="16200000">
            <a:off x="-537794" y="1444617"/>
            <a:ext cx="1657351" cy="458617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US" sz="2800" dirty="0" smtClean="0"/>
              <a:t>Transfers</a:t>
            </a:r>
          </a:p>
        </p:txBody>
      </p:sp>
      <p:pic>
        <p:nvPicPr>
          <p:cNvPr id="3075" name="Picture 3" descr="D:\Profiles\abeche\Downloads\chart (8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051" y="4024235"/>
            <a:ext cx="2510721" cy="167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TextShape 23"/>
          <p:cNvSpPr txBox="1"/>
          <p:nvPr/>
        </p:nvSpPr>
        <p:spPr>
          <a:xfrm>
            <a:off x="6448306" y="3585147"/>
            <a:ext cx="2364716" cy="559632"/>
          </a:xfrm>
          <a:prstGeom prst="rect">
            <a:avLst/>
          </a:prstGeom>
          <a:solidFill>
            <a:schemeClr val="bg1"/>
          </a:solidFill>
        </p:spPr>
        <p:txBody>
          <a:bodyPr wrap="none" lIns="90000" tIns="45000" rIns="90000" bIns="45000"/>
          <a:lstStyle/>
          <a:p>
            <a:r>
              <a:rPr lang="en-US" sz="2800" dirty="0" smtClean="0"/>
              <a:t>Adopted method </a:t>
            </a:r>
          </a:p>
        </p:txBody>
      </p:sp>
      <p:sp>
        <p:nvSpPr>
          <p:cNvPr id="59" name="Date Placeholder 3"/>
          <p:cNvSpPr>
            <a:spLocks noGrp="1"/>
          </p:cNvSpPr>
          <p:nvPr>
            <p:ph type="dt" sz="half" idx="10"/>
          </p:nvPr>
        </p:nvSpPr>
        <p:spPr>
          <a:xfrm>
            <a:off x="6317226" y="6342041"/>
            <a:ext cx="1439606" cy="365125"/>
          </a:xfrm>
        </p:spPr>
        <p:txBody>
          <a:bodyPr/>
          <a:lstStyle/>
          <a:p>
            <a:r>
              <a:rPr lang="en-US" dirty="0" smtClean="0"/>
              <a:t>10 – April - 14</a:t>
            </a:r>
            <a:endParaRPr lang="en-US" dirty="0"/>
          </a:p>
        </p:txBody>
      </p:sp>
      <p:sp>
        <p:nvSpPr>
          <p:cNvPr id="6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65631" y="6345964"/>
            <a:ext cx="4228692" cy="365125"/>
          </a:xfrm>
        </p:spPr>
        <p:txBody>
          <a:bodyPr/>
          <a:lstStyle/>
          <a:p>
            <a:r>
              <a:rPr lang="en-US" dirty="0" err="1" smtClean="0"/>
              <a:t>A.Beche</a:t>
            </a:r>
            <a:r>
              <a:rPr lang="en-US" dirty="0" smtClean="0"/>
              <a:t> – Federated Workshop</a:t>
            </a:r>
            <a:endParaRPr lang="en-US" dirty="0"/>
          </a:p>
        </p:txBody>
      </p:sp>
      <p:sp>
        <p:nvSpPr>
          <p:cNvPr id="6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3160" y="6337536"/>
            <a:ext cx="763639" cy="365125"/>
          </a:xfrm>
        </p:spPr>
        <p:txBody>
          <a:bodyPr/>
          <a:lstStyle/>
          <a:p>
            <a:fld id="{1EF85638-2995-764F-975A-3D74C15A7C7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2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11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Visualization Interface</a:t>
            </a:r>
            <a:endParaRPr lang="en-GB" sz="2400" b="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92" y="1148311"/>
            <a:ext cx="7751135" cy="4227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317226" y="6342041"/>
            <a:ext cx="1439606" cy="365125"/>
          </a:xfrm>
        </p:spPr>
        <p:txBody>
          <a:bodyPr/>
          <a:lstStyle/>
          <a:p>
            <a:r>
              <a:rPr lang="en-US" dirty="0" smtClean="0"/>
              <a:t>10 – April - 14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65631" y="6345964"/>
            <a:ext cx="4228692" cy="365125"/>
          </a:xfrm>
        </p:spPr>
        <p:txBody>
          <a:bodyPr/>
          <a:lstStyle/>
          <a:p>
            <a:r>
              <a:rPr lang="en-US" dirty="0" err="1" smtClean="0"/>
              <a:t>A.Beche</a:t>
            </a:r>
            <a:r>
              <a:rPr lang="en-US" dirty="0" smtClean="0"/>
              <a:t> – Federated Workshop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3160" y="6337536"/>
            <a:ext cx="763639" cy="365125"/>
          </a:xfrm>
        </p:spPr>
        <p:txBody>
          <a:bodyPr/>
          <a:lstStyle/>
          <a:p>
            <a:fld id="{1EF85638-2995-764F-975A-3D74C15A7C7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5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4902419" y="3790627"/>
            <a:ext cx="4076516" cy="2218623"/>
            <a:chOff x="0" y="1403497"/>
            <a:chExt cx="9144000" cy="4758107"/>
          </a:xfrm>
        </p:grpSpPr>
        <p:pic>
          <p:nvPicPr>
            <p:cNvPr id="18" name="Picture 2" descr="D:\Profiles\abeche\Downloads\Screen shot 2013-11-28 at 6.24.11 PM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03497"/>
              <a:ext cx="9144000" cy="4758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3" descr="D:\Profiles\abeche\Downloads\Screen shot 2013-11-28 at 4.20.35 PM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1498" y="4758043"/>
              <a:ext cx="737866" cy="1323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13"/>
            <a:ext cx="9144000" cy="133306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Pre-defined set of views</a:t>
            </a:r>
            <a:endParaRPr lang="en-GB" dirty="0"/>
          </a:p>
        </p:txBody>
      </p:sp>
      <p:pic>
        <p:nvPicPr>
          <p:cNvPr id="8" name="Picture 2" descr="\\cern.ch\dfs\Users\a\abeche\Desktop\matrix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2" y="1334579"/>
            <a:ext cx="4096739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Profiles\abeche\Downloads\chart (1)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391" y="1523847"/>
            <a:ext cx="4429544" cy="204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12952" y="3942981"/>
            <a:ext cx="5284381" cy="2158409"/>
            <a:chOff x="127591" y="2024764"/>
            <a:chExt cx="8559208" cy="3543076"/>
          </a:xfrm>
        </p:grpSpPr>
        <p:grpSp>
          <p:nvGrpSpPr>
            <p:cNvPr id="10" name="Group 9"/>
            <p:cNvGrpSpPr/>
            <p:nvPr/>
          </p:nvGrpSpPr>
          <p:grpSpPr>
            <a:xfrm>
              <a:off x="127591" y="2024764"/>
              <a:ext cx="7011936" cy="2935162"/>
              <a:chOff x="127591" y="2024764"/>
              <a:chExt cx="7011936" cy="2935162"/>
            </a:xfrm>
          </p:grpSpPr>
          <p:pic>
            <p:nvPicPr>
              <p:cNvPr id="12" name="Picture 4" descr="\\cern.ch\dfs\Users\a\abeche\Desktop\user patter.jpe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0178" y="2024764"/>
                <a:ext cx="6929349" cy="29351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127591" y="4075564"/>
                <a:ext cx="4635795" cy="645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8098" y="4075564"/>
              <a:ext cx="4278701" cy="1492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>
          <a:xfrm>
            <a:off x="6317226" y="6342041"/>
            <a:ext cx="1439606" cy="365125"/>
          </a:xfrm>
        </p:spPr>
        <p:txBody>
          <a:bodyPr/>
          <a:lstStyle/>
          <a:p>
            <a:r>
              <a:rPr lang="en-US" dirty="0" smtClean="0"/>
              <a:t>10 – April - 14</a:t>
            </a:r>
            <a:endParaRPr lang="en-US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65631" y="6345964"/>
            <a:ext cx="4228692" cy="365125"/>
          </a:xfrm>
        </p:spPr>
        <p:txBody>
          <a:bodyPr/>
          <a:lstStyle/>
          <a:p>
            <a:r>
              <a:rPr lang="en-US" dirty="0" err="1" smtClean="0"/>
              <a:t>A.Beche</a:t>
            </a:r>
            <a:r>
              <a:rPr lang="en-US" dirty="0" smtClean="0"/>
              <a:t> – Federated Workshop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3160" y="6337536"/>
            <a:ext cx="763639" cy="365125"/>
          </a:xfrm>
        </p:spPr>
        <p:txBody>
          <a:bodyPr/>
          <a:lstStyle/>
          <a:p>
            <a:fld id="{1EF85638-2995-764F-975A-3D74C15A7C7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70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Use case example</a:t>
            </a:r>
            <a:br>
              <a:rPr lang="en-US" sz="4000" dirty="0" smtClean="0"/>
            </a:br>
            <a:r>
              <a:rPr lang="en-US" b="0" dirty="0" smtClean="0"/>
              <a:t>Understand site access patterns</a:t>
            </a:r>
            <a:endParaRPr lang="en-GB" sz="2000" b="0" dirty="0"/>
          </a:p>
        </p:txBody>
      </p:sp>
      <p:pic>
        <p:nvPicPr>
          <p:cNvPr id="6146" name="Picture 2" descr="\\cern.ch\dfs\Users\a\abeche\Desktop\fnal read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77" y="1417638"/>
            <a:ext cx="4274097" cy="225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Brace 2"/>
          <p:cNvSpPr/>
          <p:nvPr/>
        </p:nvSpPr>
        <p:spPr>
          <a:xfrm rot="16200000">
            <a:off x="1374230" y="1092926"/>
            <a:ext cx="2056454" cy="4304580"/>
          </a:xfrm>
          <a:prstGeom prst="rightBrace">
            <a:avLst>
              <a:gd name="adj1" fmla="val 8333"/>
              <a:gd name="adj2" fmla="val 50527"/>
            </a:avLst>
          </a:prstGeom>
          <a:ln w="38100" cmpd="sng">
            <a:solidFill>
              <a:schemeClr val="bg1">
                <a:lumMod val="65000"/>
              </a:schemeClr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48" name="Picture 4" descr="\\cern.ch\dfs\Users\a\abeche\Desktop\fnal by lf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517" y="4273442"/>
            <a:ext cx="4182134" cy="181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80605" y="1460218"/>
            <a:ext cx="4510242" cy="281322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Which sites are reading from FNAL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Zoom to a specific site to understand which users are reading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Understand which files are read by a user</a:t>
            </a:r>
          </a:p>
          <a:p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814970" y="2452576"/>
            <a:ext cx="57681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1</a:t>
            </a:r>
            <a:endParaRPr lang="en-GB" sz="4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506183" y="4278182"/>
            <a:ext cx="57681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2</a:t>
            </a:r>
            <a:endParaRPr lang="en-GB" sz="4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092262" y="4838966"/>
            <a:ext cx="57681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3</a:t>
            </a:r>
            <a:endParaRPr lang="en-GB" sz="40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1" y="3672966"/>
            <a:ext cx="4580604" cy="2417064"/>
            <a:chOff x="1" y="3672966"/>
            <a:chExt cx="4580604" cy="2417064"/>
          </a:xfrm>
        </p:grpSpPr>
        <p:pic>
          <p:nvPicPr>
            <p:cNvPr id="6147" name="Picture 3" descr="\\cern.ch\dfs\Users\a\abeche\Desktop\fnal by user.jpe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3672966"/>
              <a:ext cx="4580604" cy="2417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340242" y="5794742"/>
              <a:ext cx="4050432" cy="2314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573519" y="4345518"/>
            <a:ext cx="57681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2</a:t>
            </a:r>
            <a:endParaRPr lang="en-GB" sz="4000" b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15992" y="4986068"/>
            <a:ext cx="4597880" cy="388189"/>
          </a:xfrm>
          <a:prstGeom prst="straightConnector1">
            <a:avLst/>
          </a:prstGeom>
          <a:ln w="38100" cmpd="sng">
            <a:solidFill>
              <a:schemeClr val="bg1">
                <a:lumMod val="6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605842" y="5106839"/>
            <a:ext cx="4317318" cy="155274"/>
          </a:xfrm>
          <a:prstGeom prst="straightConnector1">
            <a:avLst/>
          </a:prstGeom>
          <a:ln w="38100" cmpd="sng">
            <a:solidFill>
              <a:schemeClr val="bg1">
                <a:lumMod val="6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>
          <a:xfrm>
            <a:off x="6317226" y="6342041"/>
            <a:ext cx="1439606" cy="365125"/>
          </a:xfrm>
        </p:spPr>
        <p:txBody>
          <a:bodyPr/>
          <a:lstStyle/>
          <a:p>
            <a:r>
              <a:rPr lang="en-US" dirty="0" smtClean="0"/>
              <a:t>10 – April - 14</a:t>
            </a:r>
            <a:endParaRPr 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65631" y="6345964"/>
            <a:ext cx="4228692" cy="365125"/>
          </a:xfrm>
        </p:spPr>
        <p:txBody>
          <a:bodyPr/>
          <a:lstStyle/>
          <a:p>
            <a:r>
              <a:rPr lang="en-US" dirty="0" err="1" smtClean="0"/>
              <a:t>A.Beche</a:t>
            </a:r>
            <a:r>
              <a:rPr lang="en-US" dirty="0" smtClean="0"/>
              <a:t> – Federated Workshop</a:t>
            </a:r>
            <a:endParaRPr lang="en-US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3160" y="6337536"/>
            <a:ext cx="763639" cy="365125"/>
          </a:xfrm>
        </p:spPr>
        <p:txBody>
          <a:bodyPr/>
          <a:lstStyle/>
          <a:p>
            <a:fld id="{1EF85638-2995-764F-975A-3D74C15A7C7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9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13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Data popularity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4392"/>
            <a:ext cx="8229600" cy="4781105"/>
          </a:xfrm>
        </p:spPr>
        <p:txBody>
          <a:bodyPr>
            <a:normAutofit/>
          </a:bodyPr>
          <a:lstStyle/>
          <a:p>
            <a:r>
              <a:rPr lang="en-US" altLang="en-US" dirty="0" err="1"/>
              <a:t>XRootD</a:t>
            </a:r>
            <a:r>
              <a:rPr lang="en-US" altLang="en-US" dirty="0"/>
              <a:t> monitoring provides </a:t>
            </a:r>
            <a:r>
              <a:rPr lang="en-US" altLang="en-US" dirty="0" smtClean="0"/>
              <a:t>information </a:t>
            </a:r>
            <a:r>
              <a:rPr lang="en-US" altLang="en-US" dirty="0"/>
              <a:t>about file access </a:t>
            </a:r>
            <a:r>
              <a:rPr lang="en-US" altLang="en-US" dirty="0" smtClean="0"/>
              <a:t>patterns:</a:t>
            </a:r>
          </a:p>
          <a:p>
            <a:pPr lvl="1"/>
            <a:r>
              <a:rPr lang="en-US" altLang="en-US" dirty="0" smtClean="0"/>
              <a:t>Including non official collections (</a:t>
            </a:r>
            <a:r>
              <a:rPr lang="en-US" altLang="en-US" dirty="0" err="1" smtClean="0"/>
              <a:t>ie</a:t>
            </a:r>
            <a:r>
              <a:rPr lang="en-US" altLang="en-US" dirty="0" smtClean="0"/>
              <a:t>: user files)</a:t>
            </a:r>
            <a:endParaRPr lang="en-US" altLang="en-US" dirty="0"/>
          </a:p>
          <a:p>
            <a:pPr lvl="2"/>
            <a:r>
              <a:rPr lang="en-US" altLang="en-US" dirty="0"/>
              <a:t>Contribute to simplify and make more efficient the usage of disk resources</a:t>
            </a:r>
          </a:p>
          <a:p>
            <a:pPr lvl="2"/>
            <a:endParaRPr lang="en-US" altLang="en-US" dirty="0"/>
          </a:p>
          <a:p>
            <a:pPr lvl="1"/>
            <a:r>
              <a:rPr lang="en-US" altLang="en-US" dirty="0" smtClean="0"/>
              <a:t>Popularity </a:t>
            </a:r>
            <a:r>
              <a:rPr lang="en-US" altLang="en-US" dirty="0"/>
              <a:t>data analytics </a:t>
            </a:r>
            <a:r>
              <a:rPr lang="en-US" altLang="en-US" dirty="0" smtClean="0"/>
              <a:t>built on </a:t>
            </a:r>
            <a:r>
              <a:rPr lang="en-US" altLang="en-US" dirty="0"/>
              <a:t>this </a:t>
            </a:r>
            <a:r>
              <a:rPr lang="en-US" altLang="en-US" dirty="0" smtClean="0"/>
              <a:t>information:</a:t>
            </a:r>
            <a:endParaRPr lang="en-US" altLang="en-US" dirty="0"/>
          </a:p>
          <a:p>
            <a:pPr lvl="2"/>
            <a:r>
              <a:rPr lang="en-US" altLang="en-US" dirty="0"/>
              <a:t>Adopted already for </a:t>
            </a:r>
            <a:r>
              <a:rPr lang="en-US" altLang="en-US" dirty="0" smtClean="0"/>
              <a:t>CMS-EOS </a:t>
            </a:r>
          </a:p>
          <a:p>
            <a:pPr lvl="2"/>
            <a:r>
              <a:rPr lang="en-US" altLang="en-US" dirty="0" smtClean="0"/>
              <a:t>will </a:t>
            </a:r>
            <a:r>
              <a:rPr lang="en-US" altLang="en-US" dirty="0"/>
              <a:t>be extended to full AAA</a:t>
            </a:r>
          </a:p>
          <a:p>
            <a:pPr lvl="2"/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317226" y="6342041"/>
            <a:ext cx="1439606" cy="365125"/>
          </a:xfrm>
        </p:spPr>
        <p:txBody>
          <a:bodyPr/>
          <a:lstStyle/>
          <a:p>
            <a:r>
              <a:rPr lang="en-US" dirty="0" smtClean="0"/>
              <a:t>10 – April - 14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65631" y="6345964"/>
            <a:ext cx="4228692" cy="365125"/>
          </a:xfrm>
        </p:spPr>
        <p:txBody>
          <a:bodyPr/>
          <a:lstStyle/>
          <a:p>
            <a:r>
              <a:rPr lang="en-US" dirty="0" err="1" smtClean="0"/>
              <a:t>A.Beche</a:t>
            </a:r>
            <a:r>
              <a:rPr lang="en-US" dirty="0" smtClean="0"/>
              <a:t> – Federated Workshop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3160" y="6337536"/>
            <a:ext cx="763639" cy="365125"/>
          </a:xfrm>
        </p:spPr>
        <p:txBody>
          <a:bodyPr/>
          <a:lstStyle/>
          <a:p>
            <a:fld id="{1EF85638-2995-764F-975A-3D74C15A7C7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9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813"/>
            <a:ext cx="9144000" cy="1143000"/>
          </a:xfrm>
        </p:spPr>
        <p:txBody>
          <a:bodyPr>
            <a:noAutofit/>
          </a:bodyPr>
          <a:lstStyle/>
          <a:p>
            <a:r>
              <a:rPr lang="en-US" altLang="en-US" sz="3600" dirty="0"/>
              <a:t>Archive recommendation for CMS-EOS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45531"/>
            <a:ext cx="9144000" cy="5046925"/>
          </a:xfrm>
        </p:spPr>
        <p:txBody>
          <a:bodyPr>
            <a:normAutofit/>
          </a:bodyPr>
          <a:lstStyle/>
          <a:p>
            <a:pPr>
              <a:spcBef>
                <a:spcPts val="1138"/>
              </a:spcBef>
            </a:pPr>
            <a:r>
              <a:rPr lang="en-US" altLang="en-US" sz="2400" dirty="0"/>
              <a:t>Help to manage the disk space of EOS including </a:t>
            </a:r>
            <a:r>
              <a:rPr lang="en-US" altLang="en-US" sz="2400" dirty="0" smtClean="0"/>
              <a:t>user space</a:t>
            </a:r>
          </a:p>
          <a:p>
            <a:pPr lvl="1">
              <a:spcBef>
                <a:spcPts val="1138"/>
              </a:spcBef>
            </a:pPr>
            <a:r>
              <a:rPr lang="en-US" altLang="en-US" sz="1800" dirty="0" smtClean="0"/>
              <a:t>No central bookkeeping system</a:t>
            </a:r>
          </a:p>
          <a:p>
            <a:pPr>
              <a:spcBef>
                <a:spcPts val="1138"/>
              </a:spcBef>
            </a:pPr>
            <a:endParaRPr lang="en-US" altLang="en-US" sz="1800" dirty="0"/>
          </a:p>
          <a:p>
            <a:pPr>
              <a:spcBef>
                <a:spcPts val="1138"/>
              </a:spcBef>
            </a:pPr>
            <a:endParaRPr lang="en-US" altLang="en-US" sz="1800" dirty="0" smtClean="0"/>
          </a:p>
          <a:p>
            <a:pPr>
              <a:spcBef>
                <a:spcPts val="1138"/>
              </a:spcBef>
            </a:pPr>
            <a:endParaRPr lang="en-US" altLang="en-US" sz="1800" dirty="0"/>
          </a:p>
          <a:p>
            <a:pPr>
              <a:spcBef>
                <a:spcPts val="1138"/>
              </a:spcBef>
            </a:pPr>
            <a:endParaRPr lang="en-US" altLang="en-US" sz="1800" dirty="0" smtClean="0"/>
          </a:p>
          <a:p>
            <a:pPr>
              <a:spcBef>
                <a:spcPts val="1138"/>
              </a:spcBef>
            </a:pPr>
            <a:endParaRPr lang="en-US" altLang="en-US" sz="1800" dirty="0"/>
          </a:p>
          <a:p>
            <a:pPr>
              <a:spcBef>
                <a:spcPts val="1138"/>
              </a:spcBef>
            </a:pPr>
            <a:endParaRPr lang="en-US" altLang="en-US" sz="1800" dirty="0" smtClean="0"/>
          </a:p>
          <a:p>
            <a:pPr>
              <a:spcBef>
                <a:spcPts val="1138"/>
              </a:spcBef>
            </a:pPr>
            <a:r>
              <a:rPr lang="en-US" altLang="en-US" sz="2400" dirty="0" smtClean="0"/>
              <a:t>Unused </a:t>
            </a:r>
            <a:r>
              <a:rPr lang="en-US" altLang="en-US" sz="2400" dirty="0"/>
              <a:t>files: created &gt; </a:t>
            </a:r>
            <a:r>
              <a:rPr lang="en-US" altLang="en-US" sz="2400" dirty="0" smtClean="0"/>
              <a:t>4 months ago, no access in the last 3 months:</a:t>
            </a:r>
          </a:p>
          <a:p>
            <a:pPr lvl="1">
              <a:spcBef>
                <a:spcPts val="1138"/>
              </a:spcBef>
            </a:pPr>
            <a:r>
              <a:rPr lang="en-US" altLang="en-US" sz="1800" dirty="0"/>
              <a:t>~500 TB of space occupied and not used &lt;=&gt; </a:t>
            </a:r>
            <a:r>
              <a:rPr lang="en-US" altLang="en-US" sz="1800" dirty="0">
                <a:latin typeface="Optima LT Std Bold" charset="0"/>
                <a:ea typeface="Optima LT Std Bold" charset="0"/>
                <a:cs typeface="Optima LT Std Bold" charset="0"/>
                <a:sym typeface="Optima LT Std Bold" charset="0"/>
              </a:rPr>
              <a:t>30%</a:t>
            </a:r>
            <a:r>
              <a:rPr lang="en-US" altLang="en-US" sz="1800" dirty="0"/>
              <a:t> of total for these </a:t>
            </a:r>
            <a:r>
              <a:rPr lang="en-US" altLang="en-US" sz="1800" dirty="0" smtClean="0"/>
              <a:t>areas</a:t>
            </a:r>
            <a:endParaRPr lang="en-US" altLang="en-US" sz="18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56" y="1956391"/>
            <a:ext cx="7825563" cy="2444159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317226" y="6342041"/>
            <a:ext cx="1439606" cy="365125"/>
          </a:xfrm>
        </p:spPr>
        <p:txBody>
          <a:bodyPr/>
          <a:lstStyle/>
          <a:p>
            <a:r>
              <a:rPr lang="en-US" dirty="0" smtClean="0"/>
              <a:t>10 – April - 14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65631" y="6345964"/>
            <a:ext cx="4228692" cy="365125"/>
          </a:xfrm>
        </p:spPr>
        <p:txBody>
          <a:bodyPr/>
          <a:lstStyle/>
          <a:p>
            <a:r>
              <a:rPr lang="en-US" dirty="0" err="1" smtClean="0"/>
              <a:t>A.Beche</a:t>
            </a:r>
            <a:r>
              <a:rPr lang="en-US" dirty="0" smtClean="0"/>
              <a:t> – Federated Workshop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3160" y="6337536"/>
            <a:ext cx="763639" cy="365125"/>
          </a:xfrm>
        </p:spPr>
        <p:txBody>
          <a:bodyPr/>
          <a:lstStyle/>
          <a:p>
            <a:fld id="{1EF85638-2995-764F-975A-3D74C15A7C7B}" type="slidenum">
              <a:rPr lang="en-US" smtClean="0"/>
              <a:t>16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558720" y="2535701"/>
            <a:ext cx="576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%</a:t>
            </a:r>
            <a:endParaRPr lang="en-GB" sz="4000" b="1" dirty="0"/>
          </a:p>
        </p:txBody>
      </p:sp>
      <p:sp>
        <p:nvSpPr>
          <p:cNvPr id="12" name="TextBox 11"/>
          <p:cNvSpPr txBox="1"/>
          <p:nvPr/>
        </p:nvSpPr>
        <p:spPr>
          <a:xfrm rot="5400000">
            <a:off x="7895495" y="2533726"/>
            <a:ext cx="576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TB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384277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13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Open issues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1813"/>
            <a:ext cx="9144000" cy="50044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Missing servers:</a:t>
            </a:r>
          </a:p>
          <a:p>
            <a:pPr lvl="1"/>
            <a:r>
              <a:rPr lang="en-US" sz="2200" dirty="0" err="1" smtClean="0"/>
              <a:t>Dcache</a:t>
            </a:r>
            <a:r>
              <a:rPr lang="en-US" sz="2200" dirty="0" smtClean="0"/>
              <a:t> sites</a:t>
            </a:r>
          </a:p>
          <a:p>
            <a:r>
              <a:rPr lang="en-US" dirty="0" smtClean="0"/>
              <a:t>Server should provide their site name.</a:t>
            </a:r>
          </a:p>
          <a:p>
            <a:pPr lvl="1"/>
            <a:r>
              <a:rPr lang="en-US" sz="2200" dirty="0" smtClean="0"/>
              <a:t>CMS: only 5 sites:</a:t>
            </a:r>
          </a:p>
          <a:p>
            <a:pPr lvl="2"/>
            <a:r>
              <a:rPr lang="en-US" sz="1600" dirty="0" smtClean="0"/>
              <a:t>anon, BUDAPEST, </a:t>
            </a:r>
            <a:r>
              <a:rPr lang="en-US" sz="1600" dirty="0" err="1" smtClean="0"/>
              <a:t>Hephy</a:t>
            </a:r>
            <a:r>
              <a:rPr lang="en-US" sz="1600" dirty="0" smtClean="0"/>
              <a:t>-Vienna, T2_US_USCD, UKI-LT2-Brunel</a:t>
            </a:r>
          </a:p>
          <a:p>
            <a:pPr lvl="2"/>
            <a:r>
              <a:rPr lang="en-US" sz="1600" dirty="0" smtClean="0"/>
              <a:t>Not coherent convention naming</a:t>
            </a:r>
          </a:p>
          <a:p>
            <a:pPr lvl="1"/>
            <a:r>
              <a:rPr lang="en-US" sz="2200" dirty="0" smtClean="0"/>
              <a:t>ATLAS: GLED RPM to be deployed</a:t>
            </a:r>
          </a:p>
          <a:p>
            <a:pPr lvl="1"/>
            <a:endParaRPr lang="en-US" sz="2000" dirty="0" smtClean="0"/>
          </a:p>
          <a:p>
            <a:r>
              <a:rPr lang="en-US" dirty="0" smtClean="0"/>
              <a:t>GLED Collector improvements:</a:t>
            </a:r>
          </a:p>
          <a:p>
            <a:pPr lvl="1"/>
            <a:r>
              <a:rPr lang="en-US" sz="2200" dirty="0" smtClean="0"/>
              <a:t>Reliability</a:t>
            </a:r>
            <a:r>
              <a:rPr lang="en-US" sz="2200" dirty="0"/>
              <a:t> </a:t>
            </a:r>
            <a:r>
              <a:rPr lang="en-US" sz="2200" dirty="0" smtClean="0"/>
              <a:t>of the service:</a:t>
            </a:r>
          </a:p>
          <a:p>
            <a:pPr lvl="2"/>
            <a:r>
              <a:rPr lang="en-US" sz="1600" dirty="0" smtClean="0"/>
              <a:t>Recover time, can be long due to time difference</a:t>
            </a:r>
          </a:p>
          <a:p>
            <a:pPr lvl="2"/>
            <a:r>
              <a:rPr lang="en-US" sz="1600" dirty="0" smtClean="0"/>
              <a:t>GLED should be operated as a production service</a:t>
            </a:r>
          </a:p>
          <a:p>
            <a:pPr lvl="1"/>
            <a:r>
              <a:rPr lang="en-US" sz="2200" dirty="0" smtClean="0"/>
              <a:t>Scalability:</a:t>
            </a:r>
          </a:p>
          <a:p>
            <a:pPr lvl="2"/>
            <a:r>
              <a:rPr lang="en-US" sz="1600" dirty="0" smtClean="0"/>
              <a:t>to be fixed with automatic reconnection soon</a:t>
            </a:r>
          </a:p>
          <a:p>
            <a:pPr lvl="1"/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317226" y="6342041"/>
            <a:ext cx="1439606" cy="365125"/>
          </a:xfrm>
        </p:spPr>
        <p:txBody>
          <a:bodyPr/>
          <a:lstStyle/>
          <a:p>
            <a:r>
              <a:rPr lang="en-US" dirty="0" smtClean="0"/>
              <a:t>10 – April - 14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65631" y="6345964"/>
            <a:ext cx="4228692" cy="365125"/>
          </a:xfrm>
        </p:spPr>
        <p:txBody>
          <a:bodyPr/>
          <a:lstStyle/>
          <a:p>
            <a:r>
              <a:rPr lang="en-US" dirty="0" err="1" smtClean="0"/>
              <a:t>A.Beche</a:t>
            </a:r>
            <a:r>
              <a:rPr lang="en-US" dirty="0" smtClean="0"/>
              <a:t> – Federated Workshop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3160" y="6337536"/>
            <a:ext cx="763639" cy="365125"/>
          </a:xfrm>
        </p:spPr>
        <p:txBody>
          <a:bodyPr/>
          <a:lstStyle/>
          <a:p>
            <a:fld id="{1EF85638-2995-764F-975A-3D74C15A7C7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Future work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Strong requirement from ATLAS to understand efficiency:</a:t>
            </a:r>
          </a:p>
          <a:p>
            <a:pPr lvl="1"/>
            <a:r>
              <a:rPr lang="en-US" sz="2200" dirty="0" smtClean="0"/>
              <a:t>Need the concept of error / failure</a:t>
            </a:r>
          </a:p>
          <a:p>
            <a:pPr lvl="1"/>
            <a:r>
              <a:rPr lang="en-US" sz="2200" dirty="0" smtClean="0"/>
              <a:t>How </a:t>
            </a:r>
            <a:r>
              <a:rPr lang="en-US" sz="2200" dirty="0" err="1" smtClean="0"/>
              <a:t>XRootD</a:t>
            </a:r>
            <a:r>
              <a:rPr lang="en-US" sz="2200" dirty="0" smtClean="0"/>
              <a:t> server could be instrumented to report it?</a:t>
            </a:r>
          </a:p>
          <a:p>
            <a:pPr lvl="1"/>
            <a:endParaRPr lang="en-US" sz="2000" dirty="0"/>
          </a:p>
          <a:p>
            <a:r>
              <a:rPr lang="en-US" dirty="0"/>
              <a:t>European GLED collector </a:t>
            </a:r>
            <a:r>
              <a:rPr lang="en-US" dirty="0" smtClean="0"/>
              <a:t>is up and running:</a:t>
            </a:r>
            <a:endParaRPr lang="en-US" dirty="0"/>
          </a:p>
          <a:p>
            <a:pPr lvl="1"/>
            <a:r>
              <a:rPr lang="en-US" sz="2200" dirty="0"/>
              <a:t>Only 1 </a:t>
            </a:r>
            <a:r>
              <a:rPr lang="en-US" sz="2200" dirty="0" smtClean="0"/>
              <a:t>pilot site is reporting to it (CNAF)</a:t>
            </a:r>
          </a:p>
          <a:p>
            <a:pPr lvl="1"/>
            <a:r>
              <a:rPr lang="en-US" sz="2200" dirty="0" smtClean="0"/>
              <a:t>Should we keep it? </a:t>
            </a:r>
            <a:endParaRPr lang="en-US" sz="2200" dirty="0"/>
          </a:p>
          <a:p>
            <a:endParaRPr lang="en-US" sz="2400" dirty="0" smtClean="0"/>
          </a:p>
          <a:p>
            <a:r>
              <a:rPr lang="en-US" dirty="0" smtClean="0"/>
              <a:t>Data mining activity (not started yet): </a:t>
            </a:r>
          </a:p>
          <a:p>
            <a:pPr lvl="1"/>
            <a:r>
              <a:rPr lang="en-US" sz="2200" dirty="0" smtClean="0"/>
              <a:t>Almost 2 years of raw data (1TB)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317226" y="6342041"/>
            <a:ext cx="1439606" cy="365125"/>
          </a:xfrm>
        </p:spPr>
        <p:txBody>
          <a:bodyPr/>
          <a:lstStyle/>
          <a:p>
            <a:r>
              <a:rPr lang="en-US" dirty="0" smtClean="0"/>
              <a:t>10 – April - 14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65631" y="6345964"/>
            <a:ext cx="4228692" cy="365125"/>
          </a:xfrm>
        </p:spPr>
        <p:txBody>
          <a:bodyPr/>
          <a:lstStyle/>
          <a:p>
            <a:r>
              <a:rPr lang="en-US" dirty="0" err="1" smtClean="0"/>
              <a:t>A.Beche</a:t>
            </a:r>
            <a:r>
              <a:rPr lang="en-US" dirty="0" smtClean="0"/>
              <a:t> – Federated Workshop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3160" y="6337536"/>
            <a:ext cx="763639" cy="365125"/>
          </a:xfrm>
        </p:spPr>
        <p:txBody>
          <a:bodyPr/>
          <a:lstStyle/>
          <a:p>
            <a:fld id="{1EF85638-2995-764F-975A-3D74C15A7C7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6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87"/>
            <a:ext cx="8229600" cy="13010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Data Mining</a:t>
            </a:r>
            <a:endParaRPr lang="en-GB" sz="36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14450"/>
            <a:ext cx="9144000" cy="468322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Extract further </a:t>
            </a:r>
            <a:r>
              <a:rPr lang="en-US" dirty="0" smtClean="0"/>
              <a:t>knowledge </a:t>
            </a:r>
            <a:r>
              <a:rPr lang="en-US" dirty="0"/>
              <a:t>from the </a:t>
            </a:r>
            <a:r>
              <a:rPr lang="en-US" dirty="0" smtClean="0"/>
              <a:t>data…</a:t>
            </a:r>
          </a:p>
          <a:p>
            <a:pPr lvl="1"/>
            <a:r>
              <a:rPr lang="en-US" dirty="0"/>
              <a:t>Detect inefficiencies </a:t>
            </a:r>
          </a:p>
          <a:p>
            <a:pPr lvl="1"/>
            <a:r>
              <a:rPr lang="en-US" dirty="0"/>
              <a:t>Propose deletion strategies</a:t>
            </a:r>
          </a:p>
          <a:p>
            <a:pPr lvl="1"/>
            <a:r>
              <a:rPr lang="en-US" dirty="0"/>
              <a:t>Define data </a:t>
            </a:r>
            <a:r>
              <a:rPr lang="en-US" dirty="0" smtClean="0"/>
              <a:t>placement</a:t>
            </a:r>
          </a:p>
          <a:p>
            <a:pPr lvl="1"/>
            <a:endParaRPr lang="en-US" dirty="0"/>
          </a:p>
          <a:p>
            <a:r>
              <a:rPr lang="en-US" dirty="0" smtClean="0"/>
              <a:t>… by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nderstand access patterns and data usage</a:t>
            </a:r>
            <a:endParaRPr lang="en-US" dirty="0"/>
          </a:p>
          <a:p>
            <a:pPr lvl="1"/>
            <a:r>
              <a:rPr lang="en-US" dirty="0" smtClean="0"/>
              <a:t>Correlate </a:t>
            </a:r>
            <a:r>
              <a:rPr lang="en-US" dirty="0"/>
              <a:t>data traffic and data access </a:t>
            </a:r>
            <a:r>
              <a:rPr lang="en-US" dirty="0" smtClean="0"/>
              <a:t>performance 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smtClean="0"/>
              <a:t>Possibility to automate some operations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317226" y="6342041"/>
            <a:ext cx="1439606" cy="365125"/>
          </a:xfrm>
        </p:spPr>
        <p:txBody>
          <a:bodyPr/>
          <a:lstStyle/>
          <a:p>
            <a:r>
              <a:rPr lang="en-US" dirty="0" smtClean="0"/>
              <a:t>10 – April - 14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65631" y="6345964"/>
            <a:ext cx="4228692" cy="365125"/>
          </a:xfrm>
        </p:spPr>
        <p:txBody>
          <a:bodyPr/>
          <a:lstStyle/>
          <a:p>
            <a:r>
              <a:rPr lang="en-US" dirty="0" err="1" smtClean="0"/>
              <a:t>A.Beche</a:t>
            </a:r>
            <a:r>
              <a:rPr lang="en-US" dirty="0" smtClean="0"/>
              <a:t> – Federated Workshop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3160" y="6337536"/>
            <a:ext cx="763639" cy="365125"/>
          </a:xfrm>
        </p:spPr>
        <p:txBody>
          <a:bodyPr/>
          <a:lstStyle/>
          <a:p>
            <a:fld id="{1EF85638-2995-764F-975A-3D74C15A7C7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6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387"/>
            <a:ext cx="9144000" cy="1304773"/>
          </a:xfrm>
        </p:spPr>
        <p:txBody>
          <a:bodyPr/>
          <a:lstStyle/>
          <a:p>
            <a:r>
              <a:rPr lang="en-US" sz="4000" dirty="0" smtClean="0"/>
              <a:t>Outlines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924" y="1162494"/>
            <a:ext cx="8921579" cy="49299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Talk 1: </a:t>
            </a:r>
            <a:r>
              <a:rPr lang="en-US" sz="2800" dirty="0" err="1" smtClean="0"/>
              <a:t>XRootD</a:t>
            </a:r>
            <a:r>
              <a:rPr lang="en-US" sz="2800" dirty="0" smtClean="0"/>
              <a:t> </a:t>
            </a:r>
            <a:r>
              <a:rPr lang="en-US" sz="2800" dirty="0"/>
              <a:t>M</a:t>
            </a:r>
            <a:r>
              <a:rPr lang="en-US" sz="2800" dirty="0" smtClean="0"/>
              <a:t>onitoring Dashboard</a:t>
            </a:r>
          </a:p>
          <a:p>
            <a:pPr lvl="1"/>
            <a:r>
              <a:rPr lang="en-US" sz="2400" dirty="0" smtClean="0"/>
              <a:t>Context</a:t>
            </a:r>
          </a:p>
          <a:p>
            <a:pPr lvl="1"/>
            <a:r>
              <a:rPr lang="en-US" sz="2400" dirty="0" smtClean="0"/>
              <a:t>Dataflow and deployment model</a:t>
            </a:r>
          </a:p>
          <a:p>
            <a:pPr lvl="1"/>
            <a:r>
              <a:rPr lang="en-US" sz="2400" dirty="0" smtClean="0"/>
              <a:t>Database: storage &amp; aggregation</a:t>
            </a:r>
          </a:p>
          <a:p>
            <a:pPr lvl="1"/>
            <a:r>
              <a:rPr lang="en-US" sz="2400" dirty="0" smtClean="0"/>
              <a:t>User interface &amp; use cases</a:t>
            </a:r>
          </a:p>
          <a:p>
            <a:pPr lvl="1"/>
            <a:r>
              <a:rPr lang="en-US" sz="2400" dirty="0" smtClean="0"/>
              <a:t>Open issues &amp; future work</a:t>
            </a:r>
          </a:p>
          <a:p>
            <a:pPr lvl="1"/>
            <a:r>
              <a:rPr lang="en-US" sz="2400" dirty="0" smtClean="0"/>
              <a:t>Summary</a:t>
            </a:r>
          </a:p>
          <a:p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Talk 2: Beyond </a:t>
            </a:r>
            <a:r>
              <a:rPr lang="en-US" sz="2800" dirty="0" err="1" smtClean="0">
                <a:solidFill>
                  <a:schemeClr val="bg1">
                    <a:lumMod val="75000"/>
                  </a:schemeClr>
                </a:solidFill>
              </a:rPr>
              <a:t>XRootD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 monitoring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HTTP/WebDAV integration</a:t>
            </a:r>
          </a:p>
          <a:p>
            <a:pPr lvl="1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Integration in the WLCG Transfers Dashboard</a:t>
            </a:r>
          </a:p>
          <a:p>
            <a:pPr lvl="1"/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 – April - 14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A.Beche</a:t>
            </a:r>
            <a:r>
              <a:rPr lang="en-US" dirty="0" smtClean="0"/>
              <a:t> – Federated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5638-2995-764F-975A-3D74C15A7C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35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5814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Application usage</a:t>
            </a:r>
            <a:endParaRPr lang="en-GB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28" y="3797839"/>
            <a:ext cx="3800471" cy="2260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82" y="3743922"/>
            <a:ext cx="3711258" cy="2295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21" y="1733107"/>
            <a:ext cx="3800471" cy="18520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171721" y="2900477"/>
            <a:ext cx="3800471" cy="3658"/>
          </a:xfrm>
          <a:prstGeom prst="line">
            <a:avLst/>
          </a:prstGeom>
          <a:ln w="6350" cmpd="sng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71720" y="2402291"/>
            <a:ext cx="3800471" cy="3658"/>
          </a:xfrm>
          <a:prstGeom prst="line">
            <a:avLst/>
          </a:prstGeom>
          <a:ln w="6350" cmpd="sng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07112" y="2357119"/>
            <a:ext cx="314740" cy="2385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20</a:t>
            </a:r>
            <a:endParaRPr lang="en-GB" sz="5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8062" y="2852419"/>
            <a:ext cx="314740" cy="2385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1</a:t>
            </a:r>
            <a:r>
              <a:rPr lang="en-US" sz="1000" b="1" dirty="0" smtClean="0">
                <a:solidFill>
                  <a:schemeClr val="tx1"/>
                </a:solidFill>
              </a:rPr>
              <a:t>0</a:t>
            </a:r>
            <a:endParaRPr lang="en-GB" sz="500" b="1" dirty="0">
              <a:solidFill>
                <a:schemeClr val="tx1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540" y="1733107"/>
            <a:ext cx="3711259" cy="18520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0" name="Straight Connector 19"/>
          <p:cNvCxnSpPr/>
          <p:nvPr/>
        </p:nvCxnSpPr>
        <p:spPr>
          <a:xfrm>
            <a:off x="4979121" y="2862877"/>
            <a:ext cx="3707678" cy="3658"/>
          </a:xfrm>
          <a:prstGeom prst="line">
            <a:avLst/>
          </a:prstGeom>
          <a:ln w="6350" cmpd="sng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979120" y="2352816"/>
            <a:ext cx="3707679" cy="0"/>
          </a:xfrm>
          <a:prstGeom prst="line">
            <a:avLst/>
          </a:prstGeom>
          <a:ln w="12700" cmpd="sng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914512" y="2319519"/>
            <a:ext cx="314740" cy="2385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30</a:t>
            </a:r>
            <a:endParaRPr lang="en-GB" sz="5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895462" y="2814819"/>
            <a:ext cx="314740" cy="2385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15</a:t>
            </a:r>
            <a:endParaRPr lang="en-GB" sz="500" b="1" dirty="0">
              <a:solidFill>
                <a:schemeClr val="tx1"/>
              </a:solidFill>
            </a:endParaRPr>
          </a:p>
        </p:txBody>
      </p:sp>
      <p:sp>
        <p:nvSpPr>
          <p:cNvPr id="26" name="TextShape 23"/>
          <p:cNvSpPr txBox="1"/>
          <p:nvPr/>
        </p:nvSpPr>
        <p:spPr>
          <a:xfrm>
            <a:off x="1078093" y="1037702"/>
            <a:ext cx="2084036" cy="559632"/>
          </a:xfrm>
          <a:prstGeom prst="rect">
            <a:avLst/>
          </a:prstGeom>
          <a:solidFill>
            <a:schemeClr val="bg1"/>
          </a:solidFill>
        </p:spPr>
        <p:txBody>
          <a:bodyPr wrap="none" lIns="90000" tIns="45000" rIns="90000" bIns="45000"/>
          <a:lstStyle/>
          <a:p>
            <a:pPr algn="ctr"/>
            <a:r>
              <a:rPr lang="en-US" sz="2800" dirty="0" smtClean="0"/>
              <a:t>FAX</a:t>
            </a:r>
          </a:p>
        </p:txBody>
      </p:sp>
      <p:sp>
        <p:nvSpPr>
          <p:cNvPr id="27" name="TextShape 23"/>
          <p:cNvSpPr txBox="1"/>
          <p:nvPr/>
        </p:nvSpPr>
        <p:spPr>
          <a:xfrm>
            <a:off x="5672796" y="1060811"/>
            <a:ext cx="2084036" cy="559632"/>
          </a:xfrm>
          <a:prstGeom prst="rect">
            <a:avLst/>
          </a:prstGeom>
          <a:solidFill>
            <a:schemeClr val="bg1"/>
          </a:solidFill>
        </p:spPr>
        <p:txBody>
          <a:bodyPr wrap="none" lIns="90000" tIns="45000" rIns="90000" bIns="45000"/>
          <a:lstStyle/>
          <a:p>
            <a:pPr algn="ctr"/>
            <a:r>
              <a:rPr lang="en-US" sz="2800" dirty="0" smtClean="0"/>
              <a:t>AAA</a:t>
            </a:r>
          </a:p>
        </p:txBody>
      </p:sp>
      <p:sp>
        <p:nvSpPr>
          <p:cNvPr id="28" name="Date Placeholder 3"/>
          <p:cNvSpPr>
            <a:spLocks noGrp="1"/>
          </p:cNvSpPr>
          <p:nvPr>
            <p:ph type="dt" sz="half" idx="10"/>
          </p:nvPr>
        </p:nvSpPr>
        <p:spPr>
          <a:xfrm>
            <a:off x="6317226" y="6342041"/>
            <a:ext cx="1439606" cy="365125"/>
          </a:xfrm>
        </p:spPr>
        <p:txBody>
          <a:bodyPr/>
          <a:lstStyle/>
          <a:p>
            <a:r>
              <a:rPr lang="en-US" dirty="0" smtClean="0"/>
              <a:t>10 – April - 14</a:t>
            </a:r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65631" y="6345964"/>
            <a:ext cx="4228692" cy="365125"/>
          </a:xfrm>
        </p:spPr>
        <p:txBody>
          <a:bodyPr/>
          <a:lstStyle/>
          <a:p>
            <a:r>
              <a:rPr lang="en-US" dirty="0" err="1" smtClean="0"/>
              <a:t>A.Beche</a:t>
            </a:r>
            <a:r>
              <a:rPr lang="en-US" dirty="0" smtClean="0"/>
              <a:t> – Federated Workshop</a:t>
            </a:r>
            <a:endParaRPr lang="en-US" dirty="0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3160" y="6337536"/>
            <a:ext cx="763639" cy="365125"/>
          </a:xfrm>
        </p:spPr>
        <p:txBody>
          <a:bodyPr/>
          <a:lstStyle/>
          <a:p>
            <a:fld id="{1EF85638-2995-764F-975A-3D74C15A7C7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4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Summary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874" y="1534649"/>
            <a:ext cx="8335926" cy="4463026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Monitoring federations is a challenge</a:t>
            </a:r>
          </a:p>
          <a:p>
            <a:pPr lvl="1"/>
            <a:r>
              <a:rPr lang="en-US" sz="2000" dirty="0" smtClean="0"/>
              <a:t>High rate of </a:t>
            </a:r>
            <a:r>
              <a:rPr lang="en-US" sz="2000" dirty="0"/>
              <a:t>traffic &amp; </a:t>
            </a:r>
            <a:r>
              <a:rPr lang="en-US" sz="2000" dirty="0" smtClean="0"/>
              <a:t>information</a:t>
            </a:r>
          </a:p>
          <a:p>
            <a:pPr lvl="1"/>
            <a:r>
              <a:rPr lang="en-US" sz="2000" dirty="0" smtClean="0"/>
              <a:t>Challenge met by data aggregation, scalable technologies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Dashboard is not actively used </a:t>
            </a:r>
          </a:p>
          <a:p>
            <a:pPr lvl="1"/>
            <a:r>
              <a:rPr lang="en-US" sz="2000" dirty="0" smtClean="0"/>
              <a:t>Less than 10 daily users (FAX), less than 15 (AAA)</a:t>
            </a:r>
          </a:p>
          <a:p>
            <a:pPr lvl="1"/>
            <a:r>
              <a:rPr lang="en-US" sz="2000" dirty="0" smtClean="0"/>
              <a:t>Is there any missing functionalities?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Improvement work is ongoing</a:t>
            </a:r>
          </a:p>
          <a:p>
            <a:pPr lvl="1"/>
            <a:r>
              <a:rPr lang="en-US" sz="2000" dirty="0" smtClean="0"/>
              <a:t>New requests are coming</a:t>
            </a:r>
          </a:p>
          <a:p>
            <a:pPr lvl="1"/>
            <a:endParaRPr lang="en-US" sz="2000" dirty="0"/>
          </a:p>
          <a:p>
            <a:r>
              <a:rPr lang="en-US" sz="2400" dirty="0" err="1" smtClean="0"/>
              <a:t>XRootD</a:t>
            </a:r>
            <a:r>
              <a:rPr lang="en-US" sz="2400" dirty="0" smtClean="0"/>
              <a:t> monitoring is a one piece of the entire Data transfers puzzle</a:t>
            </a:r>
          </a:p>
          <a:p>
            <a:pPr lvl="1"/>
            <a:r>
              <a:rPr lang="en-US" sz="2000" dirty="0" smtClean="0"/>
              <a:t>See next talk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 smtClean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317226" y="6342041"/>
            <a:ext cx="1439606" cy="365125"/>
          </a:xfrm>
        </p:spPr>
        <p:txBody>
          <a:bodyPr/>
          <a:lstStyle/>
          <a:p>
            <a:r>
              <a:rPr lang="en-US" dirty="0" smtClean="0"/>
              <a:t>10 – April - 14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65631" y="6345964"/>
            <a:ext cx="4228692" cy="365125"/>
          </a:xfrm>
        </p:spPr>
        <p:txBody>
          <a:bodyPr/>
          <a:lstStyle/>
          <a:p>
            <a:r>
              <a:rPr lang="en-US" dirty="0" err="1" smtClean="0"/>
              <a:t>A.Beche</a:t>
            </a:r>
            <a:r>
              <a:rPr lang="en-US" dirty="0" smtClean="0"/>
              <a:t> – Federated Workshop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3160" y="6337536"/>
            <a:ext cx="763639" cy="365125"/>
          </a:xfrm>
        </p:spPr>
        <p:txBody>
          <a:bodyPr/>
          <a:lstStyle/>
          <a:p>
            <a:fld id="{1EF85638-2995-764F-975A-3D74C15A7C7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4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952398"/>
            <a:ext cx="9144000" cy="231124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i="0" u="none" kern="1200" cap="none" normalizeH="0">
                <a:solidFill>
                  <a:schemeClr val="accent1"/>
                </a:solidFill>
                <a:latin typeface="News Gothic M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Beyond </a:t>
            </a:r>
            <a:r>
              <a:rPr lang="en-US" sz="4000" dirty="0" err="1" smtClean="0"/>
              <a:t>XRootD</a:t>
            </a:r>
            <a:r>
              <a:rPr lang="en-US" sz="4000" dirty="0" smtClean="0"/>
              <a:t> monitoring</a:t>
            </a:r>
          </a:p>
          <a:p>
            <a:r>
              <a:rPr lang="en-US" b="0" dirty="0" err="1" smtClean="0"/>
              <a:t>A.Beche</a:t>
            </a:r>
            <a:endParaRPr lang="en-US" b="0" dirty="0" smtClean="0"/>
          </a:p>
          <a:p>
            <a:r>
              <a:rPr lang="en-US" b="0" dirty="0" err="1" smtClean="0"/>
              <a:t>D.Giordano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307448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88"/>
            <a:ext cx="8229600" cy="1143000"/>
          </a:xfrm>
        </p:spPr>
        <p:txBody>
          <a:bodyPr/>
          <a:lstStyle/>
          <a:p>
            <a:r>
              <a:rPr lang="en-US" sz="4000" dirty="0" smtClean="0"/>
              <a:t>Outlines</a:t>
            </a:r>
            <a:endParaRPr lang="en-GB" sz="40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35924" y="1162494"/>
            <a:ext cx="8921579" cy="4929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Talk 1: </a:t>
            </a:r>
            <a:r>
              <a:rPr lang="en-US" sz="2800" dirty="0" err="1" smtClean="0">
                <a:solidFill>
                  <a:schemeClr val="bg1">
                    <a:lumMod val="75000"/>
                  </a:schemeClr>
                </a:solidFill>
              </a:rPr>
              <a:t>XRootD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 Monitoring 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D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ashboard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Context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Dataflow and deployment model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Database: storage &amp; aggregation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User interface &amp; use cases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Open issues &amp; future work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Summary</a:t>
            </a:r>
          </a:p>
          <a:p>
            <a:r>
              <a:rPr lang="en-US" sz="2800" dirty="0" smtClean="0"/>
              <a:t>Talk 2: Beyond </a:t>
            </a:r>
            <a:r>
              <a:rPr lang="en-US" sz="2800" dirty="0" err="1" smtClean="0"/>
              <a:t>XRootD</a:t>
            </a:r>
            <a:r>
              <a:rPr lang="en-US" sz="2800" dirty="0" smtClean="0"/>
              <a:t> monitoring</a:t>
            </a:r>
          </a:p>
          <a:p>
            <a:pPr lvl="1"/>
            <a:r>
              <a:rPr lang="en-US" sz="2400" dirty="0" smtClean="0"/>
              <a:t>HTTP/WebDAV integration</a:t>
            </a:r>
          </a:p>
          <a:p>
            <a:pPr lvl="1"/>
            <a:r>
              <a:rPr lang="en-US" sz="2400" dirty="0"/>
              <a:t>Integration in the WLCG Transfers </a:t>
            </a:r>
            <a:r>
              <a:rPr lang="en-US" sz="2400" dirty="0" smtClean="0"/>
              <a:t>Dashboard</a:t>
            </a:r>
            <a:endParaRPr lang="en-US" dirty="0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317226" y="6342041"/>
            <a:ext cx="1439606" cy="365125"/>
          </a:xfrm>
        </p:spPr>
        <p:txBody>
          <a:bodyPr/>
          <a:lstStyle/>
          <a:p>
            <a:r>
              <a:rPr lang="en-US" dirty="0" smtClean="0"/>
              <a:t>10 – April - 14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65631" y="6345964"/>
            <a:ext cx="4228692" cy="365125"/>
          </a:xfrm>
        </p:spPr>
        <p:txBody>
          <a:bodyPr/>
          <a:lstStyle/>
          <a:p>
            <a:r>
              <a:rPr lang="en-US" dirty="0" err="1" smtClean="0"/>
              <a:t>A.Beche</a:t>
            </a:r>
            <a:r>
              <a:rPr lang="en-US" dirty="0" smtClean="0"/>
              <a:t> – Federated Workshop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3160" y="6337536"/>
            <a:ext cx="763639" cy="365125"/>
          </a:xfrm>
        </p:spPr>
        <p:txBody>
          <a:bodyPr/>
          <a:lstStyle/>
          <a:p>
            <a:fld id="{1EF85638-2995-764F-975A-3D74C15A7C7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0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HTTP Federation is coming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HTTP protocol will be used in the future</a:t>
            </a:r>
          </a:p>
          <a:p>
            <a:pPr lvl="1"/>
            <a:r>
              <a:rPr lang="en-US" dirty="0" err="1" smtClean="0"/>
              <a:t>XRootD</a:t>
            </a:r>
            <a:r>
              <a:rPr lang="en-US" dirty="0" smtClean="0"/>
              <a:t> servers can be accessed</a:t>
            </a:r>
          </a:p>
          <a:p>
            <a:pPr lvl="2"/>
            <a:r>
              <a:rPr lang="en-US" dirty="0" smtClean="0"/>
              <a:t>See </a:t>
            </a:r>
            <a:r>
              <a:rPr lang="en-US" dirty="0" err="1" smtClean="0"/>
              <a:t>Fabrizio’s</a:t>
            </a:r>
            <a:r>
              <a:rPr lang="en-US" dirty="0" smtClean="0"/>
              <a:t> presentation on </a:t>
            </a:r>
            <a:r>
              <a:rPr lang="en-US" dirty="0" err="1" smtClean="0"/>
              <a:t>xrdhttp</a:t>
            </a:r>
            <a:endParaRPr lang="en-US" dirty="0" smtClean="0"/>
          </a:p>
          <a:p>
            <a:pPr lvl="2"/>
            <a:endParaRPr lang="en-US" dirty="0"/>
          </a:p>
          <a:p>
            <a:r>
              <a:rPr lang="en-US" dirty="0" smtClean="0"/>
              <a:t>Two kind of accesses:</a:t>
            </a:r>
          </a:p>
          <a:p>
            <a:pPr lvl="1"/>
            <a:r>
              <a:rPr lang="en-US" dirty="0" smtClean="0"/>
              <a:t>Pure HTTP access (through Apache)</a:t>
            </a:r>
          </a:p>
          <a:p>
            <a:pPr lvl="1"/>
            <a:r>
              <a:rPr lang="en-US" dirty="0" smtClean="0"/>
              <a:t>HTTP gate to </a:t>
            </a:r>
            <a:r>
              <a:rPr lang="en-US" dirty="0" err="1" smtClean="0"/>
              <a:t>XRootD</a:t>
            </a:r>
            <a:r>
              <a:rPr lang="en-US" dirty="0" smtClean="0"/>
              <a:t> server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Can’t be monitor in the same way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317226" y="6342041"/>
            <a:ext cx="1439606" cy="365125"/>
          </a:xfrm>
        </p:spPr>
        <p:txBody>
          <a:bodyPr/>
          <a:lstStyle/>
          <a:p>
            <a:r>
              <a:rPr lang="en-US" dirty="0" smtClean="0"/>
              <a:t>10 – April - 14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65631" y="6345964"/>
            <a:ext cx="4228692" cy="365125"/>
          </a:xfrm>
        </p:spPr>
        <p:txBody>
          <a:bodyPr/>
          <a:lstStyle/>
          <a:p>
            <a:r>
              <a:rPr lang="en-US" dirty="0" err="1" smtClean="0"/>
              <a:t>A.Beche</a:t>
            </a:r>
            <a:r>
              <a:rPr lang="en-US" dirty="0" smtClean="0"/>
              <a:t> – Federated Workshop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3160" y="6337536"/>
            <a:ext cx="763639" cy="365125"/>
          </a:xfrm>
        </p:spPr>
        <p:txBody>
          <a:bodyPr/>
          <a:lstStyle/>
          <a:p>
            <a:fld id="{1EF85638-2995-764F-975A-3D74C15A7C7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6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Monitoring </a:t>
            </a:r>
            <a:r>
              <a:rPr lang="en-US" sz="4000" dirty="0" err="1" smtClean="0"/>
              <a:t>XRootD</a:t>
            </a:r>
            <a:r>
              <a:rPr lang="en-US" sz="4000" dirty="0" smtClean="0"/>
              <a:t> access protocol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753" y="1534649"/>
            <a:ext cx="8771862" cy="2239909"/>
          </a:xfrm>
        </p:spPr>
        <p:txBody>
          <a:bodyPr/>
          <a:lstStyle/>
          <a:p>
            <a:r>
              <a:rPr lang="en-US" dirty="0" err="1" smtClean="0"/>
              <a:t>XRootD</a:t>
            </a:r>
            <a:r>
              <a:rPr lang="en-US" dirty="0" smtClean="0"/>
              <a:t> 4 will now reports the user protocol:</a:t>
            </a:r>
          </a:p>
          <a:p>
            <a:pPr lvl="1"/>
            <a:r>
              <a:rPr lang="en-US" dirty="0" smtClean="0"/>
              <a:t>All the monitoring chain needs to be updated</a:t>
            </a:r>
          </a:p>
          <a:p>
            <a:pPr lvl="1"/>
            <a:r>
              <a:rPr lang="en-US" dirty="0" smtClean="0"/>
              <a:t>Dashboard DB and UI are fully ready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7" y="3285460"/>
            <a:ext cx="8854088" cy="2855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4525571" y="3604437"/>
            <a:ext cx="1791655" cy="102072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4731491" y="3769247"/>
            <a:ext cx="318976" cy="292396"/>
          </a:xfrm>
          <a:prstGeom prst="round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4735029" y="4187472"/>
            <a:ext cx="318976" cy="292396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5114252" y="3769247"/>
            <a:ext cx="723015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HTTP</a:t>
            </a:r>
            <a:endParaRPr lang="en-GB" b="1" dirty="0"/>
          </a:p>
        </p:txBody>
      </p:sp>
      <p:sp>
        <p:nvSpPr>
          <p:cNvPr id="12" name="Rectangle 11"/>
          <p:cNvSpPr/>
          <p:nvPr/>
        </p:nvSpPr>
        <p:spPr>
          <a:xfrm>
            <a:off x="5128423" y="4144940"/>
            <a:ext cx="9534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/>
              <a:t>XRootD</a:t>
            </a:r>
            <a:endParaRPr lang="en-GB" b="1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6317226" y="6342041"/>
            <a:ext cx="1439606" cy="365125"/>
          </a:xfrm>
        </p:spPr>
        <p:txBody>
          <a:bodyPr/>
          <a:lstStyle/>
          <a:p>
            <a:r>
              <a:rPr lang="en-US" dirty="0" smtClean="0"/>
              <a:t>10 – April - 14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65631" y="6345964"/>
            <a:ext cx="4228692" cy="365125"/>
          </a:xfrm>
        </p:spPr>
        <p:txBody>
          <a:bodyPr/>
          <a:lstStyle/>
          <a:p>
            <a:r>
              <a:rPr lang="en-US" dirty="0" err="1" smtClean="0"/>
              <a:t>A.Beche</a:t>
            </a:r>
            <a:r>
              <a:rPr lang="en-US" dirty="0" smtClean="0"/>
              <a:t> – Federated Workshop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3160" y="6337536"/>
            <a:ext cx="763639" cy="365125"/>
          </a:xfrm>
        </p:spPr>
        <p:txBody>
          <a:bodyPr/>
          <a:lstStyle/>
          <a:p>
            <a:fld id="{1EF85638-2995-764F-975A-3D74C15A7C7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7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2954825" y="2612125"/>
            <a:ext cx="2864716" cy="1858061"/>
          </a:xfrm>
          <a:prstGeom prst="rect">
            <a:avLst/>
          </a:prstGeom>
          <a:gradFill flip="none" rotWithShape="1">
            <a:gsLst>
              <a:gs pos="100000">
                <a:schemeClr val="accent4">
                  <a:lumMod val="40000"/>
                  <a:lumOff val="60000"/>
                </a:schemeClr>
              </a:gs>
              <a:gs pos="0">
                <a:schemeClr val="accent4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</a:rPr>
              <a:t>S</a:t>
            </a:r>
            <a:r>
              <a:rPr lang="en-US" b="1" dirty="0" smtClean="0">
                <a:solidFill>
                  <a:schemeClr val="tx1"/>
                </a:solidFill>
              </a:rPr>
              <a:t>ite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" name="Plaque 6"/>
          <p:cNvSpPr/>
          <p:nvPr/>
        </p:nvSpPr>
        <p:spPr>
          <a:xfrm>
            <a:off x="3629522" y="4728555"/>
            <a:ext cx="1135336" cy="535545"/>
          </a:xfrm>
          <a:prstGeom prst="plaqu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GLED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collector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8" name="Cloud 7"/>
          <p:cNvSpPr/>
          <p:nvPr/>
        </p:nvSpPr>
        <p:spPr>
          <a:xfrm>
            <a:off x="2064521" y="5660532"/>
            <a:ext cx="5400675" cy="481012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ActiveMQ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703988" y="3349455"/>
            <a:ext cx="733425" cy="476250"/>
          </a:xfrm>
          <a:prstGeom prst="ellipse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JOB</a:t>
            </a:r>
          </a:p>
        </p:txBody>
      </p:sp>
      <p:cxnSp>
        <p:nvCxnSpPr>
          <p:cNvPr id="22" name="Straight Arrow Connector 21"/>
          <p:cNvCxnSpPr>
            <a:stCxn id="7" idx="2"/>
          </p:cNvCxnSpPr>
          <p:nvPr/>
        </p:nvCxnSpPr>
        <p:spPr>
          <a:xfrm>
            <a:off x="4197190" y="5264100"/>
            <a:ext cx="0" cy="396432"/>
          </a:xfrm>
          <a:prstGeom prst="straightConnector1">
            <a:avLst/>
          </a:prstGeom>
          <a:ln w="38100" cmpd="sng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1774908" y="1298081"/>
            <a:ext cx="2428875" cy="62864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XRootD</a:t>
            </a:r>
            <a:r>
              <a:rPr lang="en-US" b="1" dirty="0" smtClean="0">
                <a:solidFill>
                  <a:schemeClr val="tx1"/>
                </a:solidFill>
              </a:rPr>
              <a:t> Federation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5" name="Straight Arrow Connector 44"/>
          <p:cNvCxnSpPr>
            <a:stCxn id="40" idx="2"/>
            <a:endCxn id="43" idx="0"/>
          </p:cNvCxnSpPr>
          <p:nvPr/>
        </p:nvCxnSpPr>
        <p:spPr>
          <a:xfrm>
            <a:off x="2989346" y="1926730"/>
            <a:ext cx="1397837" cy="685395"/>
          </a:xfrm>
          <a:prstGeom prst="straightConnector1">
            <a:avLst/>
          </a:prstGeom>
          <a:ln w="38100" cmpd="sng">
            <a:solidFill>
              <a:schemeClr val="accent4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 rot="16200000">
            <a:off x="2783543" y="3371648"/>
            <a:ext cx="1246064" cy="431866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XRootD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98422" y="2612126"/>
            <a:ext cx="1095375" cy="6134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Site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68" name="Straight Arrow Connector 67"/>
          <p:cNvCxnSpPr>
            <a:stCxn id="40" idx="2"/>
            <a:endCxn id="60" idx="0"/>
          </p:cNvCxnSpPr>
          <p:nvPr/>
        </p:nvCxnSpPr>
        <p:spPr>
          <a:xfrm flipH="1">
            <a:off x="1046110" y="1926730"/>
            <a:ext cx="1943236" cy="685396"/>
          </a:xfrm>
          <a:prstGeom prst="straightConnector1">
            <a:avLst/>
          </a:prstGeom>
          <a:ln w="38100" cmpd="sng">
            <a:solidFill>
              <a:schemeClr val="accent4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437413" y="3587580"/>
            <a:ext cx="753229" cy="1"/>
          </a:xfrm>
          <a:prstGeom prst="straightConnector1">
            <a:avLst/>
          </a:prstGeom>
          <a:ln w="38100" cmpd="sng">
            <a:solidFill>
              <a:schemeClr val="accent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3637567" y="2964548"/>
            <a:ext cx="1079659" cy="12584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78" name="Title 1"/>
          <p:cNvSpPr>
            <a:spLocks noGrp="1"/>
          </p:cNvSpPr>
          <p:nvPr>
            <p:ph type="title"/>
          </p:nvPr>
        </p:nvSpPr>
        <p:spPr>
          <a:xfrm>
            <a:off x="0" y="26987"/>
            <a:ext cx="9144000" cy="1271093"/>
          </a:xfrm>
        </p:spPr>
        <p:txBody>
          <a:bodyPr>
            <a:noAutofit/>
          </a:bodyPr>
          <a:lstStyle/>
          <a:p>
            <a:r>
              <a:rPr lang="en-US" sz="4000" b="0" dirty="0" smtClean="0"/>
              <a:t>HTTP/WebDAV federation monitoring</a:t>
            </a:r>
            <a:endParaRPr lang="en-GB" sz="4000" b="0" dirty="0"/>
          </a:p>
        </p:txBody>
      </p:sp>
      <p:cxnSp>
        <p:nvCxnSpPr>
          <p:cNvPr id="152" name="Curved Connector 151"/>
          <p:cNvCxnSpPr>
            <a:stCxn id="10" idx="2"/>
            <a:endCxn id="7" idx="0"/>
          </p:cNvCxnSpPr>
          <p:nvPr/>
        </p:nvCxnSpPr>
        <p:spPr>
          <a:xfrm>
            <a:off x="3622508" y="3587581"/>
            <a:ext cx="574682" cy="1140974"/>
          </a:xfrm>
          <a:prstGeom prst="curvedConnector2">
            <a:avLst/>
          </a:prstGeom>
          <a:ln w="38100" cmpd="sng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6317226" y="6342041"/>
            <a:ext cx="1439606" cy="365125"/>
          </a:xfrm>
        </p:spPr>
        <p:txBody>
          <a:bodyPr/>
          <a:lstStyle/>
          <a:p>
            <a:r>
              <a:rPr lang="en-US" dirty="0" smtClean="0"/>
              <a:t>10 – April - 14</a:t>
            </a:r>
            <a:endParaRPr lang="en-US" dirty="0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65631" y="6345964"/>
            <a:ext cx="4228692" cy="365125"/>
          </a:xfrm>
        </p:spPr>
        <p:txBody>
          <a:bodyPr/>
          <a:lstStyle/>
          <a:p>
            <a:r>
              <a:rPr lang="en-US" dirty="0" err="1" smtClean="0"/>
              <a:t>A.Beche</a:t>
            </a:r>
            <a:r>
              <a:rPr lang="en-US" dirty="0" smtClean="0"/>
              <a:t> – Federated Workshop</a:t>
            </a:r>
            <a:endParaRPr lang="en-US" dirty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3160" y="6337536"/>
            <a:ext cx="763639" cy="365125"/>
          </a:xfrm>
        </p:spPr>
        <p:txBody>
          <a:bodyPr/>
          <a:lstStyle/>
          <a:p>
            <a:fld id="{1EF85638-2995-764F-975A-3D74C15A7C7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51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2954825" y="2612125"/>
            <a:ext cx="2864716" cy="1858061"/>
          </a:xfrm>
          <a:prstGeom prst="rect">
            <a:avLst/>
          </a:prstGeom>
          <a:gradFill flip="none" rotWithShape="1">
            <a:gsLst>
              <a:gs pos="100000">
                <a:schemeClr val="accent4">
                  <a:lumMod val="40000"/>
                  <a:lumOff val="60000"/>
                </a:schemeClr>
              </a:gs>
              <a:gs pos="0">
                <a:schemeClr val="accent4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</a:rPr>
              <a:t>S</a:t>
            </a:r>
            <a:r>
              <a:rPr lang="en-US" b="1" dirty="0" smtClean="0">
                <a:solidFill>
                  <a:schemeClr val="tx1"/>
                </a:solidFill>
              </a:rPr>
              <a:t>ite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" name="Plaque 6"/>
          <p:cNvSpPr/>
          <p:nvPr/>
        </p:nvSpPr>
        <p:spPr>
          <a:xfrm>
            <a:off x="3629522" y="4728555"/>
            <a:ext cx="1135336" cy="535545"/>
          </a:xfrm>
          <a:prstGeom prst="plaqu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GLED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collector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8" name="Cloud 7"/>
          <p:cNvSpPr/>
          <p:nvPr/>
        </p:nvSpPr>
        <p:spPr>
          <a:xfrm>
            <a:off x="2064521" y="5660532"/>
            <a:ext cx="5400675" cy="481012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ActiveMQ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703988" y="3349455"/>
            <a:ext cx="733425" cy="476250"/>
          </a:xfrm>
          <a:prstGeom prst="ellipse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JOB</a:t>
            </a:r>
          </a:p>
        </p:txBody>
      </p:sp>
      <p:cxnSp>
        <p:nvCxnSpPr>
          <p:cNvPr id="22" name="Straight Arrow Connector 21"/>
          <p:cNvCxnSpPr>
            <a:stCxn id="7" idx="2"/>
          </p:cNvCxnSpPr>
          <p:nvPr/>
        </p:nvCxnSpPr>
        <p:spPr>
          <a:xfrm>
            <a:off x="4197190" y="5264100"/>
            <a:ext cx="0" cy="396432"/>
          </a:xfrm>
          <a:prstGeom prst="straightConnector1">
            <a:avLst/>
          </a:prstGeom>
          <a:ln w="38100" cmpd="sng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1774908" y="1298081"/>
            <a:ext cx="2428875" cy="62864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XRootD</a:t>
            </a:r>
            <a:r>
              <a:rPr lang="en-US" b="1" dirty="0" smtClean="0">
                <a:solidFill>
                  <a:schemeClr val="tx1"/>
                </a:solidFill>
              </a:rPr>
              <a:t> Federation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5" name="Straight Arrow Connector 44"/>
          <p:cNvCxnSpPr>
            <a:stCxn id="40" idx="2"/>
            <a:endCxn id="43" idx="0"/>
          </p:cNvCxnSpPr>
          <p:nvPr/>
        </p:nvCxnSpPr>
        <p:spPr>
          <a:xfrm>
            <a:off x="2989346" y="1926730"/>
            <a:ext cx="1397837" cy="685395"/>
          </a:xfrm>
          <a:prstGeom prst="straightConnector1">
            <a:avLst/>
          </a:prstGeom>
          <a:ln w="38100" cmpd="sng">
            <a:solidFill>
              <a:schemeClr val="accent4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 rot="16200000">
            <a:off x="2783543" y="3371648"/>
            <a:ext cx="1246064" cy="431866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XRootD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98422" y="2612126"/>
            <a:ext cx="1095375" cy="6134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Site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68" name="Straight Arrow Connector 67"/>
          <p:cNvCxnSpPr>
            <a:stCxn id="40" idx="2"/>
            <a:endCxn id="60" idx="0"/>
          </p:cNvCxnSpPr>
          <p:nvPr/>
        </p:nvCxnSpPr>
        <p:spPr>
          <a:xfrm flipH="1">
            <a:off x="1046110" y="1926730"/>
            <a:ext cx="1943236" cy="685396"/>
          </a:xfrm>
          <a:prstGeom prst="straightConnector1">
            <a:avLst/>
          </a:prstGeom>
          <a:ln w="38100" cmpd="sng">
            <a:solidFill>
              <a:schemeClr val="accent4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437413" y="3587580"/>
            <a:ext cx="753229" cy="1"/>
          </a:xfrm>
          <a:prstGeom prst="straightConnector1">
            <a:avLst/>
          </a:prstGeom>
          <a:ln w="38100" cmpd="sng">
            <a:solidFill>
              <a:schemeClr val="accent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3637567" y="2964548"/>
            <a:ext cx="1079659" cy="12584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SE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152" name="Curved Connector 151"/>
          <p:cNvCxnSpPr>
            <a:stCxn id="10" idx="2"/>
            <a:endCxn id="7" idx="0"/>
          </p:cNvCxnSpPr>
          <p:nvPr/>
        </p:nvCxnSpPr>
        <p:spPr>
          <a:xfrm>
            <a:off x="3622508" y="3587581"/>
            <a:ext cx="574682" cy="1140974"/>
          </a:xfrm>
          <a:prstGeom prst="curvedConnector2">
            <a:avLst/>
          </a:prstGeom>
          <a:ln w="38100" cmpd="sng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570584" y="1298081"/>
            <a:ext cx="2428875" cy="6286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HTTP Federation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19" idx="2"/>
            <a:endCxn id="21" idx="0"/>
          </p:cNvCxnSpPr>
          <p:nvPr/>
        </p:nvCxnSpPr>
        <p:spPr>
          <a:xfrm>
            <a:off x="5785022" y="1926730"/>
            <a:ext cx="1943235" cy="685396"/>
          </a:xfrm>
          <a:prstGeom prst="straightConnector1">
            <a:avLst/>
          </a:prstGeom>
          <a:ln w="38100" cmpd="sng"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180569" y="2612126"/>
            <a:ext cx="1095375" cy="6134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Site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0" y="26987"/>
            <a:ext cx="9144000" cy="1271093"/>
          </a:xfrm>
        </p:spPr>
        <p:txBody>
          <a:bodyPr>
            <a:noAutofit/>
          </a:bodyPr>
          <a:lstStyle/>
          <a:p>
            <a:r>
              <a:rPr lang="en-US" sz="4000" b="0" dirty="0" smtClean="0"/>
              <a:t>HTTP/WebDAV federation monitoring</a:t>
            </a:r>
            <a:endParaRPr lang="en-GB" sz="4000" b="0" dirty="0"/>
          </a:p>
        </p:txBody>
      </p:sp>
      <p:sp>
        <p:nvSpPr>
          <p:cNvPr id="27" name="Date Placeholder 3"/>
          <p:cNvSpPr>
            <a:spLocks noGrp="1"/>
          </p:cNvSpPr>
          <p:nvPr>
            <p:ph type="dt" sz="half" idx="10"/>
          </p:nvPr>
        </p:nvSpPr>
        <p:spPr>
          <a:xfrm>
            <a:off x="6317226" y="6342041"/>
            <a:ext cx="1439606" cy="365125"/>
          </a:xfrm>
        </p:spPr>
        <p:txBody>
          <a:bodyPr/>
          <a:lstStyle/>
          <a:p>
            <a:r>
              <a:rPr lang="en-US" dirty="0" smtClean="0"/>
              <a:t>10 – April - 14</a:t>
            </a:r>
            <a:endParaRPr lang="en-US" dirty="0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65631" y="6345964"/>
            <a:ext cx="4228692" cy="365125"/>
          </a:xfrm>
        </p:spPr>
        <p:txBody>
          <a:bodyPr/>
          <a:lstStyle/>
          <a:p>
            <a:r>
              <a:rPr lang="en-US" dirty="0" err="1" smtClean="0"/>
              <a:t>A.Beche</a:t>
            </a:r>
            <a:r>
              <a:rPr lang="en-US" dirty="0" smtClean="0"/>
              <a:t> – Federated Workshop</a:t>
            </a:r>
            <a:endParaRPr lang="en-US" dirty="0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3160" y="6337536"/>
            <a:ext cx="763639" cy="365125"/>
          </a:xfrm>
        </p:spPr>
        <p:txBody>
          <a:bodyPr/>
          <a:lstStyle/>
          <a:p>
            <a:fld id="{1EF85638-2995-764F-975A-3D74C15A7C7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6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2954825" y="2612125"/>
            <a:ext cx="2864716" cy="1858061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40000"/>
                  <a:lumOff val="60000"/>
                </a:schemeClr>
              </a:gs>
              <a:gs pos="0">
                <a:schemeClr val="accent4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</a:rPr>
              <a:t>S</a:t>
            </a:r>
            <a:r>
              <a:rPr lang="en-US" b="1" dirty="0" smtClean="0">
                <a:solidFill>
                  <a:schemeClr val="tx1"/>
                </a:solidFill>
              </a:rPr>
              <a:t>ite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5638-2995-764F-975A-3D74C15A7C7B}" type="slidenum">
              <a:rPr lang="en-US" smtClean="0"/>
              <a:t>28</a:t>
            </a:fld>
            <a:endParaRPr lang="en-US"/>
          </a:p>
        </p:txBody>
      </p:sp>
      <p:sp>
        <p:nvSpPr>
          <p:cNvPr id="7" name="Plaque 6"/>
          <p:cNvSpPr/>
          <p:nvPr/>
        </p:nvSpPr>
        <p:spPr>
          <a:xfrm>
            <a:off x="3629522" y="4728555"/>
            <a:ext cx="1135336" cy="535545"/>
          </a:xfrm>
          <a:prstGeom prst="plaqu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GLED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collector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8" name="Cloud 7"/>
          <p:cNvSpPr/>
          <p:nvPr/>
        </p:nvSpPr>
        <p:spPr>
          <a:xfrm>
            <a:off x="2064521" y="5660532"/>
            <a:ext cx="5400675" cy="481012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ActiveMQ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703988" y="3349455"/>
            <a:ext cx="733425" cy="476250"/>
          </a:xfrm>
          <a:prstGeom prst="ellipse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JOB</a:t>
            </a:r>
          </a:p>
        </p:txBody>
      </p:sp>
      <p:cxnSp>
        <p:nvCxnSpPr>
          <p:cNvPr id="22" name="Straight Arrow Connector 21"/>
          <p:cNvCxnSpPr>
            <a:stCxn id="7" idx="2"/>
          </p:cNvCxnSpPr>
          <p:nvPr/>
        </p:nvCxnSpPr>
        <p:spPr>
          <a:xfrm>
            <a:off x="4197190" y="5264100"/>
            <a:ext cx="0" cy="396432"/>
          </a:xfrm>
          <a:prstGeom prst="straightConnector1">
            <a:avLst/>
          </a:prstGeom>
          <a:ln w="38100" cmpd="sng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6194323" y="3037941"/>
            <a:ext cx="733425" cy="47625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JOB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774908" y="1298081"/>
            <a:ext cx="2428875" cy="62864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XRootD</a:t>
            </a:r>
            <a:r>
              <a:rPr lang="en-US" b="1" dirty="0" smtClean="0">
                <a:solidFill>
                  <a:schemeClr val="tx1"/>
                </a:solidFill>
              </a:rPr>
              <a:t> Federation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570584" y="1298081"/>
            <a:ext cx="2428875" cy="6286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HTTP Federation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5" name="Straight Arrow Connector 44"/>
          <p:cNvCxnSpPr>
            <a:stCxn id="40" idx="2"/>
            <a:endCxn id="43" idx="0"/>
          </p:cNvCxnSpPr>
          <p:nvPr/>
        </p:nvCxnSpPr>
        <p:spPr>
          <a:xfrm>
            <a:off x="2989346" y="1926730"/>
            <a:ext cx="1397837" cy="685395"/>
          </a:xfrm>
          <a:prstGeom prst="straightConnector1">
            <a:avLst/>
          </a:prstGeom>
          <a:ln w="38100" cmpd="sng">
            <a:solidFill>
              <a:schemeClr val="accent4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1" idx="2"/>
            <a:endCxn id="43" idx="0"/>
          </p:cNvCxnSpPr>
          <p:nvPr/>
        </p:nvCxnSpPr>
        <p:spPr>
          <a:xfrm flipH="1">
            <a:off x="4387183" y="1926730"/>
            <a:ext cx="1397839" cy="685395"/>
          </a:xfrm>
          <a:prstGeom prst="straightConnector1">
            <a:avLst/>
          </a:prstGeom>
          <a:ln w="38100" cmpd="sng"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1" idx="2"/>
            <a:endCxn id="42" idx="0"/>
          </p:cNvCxnSpPr>
          <p:nvPr/>
        </p:nvCxnSpPr>
        <p:spPr>
          <a:xfrm>
            <a:off x="5785022" y="1926730"/>
            <a:ext cx="1943235" cy="685396"/>
          </a:xfrm>
          <a:prstGeom prst="straightConnector1">
            <a:avLst/>
          </a:prstGeom>
          <a:ln w="38100" cmpd="sng"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 rot="16200000">
            <a:off x="2783543" y="3371648"/>
            <a:ext cx="1246064" cy="431866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XRootD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714447" y="2964551"/>
            <a:ext cx="863727" cy="623031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Xrd</a:t>
            </a:r>
            <a:r>
              <a:rPr lang="en-US" sz="1400" b="1" dirty="0" smtClean="0">
                <a:solidFill>
                  <a:schemeClr val="tx1"/>
                </a:solidFill>
              </a:rPr>
              <a:t> HTTP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180569" y="2612126"/>
            <a:ext cx="1095375" cy="6134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Site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98422" y="2612126"/>
            <a:ext cx="1095375" cy="6134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Site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68" name="Straight Arrow Connector 67"/>
          <p:cNvCxnSpPr>
            <a:stCxn id="40" idx="2"/>
            <a:endCxn id="60" idx="0"/>
          </p:cNvCxnSpPr>
          <p:nvPr/>
        </p:nvCxnSpPr>
        <p:spPr>
          <a:xfrm flipH="1">
            <a:off x="1046110" y="1926730"/>
            <a:ext cx="1943236" cy="685396"/>
          </a:xfrm>
          <a:prstGeom prst="straightConnector1">
            <a:avLst/>
          </a:prstGeom>
          <a:ln w="38100" cmpd="sng">
            <a:solidFill>
              <a:schemeClr val="accent4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437413" y="3587580"/>
            <a:ext cx="753229" cy="1"/>
          </a:xfrm>
          <a:prstGeom prst="straightConnector1">
            <a:avLst/>
          </a:prstGeom>
          <a:ln w="38100" cmpd="sng">
            <a:solidFill>
              <a:schemeClr val="accent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5" idx="2"/>
            <a:endCxn id="11" idx="3"/>
          </p:cNvCxnSpPr>
          <p:nvPr/>
        </p:nvCxnSpPr>
        <p:spPr>
          <a:xfrm flipH="1">
            <a:off x="5578174" y="3276066"/>
            <a:ext cx="616149" cy="1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3637567" y="2964548"/>
            <a:ext cx="1079659" cy="12584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SE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1" idx="1"/>
            <a:endCxn id="7" idx="0"/>
          </p:cNvCxnSpPr>
          <p:nvPr/>
        </p:nvCxnSpPr>
        <p:spPr>
          <a:xfrm rot="10800000" flipV="1">
            <a:off x="4197191" y="3276067"/>
            <a:ext cx="517257" cy="1452488"/>
          </a:xfrm>
          <a:prstGeom prst="curvedConnector2">
            <a:avLst/>
          </a:prstGeom>
          <a:ln w="38100" cmpd="sng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Curved Connector 151"/>
          <p:cNvCxnSpPr>
            <a:stCxn id="10" idx="2"/>
            <a:endCxn id="7" idx="0"/>
          </p:cNvCxnSpPr>
          <p:nvPr/>
        </p:nvCxnSpPr>
        <p:spPr>
          <a:xfrm>
            <a:off x="3622508" y="3587581"/>
            <a:ext cx="574682" cy="1140974"/>
          </a:xfrm>
          <a:prstGeom prst="curvedConnector2">
            <a:avLst/>
          </a:prstGeom>
          <a:ln w="38100" cmpd="sng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Date Placeholder 3"/>
          <p:cNvSpPr>
            <a:spLocks noGrp="1"/>
          </p:cNvSpPr>
          <p:nvPr>
            <p:ph type="dt" sz="half" idx="10"/>
          </p:nvPr>
        </p:nvSpPr>
        <p:spPr>
          <a:xfrm>
            <a:off x="6317226" y="6342041"/>
            <a:ext cx="1439606" cy="365125"/>
          </a:xfrm>
        </p:spPr>
        <p:txBody>
          <a:bodyPr/>
          <a:lstStyle/>
          <a:p>
            <a:r>
              <a:rPr lang="en-US" dirty="0" smtClean="0"/>
              <a:t>29 November 2013</a:t>
            </a:r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65631" y="6345964"/>
            <a:ext cx="4228692" cy="365125"/>
          </a:xfrm>
        </p:spPr>
        <p:txBody>
          <a:bodyPr/>
          <a:lstStyle/>
          <a:p>
            <a:r>
              <a:rPr lang="en-US" dirty="0" smtClean="0"/>
              <a:t>Alexandre </a:t>
            </a:r>
            <a:r>
              <a:rPr lang="en-US" dirty="0" err="1" smtClean="0"/>
              <a:t>Beche</a:t>
            </a:r>
            <a:r>
              <a:rPr lang="en-US" dirty="0" smtClean="0"/>
              <a:t> - ITTF</a:t>
            </a:r>
            <a:endParaRPr lang="en-US" dirty="0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0" y="26987"/>
            <a:ext cx="9144000" cy="12710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i="0" u="none" kern="1200" cap="none" normalizeH="0">
                <a:solidFill>
                  <a:schemeClr val="accent1"/>
                </a:solidFill>
                <a:latin typeface="News Gothic MT"/>
                <a:ea typeface="+mj-ea"/>
                <a:cs typeface="+mj-cs"/>
              </a:defRPr>
            </a:lvl1pPr>
          </a:lstStyle>
          <a:p>
            <a:r>
              <a:rPr lang="en-US" sz="4000" b="0" smtClean="0"/>
              <a:t>HTTP/WebDAV federation monitoring</a:t>
            </a:r>
            <a:endParaRPr lang="en-GB" sz="4000" b="0" dirty="0"/>
          </a:p>
        </p:txBody>
      </p:sp>
    </p:spTree>
    <p:extLst>
      <p:ext uri="{BB962C8B-B14F-4D97-AF65-F5344CB8AC3E}">
        <p14:creationId xmlns:p14="http://schemas.microsoft.com/office/powerpoint/2010/main" val="124088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2954825" y="2612125"/>
            <a:ext cx="2864716" cy="1858061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40000"/>
                  <a:lumOff val="60000"/>
                </a:schemeClr>
              </a:gs>
              <a:gs pos="0">
                <a:schemeClr val="accent4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</a:rPr>
              <a:t>S</a:t>
            </a:r>
            <a:r>
              <a:rPr lang="en-US" b="1" dirty="0" smtClean="0">
                <a:solidFill>
                  <a:schemeClr val="tx1"/>
                </a:solidFill>
              </a:rPr>
              <a:t>ite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" name="Plaque 6"/>
          <p:cNvSpPr/>
          <p:nvPr/>
        </p:nvSpPr>
        <p:spPr>
          <a:xfrm>
            <a:off x="3629522" y="4728555"/>
            <a:ext cx="1135336" cy="535545"/>
          </a:xfrm>
          <a:prstGeom prst="plaqu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GLED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collector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8" name="Cloud 7"/>
          <p:cNvSpPr/>
          <p:nvPr/>
        </p:nvSpPr>
        <p:spPr>
          <a:xfrm>
            <a:off x="2064521" y="5660532"/>
            <a:ext cx="5400675" cy="481012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ActiveMQ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703988" y="3349455"/>
            <a:ext cx="733425" cy="476250"/>
          </a:xfrm>
          <a:prstGeom prst="ellipse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JOB</a:t>
            </a:r>
          </a:p>
        </p:txBody>
      </p:sp>
      <p:cxnSp>
        <p:nvCxnSpPr>
          <p:cNvPr id="22" name="Straight Arrow Connector 21"/>
          <p:cNvCxnSpPr>
            <a:stCxn id="7" idx="2"/>
          </p:cNvCxnSpPr>
          <p:nvPr/>
        </p:nvCxnSpPr>
        <p:spPr>
          <a:xfrm>
            <a:off x="4197190" y="5264100"/>
            <a:ext cx="0" cy="396432"/>
          </a:xfrm>
          <a:prstGeom prst="straightConnector1">
            <a:avLst/>
          </a:prstGeom>
          <a:ln w="38100" cmpd="sng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6194323" y="3037941"/>
            <a:ext cx="733425" cy="47625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JOB</a:t>
            </a:r>
          </a:p>
        </p:txBody>
      </p:sp>
      <p:sp>
        <p:nvSpPr>
          <p:cNvPr id="28" name="Oval 27"/>
          <p:cNvSpPr/>
          <p:nvPr/>
        </p:nvSpPr>
        <p:spPr>
          <a:xfrm>
            <a:off x="6194323" y="3661492"/>
            <a:ext cx="733425" cy="47625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JOB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774908" y="1298081"/>
            <a:ext cx="2428875" cy="62864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XRootD</a:t>
            </a:r>
            <a:r>
              <a:rPr lang="en-US" b="1" dirty="0" smtClean="0">
                <a:solidFill>
                  <a:schemeClr val="tx1"/>
                </a:solidFill>
              </a:rPr>
              <a:t> Federation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570584" y="1298081"/>
            <a:ext cx="2428875" cy="6286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HTTP Federation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5" name="Straight Arrow Connector 44"/>
          <p:cNvCxnSpPr>
            <a:stCxn id="40" idx="2"/>
            <a:endCxn id="43" idx="0"/>
          </p:cNvCxnSpPr>
          <p:nvPr/>
        </p:nvCxnSpPr>
        <p:spPr>
          <a:xfrm>
            <a:off x="2989346" y="1926730"/>
            <a:ext cx="1397837" cy="685395"/>
          </a:xfrm>
          <a:prstGeom prst="straightConnector1">
            <a:avLst/>
          </a:prstGeom>
          <a:ln w="38100" cmpd="sng">
            <a:solidFill>
              <a:schemeClr val="accent4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1" idx="2"/>
            <a:endCxn id="43" idx="0"/>
          </p:cNvCxnSpPr>
          <p:nvPr/>
        </p:nvCxnSpPr>
        <p:spPr>
          <a:xfrm flipH="1">
            <a:off x="4387183" y="1926730"/>
            <a:ext cx="1397839" cy="685395"/>
          </a:xfrm>
          <a:prstGeom prst="straightConnector1">
            <a:avLst/>
          </a:prstGeom>
          <a:ln w="38100" cmpd="sng"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1" idx="2"/>
            <a:endCxn id="42" idx="0"/>
          </p:cNvCxnSpPr>
          <p:nvPr/>
        </p:nvCxnSpPr>
        <p:spPr>
          <a:xfrm>
            <a:off x="5785022" y="1926730"/>
            <a:ext cx="1943235" cy="685396"/>
          </a:xfrm>
          <a:prstGeom prst="straightConnector1">
            <a:avLst/>
          </a:prstGeom>
          <a:ln w="38100" cmpd="sng"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 rot="16200000">
            <a:off x="2783543" y="3371648"/>
            <a:ext cx="1246064" cy="431866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XRootD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714447" y="2964551"/>
            <a:ext cx="863727" cy="623031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Xrd</a:t>
            </a:r>
            <a:r>
              <a:rPr lang="en-US" sz="1400" b="1" dirty="0" smtClean="0">
                <a:solidFill>
                  <a:schemeClr val="tx1"/>
                </a:solidFill>
              </a:rPr>
              <a:t> HTTP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714447" y="3588102"/>
            <a:ext cx="863727" cy="623031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Apache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180569" y="2612126"/>
            <a:ext cx="1095375" cy="6134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Site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98422" y="2612126"/>
            <a:ext cx="1095375" cy="6134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Site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68" name="Straight Arrow Connector 67"/>
          <p:cNvCxnSpPr>
            <a:stCxn id="40" idx="2"/>
            <a:endCxn id="60" idx="0"/>
          </p:cNvCxnSpPr>
          <p:nvPr/>
        </p:nvCxnSpPr>
        <p:spPr>
          <a:xfrm flipH="1">
            <a:off x="1046110" y="1926730"/>
            <a:ext cx="1943236" cy="685396"/>
          </a:xfrm>
          <a:prstGeom prst="straightConnector1">
            <a:avLst/>
          </a:prstGeom>
          <a:ln w="38100" cmpd="sng">
            <a:solidFill>
              <a:schemeClr val="accent4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437413" y="3587580"/>
            <a:ext cx="753229" cy="1"/>
          </a:xfrm>
          <a:prstGeom prst="straightConnector1">
            <a:avLst/>
          </a:prstGeom>
          <a:ln w="38100" cmpd="sng">
            <a:solidFill>
              <a:schemeClr val="accent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8" idx="2"/>
            <a:endCxn id="12" idx="3"/>
          </p:cNvCxnSpPr>
          <p:nvPr/>
        </p:nvCxnSpPr>
        <p:spPr>
          <a:xfrm flipH="1">
            <a:off x="5578174" y="3899617"/>
            <a:ext cx="616149" cy="1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5" idx="2"/>
            <a:endCxn id="11" idx="3"/>
          </p:cNvCxnSpPr>
          <p:nvPr/>
        </p:nvCxnSpPr>
        <p:spPr>
          <a:xfrm flipH="1">
            <a:off x="5578174" y="3276066"/>
            <a:ext cx="616149" cy="1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3637567" y="2964548"/>
            <a:ext cx="1079659" cy="12584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SE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1" idx="1"/>
            <a:endCxn id="7" idx="0"/>
          </p:cNvCxnSpPr>
          <p:nvPr/>
        </p:nvCxnSpPr>
        <p:spPr>
          <a:xfrm rot="10800000" flipV="1">
            <a:off x="4197191" y="3276067"/>
            <a:ext cx="517257" cy="1452488"/>
          </a:xfrm>
          <a:prstGeom prst="curvedConnector2">
            <a:avLst/>
          </a:prstGeom>
          <a:ln w="38100" cmpd="sng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Curved Connector 151"/>
          <p:cNvCxnSpPr>
            <a:stCxn id="10" idx="2"/>
            <a:endCxn id="7" idx="0"/>
          </p:cNvCxnSpPr>
          <p:nvPr/>
        </p:nvCxnSpPr>
        <p:spPr>
          <a:xfrm>
            <a:off x="3622508" y="3587581"/>
            <a:ext cx="574682" cy="1140974"/>
          </a:xfrm>
          <a:prstGeom prst="curvedConnector2">
            <a:avLst/>
          </a:prstGeom>
          <a:ln w="38100" cmpd="sng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itle 1"/>
          <p:cNvSpPr txBox="1">
            <a:spLocks/>
          </p:cNvSpPr>
          <p:nvPr/>
        </p:nvSpPr>
        <p:spPr>
          <a:xfrm>
            <a:off x="0" y="26987"/>
            <a:ext cx="9144000" cy="12710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i="0" u="none" kern="1200" cap="none" normalizeH="0">
                <a:solidFill>
                  <a:schemeClr val="accent1"/>
                </a:solidFill>
                <a:latin typeface="News Gothic MT"/>
                <a:ea typeface="+mj-ea"/>
                <a:cs typeface="+mj-cs"/>
              </a:defRPr>
            </a:lvl1pPr>
          </a:lstStyle>
          <a:p>
            <a:r>
              <a:rPr lang="en-US" sz="4000" b="0" smtClean="0"/>
              <a:t>HTTP/WebDAV federation monitoring</a:t>
            </a:r>
            <a:endParaRPr lang="en-GB" sz="4000" b="0" dirty="0"/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7226" y="6342041"/>
            <a:ext cx="1439606" cy="365125"/>
          </a:xfrm>
        </p:spPr>
        <p:txBody>
          <a:bodyPr/>
          <a:lstStyle/>
          <a:p>
            <a:r>
              <a:rPr lang="en-US" dirty="0" smtClean="0"/>
              <a:t>10 – April - 14</a:t>
            </a:r>
            <a:endParaRPr lang="en-US" dirty="0"/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65631" y="6345964"/>
            <a:ext cx="4228692" cy="365125"/>
          </a:xfrm>
        </p:spPr>
        <p:txBody>
          <a:bodyPr/>
          <a:lstStyle/>
          <a:p>
            <a:r>
              <a:rPr lang="en-US" dirty="0" err="1" smtClean="0"/>
              <a:t>A.Beche</a:t>
            </a:r>
            <a:r>
              <a:rPr lang="en-US" dirty="0" smtClean="0"/>
              <a:t> – Federated Workshop</a:t>
            </a:r>
            <a:endParaRPr lang="en-US" dirty="0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3160" y="6337536"/>
            <a:ext cx="763639" cy="365125"/>
          </a:xfrm>
        </p:spPr>
        <p:txBody>
          <a:bodyPr/>
          <a:lstStyle/>
          <a:p>
            <a:fld id="{1EF85638-2995-764F-975A-3D74C15A7C7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43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5948833"/>
              </p:ext>
            </p:extLst>
          </p:nvPr>
        </p:nvGraphicFramePr>
        <p:xfrm>
          <a:off x="30347" y="2699673"/>
          <a:ext cx="5023663" cy="3457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326"/>
            <a:ext cx="9144000" cy="1311312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XRootD</a:t>
            </a:r>
            <a:r>
              <a:rPr lang="en-US" sz="4000" dirty="0" smtClean="0"/>
              <a:t> federation monitoring</a:t>
            </a:r>
            <a:endParaRPr lang="en-GB" sz="40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35924" y="1520456"/>
            <a:ext cx="8921579" cy="1095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Activity started during summer 2012</a:t>
            </a:r>
          </a:p>
          <a:p>
            <a:pPr lvl="1"/>
            <a:r>
              <a:rPr lang="en-US" dirty="0" smtClean="0"/>
              <a:t>4 sites for FAX,  11 for AAA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613984" y="3150178"/>
            <a:ext cx="2970043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Monitoring data increased accordingly</a:t>
            </a:r>
            <a:endParaRPr lang="en-GB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579224"/>
              </p:ext>
            </p:extLst>
          </p:nvPr>
        </p:nvGraphicFramePr>
        <p:xfrm>
          <a:off x="5054010" y="3935845"/>
          <a:ext cx="4089990" cy="14631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3330"/>
                <a:gridCol w="1363330"/>
                <a:gridCol w="1363330"/>
              </a:tblGrid>
              <a:tr h="48771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July 2012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March 2014</a:t>
                      </a:r>
                      <a:endParaRPr lang="en-GB" dirty="0"/>
                    </a:p>
                  </a:txBody>
                  <a:tcPr/>
                </a:tc>
              </a:tr>
              <a:tr h="487719">
                <a:tc>
                  <a:txBody>
                    <a:bodyPr/>
                    <a:lstStyle/>
                    <a:p>
                      <a:r>
                        <a:rPr lang="en-US" dirty="0" smtClean="0"/>
                        <a:t>AAA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606k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43M</a:t>
                      </a:r>
                      <a:endParaRPr lang="en-GB" dirty="0"/>
                    </a:p>
                  </a:txBody>
                  <a:tcPr/>
                </a:tc>
              </a:tr>
              <a:tr h="487719">
                <a:tc>
                  <a:txBody>
                    <a:bodyPr/>
                    <a:lstStyle/>
                    <a:p>
                      <a:r>
                        <a:rPr lang="en-US" dirty="0" smtClean="0"/>
                        <a:t>FAX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22M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942" y="4246932"/>
            <a:ext cx="8382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317226" y="6342041"/>
            <a:ext cx="1439606" cy="365125"/>
          </a:xfrm>
        </p:spPr>
        <p:txBody>
          <a:bodyPr/>
          <a:lstStyle/>
          <a:p>
            <a:r>
              <a:rPr lang="en-US" dirty="0" smtClean="0"/>
              <a:t>10 – April - 14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65631" y="6345964"/>
            <a:ext cx="4228692" cy="365125"/>
          </a:xfrm>
        </p:spPr>
        <p:txBody>
          <a:bodyPr/>
          <a:lstStyle/>
          <a:p>
            <a:r>
              <a:rPr lang="en-US" dirty="0" err="1" smtClean="0"/>
              <a:t>A.Beche</a:t>
            </a:r>
            <a:r>
              <a:rPr lang="en-US" dirty="0" smtClean="0"/>
              <a:t> – Federated Workshop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3160" y="6337536"/>
            <a:ext cx="763639" cy="365125"/>
          </a:xfrm>
        </p:spPr>
        <p:txBody>
          <a:bodyPr/>
          <a:lstStyle/>
          <a:p>
            <a:fld id="{1EF85638-2995-764F-975A-3D74C15A7C7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6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2954825" y="2612125"/>
            <a:ext cx="2864716" cy="1858061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40000"/>
                  <a:lumOff val="60000"/>
                </a:schemeClr>
              </a:gs>
              <a:gs pos="0">
                <a:schemeClr val="accent4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</a:rPr>
              <a:t>S</a:t>
            </a:r>
            <a:r>
              <a:rPr lang="en-US" b="1" dirty="0" smtClean="0">
                <a:solidFill>
                  <a:schemeClr val="tx1"/>
                </a:solidFill>
              </a:rPr>
              <a:t>ite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" name="Plaque 6"/>
          <p:cNvSpPr/>
          <p:nvPr/>
        </p:nvSpPr>
        <p:spPr>
          <a:xfrm>
            <a:off x="3629522" y="4728555"/>
            <a:ext cx="1135336" cy="535545"/>
          </a:xfrm>
          <a:prstGeom prst="plaqu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GLED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collector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8" name="Cloud 7"/>
          <p:cNvSpPr/>
          <p:nvPr/>
        </p:nvSpPr>
        <p:spPr>
          <a:xfrm>
            <a:off x="2064521" y="5660532"/>
            <a:ext cx="5400675" cy="481012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ActiveMQ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703988" y="3349455"/>
            <a:ext cx="733425" cy="476250"/>
          </a:xfrm>
          <a:prstGeom prst="ellipse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JOB</a:t>
            </a:r>
          </a:p>
        </p:txBody>
      </p:sp>
      <p:cxnSp>
        <p:nvCxnSpPr>
          <p:cNvPr id="22" name="Straight Arrow Connector 21"/>
          <p:cNvCxnSpPr>
            <a:stCxn id="7" idx="2"/>
          </p:cNvCxnSpPr>
          <p:nvPr/>
        </p:nvCxnSpPr>
        <p:spPr>
          <a:xfrm>
            <a:off x="4197190" y="5264100"/>
            <a:ext cx="0" cy="396432"/>
          </a:xfrm>
          <a:prstGeom prst="straightConnector1">
            <a:avLst/>
          </a:prstGeom>
          <a:ln w="38100" cmpd="sng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6194323" y="3037941"/>
            <a:ext cx="733425" cy="47625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JOB</a:t>
            </a:r>
          </a:p>
        </p:txBody>
      </p:sp>
      <p:sp>
        <p:nvSpPr>
          <p:cNvPr id="28" name="Oval 27"/>
          <p:cNvSpPr/>
          <p:nvPr/>
        </p:nvSpPr>
        <p:spPr>
          <a:xfrm>
            <a:off x="6194323" y="3661492"/>
            <a:ext cx="733425" cy="47625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JOB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774908" y="1298081"/>
            <a:ext cx="2428875" cy="62864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XRootD</a:t>
            </a:r>
            <a:r>
              <a:rPr lang="en-US" b="1" dirty="0" smtClean="0">
                <a:solidFill>
                  <a:schemeClr val="tx1"/>
                </a:solidFill>
              </a:rPr>
              <a:t> Federation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570584" y="1298081"/>
            <a:ext cx="2428875" cy="6286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HTTP Federation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5" name="Straight Arrow Connector 44"/>
          <p:cNvCxnSpPr>
            <a:stCxn id="40" idx="2"/>
            <a:endCxn id="43" idx="0"/>
          </p:cNvCxnSpPr>
          <p:nvPr/>
        </p:nvCxnSpPr>
        <p:spPr>
          <a:xfrm>
            <a:off x="2989346" y="1926730"/>
            <a:ext cx="1397837" cy="685395"/>
          </a:xfrm>
          <a:prstGeom prst="straightConnector1">
            <a:avLst/>
          </a:prstGeom>
          <a:ln w="38100" cmpd="sng">
            <a:solidFill>
              <a:schemeClr val="accent4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1" idx="2"/>
            <a:endCxn id="43" idx="0"/>
          </p:cNvCxnSpPr>
          <p:nvPr/>
        </p:nvCxnSpPr>
        <p:spPr>
          <a:xfrm flipH="1">
            <a:off x="4387183" y="1926730"/>
            <a:ext cx="1397839" cy="685395"/>
          </a:xfrm>
          <a:prstGeom prst="straightConnector1">
            <a:avLst/>
          </a:prstGeom>
          <a:ln w="38100" cmpd="sng"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1" idx="2"/>
            <a:endCxn id="42" idx="0"/>
          </p:cNvCxnSpPr>
          <p:nvPr/>
        </p:nvCxnSpPr>
        <p:spPr>
          <a:xfrm>
            <a:off x="5785022" y="1926730"/>
            <a:ext cx="1943235" cy="685396"/>
          </a:xfrm>
          <a:prstGeom prst="straightConnector1">
            <a:avLst/>
          </a:prstGeom>
          <a:ln w="38100" cmpd="sng"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 rot="16200000">
            <a:off x="2783543" y="3371648"/>
            <a:ext cx="1246064" cy="431866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XRootD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714447" y="2964551"/>
            <a:ext cx="863727" cy="623031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Xrd</a:t>
            </a:r>
            <a:r>
              <a:rPr lang="en-US" sz="1400" b="1" dirty="0" smtClean="0">
                <a:solidFill>
                  <a:schemeClr val="tx1"/>
                </a:solidFill>
              </a:rPr>
              <a:t> HTTP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714447" y="3588102"/>
            <a:ext cx="863727" cy="623031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Apache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180569" y="2612126"/>
            <a:ext cx="1095375" cy="6134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Site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98422" y="2612126"/>
            <a:ext cx="1095375" cy="6134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Site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68" name="Straight Arrow Connector 67"/>
          <p:cNvCxnSpPr>
            <a:stCxn id="40" idx="2"/>
            <a:endCxn id="60" idx="0"/>
          </p:cNvCxnSpPr>
          <p:nvPr/>
        </p:nvCxnSpPr>
        <p:spPr>
          <a:xfrm flipH="1">
            <a:off x="1046110" y="1926730"/>
            <a:ext cx="1943236" cy="685396"/>
          </a:xfrm>
          <a:prstGeom prst="straightConnector1">
            <a:avLst/>
          </a:prstGeom>
          <a:ln w="38100" cmpd="sng">
            <a:solidFill>
              <a:schemeClr val="accent4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437413" y="3587580"/>
            <a:ext cx="753229" cy="1"/>
          </a:xfrm>
          <a:prstGeom prst="straightConnector1">
            <a:avLst/>
          </a:prstGeom>
          <a:ln w="38100" cmpd="sng">
            <a:solidFill>
              <a:schemeClr val="accent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8" idx="2"/>
            <a:endCxn id="12" idx="3"/>
          </p:cNvCxnSpPr>
          <p:nvPr/>
        </p:nvCxnSpPr>
        <p:spPr>
          <a:xfrm flipH="1">
            <a:off x="5578174" y="3899617"/>
            <a:ext cx="616149" cy="1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5" idx="2"/>
            <a:endCxn id="11" idx="3"/>
          </p:cNvCxnSpPr>
          <p:nvPr/>
        </p:nvCxnSpPr>
        <p:spPr>
          <a:xfrm flipH="1">
            <a:off x="5578174" y="3276066"/>
            <a:ext cx="616149" cy="1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stCxn id="12" idx="2"/>
          </p:cNvCxnSpPr>
          <p:nvPr/>
        </p:nvCxnSpPr>
        <p:spPr>
          <a:xfrm>
            <a:off x="5146311" y="4211133"/>
            <a:ext cx="9414" cy="1370848"/>
          </a:xfrm>
          <a:prstGeom prst="straightConnector1">
            <a:avLst/>
          </a:prstGeom>
          <a:ln w="38100" cmpd="sng">
            <a:solidFill>
              <a:schemeClr val="tx1">
                <a:lumMod val="65000"/>
                <a:lumOff val="35000"/>
              </a:schemeClr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>
            <a:endCxn id="7" idx="3"/>
          </p:cNvCxnSpPr>
          <p:nvPr/>
        </p:nvCxnSpPr>
        <p:spPr>
          <a:xfrm flipH="1">
            <a:off x="4764858" y="4996327"/>
            <a:ext cx="381454" cy="1"/>
          </a:xfrm>
          <a:prstGeom prst="straightConnector1">
            <a:avLst/>
          </a:prstGeom>
          <a:ln w="38100" cmpd="sng">
            <a:solidFill>
              <a:schemeClr val="tx1">
                <a:lumMod val="65000"/>
                <a:lumOff val="35000"/>
              </a:schemeClr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3637567" y="2964548"/>
            <a:ext cx="1079659" cy="12584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5155725" y="4759620"/>
            <a:ext cx="371585" cy="529436"/>
          </a:xfrm>
          <a:prstGeom prst="rect">
            <a:avLst/>
          </a:prstGeom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endParaRPr lang="en-GB" b="1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24" name="Curved Connector 23"/>
          <p:cNvCxnSpPr>
            <a:stCxn id="11" idx="1"/>
            <a:endCxn id="7" idx="0"/>
          </p:cNvCxnSpPr>
          <p:nvPr/>
        </p:nvCxnSpPr>
        <p:spPr>
          <a:xfrm rot="10800000" flipV="1">
            <a:off x="4197191" y="3276067"/>
            <a:ext cx="517257" cy="1452488"/>
          </a:xfrm>
          <a:prstGeom prst="curvedConnector2">
            <a:avLst/>
          </a:prstGeom>
          <a:ln w="38100" cmpd="sng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Curved Connector 151"/>
          <p:cNvCxnSpPr>
            <a:stCxn id="10" idx="2"/>
            <a:endCxn id="7" idx="0"/>
          </p:cNvCxnSpPr>
          <p:nvPr/>
        </p:nvCxnSpPr>
        <p:spPr>
          <a:xfrm>
            <a:off x="3622508" y="3587581"/>
            <a:ext cx="574682" cy="1140974"/>
          </a:xfrm>
          <a:prstGeom prst="curvedConnector2">
            <a:avLst/>
          </a:prstGeom>
          <a:ln w="38100" cmpd="sng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itle 1"/>
          <p:cNvSpPr txBox="1">
            <a:spLocks/>
          </p:cNvSpPr>
          <p:nvPr/>
        </p:nvSpPr>
        <p:spPr>
          <a:xfrm>
            <a:off x="0" y="26987"/>
            <a:ext cx="9144000" cy="12710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i="0" u="none" kern="1200" cap="none" normalizeH="0">
                <a:solidFill>
                  <a:schemeClr val="accent1"/>
                </a:solidFill>
                <a:latin typeface="News Gothic MT"/>
                <a:ea typeface="+mj-ea"/>
                <a:cs typeface="+mj-cs"/>
              </a:defRPr>
            </a:lvl1pPr>
          </a:lstStyle>
          <a:p>
            <a:r>
              <a:rPr lang="en-US" sz="4000" b="0" smtClean="0"/>
              <a:t>HTTP/WebDAV federation monitoring</a:t>
            </a:r>
            <a:endParaRPr lang="en-GB" sz="4000" b="0" dirty="0"/>
          </a:p>
        </p:txBody>
      </p:sp>
      <p:sp>
        <p:nvSpPr>
          <p:cNvPr id="37" name="Date Placeholder 3"/>
          <p:cNvSpPr>
            <a:spLocks noGrp="1"/>
          </p:cNvSpPr>
          <p:nvPr>
            <p:ph type="dt" sz="half" idx="10"/>
          </p:nvPr>
        </p:nvSpPr>
        <p:spPr>
          <a:xfrm>
            <a:off x="6317226" y="6342041"/>
            <a:ext cx="1439606" cy="365125"/>
          </a:xfrm>
        </p:spPr>
        <p:txBody>
          <a:bodyPr/>
          <a:lstStyle/>
          <a:p>
            <a:r>
              <a:rPr lang="en-US" dirty="0" smtClean="0"/>
              <a:t>10 – April - 14</a:t>
            </a:r>
            <a:endParaRPr lang="en-US" dirty="0"/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65631" y="6345964"/>
            <a:ext cx="4228692" cy="365125"/>
          </a:xfrm>
        </p:spPr>
        <p:txBody>
          <a:bodyPr/>
          <a:lstStyle/>
          <a:p>
            <a:r>
              <a:rPr lang="en-US" dirty="0" err="1" smtClean="0"/>
              <a:t>A.Beche</a:t>
            </a:r>
            <a:r>
              <a:rPr lang="en-US" dirty="0" smtClean="0"/>
              <a:t> – Federated Workshop</a:t>
            </a:r>
            <a:endParaRPr lang="en-US" dirty="0"/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3160" y="6337536"/>
            <a:ext cx="763639" cy="365125"/>
          </a:xfrm>
        </p:spPr>
        <p:txBody>
          <a:bodyPr/>
          <a:lstStyle/>
          <a:p>
            <a:fld id="{1EF85638-2995-764F-975A-3D74C15A7C7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2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0967"/>
            <a:ext cx="8229600" cy="1587823"/>
          </a:xfrm>
        </p:spPr>
        <p:txBody>
          <a:bodyPr>
            <a:noAutofit/>
          </a:bodyPr>
          <a:lstStyle/>
          <a:p>
            <a:r>
              <a:rPr lang="en-US" sz="4000" dirty="0" smtClean="0"/>
              <a:t>How to compare data from </a:t>
            </a:r>
            <a:r>
              <a:rPr lang="en-US" sz="4000" smtClean="0"/>
              <a:t>different applications? </a:t>
            </a:r>
            <a:endParaRPr lang="en-GB" sz="4000" dirty="0"/>
          </a:p>
        </p:txBody>
      </p:sp>
      <p:pic>
        <p:nvPicPr>
          <p:cNvPr id="1026" name="Picture 2" descr="\\cern.ch\dfs\Users\a\abeche\Desktop\atlas-cm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632" y="2982218"/>
            <a:ext cx="4573392" cy="289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317226" y="6342041"/>
            <a:ext cx="1439606" cy="365125"/>
          </a:xfrm>
        </p:spPr>
        <p:txBody>
          <a:bodyPr/>
          <a:lstStyle/>
          <a:p>
            <a:r>
              <a:rPr lang="en-US" dirty="0" smtClean="0"/>
              <a:t>10 – April - 14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65631" y="6345964"/>
            <a:ext cx="4228692" cy="365125"/>
          </a:xfrm>
        </p:spPr>
        <p:txBody>
          <a:bodyPr/>
          <a:lstStyle/>
          <a:p>
            <a:r>
              <a:rPr lang="en-US" dirty="0" err="1" smtClean="0"/>
              <a:t>A.Beche</a:t>
            </a:r>
            <a:r>
              <a:rPr lang="en-US" dirty="0" smtClean="0"/>
              <a:t> – Federated Workshop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3160" y="6337536"/>
            <a:ext cx="763639" cy="365125"/>
          </a:xfrm>
        </p:spPr>
        <p:txBody>
          <a:bodyPr/>
          <a:lstStyle/>
          <a:p>
            <a:fld id="{1EF85638-2995-764F-975A-3D74C15A7C7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4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loud 53"/>
          <p:cNvSpPr/>
          <p:nvPr/>
        </p:nvSpPr>
        <p:spPr>
          <a:xfrm>
            <a:off x="1220308" y="4928798"/>
            <a:ext cx="6815470" cy="1062156"/>
          </a:xfrm>
          <a:prstGeom prst="cloud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813"/>
            <a:ext cx="9144000" cy="135215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data transfers &amp; accesses </a:t>
            </a:r>
            <a:br>
              <a:rPr lang="en-US" sz="4000" dirty="0" smtClean="0"/>
            </a:br>
            <a:r>
              <a:rPr lang="en-US" sz="4000" dirty="0" smtClean="0"/>
              <a:t>monitoring tools</a:t>
            </a:r>
            <a:endParaRPr lang="en-GB" sz="4000" dirty="0"/>
          </a:p>
        </p:txBody>
      </p:sp>
      <p:sp>
        <p:nvSpPr>
          <p:cNvPr id="9" name="Rectangle 8"/>
          <p:cNvSpPr/>
          <p:nvPr/>
        </p:nvSpPr>
        <p:spPr>
          <a:xfrm>
            <a:off x="1391457" y="1449534"/>
            <a:ext cx="1371052" cy="1043598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WEB</a:t>
            </a:r>
          </a:p>
          <a:p>
            <a:pPr algn="ctr"/>
            <a:r>
              <a:rPr lang="en-US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API / UI</a:t>
            </a:r>
            <a:endParaRPr lang="en-GB" sz="20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50762" y="1449533"/>
            <a:ext cx="1371052" cy="1043598"/>
          </a:xfrm>
          <a:prstGeom prst="rect">
            <a:avLst/>
          </a:prstGeom>
          <a:gradFill>
            <a:gsLst>
              <a:gs pos="0">
                <a:srgbClr val="00B050"/>
              </a:gs>
              <a:gs pos="100000">
                <a:srgbClr val="92D050"/>
              </a:gs>
            </a:gsLst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WEB</a:t>
            </a:r>
          </a:p>
          <a:p>
            <a:pPr algn="ctr"/>
            <a:r>
              <a:rPr lang="en-US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API/UI</a:t>
            </a:r>
            <a:endParaRPr lang="en-GB" sz="20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10067" y="1449532"/>
            <a:ext cx="1371052" cy="1043598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WEB</a:t>
            </a:r>
          </a:p>
          <a:p>
            <a:pPr algn="ctr"/>
            <a:r>
              <a:rPr lang="en-US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API/UI</a:t>
            </a:r>
            <a:endParaRPr lang="en-GB" sz="20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2" name="Can 11"/>
          <p:cNvSpPr/>
          <p:nvPr/>
        </p:nvSpPr>
        <p:spPr>
          <a:xfrm>
            <a:off x="1450047" y="3014855"/>
            <a:ext cx="1253869" cy="1379672"/>
          </a:xfrm>
          <a:prstGeom prst="can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WLCG</a:t>
            </a:r>
            <a:endParaRPr lang="en-GB" sz="24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3" name="Can 12"/>
          <p:cNvSpPr/>
          <p:nvPr/>
        </p:nvSpPr>
        <p:spPr>
          <a:xfrm>
            <a:off x="3809353" y="3014856"/>
            <a:ext cx="1253869" cy="1379672"/>
          </a:xfrm>
          <a:prstGeom prst="can">
            <a:avLst/>
          </a:prstGeom>
          <a:gradFill>
            <a:gsLst>
              <a:gs pos="0">
                <a:srgbClr val="00B050"/>
              </a:gs>
              <a:gs pos="100000">
                <a:srgbClr val="92D050"/>
              </a:gs>
            </a:gsLst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FAX</a:t>
            </a:r>
          </a:p>
        </p:txBody>
      </p:sp>
      <p:sp>
        <p:nvSpPr>
          <p:cNvPr id="14" name="Can 13"/>
          <p:cNvSpPr/>
          <p:nvPr/>
        </p:nvSpPr>
        <p:spPr>
          <a:xfrm>
            <a:off x="6168658" y="3014855"/>
            <a:ext cx="1253869" cy="1379672"/>
          </a:xfrm>
          <a:prstGeom prst="can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AAA </a:t>
            </a:r>
          </a:p>
        </p:txBody>
      </p:sp>
      <p:cxnSp>
        <p:nvCxnSpPr>
          <p:cNvPr id="15" name="Straight Arrow Connector 14"/>
          <p:cNvCxnSpPr>
            <a:endCxn id="12" idx="3"/>
          </p:cNvCxnSpPr>
          <p:nvPr/>
        </p:nvCxnSpPr>
        <p:spPr>
          <a:xfrm flipV="1">
            <a:off x="2067971" y="4394527"/>
            <a:ext cx="9011" cy="853414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934404" y="2493130"/>
            <a:ext cx="1" cy="73439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286929" y="4416448"/>
            <a:ext cx="1" cy="756429"/>
          </a:xfrm>
          <a:prstGeom prst="straightConnector1">
            <a:avLst/>
          </a:prstGeom>
          <a:ln w="38100" cmpd="sng"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305427" y="2493130"/>
            <a:ext cx="1" cy="696927"/>
          </a:xfrm>
          <a:prstGeom prst="straightConnector1">
            <a:avLst/>
          </a:prstGeom>
          <a:ln w="38100" cmpd="sng"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610465" y="4416448"/>
            <a:ext cx="16468" cy="705227"/>
          </a:xfrm>
          <a:prstGeom prst="straightConnector1">
            <a:avLst/>
          </a:prstGeom>
          <a:ln w="38100" cmpd="sng"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585921" y="2493133"/>
            <a:ext cx="0" cy="696924"/>
          </a:xfrm>
          <a:prstGeom prst="straightConnector1">
            <a:avLst/>
          </a:prstGeom>
          <a:ln w="38100" cmpd="sng"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571478" y="4394528"/>
            <a:ext cx="2" cy="782732"/>
          </a:xfrm>
          <a:prstGeom prst="straightConnector1">
            <a:avLst/>
          </a:prstGeom>
          <a:ln w="38100" cmpd="sng"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6609186" y="2493133"/>
            <a:ext cx="1" cy="734383"/>
          </a:xfrm>
          <a:prstGeom prst="straightConnector1">
            <a:avLst/>
          </a:prstGeom>
          <a:ln w="38100" cmpd="sng"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848988" y="4394527"/>
            <a:ext cx="0" cy="778350"/>
          </a:xfrm>
          <a:prstGeom prst="straightConnector1">
            <a:avLst/>
          </a:prstGeom>
          <a:ln w="38100" cmpd="sng"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936053" y="2493133"/>
            <a:ext cx="0" cy="744442"/>
          </a:xfrm>
          <a:prstGeom prst="straightConnector1">
            <a:avLst/>
          </a:prstGeom>
          <a:ln w="38100" cmpd="sng"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2586734" y="4293273"/>
            <a:ext cx="1707511" cy="901548"/>
          </a:xfrm>
          <a:prstGeom prst="straightConnector1">
            <a:avLst/>
          </a:prstGeom>
          <a:ln w="38100" cmpd="sng"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2703916" y="4194590"/>
            <a:ext cx="3867564" cy="982670"/>
          </a:xfrm>
          <a:prstGeom prst="straightConnector1">
            <a:avLst/>
          </a:prstGeom>
          <a:ln w="38100" cmpd="sng"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2211745" y="2493132"/>
            <a:ext cx="2" cy="738320"/>
          </a:xfrm>
          <a:prstGeom prst="straightConnector1">
            <a:avLst/>
          </a:prstGeom>
          <a:ln w="38100" cmpd="sng"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350417" y="2493132"/>
            <a:ext cx="1" cy="738316"/>
          </a:xfrm>
          <a:prstGeom prst="straightConnector1">
            <a:avLst/>
          </a:prstGeom>
          <a:ln w="38100" cmpd="sng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Content Placeholder 2"/>
          <p:cNvSpPr txBox="1">
            <a:spLocks/>
          </p:cNvSpPr>
          <p:nvPr/>
        </p:nvSpPr>
        <p:spPr>
          <a:xfrm rot="16200000">
            <a:off x="3682750" y="5304891"/>
            <a:ext cx="1296488" cy="3099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Wingdings" charset="2"/>
              <a:buNone/>
            </a:pPr>
            <a:r>
              <a:rPr lang="en-US" sz="1600" dirty="0" smtClean="0"/>
              <a:t>FAX</a:t>
            </a:r>
            <a:endParaRPr lang="en-US" sz="1400" dirty="0" smtClean="0"/>
          </a:p>
          <a:p>
            <a:endParaRPr lang="en-US" sz="2400" dirty="0" smtClean="0"/>
          </a:p>
          <a:p>
            <a:pPr lvl="1"/>
            <a:endParaRPr lang="en-US" sz="2000" dirty="0" smtClean="0"/>
          </a:p>
          <a:p>
            <a:pPr lvl="1"/>
            <a:endParaRPr lang="en-GB" sz="2000" dirty="0"/>
          </a:p>
        </p:txBody>
      </p:sp>
      <p:sp>
        <p:nvSpPr>
          <p:cNvPr id="58" name="Content Placeholder 2"/>
          <p:cNvSpPr txBox="1">
            <a:spLocks/>
          </p:cNvSpPr>
          <p:nvPr/>
        </p:nvSpPr>
        <p:spPr>
          <a:xfrm rot="16200000">
            <a:off x="3995157" y="5304891"/>
            <a:ext cx="1296488" cy="3099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Wingdings" charset="2"/>
              <a:buNone/>
            </a:pPr>
            <a:r>
              <a:rPr lang="en-US" sz="1600" dirty="0" smtClean="0"/>
              <a:t>EOS</a:t>
            </a:r>
            <a:endParaRPr lang="en-US" sz="1400" dirty="0" smtClean="0"/>
          </a:p>
          <a:p>
            <a:endParaRPr lang="en-US" sz="2400" dirty="0" smtClean="0"/>
          </a:p>
          <a:p>
            <a:pPr lvl="1"/>
            <a:endParaRPr lang="en-US" sz="2000" dirty="0" smtClean="0"/>
          </a:p>
          <a:p>
            <a:pPr lvl="1"/>
            <a:endParaRPr lang="en-GB" sz="2000" dirty="0"/>
          </a:p>
        </p:txBody>
      </p:sp>
      <p:sp>
        <p:nvSpPr>
          <p:cNvPr id="59" name="Content Placeholder 2"/>
          <p:cNvSpPr txBox="1">
            <a:spLocks/>
          </p:cNvSpPr>
          <p:nvPr/>
        </p:nvSpPr>
        <p:spPr>
          <a:xfrm rot="16200000">
            <a:off x="5931508" y="5304891"/>
            <a:ext cx="1296488" cy="3099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Wingdings" charset="2"/>
              <a:buNone/>
            </a:pPr>
            <a:r>
              <a:rPr lang="en-US" sz="1600" dirty="0" smtClean="0"/>
              <a:t>AAA</a:t>
            </a:r>
            <a:endParaRPr lang="en-US" sz="1400" dirty="0" smtClean="0"/>
          </a:p>
          <a:p>
            <a:endParaRPr lang="en-US" sz="2400" dirty="0" smtClean="0"/>
          </a:p>
          <a:p>
            <a:pPr lvl="1"/>
            <a:endParaRPr lang="en-US" sz="2000" dirty="0" smtClean="0"/>
          </a:p>
          <a:p>
            <a:pPr lvl="1"/>
            <a:endParaRPr lang="en-GB" sz="2000" dirty="0"/>
          </a:p>
        </p:txBody>
      </p:sp>
      <p:sp>
        <p:nvSpPr>
          <p:cNvPr id="60" name="Content Placeholder 2"/>
          <p:cNvSpPr txBox="1">
            <a:spLocks/>
          </p:cNvSpPr>
          <p:nvPr/>
        </p:nvSpPr>
        <p:spPr>
          <a:xfrm rot="16200000">
            <a:off x="6243915" y="5304891"/>
            <a:ext cx="1296488" cy="3099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Wingdings" charset="2"/>
              <a:buNone/>
            </a:pPr>
            <a:r>
              <a:rPr lang="en-US" sz="1600" dirty="0" smtClean="0"/>
              <a:t>EOS</a:t>
            </a:r>
            <a:endParaRPr lang="en-US" sz="1400" dirty="0" smtClean="0"/>
          </a:p>
          <a:p>
            <a:endParaRPr lang="en-US" sz="2400" dirty="0" smtClean="0"/>
          </a:p>
          <a:p>
            <a:pPr lvl="1"/>
            <a:endParaRPr lang="en-US" sz="2000" dirty="0" smtClean="0"/>
          </a:p>
          <a:p>
            <a:pPr lvl="1"/>
            <a:endParaRPr lang="en-GB" sz="2000" dirty="0"/>
          </a:p>
        </p:txBody>
      </p:sp>
      <p:sp>
        <p:nvSpPr>
          <p:cNvPr id="61" name="Content Placeholder 2"/>
          <p:cNvSpPr txBox="1">
            <a:spLocks/>
          </p:cNvSpPr>
          <p:nvPr/>
        </p:nvSpPr>
        <p:spPr>
          <a:xfrm rot="16200000">
            <a:off x="1450150" y="5304890"/>
            <a:ext cx="1296488" cy="3099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Wingdings" charset="2"/>
              <a:buNone/>
            </a:pPr>
            <a:r>
              <a:rPr lang="en-US" sz="1600" dirty="0" smtClean="0"/>
              <a:t>FTS</a:t>
            </a:r>
            <a:endParaRPr lang="en-US" sz="1400" dirty="0" smtClean="0"/>
          </a:p>
          <a:p>
            <a:endParaRPr lang="en-US" sz="2400" dirty="0" smtClean="0"/>
          </a:p>
          <a:p>
            <a:pPr lvl="1"/>
            <a:endParaRPr lang="en-US" sz="2000" dirty="0" smtClean="0"/>
          </a:p>
          <a:p>
            <a:pPr lvl="1"/>
            <a:endParaRPr lang="en-GB" sz="2000" dirty="0"/>
          </a:p>
        </p:txBody>
      </p:sp>
      <p:sp>
        <p:nvSpPr>
          <p:cNvPr id="33" name="Date Placeholder 3"/>
          <p:cNvSpPr>
            <a:spLocks noGrp="1"/>
          </p:cNvSpPr>
          <p:nvPr>
            <p:ph type="dt" sz="half" idx="10"/>
          </p:nvPr>
        </p:nvSpPr>
        <p:spPr>
          <a:xfrm>
            <a:off x="6317226" y="6342041"/>
            <a:ext cx="1439606" cy="365125"/>
          </a:xfrm>
        </p:spPr>
        <p:txBody>
          <a:bodyPr/>
          <a:lstStyle/>
          <a:p>
            <a:r>
              <a:rPr lang="en-US" dirty="0" smtClean="0"/>
              <a:t>10 – April - 14</a:t>
            </a:r>
            <a:endParaRPr lang="en-US" dirty="0"/>
          </a:p>
        </p:txBody>
      </p:sp>
      <p:sp>
        <p:nvSpPr>
          <p:cNvPr id="3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65631" y="6345964"/>
            <a:ext cx="4228692" cy="365125"/>
          </a:xfrm>
        </p:spPr>
        <p:txBody>
          <a:bodyPr/>
          <a:lstStyle/>
          <a:p>
            <a:r>
              <a:rPr lang="en-US" dirty="0" err="1" smtClean="0"/>
              <a:t>A.Beche</a:t>
            </a:r>
            <a:r>
              <a:rPr lang="en-US" dirty="0" smtClean="0"/>
              <a:t> – Federated Workshop</a:t>
            </a:r>
            <a:endParaRPr lang="en-US" dirty="0"/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3160" y="6337536"/>
            <a:ext cx="763639" cy="365125"/>
          </a:xfrm>
        </p:spPr>
        <p:txBody>
          <a:bodyPr/>
          <a:lstStyle/>
          <a:p>
            <a:fld id="{1EF85638-2995-764F-975A-3D74C15A7C7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3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434" y="0"/>
            <a:ext cx="8229600" cy="1143000"/>
          </a:xfrm>
        </p:spPr>
        <p:txBody>
          <a:bodyPr/>
          <a:lstStyle/>
          <a:p>
            <a:r>
              <a:rPr lang="en-US" dirty="0" smtClean="0"/>
              <a:t>WLCG Transfers Dashboard</a:t>
            </a:r>
            <a:br>
              <a:rPr lang="en-US" dirty="0" smtClean="0"/>
            </a:br>
            <a:r>
              <a:rPr lang="en-US" sz="2800" b="0" dirty="0" smtClean="0"/>
              <a:t>federated approach</a:t>
            </a:r>
            <a:endParaRPr lang="en-GB" b="0" dirty="0"/>
          </a:p>
        </p:txBody>
      </p:sp>
      <p:sp>
        <p:nvSpPr>
          <p:cNvPr id="7" name="Cloud 6"/>
          <p:cNvSpPr/>
          <p:nvPr/>
        </p:nvSpPr>
        <p:spPr>
          <a:xfrm>
            <a:off x="1765005" y="4928798"/>
            <a:ext cx="5061098" cy="1062156"/>
          </a:xfrm>
          <a:prstGeom prst="cloud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740283" y="2641645"/>
            <a:ext cx="1371052" cy="7851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tx2">
                  <a:lumMod val="25000"/>
                  <a:lumOff val="75000"/>
                </a:schemeClr>
              </a:gs>
            </a:gsLst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WEB</a:t>
            </a:r>
          </a:p>
          <a:p>
            <a:pPr algn="ctr"/>
            <a:r>
              <a:rPr lang="en-US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API / UI</a:t>
            </a:r>
            <a:endParaRPr lang="en-GB" sz="20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42318" y="2631011"/>
            <a:ext cx="1371052" cy="785101"/>
          </a:xfrm>
          <a:prstGeom prst="rect">
            <a:avLst/>
          </a:prstGeom>
          <a:gradFill>
            <a:gsLst>
              <a:gs pos="0">
                <a:srgbClr val="00B050"/>
              </a:gs>
              <a:gs pos="100000">
                <a:srgbClr val="92D050"/>
              </a:gs>
            </a:gsLst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WEB</a:t>
            </a:r>
          </a:p>
          <a:p>
            <a:pPr algn="ctr"/>
            <a:r>
              <a:rPr lang="en-US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API/UI</a:t>
            </a:r>
            <a:endParaRPr lang="en-GB" sz="20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00392" y="2631010"/>
            <a:ext cx="1371052" cy="785101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WEB</a:t>
            </a:r>
          </a:p>
          <a:p>
            <a:pPr algn="ctr"/>
            <a:r>
              <a:rPr lang="en-US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API/UI</a:t>
            </a:r>
            <a:endParaRPr lang="en-GB" sz="20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1" name="Can 10"/>
          <p:cNvSpPr/>
          <p:nvPr/>
        </p:nvSpPr>
        <p:spPr>
          <a:xfrm>
            <a:off x="1909753" y="3909762"/>
            <a:ext cx="1253869" cy="693795"/>
          </a:xfrm>
          <a:prstGeom prst="can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tx2">
                  <a:lumMod val="25000"/>
                  <a:lumOff val="75000"/>
                </a:schemeClr>
              </a:gs>
            </a:gsLst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FTS</a:t>
            </a:r>
            <a:endParaRPr lang="en-GB" sz="24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2" name="Can 11"/>
          <p:cNvSpPr/>
          <p:nvPr/>
        </p:nvSpPr>
        <p:spPr>
          <a:xfrm>
            <a:off x="3376648" y="3899130"/>
            <a:ext cx="1253869" cy="693795"/>
          </a:xfrm>
          <a:prstGeom prst="can">
            <a:avLst/>
          </a:prstGeom>
          <a:gradFill>
            <a:gsLst>
              <a:gs pos="0">
                <a:srgbClr val="00B050"/>
              </a:gs>
              <a:gs pos="100000">
                <a:srgbClr val="92D050"/>
              </a:gs>
            </a:gsLst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FAX</a:t>
            </a:r>
          </a:p>
        </p:txBody>
      </p:sp>
      <p:sp>
        <p:nvSpPr>
          <p:cNvPr id="13" name="Can 12"/>
          <p:cNvSpPr/>
          <p:nvPr/>
        </p:nvSpPr>
        <p:spPr>
          <a:xfrm>
            <a:off x="4958984" y="3899129"/>
            <a:ext cx="1253869" cy="693795"/>
          </a:xfrm>
          <a:prstGeom prst="can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AAA 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544929" y="4405159"/>
            <a:ext cx="9011" cy="853416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1"/>
          </p:cNvCxnSpPr>
          <p:nvPr/>
        </p:nvCxnSpPr>
        <p:spPr>
          <a:xfrm flipV="1">
            <a:off x="2536688" y="3454523"/>
            <a:ext cx="8241" cy="455239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827716" y="4416448"/>
            <a:ext cx="1" cy="756429"/>
          </a:xfrm>
          <a:prstGeom prst="straightConnector1">
            <a:avLst/>
          </a:prstGeom>
          <a:ln w="38100" cmpd="sng"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846214" y="3416111"/>
            <a:ext cx="1" cy="550287"/>
          </a:xfrm>
          <a:prstGeom prst="straightConnector1">
            <a:avLst/>
          </a:prstGeom>
          <a:ln w="38100" cmpd="sng"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151252" y="4416448"/>
            <a:ext cx="16468" cy="705227"/>
          </a:xfrm>
          <a:prstGeom prst="straightConnector1">
            <a:avLst/>
          </a:prstGeom>
          <a:ln w="38100" cmpd="sng"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126708" y="3416111"/>
            <a:ext cx="16389" cy="550287"/>
          </a:xfrm>
          <a:prstGeom prst="straightConnector1">
            <a:avLst/>
          </a:prstGeom>
          <a:ln w="38100" cmpd="sng"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439437" y="4394528"/>
            <a:ext cx="2" cy="782732"/>
          </a:xfrm>
          <a:prstGeom prst="straightConnector1">
            <a:avLst/>
          </a:prstGeom>
          <a:ln w="38100" cmpd="sng"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399511" y="3387834"/>
            <a:ext cx="1" cy="616023"/>
          </a:xfrm>
          <a:prstGeom prst="straightConnector1">
            <a:avLst/>
          </a:prstGeom>
          <a:ln w="38100" cmpd="sng"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716947" y="4394527"/>
            <a:ext cx="0" cy="778350"/>
          </a:xfrm>
          <a:prstGeom prst="straightConnector1">
            <a:avLst/>
          </a:prstGeom>
          <a:ln w="38100" cmpd="sng"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5716947" y="3416111"/>
            <a:ext cx="9431" cy="597804"/>
          </a:xfrm>
          <a:prstGeom prst="straightConnector1">
            <a:avLst/>
          </a:prstGeom>
          <a:ln w="38100" cmpd="sng"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/>
          <p:cNvSpPr txBox="1">
            <a:spLocks/>
          </p:cNvSpPr>
          <p:nvPr/>
        </p:nvSpPr>
        <p:spPr>
          <a:xfrm rot="16200000">
            <a:off x="3223537" y="5304891"/>
            <a:ext cx="1296488" cy="3099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Wingdings" charset="2"/>
              <a:buNone/>
            </a:pPr>
            <a:r>
              <a:rPr lang="en-US" sz="1600" dirty="0" smtClean="0"/>
              <a:t>FAX</a:t>
            </a:r>
            <a:endParaRPr lang="en-US" sz="1400" dirty="0" smtClean="0"/>
          </a:p>
          <a:p>
            <a:endParaRPr lang="en-US" sz="2400" dirty="0" smtClean="0"/>
          </a:p>
          <a:p>
            <a:pPr lvl="1"/>
            <a:endParaRPr lang="en-US" sz="2000" dirty="0" smtClean="0"/>
          </a:p>
          <a:p>
            <a:pPr lvl="1"/>
            <a:endParaRPr lang="en-GB" sz="2000" dirty="0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 rot="16200000">
            <a:off x="3535944" y="5304891"/>
            <a:ext cx="1296488" cy="3099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Wingdings" charset="2"/>
              <a:buNone/>
            </a:pPr>
            <a:r>
              <a:rPr lang="en-US" sz="1600" dirty="0" smtClean="0"/>
              <a:t>EOS</a:t>
            </a:r>
            <a:endParaRPr lang="en-US" sz="1400" dirty="0" smtClean="0"/>
          </a:p>
          <a:p>
            <a:endParaRPr lang="en-US" sz="2400" dirty="0" smtClean="0"/>
          </a:p>
          <a:p>
            <a:pPr lvl="1"/>
            <a:endParaRPr lang="en-US" sz="2000" dirty="0" smtClean="0"/>
          </a:p>
          <a:p>
            <a:pPr lvl="1"/>
            <a:endParaRPr lang="en-GB" sz="2000" dirty="0"/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 rot="16200000">
            <a:off x="4808093" y="5304891"/>
            <a:ext cx="1296488" cy="3099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Wingdings" charset="2"/>
              <a:buNone/>
            </a:pPr>
            <a:r>
              <a:rPr lang="en-US" sz="1600" dirty="0" smtClean="0"/>
              <a:t>AAA</a:t>
            </a:r>
            <a:endParaRPr lang="en-US" sz="1400" dirty="0" smtClean="0"/>
          </a:p>
          <a:p>
            <a:endParaRPr lang="en-US" sz="2400" dirty="0" smtClean="0"/>
          </a:p>
          <a:p>
            <a:pPr lvl="1"/>
            <a:endParaRPr lang="en-US" sz="2000" dirty="0" smtClean="0"/>
          </a:p>
          <a:p>
            <a:pPr lvl="1"/>
            <a:endParaRPr lang="en-GB" sz="2000" dirty="0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 rot="16200000">
            <a:off x="5120500" y="5304891"/>
            <a:ext cx="1296488" cy="3099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Wingdings" charset="2"/>
              <a:buNone/>
            </a:pPr>
            <a:r>
              <a:rPr lang="en-US" sz="1600" dirty="0" smtClean="0"/>
              <a:t>EOS</a:t>
            </a:r>
            <a:endParaRPr lang="en-US" sz="1400" dirty="0" smtClean="0"/>
          </a:p>
          <a:p>
            <a:endParaRPr lang="en-US" sz="2400" dirty="0" smtClean="0"/>
          </a:p>
          <a:p>
            <a:pPr lvl="1"/>
            <a:endParaRPr lang="en-US" sz="2000" dirty="0" smtClean="0"/>
          </a:p>
          <a:p>
            <a:pPr lvl="1"/>
            <a:endParaRPr lang="en-GB" sz="2000" dirty="0"/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 rot="16200000">
            <a:off x="1935734" y="5315523"/>
            <a:ext cx="1296488" cy="3099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Wingdings" charset="2"/>
              <a:buNone/>
            </a:pPr>
            <a:r>
              <a:rPr lang="en-US" sz="1600" dirty="0" smtClean="0"/>
              <a:t>FTS</a:t>
            </a:r>
            <a:endParaRPr lang="en-US" sz="2400" dirty="0" smtClean="0"/>
          </a:p>
          <a:p>
            <a:pPr lvl="1"/>
            <a:endParaRPr lang="en-US" sz="2000" dirty="0" smtClean="0"/>
          </a:p>
          <a:p>
            <a:pPr lvl="1"/>
            <a:endParaRPr lang="en-GB" sz="2000" dirty="0"/>
          </a:p>
        </p:txBody>
      </p:sp>
      <p:sp>
        <p:nvSpPr>
          <p:cNvPr id="44" name="Rectangle 43"/>
          <p:cNvSpPr/>
          <p:nvPr/>
        </p:nvSpPr>
        <p:spPr>
          <a:xfrm>
            <a:off x="1740282" y="1558468"/>
            <a:ext cx="4531161" cy="785101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WLCG Transfers Dashboard</a:t>
            </a:r>
          </a:p>
          <a:p>
            <a:pPr algn="ctr"/>
            <a:r>
              <a:rPr lang="en-US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API / UI</a:t>
            </a:r>
            <a:endParaRPr lang="en-GB" sz="20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 flipV="1">
            <a:off x="2478254" y="2223934"/>
            <a:ext cx="9011" cy="400136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3999166" y="2213303"/>
            <a:ext cx="0" cy="416400"/>
          </a:xfrm>
          <a:prstGeom prst="straightConnector1">
            <a:avLst/>
          </a:prstGeom>
          <a:ln w="38100" cmpd="sng"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0" idx="0"/>
          </p:cNvCxnSpPr>
          <p:nvPr/>
        </p:nvCxnSpPr>
        <p:spPr>
          <a:xfrm flipV="1">
            <a:off x="5585918" y="2213303"/>
            <a:ext cx="0" cy="417707"/>
          </a:xfrm>
          <a:prstGeom prst="straightConnector1">
            <a:avLst/>
          </a:prstGeom>
          <a:ln w="38100" cmpd="sng"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Date Placeholder 3"/>
          <p:cNvSpPr>
            <a:spLocks noGrp="1"/>
          </p:cNvSpPr>
          <p:nvPr>
            <p:ph type="dt" sz="half" idx="10"/>
          </p:nvPr>
        </p:nvSpPr>
        <p:spPr>
          <a:xfrm>
            <a:off x="6317226" y="6342041"/>
            <a:ext cx="1439606" cy="365125"/>
          </a:xfrm>
        </p:spPr>
        <p:txBody>
          <a:bodyPr/>
          <a:lstStyle/>
          <a:p>
            <a:r>
              <a:rPr lang="en-US" dirty="0" smtClean="0"/>
              <a:t>10 – April - 14</a:t>
            </a:r>
            <a:endParaRPr lang="en-US" dirty="0"/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65631" y="6345964"/>
            <a:ext cx="4228692" cy="365125"/>
          </a:xfrm>
        </p:spPr>
        <p:txBody>
          <a:bodyPr/>
          <a:lstStyle/>
          <a:p>
            <a:r>
              <a:rPr lang="en-US" dirty="0" err="1" smtClean="0"/>
              <a:t>A.Beche</a:t>
            </a:r>
            <a:r>
              <a:rPr lang="en-US" dirty="0" smtClean="0"/>
              <a:t> – Federated Workshop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3160" y="6337536"/>
            <a:ext cx="763639" cy="365125"/>
          </a:xfrm>
        </p:spPr>
        <p:txBody>
          <a:bodyPr/>
          <a:lstStyle/>
          <a:p>
            <a:fld id="{1EF85638-2995-764F-975A-3D74C15A7C7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38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38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Some plots</a:t>
            </a:r>
            <a:endParaRPr lang="en-GB" sz="4000" dirty="0"/>
          </a:p>
        </p:txBody>
      </p:sp>
      <p:pic>
        <p:nvPicPr>
          <p:cNvPr id="1028" name="Picture 4" descr="\\cern.ch\dfs\Users\a\abeche\Desktop\vo-pi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772" y="2227263"/>
            <a:ext cx="3279628" cy="2832642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cern.ch\dfs\Users\a\abeche\Desktop\vo-bar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3514725"/>
            <a:ext cx="4238625" cy="253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\cern.ch\dfs\Users\a\abeche\Desktop\techno-bar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" y="1384421"/>
            <a:ext cx="4090988" cy="214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317226" y="6342041"/>
            <a:ext cx="1439606" cy="365125"/>
          </a:xfrm>
        </p:spPr>
        <p:txBody>
          <a:bodyPr/>
          <a:lstStyle/>
          <a:p>
            <a:r>
              <a:rPr lang="en-US" dirty="0" smtClean="0"/>
              <a:t>10 – April - 14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65631" y="6345964"/>
            <a:ext cx="4228692" cy="365125"/>
          </a:xfrm>
        </p:spPr>
        <p:txBody>
          <a:bodyPr/>
          <a:lstStyle/>
          <a:p>
            <a:r>
              <a:rPr lang="en-US" dirty="0" err="1" smtClean="0"/>
              <a:t>A.Beche</a:t>
            </a:r>
            <a:r>
              <a:rPr lang="en-US" dirty="0" smtClean="0"/>
              <a:t> – Federated Workshop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3160" y="6337536"/>
            <a:ext cx="763639" cy="365125"/>
          </a:xfrm>
        </p:spPr>
        <p:txBody>
          <a:bodyPr/>
          <a:lstStyle/>
          <a:p>
            <a:fld id="{1EF85638-2995-764F-975A-3D74C15A7C7B}" type="slidenum">
              <a:rPr lang="en-US" smtClean="0"/>
              <a:t>34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108740" y="2441498"/>
            <a:ext cx="1791655" cy="102072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3314660" y="2606308"/>
            <a:ext cx="318976" cy="292396"/>
          </a:xfrm>
          <a:prstGeom prst="round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/>
          <p:cNvSpPr/>
          <p:nvPr/>
        </p:nvSpPr>
        <p:spPr>
          <a:xfrm>
            <a:off x="3318198" y="3024533"/>
            <a:ext cx="318976" cy="292396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3697421" y="2606308"/>
            <a:ext cx="723015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FTS</a:t>
            </a:r>
            <a:endParaRPr lang="en-GB" b="1" dirty="0"/>
          </a:p>
        </p:txBody>
      </p:sp>
      <p:sp>
        <p:nvSpPr>
          <p:cNvPr id="16" name="Rectangle 15"/>
          <p:cNvSpPr/>
          <p:nvPr/>
        </p:nvSpPr>
        <p:spPr>
          <a:xfrm>
            <a:off x="3711592" y="2982001"/>
            <a:ext cx="9534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/>
              <a:t>XRootD</a:t>
            </a:r>
            <a:endParaRPr lang="en-GB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4888073" y="4929158"/>
            <a:ext cx="3982795" cy="102072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5093993" y="5093968"/>
            <a:ext cx="318976" cy="292396"/>
          </a:xfrm>
          <a:prstGeom prst="round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5097531" y="5512193"/>
            <a:ext cx="318976" cy="29239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5476754" y="5093968"/>
            <a:ext cx="967571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ALTAS</a:t>
            </a:r>
            <a:endParaRPr lang="en-GB" b="1" dirty="0"/>
          </a:p>
        </p:txBody>
      </p:sp>
      <p:sp>
        <p:nvSpPr>
          <p:cNvPr id="21" name="Rectangle 20"/>
          <p:cNvSpPr/>
          <p:nvPr/>
        </p:nvSpPr>
        <p:spPr>
          <a:xfrm>
            <a:off x="5490925" y="5469661"/>
            <a:ext cx="9534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CMS</a:t>
            </a:r>
            <a:endParaRPr lang="en-GB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6607187" y="5091125"/>
            <a:ext cx="318976" cy="292396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ounded Rectangle 22"/>
          <p:cNvSpPr/>
          <p:nvPr/>
        </p:nvSpPr>
        <p:spPr>
          <a:xfrm>
            <a:off x="6610725" y="5509350"/>
            <a:ext cx="318976" cy="2923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6989948" y="5091125"/>
            <a:ext cx="967571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/>
              <a:t>LHCb</a:t>
            </a:r>
            <a:endParaRPr lang="en-GB" b="1" dirty="0"/>
          </a:p>
        </p:txBody>
      </p:sp>
      <p:sp>
        <p:nvSpPr>
          <p:cNvPr id="25" name="Rectangle 24"/>
          <p:cNvSpPr/>
          <p:nvPr/>
        </p:nvSpPr>
        <p:spPr>
          <a:xfrm>
            <a:off x="7004119" y="5466818"/>
            <a:ext cx="9534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ALICE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53227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Summary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34649"/>
            <a:ext cx="9143999" cy="4463026"/>
          </a:xfrm>
        </p:spPr>
        <p:txBody>
          <a:bodyPr>
            <a:normAutofit/>
          </a:bodyPr>
          <a:lstStyle/>
          <a:p>
            <a:r>
              <a:rPr lang="en-US" sz="2400" dirty="0"/>
              <a:t>Lots of effort has been put in </a:t>
            </a:r>
            <a:r>
              <a:rPr lang="en-US" sz="2400" dirty="0" err="1"/>
              <a:t>XRootD</a:t>
            </a:r>
            <a:r>
              <a:rPr lang="en-US" sz="2400" dirty="0"/>
              <a:t> monitoring </a:t>
            </a:r>
            <a:r>
              <a:rPr lang="en-US" sz="2400" dirty="0" smtClean="0"/>
              <a:t>workflow and dashboard in </a:t>
            </a:r>
            <a:r>
              <a:rPr lang="en-US" sz="2400" dirty="0"/>
              <a:t>the last 2 years</a:t>
            </a:r>
          </a:p>
          <a:p>
            <a:pPr lvl="1"/>
            <a:r>
              <a:rPr lang="en-US" sz="2000" dirty="0"/>
              <a:t>Reliable system achieved</a:t>
            </a:r>
          </a:p>
          <a:p>
            <a:pPr lvl="1"/>
            <a:r>
              <a:rPr lang="en-US" sz="2000" dirty="0"/>
              <a:t>Lots of use cases </a:t>
            </a:r>
            <a:r>
              <a:rPr lang="en-US" sz="2000" dirty="0" smtClean="0"/>
              <a:t>covered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HTTP Monitoring already started</a:t>
            </a:r>
          </a:p>
          <a:p>
            <a:pPr lvl="1"/>
            <a:r>
              <a:rPr lang="en-US" sz="2000" dirty="0" smtClean="0"/>
              <a:t>Will require a lot of effort to reach </a:t>
            </a:r>
            <a:r>
              <a:rPr lang="en-US" sz="2000" dirty="0" err="1" smtClean="0"/>
              <a:t>XRootD</a:t>
            </a:r>
            <a:r>
              <a:rPr lang="en-US" sz="2000" dirty="0" smtClean="0"/>
              <a:t> monitoring level 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New WLCG Transfers Dashboard architecture</a:t>
            </a:r>
          </a:p>
          <a:p>
            <a:pPr lvl="1"/>
            <a:r>
              <a:rPr lang="en-US" sz="2000" dirty="0"/>
              <a:t>Highly extensible system</a:t>
            </a:r>
          </a:p>
          <a:p>
            <a:pPr lvl="1"/>
            <a:r>
              <a:rPr lang="en-US" sz="2000" dirty="0"/>
              <a:t>Cross-VO or cross-technology </a:t>
            </a:r>
            <a:r>
              <a:rPr lang="en-US" sz="2000" dirty="0" smtClean="0"/>
              <a:t>analysis</a:t>
            </a:r>
            <a:endParaRPr lang="en-US" sz="200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317226" y="6342041"/>
            <a:ext cx="1439606" cy="365125"/>
          </a:xfrm>
        </p:spPr>
        <p:txBody>
          <a:bodyPr/>
          <a:lstStyle/>
          <a:p>
            <a:r>
              <a:rPr lang="en-US" dirty="0" smtClean="0"/>
              <a:t>10 – April - 14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65631" y="6345964"/>
            <a:ext cx="4228692" cy="365125"/>
          </a:xfrm>
        </p:spPr>
        <p:txBody>
          <a:bodyPr/>
          <a:lstStyle/>
          <a:p>
            <a:r>
              <a:rPr lang="en-US" dirty="0" err="1" smtClean="0"/>
              <a:t>A.Beche</a:t>
            </a:r>
            <a:r>
              <a:rPr lang="en-US" dirty="0" smtClean="0"/>
              <a:t> – Federated Workshop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3160" y="6337536"/>
            <a:ext cx="763639" cy="365125"/>
          </a:xfrm>
        </p:spPr>
        <p:txBody>
          <a:bodyPr/>
          <a:lstStyle/>
          <a:p>
            <a:fld id="{1EF85638-2995-764F-975A-3D74C15A7C7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1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Credits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Andreeva</a:t>
            </a:r>
            <a:r>
              <a:rPr lang="en-US" sz="2400" dirty="0" smtClean="0"/>
              <a:t> Julia</a:t>
            </a:r>
          </a:p>
          <a:p>
            <a:r>
              <a:rPr lang="en-US" sz="2400" dirty="0" smtClean="0"/>
              <a:t>Cons Lionel</a:t>
            </a:r>
          </a:p>
          <a:p>
            <a:r>
              <a:rPr lang="en-US" sz="2400" dirty="0" smtClean="0"/>
              <a:t>Giordano </a:t>
            </a:r>
            <a:r>
              <a:rPr lang="en-US" sz="2400" dirty="0" err="1" smtClean="0"/>
              <a:t>Domenico</a:t>
            </a:r>
            <a:endParaRPr lang="en-US" sz="2400" dirty="0" smtClean="0"/>
          </a:p>
          <a:p>
            <a:r>
              <a:rPr lang="en-US" sz="2400" dirty="0" err="1" smtClean="0"/>
              <a:t>Saiz</a:t>
            </a:r>
            <a:r>
              <a:rPr lang="en-US" sz="2400" dirty="0" smtClean="0"/>
              <a:t> Pablo</a:t>
            </a:r>
          </a:p>
          <a:p>
            <a:r>
              <a:rPr lang="en-US" sz="2400" dirty="0" err="1" smtClean="0"/>
              <a:t>Tadel</a:t>
            </a:r>
            <a:r>
              <a:rPr lang="en-US" sz="2400" dirty="0" smtClean="0"/>
              <a:t> </a:t>
            </a:r>
            <a:r>
              <a:rPr lang="en-US" sz="2400" dirty="0" err="1" smtClean="0"/>
              <a:t>Matevz</a:t>
            </a:r>
            <a:endParaRPr lang="en-US" sz="2400" dirty="0" smtClean="0"/>
          </a:p>
          <a:p>
            <a:r>
              <a:rPr lang="en-US" sz="2400" dirty="0" err="1" smtClean="0"/>
              <a:t>Tuckett</a:t>
            </a:r>
            <a:r>
              <a:rPr lang="en-US" sz="2400" dirty="0" smtClean="0"/>
              <a:t> David</a:t>
            </a:r>
          </a:p>
          <a:p>
            <a:r>
              <a:rPr lang="en-US" sz="2400" dirty="0" err="1" smtClean="0"/>
              <a:t>Vukotic</a:t>
            </a:r>
            <a:r>
              <a:rPr lang="en-US" sz="2400" dirty="0" smtClean="0"/>
              <a:t> </a:t>
            </a:r>
            <a:r>
              <a:rPr lang="en-US" sz="2400" dirty="0" err="1" smtClean="0"/>
              <a:t>Ilija</a:t>
            </a:r>
            <a:endParaRPr lang="en-US" sz="2400" dirty="0" smtClean="0"/>
          </a:p>
          <a:p>
            <a:r>
              <a:rPr lang="en-US" sz="2400" dirty="0" smtClean="0"/>
              <a:t>The AAA and FAX deployment team</a:t>
            </a:r>
          </a:p>
          <a:p>
            <a:r>
              <a:rPr lang="en-US" sz="2400" dirty="0" smtClean="0"/>
              <a:t>….</a:t>
            </a:r>
            <a:endParaRPr lang="en-GB" sz="240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317226" y="6342041"/>
            <a:ext cx="1439606" cy="365125"/>
          </a:xfrm>
        </p:spPr>
        <p:txBody>
          <a:bodyPr/>
          <a:lstStyle/>
          <a:p>
            <a:r>
              <a:rPr lang="en-US" dirty="0" smtClean="0"/>
              <a:t>10 – April - 14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65631" y="6345964"/>
            <a:ext cx="4228692" cy="365125"/>
          </a:xfrm>
        </p:spPr>
        <p:txBody>
          <a:bodyPr/>
          <a:lstStyle/>
          <a:p>
            <a:r>
              <a:rPr lang="en-US" dirty="0" err="1" smtClean="0"/>
              <a:t>A.Beche</a:t>
            </a:r>
            <a:r>
              <a:rPr lang="en-US" dirty="0" smtClean="0"/>
              <a:t> – Federated Workshop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3160" y="6337536"/>
            <a:ext cx="763639" cy="365125"/>
          </a:xfrm>
        </p:spPr>
        <p:txBody>
          <a:bodyPr/>
          <a:lstStyle/>
          <a:p>
            <a:fld id="{1EF85638-2995-764F-975A-3D74C15A7C7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02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13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Useful links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9201"/>
            <a:ext cx="8229600" cy="4463026"/>
          </a:xfrm>
        </p:spPr>
        <p:txBody>
          <a:bodyPr>
            <a:normAutofit/>
          </a:bodyPr>
          <a:lstStyle/>
          <a:p>
            <a:r>
              <a:rPr lang="en-US" sz="1600" dirty="0" smtClean="0"/>
              <a:t>AAA Dashboard</a:t>
            </a:r>
          </a:p>
          <a:p>
            <a:pPr lvl="1"/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dashb-cms-xrootd-transfers.cern.ch</a:t>
            </a:r>
            <a:endParaRPr lang="en-US" sz="1400" dirty="0"/>
          </a:p>
          <a:p>
            <a:r>
              <a:rPr lang="en-US" sz="1600" dirty="0" smtClean="0"/>
              <a:t>FAX Dashboard:</a:t>
            </a:r>
          </a:p>
          <a:p>
            <a:pPr lvl="1"/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dashb-atlas-xrootd-transfers.cern.ch</a:t>
            </a:r>
            <a:endParaRPr lang="en-US" sz="1400" dirty="0"/>
          </a:p>
          <a:p>
            <a:r>
              <a:rPr lang="en-US" sz="1600" dirty="0" smtClean="0"/>
              <a:t>CHEP materials</a:t>
            </a:r>
          </a:p>
          <a:p>
            <a:pPr lvl="1"/>
            <a:r>
              <a:rPr lang="en-US" sz="1400" dirty="0">
                <a:hlinkClick r:id="rId5"/>
              </a:rPr>
              <a:t>https://</a:t>
            </a:r>
            <a:r>
              <a:rPr lang="en-US" sz="1400" dirty="0" smtClean="0">
                <a:hlinkClick r:id="rId5"/>
              </a:rPr>
              <a:t>indico.cern.ch/abstractDisplay.py?abstractId=101&amp;confId=214784</a:t>
            </a:r>
            <a:endParaRPr lang="en-US" sz="1400" dirty="0" smtClean="0"/>
          </a:p>
          <a:p>
            <a:pPr lvl="1"/>
            <a:r>
              <a:rPr lang="en-US" sz="1400" dirty="0">
                <a:hlinkClick r:id="rId6"/>
              </a:rPr>
              <a:t>https://</a:t>
            </a:r>
            <a:r>
              <a:rPr lang="en-US" sz="1400" dirty="0" smtClean="0">
                <a:hlinkClick r:id="rId6"/>
              </a:rPr>
              <a:t>indico.cern.ch/getFile.py/access?contribId=94&amp;sessionId=6&amp;resId=0&amp;materialId=slides&amp;confId=214784</a:t>
            </a:r>
            <a:endParaRPr lang="en-US" sz="1400" dirty="0" smtClean="0"/>
          </a:p>
          <a:p>
            <a:pPr lvl="1"/>
            <a:r>
              <a:rPr lang="en-US" sz="1400" dirty="0">
                <a:hlinkClick r:id="rId7"/>
              </a:rPr>
              <a:t>https://</a:t>
            </a:r>
            <a:r>
              <a:rPr lang="en-US" sz="1400" dirty="0" smtClean="0">
                <a:hlinkClick r:id="rId7"/>
              </a:rPr>
              <a:t>indico.cern.ch/getFile.py/access?contribId=265&amp;sessionId=6&amp;resId=1&amp;materialId=slides&amp;confId=214784</a:t>
            </a:r>
            <a:endParaRPr lang="en-US" sz="1400" dirty="0" smtClean="0"/>
          </a:p>
          <a:p>
            <a:r>
              <a:rPr lang="en-US" sz="1800" dirty="0" err="1" smtClean="0"/>
              <a:t>Xbrowse</a:t>
            </a:r>
            <a:r>
              <a:rPr lang="en-US" sz="1800" dirty="0" smtClean="0"/>
              <a:t> framework:</a:t>
            </a:r>
          </a:p>
          <a:p>
            <a:pPr lvl="1"/>
            <a:r>
              <a:rPr lang="en-US" sz="1400" dirty="0">
                <a:hlinkClick r:id="rId8"/>
              </a:rPr>
              <a:t>https://</a:t>
            </a:r>
            <a:r>
              <a:rPr lang="en-US" sz="1400" dirty="0" smtClean="0">
                <a:hlinkClick r:id="rId8"/>
              </a:rPr>
              <a:t>twiki.cern.ch/twiki/bin/view/ArdaGrid/XbrowseFramework</a:t>
            </a:r>
            <a:endParaRPr lang="en-US" sz="1400" dirty="0" smtClean="0"/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  <a:p>
            <a:pPr lvl="1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943100" y="4727937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Thanks for your attention</a:t>
            </a:r>
            <a:endParaRPr lang="en-GB" sz="3600" dirty="0"/>
          </a:p>
        </p:txBody>
      </p:sp>
      <p:pic>
        <p:nvPicPr>
          <p:cNvPr id="9" name="Picture 2" descr="http://www.avanceon.com/Portals/31626/images/C--Users-sschlegel-Pictures-Question-Mark-Man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284" y="5243180"/>
            <a:ext cx="1024712" cy="81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317226" y="6342041"/>
            <a:ext cx="1439606" cy="365125"/>
          </a:xfrm>
        </p:spPr>
        <p:txBody>
          <a:bodyPr/>
          <a:lstStyle/>
          <a:p>
            <a:r>
              <a:rPr lang="en-US" dirty="0" smtClean="0"/>
              <a:t>10 – April - 14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65631" y="6345964"/>
            <a:ext cx="4228692" cy="365125"/>
          </a:xfrm>
        </p:spPr>
        <p:txBody>
          <a:bodyPr/>
          <a:lstStyle/>
          <a:p>
            <a:r>
              <a:rPr lang="en-US" dirty="0" err="1" smtClean="0"/>
              <a:t>A.Beche</a:t>
            </a:r>
            <a:r>
              <a:rPr lang="en-US" dirty="0" smtClean="0"/>
              <a:t> – Federated Workshop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3160" y="6337536"/>
            <a:ext cx="763639" cy="365125"/>
          </a:xfrm>
        </p:spPr>
        <p:txBody>
          <a:bodyPr/>
          <a:lstStyle/>
          <a:p>
            <a:fld id="{1EF85638-2995-764F-975A-3D74C15A7C7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73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388"/>
            <a:ext cx="9144000" cy="130751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Why monitoring	?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0898"/>
            <a:ext cx="8229600" cy="4637551"/>
          </a:xfrm>
        </p:spPr>
        <p:txBody>
          <a:bodyPr>
            <a:normAutofit/>
          </a:bodyPr>
          <a:lstStyle/>
          <a:p>
            <a:r>
              <a:rPr lang="en-US" dirty="0" smtClean="0"/>
              <a:t>Understand </a:t>
            </a:r>
            <a:r>
              <a:rPr lang="en-US" dirty="0"/>
              <a:t>data </a:t>
            </a:r>
            <a:r>
              <a:rPr lang="en-US" dirty="0" smtClean="0"/>
              <a:t>flows to estimate data traffic</a:t>
            </a:r>
          </a:p>
          <a:p>
            <a:endParaRPr lang="en-US" dirty="0"/>
          </a:p>
          <a:p>
            <a:r>
              <a:rPr lang="en-US" dirty="0"/>
              <a:t>Provide information for </a:t>
            </a:r>
            <a:r>
              <a:rPr lang="en-US" dirty="0" smtClean="0"/>
              <a:t>efficient operations</a:t>
            </a:r>
          </a:p>
          <a:p>
            <a:endParaRPr lang="en-US" dirty="0"/>
          </a:p>
          <a:p>
            <a:r>
              <a:rPr lang="en-US" dirty="0"/>
              <a:t>Identify access patterns and propose data placement </a:t>
            </a:r>
            <a:r>
              <a:rPr lang="en-US" dirty="0" smtClean="0"/>
              <a:t>strategies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317226" y="6342041"/>
            <a:ext cx="1439606" cy="365125"/>
          </a:xfrm>
        </p:spPr>
        <p:txBody>
          <a:bodyPr/>
          <a:lstStyle/>
          <a:p>
            <a:r>
              <a:rPr lang="en-US" dirty="0" smtClean="0"/>
              <a:t>10 – April - 14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65631" y="6345964"/>
            <a:ext cx="4228692" cy="365125"/>
          </a:xfrm>
        </p:spPr>
        <p:txBody>
          <a:bodyPr/>
          <a:lstStyle/>
          <a:p>
            <a:r>
              <a:rPr lang="en-US" dirty="0" err="1" smtClean="0"/>
              <a:t>A.Beche</a:t>
            </a:r>
            <a:r>
              <a:rPr lang="en-US" dirty="0" smtClean="0"/>
              <a:t> – Federated Workshop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3160" y="6337536"/>
            <a:ext cx="763639" cy="365125"/>
          </a:xfrm>
        </p:spPr>
        <p:txBody>
          <a:bodyPr/>
          <a:lstStyle/>
          <a:p>
            <a:fld id="{1EF85638-2995-764F-975A-3D74C15A7C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07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an 59"/>
          <p:cNvSpPr/>
          <p:nvPr/>
        </p:nvSpPr>
        <p:spPr>
          <a:xfrm>
            <a:off x="8188646" y="1997080"/>
            <a:ext cx="955354" cy="3851270"/>
          </a:xfrm>
          <a:prstGeom prst="can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Raw</a:t>
            </a:r>
          </a:p>
          <a:p>
            <a:pPr algn="ctr"/>
            <a:endParaRPr lang="en-US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/>
            <a:endParaRPr lang="en-US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/>
            <a:endParaRPr lang="en-US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/>
            <a:endParaRPr lang="en-US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/>
            <a:endParaRPr lang="en-US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/>
            <a:endParaRPr lang="en-US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/>
            <a:endParaRPr lang="en-US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/>
            <a:endParaRPr lang="en-US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/>
            <a:r>
              <a:rPr lang="en-US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Stats</a:t>
            </a:r>
            <a:endParaRPr lang="en-US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/>
            <a:endParaRPr lang="en-US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81" name="Right Arrow 80"/>
          <p:cNvSpPr/>
          <p:nvPr/>
        </p:nvSpPr>
        <p:spPr>
          <a:xfrm rot="16200000" flipH="1">
            <a:off x="7634456" y="3645785"/>
            <a:ext cx="2055937" cy="446568"/>
          </a:xfrm>
          <a:prstGeom prst="rightArrow">
            <a:avLst/>
          </a:prstGeom>
          <a:pattFill prst="ltDnDiag">
            <a:fgClr>
              <a:schemeClr val="accent4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10 minutes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815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err="1"/>
              <a:t>XRootD</a:t>
            </a:r>
            <a:r>
              <a:rPr lang="en-US" sz="4000" dirty="0"/>
              <a:t> monitoring dataflow</a:t>
            </a:r>
            <a:endParaRPr lang="en-GB" sz="40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0" y="1489110"/>
            <a:ext cx="2385935" cy="2196781"/>
            <a:chOff x="0" y="1255184"/>
            <a:chExt cx="2385935" cy="2196781"/>
          </a:xfrm>
        </p:grpSpPr>
        <p:sp>
          <p:nvSpPr>
            <p:cNvPr id="53" name="Cloud 52"/>
            <p:cNvSpPr/>
            <p:nvPr/>
          </p:nvSpPr>
          <p:spPr>
            <a:xfrm>
              <a:off x="0" y="1255184"/>
              <a:ext cx="2385935" cy="2196781"/>
            </a:xfrm>
            <a:prstGeom prst="cloud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50000"/>
                  </a:schemeClr>
                </a:gs>
              </a:gsLst>
              <a:lin ang="16200000" scaled="0"/>
            </a:gra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400" b="1" dirty="0" smtClean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Federation</a:t>
              </a:r>
              <a:endParaRPr lang="en-GB" sz="2400" b="1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666" y="2467244"/>
              <a:ext cx="453103" cy="577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769" y="2170472"/>
              <a:ext cx="453103" cy="577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3978" y="2521201"/>
              <a:ext cx="453103" cy="577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ounded Rectangle 12"/>
          <p:cNvSpPr/>
          <p:nvPr/>
        </p:nvSpPr>
        <p:spPr>
          <a:xfrm>
            <a:off x="2706002" y="1997080"/>
            <a:ext cx="1434067" cy="1180841"/>
          </a:xfrm>
          <a:prstGeom prst="roundRect">
            <a:avLst/>
          </a:prstGeom>
          <a:gradFill>
            <a:gsLst>
              <a:gs pos="0">
                <a:srgbClr val="C00000"/>
              </a:gs>
              <a:gs pos="100000">
                <a:schemeClr val="accent6">
                  <a:lumMod val="40000"/>
                  <a:lumOff val="60000"/>
                </a:schemeClr>
              </a:gs>
            </a:gsLst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GLED </a:t>
            </a:r>
            <a:r>
              <a:rPr lang="en-US" b="1" dirty="0" smtClean="0"/>
              <a:t>Collector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1560529" y="2404398"/>
            <a:ext cx="1022112" cy="288889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ight Arrow 55"/>
          <p:cNvSpPr/>
          <p:nvPr/>
        </p:nvSpPr>
        <p:spPr>
          <a:xfrm rot="20385054">
            <a:off x="1861628" y="2786669"/>
            <a:ext cx="759085" cy="288889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ounded Rectangle 61"/>
          <p:cNvSpPr/>
          <p:nvPr/>
        </p:nvSpPr>
        <p:spPr>
          <a:xfrm>
            <a:off x="6354869" y="1997080"/>
            <a:ext cx="1434067" cy="1180841"/>
          </a:xfrm>
          <a:prstGeom prst="roundRect">
            <a:avLst/>
          </a:prstGeom>
          <a:gradFill>
            <a:gsLst>
              <a:gs pos="100000">
                <a:srgbClr val="00B050"/>
              </a:gs>
              <a:gs pos="0">
                <a:srgbClr val="92D050"/>
              </a:gs>
            </a:gsLst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Consumer</a:t>
            </a:r>
          </a:p>
        </p:txBody>
      </p:sp>
      <p:sp>
        <p:nvSpPr>
          <p:cNvPr id="64" name="Right Arrow 63"/>
          <p:cNvSpPr/>
          <p:nvPr/>
        </p:nvSpPr>
        <p:spPr>
          <a:xfrm>
            <a:off x="7717206" y="2443056"/>
            <a:ext cx="721935" cy="288889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 flipH="1">
            <a:off x="2038963" y="4037425"/>
            <a:ext cx="6051721" cy="2043148"/>
            <a:chOff x="1712929" y="3931184"/>
            <a:chExt cx="5640540" cy="2043148"/>
          </a:xfrm>
        </p:grpSpPr>
        <p:sp>
          <p:nvSpPr>
            <p:cNvPr id="71" name="Right Arrow 70"/>
            <p:cNvSpPr/>
            <p:nvPr/>
          </p:nvSpPr>
          <p:spPr>
            <a:xfrm>
              <a:off x="1712929" y="4897036"/>
              <a:ext cx="1022112" cy="288889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Right Arrow 72"/>
            <p:cNvSpPr/>
            <p:nvPr/>
          </p:nvSpPr>
          <p:spPr>
            <a:xfrm rot="20273400">
              <a:off x="4385660" y="4543097"/>
              <a:ext cx="1337328" cy="288889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Right Arrow 74"/>
            <p:cNvSpPr/>
            <p:nvPr/>
          </p:nvSpPr>
          <p:spPr>
            <a:xfrm rot="695525">
              <a:off x="4402630" y="5200211"/>
              <a:ext cx="1337328" cy="288889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2735041" y="4403390"/>
              <a:ext cx="1434067" cy="1180841"/>
            </a:xfrm>
            <a:prstGeom prst="roundRect">
              <a:avLst/>
            </a:prstGeom>
            <a:gradFill>
              <a:gsLst>
                <a:gs pos="100000">
                  <a:srgbClr val="00B050"/>
                </a:gs>
                <a:gs pos="0">
                  <a:srgbClr val="92D050"/>
                </a:gs>
              </a:gsLst>
            </a:gra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WEB</a:t>
              </a:r>
            </a:p>
            <a:p>
              <a:pPr algn="ctr"/>
              <a:r>
                <a:rPr lang="en-US" b="1" dirty="0" smtClean="0"/>
                <a:t>API</a:t>
              </a:r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5919402" y="5041480"/>
              <a:ext cx="1434067" cy="932852"/>
            </a:xfrm>
            <a:prstGeom prst="roundRect">
              <a:avLst/>
            </a:prstGeom>
            <a:gradFill>
              <a:gsLst>
                <a:gs pos="100000">
                  <a:srgbClr val="00B050"/>
                </a:gs>
                <a:gs pos="0">
                  <a:srgbClr val="92D050"/>
                </a:gs>
              </a:gsLst>
            </a:gra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Dashboard</a:t>
              </a:r>
            </a:p>
            <a:p>
              <a:pPr algn="ctr"/>
              <a:r>
                <a:rPr lang="en-US" b="1" dirty="0" smtClean="0"/>
                <a:t>UI</a:t>
              </a:r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5919402" y="3931184"/>
              <a:ext cx="1434067" cy="932852"/>
            </a:xfrm>
            <a:prstGeom prst="roundRect">
              <a:avLst/>
            </a:prstGeom>
            <a:gradFill>
              <a:gsLst>
                <a:gs pos="100000">
                  <a:schemeClr val="bg1">
                    <a:lumMod val="50000"/>
                  </a:schemeClr>
                </a:gs>
                <a:gs pos="0">
                  <a:schemeClr val="bg1">
                    <a:lumMod val="95000"/>
                  </a:schemeClr>
                </a:gs>
              </a:gsLst>
            </a:gra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External</a:t>
              </a:r>
            </a:p>
            <a:p>
              <a:pPr algn="ctr"/>
              <a:r>
                <a:rPr lang="en-US" b="1" dirty="0" smtClean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applications</a:t>
              </a:r>
            </a:p>
          </p:txBody>
        </p:sp>
      </p:grpSp>
      <p:sp>
        <p:nvSpPr>
          <p:cNvPr id="26" name="Right Arrow 25"/>
          <p:cNvSpPr/>
          <p:nvPr/>
        </p:nvSpPr>
        <p:spPr>
          <a:xfrm>
            <a:off x="1112320" y="1148316"/>
            <a:ext cx="2339754" cy="446568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real time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2009248" y="2981765"/>
            <a:ext cx="6380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UDP</a:t>
            </a:r>
            <a:endParaRPr lang="en-GB" b="1" dirty="0"/>
          </a:p>
        </p:txBody>
      </p:sp>
      <p:sp>
        <p:nvSpPr>
          <p:cNvPr id="83" name="Rectangle 82"/>
          <p:cNvSpPr/>
          <p:nvPr/>
        </p:nvSpPr>
        <p:spPr>
          <a:xfrm>
            <a:off x="4064923" y="2036182"/>
            <a:ext cx="790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stomp</a:t>
            </a:r>
            <a:endParaRPr lang="en-GB" b="1" dirty="0"/>
          </a:p>
        </p:txBody>
      </p:sp>
      <p:sp>
        <p:nvSpPr>
          <p:cNvPr id="84" name="Rectangle 83"/>
          <p:cNvSpPr/>
          <p:nvPr/>
        </p:nvSpPr>
        <p:spPr>
          <a:xfrm>
            <a:off x="5642145" y="2656434"/>
            <a:ext cx="790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stomp</a:t>
            </a:r>
            <a:endParaRPr lang="en-GB" b="1" dirty="0"/>
          </a:p>
        </p:txBody>
      </p:sp>
      <p:sp>
        <p:nvSpPr>
          <p:cNvPr id="35" name="Right Arrow 34"/>
          <p:cNvSpPr/>
          <p:nvPr/>
        </p:nvSpPr>
        <p:spPr>
          <a:xfrm>
            <a:off x="3452074" y="1148316"/>
            <a:ext cx="5282090" cy="446568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asynchronous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37" name="Picture 6" descr="http://demo19.dotcms.com/dotAsset/508be8b2-5f06-4c61-ac82-a30c4b6886af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788" y="4853103"/>
            <a:ext cx="493895" cy="49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n 3"/>
          <p:cNvSpPr/>
          <p:nvPr/>
        </p:nvSpPr>
        <p:spPr>
          <a:xfrm rot="5400000">
            <a:off x="4964758" y="1962966"/>
            <a:ext cx="481806" cy="1263225"/>
          </a:xfrm>
          <a:prstGeom prst="can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9" name="Right Arrow 58"/>
          <p:cNvSpPr/>
          <p:nvPr/>
        </p:nvSpPr>
        <p:spPr>
          <a:xfrm>
            <a:off x="4062716" y="2443056"/>
            <a:ext cx="565479" cy="288889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ight Arrow 62"/>
          <p:cNvSpPr/>
          <p:nvPr/>
        </p:nvSpPr>
        <p:spPr>
          <a:xfrm>
            <a:off x="5729127" y="2443056"/>
            <a:ext cx="721935" cy="288889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4628195" y="2405727"/>
            <a:ext cx="11984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err="1" smtClean="0">
                <a:solidFill>
                  <a:schemeClr val="bg1"/>
                </a:solidFill>
              </a:rPr>
              <a:t>ActiveMQ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6" name="Date Placeholder 3"/>
          <p:cNvSpPr>
            <a:spLocks noGrp="1"/>
          </p:cNvSpPr>
          <p:nvPr>
            <p:ph type="dt" sz="half" idx="10"/>
          </p:nvPr>
        </p:nvSpPr>
        <p:spPr>
          <a:xfrm>
            <a:off x="6317226" y="6342041"/>
            <a:ext cx="1439606" cy="365125"/>
          </a:xfrm>
        </p:spPr>
        <p:txBody>
          <a:bodyPr/>
          <a:lstStyle/>
          <a:p>
            <a:r>
              <a:rPr lang="en-US" dirty="0" smtClean="0"/>
              <a:t>10 – April - 14</a:t>
            </a:r>
            <a:endParaRPr lang="en-US" dirty="0"/>
          </a:p>
        </p:txBody>
      </p:sp>
      <p:sp>
        <p:nvSpPr>
          <p:cNvPr id="4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65631" y="6345964"/>
            <a:ext cx="4228692" cy="365125"/>
          </a:xfrm>
        </p:spPr>
        <p:txBody>
          <a:bodyPr/>
          <a:lstStyle/>
          <a:p>
            <a:r>
              <a:rPr lang="en-US" dirty="0" err="1" smtClean="0"/>
              <a:t>A.Beche</a:t>
            </a:r>
            <a:r>
              <a:rPr lang="en-US" dirty="0" smtClean="0"/>
              <a:t> – Federated Workshop</a:t>
            </a:r>
            <a:endParaRPr lang="en-US" dirty="0"/>
          </a:p>
        </p:txBody>
      </p:sp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3160" y="6337536"/>
            <a:ext cx="763639" cy="365125"/>
          </a:xfrm>
        </p:spPr>
        <p:txBody>
          <a:bodyPr/>
          <a:lstStyle/>
          <a:p>
            <a:fld id="{1EF85638-2995-764F-975A-3D74C15A7C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8813"/>
            <a:ext cx="9143999" cy="1143000"/>
          </a:xfrm>
        </p:spPr>
        <p:txBody>
          <a:bodyPr>
            <a:normAutofit/>
          </a:bodyPr>
          <a:lstStyle/>
          <a:p>
            <a:r>
              <a:rPr lang="en-US" sz="4000" dirty="0"/>
              <a:t>GLED Deployment model</a:t>
            </a:r>
            <a:endParaRPr lang="en-GB" sz="40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0859956"/>
              </p:ext>
            </p:extLst>
          </p:nvPr>
        </p:nvGraphicFramePr>
        <p:xfrm>
          <a:off x="1" y="3774558"/>
          <a:ext cx="4500000" cy="23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824" y="4421372"/>
            <a:ext cx="7715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9195570"/>
              </p:ext>
            </p:extLst>
          </p:nvPr>
        </p:nvGraphicFramePr>
        <p:xfrm>
          <a:off x="4644000" y="1168537"/>
          <a:ext cx="4500000" cy="23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131" y="1698238"/>
            <a:ext cx="6477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3615071" y="3189767"/>
            <a:ext cx="1825162" cy="1063256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AMQ @ CERN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Shared cluster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5 nodes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034641" y="3964172"/>
            <a:ext cx="1711018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AAA</a:t>
            </a:r>
          </a:p>
          <a:p>
            <a:pPr algn="ctr"/>
            <a:r>
              <a:rPr lang="en-US" dirty="0" smtClean="0"/>
              <a:t>UCSD (16Hz)</a:t>
            </a:r>
            <a:endParaRPr lang="en-GB" dirty="0"/>
          </a:p>
        </p:txBody>
      </p:sp>
      <p:sp>
        <p:nvSpPr>
          <p:cNvPr id="16" name="Rounded Rectangle 15"/>
          <p:cNvSpPr/>
          <p:nvPr/>
        </p:nvSpPr>
        <p:spPr>
          <a:xfrm>
            <a:off x="5150526" y="5148767"/>
            <a:ext cx="1711018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EOS</a:t>
            </a:r>
          </a:p>
          <a:p>
            <a:pPr algn="ctr"/>
            <a:r>
              <a:rPr lang="en-US" dirty="0" smtClean="0"/>
              <a:t>CERN (10Hz)</a:t>
            </a:r>
            <a:endParaRPr lang="en-GB" dirty="0"/>
          </a:p>
        </p:txBody>
      </p:sp>
      <p:sp>
        <p:nvSpPr>
          <p:cNvPr id="17" name="Rounded Rectangle 16"/>
          <p:cNvSpPr/>
          <p:nvPr/>
        </p:nvSpPr>
        <p:spPr>
          <a:xfrm>
            <a:off x="486728" y="2111399"/>
            <a:ext cx="1711018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EOS</a:t>
            </a:r>
          </a:p>
          <a:p>
            <a:pPr algn="ctr"/>
            <a:r>
              <a:rPr lang="en-US" dirty="0" smtClean="0"/>
              <a:t>CERN (150Hz)</a:t>
            </a:r>
            <a:endParaRPr lang="en-GB" dirty="0"/>
          </a:p>
        </p:txBody>
      </p:sp>
      <p:sp>
        <p:nvSpPr>
          <p:cNvPr id="18" name="Rounded Rectangle 17"/>
          <p:cNvSpPr/>
          <p:nvPr/>
        </p:nvSpPr>
        <p:spPr>
          <a:xfrm>
            <a:off x="2304275" y="1067704"/>
            <a:ext cx="1711018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FAX US</a:t>
            </a:r>
          </a:p>
          <a:p>
            <a:pPr algn="ctr"/>
            <a:r>
              <a:rPr lang="en-US" dirty="0" smtClean="0"/>
              <a:t>SLAC (9Hz)</a:t>
            </a:r>
            <a:endParaRPr lang="en-GB" dirty="0"/>
          </a:p>
        </p:txBody>
      </p:sp>
      <p:sp>
        <p:nvSpPr>
          <p:cNvPr id="19" name="Rounded Rectangle 18"/>
          <p:cNvSpPr/>
          <p:nvPr/>
        </p:nvSpPr>
        <p:spPr>
          <a:xfrm>
            <a:off x="486728" y="1067704"/>
            <a:ext cx="1711018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FAX EU</a:t>
            </a:r>
          </a:p>
          <a:p>
            <a:pPr algn="ctr"/>
            <a:r>
              <a:rPr lang="en-US" dirty="0" smtClean="0"/>
              <a:t>CERN (1 site)</a:t>
            </a:r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304275" y="2796363"/>
            <a:ext cx="1310796" cy="552893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197746" y="1969700"/>
            <a:ext cx="1417325" cy="1220067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242930" y="2111399"/>
            <a:ext cx="648586" cy="1076128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5440233" y="4040372"/>
            <a:ext cx="1421311" cy="38100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5440233" y="4230872"/>
            <a:ext cx="322614" cy="917895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7226" y="6342041"/>
            <a:ext cx="1439606" cy="365125"/>
          </a:xfrm>
        </p:spPr>
        <p:txBody>
          <a:bodyPr/>
          <a:lstStyle/>
          <a:p>
            <a:r>
              <a:rPr lang="en-US" dirty="0" smtClean="0"/>
              <a:t>10 – April - 14</a:t>
            </a:r>
            <a:endParaRPr lang="en-US" dirty="0"/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65631" y="6345964"/>
            <a:ext cx="4228692" cy="365125"/>
          </a:xfrm>
        </p:spPr>
        <p:txBody>
          <a:bodyPr/>
          <a:lstStyle/>
          <a:p>
            <a:r>
              <a:rPr lang="en-US" dirty="0" err="1" smtClean="0"/>
              <a:t>A.Beche</a:t>
            </a:r>
            <a:r>
              <a:rPr lang="en-US" dirty="0" smtClean="0"/>
              <a:t> – Federated Workshop</a:t>
            </a:r>
            <a:endParaRPr lang="en-US" dirty="0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3160" y="6337536"/>
            <a:ext cx="763639" cy="365125"/>
          </a:xfrm>
        </p:spPr>
        <p:txBody>
          <a:bodyPr/>
          <a:lstStyle/>
          <a:p>
            <a:fld id="{1EF85638-2995-764F-975A-3D74C15A7C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5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812"/>
            <a:ext cx="9144000" cy="142810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Consolidated dataflow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usage of these raw data:</a:t>
            </a:r>
          </a:p>
          <a:p>
            <a:pPr lvl="1"/>
            <a:r>
              <a:rPr lang="en-US" dirty="0" smtClean="0"/>
              <a:t>Dashboard monitoring</a:t>
            </a:r>
          </a:p>
          <a:p>
            <a:pPr lvl="1"/>
            <a:r>
              <a:rPr lang="en-US" dirty="0" err="1" smtClean="0"/>
              <a:t>XRootD</a:t>
            </a:r>
            <a:r>
              <a:rPr lang="en-US" dirty="0" smtClean="0"/>
              <a:t> popularity</a:t>
            </a:r>
          </a:p>
          <a:p>
            <a:endParaRPr lang="en-US" dirty="0" smtClean="0"/>
          </a:p>
          <a:p>
            <a:r>
              <a:rPr lang="en-US" dirty="0" smtClean="0"/>
              <a:t>Now share the same database:</a:t>
            </a:r>
          </a:p>
          <a:p>
            <a:pPr lvl="1"/>
            <a:r>
              <a:rPr lang="en-US" dirty="0" smtClean="0"/>
              <a:t>Storage optimization</a:t>
            </a:r>
          </a:p>
          <a:p>
            <a:pPr lvl="1"/>
            <a:r>
              <a:rPr lang="en-US" dirty="0" smtClean="0"/>
              <a:t>Consistency guaranteed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317226" y="6342041"/>
            <a:ext cx="1439606" cy="365125"/>
          </a:xfrm>
        </p:spPr>
        <p:txBody>
          <a:bodyPr/>
          <a:lstStyle/>
          <a:p>
            <a:r>
              <a:rPr lang="en-US" dirty="0" smtClean="0"/>
              <a:t>10 – April - 14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65631" y="6345964"/>
            <a:ext cx="4228692" cy="365125"/>
          </a:xfrm>
        </p:spPr>
        <p:txBody>
          <a:bodyPr/>
          <a:lstStyle/>
          <a:p>
            <a:r>
              <a:rPr lang="en-US" dirty="0" err="1" smtClean="0"/>
              <a:t>A.Beche</a:t>
            </a:r>
            <a:r>
              <a:rPr lang="en-US" dirty="0" smtClean="0"/>
              <a:t> – Federated Workshop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3160" y="6337536"/>
            <a:ext cx="763639" cy="365125"/>
          </a:xfrm>
        </p:spPr>
        <p:txBody>
          <a:bodyPr/>
          <a:lstStyle/>
          <a:p>
            <a:fld id="{1EF85638-2995-764F-975A-3D74C15A7C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8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n 12"/>
          <p:cNvSpPr/>
          <p:nvPr/>
        </p:nvSpPr>
        <p:spPr>
          <a:xfrm>
            <a:off x="516579" y="850960"/>
            <a:ext cx="1404912" cy="1626426"/>
          </a:xfrm>
          <a:prstGeom prst="can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AAA</a:t>
            </a:r>
            <a:endParaRPr lang="en-US" b="1" dirty="0" smtClean="0"/>
          </a:p>
          <a:p>
            <a:pPr algn="ctr"/>
            <a:r>
              <a:rPr lang="en-US" dirty="0" smtClean="0"/>
              <a:t>~300 GB</a:t>
            </a:r>
          </a:p>
          <a:p>
            <a:pPr algn="ctr"/>
            <a:r>
              <a:rPr lang="en-US" dirty="0" smtClean="0"/>
              <a:t>~1B </a:t>
            </a:r>
            <a:r>
              <a:rPr lang="en-US" dirty="0"/>
              <a:t>records</a:t>
            </a:r>
            <a:endParaRPr lang="en-GB" dirty="0"/>
          </a:p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388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Database</a:t>
            </a:r>
            <a:endParaRPr lang="en-GB" sz="4000" dirty="0"/>
          </a:p>
        </p:txBody>
      </p:sp>
      <p:sp>
        <p:nvSpPr>
          <p:cNvPr id="7" name="Can 6"/>
          <p:cNvSpPr/>
          <p:nvPr/>
        </p:nvSpPr>
        <p:spPr>
          <a:xfrm>
            <a:off x="567767" y="2683625"/>
            <a:ext cx="1404912" cy="1491680"/>
          </a:xfrm>
          <a:prstGeom prst="can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FAX</a:t>
            </a:r>
            <a:endParaRPr lang="en-US" b="1" dirty="0" smtClean="0"/>
          </a:p>
          <a:p>
            <a:pPr algn="ctr"/>
            <a:r>
              <a:rPr lang="en-US" dirty="0" smtClean="0"/>
              <a:t>~600 GB</a:t>
            </a:r>
          </a:p>
          <a:p>
            <a:pPr algn="ctr"/>
            <a:r>
              <a:rPr lang="en-US" dirty="0" smtClean="0"/>
              <a:t>~2B records</a:t>
            </a:r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1463062" y="2251642"/>
            <a:ext cx="1599107" cy="6977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Daily insert</a:t>
            </a:r>
          </a:p>
          <a:p>
            <a:pPr algn="ctr"/>
            <a:r>
              <a:rPr lang="en-US" sz="1600" dirty="0" smtClean="0"/>
              <a:t>2 GB / 6M rows</a:t>
            </a:r>
            <a:endParaRPr lang="en-GB" sz="16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16579" y="4303670"/>
            <a:ext cx="8229600" cy="1873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Storage</a:t>
            </a:r>
          </a:p>
          <a:p>
            <a:pPr lvl="1"/>
            <a:r>
              <a:rPr lang="en-US" dirty="0" smtClean="0"/>
              <a:t>Raw, statistics, metadata</a:t>
            </a:r>
          </a:p>
          <a:p>
            <a:pPr lvl="1"/>
            <a:r>
              <a:rPr lang="en-US" dirty="0" smtClean="0"/>
              <a:t>Tables daily </a:t>
            </a:r>
            <a:r>
              <a:rPr lang="en-US" b="1" dirty="0" smtClean="0"/>
              <a:t>partitioned</a:t>
            </a:r>
            <a:r>
              <a:rPr lang="en-US" dirty="0" smtClean="0"/>
              <a:t>, </a:t>
            </a:r>
            <a:r>
              <a:rPr lang="en-US" b="1" dirty="0" smtClean="0"/>
              <a:t>no global indexes</a:t>
            </a:r>
          </a:p>
          <a:p>
            <a:pPr lvl="1"/>
            <a:endParaRPr lang="en-US" dirty="0" smtClean="0"/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355393"/>
              </p:ext>
            </p:extLst>
          </p:nvPr>
        </p:nvGraphicFramePr>
        <p:xfrm>
          <a:off x="3332060" y="1105785"/>
          <a:ext cx="5724525" cy="2913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Shape 23"/>
          <p:cNvSpPr txBox="1"/>
          <p:nvPr/>
        </p:nvSpPr>
        <p:spPr>
          <a:xfrm>
            <a:off x="7125691" y="3895489"/>
            <a:ext cx="1805657" cy="408181"/>
          </a:xfrm>
          <a:prstGeom prst="rect">
            <a:avLst/>
          </a:prstGeom>
          <a:solidFill>
            <a:schemeClr val="bg1"/>
          </a:solidFill>
        </p:spPr>
        <p:txBody>
          <a:bodyPr wrap="none" lIns="90000" tIns="45000" rIns="90000" bIns="45000"/>
          <a:lstStyle/>
          <a:p>
            <a:r>
              <a:rPr lang="en-US" b="1" dirty="0" smtClean="0"/>
              <a:t>* Indexes excluded</a:t>
            </a: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6317226" y="6342041"/>
            <a:ext cx="1439606" cy="365125"/>
          </a:xfrm>
        </p:spPr>
        <p:txBody>
          <a:bodyPr/>
          <a:lstStyle/>
          <a:p>
            <a:r>
              <a:rPr lang="en-US" dirty="0" smtClean="0"/>
              <a:t>10 – April - 14</a:t>
            </a:r>
            <a:endParaRPr 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65631" y="6345964"/>
            <a:ext cx="4228692" cy="365125"/>
          </a:xfrm>
        </p:spPr>
        <p:txBody>
          <a:bodyPr/>
          <a:lstStyle/>
          <a:p>
            <a:r>
              <a:rPr lang="en-US" dirty="0" err="1" smtClean="0"/>
              <a:t>A.Beche</a:t>
            </a:r>
            <a:r>
              <a:rPr lang="en-US" dirty="0" smtClean="0"/>
              <a:t> – Federated Workshop</a:t>
            </a:r>
            <a:endParaRPr lang="en-US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3160" y="6337536"/>
            <a:ext cx="763639" cy="365125"/>
          </a:xfrm>
        </p:spPr>
        <p:txBody>
          <a:bodyPr/>
          <a:lstStyle/>
          <a:p>
            <a:fld id="{1EF85638-2995-764F-975A-3D74C15A7C7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9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88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Database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92540"/>
            <a:ext cx="9144000" cy="4622460"/>
          </a:xfrm>
        </p:spPr>
        <p:txBody>
          <a:bodyPr>
            <a:normAutofit/>
          </a:bodyPr>
          <a:lstStyle/>
          <a:p>
            <a:r>
              <a:rPr lang="en-US" dirty="0" smtClean="0"/>
              <a:t>Raw data aggregation:</a:t>
            </a:r>
          </a:p>
          <a:p>
            <a:pPr lvl="1"/>
            <a:r>
              <a:rPr lang="en-US" dirty="0" smtClean="0"/>
              <a:t>Done using PL/SQL procedures</a:t>
            </a:r>
          </a:p>
          <a:p>
            <a:pPr lvl="1"/>
            <a:r>
              <a:rPr lang="en-US" dirty="0" smtClean="0"/>
              <a:t>Events are </a:t>
            </a:r>
            <a:r>
              <a:rPr lang="en-US" b="1" dirty="0" smtClean="0"/>
              <a:t>unordered</a:t>
            </a:r>
          </a:p>
          <a:p>
            <a:pPr lvl="1"/>
            <a:r>
              <a:rPr lang="en-US" b="1" dirty="0" smtClean="0">
                <a:solidFill>
                  <a:srgbClr val="00B050"/>
                </a:solidFill>
              </a:rPr>
              <a:t>Stateless: </a:t>
            </a:r>
            <a:r>
              <a:rPr lang="en-US" b="1" dirty="0" smtClean="0"/>
              <a:t>Full re-computation </a:t>
            </a:r>
            <a:r>
              <a:rPr lang="en-US" dirty="0" smtClean="0"/>
              <a:t>of touched bins each time</a:t>
            </a:r>
            <a:endParaRPr lang="en-US" b="1" dirty="0" smtClean="0"/>
          </a:p>
          <a:p>
            <a:pPr lvl="1"/>
            <a:r>
              <a:rPr lang="en-US" dirty="0" smtClean="0"/>
              <a:t> Compute stats from raw data in 10 min bins</a:t>
            </a:r>
          </a:p>
          <a:p>
            <a:pPr lvl="1"/>
            <a:r>
              <a:rPr lang="en-US" dirty="0" smtClean="0"/>
              <a:t>Aggregate 10 min stats in daily bins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317226" y="6342041"/>
            <a:ext cx="1439606" cy="365125"/>
          </a:xfrm>
        </p:spPr>
        <p:txBody>
          <a:bodyPr/>
          <a:lstStyle/>
          <a:p>
            <a:r>
              <a:rPr lang="en-US" dirty="0" smtClean="0"/>
              <a:t>10 – April - 14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65631" y="6345964"/>
            <a:ext cx="4228692" cy="365125"/>
          </a:xfrm>
        </p:spPr>
        <p:txBody>
          <a:bodyPr/>
          <a:lstStyle/>
          <a:p>
            <a:r>
              <a:rPr lang="en-US" dirty="0" err="1" smtClean="0"/>
              <a:t>A.Beche</a:t>
            </a:r>
            <a:r>
              <a:rPr lang="en-US" dirty="0" smtClean="0"/>
              <a:t> – Federated Workshop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3160" y="6337536"/>
            <a:ext cx="763639" cy="365125"/>
          </a:xfrm>
        </p:spPr>
        <p:txBody>
          <a:bodyPr/>
          <a:lstStyle/>
          <a:p>
            <a:fld id="{1EF85638-2995-764F-975A-3D74C15A7C7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1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 Groups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 cmpd="sng"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>
        <a:noAutofit/>
      </a:bodyPr>
      <a:lstStyle>
        <a:defPPr>
          <a:defRPr b="0" cap="none" spc="0" dirty="0" smtClean="0">
            <a:ln w="18415" cmpd="sng">
              <a:solidFill>
                <a:srgbClr val="FFFFFF"/>
              </a:solidFill>
              <a:prstDash val="solid"/>
            </a:ln>
            <a:solidFill>
              <a:schemeClr val="bg1">
                <a:lumMod val="85000"/>
              </a:schemeClr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25535</TotalTime>
  <Words>1519</Words>
  <Application>Microsoft Office PowerPoint</Application>
  <PresentationFormat>On-screen Show (4:3)</PresentationFormat>
  <Paragraphs>567</Paragraphs>
  <Slides>37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IT Groups</vt:lpstr>
      <vt:lpstr>PowerPoint Presentation</vt:lpstr>
      <vt:lpstr>Outlines</vt:lpstr>
      <vt:lpstr>XRootD federation monitoring</vt:lpstr>
      <vt:lpstr>Why monitoring ?</vt:lpstr>
      <vt:lpstr>XRootD monitoring dataflow</vt:lpstr>
      <vt:lpstr>GLED Deployment model</vt:lpstr>
      <vt:lpstr>Consolidated dataflow</vt:lpstr>
      <vt:lpstr>Database</vt:lpstr>
      <vt:lpstr>Database</vt:lpstr>
      <vt:lpstr>Aggregation methods</vt:lpstr>
      <vt:lpstr>Aggregation methods</vt:lpstr>
      <vt:lpstr>Visualization Interface</vt:lpstr>
      <vt:lpstr>Pre-defined set of views</vt:lpstr>
      <vt:lpstr>Use case example Understand site access patterns</vt:lpstr>
      <vt:lpstr>Data popularity</vt:lpstr>
      <vt:lpstr>Archive recommendation for CMS-EOS</vt:lpstr>
      <vt:lpstr>Open issues</vt:lpstr>
      <vt:lpstr>Future work</vt:lpstr>
      <vt:lpstr>Data Mining</vt:lpstr>
      <vt:lpstr>Application usage</vt:lpstr>
      <vt:lpstr>Summary</vt:lpstr>
      <vt:lpstr>PowerPoint Presentation</vt:lpstr>
      <vt:lpstr>Outlines</vt:lpstr>
      <vt:lpstr>HTTP Federation is coming</vt:lpstr>
      <vt:lpstr>Monitoring XRootD access protocol</vt:lpstr>
      <vt:lpstr>HTTP/WebDAV federation monitoring</vt:lpstr>
      <vt:lpstr>HTTP/WebDAV federation monitoring</vt:lpstr>
      <vt:lpstr>PowerPoint Presentation</vt:lpstr>
      <vt:lpstr>PowerPoint Presentation</vt:lpstr>
      <vt:lpstr>PowerPoint Presentation</vt:lpstr>
      <vt:lpstr>How to compare data from different applications? </vt:lpstr>
      <vt:lpstr>data transfers &amp; accesses  monitoring tools</vt:lpstr>
      <vt:lpstr>WLCG Transfers Dashboard federated approach</vt:lpstr>
      <vt:lpstr>Some plots</vt:lpstr>
      <vt:lpstr>Summary</vt:lpstr>
      <vt:lpstr>Credits</vt:lpstr>
      <vt:lpstr>Useful links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 Noble</dc:creator>
  <cp:lastModifiedBy>Alexandre Beche</cp:lastModifiedBy>
  <cp:revision>2025</cp:revision>
  <dcterms:created xsi:type="dcterms:W3CDTF">2013-05-06T12:43:53Z</dcterms:created>
  <dcterms:modified xsi:type="dcterms:W3CDTF">2014-04-10T17:37:15Z</dcterms:modified>
</cp:coreProperties>
</file>