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68" r:id="rId16"/>
    <p:sldId id="272" r:id="rId17"/>
    <p:sldId id="271" r:id="rId18"/>
    <p:sldId id="27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1" r:id="rId37"/>
    <p:sldId id="287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2072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32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1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5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9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1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6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4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2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0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7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FF151-310D-4B4B-ACB7-7146D3E172FB}" type="datetimeFigureOut">
              <a:rPr lang="en-US" smtClean="0"/>
              <a:t>8/27/13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8D7F1-9B24-7D43-BBAD-864E72A3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0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9373" y="320088"/>
            <a:ext cx="7772400" cy="1470025"/>
          </a:xfrm>
        </p:spPr>
        <p:txBody>
          <a:bodyPr/>
          <a:lstStyle/>
          <a:p>
            <a:r>
              <a:rPr lang="en-US" dirty="0" smtClean="0"/>
              <a:t>Workshop summary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067142" y="1973245"/>
            <a:ext cx="2947668" cy="4691869"/>
            <a:chOff x="3593275" y="1193105"/>
            <a:chExt cx="1777837" cy="2829823"/>
          </a:xfrm>
        </p:grpSpPr>
        <p:pic>
          <p:nvPicPr>
            <p:cNvPr id="11" name="Picture 5" descr="Picture 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20422" y="1193105"/>
              <a:ext cx="1450690" cy="127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Picture 4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20422" y="2720981"/>
              <a:ext cx="1450690" cy="1301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3586555" y="1813588"/>
              <a:ext cx="340591" cy="3271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593275" y="2961409"/>
              <a:ext cx="327148" cy="2713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3" descr="Picture 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555" y="2762701"/>
            <a:ext cx="2549067" cy="247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Picture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5235" y="2762701"/>
            <a:ext cx="2549067" cy="237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062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44" y="0"/>
            <a:ext cx="6822233" cy="568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6057" y="24318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Annis</a:t>
            </a:r>
            <a:endParaRPr lang="en-US" dirty="0" smtClean="0"/>
          </a:p>
          <a:p>
            <a:r>
              <a:rPr lang="en-US" dirty="0" smtClean="0"/>
              <a:t>MKIDs in the south and 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943" y="5958971"/>
            <a:ext cx="886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Something to really consider for an MKIDs instrument in the south in the coming years.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84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082" y="2202125"/>
            <a:ext cx="5035918" cy="2875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151" y="941402"/>
            <a:ext cx="7735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Stebbing</a:t>
            </a:r>
            <a:endParaRPr lang="en-US" dirty="0" smtClean="0"/>
          </a:p>
          <a:p>
            <a:r>
              <a:rPr lang="en-US" dirty="0" smtClean="0"/>
              <a:t>Combine Hydrogen Intensity Mapping (photo-z info) + MKID survey (angular info)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03" y="2202125"/>
            <a:ext cx="3587356" cy="24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8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79" y="543379"/>
            <a:ext cx="8528590" cy="607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33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7269"/>
            <a:ext cx="6514532" cy="4256161"/>
          </a:xfrm>
          <a:prstGeom prst="rect">
            <a:avLst/>
          </a:prstGeom>
        </p:spPr>
      </p:pic>
      <p:pic>
        <p:nvPicPr>
          <p:cNvPr id="5" name="Picture 4" descr="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88" y="246609"/>
            <a:ext cx="3153283" cy="2355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37" y="0"/>
            <a:ext cx="2744120" cy="36588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198601" y="1296957"/>
            <a:ext cx="12025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8094" y="82133"/>
            <a:ext cx="1251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Estrada</a:t>
            </a:r>
          </a:p>
          <a:p>
            <a:r>
              <a:rPr lang="en-US" dirty="0" smtClean="0"/>
              <a:t>FNAL effort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80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95" y="108080"/>
            <a:ext cx="6812760" cy="5201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814" y="5687699"/>
            <a:ext cx="8512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Nord.</a:t>
            </a:r>
          </a:p>
          <a:p>
            <a:r>
              <a:rPr lang="en-US" dirty="0" smtClean="0"/>
              <a:t>Powerful and flexible simulation framework that we should use to make our science case.</a:t>
            </a:r>
          </a:p>
          <a:p>
            <a:r>
              <a:rPr lang="en-US" dirty="0" smtClean="0"/>
              <a:t>Help will be needed…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81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77" y="333700"/>
            <a:ext cx="7584459" cy="5570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814" y="6390217"/>
            <a:ext cx="119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Ben </a:t>
            </a:r>
            <a:r>
              <a:rPr lang="en-US" b="1" dirty="0" err="1" smtClean="0"/>
              <a:t>Mazin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7912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1" y="0"/>
            <a:ext cx="91234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814" y="6390217"/>
            <a:ext cx="119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Ben </a:t>
            </a:r>
            <a:r>
              <a:rPr lang="en-US" b="1" dirty="0" err="1" smtClean="0"/>
              <a:t>Mazin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2179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6111287" cy="4373441"/>
          </a:xfrm>
          <a:prstGeom prst="rect">
            <a:avLst/>
          </a:prstGeom>
        </p:spPr>
      </p:pic>
      <p:pic>
        <p:nvPicPr>
          <p:cNvPr id="5" name="Picture 4" descr="Screen Shot 2013-08-23 at 4.1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330"/>
            <a:ext cx="2510670" cy="2510670"/>
          </a:xfrm>
          <a:prstGeom prst="rect">
            <a:avLst/>
          </a:prstGeom>
        </p:spPr>
      </p:pic>
      <p:pic>
        <p:nvPicPr>
          <p:cNvPr id="6" name="Content Placeholder 3" descr="NumBolom.pn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73" r="-17773"/>
          <a:stretch>
            <a:fillRect/>
          </a:stretch>
        </p:blipFill>
        <p:spPr>
          <a:xfrm>
            <a:off x="2510670" y="4188092"/>
            <a:ext cx="4586829" cy="2669908"/>
          </a:xfrm>
        </p:spPr>
      </p:pic>
      <p:sp>
        <p:nvSpPr>
          <p:cNvPr id="7" name="TextBox 6"/>
          <p:cNvSpPr txBox="1"/>
          <p:nvPr/>
        </p:nvSpPr>
        <p:spPr>
          <a:xfrm>
            <a:off x="364814" y="6390217"/>
            <a:ext cx="119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Ben </a:t>
            </a:r>
            <a:r>
              <a:rPr lang="en-US" b="1" dirty="0" err="1" smtClean="0"/>
              <a:t>Mazin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7484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75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814" y="6390217"/>
            <a:ext cx="119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Ben </a:t>
            </a:r>
            <a:r>
              <a:rPr lang="en-US" b="1" dirty="0" err="1" smtClean="0"/>
              <a:t>Mazin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156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aa_Detector Development\LTD\MKID\Lab_photo1_panara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t="22693" r="11389"/>
          <a:stretch/>
        </p:blipFill>
        <p:spPr bwMode="auto">
          <a:xfrm>
            <a:off x="13613" y="0"/>
            <a:ext cx="9130387" cy="247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9" y="3012723"/>
            <a:ext cx="2913288" cy="36077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419" y="2742525"/>
            <a:ext cx="157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TKID for X-rays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818" t="21720" r="1194" b="6992"/>
          <a:stretch/>
        </p:blipFill>
        <p:spPr>
          <a:xfrm>
            <a:off x="3094747" y="2621365"/>
            <a:ext cx="5188469" cy="2647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0049" y="5674189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Orlando </a:t>
            </a:r>
            <a:r>
              <a:rPr lang="en-US" dirty="0" err="1" smtClean="0"/>
              <a:t>Quaranta</a:t>
            </a:r>
            <a:endParaRPr lang="en-US" dirty="0" smtClean="0"/>
          </a:p>
          <a:p>
            <a:r>
              <a:rPr lang="en-US" dirty="0" smtClean="0"/>
              <a:t>KIDs for X-ray at ANL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9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think we achieved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Got a few good ideas of potential science opportunities with MKIDs (need more work to investigate them)</a:t>
            </a:r>
          </a:p>
          <a:p>
            <a:r>
              <a:rPr lang="en-US" dirty="0" smtClean="0"/>
              <a:t>Got a view of what other groups are doing.</a:t>
            </a:r>
          </a:p>
          <a:p>
            <a:r>
              <a:rPr lang="en-US" dirty="0" smtClean="0"/>
              <a:t>A list of things we have to answer in order to make a strong science case.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910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59" y="460295"/>
            <a:ext cx="2094304" cy="1734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118" y="493068"/>
            <a:ext cx="2637015" cy="1701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59" y="3320505"/>
            <a:ext cx="4730835" cy="30562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859" y="1507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13549" y="12373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7490" y="2951173"/>
            <a:ext cx="75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2020?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932025" y="1067288"/>
            <a:ext cx="41886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729491" y="2951173"/>
            <a:ext cx="1202534" cy="1291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20841" y="3080274"/>
            <a:ext cx="325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Greg </a:t>
            </a:r>
            <a:r>
              <a:rPr lang="en-US" dirty="0" err="1" smtClean="0"/>
              <a:t>Derylo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Mechanical issues to move from a small array to a large instrument…</a:t>
            </a:r>
          </a:p>
          <a:p>
            <a:endParaRPr lang="en-US" dirty="0"/>
          </a:p>
          <a:p>
            <a:r>
              <a:rPr lang="en-US" dirty="0" smtClean="0"/>
              <a:t>The way there is not easy.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310212" y="2237073"/>
            <a:ext cx="770164" cy="300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loud Callout 22"/>
          <p:cNvSpPr/>
          <p:nvPr/>
        </p:nvSpPr>
        <p:spPr>
          <a:xfrm>
            <a:off x="3017703" y="2364245"/>
            <a:ext cx="1148489" cy="716029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37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45" y="815610"/>
            <a:ext cx="6610571" cy="4961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698" y="5998428"/>
            <a:ext cx="5188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Cancelo</a:t>
            </a:r>
            <a:endParaRPr lang="en-US" dirty="0" smtClean="0"/>
          </a:p>
          <a:p>
            <a:r>
              <a:rPr lang="en-US" dirty="0" smtClean="0"/>
              <a:t>How do we readout a system with 100,000 channels?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61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581"/>
            <a:ext cx="9144000" cy="5469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698" y="5998428"/>
            <a:ext cx="3165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Cancelo</a:t>
            </a:r>
            <a:endParaRPr lang="en-US" dirty="0" smtClean="0"/>
          </a:p>
          <a:p>
            <a:r>
              <a:rPr lang="en-US" dirty="0" smtClean="0"/>
              <a:t>Take advantage of this Synergy!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377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8" b="13498"/>
          <a:stretch>
            <a:fillRect/>
          </a:stretch>
        </p:blipFill>
        <p:spPr>
          <a:xfrm>
            <a:off x="372468" y="351842"/>
            <a:ext cx="3334857" cy="3106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468" y="3466906"/>
            <a:ext cx="3582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membrane (remove location</a:t>
            </a:r>
          </a:p>
          <a:p>
            <a:r>
              <a:rPr lang="en-US" dirty="0" err="1" smtClean="0"/>
              <a:t>Dependece</a:t>
            </a:r>
            <a:r>
              <a:rPr lang="en-US" dirty="0" smtClean="0"/>
              <a:t> in response)</a:t>
            </a:r>
            <a:endParaRPr lang="en-US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r="6862"/>
          <a:stretch>
            <a:fillRect/>
          </a:stretch>
        </p:blipFill>
        <p:spPr>
          <a:xfrm>
            <a:off x="4268516" y="618296"/>
            <a:ext cx="2859575" cy="2663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8516" y="3282240"/>
            <a:ext cx="212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Trenched (TLS noise)</a:t>
            </a:r>
            <a:endParaRPr lang="en-US" dirty="0"/>
          </a:p>
        </p:txBody>
      </p:sp>
      <p:pic>
        <p:nvPicPr>
          <p:cNvPr id="8" name="Picture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r="9310"/>
          <a:stretch>
            <a:fillRect/>
          </a:stretch>
        </p:blipFill>
        <p:spPr>
          <a:xfrm>
            <a:off x="372468" y="4043452"/>
            <a:ext cx="2623473" cy="2443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468" y="6487447"/>
            <a:ext cx="237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 nanotubes (QE)</a:t>
            </a:r>
            <a:endParaRPr lang="en-US" dirty="0"/>
          </a:p>
        </p:txBody>
      </p:sp>
      <p:pic>
        <p:nvPicPr>
          <p:cNvPr id="10" name="Picture Placeholder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r="554"/>
          <a:stretch>
            <a:fillRect/>
          </a:stretch>
        </p:blipFill>
        <p:spPr>
          <a:xfrm>
            <a:off x="3293129" y="4485465"/>
            <a:ext cx="1950773" cy="1817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93129" y="6314477"/>
            <a:ext cx="341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Focused Ion beam milling (repairs)</a:t>
            </a:r>
            <a:endParaRPr lang="en-US" dirty="0"/>
          </a:p>
        </p:txBody>
      </p:sp>
      <p:pic>
        <p:nvPicPr>
          <p:cNvPr id="12" name="Content Placeholder 3" descr="resmapcomp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707916" y="3822945"/>
            <a:ext cx="2840350" cy="11853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26126" y="5154880"/>
            <a:ext cx="272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Multilayer </a:t>
            </a:r>
            <a:r>
              <a:rPr lang="en-US" dirty="0" err="1" smtClean="0"/>
              <a:t>TiN</a:t>
            </a:r>
            <a:r>
              <a:rPr lang="en-US" dirty="0" smtClean="0"/>
              <a:t> film</a:t>
            </a:r>
          </a:p>
          <a:p>
            <a:r>
              <a:rPr lang="en-US" dirty="0" smtClean="0"/>
              <a:t>(uniformity)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68516" y="202650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Paul </a:t>
            </a:r>
            <a:r>
              <a:rPr lang="en-US" dirty="0" err="1" smtClean="0"/>
              <a:t>Szypryt</a:t>
            </a:r>
            <a:r>
              <a:rPr lang="en-US" dirty="0" smtClean="0"/>
              <a:t> (UCSB)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02690" y="836054"/>
            <a:ext cx="171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Impressive R&amp;D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88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458"/>
            <a:ext cx="4001640" cy="4684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SN with MKIDs (</a:t>
            </a:r>
            <a:r>
              <a:rPr lang="en-US" sz="2000" dirty="0" err="1" smtClean="0"/>
              <a:t>M.Soares</a:t>
            </a:r>
            <a:r>
              <a:rPr lang="en-US" sz="2000" dirty="0" smtClean="0"/>
              <a:t>-Santos)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299"/>
            <a:ext cx="5360742" cy="3967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3184"/>
            <a:ext cx="7245137" cy="2120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078" y="405299"/>
            <a:ext cx="3679922" cy="2913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5176" y="3304877"/>
            <a:ext cx="3679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Follow up of </a:t>
            </a:r>
            <a:r>
              <a:rPr lang="en-US" dirty="0" err="1" smtClean="0"/>
              <a:t>SNIa</a:t>
            </a:r>
            <a:r>
              <a:rPr lang="en-US" dirty="0" smtClean="0"/>
              <a:t> hosts from future surveys, seems impractical.</a:t>
            </a:r>
          </a:p>
          <a:p>
            <a:r>
              <a:rPr lang="en-US" dirty="0" smtClean="0"/>
              <a:t>Spectra starved field.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0824" y="6488668"/>
            <a:ext cx="6983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and high IR sensitivity could be interesting for a high redshift sample. 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22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1458"/>
            <a:ext cx="4001640" cy="468411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dirty="0" smtClean="0"/>
              <a:t>MKIDs co-observing Fast Radio Bursts </a:t>
            </a:r>
            <a:br>
              <a:rPr lang="en-US" sz="2000" b="1" dirty="0" smtClean="0"/>
            </a:br>
            <a:r>
              <a:rPr lang="en-US" sz="2000" b="1" dirty="0" smtClean="0"/>
              <a:t>(</a:t>
            </a:r>
            <a:r>
              <a:rPr lang="en-US" sz="2000" b="1" dirty="0" err="1" smtClean="0"/>
              <a:t>A.Stebbins</a:t>
            </a:r>
            <a:r>
              <a:rPr lang="en-US" sz="2000" b="1" dirty="0" smtClean="0"/>
              <a:t>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38648" y="997557"/>
            <a:ext cx="8583703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Dispersion velocity of photon seen in FRB (August 2001) for radio photons </a:t>
            </a:r>
          </a:p>
          <a:p>
            <a:r>
              <a:rPr lang="en-US" dirty="0" err="1" smtClean="0"/>
              <a:t>Dispertion</a:t>
            </a:r>
            <a:r>
              <a:rPr lang="en-US" dirty="0" smtClean="0"/>
              <a:t> time ~</a:t>
            </a:r>
            <a:r>
              <a:rPr lang="en-US" dirty="0" err="1" smtClean="0"/>
              <a:t>msec</a:t>
            </a:r>
            <a:r>
              <a:rPr lang="en-US" dirty="0" smtClean="0"/>
              <a:t> could be interesting for a MKIDs observation.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Science 2013 paper</a:t>
            </a:r>
            <a:r>
              <a:rPr lang="en-US" dirty="0"/>
              <a:t> </a:t>
            </a:r>
            <a:r>
              <a:rPr lang="en-US" dirty="0" smtClean="0"/>
              <a:t>“Population of cosmological FRBs” (Thornton)</a:t>
            </a:r>
          </a:p>
          <a:p>
            <a:r>
              <a:rPr lang="en-US" dirty="0" err="1" smtClean="0"/>
              <a:t>msec</a:t>
            </a:r>
            <a:r>
              <a:rPr lang="en-US" dirty="0" smtClean="0"/>
              <a:t> time delays due to scattering</a:t>
            </a:r>
          </a:p>
          <a:p>
            <a:endParaRPr lang="en-US" dirty="0" smtClean="0"/>
          </a:p>
          <a:p>
            <a:r>
              <a:rPr lang="en-US" dirty="0" smtClean="0"/>
              <a:t>(6 known FRB)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Large energy density, Large field, </a:t>
            </a:r>
            <a:r>
              <a:rPr lang="en-US" b="1" dirty="0" smtClean="0"/>
              <a:t>temperature 300 </a:t>
            </a:r>
            <a:r>
              <a:rPr lang="en-US" b="1" dirty="0" err="1" smtClean="0"/>
              <a:t>Mplanck</a:t>
            </a:r>
            <a:endParaRPr lang="en-US" b="1" dirty="0" smtClean="0"/>
          </a:p>
          <a:p>
            <a:pPr marL="285750" indent="-285750">
              <a:buFont typeface="Wingdings" charset="0"/>
              <a:buChar char="Ø"/>
            </a:pPr>
            <a:endParaRPr lang="en-US" b="1" dirty="0"/>
          </a:p>
          <a:p>
            <a:r>
              <a:rPr lang="en-US" b="1" dirty="0" smtClean="0"/>
              <a:t>Estimated rate 1/day/</a:t>
            </a:r>
            <a:r>
              <a:rPr lang="en-US" b="1" dirty="0" err="1" smtClean="0"/>
              <a:t>sq</a:t>
            </a:r>
            <a:r>
              <a:rPr lang="en-US" b="1" dirty="0" smtClean="0"/>
              <a:t>-deg.</a:t>
            </a:r>
          </a:p>
          <a:p>
            <a:endParaRPr lang="en-US" b="1" dirty="0"/>
          </a:p>
          <a:p>
            <a:r>
              <a:rPr lang="en-US" b="1" dirty="0" smtClean="0"/>
              <a:t>NS-NS coalescence seems like a good candidate(?) seems to match the size and rate.</a:t>
            </a:r>
          </a:p>
          <a:p>
            <a:endParaRPr lang="en-US" b="1" dirty="0"/>
          </a:p>
          <a:p>
            <a:r>
              <a:rPr lang="en-US" b="1" dirty="0" smtClean="0"/>
              <a:t>Co-observe:</a:t>
            </a:r>
          </a:p>
          <a:p>
            <a:r>
              <a:rPr lang="en-US" b="1" dirty="0"/>
              <a:t>	</a:t>
            </a:r>
            <a:r>
              <a:rPr lang="en-US" b="1" dirty="0" smtClean="0"/>
              <a:t>wide field passive observations: Gravity waves, neutrinos</a:t>
            </a:r>
          </a:p>
          <a:p>
            <a:r>
              <a:rPr lang="en-US" b="1" dirty="0"/>
              <a:t>	</a:t>
            </a:r>
            <a:r>
              <a:rPr lang="en-US" b="1" dirty="0" smtClean="0"/>
              <a:t>triggered observations: </a:t>
            </a:r>
          </a:p>
          <a:p>
            <a:r>
              <a:rPr lang="en-US" b="1" dirty="0"/>
              <a:t>	</a:t>
            </a:r>
            <a:r>
              <a:rPr lang="en-US" b="1" dirty="0" smtClean="0"/>
              <a:t>	MKIDS in a small telescope with high time resolution (high S/N), maybe a lot of energy not yet observed.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8464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2" y="455715"/>
            <a:ext cx="535940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0" t="3016" r="26927"/>
          <a:stretch/>
        </p:blipFill>
        <p:spPr>
          <a:xfrm>
            <a:off x="483546" y="1522515"/>
            <a:ext cx="1824560" cy="4550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546" y="6165720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Continuous ADR</a:t>
            </a:r>
          </a:p>
          <a:p>
            <a:r>
              <a:rPr lang="en-US" dirty="0" err="1" smtClean="0"/>
              <a:t>Mullard</a:t>
            </a:r>
            <a:r>
              <a:rPr lang="en-US" dirty="0" smtClean="0"/>
              <a:t> SSL</a:t>
            </a:r>
            <a:endParaRPr lang="en-US" dirty="0"/>
          </a:p>
        </p:txBody>
      </p:sp>
      <p:pic>
        <p:nvPicPr>
          <p:cNvPr id="7" name="Picture 12" descr="Charles_CBASS_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78" y="1522515"/>
            <a:ext cx="1969793" cy="32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9678" y="4884800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 cosmology</a:t>
            </a:r>
          </a:p>
          <a:p>
            <a:r>
              <a:rPr lang="en-US" dirty="0" smtClean="0"/>
              <a:t>group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767" b="-742"/>
          <a:stretch/>
        </p:blipFill>
        <p:spPr>
          <a:xfrm>
            <a:off x="6467561" y="1353635"/>
            <a:ext cx="2417572" cy="4533532"/>
          </a:xfrm>
        </p:spPr>
      </p:pic>
      <p:sp>
        <p:nvSpPr>
          <p:cNvPr id="10" name="TextBox 9"/>
          <p:cNvSpPr txBox="1"/>
          <p:nvPr/>
        </p:nvSpPr>
        <p:spPr>
          <a:xfrm>
            <a:off x="4692716" y="1522515"/>
            <a:ext cx="20243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Doppler mapping with for short period systems. Impractical with CCDs. Readout noise kills you with CCDs.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28" y="156255"/>
            <a:ext cx="4940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41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25" y="0"/>
            <a:ext cx="7356137" cy="459527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73948" y="4528424"/>
            <a:ext cx="457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925" y="4978362"/>
            <a:ext cx="5010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X-shooter is the state of the art instrument.</a:t>
            </a:r>
          </a:p>
          <a:p>
            <a:endParaRPr lang="en-US" dirty="0"/>
          </a:p>
          <a:p>
            <a:r>
              <a:rPr lang="en-US" dirty="0" err="1" smtClean="0"/>
              <a:t>KIDspec</a:t>
            </a:r>
            <a:r>
              <a:rPr lang="en-US" dirty="0" smtClean="0"/>
              <a:t> : super X-</a:t>
            </a:r>
            <a:r>
              <a:rPr lang="en-US" dirty="0" err="1" smtClean="0"/>
              <a:t>shotter</a:t>
            </a:r>
            <a:endParaRPr lang="en-US" dirty="0" smtClean="0"/>
          </a:p>
          <a:p>
            <a:r>
              <a:rPr lang="en-US" dirty="0" smtClean="0"/>
              <a:t>Use MKIDs to sort the orders from 0.3um  to 2.5um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65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1" y="558819"/>
            <a:ext cx="7652722" cy="53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69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028" y="384372"/>
            <a:ext cx="5486551" cy="272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451" y="3172656"/>
            <a:ext cx="5516128" cy="3685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233" y="82719"/>
            <a:ext cx="159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Scott </a:t>
            </a:r>
            <a:r>
              <a:rPr lang="en-US" dirty="0" err="1" smtClean="0"/>
              <a:t>Dodelson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3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163" y="0"/>
            <a:ext cx="5431678" cy="4028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04" y="4383526"/>
            <a:ext cx="7333441" cy="247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42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35" y="1912709"/>
            <a:ext cx="5729145" cy="4945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39"/>
            <a:ext cx="4482189" cy="1931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5813" y="3308886"/>
            <a:ext cx="1825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Nuclear recoil search does not work.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25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75998" cy="2712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502" y="2046089"/>
            <a:ext cx="5720289" cy="4278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2554"/>
            <a:ext cx="2641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83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932" y="0"/>
            <a:ext cx="4528139" cy="1350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49"/>
            <a:ext cx="9059320" cy="1697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8190"/>
            <a:ext cx="9144000" cy="479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867" y="1827307"/>
            <a:ext cx="4852363" cy="29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99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480"/>
            <a:ext cx="9144000" cy="2282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344" y="2840963"/>
            <a:ext cx="813728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Almost photon shot noise limited, the only way to improve is increase the number of detectors.</a:t>
            </a:r>
          </a:p>
          <a:p>
            <a:endParaRPr lang="en-US" dirty="0"/>
          </a:p>
          <a:p>
            <a:r>
              <a:rPr lang="en-US" dirty="0" smtClean="0"/>
              <a:t>Current technology is  antenna </a:t>
            </a:r>
            <a:r>
              <a:rPr lang="en-US" dirty="0" err="1" smtClean="0"/>
              <a:t>cuopled</a:t>
            </a:r>
            <a:r>
              <a:rPr lang="en-US" dirty="0" smtClean="0"/>
              <a:t> TES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03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16" y="120144"/>
            <a:ext cx="4300304" cy="3405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340" y="3255194"/>
            <a:ext cx="4799660" cy="34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45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8527589" cy="66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35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04"/>
            <a:ext cx="6129903" cy="4351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06470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Higher density detector arrays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81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1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508" y="5197291"/>
            <a:ext cx="41271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Getting close to photon noise limited.</a:t>
            </a:r>
          </a:p>
          <a:p>
            <a:r>
              <a:rPr lang="en-US" dirty="0" smtClean="0"/>
              <a:t>Also need work on TLS noise</a:t>
            </a:r>
          </a:p>
          <a:p>
            <a:endParaRPr lang="en-US" dirty="0" smtClean="0"/>
          </a:p>
          <a:p>
            <a:r>
              <a:rPr lang="en-US" dirty="0" smtClean="0"/>
              <a:t>Could this be the technology for very large arrays (~500k)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12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26" y="345581"/>
            <a:ext cx="8265744" cy="617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89" y="382557"/>
            <a:ext cx="7927241" cy="598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69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3-08-21 at 4.43.43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4378" b="-44378"/>
          <a:stretch>
            <a:fillRect/>
          </a:stretch>
        </p:blipFill>
        <p:spPr>
          <a:xfrm>
            <a:off x="1" y="944916"/>
            <a:ext cx="9144000" cy="5028848"/>
          </a:xfrm>
        </p:spPr>
      </p:pic>
      <p:sp>
        <p:nvSpPr>
          <p:cNvPr id="5" name="Rectangle 4"/>
          <p:cNvSpPr/>
          <p:nvPr/>
        </p:nvSpPr>
        <p:spPr>
          <a:xfrm>
            <a:off x="7460740" y="5230300"/>
            <a:ext cx="1383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Seth Meeker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0439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57" y="224756"/>
            <a:ext cx="7738790" cy="57807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68834" y="6270568"/>
            <a:ext cx="1383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Seth Meeker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9659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71" y="-1"/>
            <a:ext cx="4934076" cy="3309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743" y="626085"/>
            <a:ext cx="1536700" cy="54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02" y="3309942"/>
            <a:ext cx="5026045" cy="34254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0743" y="1540137"/>
            <a:ext cx="32404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reduction is possible, but it is a new “astronomy”. Very cool, a lot of possibilities, and a lot of work…</a:t>
            </a:r>
          </a:p>
          <a:p>
            <a:endParaRPr lang="en-US" dirty="0"/>
          </a:p>
          <a:p>
            <a:r>
              <a:rPr lang="en-US" dirty="0" smtClean="0"/>
              <a:t>Specially Monday night.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87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93818" cy="3560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6927"/>
            <a:ext cx="9144000" cy="2035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0237" y="35125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Annis</a:t>
            </a:r>
            <a:endParaRPr lang="en-US" dirty="0" smtClean="0"/>
          </a:p>
          <a:p>
            <a:r>
              <a:rPr lang="en-US" dirty="0" smtClean="0"/>
              <a:t>MKIDs in the south and DES</a:t>
            </a:r>
          </a:p>
        </p:txBody>
      </p:sp>
    </p:spTree>
    <p:extLst>
      <p:ext uri="{BB962C8B-B14F-4D97-AF65-F5344CB8AC3E}">
        <p14:creationId xmlns:p14="http://schemas.microsoft.com/office/powerpoint/2010/main" val="2972857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541</Words>
  <Application>Microsoft Macintosh PowerPoint</Application>
  <PresentationFormat>On-screen Show (4:3)</PresentationFormat>
  <Paragraphs>94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Workshop summary</vt:lpstr>
      <vt:lpstr>What I think we achieved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 with MKIDs (M.Soares-Santos)</vt:lpstr>
      <vt:lpstr>MKIDs co-observing Fast Radio Bursts  (A.Stebbins)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summary</dc:title>
  <dc:creator>Juan Estrada</dc:creator>
  <cp:lastModifiedBy>Juan Estrada</cp:lastModifiedBy>
  <cp:revision>56</cp:revision>
  <dcterms:created xsi:type="dcterms:W3CDTF">2013-08-27T13:40:26Z</dcterms:created>
  <dcterms:modified xsi:type="dcterms:W3CDTF">2013-08-27T20:37:14Z</dcterms:modified>
</cp:coreProperties>
</file>