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62" r:id="rId1"/>
  </p:sldMasterIdLst>
  <p:notesMasterIdLst>
    <p:notesMasterId r:id="rId29"/>
  </p:notesMasterIdLst>
  <p:sldIdLst>
    <p:sldId id="256" r:id="rId2"/>
    <p:sldId id="273" r:id="rId3"/>
    <p:sldId id="274" r:id="rId4"/>
    <p:sldId id="269" r:id="rId5"/>
    <p:sldId id="268" r:id="rId6"/>
    <p:sldId id="260" r:id="rId7"/>
    <p:sldId id="259" r:id="rId8"/>
    <p:sldId id="262" r:id="rId9"/>
    <p:sldId id="263" r:id="rId10"/>
    <p:sldId id="266" r:id="rId11"/>
    <p:sldId id="275" r:id="rId12"/>
    <p:sldId id="264" r:id="rId13"/>
    <p:sldId id="270" r:id="rId14"/>
    <p:sldId id="283" r:id="rId15"/>
    <p:sldId id="272" r:id="rId16"/>
    <p:sldId id="278" r:id="rId17"/>
    <p:sldId id="261" r:id="rId18"/>
    <p:sldId id="265" r:id="rId19"/>
    <p:sldId id="271" r:id="rId20"/>
    <p:sldId id="284" r:id="rId21"/>
    <p:sldId id="276" r:id="rId22"/>
    <p:sldId id="267" r:id="rId23"/>
    <p:sldId id="282" r:id="rId24"/>
    <p:sldId id="279" r:id="rId25"/>
    <p:sldId id="281" r:id="rId26"/>
    <p:sldId id="280" r:id="rId27"/>
    <p:sldId id="27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F4F00"/>
    <a:srgbClr val="CDB33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527" autoAdjust="0"/>
    <p:restoredTop sz="94737" autoAdjust="0"/>
  </p:normalViewPr>
  <p:slideViewPr>
    <p:cSldViewPr snapToGrid="0" snapToObjects="1">
      <p:cViewPr varScale="1">
        <p:scale>
          <a:sx n="105" d="100"/>
          <a:sy n="105" d="100"/>
        </p:scale>
        <p:origin x="-8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EB416-BDBC-7E49-B722-4F95077FDF93}" type="datetimeFigureOut">
              <a:rPr lang="en-US" smtClean="0"/>
              <a:t>8/24/13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B3DE37-2D3F-DC4A-9225-1CF542B5994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FECCD-8B48-6741-94AB-9DF49EE7645F}"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009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043841-2C96-D04F-97D1-51B61C282EA5}" type="datetimeFigureOut">
              <a:rPr lang="en-US" smtClean="0"/>
              <a:pPr/>
              <a:t>8/24/13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43841-2C96-D04F-97D1-51B61C282EA5}" type="datetimeFigureOut">
              <a:rPr lang="en-US" smtClean="0"/>
              <a:pPr/>
              <a:t>8/24/13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43841-2C96-D04F-97D1-51B61C282EA5}" type="datetimeFigureOut">
              <a:rPr lang="en-US" smtClean="0"/>
              <a:pPr/>
              <a:t>8/24/13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43841-2C96-D04F-97D1-51B61C282EA5}" type="datetimeFigureOut">
              <a:rPr lang="en-US" smtClean="0"/>
              <a:pPr/>
              <a:t>8/24/13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043841-2C96-D04F-97D1-51B61C282EA5}" type="datetimeFigureOut">
              <a:rPr lang="en-US" smtClean="0"/>
              <a:pPr/>
              <a:t>8/24/13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043841-2C96-D04F-97D1-51B61C282EA5}" type="datetimeFigureOut">
              <a:rPr lang="en-US" smtClean="0"/>
              <a:pPr/>
              <a:t>8/24/13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043841-2C96-D04F-97D1-51B61C282EA5}" type="datetimeFigureOut">
              <a:rPr lang="en-US" smtClean="0"/>
              <a:pPr/>
              <a:t>8/24/13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043841-2C96-D04F-97D1-51B61C282EA5}" type="datetimeFigureOut">
              <a:rPr lang="en-US" smtClean="0"/>
              <a:pPr/>
              <a:t>8/24/13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43841-2C96-D04F-97D1-51B61C282EA5}" type="datetimeFigureOut">
              <a:rPr lang="en-US" smtClean="0"/>
              <a:pPr/>
              <a:t>8/24/13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043841-2C96-D04F-97D1-51B61C282EA5}" type="datetimeFigureOut">
              <a:rPr lang="en-US" smtClean="0"/>
              <a:pPr/>
              <a:t>8/24/13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043841-2C96-D04F-97D1-51B61C282EA5}" type="datetimeFigureOut">
              <a:rPr lang="en-US" smtClean="0"/>
              <a:pPr/>
              <a:t>8/24/13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43841-2C96-D04F-97D1-51B61C282EA5}" type="datetimeFigureOut">
              <a:rPr lang="en-US" smtClean="0"/>
              <a:pPr/>
              <a:t>8/24/13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5D56D-3B54-8C41-AB4E-E253B9ADC92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d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d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df"/><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5960"/>
            <a:ext cx="9144000" cy="2743200"/>
          </a:xfrm>
        </p:spPr>
        <p:txBody>
          <a:bodyPr/>
          <a:lstStyle/>
          <a:p>
            <a:r>
              <a:rPr lang="en-US" sz="4400" dirty="0" smtClean="0"/>
              <a:t>Optical Lumped Element </a:t>
            </a:r>
            <a:r>
              <a:rPr lang="en-US" sz="4400" dirty="0" err="1" smtClean="0"/>
              <a:t>MKIDs</a:t>
            </a:r>
            <a:r>
              <a:rPr lang="en-US" sz="4400" dirty="0" smtClean="0"/>
              <a:t>: </a:t>
            </a:r>
            <a:r>
              <a:rPr lang="en-US" sz="3600" dirty="0" smtClean="0"/>
              <a:t>Overview and Development Timeline</a:t>
            </a:r>
            <a:endParaRPr lang="en-US" sz="3600" dirty="0"/>
          </a:p>
        </p:txBody>
      </p:sp>
      <p:sp>
        <p:nvSpPr>
          <p:cNvPr id="3" name="Subtitle 2"/>
          <p:cNvSpPr>
            <a:spLocks noGrp="1"/>
          </p:cNvSpPr>
          <p:nvPr>
            <p:ph type="subTitle" idx="1"/>
          </p:nvPr>
        </p:nvSpPr>
        <p:spPr>
          <a:xfrm>
            <a:off x="825500" y="1791162"/>
            <a:ext cx="7543800" cy="1096417"/>
          </a:xfrm>
        </p:spPr>
        <p:txBody>
          <a:bodyPr>
            <a:normAutofit fontScale="92500" lnSpcReduction="20000"/>
          </a:bodyPr>
          <a:lstStyle/>
          <a:p>
            <a:r>
              <a:rPr lang="en-US" dirty="0" smtClean="0"/>
              <a:t>Seth Meeker</a:t>
            </a:r>
          </a:p>
          <a:p>
            <a:r>
              <a:rPr lang="en-US" sz="1946" dirty="0" smtClean="0"/>
              <a:t>August 2012</a:t>
            </a:r>
          </a:p>
          <a:p>
            <a:r>
              <a:rPr lang="en-US" sz="1946" dirty="0" err="1" smtClean="0"/>
              <a:t>Fermilab</a:t>
            </a:r>
            <a:r>
              <a:rPr lang="en-US" sz="1946" dirty="0" smtClean="0"/>
              <a:t> MKID Workshop</a:t>
            </a:r>
            <a:endParaRPr lang="en-US" sz="1946" dirty="0"/>
          </a:p>
        </p:txBody>
      </p:sp>
      <p:sp>
        <p:nvSpPr>
          <p:cNvPr id="4" name="Rectangle 3"/>
          <p:cNvSpPr/>
          <p:nvPr/>
        </p:nvSpPr>
        <p:spPr>
          <a:xfrm>
            <a:off x="266966" y="3202387"/>
            <a:ext cx="4668361" cy="2893100"/>
          </a:xfrm>
          <a:prstGeom prst="rect">
            <a:avLst/>
          </a:prstGeom>
        </p:spPr>
        <p:txBody>
          <a:bodyPr wrap="square">
            <a:spAutoFit/>
          </a:bodyPr>
          <a:lstStyle/>
          <a:p>
            <a:pPr>
              <a:spcBef>
                <a:spcPct val="50000"/>
              </a:spcBef>
              <a:spcAft>
                <a:spcPts val="600"/>
              </a:spcAft>
            </a:pPr>
            <a:r>
              <a:rPr lang="en-US" b="1" dirty="0" smtClean="0">
                <a:effectLst>
                  <a:outerShdw blurRad="50800" dist="38100" dir="2700000">
                    <a:srgbClr val="000000">
                      <a:alpha val="43000"/>
                    </a:srgbClr>
                  </a:outerShdw>
                </a:effectLst>
                <a:latin typeface="BrowalliaUPC" pitchFamily="34" charset="0"/>
              </a:rPr>
              <a:t>The Optical/UV MKID Team:</a:t>
            </a:r>
          </a:p>
          <a:p>
            <a:pPr>
              <a:spcBef>
                <a:spcPct val="50000"/>
              </a:spcBef>
              <a:spcAft>
                <a:spcPts val="600"/>
              </a:spcAft>
            </a:pPr>
            <a:r>
              <a:rPr lang="en-US" b="1" dirty="0" smtClean="0">
                <a:effectLst>
                  <a:outerShdw blurRad="50800" dist="38100" dir="2700000">
                    <a:srgbClr val="000000">
                      <a:alpha val="43000"/>
                    </a:srgbClr>
                  </a:outerShdw>
                </a:effectLst>
                <a:latin typeface="BrowalliaUPC" pitchFamily="34" charset="0"/>
              </a:rPr>
              <a:t>UCSB: </a:t>
            </a:r>
            <a:r>
              <a:rPr lang="en-US" dirty="0" smtClean="0">
                <a:effectLst>
                  <a:outerShdw blurRad="50800" dist="38100" dir="2700000">
                    <a:srgbClr val="000000">
                      <a:alpha val="43000"/>
                    </a:srgbClr>
                  </a:outerShdw>
                </a:effectLst>
                <a:latin typeface="BrowalliaUPC" pitchFamily="34" charset="0"/>
              </a:rPr>
              <a:t>Ben </a:t>
            </a:r>
            <a:r>
              <a:rPr lang="en-US" dirty="0" err="1" smtClean="0">
                <a:effectLst>
                  <a:outerShdw blurRad="50800" dist="38100" dir="2700000">
                    <a:srgbClr val="000000">
                      <a:alpha val="43000"/>
                    </a:srgbClr>
                  </a:outerShdw>
                </a:effectLst>
                <a:latin typeface="BrowalliaUPC" pitchFamily="34" charset="0"/>
              </a:rPr>
              <a:t>Mazin</a:t>
            </a:r>
            <a:r>
              <a:rPr lang="en-US" dirty="0" smtClean="0">
                <a:effectLst>
                  <a:outerShdw blurRad="50800" dist="38100" dir="2700000">
                    <a:srgbClr val="000000">
                      <a:alpha val="43000"/>
                    </a:srgbClr>
                  </a:outerShdw>
                </a:effectLst>
                <a:latin typeface="BrowalliaUPC" pitchFamily="34" charset="0"/>
              </a:rPr>
              <a:t>, Seth Meeker, </a:t>
            </a:r>
            <a:r>
              <a:rPr lang="en-US" dirty="0" err="1" smtClean="0">
                <a:effectLst>
                  <a:outerShdw blurRad="50800" dist="38100" dir="2700000">
                    <a:srgbClr val="000000">
                      <a:alpha val="43000"/>
                    </a:srgbClr>
                  </a:outerShdw>
                </a:effectLst>
                <a:latin typeface="BrowalliaUPC" pitchFamily="34" charset="0"/>
              </a:rPr>
              <a:t>Danica</a:t>
            </a:r>
            <a:r>
              <a:rPr lang="en-US" dirty="0" smtClean="0">
                <a:effectLst>
                  <a:outerShdw blurRad="50800" dist="38100" dir="2700000">
                    <a:srgbClr val="000000">
                      <a:alpha val="43000"/>
                    </a:srgbClr>
                  </a:outerShdw>
                </a:effectLst>
                <a:latin typeface="BrowalliaUPC" pitchFamily="34" charset="0"/>
              </a:rPr>
              <a:t> Marsden, Matt </a:t>
            </a:r>
            <a:r>
              <a:rPr lang="en-US" dirty="0" err="1" smtClean="0">
                <a:effectLst>
                  <a:outerShdw blurRad="50800" dist="38100" dir="2700000">
                    <a:srgbClr val="000000">
                      <a:alpha val="43000"/>
                    </a:srgbClr>
                  </a:outerShdw>
                </a:effectLst>
                <a:latin typeface="BrowalliaUPC" pitchFamily="34" charset="0"/>
              </a:rPr>
              <a:t>Strader</a:t>
            </a:r>
            <a:r>
              <a:rPr lang="en-US" dirty="0" smtClean="0">
                <a:effectLst>
                  <a:outerShdw blurRad="50800" dist="38100" dir="2700000">
                    <a:srgbClr val="000000">
                      <a:alpha val="43000"/>
                    </a:srgbClr>
                  </a:outerShdw>
                </a:effectLst>
                <a:latin typeface="BrowalliaUPC" pitchFamily="34" charset="0"/>
              </a:rPr>
              <a:t>, Gerhard Ulbricht, Paul </a:t>
            </a:r>
            <a:r>
              <a:rPr lang="en-US" dirty="0" err="1" smtClean="0">
                <a:effectLst>
                  <a:outerShdw blurRad="50800" dist="38100" dir="2700000">
                    <a:srgbClr val="000000">
                      <a:alpha val="43000"/>
                    </a:srgbClr>
                  </a:outerShdw>
                </a:effectLst>
                <a:latin typeface="BrowalliaUPC" pitchFamily="34" charset="0"/>
              </a:rPr>
              <a:t>Szypryt</a:t>
            </a:r>
            <a:r>
              <a:rPr lang="en-US" dirty="0" smtClean="0">
                <a:effectLst>
                  <a:outerShdw blurRad="50800" dist="38100" dir="2700000">
                    <a:srgbClr val="000000">
                      <a:alpha val="43000"/>
                    </a:srgbClr>
                  </a:outerShdw>
                </a:effectLst>
                <a:latin typeface="BrowalliaUPC" pitchFamily="34" charset="0"/>
              </a:rPr>
              <a:t>, Alex Walter, Julian van </a:t>
            </a:r>
            <a:r>
              <a:rPr lang="en-US" dirty="0" err="1" smtClean="0">
                <a:effectLst>
                  <a:outerShdw blurRad="50800" dist="38100" dir="2700000">
                    <a:srgbClr val="000000">
                      <a:alpha val="43000"/>
                    </a:srgbClr>
                  </a:outerShdw>
                </a:effectLst>
                <a:latin typeface="BrowalliaUPC" pitchFamily="34" charset="0"/>
              </a:rPr>
              <a:t>Eyken</a:t>
            </a:r>
            <a:endParaRPr lang="en-US" dirty="0" smtClean="0">
              <a:effectLst>
                <a:outerShdw blurRad="50800" dist="38100" dir="2700000">
                  <a:srgbClr val="000000">
                    <a:alpha val="43000"/>
                  </a:srgbClr>
                </a:outerShdw>
              </a:effectLst>
              <a:latin typeface="BrowalliaUPC" pitchFamily="34" charset="0"/>
            </a:endParaRPr>
          </a:p>
          <a:p>
            <a:pPr>
              <a:spcBef>
                <a:spcPct val="50000"/>
              </a:spcBef>
              <a:spcAft>
                <a:spcPts val="600"/>
              </a:spcAft>
            </a:pPr>
            <a:r>
              <a:rPr lang="en-US" b="1" dirty="0" smtClean="0">
                <a:effectLst>
                  <a:outerShdw blurRad="50800" dist="38100" dir="2700000">
                    <a:srgbClr val="000000">
                      <a:alpha val="43000"/>
                    </a:srgbClr>
                  </a:outerShdw>
                </a:effectLst>
                <a:latin typeface="BrowalliaUPC" pitchFamily="34" charset="0"/>
              </a:rPr>
              <a:t>Oxford</a:t>
            </a:r>
            <a:r>
              <a:rPr lang="en-US" dirty="0" smtClean="0">
                <a:effectLst>
                  <a:outerShdw blurRad="50800" dist="38100" dir="2700000">
                    <a:srgbClr val="000000">
                      <a:alpha val="43000"/>
                    </a:srgbClr>
                  </a:outerShdw>
                </a:effectLst>
                <a:latin typeface="BrowalliaUPC" pitchFamily="34" charset="0"/>
              </a:rPr>
              <a:t>: Kieran O’Brien</a:t>
            </a:r>
          </a:p>
          <a:p>
            <a:pPr>
              <a:spcBef>
                <a:spcPct val="50000"/>
              </a:spcBef>
              <a:spcAft>
                <a:spcPts val="600"/>
              </a:spcAft>
            </a:pPr>
            <a:r>
              <a:rPr lang="en-US" b="1" dirty="0" err="1" smtClean="0">
                <a:effectLst>
                  <a:outerShdw blurRad="50800" dist="38100" dir="2700000">
                    <a:srgbClr val="000000">
                      <a:alpha val="43000"/>
                    </a:srgbClr>
                  </a:outerShdw>
                </a:effectLst>
                <a:latin typeface="BrowalliaUPC" pitchFamily="34" charset="0"/>
              </a:rPr>
              <a:t>Fermilab</a:t>
            </a:r>
            <a:r>
              <a:rPr lang="en-US" b="1" dirty="0" smtClean="0">
                <a:effectLst>
                  <a:outerShdw blurRad="50800" dist="38100" dir="2700000">
                    <a:srgbClr val="000000">
                      <a:alpha val="43000"/>
                    </a:srgbClr>
                  </a:outerShdw>
                </a:effectLst>
                <a:latin typeface="BrowalliaUPC" pitchFamily="34" charset="0"/>
              </a:rPr>
              <a:t>: </a:t>
            </a:r>
            <a:r>
              <a:rPr lang="en-US" dirty="0" smtClean="0">
                <a:effectLst>
                  <a:outerShdw blurRad="50800" dist="38100" dir="2700000">
                    <a:srgbClr val="000000">
                      <a:alpha val="43000"/>
                    </a:srgbClr>
                  </a:outerShdw>
                </a:effectLst>
                <a:latin typeface="BrowalliaUPC" pitchFamily="34" charset="0"/>
              </a:rPr>
              <a:t>Chris Stoughton</a:t>
            </a:r>
          </a:p>
          <a:p>
            <a:pPr>
              <a:spcBef>
                <a:spcPct val="50000"/>
              </a:spcBef>
              <a:spcAft>
                <a:spcPts val="600"/>
              </a:spcAft>
            </a:pPr>
            <a:r>
              <a:rPr lang="en-US" b="1" dirty="0" smtClean="0">
                <a:effectLst>
                  <a:outerShdw blurRad="50800" dist="38100" dir="2700000">
                    <a:srgbClr val="000000">
                      <a:alpha val="43000"/>
                    </a:srgbClr>
                  </a:outerShdw>
                </a:effectLst>
                <a:latin typeface="BrowalliaUPC" pitchFamily="34" charset="0"/>
              </a:rPr>
              <a:t>JPL: </a:t>
            </a:r>
            <a:r>
              <a:rPr lang="en-US" dirty="0" smtClean="0">
                <a:effectLst>
                  <a:outerShdw blurRad="50800" dist="38100" dir="2700000">
                    <a:srgbClr val="000000">
                      <a:alpha val="43000"/>
                    </a:srgbClr>
                  </a:outerShdw>
                </a:effectLst>
                <a:latin typeface="BrowalliaUPC" pitchFamily="34" charset="0"/>
              </a:rPr>
              <a:t>Bruce Bumble, Rick </a:t>
            </a:r>
            <a:r>
              <a:rPr lang="en-US" dirty="0" err="1" smtClean="0">
                <a:effectLst>
                  <a:outerShdw blurRad="50800" dist="38100" dir="2700000">
                    <a:srgbClr val="000000">
                      <a:alpha val="43000"/>
                    </a:srgbClr>
                  </a:outerShdw>
                </a:effectLst>
                <a:latin typeface="BrowalliaUPC" pitchFamily="34" charset="0"/>
              </a:rPr>
              <a:t>LeDuc</a:t>
            </a:r>
            <a:endParaRPr lang="en-US" dirty="0"/>
          </a:p>
        </p:txBody>
      </p:sp>
      <p:pic>
        <p:nvPicPr>
          <p:cNvPr id="6" name="Picture 5" descr="group.png"/>
          <p:cNvPicPr>
            <a:picLocks noChangeAspect="1"/>
          </p:cNvPicPr>
          <p:nvPr/>
        </p:nvPicPr>
        <p:blipFill>
          <a:blip r:embed="rId2"/>
          <a:stretch>
            <a:fillRect/>
          </a:stretch>
        </p:blipFill>
        <p:spPr>
          <a:xfrm>
            <a:off x="5022168" y="3045791"/>
            <a:ext cx="3433972" cy="3257082"/>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1765301" y="2171700"/>
            <a:ext cx="1892299" cy="12954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High Q Fabrication Procedure</a:t>
            </a:r>
            <a:endParaRPr lang="en-US" dirty="0"/>
          </a:p>
        </p:txBody>
      </p:sp>
      <p:pic>
        <p:nvPicPr>
          <p:cNvPr id="4" name="Content Placeholder 3" descr="Screen shot 2013-08-22 at 2.47.07 PM.png"/>
          <p:cNvPicPr>
            <a:picLocks noGrp="1" noChangeAspect="1"/>
          </p:cNvPicPr>
          <p:nvPr>
            <p:ph idx="1"/>
          </p:nvPr>
        </p:nvPicPr>
        <p:blipFill>
          <a:blip r:embed="rId2"/>
          <a:srcRect l="-24433" r="-24433"/>
          <a:stretch>
            <a:fillRect/>
          </a:stretch>
        </p:blipFill>
        <p:spPr>
          <a:xfrm>
            <a:off x="1993295" y="1600200"/>
            <a:ext cx="8229600" cy="4525963"/>
          </a:xfrm>
        </p:spPr>
      </p:pic>
      <p:sp>
        <p:nvSpPr>
          <p:cNvPr id="5" name="TextBox 4"/>
          <p:cNvSpPr txBox="1"/>
          <p:nvPr/>
        </p:nvSpPr>
        <p:spPr>
          <a:xfrm>
            <a:off x="495905" y="1802189"/>
            <a:ext cx="2569934" cy="1754327"/>
          </a:xfrm>
          <a:prstGeom prst="rect">
            <a:avLst/>
          </a:prstGeom>
          <a:noFill/>
        </p:spPr>
        <p:txBody>
          <a:bodyPr wrap="square" rtlCol="0">
            <a:spAutoFit/>
          </a:bodyPr>
          <a:lstStyle/>
          <a:p>
            <a:r>
              <a:rPr lang="en-US" dirty="0" smtClean="0"/>
              <a:t>Protecting </a:t>
            </a:r>
            <a:r>
              <a:rPr lang="en-US" dirty="0" err="1" smtClean="0"/>
              <a:t>TiN</a:t>
            </a:r>
            <a:r>
              <a:rPr lang="en-US" dirty="0" smtClean="0"/>
              <a:t> resonators with SiO2 layer is key step to maintaining high Q resonators during subsequent lift-off processes.</a:t>
            </a:r>
            <a:endParaRPr lang="en-US" dirty="0"/>
          </a:p>
        </p:txBody>
      </p:sp>
      <p:cxnSp>
        <p:nvCxnSpPr>
          <p:cNvPr id="6" name="Straight Connector 5"/>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3664861" y="2147510"/>
            <a:ext cx="1475613" cy="1270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Inductor Tapering</a:t>
            </a:r>
            <a:endParaRPr lang="en-US" dirty="0"/>
          </a:p>
        </p:txBody>
      </p:sp>
      <p:pic>
        <p:nvPicPr>
          <p:cNvPr id="4" name="Content Placeholder 3" descr="Screen shot 2013-08-22 at 10.16.19 AM.png"/>
          <p:cNvPicPr>
            <a:picLocks noGrp="1" noChangeAspect="1"/>
          </p:cNvPicPr>
          <p:nvPr>
            <p:ph idx="1"/>
          </p:nvPr>
        </p:nvPicPr>
        <p:blipFill>
          <a:blip r:embed="rId2"/>
          <a:srcRect t="-39479" b="-39479"/>
          <a:stretch>
            <a:fillRect/>
          </a:stretch>
        </p:blipFill>
        <p:spPr>
          <a:xfrm>
            <a:off x="457200" y="2332037"/>
            <a:ext cx="8229600" cy="4525963"/>
          </a:xfrm>
        </p:spPr>
      </p:pic>
      <p:sp>
        <p:nvSpPr>
          <p:cNvPr id="5" name="TextBox 4"/>
          <p:cNvSpPr txBox="1"/>
          <p:nvPr/>
        </p:nvSpPr>
        <p:spPr>
          <a:xfrm>
            <a:off x="607881" y="1823733"/>
            <a:ext cx="8078919" cy="923330"/>
          </a:xfrm>
          <a:prstGeom prst="rect">
            <a:avLst/>
          </a:prstGeom>
          <a:noFill/>
        </p:spPr>
        <p:txBody>
          <a:bodyPr wrap="square" rtlCol="0">
            <a:spAutoFit/>
          </a:bodyPr>
          <a:lstStyle/>
          <a:p>
            <a:r>
              <a:rPr lang="en-US" dirty="0" smtClean="0"/>
              <a:t>Detector response dependent on local current density in </a:t>
            </a:r>
            <a:r>
              <a:rPr lang="en-US" dirty="0" smtClean="0"/>
              <a:t>inductor. Optimized tapering of the leg widths to </a:t>
            </a:r>
            <a:r>
              <a:rPr lang="en-US" dirty="0" smtClean="0"/>
              <a:t>make current density distribution as uniform as possible.  At our lithographic precision, simulated uniformity of ~4% can be achieved.</a:t>
            </a:r>
            <a:r>
              <a:rPr lang="en-US" dirty="0" smtClean="0"/>
              <a:t> </a:t>
            </a:r>
            <a:endParaRPr lang="en-US" dirty="0"/>
          </a:p>
        </p:txBody>
      </p:sp>
      <p:cxnSp>
        <p:nvCxnSpPr>
          <p:cNvPr id="7" name="Straight Connector 6"/>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3149601" y="3906762"/>
            <a:ext cx="2680304" cy="87085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OLE7/SCI2</a:t>
            </a:r>
            <a:endParaRPr lang="en-US" dirty="0"/>
          </a:p>
        </p:txBody>
      </p:sp>
      <p:pic>
        <p:nvPicPr>
          <p:cNvPr id="4" name="Content Placeholder 3" descr="Screen shot 2013-08-22 at 10.14.44 AM.png"/>
          <p:cNvPicPr>
            <a:picLocks noGrp="1" noChangeAspect="1"/>
          </p:cNvPicPr>
          <p:nvPr>
            <p:ph idx="1"/>
          </p:nvPr>
        </p:nvPicPr>
        <p:blipFill>
          <a:blip r:embed="rId2"/>
          <a:srcRect t="-15754" b="-15754"/>
          <a:stretch>
            <a:fillRect/>
          </a:stretch>
        </p:blipFill>
        <p:spPr>
          <a:xfrm>
            <a:off x="457200" y="976792"/>
            <a:ext cx="8229600" cy="4525963"/>
          </a:xfrm>
        </p:spPr>
      </p:pic>
      <p:sp>
        <p:nvSpPr>
          <p:cNvPr id="5" name="TextBox 4"/>
          <p:cNvSpPr txBox="1"/>
          <p:nvPr/>
        </p:nvSpPr>
        <p:spPr>
          <a:xfrm>
            <a:off x="766154" y="5500045"/>
            <a:ext cx="7676576" cy="369332"/>
          </a:xfrm>
          <a:prstGeom prst="rect">
            <a:avLst/>
          </a:prstGeom>
          <a:noFill/>
        </p:spPr>
        <p:txBody>
          <a:bodyPr wrap="none" rtlCol="0">
            <a:spAutoFit/>
          </a:bodyPr>
          <a:lstStyle/>
          <a:p>
            <a:r>
              <a:rPr lang="en-US" dirty="0" smtClean="0"/>
              <a:t>First optical MKID science array to go on the sky.  Used OLE7 pixels shown above.</a:t>
            </a:r>
            <a:endParaRPr lang="en-US" dirty="0"/>
          </a:p>
        </p:txBody>
      </p:sp>
      <p:cxnSp>
        <p:nvCxnSpPr>
          <p:cNvPr id="6" name="Straight Connector 5"/>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SCI2 Performance</a:t>
            </a:r>
            <a:endParaRPr lang="en-US" dirty="0"/>
          </a:p>
        </p:txBody>
      </p:sp>
      <p:pic>
        <p:nvPicPr>
          <p:cNvPr id="4" name="Picture 3" descr="crab_puls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34819" y="1288143"/>
            <a:ext cx="3117978" cy="2618619"/>
          </a:xfrm>
          <a:prstGeom prst="rect">
            <a:avLst/>
          </a:prstGeom>
        </p:spPr>
      </p:pic>
      <p:pic>
        <p:nvPicPr>
          <p:cNvPr id="5" name="Picture 4" descr="Screen shot 2011-09-01 at 9.44.27 AM.png"/>
          <p:cNvPicPr>
            <a:picLocks noChangeAspect="1"/>
          </p:cNvPicPr>
          <p:nvPr/>
        </p:nvPicPr>
        <p:blipFill>
          <a:blip r:embed="rId4"/>
          <a:stretch>
            <a:fillRect/>
          </a:stretch>
        </p:blipFill>
        <p:spPr>
          <a:xfrm>
            <a:off x="5238620" y="3906762"/>
            <a:ext cx="3114177" cy="2646232"/>
          </a:xfrm>
          <a:prstGeom prst="rect">
            <a:avLst/>
          </a:prstGeom>
        </p:spPr>
      </p:pic>
      <p:sp>
        <p:nvSpPr>
          <p:cNvPr id="7" name="TextBox 6"/>
          <p:cNvSpPr txBox="1"/>
          <p:nvPr/>
        </p:nvSpPr>
        <p:spPr>
          <a:xfrm>
            <a:off x="960972" y="1288143"/>
            <a:ext cx="2952626" cy="369332"/>
          </a:xfrm>
          <a:prstGeom prst="rect">
            <a:avLst/>
          </a:prstGeom>
          <a:noFill/>
        </p:spPr>
        <p:txBody>
          <a:bodyPr wrap="none" rtlCol="0">
            <a:spAutoFit/>
          </a:bodyPr>
          <a:lstStyle/>
          <a:p>
            <a:r>
              <a:rPr lang="en-US" dirty="0" smtClean="0"/>
              <a:t>Imaging capability confirmed. </a:t>
            </a:r>
            <a:endParaRPr lang="en-US" dirty="0"/>
          </a:p>
        </p:txBody>
      </p:sp>
      <p:sp>
        <p:nvSpPr>
          <p:cNvPr id="8" name="TextBox 7"/>
          <p:cNvSpPr txBox="1"/>
          <p:nvPr/>
        </p:nvSpPr>
        <p:spPr>
          <a:xfrm>
            <a:off x="457200" y="5703740"/>
            <a:ext cx="4376526" cy="646331"/>
          </a:xfrm>
          <a:prstGeom prst="rect">
            <a:avLst/>
          </a:prstGeom>
          <a:noFill/>
        </p:spPr>
        <p:txBody>
          <a:bodyPr wrap="square" rtlCol="0">
            <a:spAutoFit/>
          </a:bodyPr>
          <a:lstStyle/>
          <a:p>
            <a:r>
              <a:rPr lang="en-US" dirty="0" smtClean="0"/>
              <a:t>Timing capability confirmed with observation of Crab Pulsar optical pulses</a:t>
            </a:r>
            <a:endParaRPr lang="en-US" dirty="0"/>
          </a:p>
        </p:txBody>
      </p:sp>
      <p:pic>
        <p:nvPicPr>
          <p:cNvPr id="9" name="Picture 8" descr="Screen shot 2013-08-24 at 2.57.05 PM.png"/>
          <p:cNvPicPr>
            <a:picLocks noChangeAspect="1"/>
          </p:cNvPicPr>
          <p:nvPr/>
        </p:nvPicPr>
        <p:blipFill>
          <a:blip r:embed="rId5"/>
          <a:stretch>
            <a:fillRect/>
          </a:stretch>
        </p:blipFill>
        <p:spPr>
          <a:xfrm>
            <a:off x="646114" y="1820356"/>
            <a:ext cx="3484101" cy="3417283"/>
          </a:xfrm>
          <a:prstGeom prst="rect">
            <a:avLst/>
          </a:prstGeom>
        </p:spPr>
      </p:pic>
      <p:cxnSp>
        <p:nvCxnSpPr>
          <p:cNvPr id="10" name="Straight Connector 9"/>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Substrate Events</a:t>
            </a:r>
            <a:endParaRPr lang="en-US" dirty="0"/>
          </a:p>
        </p:txBody>
      </p:sp>
      <p:sp>
        <p:nvSpPr>
          <p:cNvPr id="5" name="TextBox 4"/>
          <p:cNvSpPr txBox="1"/>
          <p:nvPr/>
        </p:nvSpPr>
        <p:spPr>
          <a:xfrm>
            <a:off x="677332" y="4606859"/>
            <a:ext cx="7728857" cy="2031325"/>
          </a:xfrm>
          <a:prstGeom prst="rect">
            <a:avLst/>
          </a:prstGeom>
          <a:noFill/>
        </p:spPr>
        <p:txBody>
          <a:bodyPr wrap="square" rtlCol="0">
            <a:spAutoFit/>
          </a:bodyPr>
          <a:lstStyle/>
          <a:p>
            <a:r>
              <a:rPr lang="en-US" dirty="0" smtClean="0"/>
              <a:t>Optical photons that pass through the </a:t>
            </a:r>
            <a:r>
              <a:rPr lang="en-US" dirty="0" err="1" smtClean="0"/>
              <a:t>TiN</a:t>
            </a:r>
            <a:r>
              <a:rPr lang="en-US" dirty="0" smtClean="0"/>
              <a:t> film are absorbed very efficiently in the Si substrate, where they deposit their energy causing phonons to scatter back into the </a:t>
            </a:r>
            <a:r>
              <a:rPr lang="en-US" dirty="0" err="1" smtClean="0"/>
              <a:t>TiN</a:t>
            </a:r>
            <a:r>
              <a:rPr lang="en-US" dirty="0" smtClean="0"/>
              <a:t>.  These events manifest as multi-peaked spectra, rather than the single </a:t>
            </a:r>
            <a:r>
              <a:rPr lang="en-US" dirty="0" err="1" smtClean="0"/>
              <a:t>gaussian</a:t>
            </a:r>
            <a:r>
              <a:rPr lang="en-US" dirty="0" smtClean="0"/>
              <a:t> peaks expected for monochromatic illumination.</a:t>
            </a:r>
          </a:p>
          <a:p>
            <a:endParaRPr lang="en-US" dirty="0" smtClean="0"/>
          </a:p>
          <a:p>
            <a:r>
              <a:rPr lang="en-US" dirty="0" smtClean="0"/>
              <a:t>To remove substrate events we move to a much thicker </a:t>
            </a:r>
            <a:r>
              <a:rPr lang="en-US" dirty="0" err="1" smtClean="0"/>
              <a:t>TiN</a:t>
            </a:r>
            <a:r>
              <a:rPr lang="en-US" dirty="0" smtClean="0"/>
              <a:t> film (from 20nm to 60 nm) where transmission through the </a:t>
            </a:r>
            <a:r>
              <a:rPr lang="en-US" dirty="0" err="1" smtClean="0"/>
              <a:t>TiN</a:t>
            </a:r>
            <a:r>
              <a:rPr lang="en-US" dirty="0" smtClean="0"/>
              <a:t> approaches 0%.</a:t>
            </a:r>
            <a:endParaRPr lang="en-US" dirty="0"/>
          </a:p>
        </p:txBody>
      </p:sp>
      <p:pic>
        <p:nvPicPr>
          <p:cNvPr id="7" name="Picture 6" descr="Substrat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1413889"/>
            <a:ext cx="4046706" cy="2660607"/>
          </a:xfrm>
          <a:prstGeom prst="rect">
            <a:avLst/>
          </a:prstGeom>
          <a:solidFill>
            <a:schemeClr val="tx1"/>
          </a:solidFill>
        </p:spPr>
      </p:pic>
      <p:pic>
        <p:nvPicPr>
          <p:cNvPr id="8" name="Picture 7" descr="Screen shot 2013-08-22 at 6.32.47 PM.png"/>
          <p:cNvPicPr>
            <a:picLocks noChangeAspect="1"/>
          </p:cNvPicPr>
          <p:nvPr/>
        </p:nvPicPr>
        <p:blipFill>
          <a:blip r:embed="rId4"/>
          <a:stretch>
            <a:fillRect/>
          </a:stretch>
        </p:blipFill>
        <p:spPr>
          <a:xfrm>
            <a:off x="4930880" y="1413889"/>
            <a:ext cx="3755920" cy="2664356"/>
          </a:xfrm>
          <a:prstGeom prst="rect">
            <a:avLst/>
          </a:prstGeom>
        </p:spPr>
      </p:pic>
      <p:sp>
        <p:nvSpPr>
          <p:cNvPr id="9" name="TextBox 8"/>
          <p:cNvSpPr txBox="1"/>
          <p:nvPr/>
        </p:nvSpPr>
        <p:spPr>
          <a:xfrm>
            <a:off x="5976678" y="4078245"/>
            <a:ext cx="2317452" cy="553998"/>
          </a:xfrm>
          <a:prstGeom prst="rect">
            <a:avLst/>
          </a:prstGeom>
          <a:noFill/>
        </p:spPr>
        <p:txBody>
          <a:bodyPr wrap="square" rtlCol="0">
            <a:spAutoFit/>
          </a:bodyPr>
          <a:lstStyle/>
          <a:p>
            <a:r>
              <a:rPr lang="en-US" sz="1200" dirty="0" smtClean="0"/>
              <a:t>From </a:t>
            </a:r>
            <a:r>
              <a:rPr lang="en-US" sz="1200" dirty="0" err="1" smtClean="0"/>
              <a:t>Roquiny</a:t>
            </a:r>
            <a:r>
              <a:rPr lang="en-US" sz="1200" dirty="0" smtClean="0"/>
              <a:t> et al. 1999</a:t>
            </a:r>
          </a:p>
          <a:p>
            <a:endParaRPr lang="en-US" dirty="0"/>
          </a:p>
        </p:txBody>
      </p:sp>
      <p:cxnSp>
        <p:nvCxnSpPr>
          <p:cNvPr id="10" name="Straight Connector 9"/>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5080001" y="2133600"/>
            <a:ext cx="1333499" cy="13716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OLE11/SCI4</a:t>
            </a:r>
            <a:endParaRPr lang="en-US" dirty="0"/>
          </a:p>
        </p:txBody>
      </p:sp>
      <p:sp>
        <p:nvSpPr>
          <p:cNvPr id="4" name="TextBox 3"/>
          <p:cNvSpPr txBox="1"/>
          <p:nvPr/>
        </p:nvSpPr>
        <p:spPr>
          <a:xfrm>
            <a:off x="689430" y="1387364"/>
            <a:ext cx="3768174" cy="1509299"/>
          </a:xfrm>
          <a:prstGeom prst="rect">
            <a:avLst/>
          </a:prstGeom>
          <a:noFill/>
        </p:spPr>
        <p:txBody>
          <a:bodyPr wrap="square" rtlCol="0">
            <a:spAutoFit/>
          </a:bodyPr>
          <a:lstStyle/>
          <a:p>
            <a:r>
              <a:rPr lang="en-US" dirty="0" smtClean="0"/>
              <a:t>Changing from 20nm thick </a:t>
            </a:r>
            <a:r>
              <a:rPr lang="en-US" dirty="0" err="1" smtClean="0"/>
              <a:t>TiN</a:t>
            </a:r>
            <a:r>
              <a:rPr lang="en-US" dirty="0" smtClean="0"/>
              <a:t> to 60nm thick necessitates a redesign of the resonator to maintain the inductor volume, which controls the detector sensitivity.</a:t>
            </a:r>
            <a:endParaRPr lang="en-US" dirty="0"/>
          </a:p>
        </p:txBody>
      </p:sp>
      <p:pic>
        <p:nvPicPr>
          <p:cNvPr id="5" name="Picture 4" descr="SCI4_one.png"/>
          <p:cNvPicPr>
            <a:picLocks noChangeAspect="1"/>
          </p:cNvPicPr>
          <p:nvPr/>
        </p:nvPicPr>
        <p:blipFill>
          <a:blip r:embed="rId2"/>
          <a:stretch>
            <a:fillRect/>
          </a:stretch>
        </p:blipFill>
        <p:spPr>
          <a:xfrm>
            <a:off x="943622" y="3080291"/>
            <a:ext cx="3513982" cy="3070778"/>
          </a:xfrm>
          <a:prstGeom prst="rect">
            <a:avLst/>
          </a:prstGeom>
        </p:spPr>
      </p:pic>
      <p:pic>
        <p:nvPicPr>
          <p:cNvPr id="6" name="Picture 5" descr="SCI4_all.png"/>
          <p:cNvPicPr>
            <a:picLocks noChangeAspect="1"/>
          </p:cNvPicPr>
          <p:nvPr/>
        </p:nvPicPr>
        <p:blipFill>
          <a:blip r:embed="rId3"/>
          <a:stretch>
            <a:fillRect/>
          </a:stretch>
        </p:blipFill>
        <p:spPr>
          <a:xfrm>
            <a:off x="5787843" y="2988740"/>
            <a:ext cx="2365923" cy="3249493"/>
          </a:xfrm>
          <a:prstGeom prst="rect">
            <a:avLst/>
          </a:prstGeom>
        </p:spPr>
      </p:pic>
      <p:pic>
        <p:nvPicPr>
          <p:cNvPr id="7" name="Picture 6" descr="2045pixMKID.jpeg"/>
          <p:cNvPicPr>
            <a:picLocks noChangeAspect="1"/>
          </p:cNvPicPr>
          <p:nvPr/>
        </p:nvPicPr>
        <p:blipFill>
          <a:blip r:embed="rId4"/>
          <a:stretch>
            <a:fillRect/>
          </a:stretch>
        </p:blipFill>
        <p:spPr>
          <a:xfrm>
            <a:off x="5825196" y="1230164"/>
            <a:ext cx="2246062" cy="1633854"/>
          </a:xfrm>
          <a:prstGeom prst="rect">
            <a:avLst/>
          </a:prstGeom>
        </p:spPr>
      </p:pic>
      <p:cxnSp>
        <p:nvCxnSpPr>
          <p:cNvPr id="8" name="Straight Connector 7"/>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2643" y="-12122"/>
            <a:ext cx="8229600" cy="1143000"/>
          </a:xfrm>
        </p:spPr>
        <p:txBody>
          <a:bodyPr/>
          <a:lstStyle/>
          <a:p>
            <a:r>
              <a:rPr lang="en-US" sz="3600" dirty="0" smtClean="0"/>
              <a:t>Microwave Kinetic Inductance Detectors</a:t>
            </a:r>
            <a:endParaRPr lang="en-US" sz="3600" dirty="0"/>
          </a:p>
        </p:txBody>
      </p:sp>
      <p:grpSp>
        <p:nvGrpSpPr>
          <p:cNvPr id="36" name="Group 35"/>
          <p:cNvGrpSpPr/>
          <p:nvPr/>
        </p:nvGrpSpPr>
        <p:grpSpPr>
          <a:xfrm>
            <a:off x="86840" y="4237658"/>
            <a:ext cx="5394727" cy="2477458"/>
            <a:chOff x="173680" y="4259370"/>
            <a:chExt cx="5394727" cy="2477458"/>
          </a:xfrm>
        </p:grpSpPr>
        <p:pic>
          <p:nvPicPr>
            <p:cNvPr id="10" name="Picture 3" descr="Picture 1.png"/>
            <p:cNvPicPr>
              <a:picLocks noChangeAspect="1"/>
            </p:cNvPicPr>
            <p:nvPr/>
          </p:nvPicPr>
          <p:blipFill>
            <a:blip r:embed="rId2"/>
            <a:srcRect/>
            <a:stretch>
              <a:fillRect/>
            </a:stretch>
          </p:blipFill>
          <p:spPr bwMode="auto">
            <a:xfrm>
              <a:off x="1044208" y="4259370"/>
              <a:ext cx="2549067" cy="2477458"/>
            </a:xfrm>
            <a:prstGeom prst="rect">
              <a:avLst/>
            </a:prstGeom>
            <a:noFill/>
            <a:ln w="9525">
              <a:noFill/>
              <a:miter lim="800000"/>
              <a:headEnd/>
              <a:tailEnd/>
            </a:ln>
          </p:spPr>
        </p:pic>
        <p:sp>
          <p:nvSpPr>
            <p:cNvPr id="12" name="TextBox 5"/>
            <p:cNvSpPr txBox="1">
              <a:spLocks noChangeArrowheads="1"/>
            </p:cNvSpPr>
            <p:nvPr/>
          </p:nvSpPr>
          <p:spPr bwMode="auto">
            <a:xfrm>
              <a:off x="173680" y="6057929"/>
              <a:ext cx="897429" cy="646331"/>
            </a:xfrm>
            <a:prstGeom prst="rect">
              <a:avLst/>
            </a:prstGeom>
            <a:noFill/>
            <a:ln w="9525">
              <a:noFill/>
              <a:miter lim="800000"/>
              <a:headEnd/>
              <a:tailEnd/>
            </a:ln>
          </p:spPr>
          <p:txBody>
            <a:bodyPr wrap="square">
              <a:prstTxWarp prst="textNoShape">
                <a:avLst/>
              </a:prstTxWarp>
              <a:spAutoFit/>
            </a:bodyPr>
            <a:lstStyle/>
            <a:p>
              <a:r>
                <a:rPr lang="en-US" dirty="0"/>
                <a:t>Cooper Pair</a:t>
              </a:r>
            </a:p>
          </p:txBody>
        </p:sp>
        <p:sp>
          <p:nvSpPr>
            <p:cNvPr id="17" name="TextBox 6"/>
            <p:cNvSpPr txBox="1">
              <a:spLocks noChangeArrowheads="1"/>
            </p:cNvSpPr>
            <p:nvPr/>
          </p:nvSpPr>
          <p:spPr bwMode="auto">
            <a:xfrm>
              <a:off x="3828463" y="4580439"/>
              <a:ext cx="1739944" cy="923330"/>
            </a:xfrm>
            <a:prstGeom prst="rect">
              <a:avLst/>
            </a:prstGeom>
            <a:noFill/>
            <a:ln w="9525">
              <a:noFill/>
              <a:miter lim="800000"/>
              <a:headEnd/>
              <a:tailEnd/>
            </a:ln>
          </p:spPr>
          <p:txBody>
            <a:bodyPr wrap="square">
              <a:prstTxWarp prst="textNoShape">
                <a:avLst/>
              </a:prstTxWarp>
              <a:spAutoFit/>
            </a:bodyPr>
            <a:lstStyle/>
            <a:p>
              <a:r>
                <a:rPr lang="en-US" dirty="0"/>
                <a:t>Energy Gap</a:t>
              </a:r>
            </a:p>
            <a:p>
              <a:r>
                <a:rPr lang="en-US" sz="1200" dirty="0"/>
                <a:t>Silicon –      1.10000 </a:t>
              </a:r>
              <a:r>
                <a:rPr lang="en-US" sz="1200" dirty="0" err="1"/>
                <a:t>eV</a:t>
              </a:r>
              <a:endParaRPr lang="en-US" sz="1200" dirty="0"/>
            </a:p>
            <a:p>
              <a:r>
                <a:rPr lang="en-US" sz="1200" dirty="0"/>
                <a:t>Aluminum – </a:t>
              </a:r>
              <a:r>
                <a:rPr lang="en-US" sz="1200" dirty="0">
                  <a:solidFill>
                    <a:schemeClr val="accent2"/>
                  </a:solidFill>
                </a:rPr>
                <a:t>0.00018</a:t>
              </a:r>
              <a:r>
                <a:rPr lang="en-US" sz="1200" i="1" dirty="0">
                  <a:solidFill>
                    <a:schemeClr val="accent2"/>
                  </a:solidFill>
                </a:rPr>
                <a:t> </a:t>
              </a:r>
              <a:r>
                <a:rPr lang="en-US" sz="1200" dirty="0" err="1"/>
                <a:t>eV</a:t>
              </a:r>
              <a:endParaRPr lang="en-US" sz="1200" dirty="0" smtClean="0"/>
            </a:p>
            <a:p>
              <a:endParaRPr lang="en-US" sz="1200" dirty="0"/>
            </a:p>
          </p:txBody>
        </p:sp>
        <p:cxnSp>
          <p:nvCxnSpPr>
            <p:cNvPr id="20" name="Straight Arrow Connector 19"/>
            <p:cNvCxnSpPr/>
            <p:nvPr/>
          </p:nvCxnSpPr>
          <p:spPr>
            <a:xfrm>
              <a:off x="900967" y="6453905"/>
              <a:ext cx="10044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2979160" y="5343790"/>
              <a:ext cx="1275527" cy="444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989933" y="1080879"/>
            <a:ext cx="4222995" cy="3342409"/>
            <a:chOff x="1044208" y="1102591"/>
            <a:chExt cx="4222995" cy="3342409"/>
          </a:xfrm>
        </p:grpSpPr>
        <p:grpSp>
          <p:nvGrpSpPr>
            <p:cNvPr id="39" name="Group 38"/>
            <p:cNvGrpSpPr/>
            <p:nvPr/>
          </p:nvGrpSpPr>
          <p:grpSpPr>
            <a:xfrm>
              <a:off x="1044208" y="1193105"/>
              <a:ext cx="4222995" cy="3251895"/>
              <a:chOff x="1044208" y="1193105"/>
              <a:chExt cx="4222995" cy="3251895"/>
            </a:xfrm>
          </p:grpSpPr>
          <p:pic>
            <p:nvPicPr>
              <p:cNvPr id="8" name="Picture 2" descr="Picture 2.png"/>
              <p:cNvPicPr>
                <a:picLocks noChangeAspect="1"/>
              </p:cNvPicPr>
              <p:nvPr/>
            </p:nvPicPr>
            <p:blipFill>
              <a:blip r:embed="rId3"/>
              <a:srcRect/>
              <a:stretch>
                <a:fillRect/>
              </a:stretch>
            </p:blipFill>
            <p:spPr bwMode="auto">
              <a:xfrm>
                <a:off x="1044208" y="1193105"/>
                <a:ext cx="2549067" cy="2376946"/>
              </a:xfrm>
              <a:prstGeom prst="rect">
                <a:avLst/>
              </a:prstGeom>
              <a:noFill/>
              <a:ln w="9525">
                <a:noFill/>
                <a:miter lim="800000"/>
                <a:headEnd/>
                <a:tailEnd/>
              </a:ln>
            </p:spPr>
          </p:pic>
          <p:cxnSp>
            <p:nvCxnSpPr>
              <p:cNvPr id="26" name="Straight Arrow Connector 25"/>
              <p:cNvCxnSpPr/>
              <p:nvPr/>
            </p:nvCxnSpPr>
            <p:spPr>
              <a:xfrm rot="5400000" flipH="1" flipV="1">
                <a:off x="968171" y="3540330"/>
                <a:ext cx="1483591" cy="325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99658" y="3613039"/>
                <a:ext cx="3567545" cy="646331"/>
              </a:xfrm>
              <a:prstGeom prst="rect">
                <a:avLst/>
              </a:prstGeom>
              <a:noFill/>
            </p:spPr>
            <p:txBody>
              <a:bodyPr wrap="square" rtlCol="0">
                <a:spAutoFit/>
              </a:bodyPr>
              <a:lstStyle/>
              <a:p>
                <a:r>
                  <a:rPr lang="en-US" dirty="0" smtClean="0">
                    <a:solidFill>
                      <a:schemeClr val="accent4"/>
                    </a:solidFill>
                    <a:effectLst>
                      <a:outerShdw blurRad="50800" dist="38100" dir="2700000">
                        <a:srgbClr val="000000">
                          <a:alpha val="43000"/>
                        </a:srgbClr>
                      </a:outerShdw>
                    </a:effectLst>
                  </a:rPr>
                  <a:t>Inductor is a </a:t>
                </a:r>
              </a:p>
              <a:p>
                <a:r>
                  <a:rPr lang="en-US" dirty="0" smtClean="0">
                    <a:solidFill>
                      <a:schemeClr val="accent4"/>
                    </a:solidFill>
                    <a:effectLst>
                      <a:outerShdw blurRad="50800" dist="38100" dir="2700000">
                        <a:srgbClr val="000000">
                          <a:alpha val="43000"/>
                        </a:srgbClr>
                      </a:outerShdw>
                    </a:effectLst>
                  </a:rPr>
                  <a:t>Superconductor!</a:t>
                </a:r>
                <a:endParaRPr lang="en-US" dirty="0">
                  <a:solidFill>
                    <a:schemeClr val="accent4"/>
                  </a:solidFill>
                  <a:effectLst>
                    <a:outerShdw blurRad="50800" dist="38100" dir="2700000">
                      <a:srgbClr val="000000">
                        <a:alpha val="43000"/>
                      </a:srgbClr>
                    </a:outerShdw>
                  </a:effectLst>
                </a:endParaRPr>
              </a:p>
            </p:txBody>
          </p:sp>
        </p:grpSp>
        <p:sp>
          <p:nvSpPr>
            <p:cNvPr id="35" name="TextBox 34"/>
            <p:cNvSpPr txBox="1"/>
            <p:nvPr/>
          </p:nvSpPr>
          <p:spPr>
            <a:xfrm>
              <a:off x="1214582" y="1102591"/>
              <a:ext cx="2624738" cy="369332"/>
            </a:xfrm>
            <a:prstGeom prst="rect">
              <a:avLst/>
            </a:prstGeom>
            <a:noFill/>
          </p:spPr>
          <p:txBody>
            <a:bodyPr wrap="square" rtlCol="0">
              <a:spAutoFit/>
            </a:bodyPr>
            <a:lstStyle/>
            <a:p>
              <a:r>
                <a:rPr lang="en-US" dirty="0" smtClean="0">
                  <a:solidFill>
                    <a:schemeClr val="accent4"/>
                  </a:solidFill>
                  <a:effectLst>
                    <a:outerShdw blurRad="50800" dist="38100" dir="2700000">
                      <a:srgbClr val="000000">
                        <a:alpha val="43000"/>
                      </a:srgbClr>
                    </a:outerShdw>
                  </a:effectLst>
                </a:rPr>
                <a:t>MKID Equivalent Circuit</a:t>
              </a:r>
              <a:endParaRPr lang="en-US" dirty="0">
                <a:solidFill>
                  <a:schemeClr val="accent4"/>
                </a:solidFill>
                <a:effectLst>
                  <a:outerShdw blurRad="50800" dist="38100" dir="2700000">
                    <a:srgbClr val="000000">
                      <a:alpha val="43000"/>
                    </a:srgbClr>
                  </a:outerShdw>
                </a:effectLst>
              </a:endParaRPr>
            </a:p>
          </p:txBody>
        </p:sp>
      </p:grpSp>
      <p:grpSp>
        <p:nvGrpSpPr>
          <p:cNvPr id="40" name="Group 39"/>
          <p:cNvGrpSpPr/>
          <p:nvPr/>
        </p:nvGrpSpPr>
        <p:grpSpPr>
          <a:xfrm>
            <a:off x="3539000" y="1171393"/>
            <a:ext cx="1777837" cy="2829823"/>
            <a:chOff x="3593275" y="1193105"/>
            <a:chExt cx="1777837" cy="2829823"/>
          </a:xfrm>
        </p:grpSpPr>
        <p:pic>
          <p:nvPicPr>
            <p:cNvPr id="43" name="Picture 5" descr="Picture 3.png"/>
            <p:cNvPicPr>
              <a:picLocks noChangeAspect="1"/>
            </p:cNvPicPr>
            <p:nvPr/>
          </p:nvPicPr>
          <p:blipFill>
            <a:blip r:embed="rId4"/>
            <a:srcRect/>
            <a:stretch>
              <a:fillRect/>
            </a:stretch>
          </p:blipFill>
          <p:spPr bwMode="auto">
            <a:xfrm>
              <a:off x="3920422" y="1193105"/>
              <a:ext cx="1450690" cy="1274832"/>
            </a:xfrm>
            <a:prstGeom prst="rect">
              <a:avLst/>
            </a:prstGeom>
            <a:noFill/>
            <a:ln w="9525">
              <a:noFill/>
              <a:miter lim="800000"/>
              <a:headEnd/>
              <a:tailEnd/>
            </a:ln>
          </p:spPr>
        </p:pic>
        <p:pic>
          <p:nvPicPr>
            <p:cNvPr id="44" name="Picture 6" descr="Picture 4.png"/>
            <p:cNvPicPr>
              <a:picLocks noChangeAspect="1"/>
            </p:cNvPicPr>
            <p:nvPr/>
          </p:nvPicPr>
          <p:blipFill>
            <a:blip r:embed="rId5"/>
            <a:srcRect/>
            <a:stretch>
              <a:fillRect/>
            </a:stretch>
          </p:blipFill>
          <p:spPr bwMode="auto">
            <a:xfrm>
              <a:off x="3920422" y="2720981"/>
              <a:ext cx="1450690" cy="1301947"/>
            </a:xfrm>
            <a:prstGeom prst="rect">
              <a:avLst/>
            </a:prstGeom>
            <a:noFill/>
            <a:ln w="9525">
              <a:noFill/>
              <a:miter lim="800000"/>
              <a:headEnd/>
              <a:tailEnd/>
            </a:ln>
          </p:spPr>
        </p:pic>
        <p:cxnSp>
          <p:nvCxnSpPr>
            <p:cNvPr id="46" name="Straight Arrow Connector 45"/>
            <p:cNvCxnSpPr/>
            <p:nvPr/>
          </p:nvCxnSpPr>
          <p:spPr>
            <a:xfrm rot="5400000" flipH="1" flipV="1">
              <a:off x="3586555" y="1813588"/>
              <a:ext cx="340591" cy="3271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3593275" y="2961409"/>
              <a:ext cx="327148" cy="271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3628725" y="956688"/>
            <a:ext cx="5083518" cy="2809165"/>
            <a:chOff x="3683000" y="954210"/>
            <a:chExt cx="5083518" cy="2809165"/>
          </a:xfrm>
        </p:grpSpPr>
        <p:cxnSp>
          <p:nvCxnSpPr>
            <p:cNvPr id="29" name="Straight Arrow Connector 28"/>
            <p:cNvCxnSpPr/>
            <p:nvPr/>
          </p:nvCxnSpPr>
          <p:spPr>
            <a:xfrm>
              <a:off x="3683000" y="2586182"/>
              <a:ext cx="1896262" cy="57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753612" y="954210"/>
              <a:ext cx="2856084" cy="369332"/>
            </a:xfrm>
            <a:prstGeom prst="rect">
              <a:avLst/>
            </a:prstGeom>
            <a:noFill/>
          </p:spPr>
          <p:txBody>
            <a:bodyPr wrap="square" rtlCol="0">
              <a:spAutoFit/>
            </a:bodyPr>
            <a:lstStyle/>
            <a:p>
              <a:r>
                <a:rPr lang="en-US" dirty="0" smtClean="0">
                  <a:solidFill>
                    <a:schemeClr val="accent4"/>
                  </a:solidFill>
                  <a:effectLst>
                    <a:outerShdw blurRad="50800" dist="38100" dir="2700000">
                      <a:srgbClr val="000000">
                        <a:alpha val="43000"/>
                      </a:srgbClr>
                    </a:outerShdw>
                  </a:effectLst>
                </a:rPr>
                <a:t>Typical Single Photon Event</a:t>
              </a:r>
              <a:endParaRPr lang="en-US" dirty="0">
                <a:solidFill>
                  <a:schemeClr val="accent4"/>
                </a:solidFill>
                <a:effectLst>
                  <a:outerShdw blurRad="50800" dist="38100" dir="2700000">
                    <a:srgbClr val="000000">
                      <a:alpha val="43000"/>
                    </a:srgbClr>
                  </a:outerShdw>
                </a:effectLst>
              </a:endParaRPr>
            </a:p>
          </p:txBody>
        </p:sp>
        <p:pic>
          <p:nvPicPr>
            <p:cNvPr id="28" name="Picture 27" descr="Screen shot 2013-08-22 at 12.05.49 PM.png"/>
            <p:cNvPicPr>
              <a:picLocks noChangeAspect="1"/>
            </p:cNvPicPr>
            <p:nvPr/>
          </p:nvPicPr>
          <p:blipFill>
            <a:blip r:embed="rId6"/>
            <a:stretch>
              <a:fillRect/>
            </a:stretch>
          </p:blipFill>
          <p:spPr>
            <a:xfrm>
              <a:off x="5610732" y="1277770"/>
              <a:ext cx="3155786" cy="2485605"/>
            </a:xfrm>
            <a:prstGeom prst="rect">
              <a:avLst/>
            </a:prstGeom>
          </p:spPr>
        </p:pic>
      </p:grpSp>
      <p:grpSp>
        <p:nvGrpSpPr>
          <p:cNvPr id="42" name="Group 41"/>
          <p:cNvGrpSpPr/>
          <p:nvPr/>
        </p:nvGrpSpPr>
        <p:grpSpPr>
          <a:xfrm>
            <a:off x="3828463" y="3818536"/>
            <a:ext cx="4855539" cy="2780359"/>
            <a:chOff x="3882738" y="3840248"/>
            <a:chExt cx="4855539" cy="2780359"/>
          </a:xfrm>
        </p:grpSpPr>
        <p:cxnSp>
          <p:nvCxnSpPr>
            <p:cNvPr id="33" name="Straight Arrow Connector 32"/>
            <p:cNvCxnSpPr/>
            <p:nvPr/>
          </p:nvCxnSpPr>
          <p:spPr>
            <a:xfrm rot="16200000" flipH="1">
              <a:off x="6979871" y="4092416"/>
              <a:ext cx="515881" cy="11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3882738" y="4386930"/>
              <a:ext cx="4855539" cy="2233677"/>
              <a:chOff x="3882738" y="4386930"/>
              <a:chExt cx="4855539" cy="2233677"/>
            </a:xfrm>
          </p:grpSpPr>
          <p:sp>
            <p:nvSpPr>
              <p:cNvPr id="32" name="TextBox 31"/>
              <p:cNvSpPr txBox="1"/>
              <p:nvPr/>
            </p:nvSpPr>
            <p:spPr>
              <a:xfrm>
                <a:off x="3942134" y="5609386"/>
                <a:ext cx="2169244" cy="646331"/>
              </a:xfrm>
              <a:prstGeom prst="rect">
                <a:avLst/>
              </a:prstGeom>
              <a:noFill/>
            </p:spPr>
            <p:txBody>
              <a:bodyPr wrap="square" rtlCol="0">
                <a:spAutoFit/>
              </a:bodyPr>
              <a:lstStyle/>
              <a:p>
                <a:r>
                  <a:rPr lang="en-US" dirty="0" smtClean="0"/>
                  <a:t>Energy resolution: </a:t>
                </a:r>
              </a:p>
              <a:p>
                <a:endParaRPr lang="en-US" dirty="0"/>
              </a:p>
            </p:txBody>
          </p:sp>
          <p:pic>
            <p:nvPicPr>
              <p:cNvPr id="16" name="Picture 9" descr="Picture 7.png"/>
              <p:cNvPicPr>
                <a:picLocks noChangeAspect="1"/>
              </p:cNvPicPr>
              <p:nvPr/>
            </p:nvPicPr>
            <p:blipFill>
              <a:blip r:embed="rId7"/>
              <a:stretch>
                <a:fillRect/>
              </a:stretch>
            </p:blipFill>
            <p:spPr bwMode="auto">
              <a:xfrm>
                <a:off x="3882738" y="5973257"/>
                <a:ext cx="1853819" cy="550898"/>
              </a:xfrm>
              <a:prstGeom prst="rect">
                <a:avLst/>
              </a:prstGeom>
              <a:noFill/>
              <a:ln w="9525">
                <a:noFill/>
                <a:miter lim="800000"/>
                <a:headEnd/>
                <a:tailEnd/>
              </a:ln>
            </p:spPr>
          </p:pic>
          <p:pic>
            <p:nvPicPr>
              <p:cNvPr id="30" name="Picture 29" descr="Screen shot 2013-08-22 at 12.05.58 PM.png"/>
              <p:cNvPicPr>
                <a:picLocks noChangeAspect="1"/>
              </p:cNvPicPr>
              <p:nvPr/>
            </p:nvPicPr>
            <p:blipFill>
              <a:blip r:embed="rId8"/>
              <a:stretch>
                <a:fillRect/>
              </a:stretch>
            </p:blipFill>
            <p:spPr>
              <a:xfrm>
                <a:off x="5819073" y="4386930"/>
                <a:ext cx="2919204" cy="2233677"/>
              </a:xfrm>
              <a:prstGeom prst="rect">
                <a:avLst/>
              </a:prstGeom>
            </p:spPr>
          </p:pic>
        </p:grpSp>
      </p:grpSp>
      <p:cxnSp>
        <p:nvCxnSpPr>
          <p:cNvPr id="38" name="Straight Connector 37"/>
          <p:cNvCxnSpPr/>
          <p:nvPr/>
        </p:nvCxnSpPr>
        <p:spPr>
          <a:xfrm>
            <a:off x="410073" y="815826"/>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7653266" y="2128764"/>
            <a:ext cx="1466544" cy="264885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OLE11/SCI4 Performance</a:t>
            </a:r>
            <a:endParaRPr lang="en-US" dirty="0"/>
          </a:p>
        </p:txBody>
      </p:sp>
      <p:pic>
        <p:nvPicPr>
          <p:cNvPr id="4" name="Picture 3" descr="R.png"/>
          <p:cNvPicPr>
            <a:picLocks noChangeAspect="1"/>
          </p:cNvPicPr>
          <p:nvPr/>
        </p:nvPicPr>
        <p:blipFill>
          <a:blip r:embed="rId2"/>
          <a:stretch>
            <a:fillRect/>
          </a:stretch>
        </p:blipFill>
        <p:spPr>
          <a:xfrm>
            <a:off x="6175605" y="1143000"/>
            <a:ext cx="2572430" cy="2572431"/>
          </a:xfrm>
          <a:prstGeom prst="rect">
            <a:avLst/>
          </a:prstGeom>
        </p:spPr>
      </p:pic>
      <p:pic>
        <p:nvPicPr>
          <p:cNvPr id="6" name="Picture 5" descr="Screen shot 2013-08-22 at 6.59.52 PM.png"/>
          <p:cNvPicPr>
            <a:picLocks noChangeAspect="1"/>
          </p:cNvPicPr>
          <p:nvPr/>
        </p:nvPicPr>
        <p:blipFill>
          <a:blip r:embed="rId3"/>
          <a:stretch>
            <a:fillRect/>
          </a:stretch>
        </p:blipFill>
        <p:spPr>
          <a:xfrm>
            <a:off x="457200" y="1143000"/>
            <a:ext cx="2312691" cy="2572431"/>
          </a:xfrm>
          <a:prstGeom prst="rect">
            <a:avLst/>
          </a:prstGeom>
        </p:spPr>
      </p:pic>
      <p:pic>
        <p:nvPicPr>
          <p:cNvPr id="7" name="Picture 6" descr="LINEARITY.png"/>
          <p:cNvPicPr>
            <a:picLocks noChangeAspect="1"/>
          </p:cNvPicPr>
          <p:nvPr/>
        </p:nvPicPr>
        <p:blipFill>
          <a:blip r:embed="rId4"/>
          <a:stretch>
            <a:fillRect/>
          </a:stretch>
        </p:blipFill>
        <p:spPr>
          <a:xfrm>
            <a:off x="3056274" y="1417638"/>
            <a:ext cx="2858144" cy="2144759"/>
          </a:xfrm>
          <a:prstGeom prst="rect">
            <a:avLst/>
          </a:prstGeom>
        </p:spPr>
      </p:pic>
      <p:pic>
        <p:nvPicPr>
          <p:cNvPr id="8" name="Picture 7" descr="Arp147-RGB3.jpg"/>
          <p:cNvPicPr>
            <a:picLocks noChangeAspect="1"/>
          </p:cNvPicPr>
          <p:nvPr/>
        </p:nvPicPr>
        <p:blipFill>
          <a:blip r:embed="rId5"/>
          <a:stretch>
            <a:fillRect/>
          </a:stretch>
        </p:blipFill>
        <p:spPr>
          <a:xfrm>
            <a:off x="4637970" y="3972900"/>
            <a:ext cx="3787345" cy="2536732"/>
          </a:xfrm>
          <a:prstGeom prst="rect">
            <a:avLst/>
          </a:prstGeom>
        </p:spPr>
      </p:pic>
      <p:pic>
        <p:nvPicPr>
          <p:cNvPr id="9" name="Picture 8" descr="Land+CrabSpec.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837509" y="3972900"/>
            <a:ext cx="3539701" cy="2654775"/>
          </a:xfrm>
          <a:prstGeom prst="rect">
            <a:avLst/>
          </a:prstGeom>
        </p:spPr>
      </p:pic>
      <p:cxnSp>
        <p:nvCxnSpPr>
          <p:cNvPr id="10" name="Straight Connector 9"/>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476"/>
            <a:ext cx="8229600" cy="1143000"/>
          </a:xfrm>
        </p:spPr>
        <p:txBody>
          <a:bodyPr>
            <a:normAutofit/>
          </a:bodyPr>
          <a:lstStyle/>
          <a:p>
            <a:r>
              <a:rPr lang="en-US" dirty="0" smtClean="0"/>
              <a:t>References</a:t>
            </a:r>
            <a:endParaRPr lang="en-US" dirty="0"/>
          </a:p>
        </p:txBody>
      </p:sp>
      <p:sp>
        <p:nvSpPr>
          <p:cNvPr id="3" name="Content Placeholder 2"/>
          <p:cNvSpPr>
            <a:spLocks noGrp="1"/>
          </p:cNvSpPr>
          <p:nvPr>
            <p:ph idx="1"/>
          </p:nvPr>
        </p:nvSpPr>
        <p:spPr>
          <a:xfrm>
            <a:off x="0" y="955524"/>
            <a:ext cx="9144000" cy="5902476"/>
          </a:xfrm>
        </p:spPr>
        <p:txBody>
          <a:bodyPr>
            <a:normAutofit fontScale="47500" lnSpcReduction="20000"/>
          </a:bodyPr>
          <a:lstStyle/>
          <a:p>
            <a:r>
              <a:rPr lang="en-US" dirty="0" smtClean="0"/>
              <a:t>Original MKID paper</a:t>
            </a:r>
          </a:p>
          <a:p>
            <a:pPr lvl="1"/>
            <a:r>
              <a:rPr lang="en-US" dirty="0" smtClean="0"/>
              <a:t>Day et al. “A broadband superconducting detector suitable for use in large arrays.” Nature, vol. 425, pp.817-821, 2003.</a:t>
            </a:r>
          </a:p>
          <a:p>
            <a:pPr lvl="1"/>
            <a:endParaRPr lang="en-US" dirty="0" smtClean="0"/>
          </a:p>
          <a:p>
            <a:r>
              <a:rPr lang="en-US" dirty="0" smtClean="0"/>
              <a:t>Strip detectors, homodyne setup, all the basics</a:t>
            </a:r>
          </a:p>
          <a:p>
            <a:pPr lvl="1"/>
            <a:r>
              <a:rPr lang="en-US" dirty="0" smtClean="0"/>
              <a:t>	Ben </a:t>
            </a:r>
            <a:r>
              <a:rPr lang="en-US" dirty="0" err="1" smtClean="0"/>
              <a:t>Mazin’s</a:t>
            </a:r>
            <a:r>
              <a:rPr lang="en-US" dirty="0" smtClean="0"/>
              <a:t> thesis</a:t>
            </a:r>
          </a:p>
          <a:p>
            <a:pPr lvl="1"/>
            <a:endParaRPr lang="en-US" dirty="0" smtClean="0"/>
          </a:p>
          <a:p>
            <a:r>
              <a:rPr lang="en-US" dirty="0" smtClean="0"/>
              <a:t>MKID readout</a:t>
            </a:r>
          </a:p>
          <a:p>
            <a:pPr lvl="1"/>
            <a:r>
              <a:rPr lang="en-US" dirty="0" smtClean="0"/>
              <a:t>McHugh et al. “A readout for large arrays of Microwave Kinetic Inductance Detectors.” Rev. </a:t>
            </a:r>
            <a:r>
              <a:rPr lang="en-US" dirty="0" err="1" smtClean="0"/>
              <a:t>Sci</a:t>
            </a:r>
            <a:r>
              <a:rPr lang="en-US" dirty="0" smtClean="0"/>
              <a:t> Inst, 83, 044702, 2012</a:t>
            </a:r>
          </a:p>
          <a:p>
            <a:pPr lvl="1"/>
            <a:endParaRPr lang="en-US" dirty="0" smtClean="0"/>
          </a:p>
          <a:p>
            <a:r>
              <a:rPr lang="en-US" dirty="0" err="1" smtClean="0"/>
              <a:t>TiN</a:t>
            </a:r>
            <a:r>
              <a:rPr lang="en-US" dirty="0" smtClean="0"/>
              <a:t> paper</a:t>
            </a:r>
          </a:p>
          <a:p>
            <a:pPr lvl="1"/>
            <a:r>
              <a:rPr lang="en-US" dirty="0" smtClean="0"/>
              <a:t>Leduc et al. “Titanium nitride films for ultrasensitive </a:t>
            </a:r>
            <a:r>
              <a:rPr lang="en-US" dirty="0" err="1" smtClean="0"/>
              <a:t>microresonator</a:t>
            </a:r>
            <a:r>
              <a:rPr lang="en-US" dirty="0" smtClean="0"/>
              <a:t> detectors.” App. Phys. </a:t>
            </a:r>
            <a:r>
              <a:rPr lang="en-US" dirty="0" err="1" smtClean="0"/>
              <a:t>Lett</a:t>
            </a:r>
            <a:r>
              <a:rPr lang="en-US" dirty="0" smtClean="0"/>
              <a:t>, 97, 102509, 2010</a:t>
            </a:r>
          </a:p>
          <a:p>
            <a:pPr lvl="1"/>
            <a:endParaRPr lang="en-US" dirty="0" smtClean="0"/>
          </a:p>
          <a:p>
            <a:r>
              <a:rPr lang="en-US" dirty="0" smtClean="0"/>
              <a:t>Crosstalk reduction</a:t>
            </a:r>
          </a:p>
          <a:p>
            <a:pPr lvl="1"/>
            <a:r>
              <a:rPr lang="en-US" dirty="0" err="1" smtClean="0"/>
              <a:t>Noroozian</a:t>
            </a:r>
            <a:r>
              <a:rPr lang="en-US" dirty="0" smtClean="0"/>
              <a:t> et al. “Crosstalk reduction for superconducting microwave resonator arrays.” IEEE Transactions on Microwave Theory and Techniques, 60, 5, pp.1235-1243, 2012</a:t>
            </a:r>
          </a:p>
          <a:p>
            <a:pPr lvl="1"/>
            <a:endParaRPr lang="en-US" dirty="0" smtClean="0"/>
          </a:p>
          <a:p>
            <a:r>
              <a:rPr lang="en-US" dirty="0" smtClean="0"/>
              <a:t>First OLE array paper</a:t>
            </a:r>
          </a:p>
          <a:p>
            <a:pPr lvl="1"/>
            <a:r>
              <a:rPr lang="en-US" dirty="0" err="1" smtClean="0"/>
              <a:t>Mazin</a:t>
            </a:r>
            <a:r>
              <a:rPr lang="en-US" dirty="0" smtClean="0"/>
              <a:t> et al. “A superconducting focal plane array for ultraviolet, optical, and near-infrared astrophysics.” Optics Express, 20, 2, 1503-1511, 2012</a:t>
            </a:r>
          </a:p>
          <a:p>
            <a:pPr lvl="1"/>
            <a:endParaRPr lang="en-US" dirty="0" smtClean="0"/>
          </a:p>
          <a:p>
            <a:r>
              <a:rPr lang="en-US" dirty="0" smtClean="0"/>
              <a:t>ARCONS instrument paper and OLE update</a:t>
            </a:r>
          </a:p>
          <a:p>
            <a:pPr lvl="1"/>
            <a:r>
              <a:rPr lang="en-US" dirty="0" err="1" smtClean="0"/>
              <a:t>Mazin</a:t>
            </a:r>
            <a:r>
              <a:rPr lang="en-US" dirty="0" smtClean="0"/>
              <a:t> et al. “ARCONS: a 2024 pixel optical through near-IR cryogenic imaging spectrophotometer.” Accepted to PASP, 2013.</a:t>
            </a:r>
          </a:p>
          <a:p>
            <a:pPr lvl="1"/>
            <a:endParaRPr lang="en-US" dirty="0" smtClean="0"/>
          </a:p>
          <a:p>
            <a:r>
              <a:rPr lang="en-US" dirty="0" smtClean="0"/>
              <a:t>Exhaustive superconducting resonator review</a:t>
            </a:r>
          </a:p>
          <a:p>
            <a:pPr lvl="1"/>
            <a:r>
              <a:rPr lang="en-US" dirty="0" err="1" smtClean="0"/>
              <a:t>Zmuidzinas</a:t>
            </a:r>
            <a:r>
              <a:rPr lang="en-US" dirty="0" smtClean="0"/>
              <a:t>, Jonas. “Superconducting </a:t>
            </a:r>
            <a:r>
              <a:rPr lang="en-US" dirty="0" err="1" smtClean="0"/>
              <a:t>microresonators</a:t>
            </a:r>
            <a:r>
              <a:rPr lang="en-US" dirty="0" smtClean="0"/>
              <a:t>: Physics and applications.” Annual Rev. of Cond. Matter Physics, </a:t>
            </a:r>
            <a:r>
              <a:rPr lang="en-US" dirty="0" err="1" smtClean="0"/>
              <a:t>Vol</a:t>
            </a:r>
            <a:r>
              <a:rPr lang="en-US" dirty="0" smtClean="0"/>
              <a:t> 3, 169-214, 2012</a:t>
            </a:r>
          </a:p>
          <a:p>
            <a:pPr lvl="1"/>
            <a:endParaRPr lang="en-US" dirty="0" smtClean="0"/>
          </a:p>
          <a:p>
            <a:r>
              <a:rPr lang="en-US" dirty="0" smtClean="0"/>
              <a:t>Find these on the </a:t>
            </a:r>
            <a:r>
              <a:rPr lang="en-US" dirty="0" err="1" smtClean="0"/>
              <a:t>Mazin</a:t>
            </a:r>
            <a:r>
              <a:rPr lang="en-US" dirty="0" smtClean="0"/>
              <a:t> Lab website: </a:t>
            </a:r>
            <a:r>
              <a:rPr lang="en-US" b="1" dirty="0" err="1" smtClean="0"/>
              <a:t>web.physics.ucsb.edu/~bmazin</a:t>
            </a:r>
            <a:r>
              <a:rPr lang="en-US" b="1" dirty="0" smtClean="0"/>
              <a:t>/</a:t>
            </a:r>
          </a:p>
        </p:txBody>
      </p:sp>
      <p:cxnSp>
        <p:nvCxnSpPr>
          <p:cNvPr id="4" name="Straight Connector 3"/>
          <p:cNvCxnSpPr/>
          <p:nvPr/>
        </p:nvCxnSpPr>
        <p:spPr>
          <a:xfrm>
            <a:off x="410073" y="864206"/>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65047" y="2600476"/>
            <a:ext cx="4995333" cy="646331"/>
          </a:xfrm>
          <a:prstGeom prst="rect">
            <a:avLst/>
          </a:prstGeom>
          <a:noFill/>
        </p:spPr>
        <p:txBody>
          <a:bodyPr wrap="square" rtlCol="0">
            <a:spAutoFit/>
          </a:bodyPr>
          <a:lstStyle/>
          <a:p>
            <a:pPr algn="ctr"/>
            <a:r>
              <a:rPr lang="en-US" dirty="0" smtClean="0"/>
              <a:t>WARNING: </a:t>
            </a:r>
          </a:p>
          <a:p>
            <a:pPr algn="ctr"/>
            <a:r>
              <a:rPr lang="en-US" dirty="0" smtClean="0"/>
              <a:t>NOW ENTERING BONUS SLIDES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QE curve</a:t>
            </a:r>
            <a:endParaRPr lang="en-US" dirty="0"/>
          </a:p>
        </p:txBody>
      </p:sp>
      <p:pic>
        <p:nvPicPr>
          <p:cNvPr id="6" name="Content Placeholder 5" descr="qe.png"/>
          <p:cNvPicPr>
            <a:picLocks noGrp="1" noChangeAspect="1"/>
          </p:cNvPicPr>
          <p:nvPr>
            <p:ph sz="half" idx="1"/>
          </p:nvPr>
        </p:nvPicPr>
        <p:blipFill>
          <a:blip r:embed="rId2"/>
          <a:srcRect t="-6150" b="-6150"/>
          <a:stretch>
            <a:fillRect/>
          </a:stretch>
        </p:blipFill>
        <p:spPr/>
      </p:pic>
      <p:sp>
        <p:nvSpPr>
          <p:cNvPr id="7" name="Content Placeholder 6"/>
          <p:cNvSpPr>
            <a:spLocks noGrp="1"/>
          </p:cNvSpPr>
          <p:nvPr>
            <p:ph sz="half" idx="2"/>
          </p:nvPr>
        </p:nvSpPr>
        <p:spPr>
          <a:xfrm>
            <a:off x="4495800" y="1600200"/>
            <a:ext cx="3840480" cy="4343400"/>
          </a:xfrm>
        </p:spPr>
        <p:txBody>
          <a:bodyPr>
            <a:normAutofit lnSpcReduction="10000"/>
          </a:bodyPr>
          <a:lstStyle/>
          <a:p>
            <a:r>
              <a:rPr lang="en-US" dirty="0" smtClean="0"/>
              <a:t>QE (measured at LCOGT) is for </a:t>
            </a:r>
            <a:r>
              <a:rPr lang="en-US" dirty="0" err="1" smtClean="0"/>
              <a:t>TiN</a:t>
            </a:r>
            <a:r>
              <a:rPr lang="en-US" dirty="0" smtClean="0"/>
              <a:t> measured on a Sapphire substrate</a:t>
            </a:r>
          </a:p>
          <a:p>
            <a:r>
              <a:rPr lang="en-US" dirty="0" smtClean="0"/>
              <a:t>Device remains sensitive up to 10’s microns</a:t>
            </a:r>
          </a:p>
          <a:p>
            <a:r>
              <a:rPr lang="en-US" dirty="0" smtClean="0"/>
              <a:t>Sky background very high, so need to block IR photons </a:t>
            </a:r>
          </a:p>
          <a:p>
            <a:endParaRPr lang="en-US" dirty="0"/>
          </a:p>
        </p:txBody>
      </p:sp>
      <p:sp>
        <p:nvSpPr>
          <p:cNvPr id="8" name="Footer Placeholder 7"/>
          <p:cNvSpPr>
            <a:spLocks noGrp="1"/>
          </p:cNvSpPr>
          <p:nvPr>
            <p:ph type="ftr" sz="quarter" idx="11"/>
          </p:nvPr>
        </p:nvSpPr>
        <p:spPr/>
        <p:txBody>
          <a:bodyPr/>
          <a:lstStyle/>
          <a:p>
            <a:r>
              <a:rPr lang="en-US" smtClean="0"/>
              <a:t>Seth Meeker, UCSB</a:t>
            </a:r>
            <a:endParaRPr lang="en-US"/>
          </a:p>
        </p:txBody>
      </p:sp>
      <p:sp>
        <p:nvSpPr>
          <p:cNvPr id="5" name="Slide Number Placeholder 4"/>
          <p:cNvSpPr>
            <a:spLocks noGrp="1"/>
          </p:cNvSpPr>
          <p:nvPr>
            <p:ph type="sldNum" sz="quarter" idx="12"/>
          </p:nvPr>
        </p:nvSpPr>
        <p:spPr/>
        <p:txBody>
          <a:bodyPr/>
          <a:lstStyle/>
          <a:p>
            <a:fld id="{85B7E861-018B-D04D-ADE5-A814E1143628}" type="slidenum">
              <a:rPr lang="en-US" smtClean="0"/>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ARCONSoptics.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65463" y="3748115"/>
            <a:ext cx="4482917" cy="1148167"/>
          </a:xfrm>
          <a:prstGeom prst="rect">
            <a:avLst/>
          </a:prstGeom>
        </p:spPr>
      </p:pic>
      <p:sp>
        <p:nvSpPr>
          <p:cNvPr id="2" name="Title 1"/>
          <p:cNvSpPr>
            <a:spLocks noGrp="1"/>
          </p:cNvSpPr>
          <p:nvPr>
            <p:ph type="title"/>
          </p:nvPr>
        </p:nvSpPr>
        <p:spPr>
          <a:xfrm>
            <a:off x="377830" y="-140522"/>
            <a:ext cx="8356939" cy="967407"/>
          </a:xfrm>
        </p:spPr>
        <p:txBody>
          <a:bodyPr>
            <a:normAutofit fontScale="90000"/>
          </a:bodyPr>
          <a:lstStyle/>
          <a:p>
            <a:r>
              <a:rPr lang="en-US" dirty="0" smtClean="0"/>
              <a:t>Proven at the Telescope with ARCONS</a:t>
            </a:r>
            <a:endParaRPr lang="en-US" dirty="0"/>
          </a:p>
        </p:txBody>
      </p:sp>
      <p:sp>
        <p:nvSpPr>
          <p:cNvPr id="3" name="Content Placeholder 2"/>
          <p:cNvSpPr>
            <a:spLocks noGrp="1"/>
          </p:cNvSpPr>
          <p:nvPr>
            <p:ph idx="1"/>
          </p:nvPr>
        </p:nvSpPr>
        <p:spPr>
          <a:xfrm>
            <a:off x="99786" y="1834191"/>
            <a:ext cx="4365677" cy="6004533"/>
          </a:xfrm>
        </p:spPr>
        <p:txBody>
          <a:bodyPr>
            <a:normAutofit fontScale="70000" lnSpcReduction="20000"/>
          </a:bodyPr>
          <a:lstStyle/>
          <a:p>
            <a:r>
              <a:rPr lang="en-US" dirty="0">
                <a:solidFill>
                  <a:schemeClr val="tx1"/>
                </a:solidFill>
              </a:rPr>
              <a:t>Array Camera for Optical to Near-IR </a:t>
            </a:r>
            <a:r>
              <a:rPr lang="en-US" dirty="0" err="1">
                <a:solidFill>
                  <a:schemeClr val="tx1"/>
                </a:solidFill>
              </a:rPr>
              <a:t>Spectrophotometery</a:t>
            </a:r>
            <a:r>
              <a:rPr lang="en-US" dirty="0">
                <a:solidFill>
                  <a:schemeClr val="tx1"/>
                </a:solidFill>
              </a:rPr>
              <a:t> (ARCONS)</a:t>
            </a:r>
          </a:p>
          <a:p>
            <a:r>
              <a:rPr lang="en-US" dirty="0">
                <a:solidFill>
                  <a:schemeClr val="tx1"/>
                </a:solidFill>
              </a:rPr>
              <a:t>First Light: July 28, 2011, Palomar 200” </a:t>
            </a:r>
            <a:r>
              <a:rPr lang="en-US" dirty="0" err="1" smtClean="0">
                <a:solidFill>
                  <a:schemeClr val="tx1"/>
                </a:solidFill>
              </a:rPr>
              <a:t>Coudé</a:t>
            </a:r>
            <a:endParaRPr lang="en-US" dirty="0" smtClean="0">
              <a:solidFill>
                <a:schemeClr val="tx1"/>
              </a:solidFill>
            </a:endParaRPr>
          </a:p>
          <a:p>
            <a:r>
              <a:rPr lang="en-US" dirty="0" smtClean="0">
                <a:solidFill>
                  <a:schemeClr val="tx1"/>
                </a:solidFill>
              </a:rPr>
              <a:t>Now 24 observing nights  (</a:t>
            </a:r>
            <a:r>
              <a:rPr lang="en-US" dirty="0" err="1" smtClean="0">
                <a:solidFill>
                  <a:schemeClr val="tx1"/>
                </a:solidFill>
              </a:rPr>
              <a:t>Palomar+Lick</a:t>
            </a:r>
            <a:r>
              <a:rPr lang="en-US" dirty="0" smtClean="0">
                <a:solidFill>
                  <a:schemeClr val="tx1"/>
                </a:solidFill>
              </a:rPr>
              <a:t>)</a:t>
            </a:r>
            <a:endParaRPr lang="en-US" dirty="0">
              <a:solidFill>
                <a:schemeClr val="tx1"/>
              </a:solidFill>
            </a:endParaRPr>
          </a:p>
          <a:p>
            <a:r>
              <a:rPr lang="en-US" dirty="0">
                <a:solidFill>
                  <a:schemeClr val="tx1"/>
                </a:solidFill>
              </a:rPr>
              <a:t>Lens coupled </a:t>
            </a:r>
            <a:r>
              <a:rPr lang="en-US" dirty="0" smtClean="0">
                <a:solidFill>
                  <a:schemeClr val="tx1"/>
                </a:solidFill>
              </a:rPr>
              <a:t>2024 (44x46) </a:t>
            </a:r>
            <a:r>
              <a:rPr lang="en-US" dirty="0">
                <a:solidFill>
                  <a:schemeClr val="tx1"/>
                </a:solidFill>
              </a:rPr>
              <a:t>pixel array in cryogen-free ADR</a:t>
            </a:r>
          </a:p>
          <a:p>
            <a:r>
              <a:rPr lang="en-US" dirty="0" smtClean="0">
                <a:solidFill>
                  <a:schemeClr val="tx1"/>
                </a:solidFill>
              </a:rPr>
              <a:t>0.5” </a:t>
            </a:r>
            <a:r>
              <a:rPr lang="en-US" dirty="0">
                <a:solidFill>
                  <a:schemeClr val="tx1"/>
                </a:solidFill>
              </a:rPr>
              <a:t>pixels yields </a:t>
            </a:r>
            <a:r>
              <a:rPr lang="en-US" dirty="0" smtClean="0">
                <a:solidFill>
                  <a:schemeClr val="tx1"/>
                </a:solidFill>
              </a:rPr>
              <a:t>22”x23” </a:t>
            </a:r>
            <a:r>
              <a:rPr lang="en-US" dirty="0">
                <a:solidFill>
                  <a:schemeClr val="tx1"/>
                </a:solidFill>
              </a:rPr>
              <a:t>FOV</a:t>
            </a:r>
          </a:p>
          <a:p>
            <a:r>
              <a:rPr lang="en-US" dirty="0" smtClean="0">
                <a:solidFill>
                  <a:schemeClr val="tx1"/>
                </a:solidFill>
              </a:rPr>
              <a:t>400 </a:t>
            </a:r>
            <a:r>
              <a:rPr lang="en-US" dirty="0">
                <a:solidFill>
                  <a:schemeClr val="tx1"/>
                </a:solidFill>
              </a:rPr>
              <a:t>nm to 1100 nm simultaneous bandwidth with maximum count rate of ~2000 </a:t>
            </a:r>
            <a:r>
              <a:rPr lang="en-US" dirty="0" err="1">
                <a:solidFill>
                  <a:schemeClr val="tx1"/>
                </a:solidFill>
              </a:rPr>
              <a:t>cts</a:t>
            </a:r>
            <a:r>
              <a:rPr lang="en-US" dirty="0">
                <a:solidFill>
                  <a:schemeClr val="tx1"/>
                </a:solidFill>
              </a:rPr>
              <a:t>/pixel/sec</a:t>
            </a:r>
          </a:p>
          <a:p>
            <a:r>
              <a:rPr lang="en-US" dirty="0" smtClean="0">
                <a:solidFill>
                  <a:schemeClr val="tx1"/>
                </a:solidFill>
              </a:rPr>
              <a:t>350</a:t>
            </a:r>
            <a:r>
              <a:rPr lang="en-US" dirty="0">
                <a:solidFill>
                  <a:schemeClr val="tx1"/>
                </a:solidFill>
              </a:rPr>
              <a:t>-1350 </a:t>
            </a:r>
            <a:r>
              <a:rPr lang="en-US" dirty="0" smtClean="0">
                <a:solidFill>
                  <a:schemeClr val="tx1"/>
                </a:solidFill>
              </a:rPr>
              <a:t>nm soon</a:t>
            </a:r>
            <a:endParaRPr lang="en-US" dirty="0">
              <a:solidFill>
                <a:schemeClr val="tx1"/>
              </a:solidFill>
            </a:endParaRPr>
          </a:p>
          <a:p>
            <a:r>
              <a:rPr lang="en-US" dirty="0">
                <a:solidFill>
                  <a:schemeClr val="tx1"/>
                </a:solidFill>
              </a:rPr>
              <a:t>Energy resolution R</a:t>
            </a:r>
            <a:r>
              <a:rPr lang="en-US" dirty="0" smtClean="0">
                <a:solidFill>
                  <a:schemeClr val="tx1"/>
                </a:solidFill>
              </a:rPr>
              <a:t>~8 </a:t>
            </a:r>
            <a:r>
              <a:rPr lang="en-US" dirty="0">
                <a:solidFill>
                  <a:schemeClr val="tx1"/>
                </a:solidFill>
              </a:rPr>
              <a:t>at 400 </a:t>
            </a:r>
            <a:r>
              <a:rPr lang="en-US" dirty="0" smtClean="0">
                <a:solidFill>
                  <a:schemeClr val="tx1"/>
                </a:solidFill>
              </a:rPr>
              <a:t>nm</a:t>
            </a:r>
            <a:endParaRPr lang="en-US" dirty="0">
              <a:solidFill>
                <a:schemeClr val="tx1"/>
              </a:solidFill>
            </a:endParaRPr>
          </a:p>
        </p:txBody>
      </p:sp>
      <p:pic>
        <p:nvPicPr>
          <p:cNvPr id="5" name="Picture 4" descr="ARCONSmounting.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9556" y="826885"/>
            <a:ext cx="3711775" cy="2783832"/>
          </a:xfrm>
          <a:prstGeom prst="rect">
            <a:avLst/>
          </a:prstGeom>
        </p:spPr>
      </p:pic>
      <p:pic>
        <p:nvPicPr>
          <p:cNvPr id="7" name="Picture 6" descr="ARCONSspot1.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16255" y="4896282"/>
            <a:ext cx="3685076" cy="173654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748503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01360" y="0"/>
            <a:ext cx="7736436" cy="707345"/>
          </a:xfrm>
        </p:spPr>
        <p:txBody>
          <a:bodyPr>
            <a:normAutofit fontScale="90000"/>
          </a:bodyPr>
          <a:lstStyle/>
          <a:p>
            <a:r>
              <a:rPr lang="en-US" dirty="0" smtClean="0"/>
              <a:t>Current Readout System (Gen 1)</a:t>
            </a:r>
            <a:endParaRPr lang="en-US" dirty="0"/>
          </a:p>
        </p:txBody>
      </p:sp>
      <p:sp>
        <p:nvSpPr>
          <p:cNvPr id="3" name="Content Placeholder 2"/>
          <p:cNvSpPr>
            <a:spLocks noGrp="1"/>
          </p:cNvSpPr>
          <p:nvPr>
            <p:ph idx="1"/>
          </p:nvPr>
        </p:nvSpPr>
        <p:spPr>
          <a:xfrm>
            <a:off x="279836" y="818567"/>
            <a:ext cx="4857666" cy="5633866"/>
          </a:xfrm>
        </p:spPr>
        <p:txBody>
          <a:bodyPr>
            <a:normAutofit/>
          </a:bodyPr>
          <a:lstStyle/>
          <a:p>
            <a:r>
              <a:rPr lang="en-US" sz="2000" dirty="0" smtClean="0"/>
              <a:t>Dual 1 GSPS 16-bit DACs</a:t>
            </a:r>
          </a:p>
          <a:p>
            <a:r>
              <a:rPr lang="en-US" sz="2000" dirty="0" smtClean="0"/>
              <a:t>Dua</a:t>
            </a:r>
            <a:r>
              <a:rPr lang="en-US" sz="2000" dirty="0"/>
              <a:t>l</a:t>
            </a:r>
            <a:r>
              <a:rPr lang="en-US" sz="2000" dirty="0" smtClean="0"/>
              <a:t> 550 MSPS 12-bit ADCs</a:t>
            </a:r>
          </a:p>
          <a:p>
            <a:r>
              <a:rPr lang="en-US" sz="2000" dirty="0" smtClean="0"/>
              <a:t>ROACH with </a:t>
            </a:r>
            <a:r>
              <a:rPr lang="en-US" sz="2000" dirty="0" err="1" smtClean="0"/>
              <a:t>Virtex</a:t>
            </a:r>
            <a:r>
              <a:rPr lang="en-US" sz="2000" dirty="0" smtClean="0"/>
              <a:t> 5 SX95T </a:t>
            </a:r>
          </a:p>
          <a:p>
            <a:r>
              <a:rPr lang="en-US" sz="2000" dirty="0" smtClean="0"/>
              <a:t>Complete readout for 256 resonators in 550 MHz of bandwidth</a:t>
            </a:r>
          </a:p>
          <a:p>
            <a:r>
              <a:rPr lang="en-US" sz="2000" dirty="0" smtClean="0"/>
              <a:t>8 ROACH boards read out 2048 pix</a:t>
            </a:r>
          </a:p>
          <a:p>
            <a:r>
              <a:rPr lang="en-US" sz="2000" dirty="0" smtClean="0"/>
              <a:t>~$25/pixel (Gen2 - $3/pixel)</a:t>
            </a:r>
            <a:endParaRPr lang="en-US" sz="2000" dirty="0"/>
          </a:p>
        </p:txBody>
      </p:sp>
      <p:pic>
        <p:nvPicPr>
          <p:cNvPr id="4" name="Picture 3" descr="roach_adcdac_if.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42041" y="1270536"/>
            <a:ext cx="3276500" cy="4949281"/>
          </a:xfrm>
          <a:prstGeom prst="rect">
            <a:avLst/>
          </a:prstGeom>
        </p:spPr>
      </p:pic>
      <p:pic>
        <p:nvPicPr>
          <p:cNvPr id="6" name="Picture 5"/>
          <p:cNvPicPr>
            <a:picLocks noChangeAspect="1"/>
          </p:cNvPicPr>
          <p:nvPr/>
        </p:nvPicPr>
        <p:blipFill>
          <a:blip r:embed="rId3"/>
          <a:stretch>
            <a:fillRect/>
          </a:stretch>
        </p:blipFill>
        <p:spPr>
          <a:xfrm>
            <a:off x="763585" y="3745177"/>
            <a:ext cx="3940871" cy="294349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82686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Baseline broadening-&gt;Hot pixels</a:t>
            </a:r>
            <a:endParaRPr lang="en-US" dirty="0"/>
          </a:p>
        </p:txBody>
      </p:sp>
      <p:pic>
        <p:nvPicPr>
          <p:cNvPr id="4" name="Picture 3" descr="Screen shot 2013-08-22 at 6.57.32 PM.png"/>
          <p:cNvPicPr>
            <a:picLocks noChangeAspect="1"/>
          </p:cNvPicPr>
          <p:nvPr/>
        </p:nvPicPr>
        <p:blipFill>
          <a:blip r:embed="rId2"/>
          <a:stretch>
            <a:fillRect/>
          </a:stretch>
        </p:blipFill>
        <p:spPr>
          <a:xfrm>
            <a:off x="1989816" y="1971524"/>
            <a:ext cx="5218946" cy="4263648"/>
          </a:xfrm>
          <a:prstGeom prst="rect">
            <a:avLst/>
          </a:prstGeom>
        </p:spPr>
      </p:pic>
      <p:cxnSp>
        <p:nvCxnSpPr>
          <p:cNvPr id="6" name="Straight Connector 5"/>
          <p:cNvCxnSpPr/>
          <p:nvPr/>
        </p:nvCxnSpPr>
        <p:spPr>
          <a:xfrm flipV="1">
            <a:off x="2515810" y="2818190"/>
            <a:ext cx="4499428" cy="241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62"/>
            <a:ext cx="8229600" cy="1143000"/>
          </a:xfrm>
        </p:spPr>
        <p:txBody>
          <a:bodyPr/>
          <a:lstStyle/>
          <a:p>
            <a:r>
              <a:rPr lang="en-US" dirty="0" smtClean="0"/>
              <a:t>Frequency Multiplexing</a:t>
            </a:r>
            <a:endParaRPr lang="en-US" dirty="0"/>
          </a:p>
        </p:txBody>
      </p:sp>
      <p:sp>
        <p:nvSpPr>
          <p:cNvPr id="3" name="Content Placeholder 2"/>
          <p:cNvSpPr>
            <a:spLocks noGrp="1"/>
          </p:cNvSpPr>
          <p:nvPr>
            <p:ph idx="1"/>
          </p:nvPr>
        </p:nvSpPr>
        <p:spPr>
          <a:xfrm>
            <a:off x="457200" y="1252810"/>
            <a:ext cx="8229600" cy="657770"/>
          </a:xfrm>
        </p:spPr>
        <p:txBody>
          <a:bodyPr>
            <a:normAutofit fontScale="70000" lnSpcReduction="20000"/>
          </a:bodyPr>
          <a:lstStyle/>
          <a:p>
            <a:r>
              <a:rPr lang="en-US" dirty="0" smtClean="0"/>
              <a:t>A major advantage of </a:t>
            </a:r>
            <a:r>
              <a:rPr lang="en-US" dirty="0" err="1" smtClean="0"/>
              <a:t>MKIDs</a:t>
            </a:r>
            <a:r>
              <a:rPr lang="en-US" dirty="0" smtClean="0"/>
              <a:t> over similar LTD technology is the ability to scale to large arrays with frequency domain multiplexing</a:t>
            </a:r>
            <a:endParaRPr lang="en-US" dirty="0"/>
          </a:p>
        </p:txBody>
      </p:sp>
      <p:pic>
        <p:nvPicPr>
          <p:cNvPr id="4" name="Picture 6"/>
          <p:cNvPicPr>
            <a:picLocks noChangeAspect="1"/>
          </p:cNvPicPr>
          <p:nvPr/>
        </p:nvPicPr>
        <p:blipFill>
          <a:blip r:embed="rId2" cstate="print"/>
          <a:srcRect/>
          <a:stretch>
            <a:fillRect/>
          </a:stretch>
        </p:blipFill>
        <p:spPr bwMode="auto">
          <a:xfrm>
            <a:off x="1360745" y="2107684"/>
            <a:ext cx="3122380" cy="2081586"/>
          </a:xfrm>
          <a:prstGeom prst="rect">
            <a:avLst/>
          </a:prstGeom>
          <a:noFill/>
          <a:ln w="9525">
            <a:noFill/>
            <a:miter lim="800000"/>
            <a:headEnd/>
            <a:tailEnd/>
          </a:ln>
        </p:spPr>
      </p:pic>
      <p:pic>
        <p:nvPicPr>
          <p:cNvPr id="5" name="Picture 4" descr="Screen shot 2013-08-22 at 12.22.28 PM.png"/>
          <p:cNvPicPr>
            <a:picLocks noChangeAspect="1"/>
          </p:cNvPicPr>
          <p:nvPr/>
        </p:nvPicPr>
        <p:blipFill>
          <a:blip r:embed="rId3"/>
          <a:stretch>
            <a:fillRect/>
          </a:stretch>
        </p:blipFill>
        <p:spPr>
          <a:xfrm>
            <a:off x="5608901" y="2180539"/>
            <a:ext cx="2807993" cy="4203632"/>
          </a:xfrm>
          <a:prstGeom prst="rect">
            <a:avLst/>
          </a:prstGeom>
        </p:spPr>
      </p:pic>
      <p:grpSp>
        <p:nvGrpSpPr>
          <p:cNvPr id="8" name="Group 7"/>
          <p:cNvGrpSpPr/>
          <p:nvPr/>
        </p:nvGrpSpPr>
        <p:grpSpPr>
          <a:xfrm>
            <a:off x="1102962" y="4339894"/>
            <a:ext cx="3916266" cy="2198165"/>
            <a:chOff x="1102962" y="4339894"/>
            <a:chExt cx="3916266" cy="2198165"/>
          </a:xfrm>
        </p:grpSpPr>
        <p:pic>
          <p:nvPicPr>
            <p:cNvPr id="6" name="Picture 5" descr="Screen shot 2013-08-22 at 12.26.20 PM.png"/>
            <p:cNvPicPr>
              <a:picLocks noChangeAspect="1"/>
            </p:cNvPicPr>
            <p:nvPr/>
          </p:nvPicPr>
          <p:blipFill>
            <a:blip r:embed="rId4"/>
            <a:stretch>
              <a:fillRect/>
            </a:stretch>
          </p:blipFill>
          <p:spPr>
            <a:xfrm>
              <a:off x="1102962" y="4339894"/>
              <a:ext cx="3625060" cy="1885869"/>
            </a:xfrm>
            <a:prstGeom prst="rect">
              <a:avLst/>
            </a:prstGeom>
          </p:spPr>
        </p:pic>
        <p:sp>
          <p:nvSpPr>
            <p:cNvPr id="7" name="TextBox 6"/>
            <p:cNvSpPr txBox="1"/>
            <p:nvPr/>
          </p:nvSpPr>
          <p:spPr>
            <a:xfrm>
              <a:off x="1360745" y="6230282"/>
              <a:ext cx="3658483" cy="307777"/>
            </a:xfrm>
            <a:prstGeom prst="rect">
              <a:avLst/>
            </a:prstGeom>
            <a:noFill/>
          </p:spPr>
          <p:txBody>
            <a:bodyPr wrap="square" rtlCol="0">
              <a:spAutoFit/>
            </a:bodyPr>
            <a:lstStyle/>
            <a:p>
              <a:r>
                <a:rPr lang="en-US" sz="1400" dirty="0" smtClean="0"/>
                <a:t>Example of a homodyne detection circuit</a:t>
              </a:r>
              <a:endParaRPr lang="en-US" sz="1400" dirty="0"/>
            </a:p>
          </p:txBody>
        </p:sp>
      </p:grpSp>
      <p:cxnSp>
        <p:nvCxnSpPr>
          <p:cNvPr id="9" name="Straight Connector 8"/>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Low temperature detectors (~100 </a:t>
            </a:r>
            <a:r>
              <a:rPr lang="en-US" dirty="0" err="1" smtClean="0"/>
              <a:t>mK</a:t>
            </a:r>
            <a:r>
              <a:rPr lang="en-US" dirty="0" smtClean="0"/>
              <a:t>)</a:t>
            </a:r>
          </a:p>
          <a:p>
            <a:r>
              <a:rPr lang="en-US" dirty="0" smtClean="0"/>
              <a:t>Photon Counting</a:t>
            </a:r>
          </a:p>
          <a:p>
            <a:r>
              <a:rPr lang="en-US" dirty="0" smtClean="0"/>
              <a:t>Energy Resolution</a:t>
            </a:r>
            <a:r>
              <a:rPr lang="en-US" dirty="0" smtClean="0"/>
              <a:t> with theoretical maximum R~150 at 100 </a:t>
            </a:r>
            <a:r>
              <a:rPr lang="en-US" dirty="0" err="1" smtClean="0"/>
              <a:t>mK</a:t>
            </a:r>
            <a:endParaRPr lang="en-US" dirty="0" smtClean="0"/>
          </a:p>
          <a:p>
            <a:r>
              <a:rPr lang="en-US" dirty="0" smtClean="0"/>
              <a:t>Time resolution ~10s of microseconds</a:t>
            </a:r>
          </a:p>
          <a:p>
            <a:r>
              <a:rPr lang="en-US" dirty="0" smtClean="0"/>
              <a:t>Scalable to large arrays</a:t>
            </a:r>
          </a:p>
          <a:p>
            <a:r>
              <a:rPr lang="en-US" dirty="0" smtClean="0"/>
              <a:t>Relatively simple design, few low temperature electronics required</a:t>
            </a:r>
            <a:endParaRPr lang="en-US" dirty="0"/>
          </a:p>
        </p:txBody>
      </p:sp>
      <p:sp>
        <p:nvSpPr>
          <p:cNvPr id="4" name="Title 1"/>
          <p:cNvSpPr txBox="1">
            <a:spLocks/>
          </p:cNvSpPr>
          <p:nvPr/>
        </p:nvSpPr>
        <p:spPr>
          <a:xfrm>
            <a:off x="482643" y="638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The MKID Advantage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5" name="Straight Connector 4"/>
          <p:cNvCxnSpPr/>
          <p:nvPr/>
        </p:nvCxnSpPr>
        <p:spPr>
          <a:xfrm>
            <a:off x="410073" y="97306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9708" y="0"/>
            <a:ext cx="8229600" cy="1143000"/>
          </a:xfrm>
        </p:spPr>
        <p:txBody>
          <a:bodyPr/>
          <a:lstStyle/>
          <a:p>
            <a:r>
              <a:rPr lang="en-US" dirty="0" smtClean="0"/>
              <a:t>Strip Detectors</a:t>
            </a:r>
            <a:endParaRPr lang="en-US" dirty="0"/>
          </a:p>
        </p:txBody>
      </p:sp>
      <p:pic>
        <p:nvPicPr>
          <p:cNvPr id="4" name="Picture 5" descr="200x_clean_array"/>
          <p:cNvPicPr>
            <a:picLocks noChangeAspect="1" noChangeArrowheads="1"/>
          </p:cNvPicPr>
          <p:nvPr/>
        </p:nvPicPr>
        <p:blipFill>
          <a:blip r:embed="rId2" cstate="print"/>
          <a:srcRect/>
          <a:stretch>
            <a:fillRect/>
          </a:stretch>
        </p:blipFill>
        <p:spPr bwMode="auto">
          <a:xfrm>
            <a:off x="369708" y="2932796"/>
            <a:ext cx="4589332" cy="3441999"/>
          </a:xfrm>
          <a:prstGeom prst="rect">
            <a:avLst/>
          </a:prstGeom>
          <a:noFill/>
          <a:ln w="9525">
            <a:noFill/>
            <a:miter lim="800000"/>
            <a:headEnd/>
            <a:tailEnd/>
          </a:ln>
        </p:spPr>
      </p:pic>
      <p:pic>
        <p:nvPicPr>
          <p:cNvPr id="5" name="Picture 8"/>
          <p:cNvPicPr>
            <a:picLocks noChangeAspect="1" noChangeArrowheads="1"/>
          </p:cNvPicPr>
          <p:nvPr/>
        </p:nvPicPr>
        <p:blipFill>
          <a:blip r:embed="rId3" cstate="print"/>
          <a:srcRect/>
          <a:stretch>
            <a:fillRect/>
          </a:stretch>
        </p:blipFill>
        <p:spPr bwMode="auto">
          <a:xfrm>
            <a:off x="5273520" y="2932796"/>
            <a:ext cx="3425371" cy="3441999"/>
          </a:xfrm>
          <a:prstGeom prst="rect">
            <a:avLst/>
          </a:prstGeom>
          <a:noFill/>
          <a:ln w="9525">
            <a:noFill/>
            <a:miter lim="800000"/>
            <a:headEnd/>
            <a:tailEnd/>
          </a:ln>
        </p:spPr>
      </p:pic>
      <p:sp>
        <p:nvSpPr>
          <p:cNvPr id="6" name="TextBox 5"/>
          <p:cNvSpPr txBox="1"/>
          <p:nvPr/>
        </p:nvSpPr>
        <p:spPr>
          <a:xfrm>
            <a:off x="483810" y="1308783"/>
            <a:ext cx="8215081" cy="1477328"/>
          </a:xfrm>
          <a:prstGeom prst="rect">
            <a:avLst/>
          </a:prstGeom>
          <a:noFill/>
        </p:spPr>
        <p:txBody>
          <a:bodyPr wrap="square" rtlCol="0">
            <a:spAutoFit/>
          </a:bodyPr>
          <a:lstStyle/>
          <a:p>
            <a:r>
              <a:rPr lang="en-US" dirty="0" smtClean="0"/>
              <a:t>Original array concept used absorbing strips with an MKID on each end. The sum of the MKID responses gives total photon energy, and ratio of responses gives location of photon strike along strip.</a:t>
            </a:r>
          </a:p>
          <a:p>
            <a:endParaRPr lang="en-US" dirty="0" smtClean="0"/>
          </a:p>
          <a:p>
            <a:r>
              <a:rPr lang="en-US" dirty="0" smtClean="0"/>
              <a:t>Highest energy resolution achieved with this design: R~6 at 254 nm.</a:t>
            </a:r>
            <a:endParaRPr lang="en-US" dirty="0"/>
          </a:p>
        </p:txBody>
      </p:sp>
      <p:cxnSp>
        <p:nvCxnSpPr>
          <p:cNvPr id="7" name="Straight Connector 6"/>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0" y="2120900"/>
            <a:ext cx="1739900" cy="12827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5-Point Star 4"/>
          <p:cNvSpPr/>
          <p:nvPr/>
        </p:nvSpPr>
        <p:spPr>
          <a:xfrm>
            <a:off x="2225527" y="3439886"/>
            <a:ext cx="447522" cy="406400"/>
          </a:xfrm>
          <a:prstGeom prst="star5">
            <a:avLst/>
          </a:prstGeom>
          <a:solidFill>
            <a:srgbClr val="CDB337"/>
          </a:solidFill>
          <a:ln>
            <a:solidFill>
              <a:srgbClr val="4F4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TiN</a:t>
            </a:r>
            <a:r>
              <a:rPr lang="en-US" dirty="0" smtClean="0"/>
              <a:t> basics</a:t>
            </a:r>
            <a:endParaRPr lang="en-US" dirty="0"/>
          </a:p>
        </p:txBody>
      </p:sp>
      <p:cxnSp>
        <p:nvCxnSpPr>
          <p:cNvPr id="3" name="Straight Connector 2"/>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08000" y="1427237"/>
            <a:ext cx="8178800" cy="646331"/>
          </a:xfrm>
          <a:prstGeom prst="rect">
            <a:avLst/>
          </a:prstGeom>
          <a:noFill/>
        </p:spPr>
        <p:txBody>
          <a:bodyPr wrap="square" rtlCol="0">
            <a:spAutoFit/>
          </a:bodyPr>
          <a:lstStyle/>
          <a:p>
            <a:r>
              <a:rPr lang="en-US" dirty="0" smtClean="0"/>
              <a:t>Leduc et al. 2010 discusses the requirements for ultrasensitive </a:t>
            </a:r>
            <a:r>
              <a:rPr lang="en-US" dirty="0" err="1" smtClean="0"/>
              <a:t>MKIDs</a:t>
            </a:r>
            <a:r>
              <a:rPr lang="en-US" dirty="0" smtClean="0"/>
              <a:t> and how they are met by </a:t>
            </a:r>
            <a:r>
              <a:rPr lang="en-US" dirty="0" err="1" smtClean="0"/>
              <a:t>TiN</a:t>
            </a:r>
            <a:r>
              <a:rPr lang="en-US" dirty="0" smtClean="0"/>
              <a:t>.</a:t>
            </a:r>
            <a:endParaRPr lang="en-US" dirty="0"/>
          </a:p>
        </p:txBody>
      </p:sp>
      <p:sp>
        <p:nvSpPr>
          <p:cNvPr id="5" name="TextBox 4"/>
          <p:cNvSpPr txBox="1"/>
          <p:nvPr/>
        </p:nvSpPr>
        <p:spPr>
          <a:xfrm>
            <a:off x="508001" y="2319047"/>
            <a:ext cx="5092094" cy="3416320"/>
          </a:xfrm>
          <a:prstGeom prst="rect">
            <a:avLst/>
          </a:prstGeom>
          <a:noFill/>
        </p:spPr>
        <p:txBody>
          <a:bodyPr wrap="square" rtlCol="0">
            <a:spAutoFit/>
          </a:bodyPr>
          <a:lstStyle/>
          <a:p>
            <a:pPr>
              <a:buFont typeface="Arial"/>
              <a:buChar char="•"/>
            </a:pPr>
            <a:r>
              <a:rPr lang="en-US" dirty="0" smtClean="0"/>
              <a:t> Hard material, corrosion </a:t>
            </a:r>
            <a:r>
              <a:rPr lang="en-US" dirty="0" smtClean="0"/>
              <a:t>resistant </a:t>
            </a:r>
          </a:p>
          <a:p>
            <a:pPr>
              <a:buFont typeface="Arial"/>
              <a:buChar char="•"/>
            </a:pPr>
            <a:endParaRPr lang="en-US" dirty="0" smtClean="0"/>
          </a:p>
          <a:p>
            <a:pPr>
              <a:buFont typeface="Arial"/>
              <a:buChar char="•"/>
            </a:pPr>
            <a:r>
              <a:rPr lang="en-US" dirty="0" smtClean="0"/>
              <a:t> Varying Nitrogen content allows for a tunable critical temperature</a:t>
            </a:r>
          </a:p>
          <a:p>
            <a:pPr>
              <a:buFont typeface="Arial"/>
              <a:buChar char="•"/>
            </a:pPr>
            <a:endParaRPr lang="en-US" dirty="0" smtClean="0"/>
          </a:p>
          <a:p>
            <a:pPr>
              <a:buFont typeface="Arial"/>
              <a:buChar char="•"/>
            </a:pPr>
            <a:r>
              <a:rPr lang="en-US" dirty="0" smtClean="0"/>
              <a:t> High quantum efficiency </a:t>
            </a:r>
          </a:p>
          <a:p>
            <a:pPr>
              <a:buFont typeface="Arial"/>
              <a:buChar char="•"/>
            </a:pPr>
            <a:endParaRPr lang="en-US" dirty="0" smtClean="0"/>
          </a:p>
          <a:p>
            <a:pPr>
              <a:buFont typeface="Arial"/>
              <a:buChar char="•"/>
            </a:pPr>
            <a:r>
              <a:rPr lang="en-US" dirty="0" smtClean="0"/>
              <a:t> </a:t>
            </a:r>
            <a:r>
              <a:rPr lang="en-US" dirty="0" smtClean="0"/>
              <a:t>Residual Resistivity Ratio ~1</a:t>
            </a:r>
            <a:r>
              <a:rPr lang="en-US" dirty="0" smtClean="0"/>
              <a:t> </a:t>
            </a:r>
          </a:p>
          <a:p>
            <a:pPr>
              <a:buFont typeface="Arial"/>
              <a:buChar char="•"/>
            </a:pPr>
            <a:endParaRPr lang="en-US" dirty="0" smtClean="0"/>
          </a:p>
          <a:p>
            <a:pPr>
              <a:buFont typeface="Arial"/>
              <a:buChar char="•"/>
            </a:pPr>
            <a:r>
              <a:rPr lang="en-US" dirty="0" smtClean="0"/>
              <a:t> High normal-state resistivity guarantees a high kinetic inductance fraction by </a:t>
            </a:r>
            <a:r>
              <a:rPr lang="en-US" dirty="0" err="1" smtClean="0"/>
              <a:t>Mattis</a:t>
            </a:r>
            <a:r>
              <a:rPr lang="en-US" dirty="0" smtClean="0"/>
              <a:t>-Bardeen -&gt; great for sensitive detectors</a:t>
            </a:r>
          </a:p>
        </p:txBody>
      </p:sp>
      <p:pic>
        <p:nvPicPr>
          <p:cNvPr id="6" name="Picture 5" descr="Screen shot 2013-08-24 at 3.55.44 PM.png"/>
          <p:cNvPicPr>
            <a:picLocks noChangeAspect="1"/>
          </p:cNvPicPr>
          <p:nvPr/>
        </p:nvPicPr>
        <p:blipFill>
          <a:blip r:embed="rId2"/>
          <a:stretch>
            <a:fillRect/>
          </a:stretch>
        </p:blipFill>
        <p:spPr>
          <a:xfrm>
            <a:off x="5794751" y="1916333"/>
            <a:ext cx="2792866" cy="2159261"/>
          </a:xfrm>
          <a:prstGeom prst="rect">
            <a:avLst/>
          </a:prstGeom>
        </p:spPr>
      </p:pic>
      <p:pic>
        <p:nvPicPr>
          <p:cNvPr id="7" name="Content Placeholder 5" descr="qe.png"/>
          <p:cNvPicPr>
            <a:picLocks noGrp="1" noChangeAspect="1"/>
          </p:cNvPicPr>
          <p:nvPr>
            <p:ph sz="half" idx="1"/>
          </p:nvPr>
        </p:nvPicPr>
        <p:blipFill>
          <a:blip r:embed="rId3"/>
          <a:srcRect t="-6150" b="-6150"/>
          <a:stretch>
            <a:fillRect/>
          </a:stretch>
        </p:blipFill>
        <p:spPr>
          <a:xfrm>
            <a:off x="6059713" y="4075594"/>
            <a:ext cx="2346475" cy="262963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1" y="3911600"/>
            <a:ext cx="3124199" cy="8763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Crosstalk Reduction</a:t>
            </a:r>
            <a:endParaRPr lang="en-US" dirty="0"/>
          </a:p>
        </p:txBody>
      </p:sp>
      <p:pic>
        <p:nvPicPr>
          <p:cNvPr id="4" name="Content Placeholder 3" descr="Screen shot 2013-08-21 at 5.16.17 PM.png"/>
          <p:cNvPicPr>
            <a:picLocks noGrp="1" noChangeAspect="1"/>
          </p:cNvPicPr>
          <p:nvPr>
            <p:ph idx="1"/>
          </p:nvPr>
        </p:nvPicPr>
        <p:blipFill>
          <a:blip r:embed="rId2"/>
          <a:srcRect l="-2956" r="-2956"/>
          <a:stretch>
            <a:fillRect/>
          </a:stretch>
        </p:blipFill>
        <p:spPr>
          <a:xfrm>
            <a:off x="827824" y="1369258"/>
            <a:ext cx="7336801" cy="4034958"/>
          </a:xfrm>
        </p:spPr>
      </p:pic>
      <p:sp>
        <p:nvSpPr>
          <p:cNvPr id="5" name="TextBox 4"/>
          <p:cNvSpPr txBox="1"/>
          <p:nvPr/>
        </p:nvSpPr>
        <p:spPr>
          <a:xfrm>
            <a:off x="532190" y="5817810"/>
            <a:ext cx="7864330" cy="923330"/>
          </a:xfrm>
          <a:prstGeom prst="rect">
            <a:avLst/>
          </a:prstGeom>
          <a:noFill/>
        </p:spPr>
        <p:txBody>
          <a:bodyPr wrap="square" rtlCol="0">
            <a:spAutoFit/>
          </a:bodyPr>
          <a:lstStyle/>
          <a:p>
            <a:r>
              <a:rPr lang="en-US" dirty="0" smtClean="0"/>
              <a:t>Double-wound inductor keeps opposite polarity conductors in close proximity to cancel fields more effectively and prevent coupling with other resonators. Grounded perimeter also improves isolation.</a:t>
            </a:r>
            <a:endParaRPr lang="en-US" dirty="0"/>
          </a:p>
        </p:txBody>
      </p:sp>
      <p:sp>
        <p:nvSpPr>
          <p:cNvPr id="6" name="TextBox 5"/>
          <p:cNvSpPr txBox="1"/>
          <p:nvPr/>
        </p:nvSpPr>
        <p:spPr>
          <a:xfrm>
            <a:off x="3260249" y="5393880"/>
            <a:ext cx="2162020" cy="584776"/>
          </a:xfrm>
          <a:prstGeom prst="rect">
            <a:avLst/>
          </a:prstGeom>
          <a:noFill/>
        </p:spPr>
        <p:txBody>
          <a:bodyPr wrap="none" rtlCol="0">
            <a:spAutoFit/>
          </a:bodyPr>
          <a:lstStyle/>
          <a:p>
            <a:r>
              <a:rPr lang="en-US" sz="1400" smtClean="0"/>
              <a:t>From Noroozian</a:t>
            </a:r>
            <a:r>
              <a:rPr lang="en-US" sz="1400" dirty="0" smtClean="0"/>
              <a:t> et al. 2012</a:t>
            </a:r>
          </a:p>
          <a:p>
            <a:endParaRPr lang="en-US" dirty="0"/>
          </a:p>
        </p:txBody>
      </p:sp>
      <p:cxnSp>
        <p:nvCxnSpPr>
          <p:cNvPr id="7" name="Straight Connector 6"/>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3422</TotalTime>
  <Words>1030</Words>
  <Application>Microsoft Macintosh PowerPoint</Application>
  <PresentationFormat>On-screen Show (4:3)</PresentationFormat>
  <Paragraphs>123</Paragraphs>
  <Slides>27</Slides>
  <Notes>1</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Optical Lumped Element MKIDs: Overview and Development Timeline</vt:lpstr>
      <vt:lpstr>Microwave Kinetic Inductance Detectors</vt:lpstr>
      <vt:lpstr>Frequency Multiplexing</vt:lpstr>
      <vt:lpstr>Slide 4</vt:lpstr>
      <vt:lpstr>Strip Detectors</vt:lpstr>
      <vt:lpstr>OLE Development Timeline</vt:lpstr>
      <vt:lpstr>TiN basics</vt:lpstr>
      <vt:lpstr>OLE Development Timeline</vt:lpstr>
      <vt:lpstr>Crosstalk Reduction</vt:lpstr>
      <vt:lpstr>OLE Development Timeline</vt:lpstr>
      <vt:lpstr>High Q Fabrication Procedure</vt:lpstr>
      <vt:lpstr>OLE Development Timeline</vt:lpstr>
      <vt:lpstr>Inductor Tapering</vt:lpstr>
      <vt:lpstr>OLE Development Timeline</vt:lpstr>
      <vt:lpstr>OLE7/SCI2</vt:lpstr>
      <vt:lpstr>SCI2 Performance</vt:lpstr>
      <vt:lpstr>Substrate Events</vt:lpstr>
      <vt:lpstr>OLE Development Timeline</vt:lpstr>
      <vt:lpstr>OLE11/SCI4</vt:lpstr>
      <vt:lpstr>OLE Development Timeline</vt:lpstr>
      <vt:lpstr>OLE11/SCI4 Performance</vt:lpstr>
      <vt:lpstr>References</vt:lpstr>
      <vt:lpstr>Slide 23</vt:lpstr>
      <vt:lpstr>QE curve</vt:lpstr>
      <vt:lpstr>Proven at the Telescope with ARCONS</vt:lpstr>
      <vt:lpstr>Current Readout System (Gen 1)</vt:lpstr>
      <vt:lpstr>Baseline broadening-&gt;Hot pixels</vt:lpstr>
    </vt:vector>
  </TitlesOfParts>
  <Company>UCSB Physics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Optical Lumped Element MKIDs: Introduction and Development Timeline</dc:title>
  <dc:creator>Seth</dc:creator>
  <cp:lastModifiedBy>Seth</cp:lastModifiedBy>
  <cp:revision>16</cp:revision>
  <dcterms:created xsi:type="dcterms:W3CDTF">2013-08-24T20:56:12Z</dcterms:created>
  <dcterms:modified xsi:type="dcterms:W3CDTF">2013-08-26T01:20:14Z</dcterms:modified>
</cp:coreProperties>
</file>