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370" r:id="rId2"/>
    <p:sldId id="371" r:id="rId3"/>
    <p:sldId id="399" r:id="rId4"/>
    <p:sldId id="380" r:id="rId5"/>
    <p:sldId id="394" r:id="rId6"/>
    <p:sldId id="400" r:id="rId7"/>
    <p:sldId id="383" r:id="rId8"/>
    <p:sldId id="384" r:id="rId9"/>
    <p:sldId id="386" r:id="rId10"/>
    <p:sldId id="401" r:id="rId11"/>
    <p:sldId id="387" r:id="rId12"/>
    <p:sldId id="388" r:id="rId13"/>
    <p:sldId id="389" r:id="rId14"/>
    <p:sldId id="393" r:id="rId15"/>
    <p:sldId id="385" r:id="rId16"/>
    <p:sldId id="335" r:id="rId17"/>
    <p:sldId id="362" r:id="rId18"/>
    <p:sldId id="347" r:id="rId19"/>
    <p:sldId id="348" r:id="rId20"/>
    <p:sldId id="409" r:id="rId21"/>
    <p:sldId id="349" r:id="rId22"/>
    <p:sldId id="350" r:id="rId23"/>
    <p:sldId id="353" r:id="rId24"/>
    <p:sldId id="354" r:id="rId25"/>
    <p:sldId id="355" r:id="rId26"/>
    <p:sldId id="346" r:id="rId27"/>
    <p:sldId id="356" r:id="rId28"/>
    <p:sldId id="325" r:id="rId29"/>
    <p:sldId id="410" r:id="rId30"/>
    <p:sldId id="411" r:id="rId31"/>
    <p:sldId id="412" r:id="rId32"/>
    <p:sldId id="326"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59CC"/>
    <a:srgbClr val="000000"/>
    <a:srgbClr val="FAB2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autoAdjust="0"/>
  </p:normalViewPr>
  <p:slideViewPr>
    <p:cSldViewPr snapToGrid="0" snapToObjects="1">
      <p:cViewPr>
        <p:scale>
          <a:sx n="130" d="100"/>
          <a:sy n="130" d="100"/>
        </p:scale>
        <p:origin x="-568"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 Id="rId2"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A349EAA-A67E-7345-BA58-259D95565DFA}" type="datetimeFigureOut">
              <a:rPr lang="en-US" smtClean="0"/>
              <a:t>8/26/13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F6E5DD-5AFA-0B4F-8A6B-BF6179F85719}" type="slidenum">
              <a:rPr lang="en-US" smtClean="0"/>
              <a:t>‹#›</a:t>
            </a:fld>
            <a:endParaRPr lang="en-US"/>
          </a:p>
        </p:txBody>
      </p:sp>
    </p:spTree>
    <p:extLst>
      <p:ext uri="{BB962C8B-B14F-4D97-AF65-F5344CB8AC3E}">
        <p14:creationId xmlns:p14="http://schemas.microsoft.com/office/powerpoint/2010/main" val="4075813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49CC35-E531-3D4F-8EC5-C52DF81C94E3}" type="datetimeFigureOut">
              <a:rPr lang="en-US" smtClean="0"/>
              <a:t>8/26/13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93307A-5BBF-F74A-9756-2AD58C001D4F}" type="slidenum">
              <a:rPr lang="en-US" smtClean="0"/>
              <a:t>‹#›</a:t>
            </a:fld>
            <a:endParaRPr lang="en-US"/>
          </a:p>
        </p:txBody>
      </p:sp>
    </p:spTree>
    <p:extLst>
      <p:ext uri="{BB962C8B-B14F-4D97-AF65-F5344CB8AC3E}">
        <p14:creationId xmlns:p14="http://schemas.microsoft.com/office/powerpoint/2010/main" val="36538521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MKIDs and Cosmology, Fermilab 26-AUG-2013</a:t>
            </a:r>
            <a:endParaRPr lang="en-US"/>
          </a:p>
        </p:txBody>
      </p:sp>
      <p:sp>
        <p:nvSpPr>
          <p:cNvPr id="5" name="Footer Placeholder 4"/>
          <p:cNvSpPr>
            <a:spLocks noGrp="1"/>
          </p:cNvSpPr>
          <p:nvPr>
            <p:ph type="ftr" sz="quarter" idx="11"/>
          </p:nvPr>
        </p:nvSpPr>
        <p:spPr/>
        <p:txBody>
          <a:bodyPr/>
          <a:lstStyle/>
          <a:p>
            <a:r>
              <a:rPr lang="en-US" smtClean="0"/>
              <a:t>G. Gutierrez, Fermilab</a:t>
            </a:r>
            <a:endParaRPr lang="en-US"/>
          </a:p>
        </p:txBody>
      </p:sp>
      <p:sp>
        <p:nvSpPr>
          <p:cNvPr id="6" name="Slide Number Placeholder 5"/>
          <p:cNvSpPr>
            <a:spLocks noGrp="1"/>
          </p:cNvSpPr>
          <p:nvPr>
            <p:ph type="sldNum" sz="quarter" idx="12"/>
          </p:nvPr>
        </p:nvSpPr>
        <p:spPr/>
        <p:txBody>
          <a:bodyPr/>
          <a:lstStyle/>
          <a:p>
            <a:fld id="{D402C365-544F-E94D-863C-5ED91A8B679F}" type="slidenum">
              <a:rPr lang="en-US" smtClean="0"/>
              <a:t>‹#›</a:t>
            </a:fld>
            <a:endParaRPr lang="en-US"/>
          </a:p>
        </p:txBody>
      </p:sp>
    </p:spTree>
    <p:extLst>
      <p:ext uri="{BB962C8B-B14F-4D97-AF65-F5344CB8AC3E}">
        <p14:creationId xmlns:p14="http://schemas.microsoft.com/office/powerpoint/2010/main" val="1169497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MKIDs and Cosmology, Fermilab 26-AUG-2013</a:t>
            </a:r>
            <a:endParaRPr lang="en-US"/>
          </a:p>
        </p:txBody>
      </p:sp>
      <p:sp>
        <p:nvSpPr>
          <p:cNvPr id="5" name="Footer Placeholder 4"/>
          <p:cNvSpPr>
            <a:spLocks noGrp="1"/>
          </p:cNvSpPr>
          <p:nvPr>
            <p:ph type="ftr" sz="quarter" idx="11"/>
          </p:nvPr>
        </p:nvSpPr>
        <p:spPr/>
        <p:txBody>
          <a:bodyPr/>
          <a:lstStyle/>
          <a:p>
            <a:r>
              <a:rPr lang="en-US" smtClean="0"/>
              <a:t>G. Gutierrez, Fermilab</a:t>
            </a:r>
            <a:endParaRPr lang="en-US"/>
          </a:p>
        </p:txBody>
      </p:sp>
      <p:sp>
        <p:nvSpPr>
          <p:cNvPr id="6" name="Slide Number Placeholder 5"/>
          <p:cNvSpPr>
            <a:spLocks noGrp="1"/>
          </p:cNvSpPr>
          <p:nvPr>
            <p:ph type="sldNum" sz="quarter" idx="12"/>
          </p:nvPr>
        </p:nvSpPr>
        <p:spPr/>
        <p:txBody>
          <a:bodyPr/>
          <a:lstStyle/>
          <a:p>
            <a:fld id="{D402C365-544F-E94D-863C-5ED91A8B679F}" type="slidenum">
              <a:rPr lang="en-US" smtClean="0"/>
              <a:t>‹#›</a:t>
            </a:fld>
            <a:endParaRPr lang="en-US"/>
          </a:p>
        </p:txBody>
      </p:sp>
    </p:spTree>
    <p:extLst>
      <p:ext uri="{BB962C8B-B14F-4D97-AF65-F5344CB8AC3E}">
        <p14:creationId xmlns:p14="http://schemas.microsoft.com/office/powerpoint/2010/main" val="3032651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MKIDs and Cosmology, Fermilab 26-AUG-2013</a:t>
            </a:r>
            <a:endParaRPr lang="en-US"/>
          </a:p>
        </p:txBody>
      </p:sp>
      <p:sp>
        <p:nvSpPr>
          <p:cNvPr id="5" name="Footer Placeholder 4"/>
          <p:cNvSpPr>
            <a:spLocks noGrp="1"/>
          </p:cNvSpPr>
          <p:nvPr>
            <p:ph type="ftr" sz="quarter" idx="11"/>
          </p:nvPr>
        </p:nvSpPr>
        <p:spPr/>
        <p:txBody>
          <a:bodyPr/>
          <a:lstStyle/>
          <a:p>
            <a:r>
              <a:rPr lang="en-US" smtClean="0"/>
              <a:t>G. Gutierrez, Fermilab</a:t>
            </a:r>
            <a:endParaRPr lang="en-US"/>
          </a:p>
        </p:txBody>
      </p:sp>
      <p:sp>
        <p:nvSpPr>
          <p:cNvPr id="6" name="Slide Number Placeholder 5"/>
          <p:cNvSpPr>
            <a:spLocks noGrp="1"/>
          </p:cNvSpPr>
          <p:nvPr>
            <p:ph type="sldNum" sz="quarter" idx="12"/>
          </p:nvPr>
        </p:nvSpPr>
        <p:spPr/>
        <p:txBody>
          <a:bodyPr/>
          <a:lstStyle/>
          <a:p>
            <a:fld id="{D402C365-544F-E94D-863C-5ED91A8B679F}" type="slidenum">
              <a:rPr lang="en-US" smtClean="0"/>
              <a:t>‹#›</a:t>
            </a:fld>
            <a:endParaRPr lang="en-US"/>
          </a:p>
        </p:txBody>
      </p:sp>
    </p:spTree>
    <p:extLst>
      <p:ext uri="{BB962C8B-B14F-4D97-AF65-F5344CB8AC3E}">
        <p14:creationId xmlns:p14="http://schemas.microsoft.com/office/powerpoint/2010/main" val="3485888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MKIDs and Cosmology, Fermilab 26-AUG-2013</a:t>
            </a:r>
            <a:endParaRPr lang="en-US"/>
          </a:p>
        </p:txBody>
      </p:sp>
      <p:sp>
        <p:nvSpPr>
          <p:cNvPr id="5" name="Footer Placeholder 4"/>
          <p:cNvSpPr>
            <a:spLocks noGrp="1"/>
          </p:cNvSpPr>
          <p:nvPr>
            <p:ph type="ftr" sz="quarter" idx="11"/>
          </p:nvPr>
        </p:nvSpPr>
        <p:spPr/>
        <p:txBody>
          <a:bodyPr/>
          <a:lstStyle/>
          <a:p>
            <a:r>
              <a:rPr lang="en-US" smtClean="0"/>
              <a:t>G. Gutierrez, Fermilab</a:t>
            </a:r>
            <a:endParaRPr lang="en-US"/>
          </a:p>
        </p:txBody>
      </p:sp>
      <p:sp>
        <p:nvSpPr>
          <p:cNvPr id="6" name="Slide Number Placeholder 5"/>
          <p:cNvSpPr>
            <a:spLocks noGrp="1"/>
          </p:cNvSpPr>
          <p:nvPr>
            <p:ph type="sldNum" sz="quarter" idx="12"/>
          </p:nvPr>
        </p:nvSpPr>
        <p:spPr/>
        <p:txBody>
          <a:bodyPr/>
          <a:lstStyle/>
          <a:p>
            <a:fld id="{D402C365-544F-E94D-863C-5ED91A8B679F}" type="slidenum">
              <a:rPr lang="en-US" smtClean="0"/>
              <a:t>‹#›</a:t>
            </a:fld>
            <a:endParaRPr lang="en-US"/>
          </a:p>
        </p:txBody>
      </p:sp>
    </p:spTree>
    <p:extLst>
      <p:ext uri="{BB962C8B-B14F-4D97-AF65-F5344CB8AC3E}">
        <p14:creationId xmlns:p14="http://schemas.microsoft.com/office/powerpoint/2010/main" val="2905363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MKIDs and Cosmology, Fermilab 26-AUG-2013</a:t>
            </a:r>
            <a:endParaRPr lang="en-US"/>
          </a:p>
        </p:txBody>
      </p:sp>
      <p:sp>
        <p:nvSpPr>
          <p:cNvPr id="5" name="Footer Placeholder 4"/>
          <p:cNvSpPr>
            <a:spLocks noGrp="1"/>
          </p:cNvSpPr>
          <p:nvPr>
            <p:ph type="ftr" sz="quarter" idx="11"/>
          </p:nvPr>
        </p:nvSpPr>
        <p:spPr/>
        <p:txBody>
          <a:bodyPr/>
          <a:lstStyle/>
          <a:p>
            <a:r>
              <a:rPr lang="en-US" smtClean="0"/>
              <a:t>G. Gutierrez, Fermilab</a:t>
            </a:r>
            <a:endParaRPr lang="en-US"/>
          </a:p>
        </p:txBody>
      </p:sp>
      <p:sp>
        <p:nvSpPr>
          <p:cNvPr id="6" name="Slide Number Placeholder 5"/>
          <p:cNvSpPr>
            <a:spLocks noGrp="1"/>
          </p:cNvSpPr>
          <p:nvPr>
            <p:ph type="sldNum" sz="quarter" idx="12"/>
          </p:nvPr>
        </p:nvSpPr>
        <p:spPr/>
        <p:txBody>
          <a:bodyPr/>
          <a:lstStyle/>
          <a:p>
            <a:fld id="{D402C365-544F-E94D-863C-5ED91A8B679F}" type="slidenum">
              <a:rPr lang="en-US" smtClean="0"/>
              <a:t>‹#›</a:t>
            </a:fld>
            <a:endParaRPr lang="en-US"/>
          </a:p>
        </p:txBody>
      </p:sp>
    </p:spTree>
    <p:extLst>
      <p:ext uri="{BB962C8B-B14F-4D97-AF65-F5344CB8AC3E}">
        <p14:creationId xmlns:p14="http://schemas.microsoft.com/office/powerpoint/2010/main" val="1903801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MKIDs and Cosmology, Fermilab 26-AUG-2013</a:t>
            </a:r>
            <a:endParaRPr lang="en-US"/>
          </a:p>
        </p:txBody>
      </p:sp>
      <p:sp>
        <p:nvSpPr>
          <p:cNvPr id="6" name="Footer Placeholder 5"/>
          <p:cNvSpPr>
            <a:spLocks noGrp="1"/>
          </p:cNvSpPr>
          <p:nvPr>
            <p:ph type="ftr" sz="quarter" idx="11"/>
          </p:nvPr>
        </p:nvSpPr>
        <p:spPr/>
        <p:txBody>
          <a:bodyPr/>
          <a:lstStyle/>
          <a:p>
            <a:r>
              <a:rPr lang="en-US" smtClean="0"/>
              <a:t>G. Gutierrez, Fermilab</a:t>
            </a:r>
            <a:endParaRPr lang="en-US"/>
          </a:p>
        </p:txBody>
      </p:sp>
      <p:sp>
        <p:nvSpPr>
          <p:cNvPr id="7" name="Slide Number Placeholder 6"/>
          <p:cNvSpPr>
            <a:spLocks noGrp="1"/>
          </p:cNvSpPr>
          <p:nvPr>
            <p:ph type="sldNum" sz="quarter" idx="12"/>
          </p:nvPr>
        </p:nvSpPr>
        <p:spPr/>
        <p:txBody>
          <a:bodyPr/>
          <a:lstStyle/>
          <a:p>
            <a:fld id="{D402C365-544F-E94D-863C-5ED91A8B679F}" type="slidenum">
              <a:rPr lang="en-US" smtClean="0"/>
              <a:t>‹#›</a:t>
            </a:fld>
            <a:endParaRPr lang="en-US"/>
          </a:p>
        </p:txBody>
      </p:sp>
    </p:spTree>
    <p:extLst>
      <p:ext uri="{BB962C8B-B14F-4D97-AF65-F5344CB8AC3E}">
        <p14:creationId xmlns:p14="http://schemas.microsoft.com/office/powerpoint/2010/main" val="4169562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MKIDs and Cosmology, Fermilab 26-AUG-2013</a:t>
            </a:r>
            <a:endParaRPr lang="en-US"/>
          </a:p>
        </p:txBody>
      </p:sp>
      <p:sp>
        <p:nvSpPr>
          <p:cNvPr id="8" name="Footer Placeholder 7"/>
          <p:cNvSpPr>
            <a:spLocks noGrp="1"/>
          </p:cNvSpPr>
          <p:nvPr>
            <p:ph type="ftr" sz="quarter" idx="11"/>
          </p:nvPr>
        </p:nvSpPr>
        <p:spPr/>
        <p:txBody>
          <a:bodyPr/>
          <a:lstStyle/>
          <a:p>
            <a:r>
              <a:rPr lang="en-US" smtClean="0"/>
              <a:t>G. Gutierrez, Fermilab</a:t>
            </a:r>
            <a:endParaRPr lang="en-US"/>
          </a:p>
        </p:txBody>
      </p:sp>
      <p:sp>
        <p:nvSpPr>
          <p:cNvPr id="9" name="Slide Number Placeholder 8"/>
          <p:cNvSpPr>
            <a:spLocks noGrp="1"/>
          </p:cNvSpPr>
          <p:nvPr>
            <p:ph type="sldNum" sz="quarter" idx="12"/>
          </p:nvPr>
        </p:nvSpPr>
        <p:spPr/>
        <p:txBody>
          <a:bodyPr/>
          <a:lstStyle/>
          <a:p>
            <a:fld id="{D402C365-544F-E94D-863C-5ED91A8B679F}" type="slidenum">
              <a:rPr lang="en-US" smtClean="0"/>
              <a:t>‹#›</a:t>
            </a:fld>
            <a:endParaRPr lang="en-US"/>
          </a:p>
        </p:txBody>
      </p:sp>
    </p:spTree>
    <p:extLst>
      <p:ext uri="{BB962C8B-B14F-4D97-AF65-F5344CB8AC3E}">
        <p14:creationId xmlns:p14="http://schemas.microsoft.com/office/powerpoint/2010/main" val="3760832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MKIDs and Cosmology, Fermilab 26-AUG-2013</a:t>
            </a:r>
            <a:endParaRPr lang="en-US"/>
          </a:p>
        </p:txBody>
      </p:sp>
      <p:sp>
        <p:nvSpPr>
          <p:cNvPr id="4" name="Footer Placeholder 3"/>
          <p:cNvSpPr>
            <a:spLocks noGrp="1"/>
          </p:cNvSpPr>
          <p:nvPr>
            <p:ph type="ftr" sz="quarter" idx="11"/>
          </p:nvPr>
        </p:nvSpPr>
        <p:spPr/>
        <p:txBody>
          <a:bodyPr/>
          <a:lstStyle/>
          <a:p>
            <a:r>
              <a:rPr lang="en-US" smtClean="0"/>
              <a:t>G. Gutierrez, Fermilab</a:t>
            </a:r>
            <a:endParaRPr lang="en-US"/>
          </a:p>
        </p:txBody>
      </p:sp>
      <p:sp>
        <p:nvSpPr>
          <p:cNvPr id="5" name="Slide Number Placeholder 4"/>
          <p:cNvSpPr>
            <a:spLocks noGrp="1"/>
          </p:cNvSpPr>
          <p:nvPr>
            <p:ph type="sldNum" sz="quarter" idx="12"/>
          </p:nvPr>
        </p:nvSpPr>
        <p:spPr/>
        <p:txBody>
          <a:bodyPr/>
          <a:lstStyle/>
          <a:p>
            <a:fld id="{D402C365-544F-E94D-863C-5ED91A8B679F}" type="slidenum">
              <a:rPr lang="en-US" smtClean="0"/>
              <a:t>‹#›</a:t>
            </a:fld>
            <a:endParaRPr lang="en-US"/>
          </a:p>
        </p:txBody>
      </p:sp>
    </p:spTree>
    <p:extLst>
      <p:ext uri="{BB962C8B-B14F-4D97-AF65-F5344CB8AC3E}">
        <p14:creationId xmlns:p14="http://schemas.microsoft.com/office/powerpoint/2010/main" val="2363584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MKIDs and Cosmology, Fermilab 26-AUG-2013</a:t>
            </a:r>
            <a:endParaRPr lang="en-US"/>
          </a:p>
        </p:txBody>
      </p:sp>
      <p:sp>
        <p:nvSpPr>
          <p:cNvPr id="3" name="Footer Placeholder 2"/>
          <p:cNvSpPr>
            <a:spLocks noGrp="1"/>
          </p:cNvSpPr>
          <p:nvPr>
            <p:ph type="ftr" sz="quarter" idx="11"/>
          </p:nvPr>
        </p:nvSpPr>
        <p:spPr/>
        <p:txBody>
          <a:bodyPr/>
          <a:lstStyle/>
          <a:p>
            <a:r>
              <a:rPr lang="en-US" smtClean="0"/>
              <a:t>G. Gutierrez, Fermilab</a:t>
            </a:r>
            <a:endParaRPr lang="en-US"/>
          </a:p>
        </p:txBody>
      </p:sp>
      <p:sp>
        <p:nvSpPr>
          <p:cNvPr id="4" name="Slide Number Placeholder 3"/>
          <p:cNvSpPr>
            <a:spLocks noGrp="1"/>
          </p:cNvSpPr>
          <p:nvPr>
            <p:ph type="sldNum" sz="quarter" idx="12"/>
          </p:nvPr>
        </p:nvSpPr>
        <p:spPr/>
        <p:txBody>
          <a:bodyPr/>
          <a:lstStyle/>
          <a:p>
            <a:fld id="{D402C365-544F-E94D-863C-5ED91A8B679F}" type="slidenum">
              <a:rPr lang="en-US" smtClean="0"/>
              <a:t>‹#›</a:t>
            </a:fld>
            <a:endParaRPr lang="en-US"/>
          </a:p>
        </p:txBody>
      </p:sp>
    </p:spTree>
    <p:extLst>
      <p:ext uri="{BB962C8B-B14F-4D97-AF65-F5344CB8AC3E}">
        <p14:creationId xmlns:p14="http://schemas.microsoft.com/office/powerpoint/2010/main" val="402369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MKIDs and Cosmology, Fermilab 26-AUG-2013</a:t>
            </a:r>
            <a:endParaRPr lang="en-US"/>
          </a:p>
        </p:txBody>
      </p:sp>
      <p:sp>
        <p:nvSpPr>
          <p:cNvPr id="6" name="Footer Placeholder 5"/>
          <p:cNvSpPr>
            <a:spLocks noGrp="1"/>
          </p:cNvSpPr>
          <p:nvPr>
            <p:ph type="ftr" sz="quarter" idx="11"/>
          </p:nvPr>
        </p:nvSpPr>
        <p:spPr/>
        <p:txBody>
          <a:bodyPr/>
          <a:lstStyle/>
          <a:p>
            <a:r>
              <a:rPr lang="en-US" smtClean="0"/>
              <a:t>G. Gutierrez, Fermilab</a:t>
            </a:r>
            <a:endParaRPr lang="en-US"/>
          </a:p>
        </p:txBody>
      </p:sp>
      <p:sp>
        <p:nvSpPr>
          <p:cNvPr id="7" name="Slide Number Placeholder 6"/>
          <p:cNvSpPr>
            <a:spLocks noGrp="1"/>
          </p:cNvSpPr>
          <p:nvPr>
            <p:ph type="sldNum" sz="quarter" idx="12"/>
          </p:nvPr>
        </p:nvSpPr>
        <p:spPr/>
        <p:txBody>
          <a:bodyPr/>
          <a:lstStyle/>
          <a:p>
            <a:fld id="{D402C365-544F-E94D-863C-5ED91A8B679F}" type="slidenum">
              <a:rPr lang="en-US" smtClean="0"/>
              <a:t>‹#›</a:t>
            </a:fld>
            <a:endParaRPr lang="en-US"/>
          </a:p>
        </p:txBody>
      </p:sp>
    </p:spTree>
    <p:extLst>
      <p:ext uri="{BB962C8B-B14F-4D97-AF65-F5344CB8AC3E}">
        <p14:creationId xmlns:p14="http://schemas.microsoft.com/office/powerpoint/2010/main" val="1604063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MKIDs and Cosmology, Fermilab 26-AUG-2013</a:t>
            </a:r>
            <a:endParaRPr lang="en-US"/>
          </a:p>
        </p:txBody>
      </p:sp>
      <p:sp>
        <p:nvSpPr>
          <p:cNvPr id="6" name="Footer Placeholder 5"/>
          <p:cNvSpPr>
            <a:spLocks noGrp="1"/>
          </p:cNvSpPr>
          <p:nvPr>
            <p:ph type="ftr" sz="quarter" idx="11"/>
          </p:nvPr>
        </p:nvSpPr>
        <p:spPr/>
        <p:txBody>
          <a:bodyPr/>
          <a:lstStyle/>
          <a:p>
            <a:r>
              <a:rPr lang="en-US" smtClean="0"/>
              <a:t>G. Gutierrez, Fermilab</a:t>
            </a:r>
            <a:endParaRPr lang="en-US"/>
          </a:p>
        </p:txBody>
      </p:sp>
      <p:sp>
        <p:nvSpPr>
          <p:cNvPr id="7" name="Slide Number Placeholder 6"/>
          <p:cNvSpPr>
            <a:spLocks noGrp="1"/>
          </p:cNvSpPr>
          <p:nvPr>
            <p:ph type="sldNum" sz="quarter" idx="12"/>
          </p:nvPr>
        </p:nvSpPr>
        <p:spPr/>
        <p:txBody>
          <a:bodyPr/>
          <a:lstStyle/>
          <a:p>
            <a:fld id="{D402C365-544F-E94D-863C-5ED91A8B679F}" type="slidenum">
              <a:rPr lang="en-US" smtClean="0"/>
              <a:t>‹#›</a:t>
            </a:fld>
            <a:endParaRPr lang="en-US"/>
          </a:p>
        </p:txBody>
      </p:sp>
    </p:spTree>
    <p:extLst>
      <p:ext uri="{BB962C8B-B14F-4D97-AF65-F5344CB8AC3E}">
        <p14:creationId xmlns:p14="http://schemas.microsoft.com/office/powerpoint/2010/main" val="32227193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489697"/>
            <a:ext cx="3069492"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MKIDs and Cosmology, Fermilab 26-AUG-2013</a:t>
            </a:r>
            <a:endParaRPr lang="en-US" dirty="0"/>
          </a:p>
        </p:txBody>
      </p:sp>
      <p:sp>
        <p:nvSpPr>
          <p:cNvPr id="5" name="Footer Placeholder 4"/>
          <p:cNvSpPr>
            <a:spLocks noGrp="1"/>
          </p:cNvSpPr>
          <p:nvPr>
            <p:ph type="ftr" sz="quarter" idx="3"/>
          </p:nvPr>
        </p:nvSpPr>
        <p:spPr>
          <a:xfrm>
            <a:off x="4161693" y="6483347"/>
            <a:ext cx="20827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G. Gutierrez, </a:t>
            </a:r>
            <a:r>
              <a:rPr lang="en-US" dirty="0" err="1" smtClean="0"/>
              <a:t>Fermilab</a:t>
            </a:r>
            <a:endParaRPr lang="en-US" dirty="0"/>
          </a:p>
        </p:txBody>
      </p:sp>
      <p:sp>
        <p:nvSpPr>
          <p:cNvPr id="6" name="Slide Number Placeholder 5"/>
          <p:cNvSpPr>
            <a:spLocks noGrp="1"/>
          </p:cNvSpPr>
          <p:nvPr>
            <p:ph type="sldNum" sz="quarter" idx="4"/>
          </p:nvPr>
        </p:nvSpPr>
        <p:spPr>
          <a:xfrm>
            <a:off x="6553200" y="6483347"/>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02C365-544F-E94D-863C-5ED91A8B679F}" type="slidenum">
              <a:rPr lang="en-US" smtClean="0"/>
              <a:t>‹#›</a:t>
            </a:fld>
            <a:endParaRPr lang="en-US"/>
          </a:p>
        </p:txBody>
      </p:sp>
    </p:spTree>
    <p:extLst>
      <p:ext uri="{BB962C8B-B14F-4D97-AF65-F5344CB8AC3E}">
        <p14:creationId xmlns:p14="http://schemas.microsoft.com/office/powerpoint/2010/main" val="3254070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3.emf"/><Relationship Id="rId5" Type="http://schemas.openxmlformats.org/officeDocument/2006/relationships/image" Target="../media/image14.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oleObject" Target="../embeddings/oleObject3.bin"/><Relationship Id="rId5" Type="http://schemas.openxmlformats.org/officeDocument/2006/relationships/image" Target="../media/image19.emf"/><Relationship Id="rId6" Type="http://schemas.openxmlformats.org/officeDocument/2006/relationships/oleObject" Target="../embeddings/oleObject4.bin"/><Relationship Id="rId7" Type="http://schemas.openxmlformats.org/officeDocument/2006/relationships/image" Target="../media/image20.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emf"/><Relationship Id="rId3"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oleObject" Target="../embeddings/oleObject5.bin"/><Relationship Id="rId5" Type="http://schemas.openxmlformats.org/officeDocument/2006/relationships/image" Target="../media/image24.e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emf"/><Relationship Id="rId3" Type="http://schemas.openxmlformats.org/officeDocument/2006/relationships/image" Target="../media/image27.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1" Type="http://schemas.openxmlformats.org/officeDocument/2006/relationships/slideLayout" Target="../slideLayouts/slideLayout6.xml"/><Relationship Id="rId2" Type="http://schemas.openxmlformats.org/officeDocument/2006/relationships/image" Target="../media/image2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g"/><Relationship Id="rId3" Type="http://schemas.openxmlformats.org/officeDocument/2006/relationships/image" Target="../media/image3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emf"/></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emf"/><Relationship Id="rId5" Type="http://schemas.openxmlformats.org/officeDocument/2006/relationships/image" Target="../media/image37.emf"/><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emf"/><Relationship Id="rId3" Type="http://schemas.openxmlformats.org/officeDocument/2006/relationships/image" Target="../media/image39.emf"/></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 Id="rId3"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0358D.hr.jpg"/>
          <p:cNvPicPr>
            <a:picLocks noChangeAspect="1"/>
          </p:cNvPicPr>
          <p:nvPr/>
        </p:nvPicPr>
        <p:blipFill rotWithShape="1">
          <a:blip r:embed="rId2">
            <a:extLst>
              <a:ext uri="{28A0092B-C50C-407E-A947-70E740481C1C}">
                <a14:useLocalDpi xmlns:a14="http://schemas.microsoft.com/office/drawing/2010/main" val="0"/>
              </a:ext>
            </a:extLst>
          </a:blip>
          <a:srcRect t="7875" b="35916"/>
          <a:stretch/>
        </p:blipFill>
        <p:spPr>
          <a:xfrm>
            <a:off x="0" y="-1131"/>
            <a:ext cx="9176563" cy="6859131"/>
          </a:xfrm>
          <a:prstGeom prst="rect">
            <a:avLst/>
          </a:prstGeom>
        </p:spPr>
      </p:pic>
      <p:sp>
        <p:nvSpPr>
          <p:cNvPr id="5" name="TextBox 4"/>
          <p:cNvSpPr txBox="1"/>
          <p:nvPr/>
        </p:nvSpPr>
        <p:spPr>
          <a:xfrm>
            <a:off x="414020" y="25400"/>
            <a:ext cx="8501380" cy="4001095"/>
          </a:xfrm>
          <a:prstGeom prst="rect">
            <a:avLst/>
          </a:prstGeom>
          <a:noFill/>
        </p:spPr>
        <p:txBody>
          <a:bodyPr wrap="square" tIns="0" bIns="0" rtlCol="0">
            <a:spAutoFit/>
          </a:bodyPr>
          <a:lstStyle/>
          <a:p>
            <a:pPr algn="ctr"/>
            <a:r>
              <a:rPr lang="en-US" sz="13000" kern="400" spc="100" dirty="0" smtClean="0">
                <a:solidFill>
                  <a:schemeClr val="bg1"/>
                </a:solidFill>
                <a:latin typeface="Brush Script MT Italic"/>
                <a:cs typeface="Brush Script MT Italic"/>
              </a:rPr>
              <a:t>Welcome to </a:t>
            </a:r>
            <a:r>
              <a:rPr lang="en-US" sz="13000" kern="400" spc="100" dirty="0" err="1" smtClean="0">
                <a:solidFill>
                  <a:schemeClr val="bg1"/>
                </a:solidFill>
                <a:latin typeface="Brush Script MT Italic"/>
                <a:cs typeface="Brush Script MT Italic"/>
              </a:rPr>
              <a:t>Fermilab</a:t>
            </a:r>
            <a:endParaRPr lang="en-US" sz="13000" kern="400" spc="100" dirty="0">
              <a:solidFill>
                <a:schemeClr val="bg1"/>
              </a:solidFill>
              <a:latin typeface="Brush Script MT Italic"/>
              <a:cs typeface="Brush Script MT Italic"/>
            </a:endParaRPr>
          </a:p>
        </p:txBody>
      </p:sp>
      <p:sp>
        <p:nvSpPr>
          <p:cNvPr id="6" name="Date Placeholder 5"/>
          <p:cNvSpPr>
            <a:spLocks noGrp="1"/>
          </p:cNvSpPr>
          <p:nvPr>
            <p:ph type="dt" sz="half" idx="10"/>
          </p:nvPr>
        </p:nvSpPr>
        <p:spPr/>
        <p:txBody>
          <a:bodyPr/>
          <a:lstStyle/>
          <a:p>
            <a:r>
              <a:rPr lang="en-US" smtClean="0"/>
              <a:t>MKIDs and Cosmology, Fermilab 26-AUG-2013</a:t>
            </a:r>
            <a:endParaRPr lang="en-US"/>
          </a:p>
        </p:txBody>
      </p:sp>
      <p:sp>
        <p:nvSpPr>
          <p:cNvPr id="7" name="Footer Placeholder 6"/>
          <p:cNvSpPr>
            <a:spLocks noGrp="1"/>
          </p:cNvSpPr>
          <p:nvPr>
            <p:ph type="ftr" sz="quarter" idx="11"/>
          </p:nvPr>
        </p:nvSpPr>
        <p:spPr/>
        <p:txBody>
          <a:bodyPr/>
          <a:lstStyle/>
          <a:p>
            <a:r>
              <a:rPr lang="en-US" smtClean="0"/>
              <a:t>G. Gutierrez, Fermilab</a:t>
            </a:r>
            <a:endParaRPr lang="en-US"/>
          </a:p>
        </p:txBody>
      </p:sp>
      <p:sp>
        <p:nvSpPr>
          <p:cNvPr id="8" name="Slide Number Placeholder 7"/>
          <p:cNvSpPr>
            <a:spLocks noGrp="1"/>
          </p:cNvSpPr>
          <p:nvPr>
            <p:ph type="sldNum" sz="quarter" idx="12"/>
          </p:nvPr>
        </p:nvSpPr>
        <p:spPr/>
        <p:txBody>
          <a:bodyPr/>
          <a:lstStyle/>
          <a:p>
            <a:fld id="{D402C365-544F-E94D-863C-5ED91A8B679F}" type="slidenum">
              <a:rPr lang="en-US" smtClean="0"/>
              <a:t>1</a:t>
            </a:fld>
            <a:endParaRPr lang="en-US"/>
          </a:p>
        </p:txBody>
      </p:sp>
    </p:spTree>
    <p:extLst>
      <p:ext uri="{BB962C8B-B14F-4D97-AF65-F5344CB8AC3E}">
        <p14:creationId xmlns:p14="http://schemas.microsoft.com/office/powerpoint/2010/main" val="5932771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10227" y="2190213"/>
            <a:ext cx="5569665" cy="2510693"/>
            <a:chOff x="919685" y="2442307"/>
            <a:chExt cx="5569665" cy="2510693"/>
          </a:xfrm>
        </p:grpSpPr>
        <p:sp>
          <p:nvSpPr>
            <p:cNvPr id="4" name="TextBox 3"/>
            <p:cNvSpPr txBox="1"/>
            <p:nvPr/>
          </p:nvSpPr>
          <p:spPr>
            <a:xfrm>
              <a:off x="3666854" y="3552093"/>
              <a:ext cx="941283" cy="369332"/>
            </a:xfrm>
            <a:prstGeom prst="rect">
              <a:avLst/>
            </a:prstGeom>
            <a:noFill/>
            <a:ln>
              <a:solidFill>
                <a:schemeClr val="tx1"/>
              </a:solidFill>
            </a:ln>
          </p:spPr>
          <p:txBody>
            <a:bodyPr wrap="none" rtlCol="0">
              <a:spAutoFit/>
            </a:bodyPr>
            <a:lstStyle/>
            <a:p>
              <a:r>
                <a:rPr lang="en-US" dirty="0" smtClean="0"/>
                <a:t>PRIMUS</a:t>
              </a:r>
              <a:endParaRPr lang="en-US" dirty="0"/>
            </a:p>
          </p:txBody>
        </p:sp>
        <p:sp>
          <p:nvSpPr>
            <p:cNvPr id="5" name="TextBox 4"/>
            <p:cNvSpPr txBox="1"/>
            <p:nvPr/>
          </p:nvSpPr>
          <p:spPr>
            <a:xfrm>
              <a:off x="2090041" y="4583668"/>
              <a:ext cx="545454" cy="369332"/>
            </a:xfrm>
            <a:prstGeom prst="rect">
              <a:avLst/>
            </a:prstGeom>
            <a:noFill/>
            <a:ln>
              <a:solidFill>
                <a:schemeClr val="tx1"/>
              </a:solidFill>
            </a:ln>
          </p:spPr>
          <p:txBody>
            <a:bodyPr wrap="none" rtlCol="0">
              <a:spAutoFit/>
            </a:bodyPr>
            <a:lstStyle/>
            <a:p>
              <a:r>
                <a:rPr lang="en-US" dirty="0" smtClean="0"/>
                <a:t>DES</a:t>
              </a:r>
              <a:endParaRPr lang="en-US" dirty="0"/>
            </a:p>
          </p:txBody>
        </p:sp>
        <p:sp>
          <p:nvSpPr>
            <p:cNvPr id="6" name="Left Arrow 5"/>
            <p:cNvSpPr/>
            <p:nvPr/>
          </p:nvSpPr>
          <p:spPr>
            <a:xfrm>
              <a:off x="3350846" y="3651739"/>
              <a:ext cx="316008" cy="199292"/>
            </a:xfrm>
            <a:prstGeom prst="lef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Up Arrow 6"/>
            <p:cNvSpPr/>
            <p:nvPr/>
          </p:nvSpPr>
          <p:spPr>
            <a:xfrm>
              <a:off x="2281115" y="4288692"/>
              <a:ext cx="185615" cy="294976"/>
            </a:xfrm>
            <a:prstGeom prst="up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919685" y="2960132"/>
              <a:ext cx="585579" cy="668271"/>
              <a:chOff x="880207" y="2905424"/>
              <a:chExt cx="585579" cy="668271"/>
            </a:xfrm>
          </p:grpSpPr>
          <p:sp>
            <p:nvSpPr>
              <p:cNvPr id="3" name="TextBox 2"/>
              <p:cNvSpPr txBox="1"/>
              <p:nvPr/>
            </p:nvSpPr>
            <p:spPr>
              <a:xfrm>
                <a:off x="880207" y="3204363"/>
                <a:ext cx="585579" cy="369332"/>
              </a:xfrm>
              <a:prstGeom prst="rect">
                <a:avLst/>
              </a:prstGeom>
              <a:noFill/>
              <a:ln>
                <a:solidFill>
                  <a:schemeClr val="tx1"/>
                </a:solidFill>
              </a:ln>
            </p:spPr>
            <p:txBody>
              <a:bodyPr wrap="none" rtlCol="0">
                <a:spAutoFit/>
              </a:bodyPr>
              <a:lstStyle/>
              <a:p>
                <a:r>
                  <a:rPr lang="en-US" dirty="0" smtClean="0"/>
                  <a:t>PAU</a:t>
                </a:r>
                <a:endParaRPr lang="en-US" dirty="0"/>
              </a:p>
            </p:txBody>
          </p:sp>
          <p:sp>
            <p:nvSpPr>
              <p:cNvPr id="8" name="Up Arrow 7"/>
              <p:cNvSpPr/>
              <p:nvPr/>
            </p:nvSpPr>
            <p:spPr>
              <a:xfrm>
                <a:off x="1104899" y="2905424"/>
                <a:ext cx="185615" cy="294976"/>
              </a:xfrm>
              <a:prstGeom prst="up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4954254" y="2442307"/>
              <a:ext cx="1531038" cy="276999"/>
            </a:xfrm>
            <a:prstGeom prst="rect">
              <a:avLst/>
            </a:prstGeom>
            <a:noFill/>
            <a:ln>
              <a:solidFill>
                <a:schemeClr val="tx1"/>
              </a:solidFill>
            </a:ln>
          </p:spPr>
          <p:txBody>
            <a:bodyPr wrap="none" rtlCol="0">
              <a:spAutoFit/>
            </a:bodyPr>
            <a:lstStyle/>
            <a:p>
              <a:r>
                <a:rPr lang="en-US" sz="1200" dirty="0"/>
                <a:t>MKIDS </a:t>
              </a:r>
              <a:r>
                <a:rPr lang="en-US" sz="1200" dirty="0" err="1"/>
                <a:t>TiNx</a:t>
              </a:r>
              <a:r>
                <a:rPr lang="en-US" sz="1200" dirty="0"/>
                <a:t> (</a:t>
              </a:r>
              <a:r>
                <a:rPr lang="en-US" sz="1200" dirty="0" err="1"/>
                <a:t>Tc</a:t>
              </a:r>
              <a:r>
                <a:rPr lang="en-US" sz="1200" dirty="0"/>
                <a:t>=0.8K)</a:t>
              </a:r>
            </a:p>
          </p:txBody>
        </p:sp>
        <p:sp>
          <p:nvSpPr>
            <p:cNvPr id="13" name="TextBox 12"/>
            <p:cNvSpPr txBox="1"/>
            <p:nvPr/>
          </p:nvSpPr>
          <p:spPr>
            <a:xfrm>
              <a:off x="4954254" y="2821632"/>
              <a:ext cx="1535096" cy="276999"/>
            </a:xfrm>
            <a:prstGeom prst="rect">
              <a:avLst/>
            </a:prstGeom>
            <a:noFill/>
            <a:ln>
              <a:solidFill>
                <a:schemeClr val="tx1"/>
              </a:solidFill>
            </a:ln>
          </p:spPr>
          <p:txBody>
            <a:bodyPr wrap="none" rtlCol="0">
              <a:spAutoFit/>
            </a:bodyPr>
            <a:lstStyle/>
            <a:p>
              <a:r>
                <a:rPr lang="en-US" sz="1200" dirty="0"/>
                <a:t>MKIDS Al (</a:t>
              </a:r>
              <a:r>
                <a:rPr lang="en-US" sz="1200" dirty="0" err="1"/>
                <a:t>Tc</a:t>
              </a:r>
              <a:r>
                <a:rPr lang="en-US" sz="1200" dirty="0"/>
                <a:t>=1.175K)</a:t>
              </a:r>
            </a:p>
          </p:txBody>
        </p:sp>
        <p:sp>
          <p:nvSpPr>
            <p:cNvPr id="14" name="TextBox 13"/>
            <p:cNvSpPr txBox="1"/>
            <p:nvPr/>
          </p:nvSpPr>
          <p:spPr>
            <a:xfrm>
              <a:off x="4954254" y="3255108"/>
              <a:ext cx="1481445" cy="276999"/>
            </a:xfrm>
            <a:prstGeom prst="rect">
              <a:avLst/>
            </a:prstGeom>
            <a:noFill/>
            <a:ln>
              <a:solidFill>
                <a:schemeClr val="tx1"/>
              </a:solidFill>
            </a:ln>
          </p:spPr>
          <p:txBody>
            <a:bodyPr wrap="none" rtlCol="0">
              <a:spAutoFit/>
            </a:bodyPr>
            <a:lstStyle/>
            <a:p>
              <a:r>
                <a:rPr lang="en-US" sz="1200" dirty="0"/>
                <a:t>MKIDS Ta (</a:t>
              </a:r>
              <a:r>
                <a:rPr lang="en-US" sz="1200" dirty="0" err="1"/>
                <a:t>Tc</a:t>
              </a:r>
              <a:r>
                <a:rPr lang="en-US" sz="1200" dirty="0"/>
                <a:t>=4.47K)</a:t>
              </a:r>
            </a:p>
          </p:txBody>
        </p:sp>
        <p:cxnSp>
          <p:nvCxnSpPr>
            <p:cNvPr id="16" name="Straight Arrow Connector 15"/>
            <p:cNvCxnSpPr>
              <a:stCxn id="12" idx="1"/>
            </p:cNvCxnSpPr>
            <p:nvPr/>
          </p:nvCxnSpPr>
          <p:spPr>
            <a:xfrm flipH="1">
              <a:off x="4608138" y="2580807"/>
              <a:ext cx="346116" cy="24082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1"/>
            </p:cNvCxnSpPr>
            <p:nvPr/>
          </p:nvCxnSpPr>
          <p:spPr>
            <a:xfrm flipH="1">
              <a:off x="4608140" y="2960132"/>
              <a:ext cx="34611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4" idx="1"/>
            </p:cNvCxnSpPr>
            <p:nvPr/>
          </p:nvCxnSpPr>
          <p:spPr>
            <a:xfrm flipH="1" flipV="1">
              <a:off x="4608138" y="3341077"/>
              <a:ext cx="346116" cy="5253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76293" y="5450104"/>
            <a:ext cx="7852267" cy="750959"/>
            <a:chOff x="512792" y="5296500"/>
            <a:chExt cx="7852267" cy="750959"/>
          </a:xfrm>
        </p:grpSpPr>
        <p:graphicFrame>
          <p:nvGraphicFramePr>
            <p:cNvPr id="15" name="Object 14"/>
            <p:cNvGraphicFramePr>
              <a:graphicFrameLocks noChangeAspect="1"/>
            </p:cNvGraphicFramePr>
            <p:nvPr>
              <p:extLst>
                <p:ext uri="{D42A27DB-BD31-4B8C-83A1-F6EECF244321}">
                  <p14:modId xmlns:p14="http://schemas.microsoft.com/office/powerpoint/2010/main" val="1341513507"/>
                </p:ext>
              </p:extLst>
            </p:nvPr>
          </p:nvGraphicFramePr>
          <p:xfrm>
            <a:off x="512792" y="5296500"/>
            <a:ext cx="4764616" cy="750959"/>
          </p:xfrm>
          <a:graphic>
            <a:graphicData uri="http://schemas.openxmlformats.org/presentationml/2006/ole">
              <mc:AlternateContent xmlns:mc="http://schemas.openxmlformats.org/markup-compatibility/2006">
                <mc:Choice xmlns:v="urn:schemas-microsoft-com:vml" Requires="v">
                  <p:oleObj spid="_x0000_s27665" name="Equation" r:id="rId3" imgW="2819400" imgH="444500" progId="Equation.3">
                    <p:embed/>
                  </p:oleObj>
                </mc:Choice>
                <mc:Fallback>
                  <p:oleObj name="Equation" r:id="rId3" imgW="2819400" imgH="444500" progId="Equation.3">
                    <p:embed/>
                    <p:pic>
                      <p:nvPicPr>
                        <p:cNvPr id="0" name=""/>
                        <p:cNvPicPr/>
                        <p:nvPr/>
                      </p:nvPicPr>
                      <p:blipFill>
                        <a:blip r:embed="rId4"/>
                        <a:stretch>
                          <a:fillRect/>
                        </a:stretch>
                      </p:blipFill>
                      <p:spPr>
                        <a:xfrm>
                          <a:off x="512792" y="5296500"/>
                          <a:ext cx="4764616" cy="750959"/>
                        </a:xfrm>
                        <a:prstGeom prst="rect">
                          <a:avLst/>
                        </a:prstGeom>
                      </p:spPr>
                    </p:pic>
                  </p:oleObj>
                </mc:Fallback>
              </mc:AlternateContent>
            </a:graphicData>
          </a:graphic>
        </p:graphicFrame>
        <p:sp>
          <p:nvSpPr>
            <p:cNvPr id="21" name="TextBox 20"/>
            <p:cNvSpPr txBox="1"/>
            <p:nvPr/>
          </p:nvSpPr>
          <p:spPr>
            <a:xfrm>
              <a:off x="5842000" y="5456251"/>
              <a:ext cx="2523059" cy="369332"/>
            </a:xfrm>
            <a:prstGeom prst="rect">
              <a:avLst/>
            </a:prstGeom>
            <a:noFill/>
          </p:spPr>
          <p:txBody>
            <a:bodyPr wrap="none" rtlCol="0">
              <a:spAutoFit/>
            </a:bodyPr>
            <a:lstStyle/>
            <a:p>
              <a:r>
                <a:rPr lang="en-US" dirty="0" smtClean="0"/>
                <a:t>(</a:t>
              </a:r>
              <a:r>
                <a:rPr lang="en-US" dirty="0" err="1" smtClean="0"/>
                <a:t>T</a:t>
              </a:r>
              <a:r>
                <a:rPr lang="en-US" sz="2400" baseline="-25000" dirty="0" err="1"/>
                <a:t>c</a:t>
              </a:r>
              <a:r>
                <a:rPr lang="en-US" dirty="0" smtClean="0"/>
                <a:t> in Kelvin and </a:t>
              </a:r>
              <a:r>
                <a:rPr lang="en-US" dirty="0" err="1" smtClean="0"/>
                <a:t>λ</a:t>
              </a:r>
              <a:r>
                <a:rPr lang="en-US" dirty="0" smtClean="0"/>
                <a:t> in </a:t>
              </a:r>
              <a:r>
                <a:rPr lang="en-US" dirty="0" err="1" smtClean="0"/>
                <a:t>μm</a:t>
              </a:r>
              <a:r>
                <a:rPr lang="en-US" dirty="0" smtClean="0"/>
                <a:t>)</a:t>
              </a:r>
              <a:endParaRPr lang="en-US" dirty="0"/>
            </a:p>
          </p:txBody>
        </p:sp>
      </p:grpSp>
      <p:sp>
        <p:nvSpPr>
          <p:cNvPr id="22" name="Title 1"/>
          <p:cNvSpPr>
            <a:spLocks noGrp="1"/>
          </p:cNvSpPr>
          <p:nvPr>
            <p:ph type="title"/>
          </p:nvPr>
        </p:nvSpPr>
        <p:spPr>
          <a:xfrm>
            <a:off x="751841" y="0"/>
            <a:ext cx="7863840" cy="625474"/>
          </a:xfrm>
          <a:solidFill>
            <a:srgbClr val="FAB23C"/>
          </a:solidFill>
        </p:spPr>
        <p:txBody>
          <a:bodyPr>
            <a:noAutofit/>
          </a:bodyPr>
          <a:lstStyle/>
          <a:p>
            <a:r>
              <a:rPr lang="en-US" sz="3200" dirty="0" smtClean="0"/>
              <a:t>A comparison of R for different experiments </a:t>
            </a:r>
            <a:endParaRPr lang="en-US" sz="3200" dirty="0"/>
          </a:p>
        </p:txBody>
      </p:sp>
      <p:pic>
        <p:nvPicPr>
          <p:cNvPr id="11" name="Picture 10" descr="rplot.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 y="-256032"/>
            <a:ext cx="5299364" cy="6858000"/>
          </a:xfrm>
          <a:prstGeom prst="rect">
            <a:avLst/>
          </a:prstGeom>
        </p:spPr>
      </p:pic>
    </p:spTree>
    <p:extLst>
      <p:ext uri="{BB962C8B-B14F-4D97-AF65-F5344CB8AC3E}">
        <p14:creationId xmlns:p14="http://schemas.microsoft.com/office/powerpoint/2010/main" val="35089982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534" y="0"/>
            <a:ext cx="7416801" cy="539750"/>
          </a:xfrm>
          <a:solidFill>
            <a:srgbClr val="FAB23C"/>
          </a:solidFill>
        </p:spPr>
        <p:txBody>
          <a:bodyPr>
            <a:noAutofit/>
          </a:bodyPr>
          <a:lstStyle/>
          <a:p>
            <a:r>
              <a:rPr lang="en-US" sz="3200" dirty="0"/>
              <a:t>Transforming R into </a:t>
            </a:r>
            <a:r>
              <a:rPr lang="en-US" sz="3200" dirty="0" err="1"/>
              <a:t>δz</a:t>
            </a:r>
            <a:r>
              <a:rPr lang="en-US" sz="3200" dirty="0"/>
              <a:t>: the PRIMUS survey</a:t>
            </a:r>
          </a:p>
        </p:txBody>
      </p:sp>
      <p:sp>
        <p:nvSpPr>
          <p:cNvPr id="5" name="TextBox 4"/>
          <p:cNvSpPr txBox="1"/>
          <p:nvPr/>
        </p:nvSpPr>
        <p:spPr>
          <a:xfrm>
            <a:off x="328083" y="1047750"/>
            <a:ext cx="8667750" cy="646331"/>
          </a:xfrm>
          <a:prstGeom prst="rect">
            <a:avLst/>
          </a:prstGeom>
          <a:noFill/>
        </p:spPr>
        <p:txBody>
          <a:bodyPr wrap="square" lIns="91430" tIns="45715" rIns="91430" bIns="45715" rtlCol="0">
            <a:spAutoFit/>
          </a:bodyPr>
          <a:lstStyle/>
          <a:p>
            <a:r>
              <a:rPr lang="en-US" dirty="0" smtClean="0"/>
              <a:t>PRIMUS is a survey performed with the Magellan telescope.  The survey uses a mask followed by a prisms to spread the light into the CCDs to obtain spectroscopic information.</a:t>
            </a:r>
            <a:endParaRPr lang="en-US" dirty="0"/>
          </a:p>
        </p:txBody>
      </p:sp>
      <p:grpSp>
        <p:nvGrpSpPr>
          <p:cNvPr id="9" name="Group 8"/>
          <p:cNvGrpSpPr/>
          <p:nvPr/>
        </p:nvGrpSpPr>
        <p:grpSpPr>
          <a:xfrm>
            <a:off x="475966" y="1914788"/>
            <a:ext cx="7948368" cy="4853044"/>
            <a:chOff x="527539" y="403469"/>
            <a:chExt cx="8281377" cy="5267758"/>
          </a:xfrm>
        </p:grpSpPr>
        <p:pic>
          <p:nvPicPr>
            <p:cNvPr id="10" name="Picture 9"/>
            <p:cNvPicPr>
              <a:picLocks noChangeAspect="1"/>
            </p:cNvPicPr>
            <p:nvPr/>
          </p:nvPicPr>
          <p:blipFill>
            <a:blip r:embed="rId2"/>
            <a:stretch>
              <a:fillRect/>
            </a:stretch>
          </p:blipFill>
          <p:spPr>
            <a:xfrm>
              <a:off x="527539" y="403469"/>
              <a:ext cx="3810000" cy="3771900"/>
            </a:xfrm>
            <a:prstGeom prst="rect">
              <a:avLst/>
            </a:prstGeom>
          </p:spPr>
        </p:pic>
        <p:sp>
          <p:nvSpPr>
            <p:cNvPr id="11" name="Rectangle 10"/>
            <p:cNvSpPr/>
            <p:nvPr/>
          </p:nvSpPr>
          <p:spPr>
            <a:xfrm>
              <a:off x="527539" y="4568771"/>
              <a:ext cx="3810000" cy="902009"/>
            </a:xfrm>
            <a:prstGeom prst="rect">
              <a:avLst/>
            </a:prstGeom>
          </p:spPr>
          <p:txBody>
            <a:bodyPr wrap="square">
              <a:spAutoFit/>
            </a:bodyPr>
            <a:lstStyle/>
            <a:p>
              <a:r>
                <a:rPr lang="en-US" sz="1200" b="1" dirty="0"/>
                <a:t>A 24-minute IMACS prism exposure of a </a:t>
              </a:r>
              <a:r>
                <a:rPr lang="en-US" sz="1200" b="1" dirty="0" err="1"/>
                <a:t>slitmask</a:t>
              </a:r>
              <a:r>
                <a:rPr lang="en-US" sz="1200" b="1" dirty="0"/>
                <a:t> with ~3000 objects in the COSMOS field.  Areas around bright stars are masked to avoid scattered light and photometric catalog errors.</a:t>
              </a:r>
              <a:endParaRPr lang="en-US" sz="1200" dirty="0"/>
            </a:p>
          </p:txBody>
        </p:sp>
        <p:pic>
          <p:nvPicPr>
            <p:cNvPr id="12" name="Picture 11"/>
            <p:cNvPicPr>
              <a:picLocks noChangeAspect="1"/>
            </p:cNvPicPr>
            <p:nvPr/>
          </p:nvPicPr>
          <p:blipFill>
            <a:blip r:embed="rId3"/>
            <a:stretch>
              <a:fillRect/>
            </a:stretch>
          </p:blipFill>
          <p:spPr>
            <a:xfrm>
              <a:off x="5011616" y="403469"/>
              <a:ext cx="3797300" cy="3797300"/>
            </a:xfrm>
            <a:prstGeom prst="rect">
              <a:avLst/>
            </a:prstGeom>
          </p:spPr>
        </p:pic>
        <p:sp>
          <p:nvSpPr>
            <p:cNvPr id="13" name="Rectangle 12"/>
            <p:cNvSpPr/>
            <p:nvPr/>
          </p:nvSpPr>
          <p:spPr>
            <a:xfrm>
              <a:off x="5011616" y="4568771"/>
              <a:ext cx="3797300" cy="1102456"/>
            </a:xfrm>
            <a:prstGeom prst="rect">
              <a:avLst/>
            </a:prstGeom>
          </p:spPr>
          <p:txBody>
            <a:bodyPr wrap="square">
              <a:spAutoFit/>
            </a:bodyPr>
            <a:lstStyle/>
            <a:p>
              <a:r>
                <a:rPr lang="en-US" sz="1200" b="1" dirty="0"/>
                <a:t>A close up of a small portion of a single exposure.  Each object has 4 traces; we drill 2 slits for each object and nod the telescope between them.  The other 2 traces are sky.  The footprint for one object on the detector is 6.4” x 28”.</a:t>
              </a:r>
              <a:endParaRPr lang="en-US" sz="1200" dirty="0"/>
            </a:p>
          </p:txBody>
        </p:sp>
      </p:grpSp>
      <p:sp>
        <p:nvSpPr>
          <p:cNvPr id="3" name="TextBox 2"/>
          <p:cNvSpPr txBox="1"/>
          <p:nvPr/>
        </p:nvSpPr>
        <p:spPr>
          <a:xfrm>
            <a:off x="2317749" y="539750"/>
            <a:ext cx="4510520" cy="369332"/>
          </a:xfrm>
          <a:prstGeom prst="rect">
            <a:avLst/>
          </a:prstGeom>
          <a:noFill/>
        </p:spPr>
        <p:txBody>
          <a:bodyPr wrap="none" rtlCol="0">
            <a:spAutoFit/>
          </a:bodyPr>
          <a:lstStyle/>
          <a:p>
            <a:r>
              <a:rPr lang="en-US" dirty="0" smtClean="0"/>
              <a:t>arXiv:1011.4307v2 [</a:t>
            </a:r>
            <a:r>
              <a:rPr lang="en-US" dirty="0" err="1" smtClean="0"/>
              <a:t>astro-ph.CO</a:t>
            </a:r>
            <a:r>
              <a:rPr lang="en-US" dirty="0" smtClean="0"/>
              <a:t>] 11-Aug-2011</a:t>
            </a:r>
            <a:endParaRPr lang="en-US" dirty="0"/>
          </a:p>
        </p:txBody>
      </p:sp>
    </p:spTree>
    <p:extLst>
      <p:ext uri="{BB962C8B-B14F-4D97-AF65-F5344CB8AC3E}">
        <p14:creationId xmlns:p14="http://schemas.microsoft.com/office/powerpoint/2010/main" val="31267360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2117" y="0"/>
            <a:ext cx="6929967" cy="625474"/>
          </a:xfrm>
          <a:solidFill>
            <a:srgbClr val="FAB23C"/>
          </a:solidFill>
        </p:spPr>
        <p:txBody>
          <a:bodyPr>
            <a:noAutofit/>
          </a:bodyPr>
          <a:lstStyle/>
          <a:p>
            <a:r>
              <a:rPr lang="en-US" sz="3200" dirty="0"/>
              <a:t>Spectral resolution (or R) for PRIMUS </a:t>
            </a:r>
          </a:p>
        </p:txBody>
      </p:sp>
      <p:pic>
        <p:nvPicPr>
          <p:cNvPr id="4" name="Picture 3"/>
          <p:cNvPicPr>
            <a:picLocks noChangeAspect="1"/>
          </p:cNvPicPr>
          <p:nvPr/>
        </p:nvPicPr>
        <p:blipFill>
          <a:blip r:embed="rId2"/>
          <a:srcRect/>
          <a:stretch>
            <a:fillRect/>
          </a:stretch>
        </p:blipFill>
        <p:spPr bwMode="auto">
          <a:xfrm>
            <a:off x="1926166" y="836083"/>
            <a:ext cx="5133848" cy="5651373"/>
          </a:xfrm>
          <a:prstGeom prst="rect">
            <a:avLst/>
          </a:prstGeom>
          <a:noFill/>
          <a:ln w="9525">
            <a:noFill/>
            <a:miter lim="800000"/>
            <a:headEnd/>
            <a:tailEnd/>
          </a:ln>
        </p:spPr>
      </p:pic>
    </p:spTree>
    <p:extLst>
      <p:ext uri="{BB962C8B-B14F-4D97-AF65-F5344CB8AC3E}">
        <p14:creationId xmlns:p14="http://schemas.microsoft.com/office/powerpoint/2010/main" val="197480772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2117" y="0"/>
            <a:ext cx="6929967" cy="625474"/>
          </a:xfrm>
          <a:solidFill>
            <a:srgbClr val="FAB23C"/>
          </a:solidFill>
        </p:spPr>
        <p:txBody>
          <a:bodyPr>
            <a:noAutofit/>
          </a:bodyPr>
          <a:lstStyle/>
          <a:p>
            <a:r>
              <a:rPr lang="en-US" sz="3200" dirty="0"/>
              <a:t>PRIMUS </a:t>
            </a:r>
            <a:r>
              <a:rPr lang="en-US" sz="3200" dirty="0" err="1"/>
              <a:t>δz</a:t>
            </a:r>
            <a:r>
              <a:rPr lang="en-US" sz="3200" dirty="0"/>
              <a:t> resolution </a:t>
            </a:r>
          </a:p>
        </p:txBody>
      </p:sp>
      <p:pic>
        <p:nvPicPr>
          <p:cNvPr id="5" name="Picture 4"/>
          <p:cNvPicPr>
            <a:picLocks noChangeAspect="1"/>
          </p:cNvPicPr>
          <p:nvPr/>
        </p:nvPicPr>
        <p:blipFill>
          <a:blip r:embed="rId2"/>
          <a:stretch>
            <a:fillRect/>
          </a:stretch>
        </p:blipFill>
        <p:spPr>
          <a:xfrm>
            <a:off x="1663701" y="723901"/>
            <a:ext cx="5920740" cy="6012180"/>
          </a:xfrm>
          <a:prstGeom prst="rect">
            <a:avLst/>
          </a:prstGeom>
        </p:spPr>
      </p:pic>
    </p:spTree>
    <p:extLst>
      <p:ext uri="{BB962C8B-B14F-4D97-AF65-F5344CB8AC3E}">
        <p14:creationId xmlns:p14="http://schemas.microsoft.com/office/powerpoint/2010/main" val="11368536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418" y="1"/>
            <a:ext cx="8382000" cy="783167"/>
          </a:xfrm>
          <a:solidFill>
            <a:srgbClr val="FAB23C"/>
          </a:solidFill>
        </p:spPr>
        <p:txBody>
          <a:bodyPr>
            <a:noAutofit/>
          </a:bodyPr>
          <a:lstStyle/>
          <a:p>
            <a:r>
              <a:rPr lang="en-US" sz="3200" dirty="0"/>
              <a:t>Transforming redshift to </a:t>
            </a:r>
            <a:r>
              <a:rPr lang="en-US" sz="3200" dirty="0" smtClean="0"/>
              <a:t>co-moving </a:t>
            </a:r>
            <a:r>
              <a:rPr lang="en-US" sz="3200" dirty="0"/>
              <a:t>distance</a:t>
            </a:r>
          </a:p>
        </p:txBody>
      </p:sp>
      <p:pic>
        <p:nvPicPr>
          <p:cNvPr id="5" name="Picture 4"/>
          <p:cNvPicPr>
            <a:picLocks noChangeAspect="1"/>
          </p:cNvPicPr>
          <p:nvPr/>
        </p:nvPicPr>
        <p:blipFill>
          <a:blip r:embed="rId3"/>
          <a:stretch>
            <a:fillRect/>
          </a:stretch>
        </p:blipFill>
        <p:spPr>
          <a:xfrm>
            <a:off x="5653617" y="3429000"/>
            <a:ext cx="3225800" cy="3022600"/>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3075926483"/>
              </p:ext>
            </p:extLst>
          </p:nvPr>
        </p:nvGraphicFramePr>
        <p:xfrm>
          <a:off x="1632124" y="1778001"/>
          <a:ext cx="4688243" cy="880533"/>
        </p:xfrm>
        <a:graphic>
          <a:graphicData uri="http://schemas.openxmlformats.org/presentationml/2006/ole">
            <mc:AlternateContent xmlns:mc="http://schemas.openxmlformats.org/markup-compatibility/2006">
              <mc:Choice xmlns:v="urn:schemas-microsoft-com:vml" Requires="v">
                <p:oleObj spid="_x0000_s21549" name="Equation" r:id="rId4" imgW="2501900" imgH="469900" progId="Equation.3">
                  <p:embed/>
                </p:oleObj>
              </mc:Choice>
              <mc:Fallback>
                <p:oleObj name="Equation" r:id="rId4" imgW="2501900" imgH="469900" progId="Equation.3">
                  <p:embed/>
                  <p:pic>
                    <p:nvPicPr>
                      <p:cNvPr id="0" name=""/>
                      <p:cNvPicPr/>
                      <p:nvPr/>
                    </p:nvPicPr>
                    <p:blipFill>
                      <a:blip r:embed="rId5"/>
                      <a:stretch>
                        <a:fillRect/>
                      </a:stretch>
                    </p:blipFill>
                    <p:spPr>
                      <a:xfrm>
                        <a:off x="1632124" y="1778001"/>
                        <a:ext cx="4688243" cy="880533"/>
                      </a:xfrm>
                      <a:prstGeom prst="rect">
                        <a:avLst/>
                      </a:prstGeom>
                    </p:spPr>
                  </p:pic>
                </p:oleObj>
              </mc:Fallback>
            </mc:AlternateContent>
          </a:graphicData>
        </a:graphic>
      </p:graphicFrame>
      <p:sp>
        <p:nvSpPr>
          <p:cNvPr id="7" name="TextBox 6"/>
          <p:cNvSpPr txBox="1"/>
          <p:nvPr/>
        </p:nvSpPr>
        <p:spPr>
          <a:xfrm>
            <a:off x="497417" y="1233501"/>
            <a:ext cx="5457068" cy="369332"/>
          </a:xfrm>
          <a:prstGeom prst="rect">
            <a:avLst/>
          </a:prstGeom>
          <a:noFill/>
        </p:spPr>
        <p:txBody>
          <a:bodyPr wrap="none" lIns="91430" tIns="45715" rIns="91430" bIns="45715" rtlCol="0">
            <a:spAutoFit/>
          </a:bodyPr>
          <a:lstStyle/>
          <a:p>
            <a:r>
              <a:rPr lang="en-US" dirty="0" smtClean="0"/>
              <a:t>The co-moving distance for a given redshift z is given by:</a:t>
            </a:r>
            <a:endParaRPr lang="en-US" dirty="0"/>
          </a:p>
        </p:txBody>
      </p:sp>
      <p:sp>
        <p:nvSpPr>
          <p:cNvPr id="8" name="TextBox 7"/>
          <p:cNvSpPr txBox="1"/>
          <p:nvPr/>
        </p:nvSpPr>
        <p:spPr>
          <a:xfrm>
            <a:off x="296334" y="2784502"/>
            <a:ext cx="8392583" cy="646331"/>
          </a:xfrm>
          <a:prstGeom prst="rect">
            <a:avLst/>
          </a:prstGeom>
          <a:noFill/>
        </p:spPr>
        <p:txBody>
          <a:bodyPr wrap="square" lIns="91430" tIns="45715" rIns="91430" bIns="45715" rtlCol="0">
            <a:spAutoFit/>
          </a:bodyPr>
          <a:lstStyle/>
          <a:p>
            <a:r>
              <a:rPr lang="en-US" dirty="0" smtClean="0"/>
              <a:t>For a flat universe (</a:t>
            </a:r>
            <a:r>
              <a:rPr lang="en-US" dirty="0" err="1" smtClean="0"/>
              <a:t>Ω</a:t>
            </a:r>
            <a:r>
              <a:rPr lang="en-US" baseline="-25000" dirty="0" err="1" smtClean="0"/>
              <a:t>k</a:t>
            </a:r>
            <a:r>
              <a:rPr lang="en-US" dirty="0" smtClean="0"/>
              <a:t> =0), a photo-z error </a:t>
            </a:r>
            <a:r>
              <a:rPr lang="en-US" dirty="0" err="1" smtClean="0"/>
              <a:t>δz</a:t>
            </a:r>
            <a:r>
              <a:rPr lang="en-US" dirty="0" smtClean="0"/>
              <a:t>=0.0035 (1+z) and a Hubble constant H</a:t>
            </a:r>
            <a:r>
              <a:rPr lang="en-US" baseline="-25000" dirty="0" smtClean="0"/>
              <a:t>0</a:t>
            </a:r>
            <a:r>
              <a:rPr lang="en-US" dirty="0" smtClean="0"/>
              <a:t>=100 h (km/sec)/</a:t>
            </a:r>
            <a:r>
              <a:rPr lang="en-US" dirty="0" err="1" smtClean="0"/>
              <a:t>Mpc</a:t>
            </a:r>
            <a:r>
              <a:rPr lang="en-US" dirty="0" smtClean="0"/>
              <a:t> we have </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170702229"/>
              </p:ext>
            </p:extLst>
          </p:nvPr>
        </p:nvGraphicFramePr>
        <p:xfrm>
          <a:off x="1055688" y="3829051"/>
          <a:ext cx="3571875" cy="881063"/>
        </p:xfrm>
        <a:graphic>
          <a:graphicData uri="http://schemas.openxmlformats.org/presentationml/2006/ole">
            <mc:AlternateContent xmlns:mc="http://schemas.openxmlformats.org/markup-compatibility/2006">
              <mc:Choice xmlns:v="urn:schemas-microsoft-com:vml" Requires="v">
                <p:oleObj spid="_x0000_s21550" name="Equation" r:id="rId6" imgW="1905000" imgH="469900" progId="Equation.3">
                  <p:embed/>
                </p:oleObj>
              </mc:Choice>
              <mc:Fallback>
                <p:oleObj name="Equation" r:id="rId6" imgW="1905000" imgH="469900" progId="Equation.3">
                  <p:embed/>
                  <p:pic>
                    <p:nvPicPr>
                      <p:cNvPr id="0" name=""/>
                      <p:cNvPicPr/>
                      <p:nvPr/>
                    </p:nvPicPr>
                    <p:blipFill>
                      <a:blip r:embed="rId7"/>
                      <a:stretch>
                        <a:fillRect/>
                      </a:stretch>
                    </p:blipFill>
                    <p:spPr>
                      <a:xfrm>
                        <a:off x="1055688" y="3829051"/>
                        <a:ext cx="3571875" cy="881063"/>
                      </a:xfrm>
                      <a:prstGeom prst="rect">
                        <a:avLst/>
                      </a:prstGeom>
                    </p:spPr>
                  </p:pic>
                </p:oleObj>
              </mc:Fallback>
            </mc:AlternateContent>
          </a:graphicData>
        </a:graphic>
      </p:graphicFrame>
      <p:sp>
        <p:nvSpPr>
          <p:cNvPr id="10" name="TextBox 9"/>
          <p:cNvSpPr txBox="1"/>
          <p:nvPr/>
        </p:nvSpPr>
        <p:spPr>
          <a:xfrm>
            <a:off x="571500" y="5101168"/>
            <a:ext cx="4921250" cy="646331"/>
          </a:xfrm>
          <a:prstGeom prst="rect">
            <a:avLst/>
          </a:prstGeom>
          <a:noFill/>
        </p:spPr>
        <p:txBody>
          <a:bodyPr wrap="square" lIns="91430" tIns="45715" rIns="91430" bIns="45715" rtlCol="0">
            <a:spAutoFit/>
          </a:bodyPr>
          <a:lstStyle/>
          <a:p>
            <a:r>
              <a:rPr lang="en-US" dirty="0" smtClean="0"/>
              <a:t>Which is plotted in the right hand plot for h=0.75, </a:t>
            </a:r>
            <a:r>
              <a:rPr lang="en-US" dirty="0" err="1" smtClean="0"/>
              <a:t>Ω</a:t>
            </a:r>
            <a:r>
              <a:rPr lang="en-US" baseline="-25000" dirty="0" err="1"/>
              <a:t>m</a:t>
            </a:r>
            <a:r>
              <a:rPr lang="en-US" dirty="0" smtClean="0"/>
              <a:t> </a:t>
            </a:r>
            <a:r>
              <a:rPr lang="en-US" dirty="0"/>
              <a:t>=</a:t>
            </a:r>
            <a:r>
              <a:rPr lang="en-US" dirty="0" smtClean="0"/>
              <a:t>0.25, and Ω</a:t>
            </a:r>
            <a:r>
              <a:rPr lang="en-US" baseline="-25000" dirty="0" smtClean="0"/>
              <a:t>Λ</a:t>
            </a:r>
            <a:r>
              <a:rPr lang="en-US" dirty="0" smtClean="0"/>
              <a:t> =0.75 </a:t>
            </a:r>
            <a:endParaRPr lang="en-US" dirty="0"/>
          </a:p>
        </p:txBody>
      </p:sp>
    </p:spTree>
    <p:extLst>
      <p:ext uri="{BB962C8B-B14F-4D97-AF65-F5344CB8AC3E}">
        <p14:creationId xmlns:p14="http://schemas.microsoft.com/office/powerpoint/2010/main" val="7862319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a:xfrm>
            <a:off x="457199" y="6488430"/>
            <a:ext cx="3459525" cy="365125"/>
          </a:xfrm>
        </p:spPr>
        <p:txBody>
          <a:bodyPr/>
          <a:lstStyle/>
          <a:p>
            <a:pPr>
              <a:defRPr/>
            </a:pPr>
            <a:r>
              <a:rPr lang="en-US" dirty="0" smtClean="0"/>
              <a:t>MKIDs and Cosmology, </a:t>
            </a:r>
            <a:r>
              <a:rPr lang="en-US" dirty="0" err="1" smtClean="0"/>
              <a:t>Fermilab</a:t>
            </a:r>
            <a:r>
              <a:rPr lang="en-US" dirty="0" smtClean="0"/>
              <a:t> 26-AUG-2013</a:t>
            </a:r>
            <a:endParaRPr lang="en-US" dirty="0"/>
          </a:p>
        </p:txBody>
      </p:sp>
      <p:sp>
        <p:nvSpPr>
          <p:cNvPr id="4" name="Footer Placeholder 3"/>
          <p:cNvSpPr>
            <a:spLocks noGrp="1"/>
          </p:cNvSpPr>
          <p:nvPr>
            <p:ph type="ftr" sz="quarter" idx="11"/>
          </p:nvPr>
        </p:nvSpPr>
        <p:spPr/>
        <p:txBody>
          <a:bodyPr/>
          <a:lstStyle/>
          <a:p>
            <a:pPr>
              <a:defRPr/>
            </a:pPr>
            <a:r>
              <a:rPr lang="en-US" smtClean="0"/>
              <a:t>G. Gutierrez, Fermilab</a:t>
            </a:r>
            <a:endParaRPr lang="en-US"/>
          </a:p>
        </p:txBody>
      </p:sp>
      <p:sp>
        <p:nvSpPr>
          <p:cNvPr id="5" name="Slide Number Placeholder 4"/>
          <p:cNvSpPr>
            <a:spLocks noGrp="1"/>
          </p:cNvSpPr>
          <p:nvPr>
            <p:ph type="sldNum" sz="quarter" idx="12"/>
          </p:nvPr>
        </p:nvSpPr>
        <p:spPr/>
        <p:txBody>
          <a:bodyPr/>
          <a:lstStyle/>
          <a:p>
            <a:pPr>
              <a:defRPr/>
            </a:pPr>
            <a:fld id="{16182764-5F00-FF41-A482-02276BC6D9F4}" type="slidenum">
              <a:rPr lang="en-US" smtClean="0"/>
              <a:pPr>
                <a:defRPr/>
              </a:pPr>
              <a:t>15</a:t>
            </a:fld>
            <a:endParaRPr lang="en-US"/>
          </a:p>
        </p:txBody>
      </p:sp>
      <p:pic>
        <p:nvPicPr>
          <p:cNvPr id="2" name="Picture 1"/>
          <p:cNvPicPr>
            <a:picLocks noChangeAspect="1"/>
          </p:cNvPicPr>
          <p:nvPr/>
        </p:nvPicPr>
        <p:blipFill>
          <a:blip r:embed="rId2"/>
          <a:stretch>
            <a:fillRect/>
          </a:stretch>
        </p:blipFill>
        <p:spPr>
          <a:xfrm>
            <a:off x="5508799" y="1907540"/>
            <a:ext cx="3421841" cy="2562860"/>
          </a:xfrm>
          <a:prstGeom prst="rect">
            <a:avLst/>
          </a:prstGeom>
        </p:spPr>
      </p:pic>
      <p:pic>
        <p:nvPicPr>
          <p:cNvPr id="6" name="Picture 5"/>
          <p:cNvPicPr>
            <a:picLocks noChangeAspect="1"/>
          </p:cNvPicPr>
          <p:nvPr/>
        </p:nvPicPr>
        <p:blipFill>
          <a:blip r:embed="rId3"/>
          <a:stretch>
            <a:fillRect/>
          </a:stretch>
        </p:blipFill>
        <p:spPr>
          <a:xfrm>
            <a:off x="1036319" y="1562100"/>
            <a:ext cx="2880405" cy="3274060"/>
          </a:xfrm>
          <a:prstGeom prst="rect">
            <a:avLst/>
          </a:prstGeom>
        </p:spPr>
      </p:pic>
      <p:sp>
        <p:nvSpPr>
          <p:cNvPr id="8" name="Title 1"/>
          <p:cNvSpPr>
            <a:spLocks noGrp="1"/>
          </p:cNvSpPr>
          <p:nvPr>
            <p:ph type="title"/>
          </p:nvPr>
        </p:nvSpPr>
        <p:spPr>
          <a:xfrm>
            <a:off x="71120" y="50800"/>
            <a:ext cx="9011920" cy="698439"/>
          </a:xfrm>
          <a:solidFill>
            <a:srgbClr val="FAB23C"/>
          </a:solidFill>
        </p:spPr>
        <p:txBody>
          <a:bodyPr>
            <a:normAutofit fontScale="90000"/>
          </a:bodyPr>
          <a:lstStyle/>
          <a:p>
            <a:pPr>
              <a:defRPr/>
            </a:pPr>
            <a:r>
              <a:rPr lang="en-US" sz="3500" dirty="0" smtClean="0"/>
              <a:t>Giga-Z, a low resolution multi-object spectrograph </a:t>
            </a:r>
            <a:endParaRPr lang="en-US" sz="3500" dirty="0"/>
          </a:p>
        </p:txBody>
      </p:sp>
      <p:sp>
        <p:nvSpPr>
          <p:cNvPr id="9" name="TextBox 8"/>
          <p:cNvSpPr txBox="1"/>
          <p:nvPr/>
        </p:nvSpPr>
        <p:spPr>
          <a:xfrm>
            <a:off x="1899920" y="861814"/>
            <a:ext cx="5258471" cy="369332"/>
          </a:xfrm>
          <a:prstGeom prst="rect">
            <a:avLst/>
          </a:prstGeom>
          <a:noFill/>
        </p:spPr>
        <p:txBody>
          <a:bodyPr wrap="none" rtlCol="0">
            <a:spAutoFit/>
          </a:bodyPr>
          <a:lstStyle/>
          <a:p>
            <a:r>
              <a:rPr lang="en-US" dirty="0" smtClean="0"/>
              <a:t>(See B. </a:t>
            </a:r>
            <a:r>
              <a:rPr lang="en-US" dirty="0" err="1" smtClean="0"/>
              <a:t>Mazin</a:t>
            </a:r>
            <a:r>
              <a:rPr lang="en-US" dirty="0" smtClean="0"/>
              <a:t> et al. in the SPIE Proceedings, July 2012)</a:t>
            </a:r>
            <a:endParaRPr lang="en-US" dirty="0"/>
          </a:p>
        </p:txBody>
      </p:sp>
      <p:sp>
        <p:nvSpPr>
          <p:cNvPr id="10" name="TextBox 9"/>
          <p:cNvSpPr txBox="1"/>
          <p:nvPr/>
        </p:nvSpPr>
        <p:spPr>
          <a:xfrm>
            <a:off x="5508799" y="4612640"/>
            <a:ext cx="3574241" cy="923330"/>
          </a:xfrm>
          <a:prstGeom prst="rect">
            <a:avLst/>
          </a:prstGeom>
          <a:noFill/>
        </p:spPr>
        <p:txBody>
          <a:bodyPr wrap="square" rtlCol="0">
            <a:spAutoFit/>
          </a:bodyPr>
          <a:lstStyle/>
          <a:p>
            <a:r>
              <a:rPr lang="en-US" dirty="0" smtClean="0"/>
              <a:t>A 1” mask (red circles) in each of the 10” pixels is superimposed over a Hubble UDF image.</a:t>
            </a:r>
            <a:endParaRPr lang="en-US" dirty="0"/>
          </a:p>
        </p:txBody>
      </p:sp>
      <p:sp>
        <p:nvSpPr>
          <p:cNvPr id="11" name="TextBox 10"/>
          <p:cNvSpPr txBox="1"/>
          <p:nvPr/>
        </p:nvSpPr>
        <p:spPr>
          <a:xfrm>
            <a:off x="335280" y="4995148"/>
            <a:ext cx="4775200" cy="1200329"/>
          </a:xfrm>
          <a:prstGeom prst="rect">
            <a:avLst/>
          </a:prstGeom>
          <a:noFill/>
        </p:spPr>
        <p:txBody>
          <a:bodyPr wrap="square" rtlCol="0">
            <a:spAutoFit/>
          </a:bodyPr>
          <a:lstStyle/>
          <a:p>
            <a:r>
              <a:rPr lang="en-US" dirty="0" smtClean="0"/>
              <a:t>Galaxies are projected on an array of 100,000 </a:t>
            </a:r>
            <a:r>
              <a:rPr lang="en-US" dirty="0" err="1" smtClean="0"/>
              <a:t>MKIDs+microlense</a:t>
            </a:r>
            <a:r>
              <a:rPr lang="en-US" dirty="0" smtClean="0"/>
              <a:t> array (~0.7 deg</a:t>
            </a:r>
            <a:r>
              <a:rPr lang="en-US" baseline="30000" dirty="0" smtClean="0"/>
              <a:t>2</a:t>
            </a:r>
            <a:r>
              <a:rPr lang="en-US" dirty="0" smtClean="0"/>
              <a:t>).  A mask selects a galaxy in each pixel.  The readout consists of about 100 feed-lines.</a:t>
            </a:r>
            <a:endParaRPr lang="en-US" dirty="0"/>
          </a:p>
        </p:txBody>
      </p:sp>
    </p:spTree>
    <p:extLst>
      <p:ext uri="{BB962C8B-B14F-4D97-AF65-F5344CB8AC3E}">
        <p14:creationId xmlns:p14="http://schemas.microsoft.com/office/powerpoint/2010/main" val="9128102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a:xfrm>
            <a:off x="457199" y="6488430"/>
            <a:ext cx="3261361" cy="365125"/>
          </a:xfrm>
        </p:spPr>
        <p:txBody>
          <a:bodyPr/>
          <a:lstStyle/>
          <a:p>
            <a:pPr>
              <a:defRPr/>
            </a:pPr>
            <a:r>
              <a:rPr lang="en-US" dirty="0" smtClean="0"/>
              <a:t>MKIDs and Cosmology, </a:t>
            </a:r>
            <a:r>
              <a:rPr lang="en-US" dirty="0" err="1" smtClean="0"/>
              <a:t>Fermilab</a:t>
            </a:r>
            <a:r>
              <a:rPr lang="en-US" dirty="0" smtClean="0"/>
              <a:t> 26-AUG-2013</a:t>
            </a:r>
            <a:endParaRPr lang="en-US" dirty="0"/>
          </a:p>
        </p:txBody>
      </p:sp>
      <p:sp>
        <p:nvSpPr>
          <p:cNvPr id="4" name="Footer Placeholder 3"/>
          <p:cNvSpPr>
            <a:spLocks noGrp="1"/>
          </p:cNvSpPr>
          <p:nvPr>
            <p:ph type="ftr" sz="quarter" idx="11"/>
          </p:nvPr>
        </p:nvSpPr>
        <p:spPr/>
        <p:txBody>
          <a:bodyPr/>
          <a:lstStyle/>
          <a:p>
            <a:pPr>
              <a:defRPr/>
            </a:pPr>
            <a:r>
              <a:rPr lang="en-US" smtClean="0"/>
              <a:t>G. Gutierrez, Fermilab</a:t>
            </a:r>
            <a:endParaRPr lang="en-US"/>
          </a:p>
        </p:txBody>
      </p:sp>
      <p:sp>
        <p:nvSpPr>
          <p:cNvPr id="5" name="Slide Number Placeholder 4"/>
          <p:cNvSpPr>
            <a:spLocks noGrp="1"/>
          </p:cNvSpPr>
          <p:nvPr>
            <p:ph type="sldNum" sz="quarter" idx="12"/>
          </p:nvPr>
        </p:nvSpPr>
        <p:spPr/>
        <p:txBody>
          <a:bodyPr/>
          <a:lstStyle/>
          <a:p>
            <a:pPr>
              <a:defRPr/>
            </a:pPr>
            <a:fld id="{16182764-5F00-FF41-A482-02276BC6D9F4}" type="slidenum">
              <a:rPr lang="en-US" smtClean="0"/>
              <a:pPr>
                <a:defRPr/>
              </a:pPr>
              <a:t>16</a:t>
            </a:fld>
            <a:endParaRPr lang="en-US"/>
          </a:p>
        </p:txBody>
      </p:sp>
      <p:pic>
        <p:nvPicPr>
          <p:cNvPr id="6" name="Picture 5"/>
          <p:cNvPicPr>
            <a:picLocks noChangeAspect="1"/>
          </p:cNvPicPr>
          <p:nvPr/>
        </p:nvPicPr>
        <p:blipFill>
          <a:blip r:embed="rId3"/>
          <a:stretch>
            <a:fillRect/>
          </a:stretch>
        </p:blipFill>
        <p:spPr>
          <a:xfrm>
            <a:off x="1874848" y="2052034"/>
            <a:ext cx="5667124" cy="4304316"/>
          </a:xfrm>
          <a:prstGeom prst="rect">
            <a:avLst/>
          </a:prstGeom>
        </p:spPr>
      </p:pic>
      <p:sp>
        <p:nvSpPr>
          <p:cNvPr id="7" name="TextBox 6"/>
          <p:cNvSpPr txBox="1"/>
          <p:nvPr/>
        </p:nvSpPr>
        <p:spPr>
          <a:xfrm>
            <a:off x="121919" y="3403600"/>
            <a:ext cx="1752929" cy="646331"/>
          </a:xfrm>
          <a:prstGeom prst="rect">
            <a:avLst/>
          </a:prstGeom>
          <a:noFill/>
        </p:spPr>
        <p:txBody>
          <a:bodyPr wrap="none" rtlCol="0">
            <a:spAutoFit/>
          </a:bodyPr>
          <a:lstStyle/>
          <a:p>
            <a:r>
              <a:rPr lang="en-US" sz="1200" dirty="0" smtClean="0"/>
              <a:t>Simulations from:</a:t>
            </a:r>
          </a:p>
          <a:p>
            <a:r>
              <a:rPr lang="en-US" sz="1200" dirty="0" smtClean="0"/>
              <a:t>Enrique </a:t>
            </a:r>
            <a:r>
              <a:rPr lang="en-US" sz="1200" dirty="0" err="1" smtClean="0"/>
              <a:t>Gaztañaga</a:t>
            </a:r>
            <a:r>
              <a:rPr lang="en-US" sz="1200" dirty="0" smtClean="0"/>
              <a:t> et al, </a:t>
            </a:r>
          </a:p>
          <a:p>
            <a:r>
              <a:rPr lang="en-US" sz="1200" dirty="0" smtClean="0"/>
              <a:t>MNRAS 422, 2904 (2012) </a:t>
            </a:r>
            <a:endParaRPr lang="en-US" sz="1200" dirty="0"/>
          </a:p>
        </p:txBody>
      </p:sp>
      <p:graphicFrame>
        <p:nvGraphicFramePr>
          <p:cNvPr id="2" name="Object 1"/>
          <p:cNvGraphicFramePr>
            <a:graphicFrameLocks noChangeAspect="1"/>
          </p:cNvGraphicFramePr>
          <p:nvPr>
            <p:extLst>
              <p:ext uri="{D42A27DB-BD31-4B8C-83A1-F6EECF244321}">
                <p14:modId xmlns:p14="http://schemas.microsoft.com/office/powerpoint/2010/main" val="1568168554"/>
              </p:ext>
            </p:extLst>
          </p:nvPr>
        </p:nvGraphicFramePr>
        <p:xfrm>
          <a:off x="1148628" y="1532604"/>
          <a:ext cx="6959600" cy="381000"/>
        </p:xfrm>
        <a:graphic>
          <a:graphicData uri="http://schemas.openxmlformats.org/presentationml/2006/ole">
            <mc:AlternateContent xmlns:mc="http://schemas.openxmlformats.org/markup-compatibility/2006">
              <mc:Choice xmlns:v="urn:schemas-microsoft-com:vml" Requires="v">
                <p:oleObj spid="_x0000_s16435" name="Equation" r:id="rId4" imgW="3479800" imgH="190500" progId="Equation.3">
                  <p:embed/>
                </p:oleObj>
              </mc:Choice>
              <mc:Fallback>
                <p:oleObj name="Equation" r:id="rId4" imgW="3479800" imgH="190500" progId="Equation.3">
                  <p:embed/>
                  <p:pic>
                    <p:nvPicPr>
                      <p:cNvPr id="0" name=""/>
                      <p:cNvPicPr/>
                      <p:nvPr/>
                    </p:nvPicPr>
                    <p:blipFill>
                      <a:blip r:embed="rId5"/>
                      <a:stretch>
                        <a:fillRect/>
                      </a:stretch>
                    </p:blipFill>
                    <p:spPr>
                      <a:xfrm>
                        <a:off x="1148628" y="1532604"/>
                        <a:ext cx="6959600" cy="381000"/>
                      </a:xfrm>
                      <a:prstGeom prst="rect">
                        <a:avLst/>
                      </a:prstGeom>
                    </p:spPr>
                  </p:pic>
                </p:oleObj>
              </mc:Fallback>
            </mc:AlternateContent>
          </a:graphicData>
        </a:graphic>
      </p:graphicFrame>
      <p:sp>
        <p:nvSpPr>
          <p:cNvPr id="8" name="TextBox 7"/>
          <p:cNvSpPr txBox="1"/>
          <p:nvPr/>
        </p:nvSpPr>
        <p:spPr>
          <a:xfrm>
            <a:off x="487680" y="968772"/>
            <a:ext cx="4535654" cy="369332"/>
          </a:xfrm>
          <a:prstGeom prst="rect">
            <a:avLst/>
          </a:prstGeom>
          <a:noFill/>
        </p:spPr>
        <p:txBody>
          <a:bodyPr wrap="none" rtlCol="0">
            <a:spAutoFit/>
          </a:bodyPr>
          <a:lstStyle/>
          <a:p>
            <a:r>
              <a:rPr lang="en-US" dirty="0" smtClean="0"/>
              <a:t>The two point correlation function </a:t>
            </a:r>
            <a:r>
              <a:rPr lang="en-US" dirty="0" err="1" smtClean="0"/>
              <a:t>ξ</a:t>
            </a:r>
            <a:r>
              <a:rPr lang="en-US" dirty="0" smtClean="0"/>
              <a:t> looks like:</a:t>
            </a:r>
            <a:endParaRPr lang="en-US" dirty="0"/>
          </a:p>
        </p:txBody>
      </p:sp>
      <p:sp>
        <p:nvSpPr>
          <p:cNvPr id="9" name="Rectangle 2"/>
          <p:cNvSpPr txBox="1">
            <a:spLocks noChangeArrowheads="1"/>
          </p:cNvSpPr>
          <p:nvPr/>
        </p:nvSpPr>
        <p:spPr>
          <a:xfrm>
            <a:off x="2011680" y="0"/>
            <a:ext cx="5486400" cy="599440"/>
          </a:xfrm>
          <a:prstGeom prst="rect">
            <a:avLst/>
          </a:prstGeom>
          <a:solidFill>
            <a:srgbClr val="FAB23C"/>
          </a:solidFill>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400" dirty="0" smtClean="0"/>
              <a:t>Redshift Space Distortions (RSD)</a:t>
            </a:r>
          </a:p>
        </p:txBody>
      </p:sp>
    </p:spTree>
    <p:extLst>
      <p:ext uri="{BB962C8B-B14F-4D97-AF65-F5344CB8AC3E}">
        <p14:creationId xmlns:p14="http://schemas.microsoft.com/office/powerpoint/2010/main" val="418912236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a:xfrm>
            <a:off x="457199" y="6488430"/>
            <a:ext cx="3403601" cy="365125"/>
          </a:xfrm>
        </p:spPr>
        <p:txBody>
          <a:bodyPr/>
          <a:lstStyle/>
          <a:p>
            <a:pPr>
              <a:defRPr/>
            </a:pPr>
            <a:r>
              <a:rPr lang="en-US" dirty="0" smtClean="0"/>
              <a:t>MKIDs and Cosmology, </a:t>
            </a:r>
            <a:r>
              <a:rPr lang="en-US" dirty="0" err="1" smtClean="0"/>
              <a:t>Fermilab</a:t>
            </a:r>
            <a:r>
              <a:rPr lang="en-US" dirty="0" smtClean="0"/>
              <a:t> 26-AUG-2013</a:t>
            </a:r>
            <a:endParaRPr lang="en-US" dirty="0"/>
          </a:p>
        </p:txBody>
      </p:sp>
      <p:sp>
        <p:nvSpPr>
          <p:cNvPr id="4" name="Footer Placeholder 3"/>
          <p:cNvSpPr>
            <a:spLocks noGrp="1"/>
          </p:cNvSpPr>
          <p:nvPr>
            <p:ph type="ftr" sz="quarter" idx="11"/>
          </p:nvPr>
        </p:nvSpPr>
        <p:spPr/>
        <p:txBody>
          <a:bodyPr/>
          <a:lstStyle/>
          <a:p>
            <a:pPr>
              <a:defRPr/>
            </a:pPr>
            <a:r>
              <a:rPr lang="en-US" smtClean="0"/>
              <a:t>G. Gutierrez, Fermilab</a:t>
            </a:r>
            <a:endParaRPr lang="en-US"/>
          </a:p>
        </p:txBody>
      </p:sp>
      <p:sp>
        <p:nvSpPr>
          <p:cNvPr id="5" name="Slide Number Placeholder 4"/>
          <p:cNvSpPr>
            <a:spLocks noGrp="1"/>
          </p:cNvSpPr>
          <p:nvPr>
            <p:ph type="sldNum" sz="quarter" idx="12"/>
          </p:nvPr>
        </p:nvSpPr>
        <p:spPr/>
        <p:txBody>
          <a:bodyPr/>
          <a:lstStyle/>
          <a:p>
            <a:pPr>
              <a:defRPr/>
            </a:pPr>
            <a:fld id="{16182764-5F00-FF41-A482-02276BC6D9F4}" type="slidenum">
              <a:rPr lang="en-US" smtClean="0"/>
              <a:pPr>
                <a:defRPr/>
              </a:pPr>
              <a:t>17</a:t>
            </a:fld>
            <a:endParaRPr lang="en-US"/>
          </a:p>
        </p:txBody>
      </p:sp>
      <p:pic>
        <p:nvPicPr>
          <p:cNvPr id="2" name="Picture 1"/>
          <p:cNvPicPr>
            <a:picLocks noChangeAspect="1"/>
          </p:cNvPicPr>
          <p:nvPr/>
        </p:nvPicPr>
        <p:blipFill>
          <a:blip r:embed="rId2"/>
          <a:stretch>
            <a:fillRect/>
          </a:stretch>
        </p:blipFill>
        <p:spPr>
          <a:xfrm>
            <a:off x="111760" y="1930399"/>
            <a:ext cx="4401478" cy="4175761"/>
          </a:xfrm>
          <a:prstGeom prst="rect">
            <a:avLst/>
          </a:prstGeom>
        </p:spPr>
      </p:pic>
      <p:pic>
        <p:nvPicPr>
          <p:cNvPr id="6" name="Picture 5"/>
          <p:cNvPicPr>
            <a:picLocks noChangeAspect="1"/>
          </p:cNvPicPr>
          <p:nvPr/>
        </p:nvPicPr>
        <p:blipFill>
          <a:blip r:embed="rId3"/>
          <a:stretch>
            <a:fillRect/>
          </a:stretch>
        </p:blipFill>
        <p:spPr>
          <a:xfrm>
            <a:off x="5323840" y="224423"/>
            <a:ext cx="3139440" cy="6131927"/>
          </a:xfrm>
          <a:prstGeom prst="rect">
            <a:avLst/>
          </a:prstGeom>
        </p:spPr>
      </p:pic>
      <p:sp>
        <p:nvSpPr>
          <p:cNvPr id="10" name="TextBox 9"/>
          <p:cNvSpPr txBox="1"/>
          <p:nvPr/>
        </p:nvSpPr>
        <p:spPr>
          <a:xfrm>
            <a:off x="457199" y="1369814"/>
            <a:ext cx="3932650" cy="369332"/>
          </a:xfrm>
          <a:prstGeom prst="rect">
            <a:avLst/>
          </a:prstGeom>
          <a:noFill/>
        </p:spPr>
        <p:txBody>
          <a:bodyPr wrap="none" rtlCol="0">
            <a:spAutoFit/>
          </a:bodyPr>
          <a:lstStyle/>
          <a:p>
            <a:r>
              <a:rPr lang="en-US" dirty="0" smtClean="0"/>
              <a:t>Reid et al, arXiv:1203.6641v1, Mar 2012</a:t>
            </a:r>
            <a:endParaRPr lang="en-US" dirty="0"/>
          </a:p>
        </p:txBody>
      </p:sp>
      <p:sp>
        <p:nvSpPr>
          <p:cNvPr id="11" name="Rectangle 2"/>
          <p:cNvSpPr txBox="1">
            <a:spLocks noChangeArrowheads="1"/>
          </p:cNvSpPr>
          <p:nvPr/>
        </p:nvSpPr>
        <p:spPr>
          <a:xfrm>
            <a:off x="335280" y="0"/>
            <a:ext cx="4135120" cy="599440"/>
          </a:xfrm>
          <a:prstGeom prst="rect">
            <a:avLst/>
          </a:prstGeom>
          <a:solidFill>
            <a:srgbClr val="FAB23C"/>
          </a:solid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400" dirty="0" smtClean="0"/>
              <a:t>RSD</a:t>
            </a:r>
            <a:r>
              <a:rPr lang="en-US" sz="3400" dirty="0"/>
              <a:t> </a:t>
            </a:r>
            <a:r>
              <a:rPr lang="en-US" sz="3400" dirty="0" smtClean="0"/>
              <a:t>with BOSS</a:t>
            </a:r>
          </a:p>
        </p:txBody>
      </p:sp>
    </p:spTree>
    <p:extLst>
      <p:ext uri="{BB962C8B-B14F-4D97-AF65-F5344CB8AC3E}">
        <p14:creationId xmlns:p14="http://schemas.microsoft.com/office/powerpoint/2010/main" val="9115618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a:xfrm>
            <a:off x="457199" y="6498590"/>
            <a:ext cx="3393441" cy="365125"/>
          </a:xfrm>
        </p:spPr>
        <p:txBody>
          <a:bodyPr/>
          <a:lstStyle/>
          <a:p>
            <a:pPr>
              <a:defRPr/>
            </a:pPr>
            <a:r>
              <a:rPr lang="en-US" dirty="0" smtClean="0"/>
              <a:t>MKIDs and Cosmology, </a:t>
            </a:r>
            <a:r>
              <a:rPr lang="en-US" dirty="0" err="1" smtClean="0"/>
              <a:t>Fermilab</a:t>
            </a:r>
            <a:r>
              <a:rPr lang="en-US" dirty="0" smtClean="0"/>
              <a:t> 26-AUG-2013</a:t>
            </a:r>
            <a:endParaRPr lang="en-US" dirty="0"/>
          </a:p>
        </p:txBody>
      </p:sp>
      <p:sp>
        <p:nvSpPr>
          <p:cNvPr id="4" name="Footer Placeholder 3"/>
          <p:cNvSpPr>
            <a:spLocks noGrp="1"/>
          </p:cNvSpPr>
          <p:nvPr>
            <p:ph type="ftr" sz="quarter" idx="11"/>
          </p:nvPr>
        </p:nvSpPr>
        <p:spPr/>
        <p:txBody>
          <a:bodyPr/>
          <a:lstStyle/>
          <a:p>
            <a:pPr>
              <a:defRPr/>
            </a:pPr>
            <a:r>
              <a:rPr lang="en-US" smtClean="0"/>
              <a:t>G. Gutierrez, Fermilab</a:t>
            </a:r>
            <a:endParaRPr lang="en-US"/>
          </a:p>
        </p:txBody>
      </p:sp>
      <p:sp>
        <p:nvSpPr>
          <p:cNvPr id="5" name="Slide Number Placeholder 4"/>
          <p:cNvSpPr>
            <a:spLocks noGrp="1"/>
          </p:cNvSpPr>
          <p:nvPr>
            <p:ph type="sldNum" sz="quarter" idx="12"/>
          </p:nvPr>
        </p:nvSpPr>
        <p:spPr/>
        <p:txBody>
          <a:bodyPr/>
          <a:lstStyle/>
          <a:p>
            <a:pPr>
              <a:defRPr/>
            </a:pPr>
            <a:fld id="{16182764-5F00-FF41-A482-02276BC6D9F4}" type="slidenum">
              <a:rPr lang="en-US" smtClean="0"/>
              <a:pPr>
                <a:defRPr/>
              </a:pPr>
              <a:t>18</a:t>
            </a:fld>
            <a:endParaRPr lang="en-US"/>
          </a:p>
        </p:txBody>
      </p:sp>
      <p:sp>
        <p:nvSpPr>
          <p:cNvPr id="2" name="TextBox 1"/>
          <p:cNvSpPr txBox="1"/>
          <p:nvPr/>
        </p:nvSpPr>
        <p:spPr>
          <a:xfrm>
            <a:off x="457198" y="1137920"/>
            <a:ext cx="8351521" cy="2585323"/>
          </a:xfrm>
          <a:prstGeom prst="rect">
            <a:avLst/>
          </a:prstGeom>
          <a:noFill/>
        </p:spPr>
        <p:txBody>
          <a:bodyPr wrap="square" rtlCol="0">
            <a:spAutoFit/>
          </a:bodyPr>
          <a:lstStyle/>
          <a:p>
            <a:r>
              <a:rPr lang="en-US" b="1" dirty="0" smtClean="0">
                <a:solidFill>
                  <a:srgbClr val="FF0000"/>
                </a:solidFill>
              </a:rPr>
              <a:t>Then for Dark Energy studies we want to measure the following objects over as large a volume as possible (many Gpc</a:t>
            </a:r>
            <a:r>
              <a:rPr lang="en-US" b="1" baseline="30000" dirty="0" smtClean="0">
                <a:solidFill>
                  <a:srgbClr val="FF0000"/>
                </a:solidFill>
              </a:rPr>
              <a:t>3</a:t>
            </a:r>
            <a:r>
              <a:rPr lang="en-US" b="1" dirty="0" smtClean="0">
                <a:solidFill>
                  <a:srgbClr val="FF0000"/>
                </a:solidFill>
              </a:rPr>
              <a:t>):</a:t>
            </a:r>
          </a:p>
          <a:p>
            <a:endParaRPr lang="en-US" b="1" dirty="0">
              <a:solidFill>
                <a:srgbClr val="FF0000"/>
              </a:solidFill>
            </a:endParaRPr>
          </a:p>
          <a:p>
            <a:pPr marL="342900" indent="-342900">
              <a:buFont typeface="+mj-lt"/>
              <a:buAutoNum type="arabicPeriod"/>
            </a:pPr>
            <a:r>
              <a:rPr lang="en-US" b="1" dirty="0" smtClean="0">
                <a:solidFill>
                  <a:srgbClr val="FF0000"/>
                </a:solidFill>
              </a:rPr>
              <a:t>Galaxy shapes, types, angular position and redshifts.</a:t>
            </a:r>
          </a:p>
          <a:p>
            <a:endParaRPr lang="en-US" b="1" dirty="0" smtClean="0">
              <a:solidFill>
                <a:srgbClr val="FF0000"/>
              </a:solidFill>
            </a:endParaRPr>
          </a:p>
          <a:p>
            <a:pPr marL="342900" indent="-342900">
              <a:buFont typeface="+mj-lt"/>
              <a:buAutoNum type="arabicPeriod"/>
            </a:pPr>
            <a:r>
              <a:rPr lang="en-US" b="1" dirty="0" smtClean="0">
                <a:solidFill>
                  <a:srgbClr val="FF0000"/>
                </a:solidFill>
              </a:rPr>
              <a:t>Supernovae (</a:t>
            </a:r>
            <a:r>
              <a:rPr lang="en-US" b="1" dirty="0" err="1" smtClean="0">
                <a:solidFill>
                  <a:srgbClr val="FF0000"/>
                </a:solidFill>
              </a:rPr>
              <a:t>SNe</a:t>
            </a:r>
            <a:r>
              <a:rPr lang="en-US" b="1" dirty="0" smtClean="0">
                <a:solidFill>
                  <a:srgbClr val="FF0000"/>
                </a:solidFill>
              </a:rPr>
              <a:t> </a:t>
            </a:r>
            <a:r>
              <a:rPr lang="en-US" b="1" dirty="0" err="1" smtClean="0">
                <a:solidFill>
                  <a:srgbClr val="FF0000"/>
                </a:solidFill>
              </a:rPr>
              <a:t>Ia</a:t>
            </a:r>
            <a:r>
              <a:rPr lang="en-US" b="1" dirty="0" smtClean="0">
                <a:solidFill>
                  <a:srgbClr val="FF0000"/>
                </a:solidFill>
              </a:rPr>
              <a:t>).</a:t>
            </a:r>
          </a:p>
          <a:p>
            <a:endParaRPr lang="en-US" b="1" dirty="0" smtClean="0">
              <a:solidFill>
                <a:srgbClr val="FF0000"/>
              </a:solidFill>
            </a:endParaRPr>
          </a:p>
          <a:p>
            <a:pPr marL="342900" indent="-342900">
              <a:buFont typeface="+mj-lt"/>
              <a:buAutoNum type="arabicPeriod"/>
            </a:pPr>
            <a:r>
              <a:rPr lang="en-US" b="1" dirty="0" smtClean="0">
                <a:solidFill>
                  <a:srgbClr val="FF0000"/>
                </a:solidFill>
              </a:rPr>
              <a:t>Angular position and spectrum of quasars.  Mapping of hydrogen clouds.</a:t>
            </a:r>
          </a:p>
          <a:p>
            <a:endParaRPr lang="en-US" b="1" dirty="0">
              <a:solidFill>
                <a:srgbClr val="FF0000"/>
              </a:solidFill>
            </a:endParaRPr>
          </a:p>
        </p:txBody>
      </p:sp>
      <p:sp>
        <p:nvSpPr>
          <p:cNvPr id="6" name="TextBox 5"/>
          <p:cNvSpPr txBox="1"/>
          <p:nvPr/>
        </p:nvSpPr>
        <p:spPr>
          <a:xfrm>
            <a:off x="457198" y="3918624"/>
            <a:ext cx="8473442" cy="2031325"/>
          </a:xfrm>
          <a:prstGeom prst="rect">
            <a:avLst/>
          </a:prstGeom>
          <a:noFill/>
        </p:spPr>
        <p:txBody>
          <a:bodyPr wrap="square" rtlCol="0">
            <a:spAutoFit/>
          </a:bodyPr>
          <a:lstStyle/>
          <a:p>
            <a:r>
              <a:rPr lang="en-US" dirty="0">
                <a:solidFill>
                  <a:srgbClr val="0000FF"/>
                </a:solidFill>
              </a:rPr>
              <a:t>F</a:t>
            </a:r>
            <a:r>
              <a:rPr lang="en-US" dirty="0" smtClean="0">
                <a:solidFill>
                  <a:srgbClr val="0000FF"/>
                </a:solidFill>
              </a:rPr>
              <a:t>uture projects that will do that on a large scale are:</a:t>
            </a:r>
          </a:p>
          <a:p>
            <a:endParaRPr lang="en-US" dirty="0">
              <a:solidFill>
                <a:srgbClr val="0000FF"/>
              </a:solidFill>
            </a:endParaRPr>
          </a:p>
          <a:p>
            <a:pPr marL="285750" indent="-285750">
              <a:buFont typeface="Arial"/>
              <a:buChar char="•"/>
            </a:pPr>
            <a:r>
              <a:rPr lang="en-US" dirty="0" smtClean="0">
                <a:solidFill>
                  <a:srgbClr val="0000FF"/>
                </a:solidFill>
              </a:rPr>
              <a:t>DES: imager with 5 filters. In 5 years will cover 5000 square degrees to magnitude 24 and z up to ~1.5.  Status: running.</a:t>
            </a:r>
            <a:endParaRPr lang="en-US" dirty="0">
              <a:solidFill>
                <a:srgbClr val="0000FF"/>
              </a:solidFill>
            </a:endParaRPr>
          </a:p>
          <a:p>
            <a:pPr marL="285750" indent="-285750">
              <a:buFont typeface="Arial"/>
              <a:buChar char="•"/>
            </a:pPr>
            <a:r>
              <a:rPr lang="en-US" dirty="0" smtClean="0">
                <a:solidFill>
                  <a:srgbClr val="0000FF"/>
                </a:solidFill>
              </a:rPr>
              <a:t>MS-DESI: Spectrograph.  Status: start in 2017?</a:t>
            </a:r>
            <a:endParaRPr lang="en-US" dirty="0">
              <a:solidFill>
                <a:srgbClr val="0000FF"/>
              </a:solidFill>
            </a:endParaRPr>
          </a:p>
          <a:p>
            <a:pPr marL="285750" indent="-285750">
              <a:buFont typeface="Arial"/>
              <a:buChar char="•"/>
            </a:pPr>
            <a:r>
              <a:rPr lang="en-US" dirty="0" smtClean="0">
                <a:solidFill>
                  <a:srgbClr val="0000FF"/>
                </a:solidFill>
              </a:rPr>
              <a:t>EUCLID: Space imager and spectrograph.  Status: launch date ~2019.</a:t>
            </a:r>
            <a:endParaRPr lang="en-US" dirty="0">
              <a:solidFill>
                <a:srgbClr val="0000FF"/>
              </a:solidFill>
            </a:endParaRPr>
          </a:p>
          <a:p>
            <a:pPr marL="285750" indent="-285750">
              <a:buFont typeface="Arial"/>
              <a:buChar char="•"/>
            </a:pPr>
            <a:r>
              <a:rPr lang="en-US" dirty="0" smtClean="0">
                <a:solidFill>
                  <a:srgbClr val="0000FF"/>
                </a:solidFill>
              </a:rPr>
              <a:t>LSST: imager with 6 filters.   Status: scheduled to start in 2021.</a:t>
            </a:r>
            <a:endParaRPr lang="en-US" dirty="0">
              <a:solidFill>
                <a:srgbClr val="0000FF"/>
              </a:solidFill>
            </a:endParaRPr>
          </a:p>
        </p:txBody>
      </p:sp>
      <p:sp>
        <p:nvSpPr>
          <p:cNvPr id="7" name="Rectangle 2"/>
          <p:cNvSpPr txBox="1">
            <a:spLocks noChangeArrowheads="1"/>
          </p:cNvSpPr>
          <p:nvPr/>
        </p:nvSpPr>
        <p:spPr>
          <a:xfrm>
            <a:off x="599440" y="0"/>
            <a:ext cx="7680960" cy="599440"/>
          </a:xfrm>
          <a:prstGeom prst="rect">
            <a:avLst/>
          </a:prstGeom>
          <a:solidFill>
            <a:srgbClr val="FAB23C"/>
          </a:solidFill>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400" dirty="0" smtClean="0"/>
              <a:t>So, what needs to be measured to study DE?</a:t>
            </a:r>
          </a:p>
        </p:txBody>
      </p:sp>
    </p:spTree>
    <p:extLst>
      <p:ext uri="{BB962C8B-B14F-4D97-AF65-F5344CB8AC3E}">
        <p14:creationId xmlns:p14="http://schemas.microsoft.com/office/powerpoint/2010/main" val="37121561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1119" y="3108961"/>
            <a:ext cx="5389285" cy="3247390"/>
          </a:xfrm>
          <a:prstGeom prst="rect">
            <a:avLst/>
          </a:prstGeom>
        </p:spPr>
      </p:pic>
      <p:sp>
        <p:nvSpPr>
          <p:cNvPr id="3" name="Date Placeholder 2"/>
          <p:cNvSpPr>
            <a:spLocks noGrp="1"/>
          </p:cNvSpPr>
          <p:nvPr>
            <p:ph type="dt" sz="quarter" idx="10"/>
          </p:nvPr>
        </p:nvSpPr>
        <p:spPr>
          <a:xfrm>
            <a:off x="457199" y="6488430"/>
            <a:ext cx="3525521" cy="365125"/>
          </a:xfrm>
        </p:spPr>
        <p:txBody>
          <a:bodyPr/>
          <a:lstStyle/>
          <a:p>
            <a:pPr>
              <a:defRPr/>
            </a:pPr>
            <a:r>
              <a:rPr lang="en-US" dirty="0" smtClean="0"/>
              <a:t>MKIDs and Cosmology, </a:t>
            </a:r>
            <a:r>
              <a:rPr lang="en-US" dirty="0" err="1" smtClean="0"/>
              <a:t>Fermilab</a:t>
            </a:r>
            <a:r>
              <a:rPr lang="en-US" dirty="0" smtClean="0"/>
              <a:t> 26-AUG-2013</a:t>
            </a:r>
            <a:endParaRPr lang="en-US" dirty="0"/>
          </a:p>
        </p:txBody>
      </p:sp>
      <p:sp>
        <p:nvSpPr>
          <p:cNvPr id="4" name="Footer Placeholder 3"/>
          <p:cNvSpPr>
            <a:spLocks noGrp="1"/>
          </p:cNvSpPr>
          <p:nvPr>
            <p:ph type="ftr" sz="quarter" idx="11"/>
          </p:nvPr>
        </p:nvSpPr>
        <p:spPr/>
        <p:txBody>
          <a:bodyPr/>
          <a:lstStyle/>
          <a:p>
            <a:pPr>
              <a:defRPr/>
            </a:pPr>
            <a:r>
              <a:rPr lang="en-US" smtClean="0"/>
              <a:t>G. Gutierrez, Fermilab</a:t>
            </a:r>
            <a:endParaRPr lang="en-US"/>
          </a:p>
        </p:txBody>
      </p:sp>
      <p:sp>
        <p:nvSpPr>
          <p:cNvPr id="5" name="Slide Number Placeholder 4"/>
          <p:cNvSpPr>
            <a:spLocks noGrp="1"/>
          </p:cNvSpPr>
          <p:nvPr>
            <p:ph type="sldNum" sz="quarter" idx="12"/>
          </p:nvPr>
        </p:nvSpPr>
        <p:spPr/>
        <p:txBody>
          <a:bodyPr/>
          <a:lstStyle/>
          <a:p>
            <a:pPr>
              <a:defRPr/>
            </a:pPr>
            <a:fld id="{16182764-5F00-FF41-A482-02276BC6D9F4}" type="slidenum">
              <a:rPr lang="en-US" smtClean="0"/>
              <a:pPr>
                <a:defRPr/>
              </a:pPr>
              <a:t>19</a:t>
            </a:fld>
            <a:endParaRPr lang="en-US"/>
          </a:p>
        </p:txBody>
      </p:sp>
      <p:sp>
        <p:nvSpPr>
          <p:cNvPr id="6" name="Title 1"/>
          <p:cNvSpPr>
            <a:spLocks noGrp="1"/>
          </p:cNvSpPr>
          <p:nvPr>
            <p:ph type="title"/>
          </p:nvPr>
        </p:nvSpPr>
        <p:spPr>
          <a:xfrm>
            <a:off x="71120" y="50800"/>
            <a:ext cx="2972506" cy="698439"/>
          </a:xfrm>
          <a:solidFill>
            <a:srgbClr val="FAB23C"/>
          </a:solidFill>
        </p:spPr>
        <p:txBody>
          <a:bodyPr>
            <a:normAutofit/>
          </a:bodyPr>
          <a:lstStyle/>
          <a:p>
            <a:pPr>
              <a:defRPr/>
            </a:pPr>
            <a:r>
              <a:rPr lang="en-US" sz="3500" dirty="0" smtClean="0"/>
              <a:t>MS-DESI </a:t>
            </a:r>
            <a:endParaRPr lang="en-US" sz="3500" dirty="0"/>
          </a:p>
        </p:txBody>
      </p:sp>
      <p:pic>
        <p:nvPicPr>
          <p:cNvPr id="7" name="Picture 6"/>
          <p:cNvPicPr>
            <a:picLocks noChangeAspect="1"/>
          </p:cNvPicPr>
          <p:nvPr/>
        </p:nvPicPr>
        <p:blipFill>
          <a:blip r:embed="rId3"/>
          <a:stretch>
            <a:fillRect/>
          </a:stretch>
        </p:blipFill>
        <p:spPr>
          <a:xfrm>
            <a:off x="4744720" y="0"/>
            <a:ext cx="4368800" cy="3467100"/>
          </a:xfrm>
          <a:prstGeom prst="rect">
            <a:avLst/>
          </a:prstGeom>
        </p:spPr>
      </p:pic>
      <p:pic>
        <p:nvPicPr>
          <p:cNvPr id="9" name="Picture 8"/>
          <p:cNvPicPr>
            <a:picLocks noChangeAspect="1"/>
          </p:cNvPicPr>
          <p:nvPr/>
        </p:nvPicPr>
        <p:blipFill>
          <a:blip r:embed="rId4"/>
          <a:stretch>
            <a:fillRect/>
          </a:stretch>
        </p:blipFill>
        <p:spPr>
          <a:xfrm>
            <a:off x="5715000" y="3600451"/>
            <a:ext cx="2311400" cy="2755900"/>
          </a:xfrm>
          <a:prstGeom prst="rect">
            <a:avLst/>
          </a:prstGeom>
        </p:spPr>
      </p:pic>
      <p:sp>
        <p:nvSpPr>
          <p:cNvPr id="10" name="TextBox 9"/>
          <p:cNvSpPr txBox="1"/>
          <p:nvPr/>
        </p:nvSpPr>
        <p:spPr>
          <a:xfrm>
            <a:off x="8026400" y="3840480"/>
            <a:ext cx="1209040" cy="1754327"/>
          </a:xfrm>
          <a:prstGeom prst="rect">
            <a:avLst/>
          </a:prstGeom>
          <a:noFill/>
        </p:spPr>
        <p:txBody>
          <a:bodyPr wrap="square" rtlCol="0">
            <a:spAutoFit/>
          </a:bodyPr>
          <a:lstStyle/>
          <a:p>
            <a:r>
              <a:rPr lang="en-US" dirty="0" smtClean="0"/>
              <a:t>~5 </a:t>
            </a:r>
            <a:r>
              <a:rPr lang="en-US" dirty="0" err="1" smtClean="0"/>
              <a:t>μm</a:t>
            </a:r>
            <a:r>
              <a:rPr lang="en-US" dirty="0" smtClean="0"/>
              <a:t> resolution</a:t>
            </a:r>
          </a:p>
          <a:p>
            <a:endParaRPr lang="en-US" dirty="0"/>
          </a:p>
          <a:p>
            <a:r>
              <a:rPr lang="en-US" dirty="0" smtClean="0"/>
              <a:t>~12 mm actuator pitch</a:t>
            </a:r>
            <a:endParaRPr lang="en-US" dirty="0"/>
          </a:p>
        </p:txBody>
      </p:sp>
      <p:sp>
        <p:nvSpPr>
          <p:cNvPr id="11" name="TextBox 10"/>
          <p:cNvSpPr txBox="1"/>
          <p:nvPr/>
        </p:nvSpPr>
        <p:spPr>
          <a:xfrm>
            <a:off x="284480" y="963414"/>
            <a:ext cx="4226560" cy="2031325"/>
          </a:xfrm>
          <a:prstGeom prst="rect">
            <a:avLst/>
          </a:prstGeom>
          <a:noFill/>
        </p:spPr>
        <p:txBody>
          <a:bodyPr wrap="square" rtlCol="0">
            <a:spAutoFit/>
          </a:bodyPr>
          <a:lstStyle/>
          <a:p>
            <a:pPr marL="342900" indent="-342900">
              <a:buFont typeface="+mj-lt"/>
              <a:buAutoNum type="arabicPeriod"/>
            </a:pPr>
            <a:r>
              <a:rPr lang="en-US" dirty="0" smtClean="0"/>
              <a:t>4 m telescope</a:t>
            </a:r>
          </a:p>
          <a:p>
            <a:pPr marL="342900" indent="-342900">
              <a:buFont typeface="+mj-lt"/>
              <a:buAutoNum type="arabicPeriod"/>
            </a:pPr>
            <a:r>
              <a:rPr lang="en-US" dirty="0" smtClean="0"/>
              <a:t>5000 fiber, 3 arm spectrograph, R~4000</a:t>
            </a:r>
          </a:p>
          <a:p>
            <a:pPr marL="342900" indent="-342900">
              <a:buFont typeface="+mj-lt"/>
              <a:buAutoNum type="arabicPeriod"/>
            </a:pPr>
            <a:r>
              <a:rPr lang="en-US" dirty="0" smtClean="0"/>
              <a:t>Spectra for 1800 objects/deg</a:t>
            </a:r>
            <a:r>
              <a:rPr lang="en-US" baseline="30000" dirty="0" smtClean="0"/>
              <a:t>2</a:t>
            </a:r>
            <a:r>
              <a:rPr lang="en-US" dirty="0" smtClean="0"/>
              <a:t> (~10% of available galaxies) </a:t>
            </a:r>
          </a:p>
          <a:p>
            <a:pPr marL="342900" indent="-342900">
              <a:buFont typeface="+mj-lt"/>
              <a:buAutoNum type="arabicPeriod"/>
            </a:pPr>
            <a:r>
              <a:rPr lang="en-US" dirty="0" smtClean="0"/>
              <a:t>Magnitude limit ~22.5, z~3.5</a:t>
            </a:r>
          </a:p>
          <a:p>
            <a:pPr marL="342900" indent="-342900">
              <a:buFont typeface="+mj-lt"/>
              <a:buAutoNum type="arabicPeriod"/>
            </a:pPr>
            <a:r>
              <a:rPr lang="en-US" dirty="0" smtClean="0"/>
              <a:t>Will cover 14,000 deg</a:t>
            </a:r>
            <a:r>
              <a:rPr lang="en-US" baseline="30000" dirty="0" smtClean="0"/>
              <a:t>2</a:t>
            </a:r>
            <a:r>
              <a:rPr lang="en-US" dirty="0" smtClean="0"/>
              <a:t> in 3 years</a:t>
            </a:r>
          </a:p>
          <a:p>
            <a:pPr marL="342900" indent="-342900">
              <a:buFont typeface="+mj-lt"/>
              <a:buAutoNum type="arabicPeriod"/>
            </a:pPr>
            <a:r>
              <a:rPr lang="en-US" dirty="0" smtClean="0"/>
              <a:t>20 M galaxies, 0.6 M QSO</a:t>
            </a:r>
          </a:p>
        </p:txBody>
      </p:sp>
    </p:spTree>
    <p:extLst>
      <p:ext uri="{BB962C8B-B14F-4D97-AF65-F5344CB8AC3E}">
        <p14:creationId xmlns:p14="http://schemas.microsoft.com/office/powerpoint/2010/main" val="25496653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189-01D.hr.jpg"/>
          <p:cNvPicPr>
            <a:picLocks noChangeAspect="1"/>
          </p:cNvPicPr>
          <p:nvPr/>
        </p:nvPicPr>
        <p:blipFill rotWithShape="1">
          <a:blip r:embed="rId2">
            <a:extLst>
              <a:ext uri="{28A0092B-C50C-407E-A947-70E740481C1C}">
                <a14:useLocalDpi xmlns:a14="http://schemas.microsoft.com/office/drawing/2010/main" val="0"/>
              </a:ext>
            </a:extLst>
          </a:blip>
          <a:srcRect l="11111"/>
          <a:stretch/>
        </p:blipFill>
        <p:spPr>
          <a:xfrm>
            <a:off x="0" y="0"/>
            <a:ext cx="9144000" cy="6858000"/>
          </a:xfrm>
          <a:prstGeom prst="rect">
            <a:avLst/>
          </a:prstGeom>
        </p:spPr>
      </p:pic>
      <p:sp>
        <p:nvSpPr>
          <p:cNvPr id="3" name="Text Box 10"/>
          <p:cNvSpPr txBox="1">
            <a:spLocks noChangeArrowheads="1"/>
          </p:cNvSpPr>
          <p:nvPr/>
        </p:nvSpPr>
        <p:spPr bwMode="auto">
          <a:xfrm>
            <a:off x="282844" y="3929035"/>
            <a:ext cx="8609001" cy="2474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30000"/>
              </a:lnSpc>
              <a:buFontTx/>
              <a:buChar char="•"/>
              <a:defRPr/>
            </a:pPr>
            <a:r>
              <a:rPr lang="en-US" sz="2400" b="1" dirty="0">
                <a:solidFill>
                  <a:srgbClr val="FFFFFF"/>
                </a:solidFill>
              </a:rPr>
              <a:t> </a:t>
            </a:r>
            <a:r>
              <a:rPr lang="en-US" sz="2400" b="1" dirty="0" smtClean="0">
                <a:solidFill>
                  <a:srgbClr val="FFFFFF"/>
                </a:solidFill>
              </a:rPr>
              <a:t>Why dark energy? And the next two factors of five or ten?</a:t>
            </a:r>
          </a:p>
          <a:p>
            <a:pPr>
              <a:lnSpc>
                <a:spcPct val="130000"/>
              </a:lnSpc>
              <a:buFontTx/>
              <a:buChar char="•"/>
              <a:defRPr/>
            </a:pPr>
            <a:r>
              <a:rPr lang="en-US" sz="2400" b="1" dirty="0">
                <a:solidFill>
                  <a:srgbClr val="FFFFFF"/>
                </a:solidFill>
              </a:rPr>
              <a:t> </a:t>
            </a:r>
            <a:r>
              <a:rPr lang="en-US" sz="2400" b="1" dirty="0" smtClean="0">
                <a:solidFill>
                  <a:srgbClr val="FFFFFF"/>
                </a:solidFill>
              </a:rPr>
              <a:t>A brief introduction to MKIDs (enough to set the stage)</a:t>
            </a:r>
            <a:endParaRPr lang="en-US" sz="2400" b="1" dirty="0">
              <a:solidFill>
                <a:srgbClr val="FFFFFF"/>
              </a:solidFill>
            </a:endParaRPr>
          </a:p>
          <a:p>
            <a:pPr>
              <a:lnSpc>
                <a:spcPct val="130000"/>
              </a:lnSpc>
              <a:buFontTx/>
              <a:buChar char="•"/>
              <a:defRPr/>
            </a:pPr>
            <a:r>
              <a:rPr lang="en-US" sz="2400" b="1" dirty="0">
                <a:solidFill>
                  <a:srgbClr val="FFFFFF"/>
                </a:solidFill>
              </a:rPr>
              <a:t> </a:t>
            </a:r>
            <a:r>
              <a:rPr lang="en-US" sz="2400" b="1" dirty="0" smtClean="0">
                <a:solidFill>
                  <a:srgbClr val="FFFFFF"/>
                </a:solidFill>
              </a:rPr>
              <a:t>Quick survey of the main players (DES, MS-DESI, EUCLID, LSST) </a:t>
            </a:r>
            <a:endParaRPr lang="en-US" sz="2400" b="1" dirty="0">
              <a:solidFill>
                <a:srgbClr val="FFFFFF"/>
              </a:solidFill>
            </a:endParaRPr>
          </a:p>
          <a:p>
            <a:pPr>
              <a:lnSpc>
                <a:spcPct val="130000"/>
              </a:lnSpc>
              <a:buFontTx/>
              <a:buChar char="•"/>
              <a:defRPr/>
            </a:pPr>
            <a:r>
              <a:rPr lang="en-US" sz="2400" b="1" dirty="0">
                <a:solidFill>
                  <a:srgbClr val="FFFFFF"/>
                </a:solidFill>
              </a:rPr>
              <a:t> </a:t>
            </a:r>
            <a:r>
              <a:rPr lang="en-US" sz="2400" b="1" dirty="0" smtClean="0">
                <a:solidFill>
                  <a:srgbClr val="FFFFFF"/>
                </a:solidFill>
              </a:rPr>
              <a:t>MKIDs as a low resolution spectrograph in the LSST era.</a:t>
            </a:r>
          </a:p>
          <a:p>
            <a:pPr>
              <a:lnSpc>
                <a:spcPct val="130000"/>
              </a:lnSpc>
              <a:buFontTx/>
              <a:buChar char="•"/>
              <a:defRPr/>
            </a:pPr>
            <a:r>
              <a:rPr lang="en-US" sz="2400" b="1" dirty="0">
                <a:solidFill>
                  <a:srgbClr val="FFFFFF"/>
                </a:solidFill>
              </a:rPr>
              <a:t> </a:t>
            </a:r>
            <a:r>
              <a:rPr lang="en-US" sz="2400" b="1" dirty="0" smtClean="0">
                <a:solidFill>
                  <a:srgbClr val="FFFFFF"/>
                </a:solidFill>
              </a:rPr>
              <a:t>I will conclude with my list of questions.</a:t>
            </a:r>
          </a:p>
        </p:txBody>
      </p:sp>
      <p:sp>
        <p:nvSpPr>
          <p:cNvPr id="5" name="Rectangle 2"/>
          <p:cNvSpPr txBox="1">
            <a:spLocks noChangeArrowheads="1"/>
          </p:cNvSpPr>
          <p:nvPr/>
        </p:nvSpPr>
        <p:spPr>
          <a:xfrm>
            <a:off x="68385" y="-1"/>
            <a:ext cx="9075615" cy="1133232"/>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b="1" dirty="0" smtClean="0">
                <a:solidFill>
                  <a:srgbClr val="FFFFFF"/>
                </a:solidFill>
              </a:rPr>
              <a:t>Motivation</a:t>
            </a:r>
          </a:p>
          <a:p>
            <a:pPr>
              <a:defRPr/>
            </a:pPr>
            <a:r>
              <a:rPr lang="en-US" sz="3200" b="1" dirty="0" smtClean="0">
                <a:solidFill>
                  <a:srgbClr val="FFFFFF"/>
                </a:solidFill>
              </a:rPr>
              <a:t>(</a:t>
            </a:r>
            <a:r>
              <a:rPr lang="en-US" sz="3200" b="1" dirty="0">
                <a:solidFill>
                  <a:srgbClr val="FFFFFF"/>
                </a:solidFill>
              </a:rPr>
              <a:t>M</a:t>
            </a:r>
            <a:r>
              <a:rPr lang="en-US" sz="3200" b="1" dirty="0" smtClean="0">
                <a:solidFill>
                  <a:srgbClr val="FFFFFF"/>
                </a:solidFill>
              </a:rPr>
              <a:t>y non-expert questions on MKIDs and cosmology)</a:t>
            </a:r>
          </a:p>
        </p:txBody>
      </p:sp>
      <p:sp>
        <p:nvSpPr>
          <p:cNvPr id="6" name="Rectangle 3"/>
          <p:cNvSpPr txBox="1">
            <a:spLocks noChangeArrowheads="1"/>
          </p:cNvSpPr>
          <p:nvPr/>
        </p:nvSpPr>
        <p:spPr>
          <a:xfrm>
            <a:off x="2802149" y="1357861"/>
            <a:ext cx="4495466" cy="12192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en-US" sz="2800" dirty="0" smtClean="0">
                <a:solidFill>
                  <a:schemeClr val="bg1"/>
                </a:solidFill>
              </a:rPr>
              <a:t>Gaston Gutierrez</a:t>
            </a:r>
          </a:p>
          <a:p>
            <a:pPr marL="0" indent="0" algn="ctr">
              <a:buNone/>
              <a:defRPr/>
            </a:pPr>
            <a:r>
              <a:rPr lang="en-US" sz="2800" dirty="0" err="1" smtClean="0">
                <a:solidFill>
                  <a:schemeClr val="bg1"/>
                </a:solidFill>
              </a:rPr>
              <a:t>Fermilab</a:t>
            </a:r>
            <a:endParaRPr lang="en-US" sz="2800" dirty="0" smtClean="0">
              <a:solidFill>
                <a:schemeClr val="bg1"/>
              </a:solidFill>
            </a:endParaRPr>
          </a:p>
        </p:txBody>
      </p:sp>
      <p:sp>
        <p:nvSpPr>
          <p:cNvPr id="7" name="Date Placeholder 6"/>
          <p:cNvSpPr>
            <a:spLocks noGrp="1"/>
          </p:cNvSpPr>
          <p:nvPr>
            <p:ph type="dt" sz="half" idx="10"/>
          </p:nvPr>
        </p:nvSpPr>
        <p:spPr/>
        <p:txBody>
          <a:bodyPr/>
          <a:lstStyle/>
          <a:p>
            <a:r>
              <a:rPr lang="en-US" smtClean="0"/>
              <a:t>MKIDs and Cosmology, Fermilab 26-AUG-2013</a:t>
            </a:r>
            <a:endParaRPr lang="en-US"/>
          </a:p>
        </p:txBody>
      </p:sp>
      <p:sp>
        <p:nvSpPr>
          <p:cNvPr id="8" name="Footer Placeholder 7"/>
          <p:cNvSpPr>
            <a:spLocks noGrp="1"/>
          </p:cNvSpPr>
          <p:nvPr>
            <p:ph type="ftr" sz="quarter" idx="11"/>
          </p:nvPr>
        </p:nvSpPr>
        <p:spPr/>
        <p:txBody>
          <a:bodyPr/>
          <a:lstStyle/>
          <a:p>
            <a:r>
              <a:rPr lang="en-US" smtClean="0"/>
              <a:t>G. Gutierrez, Fermilab</a:t>
            </a:r>
            <a:endParaRPr lang="en-US"/>
          </a:p>
        </p:txBody>
      </p:sp>
      <p:sp>
        <p:nvSpPr>
          <p:cNvPr id="9" name="Slide Number Placeholder 8"/>
          <p:cNvSpPr>
            <a:spLocks noGrp="1"/>
          </p:cNvSpPr>
          <p:nvPr>
            <p:ph type="sldNum" sz="quarter" idx="12"/>
          </p:nvPr>
        </p:nvSpPr>
        <p:spPr/>
        <p:txBody>
          <a:bodyPr/>
          <a:lstStyle/>
          <a:p>
            <a:fld id="{D402C365-544F-E94D-863C-5ED91A8B679F}" type="slidenum">
              <a:rPr lang="en-US" smtClean="0"/>
              <a:t>2</a:t>
            </a:fld>
            <a:endParaRPr lang="en-US"/>
          </a:p>
        </p:txBody>
      </p:sp>
    </p:spTree>
    <p:extLst>
      <p:ext uri="{BB962C8B-B14F-4D97-AF65-F5344CB8AC3E}">
        <p14:creationId xmlns:p14="http://schemas.microsoft.com/office/powerpoint/2010/main" val="5932771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G. Gutierrez, Fermilab</a:t>
            </a:r>
            <a:endParaRPr lang="en-US"/>
          </a:p>
        </p:txBody>
      </p:sp>
      <p:sp>
        <p:nvSpPr>
          <p:cNvPr id="5" name="Slide Number Placeholder 4"/>
          <p:cNvSpPr>
            <a:spLocks noGrp="1"/>
          </p:cNvSpPr>
          <p:nvPr>
            <p:ph type="sldNum" sz="quarter" idx="12"/>
          </p:nvPr>
        </p:nvSpPr>
        <p:spPr/>
        <p:txBody>
          <a:bodyPr/>
          <a:lstStyle/>
          <a:p>
            <a:pPr>
              <a:defRPr/>
            </a:pPr>
            <a:fld id="{16182764-5F00-FF41-A482-02276BC6D9F4}" type="slidenum">
              <a:rPr lang="en-US" smtClean="0"/>
              <a:pPr>
                <a:defRPr/>
              </a:pPr>
              <a:t>20</a:t>
            </a:fld>
            <a:endParaRPr lang="en-US"/>
          </a:p>
        </p:txBody>
      </p:sp>
      <p:sp>
        <p:nvSpPr>
          <p:cNvPr id="6" name="Rectangle 2"/>
          <p:cNvSpPr txBox="1">
            <a:spLocks noChangeArrowheads="1"/>
          </p:cNvSpPr>
          <p:nvPr/>
        </p:nvSpPr>
        <p:spPr>
          <a:xfrm>
            <a:off x="1452880" y="121920"/>
            <a:ext cx="5984240" cy="599440"/>
          </a:xfrm>
          <a:prstGeom prst="rect">
            <a:avLst/>
          </a:prstGeom>
          <a:solidFill>
            <a:srgbClr val="FAB23C"/>
          </a:solidFill>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400" dirty="0" smtClean="0"/>
              <a:t>How far in redshift will MS-DESI go?</a:t>
            </a:r>
          </a:p>
        </p:txBody>
      </p:sp>
      <p:pic>
        <p:nvPicPr>
          <p:cNvPr id="9" name="Picture 8" descr="SDSS-BOSS-illustr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20" y="2606039"/>
            <a:ext cx="3795840" cy="2997460"/>
          </a:xfrm>
          <a:prstGeom prst="rect">
            <a:avLst/>
          </a:prstGeom>
        </p:spPr>
      </p:pic>
      <p:pic>
        <p:nvPicPr>
          <p:cNvPr id="2" name="Picture 1"/>
          <p:cNvPicPr>
            <a:picLocks noChangeAspect="1"/>
          </p:cNvPicPr>
          <p:nvPr/>
        </p:nvPicPr>
        <p:blipFill>
          <a:blip r:embed="rId3"/>
          <a:stretch>
            <a:fillRect/>
          </a:stretch>
        </p:blipFill>
        <p:spPr>
          <a:xfrm>
            <a:off x="4668519" y="2509778"/>
            <a:ext cx="4317341" cy="3246121"/>
          </a:xfrm>
          <a:prstGeom prst="rect">
            <a:avLst/>
          </a:prstGeom>
        </p:spPr>
      </p:pic>
      <p:sp>
        <p:nvSpPr>
          <p:cNvPr id="10" name="TextBox 9"/>
          <p:cNvSpPr txBox="1"/>
          <p:nvPr/>
        </p:nvSpPr>
        <p:spPr>
          <a:xfrm>
            <a:off x="304800" y="1642348"/>
            <a:ext cx="8677676" cy="369332"/>
          </a:xfrm>
          <a:prstGeom prst="rect">
            <a:avLst/>
          </a:prstGeom>
          <a:noFill/>
        </p:spPr>
        <p:txBody>
          <a:bodyPr wrap="none" rtlCol="0">
            <a:spAutoFit/>
          </a:bodyPr>
          <a:lstStyle/>
          <a:p>
            <a:r>
              <a:rPr lang="en-US" dirty="0" smtClean="0"/>
              <a:t>Beautiful new result: “BAO in the Lyα forest of BOSS quasars”  arXiv:1211.261v1, Nov 2012.</a:t>
            </a:r>
            <a:endParaRPr lang="en-US" dirty="0"/>
          </a:p>
        </p:txBody>
      </p:sp>
      <p:sp>
        <p:nvSpPr>
          <p:cNvPr id="8" name="Date Placeholder 7"/>
          <p:cNvSpPr>
            <a:spLocks noGrp="1"/>
          </p:cNvSpPr>
          <p:nvPr>
            <p:ph type="dt" sz="half" idx="10"/>
          </p:nvPr>
        </p:nvSpPr>
        <p:spPr/>
        <p:txBody>
          <a:bodyPr/>
          <a:lstStyle/>
          <a:p>
            <a:r>
              <a:rPr lang="en-US" smtClean="0"/>
              <a:t>MKIDs and Cosmology, Fermilab 26-AUG-2013</a:t>
            </a:r>
            <a:endParaRPr lang="en-US"/>
          </a:p>
        </p:txBody>
      </p:sp>
    </p:spTree>
    <p:extLst>
      <p:ext uri="{BB962C8B-B14F-4D97-AF65-F5344CB8AC3E}">
        <p14:creationId xmlns:p14="http://schemas.microsoft.com/office/powerpoint/2010/main" val="357207348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a:xfrm>
            <a:off x="457199" y="6498590"/>
            <a:ext cx="3454401" cy="365125"/>
          </a:xfrm>
        </p:spPr>
        <p:txBody>
          <a:bodyPr/>
          <a:lstStyle/>
          <a:p>
            <a:pPr>
              <a:defRPr/>
            </a:pPr>
            <a:r>
              <a:rPr lang="en-US" dirty="0" smtClean="0"/>
              <a:t>MKIDs and Cosmology, </a:t>
            </a:r>
            <a:r>
              <a:rPr lang="en-US" dirty="0" err="1" smtClean="0"/>
              <a:t>Fermilab</a:t>
            </a:r>
            <a:r>
              <a:rPr lang="en-US" dirty="0" smtClean="0"/>
              <a:t> 26-AUG-2013</a:t>
            </a:r>
            <a:endParaRPr lang="en-US" dirty="0"/>
          </a:p>
        </p:txBody>
      </p:sp>
      <p:sp>
        <p:nvSpPr>
          <p:cNvPr id="4" name="Footer Placeholder 3"/>
          <p:cNvSpPr>
            <a:spLocks noGrp="1"/>
          </p:cNvSpPr>
          <p:nvPr>
            <p:ph type="ftr" sz="quarter" idx="11"/>
          </p:nvPr>
        </p:nvSpPr>
        <p:spPr/>
        <p:txBody>
          <a:bodyPr/>
          <a:lstStyle/>
          <a:p>
            <a:pPr>
              <a:defRPr/>
            </a:pPr>
            <a:r>
              <a:rPr lang="en-US" smtClean="0"/>
              <a:t>G. Gutierrez, Fermilab</a:t>
            </a:r>
            <a:endParaRPr lang="en-US"/>
          </a:p>
        </p:txBody>
      </p:sp>
      <p:sp>
        <p:nvSpPr>
          <p:cNvPr id="5" name="Slide Number Placeholder 4"/>
          <p:cNvSpPr>
            <a:spLocks noGrp="1"/>
          </p:cNvSpPr>
          <p:nvPr>
            <p:ph type="sldNum" sz="quarter" idx="12"/>
          </p:nvPr>
        </p:nvSpPr>
        <p:spPr/>
        <p:txBody>
          <a:bodyPr/>
          <a:lstStyle/>
          <a:p>
            <a:pPr>
              <a:defRPr/>
            </a:pPr>
            <a:fld id="{16182764-5F00-FF41-A482-02276BC6D9F4}" type="slidenum">
              <a:rPr lang="en-US" smtClean="0"/>
              <a:pPr>
                <a:defRPr/>
              </a:pPr>
              <a:t>21</a:t>
            </a:fld>
            <a:endParaRPr lang="en-US"/>
          </a:p>
        </p:txBody>
      </p:sp>
      <p:sp>
        <p:nvSpPr>
          <p:cNvPr id="6" name="Title 1"/>
          <p:cNvSpPr>
            <a:spLocks noGrp="1"/>
          </p:cNvSpPr>
          <p:nvPr>
            <p:ph type="title"/>
          </p:nvPr>
        </p:nvSpPr>
        <p:spPr>
          <a:xfrm>
            <a:off x="71120" y="50800"/>
            <a:ext cx="2972506" cy="698439"/>
          </a:xfrm>
          <a:solidFill>
            <a:srgbClr val="FAB23C"/>
          </a:solidFill>
        </p:spPr>
        <p:txBody>
          <a:bodyPr>
            <a:normAutofit/>
          </a:bodyPr>
          <a:lstStyle/>
          <a:p>
            <a:pPr>
              <a:defRPr/>
            </a:pPr>
            <a:r>
              <a:rPr lang="en-US" sz="3500" dirty="0" smtClean="0"/>
              <a:t>MS-DESI </a:t>
            </a:r>
            <a:endParaRPr lang="en-US" sz="3500" dirty="0"/>
          </a:p>
        </p:txBody>
      </p:sp>
      <p:grpSp>
        <p:nvGrpSpPr>
          <p:cNvPr id="9" name="Group 8"/>
          <p:cNvGrpSpPr/>
          <p:nvPr/>
        </p:nvGrpSpPr>
        <p:grpSpPr>
          <a:xfrm>
            <a:off x="457199" y="1341120"/>
            <a:ext cx="8068805" cy="4541520"/>
            <a:chOff x="457199" y="1341120"/>
            <a:chExt cx="8068805" cy="4541520"/>
          </a:xfrm>
        </p:grpSpPr>
        <p:pic>
          <p:nvPicPr>
            <p:cNvPr id="2" name="Picture 1"/>
            <p:cNvPicPr>
              <a:picLocks noChangeAspect="1"/>
            </p:cNvPicPr>
            <p:nvPr/>
          </p:nvPicPr>
          <p:blipFill>
            <a:blip r:embed="rId2"/>
            <a:stretch>
              <a:fillRect/>
            </a:stretch>
          </p:blipFill>
          <p:spPr>
            <a:xfrm>
              <a:off x="457199" y="1341120"/>
              <a:ext cx="8068805" cy="4541520"/>
            </a:xfrm>
            <a:prstGeom prst="rect">
              <a:avLst/>
            </a:prstGeom>
          </p:spPr>
        </p:pic>
        <p:cxnSp>
          <p:nvCxnSpPr>
            <p:cNvPr id="8" name="Straight Connector 7"/>
            <p:cNvCxnSpPr/>
            <p:nvPr/>
          </p:nvCxnSpPr>
          <p:spPr>
            <a:xfrm>
              <a:off x="8526004" y="1808480"/>
              <a:ext cx="0" cy="339344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1433289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a:xfrm>
            <a:off x="457199" y="6488430"/>
            <a:ext cx="3474721" cy="365125"/>
          </a:xfrm>
        </p:spPr>
        <p:txBody>
          <a:bodyPr/>
          <a:lstStyle/>
          <a:p>
            <a:pPr>
              <a:defRPr/>
            </a:pPr>
            <a:r>
              <a:rPr lang="en-US" dirty="0" smtClean="0"/>
              <a:t>MKIDs and Cosmology, </a:t>
            </a:r>
            <a:r>
              <a:rPr lang="en-US" dirty="0" err="1" smtClean="0"/>
              <a:t>Fermilab</a:t>
            </a:r>
            <a:r>
              <a:rPr lang="en-US" dirty="0" smtClean="0"/>
              <a:t> 26-AUG-2013</a:t>
            </a:r>
            <a:endParaRPr lang="en-US" dirty="0"/>
          </a:p>
        </p:txBody>
      </p:sp>
      <p:sp>
        <p:nvSpPr>
          <p:cNvPr id="4" name="Footer Placeholder 3"/>
          <p:cNvSpPr>
            <a:spLocks noGrp="1"/>
          </p:cNvSpPr>
          <p:nvPr>
            <p:ph type="ftr" sz="quarter" idx="11"/>
          </p:nvPr>
        </p:nvSpPr>
        <p:spPr/>
        <p:txBody>
          <a:bodyPr/>
          <a:lstStyle/>
          <a:p>
            <a:pPr>
              <a:defRPr/>
            </a:pPr>
            <a:r>
              <a:rPr lang="en-US" smtClean="0"/>
              <a:t>G. Gutierrez, Fermilab</a:t>
            </a:r>
            <a:endParaRPr lang="en-US"/>
          </a:p>
        </p:txBody>
      </p:sp>
      <p:sp>
        <p:nvSpPr>
          <p:cNvPr id="5" name="Slide Number Placeholder 4"/>
          <p:cNvSpPr>
            <a:spLocks noGrp="1"/>
          </p:cNvSpPr>
          <p:nvPr>
            <p:ph type="sldNum" sz="quarter" idx="12"/>
          </p:nvPr>
        </p:nvSpPr>
        <p:spPr/>
        <p:txBody>
          <a:bodyPr/>
          <a:lstStyle/>
          <a:p>
            <a:pPr>
              <a:defRPr/>
            </a:pPr>
            <a:fld id="{16182764-5F00-FF41-A482-02276BC6D9F4}" type="slidenum">
              <a:rPr lang="en-US" smtClean="0"/>
              <a:pPr>
                <a:defRPr/>
              </a:pPr>
              <a:t>22</a:t>
            </a:fld>
            <a:endParaRPr lang="en-US"/>
          </a:p>
        </p:txBody>
      </p:sp>
      <p:sp>
        <p:nvSpPr>
          <p:cNvPr id="6" name="Title 1"/>
          <p:cNvSpPr>
            <a:spLocks noGrp="1"/>
          </p:cNvSpPr>
          <p:nvPr>
            <p:ph type="title"/>
          </p:nvPr>
        </p:nvSpPr>
        <p:spPr>
          <a:xfrm>
            <a:off x="71120" y="50800"/>
            <a:ext cx="2972506" cy="698439"/>
          </a:xfrm>
          <a:solidFill>
            <a:srgbClr val="FAB23C"/>
          </a:solidFill>
        </p:spPr>
        <p:txBody>
          <a:bodyPr>
            <a:normAutofit/>
          </a:bodyPr>
          <a:lstStyle/>
          <a:p>
            <a:pPr>
              <a:defRPr/>
            </a:pPr>
            <a:r>
              <a:rPr lang="en-US" sz="3500" dirty="0" smtClean="0"/>
              <a:t>EUCLID </a:t>
            </a:r>
            <a:endParaRPr lang="en-US" sz="3500" dirty="0"/>
          </a:p>
        </p:txBody>
      </p:sp>
      <p:pic>
        <p:nvPicPr>
          <p:cNvPr id="8" name="Picture 7"/>
          <p:cNvPicPr>
            <a:picLocks noChangeAspect="1"/>
          </p:cNvPicPr>
          <p:nvPr/>
        </p:nvPicPr>
        <p:blipFill>
          <a:blip r:embed="rId2"/>
          <a:stretch>
            <a:fillRect/>
          </a:stretch>
        </p:blipFill>
        <p:spPr>
          <a:xfrm>
            <a:off x="5252720" y="81280"/>
            <a:ext cx="3820160" cy="3820160"/>
          </a:xfrm>
          <a:prstGeom prst="rect">
            <a:avLst/>
          </a:prstGeom>
        </p:spPr>
      </p:pic>
      <p:pic>
        <p:nvPicPr>
          <p:cNvPr id="9" name="Picture 8"/>
          <p:cNvPicPr>
            <a:picLocks noChangeAspect="1"/>
          </p:cNvPicPr>
          <p:nvPr/>
        </p:nvPicPr>
        <p:blipFill>
          <a:blip r:embed="rId3"/>
          <a:stretch>
            <a:fillRect/>
          </a:stretch>
        </p:blipFill>
        <p:spPr>
          <a:xfrm>
            <a:off x="71120" y="3376930"/>
            <a:ext cx="2540000" cy="3060700"/>
          </a:xfrm>
          <a:prstGeom prst="rect">
            <a:avLst/>
          </a:prstGeom>
        </p:spPr>
      </p:pic>
      <p:sp>
        <p:nvSpPr>
          <p:cNvPr id="10" name="TextBox 9"/>
          <p:cNvSpPr txBox="1"/>
          <p:nvPr/>
        </p:nvSpPr>
        <p:spPr>
          <a:xfrm>
            <a:off x="284480" y="902454"/>
            <a:ext cx="4226560" cy="2585323"/>
          </a:xfrm>
          <a:prstGeom prst="rect">
            <a:avLst/>
          </a:prstGeom>
          <a:noFill/>
        </p:spPr>
        <p:txBody>
          <a:bodyPr wrap="square" rtlCol="0">
            <a:spAutoFit/>
          </a:bodyPr>
          <a:lstStyle/>
          <a:p>
            <a:pPr marL="342900" indent="-342900">
              <a:buFont typeface="+mj-lt"/>
              <a:buAutoNum type="arabicPeriod"/>
            </a:pPr>
            <a:r>
              <a:rPr lang="en-US" dirty="0" smtClean="0"/>
              <a:t>1.2 m telescope</a:t>
            </a:r>
          </a:p>
          <a:p>
            <a:pPr marL="342900" indent="-342900">
              <a:buFont typeface="+mj-lt"/>
              <a:buAutoNum type="arabicPeriod"/>
            </a:pPr>
            <a:r>
              <a:rPr lang="en-US" dirty="0" smtClean="0"/>
              <a:t>Visible imager (VIS), NIR photometry, low resolution NIR spectroscopy R~250 to 0.7&lt;z&lt;2.1</a:t>
            </a:r>
          </a:p>
          <a:p>
            <a:pPr marL="342900" indent="-342900">
              <a:buFont typeface="+mj-lt"/>
              <a:buAutoNum type="arabicPeriod"/>
            </a:pPr>
            <a:r>
              <a:rPr lang="en-US" dirty="0" smtClean="0"/>
              <a:t>Visible m</a:t>
            </a:r>
            <a:r>
              <a:rPr lang="en-US" dirty="0"/>
              <a:t>~</a:t>
            </a:r>
            <a:r>
              <a:rPr lang="en-US" dirty="0" smtClean="0"/>
              <a:t>24.5, NIR m~24</a:t>
            </a:r>
          </a:p>
          <a:p>
            <a:pPr marL="342900" indent="-342900">
              <a:buFont typeface="+mj-lt"/>
              <a:buAutoNum type="arabicPeriod"/>
            </a:pPr>
            <a:r>
              <a:rPr lang="en-US" dirty="0" smtClean="0"/>
              <a:t>Shapes for ~1.5 B galaxies</a:t>
            </a:r>
            <a:endParaRPr lang="en-US" dirty="0"/>
          </a:p>
          <a:p>
            <a:pPr marL="342900" indent="-342900">
              <a:buFont typeface="+mj-lt"/>
              <a:buAutoNum type="arabicPeriod"/>
            </a:pPr>
            <a:r>
              <a:rPr lang="en-US" dirty="0" smtClean="0"/>
              <a:t>Low resolution spectra for ~50 M galaxies to 0.7&lt;z&lt;2.1</a:t>
            </a:r>
          </a:p>
          <a:p>
            <a:pPr marL="342900" indent="-342900">
              <a:buFont typeface="+mj-lt"/>
              <a:buAutoNum type="arabicPeriod"/>
            </a:pPr>
            <a:r>
              <a:rPr lang="en-US" dirty="0" smtClean="0"/>
              <a:t>Will cover 15,000 deg</a:t>
            </a:r>
            <a:r>
              <a:rPr lang="en-US" baseline="30000" dirty="0" smtClean="0"/>
              <a:t>2</a:t>
            </a:r>
            <a:r>
              <a:rPr lang="en-US" dirty="0" smtClean="0"/>
              <a:t> in 6 years</a:t>
            </a:r>
          </a:p>
        </p:txBody>
      </p:sp>
      <p:grpSp>
        <p:nvGrpSpPr>
          <p:cNvPr id="14" name="Group 13"/>
          <p:cNvGrpSpPr/>
          <p:nvPr/>
        </p:nvGrpSpPr>
        <p:grpSpPr>
          <a:xfrm>
            <a:off x="2778760" y="4185920"/>
            <a:ext cx="2545080" cy="2081149"/>
            <a:chOff x="2778760" y="4185920"/>
            <a:chExt cx="2545080" cy="2081149"/>
          </a:xfrm>
        </p:grpSpPr>
        <p:pic>
          <p:nvPicPr>
            <p:cNvPr id="2" name="Picture 1"/>
            <p:cNvPicPr>
              <a:picLocks noChangeAspect="1"/>
            </p:cNvPicPr>
            <p:nvPr/>
          </p:nvPicPr>
          <p:blipFill>
            <a:blip r:embed="rId4"/>
            <a:stretch>
              <a:fillRect/>
            </a:stretch>
          </p:blipFill>
          <p:spPr>
            <a:xfrm>
              <a:off x="2778760" y="4554220"/>
              <a:ext cx="2545080" cy="1712849"/>
            </a:xfrm>
            <a:prstGeom prst="rect">
              <a:avLst/>
            </a:prstGeom>
          </p:spPr>
        </p:pic>
        <p:sp>
          <p:nvSpPr>
            <p:cNvPr id="7" name="TextBox 6"/>
            <p:cNvSpPr txBox="1"/>
            <p:nvPr/>
          </p:nvSpPr>
          <p:spPr>
            <a:xfrm>
              <a:off x="3850640" y="4185920"/>
              <a:ext cx="479856" cy="369332"/>
            </a:xfrm>
            <a:prstGeom prst="rect">
              <a:avLst/>
            </a:prstGeom>
            <a:noFill/>
          </p:spPr>
          <p:txBody>
            <a:bodyPr wrap="none" rtlCol="0">
              <a:spAutoFit/>
            </a:bodyPr>
            <a:lstStyle/>
            <a:p>
              <a:r>
                <a:rPr lang="en-US" dirty="0" smtClean="0"/>
                <a:t>VIS</a:t>
              </a:r>
              <a:endParaRPr lang="en-US" dirty="0"/>
            </a:p>
          </p:txBody>
        </p:sp>
      </p:grpSp>
      <p:grpSp>
        <p:nvGrpSpPr>
          <p:cNvPr id="13" name="Group 12"/>
          <p:cNvGrpSpPr/>
          <p:nvPr/>
        </p:nvGrpSpPr>
        <p:grpSpPr>
          <a:xfrm>
            <a:off x="5669279" y="4155440"/>
            <a:ext cx="2620851" cy="2111628"/>
            <a:chOff x="5669279" y="4155440"/>
            <a:chExt cx="2620851" cy="2111628"/>
          </a:xfrm>
        </p:grpSpPr>
        <p:pic>
          <p:nvPicPr>
            <p:cNvPr id="11" name="Picture 10"/>
            <p:cNvPicPr>
              <a:picLocks noChangeAspect="1"/>
            </p:cNvPicPr>
            <p:nvPr/>
          </p:nvPicPr>
          <p:blipFill>
            <a:blip r:embed="rId5"/>
            <a:stretch>
              <a:fillRect/>
            </a:stretch>
          </p:blipFill>
          <p:spPr>
            <a:xfrm>
              <a:off x="5669279" y="4555251"/>
              <a:ext cx="2620851" cy="1711817"/>
            </a:xfrm>
            <a:prstGeom prst="rect">
              <a:avLst/>
            </a:prstGeom>
          </p:spPr>
        </p:pic>
        <p:sp>
          <p:nvSpPr>
            <p:cNvPr id="12" name="TextBox 11"/>
            <p:cNvSpPr txBox="1"/>
            <p:nvPr/>
          </p:nvSpPr>
          <p:spPr>
            <a:xfrm>
              <a:off x="6786880" y="4155440"/>
              <a:ext cx="617139" cy="369332"/>
            </a:xfrm>
            <a:prstGeom prst="rect">
              <a:avLst/>
            </a:prstGeom>
            <a:noFill/>
          </p:spPr>
          <p:txBody>
            <a:bodyPr wrap="none" rtlCol="0">
              <a:spAutoFit/>
            </a:bodyPr>
            <a:lstStyle/>
            <a:p>
              <a:r>
                <a:rPr lang="en-US" dirty="0" smtClean="0"/>
                <a:t>NISP</a:t>
              </a:r>
              <a:endParaRPr lang="en-US" dirty="0"/>
            </a:p>
          </p:txBody>
        </p:sp>
      </p:grpSp>
    </p:spTree>
    <p:extLst>
      <p:ext uri="{BB962C8B-B14F-4D97-AF65-F5344CB8AC3E}">
        <p14:creationId xmlns:p14="http://schemas.microsoft.com/office/powerpoint/2010/main" val="338682282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a:xfrm>
            <a:off x="457199" y="6498590"/>
            <a:ext cx="3556001" cy="365125"/>
          </a:xfrm>
        </p:spPr>
        <p:txBody>
          <a:bodyPr/>
          <a:lstStyle/>
          <a:p>
            <a:pPr>
              <a:defRPr/>
            </a:pPr>
            <a:r>
              <a:rPr lang="en-US" dirty="0" smtClean="0"/>
              <a:t>MKIDs and Cosmology, </a:t>
            </a:r>
            <a:r>
              <a:rPr lang="en-US" dirty="0" err="1" smtClean="0"/>
              <a:t>Fermilab</a:t>
            </a:r>
            <a:r>
              <a:rPr lang="en-US" dirty="0" smtClean="0"/>
              <a:t> 26-AUG-2013</a:t>
            </a:r>
            <a:endParaRPr lang="en-US" dirty="0"/>
          </a:p>
        </p:txBody>
      </p:sp>
      <p:sp>
        <p:nvSpPr>
          <p:cNvPr id="4" name="Footer Placeholder 3"/>
          <p:cNvSpPr>
            <a:spLocks noGrp="1"/>
          </p:cNvSpPr>
          <p:nvPr>
            <p:ph type="ftr" sz="quarter" idx="11"/>
          </p:nvPr>
        </p:nvSpPr>
        <p:spPr/>
        <p:txBody>
          <a:bodyPr/>
          <a:lstStyle/>
          <a:p>
            <a:pPr>
              <a:defRPr/>
            </a:pPr>
            <a:r>
              <a:rPr lang="en-US" smtClean="0"/>
              <a:t>G. Gutierrez, Fermilab</a:t>
            </a:r>
            <a:endParaRPr lang="en-US"/>
          </a:p>
        </p:txBody>
      </p:sp>
      <p:sp>
        <p:nvSpPr>
          <p:cNvPr id="5" name="Slide Number Placeholder 4"/>
          <p:cNvSpPr>
            <a:spLocks noGrp="1"/>
          </p:cNvSpPr>
          <p:nvPr>
            <p:ph type="sldNum" sz="quarter" idx="12"/>
          </p:nvPr>
        </p:nvSpPr>
        <p:spPr/>
        <p:txBody>
          <a:bodyPr/>
          <a:lstStyle/>
          <a:p>
            <a:pPr>
              <a:defRPr/>
            </a:pPr>
            <a:fld id="{16182764-5F00-FF41-A482-02276BC6D9F4}" type="slidenum">
              <a:rPr lang="en-US" smtClean="0"/>
              <a:pPr>
                <a:defRPr/>
              </a:pPr>
              <a:t>23</a:t>
            </a:fld>
            <a:endParaRPr lang="en-US"/>
          </a:p>
        </p:txBody>
      </p:sp>
      <p:sp>
        <p:nvSpPr>
          <p:cNvPr id="6" name="Title 1"/>
          <p:cNvSpPr>
            <a:spLocks noGrp="1"/>
          </p:cNvSpPr>
          <p:nvPr>
            <p:ph type="title"/>
          </p:nvPr>
        </p:nvSpPr>
        <p:spPr>
          <a:xfrm>
            <a:off x="71120" y="50800"/>
            <a:ext cx="2972506" cy="698439"/>
          </a:xfrm>
          <a:solidFill>
            <a:srgbClr val="FAB23C"/>
          </a:solidFill>
        </p:spPr>
        <p:txBody>
          <a:bodyPr>
            <a:normAutofit/>
          </a:bodyPr>
          <a:lstStyle/>
          <a:p>
            <a:pPr>
              <a:defRPr/>
            </a:pPr>
            <a:r>
              <a:rPr lang="en-US" sz="3500" dirty="0" smtClean="0"/>
              <a:t>EUCLID </a:t>
            </a:r>
            <a:endParaRPr lang="en-US" sz="3500" dirty="0"/>
          </a:p>
        </p:txBody>
      </p:sp>
      <p:pic>
        <p:nvPicPr>
          <p:cNvPr id="7" name="Picture 6"/>
          <p:cNvPicPr>
            <a:picLocks noChangeAspect="1"/>
          </p:cNvPicPr>
          <p:nvPr/>
        </p:nvPicPr>
        <p:blipFill>
          <a:blip r:embed="rId2"/>
          <a:stretch>
            <a:fillRect/>
          </a:stretch>
        </p:blipFill>
        <p:spPr>
          <a:xfrm>
            <a:off x="4878604" y="1330959"/>
            <a:ext cx="4123156" cy="4033522"/>
          </a:xfrm>
          <a:prstGeom prst="rect">
            <a:avLst/>
          </a:prstGeom>
        </p:spPr>
      </p:pic>
      <p:pic>
        <p:nvPicPr>
          <p:cNvPr id="2" name="Picture 1"/>
          <p:cNvPicPr>
            <a:picLocks noChangeAspect="1"/>
          </p:cNvPicPr>
          <p:nvPr/>
        </p:nvPicPr>
        <p:blipFill>
          <a:blip r:embed="rId3"/>
          <a:stretch>
            <a:fillRect/>
          </a:stretch>
        </p:blipFill>
        <p:spPr>
          <a:xfrm>
            <a:off x="162559" y="1534158"/>
            <a:ext cx="4582161" cy="4009391"/>
          </a:xfrm>
          <a:prstGeom prst="rect">
            <a:avLst/>
          </a:prstGeom>
        </p:spPr>
      </p:pic>
      <p:cxnSp>
        <p:nvCxnSpPr>
          <p:cNvPr id="9" name="Straight Connector 8"/>
          <p:cNvCxnSpPr/>
          <p:nvPr/>
        </p:nvCxnSpPr>
        <p:spPr>
          <a:xfrm>
            <a:off x="3679724" y="2885440"/>
            <a:ext cx="0" cy="200152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435884" y="2885440"/>
            <a:ext cx="0" cy="200152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087120" y="3103880"/>
            <a:ext cx="250624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097280" y="3286760"/>
            <a:ext cx="250624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395662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a:xfrm>
            <a:off x="457199" y="6498590"/>
            <a:ext cx="3434081" cy="365125"/>
          </a:xfrm>
        </p:spPr>
        <p:txBody>
          <a:bodyPr/>
          <a:lstStyle/>
          <a:p>
            <a:pPr>
              <a:defRPr/>
            </a:pPr>
            <a:r>
              <a:rPr lang="en-US" dirty="0" smtClean="0"/>
              <a:t>MKIDs and Cosmology, </a:t>
            </a:r>
            <a:r>
              <a:rPr lang="en-US" dirty="0" err="1" smtClean="0"/>
              <a:t>Fermilab</a:t>
            </a:r>
            <a:r>
              <a:rPr lang="en-US" dirty="0" smtClean="0"/>
              <a:t> 26-AUG-2013</a:t>
            </a:r>
            <a:endParaRPr lang="en-US" dirty="0"/>
          </a:p>
        </p:txBody>
      </p:sp>
      <p:sp>
        <p:nvSpPr>
          <p:cNvPr id="4" name="Footer Placeholder 3"/>
          <p:cNvSpPr>
            <a:spLocks noGrp="1"/>
          </p:cNvSpPr>
          <p:nvPr>
            <p:ph type="ftr" sz="quarter" idx="11"/>
          </p:nvPr>
        </p:nvSpPr>
        <p:spPr/>
        <p:txBody>
          <a:bodyPr/>
          <a:lstStyle/>
          <a:p>
            <a:pPr>
              <a:defRPr/>
            </a:pPr>
            <a:r>
              <a:rPr lang="en-US" smtClean="0"/>
              <a:t>G. Gutierrez, Fermilab</a:t>
            </a:r>
            <a:endParaRPr lang="en-US"/>
          </a:p>
        </p:txBody>
      </p:sp>
      <p:sp>
        <p:nvSpPr>
          <p:cNvPr id="5" name="Slide Number Placeholder 4"/>
          <p:cNvSpPr>
            <a:spLocks noGrp="1"/>
          </p:cNvSpPr>
          <p:nvPr>
            <p:ph type="sldNum" sz="quarter" idx="12"/>
          </p:nvPr>
        </p:nvSpPr>
        <p:spPr/>
        <p:txBody>
          <a:bodyPr/>
          <a:lstStyle/>
          <a:p>
            <a:pPr>
              <a:defRPr/>
            </a:pPr>
            <a:fld id="{16182764-5F00-FF41-A482-02276BC6D9F4}" type="slidenum">
              <a:rPr lang="en-US" smtClean="0"/>
              <a:pPr>
                <a:defRPr/>
              </a:pPr>
              <a:t>24</a:t>
            </a:fld>
            <a:endParaRPr lang="en-US"/>
          </a:p>
        </p:txBody>
      </p:sp>
      <p:sp>
        <p:nvSpPr>
          <p:cNvPr id="6" name="Title 1"/>
          <p:cNvSpPr>
            <a:spLocks noGrp="1"/>
          </p:cNvSpPr>
          <p:nvPr>
            <p:ph type="title"/>
          </p:nvPr>
        </p:nvSpPr>
        <p:spPr>
          <a:xfrm>
            <a:off x="6096000" y="99060"/>
            <a:ext cx="2972506" cy="698439"/>
          </a:xfrm>
          <a:solidFill>
            <a:srgbClr val="FAB23C"/>
          </a:solidFill>
        </p:spPr>
        <p:txBody>
          <a:bodyPr>
            <a:normAutofit/>
          </a:bodyPr>
          <a:lstStyle/>
          <a:p>
            <a:pPr>
              <a:defRPr/>
            </a:pPr>
            <a:r>
              <a:rPr lang="en-US" sz="3500" dirty="0" smtClean="0"/>
              <a:t>LSST </a:t>
            </a:r>
            <a:endParaRPr lang="en-US" sz="3500" dirty="0"/>
          </a:p>
        </p:txBody>
      </p:sp>
      <p:pic>
        <p:nvPicPr>
          <p:cNvPr id="8" name="Picture 7"/>
          <p:cNvPicPr>
            <a:picLocks noChangeAspect="1"/>
          </p:cNvPicPr>
          <p:nvPr/>
        </p:nvPicPr>
        <p:blipFill>
          <a:blip r:embed="rId2"/>
          <a:stretch>
            <a:fillRect/>
          </a:stretch>
        </p:blipFill>
        <p:spPr>
          <a:xfrm>
            <a:off x="276860" y="99060"/>
            <a:ext cx="3484135" cy="3324860"/>
          </a:xfrm>
          <a:prstGeom prst="rect">
            <a:avLst/>
          </a:prstGeom>
        </p:spPr>
      </p:pic>
      <p:pic>
        <p:nvPicPr>
          <p:cNvPr id="9" name="Picture 8"/>
          <p:cNvPicPr>
            <a:picLocks noChangeAspect="1"/>
          </p:cNvPicPr>
          <p:nvPr/>
        </p:nvPicPr>
        <p:blipFill>
          <a:blip r:embed="rId3"/>
          <a:stretch>
            <a:fillRect/>
          </a:stretch>
        </p:blipFill>
        <p:spPr>
          <a:xfrm>
            <a:off x="1040452" y="3423920"/>
            <a:ext cx="2720543" cy="2824480"/>
          </a:xfrm>
          <a:prstGeom prst="rect">
            <a:avLst/>
          </a:prstGeom>
        </p:spPr>
      </p:pic>
      <p:pic>
        <p:nvPicPr>
          <p:cNvPr id="10" name="Picture 9"/>
          <p:cNvPicPr>
            <a:picLocks noChangeAspect="1"/>
          </p:cNvPicPr>
          <p:nvPr/>
        </p:nvPicPr>
        <p:blipFill>
          <a:blip r:embed="rId4"/>
          <a:stretch>
            <a:fillRect/>
          </a:stretch>
        </p:blipFill>
        <p:spPr>
          <a:xfrm>
            <a:off x="4714239" y="3749040"/>
            <a:ext cx="3332481" cy="2499360"/>
          </a:xfrm>
          <a:prstGeom prst="rect">
            <a:avLst/>
          </a:prstGeom>
        </p:spPr>
      </p:pic>
      <p:sp>
        <p:nvSpPr>
          <p:cNvPr id="11" name="TextBox 10"/>
          <p:cNvSpPr txBox="1"/>
          <p:nvPr/>
        </p:nvSpPr>
        <p:spPr>
          <a:xfrm>
            <a:off x="4714239" y="1408668"/>
            <a:ext cx="4226560" cy="1477328"/>
          </a:xfrm>
          <a:prstGeom prst="rect">
            <a:avLst/>
          </a:prstGeom>
          <a:noFill/>
        </p:spPr>
        <p:txBody>
          <a:bodyPr wrap="square" rtlCol="0">
            <a:spAutoFit/>
          </a:bodyPr>
          <a:lstStyle/>
          <a:p>
            <a:pPr marL="342900" indent="-342900">
              <a:buFont typeface="+mj-lt"/>
              <a:buAutoNum type="arabicPeriod"/>
            </a:pPr>
            <a:r>
              <a:rPr lang="en-US" dirty="0" smtClean="0"/>
              <a:t>~8 m telescope</a:t>
            </a:r>
          </a:p>
          <a:p>
            <a:pPr marL="342900" indent="-342900">
              <a:buFont typeface="+mj-lt"/>
              <a:buAutoNum type="arabicPeriod"/>
            </a:pPr>
            <a:r>
              <a:rPr lang="en-US" dirty="0" smtClean="0"/>
              <a:t>6 filter for visible photometry</a:t>
            </a:r>
          </a:p>
          <a:p>
            <a:pPr marL="342900" indent="-342900">
              <a:buFont typeface="+mj-lt"/>
              <a:buAutoNum type="arabicPeriod"/>
            </a:pPr>
            <a:r>
              <a:rPr lang="en-US" dirty="0" smtClean="0"/>
              <a:t>Reach up to magnitude ~27.5</a:t>
            </a:r>
            <a:endParaRPr lang="en-US" dirty="0"/>
          </a:p>
          <a:p>
            <a:pPr marL="342900" indent="-342900">
              <a:buFont typeface="+mj-lt"/>
              <a:buAutoNum type="arabicPeriod"/>
            </a:pPr>
            <a:r>
              <a:rPr lang="en-US" dirty="0" smtClean="0"/>
              <a:t>Will cover 20,000 deg</a:t>
            </a:r>
            <a:r>
              <a:rPr lang="en-US" baseline="30000" dirty="0" smtClean="0"/>
              <a:t>2</a:t>
            </a:r>
            <a:r>
              <a:rPr lang="en-US" dirty="0" smtClean="0"/>
              <a:t> in 10 years.</a:t>
            </a:r>
          </a:p>
          <a:p>
            <a:pPr marL="342900" indent="-342900">
              <a:buFont typeface="+mj-lt"/>
              <a:buAutoNum type="arabicPeriod"/>
            </a:pPr>
            <a:r>
              <a:rPr lang="en-US" dirty="0" smtClean="0"/>
              <a:t>Will measure ~20 B galaxies</a:t>
            </a:r>
          </a:p>
        </p:txBody>
      </p:sp>
    </p:spTree>
    <p:extLst>
      <p:ext uri="{BB962C8B-B14F-4D97-AF65-F5344CB8AC3E}">
        <p14:creationId xmlns:p14="http://schemas.microsoft.com/office/powerpoint/2010/main" val="220404168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a:xfrm>
            <a:off x="457199" y="6488430"/>
            <a:ext cx="3474721" cy="365125"/>
          </a:xfrm>
        </p:spPr>
        <p:txBody>
          <a:bodyPr/>
          <a:lstStyle/>
          <a:p>
            <a:pPr>
              <a:defRPr/>
            </a:pPr>
            <a:r>
              <a:rPr lang="en-US" dirty="0" smtClean="0"/>
              <a:t>MKIDs and Cosmology, </a:t>
            </a:r>
            <a:r>
              <a:rPr lang="en-US" dirty="0" err="1" smtClean="0"/>
              <a:t>Fermilab</a:t>
            </a:r>
            <a:r>
              <a:rPr lang="en-US" dirty="0" smtClean="0"/>
              <a:t> 26-AUG-2013</a:t>
            </a:r>
            <a:endParaRPr lang="en-US" dirty="0"/>
          </a:p>
        </p:txBody>
      </p:sp>
      <p:sp>
        <p:nvSpPr>
          <p:cNvPr id="4" name="Footer Placeholder 3"/>
          <p:cNvSpPr>
            <a:spLocks noGrp="1"/>
          </p:cNvSpPr>
          <p:nvPr>
            <p:ph type="ftr" sz="quarter" idx="11"/>
          </p:nvPr>
        </p:nvSpPr>
        <p:spPr/>
        <p:txBody>
          <a:bodyPr/>
          <a:lstStyle/>
          <a:p>
            <a:pPr>
              <a:defRPr/>
            </a:pPr>
            <a:r>
              <a:rPr lang="en-US" smtClean="0"/>
              <a:t>G. Gutierrez, Fermilab</a:t>
            </a:r>
            <a:endParaRPr lang="en-US"/>
          </a:p>
        </p:txBody>
      </p:sp>
      <p:sp>
        <p:nvSpPr>
          <p:cNvPr id="5" name="Slide Number Placeholder 4"/>
          <p:cNvSpPr>
            <a:spLocks noGrp="1"/>
          </p:cNvSpPr>
          <p:nvPr>
            <p:ph type="sldNum" sz="quarter" idx="12"/>
          </p:nvPr>
        </p:nvSpPr>
        <p:spPr/>
        <p:txBody>
          <a:bodyPr/>
          <a:lstStyle/>
          <a:p>
            <a:pPr>
              <a:defRPr/>
            </a:pPr>
            <a:fld id="{16182764-5F00-FF41-A482-02276BC6D9F4}" type="slidenum">
              <a:rPr lang="en-US" smtClean="0"/>
              <a:pPr>
                <a:defRPr/>
              </a:pPr>
              <a:t>25</a:t>
            </a:fld>
            <a:endParaRPr lang="en-US"/>
          </a:p>
        </p:txBody>
      </p:sp>
      <p:sp>
        <p:nvSpPr>
          <p:cNvPr id="6" name="Title 1"/>
          <p:cNvSpPr>
            <a:spLocks noGrp="1"/>
          </p:cNvSpPr>
          <p:nvPr>
            <p:ph type="title"/>
          </p:nvPr>
        </p:nvSpPr>
        <p:spPr>
          <a:xfrm>
            <a:off x="71120" y="50800"/>
            <a:ext cx="2972506" cy="698439"/>
          </a:xfrm>
          <a:solidFill>
            <a:srgbClr val="FAB23C"/>
          </a:solidFill>
        </p:spPr>
        <p:txBody>
          <a:bodyPr>
            <a:normAutofit/>
          </a:bodyPr>
          <a:lstStyle/>
          <a:p>
            <a:pPr>
              <a:defRPr/>
            </a:pPr>
            <a:r>
              <a:rPr lang="en-US" sz="3500" dirty="0" smtClean="0"/>
              <a:t>LSST </a:t>
            </a:r>
            <a:endParaRPr lang="en-US" sz="3500" dirty="0"/>
          </a:p>
        </p:txBody>
      </p:sp>
      <p:pic>
        <p:nvPicPr>
          <p:cNvPr id="7" name="Picture 6"/>
          <p:cNvPicPr>
            <a:picLocks noChangeAspect="1"/>
          </p:cNvPicPr>
          <p:nvPr/>
        </p:nvPicPr>
        <p:blipFill>
          <a:blip r:embed="rId2"/>
          <a:stretch>
            <a:fillRect/>
          </a:stretch>
        </p:blipFill>
        <p:spPr>
          <a:xfrm>
            <a:off x="4734560" y="1788160"/>
            <a:ext cx="4206240" cy="3920490"/>
          </a:xfrm>
          <a:prstGeom prst="rect">
            <a:avLst/>
          </a:prstGeom>
        </p:spPr>
      </p:pic>
      <p:pic>
        <p:nvPicPr>
          <p:cNvPr id="2" name="Picture 1"/>
          <p:cNvPicPr>
            <a:picLocks noChangeAspect="1"/>
          </p:cNvPicPr>
          <p:nvPr/>
        </p:nvPicPr>
        <p:blipFill>
          <a:blip r:embed="rId3"/>
          <a:stretch>
            <a:fillRect/>
          </a:stretch>
        </p:blipFill>
        <p:spPr>
          <a:xfrm>
            <a:off x="86360" y="1788160"/>
            <a:ext cx="4191000" cy="3920490"/>
          </a:xfrm>
          <a:prstGeom prst="rect">
            <a:avLst/>
          </a:prstGeom>
        </p:spPr>
      </p:pic>
      <p:sp>
        <p:nvSpPr>
          <p:cNvPr id="8" name="TextBox 7"/>
          <p:cNvSpPr txBox="1"/>
          <p:nvPr/>
        </p:nvSpPr>
        <p:spPr>
          <a:xfrm>
            <a:off x="5943600" y="5708650"/>
            <a:ext cx="2385576" cy="646331"/>
          </a:xfrm>
          <a:prstGeom prst="rect">
            <a:avLst/>
          </a:prstGeom>
          <a:noFill/>
        </p:spPr>
        <p:txBody>
          <a:bodyPr wrap="none" rtlCol="0">
            <a:spAutoFit/>
          </a:bodyPr>
          <a:lstStyle/>
          <a:p>
            <a:r>
              <a:rPr lang="en-US" dirty="0" smtClean="0"/>
              <a:t>D</a:t>
            </a:r>
            <a:r>
              <a:rPr lang="en-US" baseline="-25000" dirty="0" smtClean="0"/>
              <a:t>i </a:t>
            </a:r>
            <a:r>
              <a:rPr lang="en-US" dirty="0" smtClean="0"/>
              <a:t>= co-moving distance</a:t>
            </a:r>
          </a:p>
          <a:p>
            <a:r>
              <a:rPr lang="en-US" dirty="0" err="1" smtClean="0"/>
              <a:t>G</a:t>
            </a:r>
            <a:r>
              <a:rPr lang="en-US" baseline="-25000" dirty="0" err="1" smtClean="0"/>
              <a:t>i</a:t>
            </a:r>
            <a:r>
              <a:rPr lang="en-US" baseline="-25000" dirty="0" smtClean="0"/>
              <a:t> </a:t>
            </a:r>
            <a:r>
              <a:rPr lang="en-US" dirty="0" smtClean="0"/>
              <a:t>= growth rate</a:t>
            </a:r>
            <a:endParaRPr lang="en-US" dirty="0"/>
          </a:p>
        </p:txBody>
      </p:sp>
      <p:cxnSp>
        <p:nvCxnSpPr>
          <p:cNvPr id="9" name="Straight Connector 8"/>
          <p:cNvCxnSpPr/>
          <p:nvPr/>
        </p:nvCxnSpPr>
        <p:spPr>
          <a:xfrm>
            <a:off x="2792529" y="3266441"/>
            <a:ext cx="0" cy="200152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318284" y="3266441"/>
            <a:ext cx="0" cy="200152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6200000">
            <a:off x="1779804" y="2265680"/>
            <a:ext cx="0" cy="200152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a:off x="1779804" y="2763520"/>
            <a:ext cx="0" cy="200152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918602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a:xfrm>
            <a:off x="457199" y="6478270"/>
            <a:ext cx="3403601" cy="365125"/>
          </a:xfrm>
        </p:spPr>
        <p:txBody>
          <a:bodyPr/>
          <a:lstStyle/>
          <a:p>
            <a:pPr>
              <a:defRPr/>
            </a:pPr>
            <a:r>
              <a:rPr lang="en-US" dirty="0" smtClean="0"/>
              <a:t>MKIDs and Cosmology, </a:t>
            </a:r>
            <a:r>
              <a:rPr lang="en-US" dirty="0" err="1" smtClean="0"/>
              <a:t>Fermilab</a:t>
            </a:r>
            <a:r>
              <a:rPr lang="en-US" dirty="0" smtClean="0"/>
              <a:t> 26-AUG-2013</a:t>
            </a:r>
            <a:endParaRPr lang="en-US" dirty="0"/>
          </a:p>
        </p:txBody>
      </p:sp>
      <p:sp>
        <p:nvSpPr>
          <p:cNvPr id="4" name="Footer Placeholder 3"/>
          <p:cNvSpPr>
            <a:spLocks noGrp="1"/>
          </p:cNvSpPr>
          <p:nvPr>
            <p:ph type="ftr" sz="quarter" idx="11"/>
          </p:nvPr>
        </p:nvSpPr>
        <p:spPr/>
        <p:txBody>
          <a:bodyPr/>
          <a:lstStyle/>
          <a:p>
            <a:pPr>
              <a:defRPr/>
            </a:pPr>
            <a:r>
              <a:rPr lang="en-US" smtClean="0"/>
              <a:t>G. Gutierrez, Fermilab</a:t>
            </a:r>
            <a:endParaRPr lang="en-US"/>
          </a:p>
        </p:txBody>
      </p:sp>
      <p:sp>
        <p:nvSpPr>
          <p:cNvPr id="5" name="Slide Number Placeholder 4"/>
          <p:cNvSpPr>
            <a:spLocks noGrp="1"/>
          </p:cNvSpPr>
          <p:nvPr>
            <p:ph type="sldNum" sz="quarter" idx="12"/>
          </p:nvPr>
        </p:nvSpPr>
        <p:spPr/>
        <p:txBody>
          <a:bodyPr/>
          <a:lstStyle/>
          <a:p>
            <a:pPr>
              <a:defRPr/>
            </a:pPr>
            <a:fld id="{16182764-5F00-FF41-A482-02276BC6D9F4}" type="slidenum">
              <a:rPr lang="en-US" smtClean="0"/>
              <a:pPr>
                <a:defRPr/>
              </a:pPr>
              <a:t>26</a:t>
            </a:fld>
            <a:endParaRPr lang="en-US"/>
          </a:p>
        </p:txBody>
      </p:sp>
      <p:sp>
        <p:nvSpPr>
          <p:cNvPr id="6" name="Rectangle 2"/>
          <p:cNvSpPr txBox="1">
            <a:spLocks noChangeArrowheads="1"/>
          </p:cNvSpPr>
          <p:nvPr/>
        </p:nvSpPr>
        <p:spPr>
          <a:xfrm>
            <a:off x="1402080" y="71120"/>
            <a:ext cx="6512560" cy="802640"/>
          </a:xfrm>
          <a:prstGeom prst="rect">
            <a:avLst/>
          </a:prstGeom>
          <a:solidFill>
            <a:srgbClr val="FAB23C"/>
          </a:solidFill>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400" dirty="0" smtClean="0"/>
              <a:t>What do we do in the decade 2020-2030?</a:t>
            </a:r>
          </a:p>
        </p:txBody>
      </p:sp>
      <p:sp>
        <p:nvSpPr>
          <p:cNvPr id="2" name="TextBox 1"/>
          <p:cNvSpPr txBox="1"/>
          <p:nvPr/>
        </p:nvSpPr>
        <p:spPr>
          <a:xfrm>
            <a:off x="616821" y="1266428"/>
            <a:ext cx="8202060" cy="1754327"/>
          </a:xfrm>
          <a:prstGeom prst="rect">
            <a:avLst/>
          </a:prstGeom>
          <a:noFill/>
        </p:spPr>
        <p:txBody>
          <a:bodyPr wrap="square" rtlCol="0">
            <a:spAutoFit/>
          </a:bodyPr>
          <a:lstStyle/>
          <a:p>
            <a:r>
              <a:rPr lang="en-US" dirty="0" smtClean="0"/>
              <a:t>Situation after DES, MS-DESI, EUCLID, </a:t>
            </a:r>
            <a:r>
              <a:rPr lang="en-US" dirty="0" err="1" smtClean="0"/>
              <a:t>Panstars</a:t>
            </a:r>
            <a:r>
              <a:rPr lang="en-US" dirty="0" smtClean="0"/>
              <a:t> … :</a:t>
            </a:r>
          </a:p>
          <a:p>
            <a:endParaRPr lang="en-US" dirty="0"/>
          </a:p>
          <a:p>
            <a:pPr marL="285750" indent="-285750">
              <a:buFont typeface="Arial"/>
              <a:buChar char="•"/>
            </a:pPr>
            <a:r>
              <a:rPr lang="en-US" dirty="0" smtClean="0"/>
              <a:t>About 15,000 deg</a:t>
            </a:r>
            <a:r>
              <a:rPr lang="en-US" baseline="30000" dirty="0" smtClean="0"/>
              <a:t>2</a:t>
            </a:r>
            <a:r>
              <a:rPr lang="en-US" dirty="0" smtClean="0"/>
              <a:t> of the sky will have been imaged to magnitude of 24-24.5.  This will give about 1.5 billion galaxies.</a:t>
            </a:r>
          </a:p>
          <a:p>
            <a:pPr marL="285750" indent="-285750">
              <a:buFont typeface="Arial"/>
              <a:buChar char="•"/>
            </a:pPr>
            <a:r>
              <a:rPr lang="en-US" dirty="0" smtClean="0"/>
              <a:t>High resolution spectroscopy will exists for about 25 million galaxies and about 0.5-1. M QSO.  Low resolution NIR spectroscopy will exists for about 50 M galaxies.</a:t>
            </a:r>
          </a:p>
        </p:txBody>
      </p:sp>
      <p:sp>
        <p:nvSpPr>
          <p:cNvPr id="7" name="TextBox 6"/>
          <p:cNvSpPr txBox="1"/>
          <p:nvPr/>
        </p:nvSpPr>
        <p:spPr>
          <a:xfrm>
            <a:off x="701039" y="3383280"/>
            <a:ext cx="8117841" cy="2308324"/>
          </a:xfrm>
          <a:prstGeom prst="rect">
            <a:avLst/>
          </a:prstGeom>
          <a:noFill/>
        </p:spPr>
        <p:txBody>
          <a:bodyPr wrap="square" rtlCol="0">
            <a:spAutoFit/>
          </a:bodyPr>
          <a:lstStyle/>
          <a:p>
            <a:r>
              <a:rPr lang="en-US" dirty="0" smtClean="0"/>
              <a:t>Situation during/after LSST:</a:t>
            </a:r>
          </a:p>
          <a:p>
            <a:endParaRPr lang="en-US" dirty="0"/>
          </a:p>
          <a:p>
            <a:pPr marL="285750" indent="-285750">
              <a:buFont typeface="Arial"/>
              <a:buChar char="•"/>
            </a:pPr>
            <a:r>
              <a:rPr lang="en-US" dirty="0" smtClean="0"/>
              <a:t>Imaging will improve by an order of magnitude.  About 20,000 deg</a:t>
            </a:r>
            <a:r>
              <a:rPr lang="en-US" baseline="30000" dirty="0" smtClean="0"/>
              <a:t>2</a:t>
            </a:r>
            <a:r>
              <a:rPr lang="en-US" dirty="0" smtClean="0"/>
              <a:t> of the sky will be imaged to magnitude of about 27.5.  This will give about 10 billion galaxies.</a:t>
            </a:r>
          </a:p>
          <a:p>
            <a:pPr marL="285750" indent="-285750">
              <a:buFont typeface="Arial"/>
              <a:buChar char="•"/>
            </a:pPr>
            <a:r>
              <a:rPr lang="en-US" dirty="0" smtClean="0"/>
              <a:t>But no big improvement in spectroscopy that I know off.</a:t>
            </a:r>
          </a:p>
          <a:p>
            <a:pPr marL="285750" indent="-285750">
              <a:buFont typeface="Arial"/>
              <a:buChar char="•"/>
            </a:pPr>
            <a:endParaRPr lang="en-US" dirty="0"/>
          </a:p>
          <a:p>
            <a:r>
              <a:rPr lang="en-US" dirty="0" smtClean="0">
                <a:solidFill>
                  <a:srgbClr val="FF0000"/>
                </a:solidFill>
              </a:rPr>
              <a:t>So we may ask the question: can we get high or low spectroscopy for most of the LSST galaxies up to magnitude ~24.5 ?</a:t>
            </a:r>
          </a:p>
        </p:txBody>
      </p:sp>
    </p:spTree>
    <p:extLst>
      <p:ext uri="{BB962C8B-B14F-4D97-AF65-F5344CB8AC3E}">
        <p14:creationId xmlns:p14="http://schemas.microsoft.com/office/powerpoint/2010/main" val="333624172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a:xfrm>
            <a:off x="457199" y="6488430"/>
            <a:ext cx="3495041" cy="365125"/>
          </a:xfrm>
        </p:spPr>
        <p:txBody>
          <a:bodyPr/>
          <a:lstStyle/>
          <a:p>
            <a:pPr>
              <a:defRPr/>
            </a:pPr>
            <a:r>
              <a:rPr lang="en-US" dirty="0" smtClean="0"/>
              <a:t>MKIDs and Cosmology, </a:t>
            </a:r>
            <a:r>
              <a:rPr lang="en-US" dirty="0" err="1" smtClean="0"/>
              <a:t>Fermilab</a:t>
            </a:r>
            <a:r>
              <a:rPr lang="en-US" dirty="0" smtClean="0"/>
              <a:t> 26-AUG-2013</a:t>
            </a:r>
            <a:endParaRPr lang="en-US" dirty="0"/>
          </a:p>
        </p:txBody>
      </p:sp>
      <p:sp>
        <p:nvSpPr>
          <p:cNvPr id="4" name="Footer Placeholder 3"/>
          <p:cNvSpPr>
            <a:spLocks noGrp="1"/>
          </p:cNvSpPr>
          <p:nvPr>
            <p:ph type="ftr" sz="quarter" idx="11"/>
          </p:nvPr>
        </p:nvSpPr>
        <p:spPr/>
        <p:txBody>
          <a:bodyPr/>
          <a:lstStyle/>
          <a:p>
            <a:pPr>
              <a:defRPr/>
            </a:pPr>
            <a:r>
              <a:rPr lang="en-US" smtClean="0"/>
              <a:t>G. Gutierrez, Fermilab</a:t>
            </a:r>
            <a:endParaRPr lang="en-US"/>
          </a:p>
        </p:txBody>
      </p:sp>
      <p:sp>
        <p:nvSpPr>
          <p:cNvPr id="5" name="Slide Number Placeholder 4"/>
          <p:cNvSpPr>
            <a:spLocks noGrp="1"/>
          </p:cNvSpPr>
          <p:nvPr>
            <p:ph type="sldNum" sz="quarter" idx="12"/>
          </p:nvPr>
        </p:nvSpPr>
        <p:spPr/>
        <p:txBody>
          <a:bodyPr/>
          <a:lstStyle/>
          <a:p>
            <a:pPr>
              <a:defRPr/>
            </a:pPr>
            <a:fld id="{16182764-5F00-FF41-A482-02276BC6D9F4}" type="slidenum">
              <a:rPr lang="en-US" smtClean="0"/>
              <a:pPr>
                <a:defRPr/>
              </a:pPr>
              <a:t>27</a:t>
            </a:fld>
            <a:endParaRPr lang="en-US"/>
          </a:p>
        </p:txBody>
      </p:sp>
      <p:sp>
        <p:nvSpPr>
          <p:cNvPr id="6" name="Rectangle 2"/>
          <p:cNvSpPr txBox="1">
            <a:spLocks noChangeArrowheads="1"/>
          </p:cNvSpPr>
          <p:nvPr/>
        </p:nvSpPr>
        <p:spPr>
          <a:xfrm>
            <a:off x="243840" y="81280"/>
            <a:ext cx="8676640" cy="802640"/>
          </a:xfrm>
          <a:prstGeom prst="rect">
            <a:avLst/>
          </a:prstGeom>
          <a:solidFill>
            <a:srgbClr val="FAB23C"/>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400" dirty="0" smtClean="0"/>
              <a:t>Can we scale spectrographs like MS-DESI?</a:t>
            </a:r>
          </a:p>
        </p:txBody>
      </p:sp>
      <p:sp>
        <p:nvSpPr>
          <p:cNvPr id="8" name="TextBox 7"/>
          <p:cNvSpPr txBox="1"/>
          <p:nvPr/>
        </p:nvSpPr>
        <p:spPr>
          <a:xfrm>
            <a:off x="568959" y="1310640"/>
            <a:ext cx="8117841" cy="3139321"/>
          </a:xfrm>
          <a:prstGeom prst="rect">
            <a:avLst/>
          </a:prstGeom>
          <a:noFill/>
        </p:spPr>
        <p:txBody>
          <a:bodyPr wrap="square" rtlCol="0">
            <a:spAutoFit/>
          </a:bodyPr>
          <a:lstStyle/>
          <a:p>
            <a:pPr marL="342900" indent="-342900">
              <a:buFont typeface="+mj-lt"/>
              <a:buAutoNum type="arabicPeriod"/>
            </a:pPr>
            <a:r>
              <a:rPr lang="en-US" dirty="0" smtClean="0"/>
              <a:t>Scaling from magnitude 22.5 to 24.5 requires an increase in the number of photons by a factor of 40.  This can not be done by increasing the exposure time.  Going to an 8 m telescope will still leaves us short of a factor of 10.  Reducing R may help but not by much, so this looks difficult.</a:t>
            </a:r>
          </a:p>
          <a:p>
            <a:pPr marL="342900" indent="-342900">
              <a:buFont typeface="+mj-lt"/>
              <a:buAutoNum type="arabicPeriod"/>
            </a:pPr>
            <a:endParaRPr lang="en-US" dirty="0"/>
          </a:p>
          <a:p>
            <a:pPr marL="342900" indent="-342900">
              <a:buFont typeface="+mj-lt"/>
              <a:buAutoNum type="arabicPeriod"/>
            </a:pPr>
            <a:r>
              <a:rPr lang="en-US" dirty="0" smtClean="0"/>
              <a:t>Right now with 4000-5000 fibers MS-DESI measure 1500-1800 objects per deg</a:t>
            </a:r>
            <a:r>
              <a:rPr lang="en-US" baseline="30000" dirty="0" smtClean="0"/>
              <a:t>2</a:t>
            </a:r>
            <a:r>
              <a:rPr lang="en-US" dirty="0"/>
              <a:t> </a:t>
            </a:r>
            <a:r>
              <a:rPr lang="en-US" dirty="0" smtClean="0"/>
              <a:t>out of the 10,000 available.</a:t>
            </a:r>
          </a:p>
          <a:p>
            <a:pPr marL="342900" indent="-342900">
              <a:buFont typeface="+mj-lt"/>
              <a:buAutoNum type="arabicPeriod"/>
            </a:pPr>
            <a:endParaRPr lang="en-US" dirty="0"/>
          </a:p>
          <a:p>
            <a:pPr marL="342900" indent="-342900">
              <a:buFont typeface="+mj-lt"/>
              <a:buAutoNum type="arabicPeriod"/>
            </a:pPr>
            <a:r>
              <a:rPr lang="en-US" dirty="0" smtClean="0"/>
              <a:t>At magnitude 24.5 one has about 100,000 galaxies/deg</a:t>
            </a:r>
            <a:r>
              <a:rPr lang="en-US" baseline="30000" dirty="0" smtClean="0"/>
              <a:t>2</a:t>
            </a:r>
            <a:r>
              <a:rPr lang="en-US" dirty="0" smtClean="0"/>
              <a:t>, doing spectroscopy on half of them will require 30 times the number of fibers and 2 mm pitch between fibers.  To me that kind of scaling doesn’t look doable with current technology.</a:t>
            </a:r>
            <a:endParaRPr lang="en-US" dirty="0"/>
          </a:p>
        </p:txBody>
      </p:sp>
      <p:sp>
        <p:nvSpPr>
          <p:cNvPr id="9" name="TextBox 8"/>
          <p:cNvSpPr txBox="1"/>
          <p:nvPr/>
        </p:nvSpPr>
        <p:spPr>
          <a:xfrm>
            <a:off x="1473199" y="4826000"/>
            <a:ext cx="5979221" cy="461665"/>
          </a:xfrm>
          <a:prstGeom prst="rect">
            <a:avLst/>
          </a:prstGeom>
          <a:noFill/>
        </p:spPr>
        <p:txBody>
          <a:bodyPr wrap="none" rtlCol="0">
            <a:spAutoFit/>
          </a:bodyPr>
          <a:lstStyle/>
          <a:p>
            <a:r>
              <a:rPr lang="en-US" sz="2400" dirty="0" smtClean="0">
                <a:solidFill>
                  <a:srgbClr val="FF0000"/>
                </a:solidFill>
              </a:rPr>
              <a:t>Can MKIDs provide a way out of this problem?</a:t>
            </a:r>
            <a:endParaRPr lang="en-US" sz="2400" dirty="0">
              <a:solidFill>
                <a:srgbClr val="FF0000"/>
              </a:solidFill>
            </a:endParaRPr>
          </a:p>
        </p:txBody>
      </p:sp>
    </p:spTree>
    <p:extLst>
      <p:ext uri="{BB962C8B-B14F-4D97-AF65-F5344CB8AC3E}">
        <p14:creationId xmlns:p14="http://schemas.microsoft.com/office/powerpoint/2010/main" val="139454230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a:xfrm>
            <a:off x="457199" y="6488430"/>
            <a:ext cx="3556001" cy="365125"/>
          </a:xfrm>
        </p:spPr>
        <p:txBody>
          <a:bodyPr/>
          <a:lstStyle/>
          <a:p>
            <a:pPr>
              <a:defRPr/>
            </a:pPr>
            <a:r>
              <a:rPr lang="en-US" dirty="0" smtClean="0"/>
              <a:t>MKIDs and Cosmology, </a:t>
            </a:r>
            <a:r>
              <a:rPr lang="en-US" dirty="0" err="1" smtClean="0"/>
              <a:t>Fermilab</a:t>
            </a:r>
            <a:r>
              <a:rPr lang="en-US" dirty="0" smtClean="0"/>
              <a:t> 26-AUG-2013</a:t>
            </a:r>
            <a:endParaRPr lang="en-US" dirty="0"/>
          </a:p>
        </p:txBody>
      </p:sp>
      <p:sp>
        <p:nvSpPr>
          <p:cNvPr id="4" name="Footer Placeholder 3"/>
          <p:cNvSpPr>
            <a:spLocks noGrp="1"/>
          </p:cNvSpPr>
          <p:nvPr>
            <p:ph type="ftr" sz="quarter" idx="11"/>
          </p:nvPr>
        </p:nvSpPr>
        <p:spPr/>
        <p:txBody>
          <a:bodyPr/>
          <a:lstStyle/>
          <a:p>
            <a:pPr>
              <a:defRPr/>
            </a:pPr>
            <a:r>
              <a:rPr lang="en-US" smtClean="0"/>
              <a:t>G. Gutierrez, Fermilab</a:t>
            </a:r>
            <a:endParaRPr lang="en-US"/>
          </a:p>
        </p:txBody>
      </p:sp>
      <p:sp>
        <p:nvSpPr>
          <p:cNvPr id="5" name="Slide Number Placeholder 4"/>
          <p:cNvSpPr>
            <a:spLocks noGrp="1"/>
          </p:cNvSpPr>
          <p:nvPr>
            <p:ph type="sldNum" sz="quarter" idx="12"/>
          </p:nvPr>
        </p:nvSpPr>
        <p:spPr/>
        <p:txBody>
          <a:bodyPr/>
          <a:lstStyle/>
          <a:p>
            <a:pPr>
              <a:defRPr/>
            </a:pPr>
            <a:fld id="{16182764-5F00-FF41-A482-02276BC6D9F4}" type="slidenum">
              <a:rPr lang="en-US" smtClean="0"/>
              <a:pPr>
                <a:defRPr/>
              </a:pPr>
              <a:t>28</a:t>
            </a:fld>
            <a:endParaRPr lang="en-US"/>
          </a:p>
        </p:txBody>
      </p:sp>
      <p:sp>
        <p:nvSpPr>
          <p:cNvPr id="7" name="TextBox 6"/>
          <p:cNvSpPr txBox="1"/>
          <p:nvPr/>
        </p:nvSpPr>
        <p:spPr>
          <a:xfrm>
            <a:off x="497839" y="120342"/>
            <a:ext cx="8290561" cy="954107"/>
          </a:xfrm>
          <a:prstGeom prst="rect">
            <a:avLst/>
          </a:prstGeom>
          <a:noFill/>
        </p:spPr>
        <p:txBody>
          <a:bodyPr wrap="square" rtlCol="0">
            <a:spAutoFit/>
          </a:bodyPr>
          <a:lstStyle/>
          <a:p>
            <a:r>
              <a:rPr lang="en-US" sz="2800" b="1" dirty="0" smtClean="0">
                <a:solidFill>
                  <a:srgbClr val="FF0000"/>
                </a:solidFill>
              </a:rPr>
              <a:t>What could a low resolution MKIDs spectrograph (e.g. Giga-Z) do if it works as expected?</a:t>
            </a:r>
            <a:endParaRPr lang="en-US" sz="2800" b="1" dirty="0">
              <a:solidFill>
                <a:srgbClr val="FF0000"/>
              </a:solidFill>
            </a:endParaRPr>
          </a:p>
        </p:txBody>
      </p:sp>
      <p:sp>
        <p:nvSpPr>
          <p:cNvPr id="13" name="TextBox 12"/>
          <p:cNvSpPr txBox="1"/>
          <p:nvPr/>
        </p:nvSpPr>
        <p:spPr>
          <a:xfrm>
            <a:off x="589280" y="1341120"/>
            <a:ext cx="8097520" cy="2031325"/>
          </a:xfrm>
          <a:prstGeom prst="rect">
            <a:avLst/>
          </a:prstGeom>
          <a:noFill/>
        </p:spPr>
        <p:txBody>
          <a:bodyPr wrap="square" rtlCol="0">
            <a:spAutoFit/>
          </a:bodyPr>
          <a:lstStyle/>
          <a:p>
            <a:pPr marL="342900" indent="-342900">
              <a:buFont typeface="+mj-lt"/>
              <a:buAutoNum type="arabicPeriod"/>
            </a:pPr>
            <a:r>
              <a:rPr lang="en-US" dirty="0" smtClean="0"/>
              <a:t>In a 4 </a:t>
            </a:r>
            <a:r>
              <a:rPr lang="en-US" dirty="0" smtClean="0">
                <a:solidFill>
                  <a:srgbClr val="FF0000"/>
                </a:solidFill>
              </a:rPr>
              <a:t>(8)</a:t>
            </a:r>
            <a:r>
              <a:rPr lang="en-US" dirty="0" smtClean="0"/>
              <a:t> m telescope it could go up to magnitude 24.5 </a:t>
            </a:r>
            <a:r>
              <a:rPr lang="en-US" dirty="0" smtClean="0">
                <a:solidFill>
                  <a:srgbClr val="FF0000"/>
                </a:solidFill>
              </a:rPr>
              <a:t>(25.7)</a:t>
            </a:r>
            <a:r>
              <a:rPr lang="en-US" dirty="0" smtClean="0"/>
              <a:t>, covering 20,000 square degrees in 3 years </a:t>
            </a:r>
            <a:r>
              <a:rPr lang="en-US" dirty="0" smtClean="0">
                <a:solidFill>
                  <a:srgbClr val="FF0000"/>
                </a:solidFill>
              </a:rPr>
              <a:t>(7 year run)</a:t>
            </a:r>
            <a:r>
              <a:rPr lang="en-US" dirty="0" smtClean="0"/>
              <a:t>.</a:t>
            </a:r>
          </a:p>
          <a:p>
            <a:pPr marL="342900" indent="-342900">
              <a:buFont typeface="+mj-lt"/>
              <a:buAutoNum type="arabicPeriod"/>
            </a:pPr>
            <a:r>
              <a:rPr lang="en-US" dirty="0" smtClean="0"/>
              <a:t>It could provide a redshift resolution equivalent to a distance resolution of ≈15 </a:t>
            </a:r>
            <a:r>
              <a:rPr lang="en-US" dirty="0" err="1" smtClean="0"/>
              <a:t>Mpc</a:t>
            </a:r>
            <a:r>
              <a:rPr lang="en-US" dirty="0" smtClean="0"/>
              <a:t>, good enough to be into the non-linear regime of GR.</a:t>
            </a:r>
          </a:p>
          <a:p>
            <a:pPr marL="342900" indent="-342900">
              <a:buFont typeface="+mj-lt"/>
              <a:buAutoNum type="arabicPeriod"/>
            </a:pPr>
            <a:r>
              <a:rPr lang="en-US" dirty="0" smtClean="0"/>
              <a:t>It will cover most of the available galaxies/deg</a:t>
            </a:r>
            <a:r>
              <a:rPr lang="en-US" baseline="30000" dirty="0" smtClean="0"/>
              <a:t>2</a:t>
            </a:r>
            <a:r>
              <a:rPr lang="en-US" dirty="0" smtClean="0"/>
              <a:t> up to magnitude 24.5.  That is about 100,000 galaxies per square degree for a total of about 2 </a:t>
            </a:r>
            <a:r>
              <a:rPr lang="en-US" dirty="0" smtClean="0">
                <a:solidFill>
                  <a:srgbClr val="FF0000"/>
                </a:solidFill>
              </a:rPr>
              <a:t>(4)</a:t>
            </a:r>
            <a:r>
              <a:rPr lang="en-US" dirty="0" smtClean="0"/>
              <a:t> billion galaxies.</a:t>
            </a:r>
            <a:endParaRPr lang="en-US" dirty="0"/>
          </a:p>
        </p:txBody>
      </p:sp>
      <p:sp>
        <p:nvSpPr>
          <p:cNvPr id="14" name="TextBox 13"/>
          <p:cNvSpPr txBox="1"/>
          <p:nvPr/>
        </p:nvSpPr>
        <p:spPr>
          <a:xfrm>
            <a:off x="822959" y="3586986"/>
            <a:ext cx="7238831" cy="523220"/>
          </a:xfrm>
          <a:prstGeom prst="rect">
            <a:avLst/>
          </a:prstGeom>
          <a:noFill/>
        </p:spPr>
        <p:txBody>
          <a:bodyPr wrap="none" rtlCol="0">
            <a:spAutoFit/>
          </a:bodyPr>
          <a:lstStyle/>
          <a:p>
            <a:r>
              <a:rPr lang="en-US" sz="2800" b="1" dirty="0" smtClean="0">
                <a:solidFill>
                  <a:srgbClr val="FF0000"/>
                </a:solidFill>
              </a:rPr>
              <a:t>What are the problems that need to be solved?</a:t>
            </a:r>
            <a:endParaRPr lang="en-US" sz="2800" b="1" dirty="0">
              <a:solidFill>
                <a:srgbClr val="FF0000"/>
              </a:solidFill>
            </a:endParaRPr>
          </a:p>
        </p:txBody>
      </p:sp>
      <p:sp>
        <p:nvSpPr>
          <p:cNvPr id="15" name="TextBox 14"/>
          <p:cNvSpPr txBox="1"/>
          <p:nvPr/>
        </p:nvSpPr>
        <p:spPr>
          <a:xfrm>
            <a:off x="589280" y="4338320"/>
            <a:ext cx="8097520" cy="1754327"/>
          </a:xfrm>
          <a:prstGeom prst="rect">
            <a:avLst/>
          </a:prstGeom>
          <a:noFill/>
        </p:spPr>
        <p:txBody>
          <a:bodyPr wrap="square" rtlCol="0">
            <a:spAutoFit/>
          </a:bodyPr>
          <a:lstStyle/>
          <a:p>
            <a:r>
              <a:rPr lang="en-US" dirty="0" smtClean="0"/>
              <a:t>The list is ambitious but we believe doable:</a:t>
            </a:r>
          </a:p>
          <a:p>
            <a:pPr marL="800100" lvl="1" indent="-342900">
              <a:buFont typeface="+mj-lt"/>
              <a:buAutoNum type="arabicPeriod"/>
            </a:pPr>
            <a:r>
              <a:rPr lang="en-US" dirty="0" smtClean="0"/>
              <a:t>R has to get closer to the theoretical limit.</a:t>
            </a:r>
          </a:p>
          <a:p>
            <a:pPr marL="800100" lvl="1" indent="-342900">
              <a:buFont typeface="+mj-lt"/>
              <a:buAutoNum type="arabicPeriod"/>
            </a:pPr>
            <a:r>
              <a:rPr lang="en-US" dirty="0" smtClean="0"/>
              <a:t>The packaging need to be greatly improved.</a:t>
            </a:r>
          </a:p>
          <a:p>
            <a:pPr marL="800100" lvl="1" indent="-342900">
              <a:buFont typeface="+mj-lt"/>
              <a:buAutoNum type="arabicPeriod"/>
            </a:pPr>
            <a:r>
              <a:rPr lang="en-US" dirty="0" smtClean="0"/>
              <a:t>The RF electronics needs improvement.</a:t>
            </a:r>
          </a:p>
          <a:p>
            <a:pPr marL="800100" lvl="1" indent="-342900">
              <a:buFont typeface="+mj-lt"/>
              <a:buAutoNum type="arabicPeriod"/>
            </a:pPr>
            <a:r>
              <a:rPr lang="en-US" dirty="0" smtClean="0"/>
              <a:t>A flat RF cable suitable to work at 100 </a:t>
            </a:r>
            <a:r>
              <a:rPr lang="en-US" dirty="0" err="1" smtClean="0"/>
              <a:t>mK</a:t>
            </a:r>
            <a:r>
              <a:rPr lang="en-US" dirty="0" smtClean="0"/>
              <a:t> needs to be developed.</a:t>
            </a:r>
          </a:p>
          <a:p>
            <a:pPr marL="800100" lvl="1" indent="-342900">
              <a:buFont typeface="+mj-lt"/>
              <a:buAutoNum type="arabicPeriod"/>
            </a:pPr>
            <a:r>
              <a:rPr lang="en-US" dirty="0" smtClean="0"/>
              <a:t>It will help to improve the QE.</a:t>
            </a:r>
            <a:endParaRPr lang="en-US" dirty="0"/>
          </a:p>
        </p:txBody>
      </p:sp>
    </p:spTree>
    <p:extLst>
      <p:ext uri="{BB962C8B-B14F-4D97-AF65-F5344CB8AC3E}">
        <p14:creationId xmlns:p14="http://schemas.microsoft.com/office/powerpoint/2010/main" val="7746604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a:xfrm>
            <a:off x="457199" y="6488430"/>
            <a:ext cx="3495041" cy="365125"/>
          </a:xfrm>
        </p:spPr>
        <p:txBody>
          <a:bodyPr/>
          <a:lstStyle/>
          <a:p>
            <a:pPr>
              <a:defRPr/>
            </a:pPr>
            <a:r>
              <a:rPr lang="en-US" dirty="0" smtClean="0"/>
              <a:t>MKIDs and Cosmology, </a:t>
            </a:r>
            <a:r>
              <a:rPr lang="en-US" dirty="0" err="1" smtClean="0"/>
              <a:t>Fermilab</a:t>
            </a:r>
            <a:r>
              <a:rPr lang="en-US" dirty="0" smtClean="0"/>
              <a:t> 26-AUG-2013</a:t>
            </a:r>
            <a:endParaRPr lang="en-US" dirty="0"/>
          </a:p>
        </p:txBody>
      </p:sp>
      <p:sp>
        <p:nvSpPr>
          <p:cNvPr id="4" name="Footer Placeholder 3"/>
          <p:cNvSpPr>
            <a:spLocks noGrp="1"/>
          </p:cNvSpPr>
          <p:nvPr>
            <p:ph type="ftr" sz="quarter" idx="11"/>
          </p:nvPr>
        </p:nvSpPr>
        <p:spPr/>
        <p:txBody>
          <a:bodyPr/>
          <a:lstStyle/>
          <a:p>
            <a:pPr>
              <a:defRPr/>
            </a:pPr>
            <a:r>
              <a:rPr lang="en-US" smtClean="0"/>
              <a:t>G. Gutierrez, Fermilab</a:t>
            </a:r>
            <a:endParaRPr lang="en-US"/>
          </a:p>
        </p:txBody>
      </p:sp>
      <p:sp>
        <p:nvSpPr>
          <p:cNvPr id="5" name="Slide Number Placeholder 4"/>
          <p:cNvSpPr>
            <a:spLocks noGrp="1"/>
          </p:cNvSpPr>
          <p:nvPr>
            <p:ph type="sldNum" sz="quarter" idx="12"/>
          </p:nvPr>
        </p:nvSpPr>
        <p:spPr/>
        <p:txBody>
          <a:bodyPr/>
          <a:lstStyle/>
          <a:p>
            <a:pPr>
              <a:defRPr/>
            </a:pPr>
            <a:fld id="{16182764-5F00-FF41-A482-02276BC6D9F4}" type="slidenum">
              <a:rPr lang="en-US" smtClean="0"/>
              <a:pPr>
                <a:defRPr/>
              </a:pPr>
              <a:t>29</a:t>
            </a:fld>
            <a:endParaRPr lang="en-US"/>
          </a:p>
        </p:txBody>
      </p:sp>
      <p:sp>
        <p:nvSpPr>
          <p:cNvPr id="6" name="Rectangle 2"/>
          <p:cNvSpPr txBox="1">
            <a:spLocks noChangeArrowheads="1"/>
          </p:cNvSpPr>
          <p:nvPr/>
        </p:nvSpPr>
        <p:spPr>
          <a:xfrm>
            <a:off x="243840" y="10160"/>
            <a:ext cx="8676640" cy="802640"/>
          </a:xfrm>
          <a:prstGeom prst="rect">
            <a:avLst/>
          </a:prstGeom>
          <a:solidFill>
            <a:srgbClr val="FAB23C"/>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400" dirty="0" smtClean="0"/>
              <a:t>Some questions for the workshop?</a:t>
            </a:r>
          </a:p>
        </p:txBody>
      </p:sp>
      <p:sp>
        <p:nvSpPr>
          <p:cNvPr id="8" name="TextBox 7"/>
          <p:cNvSpPr txBox="1"/>
          <p:nvPr/>
        </p:nvSpPr>
        <p:spPr>
          <a:xfrm>
            <a:off x="568959" y="1188720"/>
            <a:ext cx="8117841" cy="5016758"/>
          </a:xfrm>
          <a:prstGeom prst="rect">
            <a:avLst/>
          </a:prstGeom>
          <a:noFill/>
        </p:spPr>
        <p:txBody>
          <a:bodyPr wrap="square" rtlCol="0">
            <a:spAutoFit/>
          </a:bodyPr>
          <a:lstStyle/>
          <a:p>
            <a:pPr marL="342900" indent="-342900">
              <a:buFont typeface="+mj-lt"/>
              <a:buAutoNum type="arabicPeriod"/>
            </a:pPr>
            <a:r>
              <a:rPr lang="en-US" sz="2000" dirty="0" smtClean="0"/>
              <a:t>Can the use of MKIDs transform LSST from a Stage IV to a Stage V Dark Energy experiment?</a:t>
            </a:r>
          </a:p>
          <a:p>
            <a:pPr marL="342900" indent="-342900">
              <a:buFont typeface="+mj-lt"/>
              <a:buAutoNum type="arabicPeriod"/>
            </a:pPr>
            <a:endParaRPr lang="en-US" sz="2000" dirty="0"/>
          </a:p>
          <a:p>
            <a:pPr marL="342900" indent="-342900">
              <a:buFont typeface="+mj-lt"/>
              <a:buAutoNum type="arabicPeriod"/>
            </a:pPr>
            <a:r>
              <a:rPr lang="en-US" sz="2000" dirty="0" smtClean="0"/>
              <a:t>What would be the gain of doing RSD with LSST+MKIDs?</a:t>
            </a:r>
          </a:p>
          <a:p>
            <a:pPr marL="342900" indent="-342900">
              <a:buFont typeface="+mj-lt"/>
              <a:buAutoNum type="arabicPeriod"/>
            </a:pPr>
            <a:endParaRPr lang="en-US" sz="2000" dirty="0"/>
          </a:p>
          <a:p>
            <a:pPr marL="342900" indent="-342900">
              <a:buFont typeface="+mj-lt"/>
              <a:buAutoNum type="arabicPeriod"/>
            </a:pPr>
            <a:r>
              <a:rPr lang="en-US" sz="2000" dirty="0" smtClean="0"/>
              <a:t>Can we do QSO? Supernovae?</a:t>
            </a:r>
          </a:p>
          <a:p>
            <a:pPr marL="342900" indent="-342900">
              <a:buFont typeface="+mj-lt"/>
              <a:buAutoNum type="arabicPeriod"/>
            </a:pPr>
            <a:endParaRPr lang="en-US" sz="2000" dirty="0"/>
          </a:p>
          <a:p>
            <a:pPr marL="342900" indent="-342900">
              <a:buFont typeface="+mj-lt"/>
              <a:buAutoNum type="arabicPeriod"/>
            </a:pPr>
            <a:r>
              <a:rPr lang="en-US" sz="2000" dirty="0" smtClean="0"/>
              <a:t>Is there any gain on having low resolution spectroscopy over the same sky as opposed to different skies?</a:t>
            </a:r>
          </a:p>
          <a:p>
            <a:pPr marL="342900" indent="-342900">
              <a:buFont typeface="+mj-lt"/>
              <a:buAutoNum type="arabicPeriod"/>
            </a:pPr>
            <a:endParaRPr lang="en-US" sz="2000" dirty="0"/>
          </a:p>
          <a:p>
            <a:pPr marL="342900" indent="-342900">
              <a:buFont typeface="+mj-lt"/>
              <a:buAutoNum type="arabicPeriod"/>
            </a:pPr>
            <a:r>
              <a:rPr lang="en-US" sz="2000" dirty="0" smtClean="0"/>
              <a:t>During the LSST era what would be the advantage of having a low resolution spectrograph in the south vs., for example, moving MS-DESI to the Blanco?</a:t>
            </a:r>
          </a:p>
          <a:p>
            <a:pPr marL="342900" indent="-342900">
              <a:buFont typeface="+mj-lt"/>
              <a:buAutoNum type="arabicPeriod"/>
            </a:pPr>
            <a:endParaRPr lang="en-US" sz="2000" dirty="0"/>
          </a:p>
          <a:p>
            <a:pPr marL="342900" indent="-342900">
              <a:buFont typeface="+mj-lt"/>
              <a:buAutoNum type="arabicPeriod"/>
            </a:pPr>
            <a:r>
              <a:rPr lang="en-US" sz="2000" dirty="0" smtClean="0"/>
              <a:t>If bias can be measured with DES+SPT first and LSST+SPT later, would that help the MKIDs case?</a:t>
            </a:r>
          </a:p>
        </p:txBody>
      </p:sp>
    </p:spTree>
    <p:extLst>
      <p:ext uri="{BB962C8B-B14F-4D97-AF65-F5344CB8AC3E}">
        <p14:creationId xmlns:p14="http://schemas.microsoft.com/office/powerpoint/2010/main" val="40890568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a:xfrm>
            <a:off x="457199" y="6498590"/>
            <a:ext cx="3089032" cy="365125"/>
          </a:xfrm>
        </p:spPr>
        <p:txBody>
          <a:bodyPr/>
          <a:lstStyle/>
          <a:p>
            <a:pPr>
              <a:defRPr/>
            </a:pPr>
            <a:r>
              <a:rPr lang="en-US" dirty="0" smtClean="0"/>
              <a:t>MKIDs and Cosmology, </a:t>
            </a:r>
            <a:r>
              <a:rPr lang="en-US" dirty="0" err="1" smtClean="0"/>
              <a:t>Fermilab</a:t>
            </a:r>
            <a:r>
              <a:rPr lang="en-US" dirty="0" smtClean="0"/>
              <a:t> 26-AUG-2013</a:t>
            </a:r>
            <a:endParaRPr lang="en-US" dirty="0"/>
          </a:p>
        </p:txBody>
      </p:sp>
      <p:sp>
        <p:nvSpPr>
          <p:cNvPr id="4" name="Footer Placeholder 3"/>
          <p:cNvSpPr>
            <a:spLocks noGrp="1"/>
          </p:cNvSpPr>
          <p:nvPr>
            <p:ph type="ftr" sz="quarter" idx="11"/>
          </p:nvPr>
        </p:nvSpPr>
        <p:spPr/>
        <p:txBody>
          <a:bodyPr/>
          <a:lstStyle/>
          <a:p>
            <a:pPr>
              <a:defRPr/>
            </a:pPr>
            <a:r>
              <a:rPr lang="en-US" dirty="0" smtClean="0"/>
              <a:t>G. Gutierrez, </a:t>
            </a:r>
            <a:r>
              <a:rPr lang="en-US" dirty="0" err="1" smtClean="0"/>
              <a:t>Fermilab</a:t>
            </a:r>
            <a:endParaRPr lang="en-US" dirty="0"/>
          </a:p>
        </p:txBody>
      </p:sp>
      <p:sp>
        <p:nvSpPr>
          <p:cNvPr id="5" name="Slide Number Placeholder 4"/>
          <p:cNvSpPr>
            <a:spLocks noGrp="1"/>
          </p:cNvSpPr>
          <p:nvPr>
            <p:ph type="sldNum" sz="quarter" idx="12"/>
          </p:nvPr>
        </p:nvSpPr>
        <p:spPr/>
        <p:txBody>
          <a:bodyPr/>
          <a:lstStyle/>
          <a:p>
            <a:pPr>
              <a:defRPr/>
            </a:pPr>
            <a:fld id="{16182764-5F00-FF41-A482-02276BC6D9F4}" type="slidenum">
              <a:rPr lang="en-US" smtClean="0"/>
              <a:pPr>
                <a:defRPr/>
              </a:pPr>
              <a:t>3</a:t>
            </a:fld>
            <a:endParaRPr lang="en-US"/>
          </a:p>
        </p:txBody>
      </p:sp>
      <p:sp>
        <p:nvSpPr>
          <p:cNvPr id="2" name="TextBox 1"/>
          <p:cNvSpPr txBox="1"/>
          <p:nvPr/>
        </p:nvSpPr>
        <p:spPr>
          <a:xfrm>
            <a:off x="457199" y="1400929"/>
            <a:ext cx="8361681" cy="4708981"/>
          </a:xfrm>
          <a:prstGeom prst="rect">
            <a:avLst/>
          </a:prstGeom>
          <a:noFill/>
        </p:spPr>
        <p:txBody>
          <a:bodyPr wrap="square" rtlCol="0">
            <a:spAutoFit/>
          </a:bodyPr>
          <a:lstStyle/>
          <a:p>
            <a:pPr marL="457200" indent="-457200">
              <a:buFont typeface="+mj-lt"/>
              <a:buAutoNum type="arabicPeriod"/>
            </a:pPr>
            <a:r>
              <a:rPr lang="en-US" sz="2000" b="1" dirty="0" smtClean="0">
                <a:solidFill>
                  <a:srgbClr val="FF0000"/>
                </a:solidFill>
              </a:rPr>
              <a:t>There are plans to use MKIDs in many different areas, e.g. dark matter, CMB, x-rays detectors, visible astronomy, dark energy, etc.</a:t>
            </a:r>
          </a:p>
          <a:p>
            <a:pPr marL="457200" indent="-457200">
              <a:buFont typeface="+mj-lt"/>
              <a:buAutoNum type="arabicPeriod"/>
            </a:pPr>
            <a:endParaRPr lang="en-US" sz="2000" b="1" dirty="0" smtClean="0">
              <a:solidFill>
                <a:srgbClr val="FF0000"/>
              </a:solidFill>
            </a:endParaRPr>
          </a:p>
          <a:p>
            <a:pPr marL="457200" indent="-457200">
              <a:buFont typeface="+mj-lt"/>
              <a:buAutoNum type="arabicPeriod"/>
            </a:pPr>
            <a:endParaRPr lang="en-US" sz="2000" b="1" dirty="0">
              <a:solidFill>
                <a:srgbClr val="FF0000"/>
              </a:solidFill>
            </a:endParaRPr>
          </a:p>
          <a:p>
            <a:pPr marL="457200" indent="-457200">
              <a:buFont typeface="+mj-lt"/>
              <a:buAutoNum type="arabicPeriod"/>
            </a:pPr>
            <a:r>
              <a:rPr lang="en-US" sz="2000" b="1" dirty="0" smtClean="0">
                <a:solidFill>
                  <a:srgbClr val="FF0000"/>
                </a:solidFill>
              </a:rPr>
              <a:t>CMB experiment for example need small array of MKIDs to do science and they are on their way to do just that in the next few years (see next two transparencies for </a:t>
            </a:r>
            <a:r>
              <a:rPr lang="en-US" sz="2000" b="1" dirty="0" err="1" smtClean="0">
                <a:solidFill>
                  <a:srgbClr val="FF0000"/>
                </a:solidFill>
              </a:rPr>
              <a:t>GroundBIRD</a:t>
            </a:r>
            <a:r>
              <a:rPr lang="en-US" sz="2000" b="1" dirty="0" smtClean="0">
                <a:solidFill>
                  <a:srgbClr val="FF0000"/>
                </a:solidFill>
              </a:rPr>
              <a:t>)</a:t>
            </a:r>
          </a:p>
          <a:p>
            <a:endParaRPr lang="en-US" sz="2000" b="1" dirty="0" smtClean="0">
              <a:solidFill>
                <a:srgbClr val="FF0000"/>
              </a:solidFill>
            </a:endParaRPr>
          </a:p>
          <a:p>
            <a:pPr marL="342900" indent="-342900">
              <a:buFont typeface="+mj-lt"/>
              <a:buAutoNum type="arabicPeriod"/>
            </a:pPr>
            <a:endParaRPr lang="en-US" sz="2000" b="1" dirty="0">
              <a:solidFill>
                <a:srgbClr val="FF0000"/>
              </a:solidFill>
            </a:endParaRPr>
          </a:p>
          <a:p>
            <a:pPr marL="342900" indent="-342900">
              <a:buFont typeface="+mj-lt"/>
              <a:buAutoNum type="arabicPeriod"/>
            </a:pPr>
            <a:r>
              <a:rPr lang="en-US" sz="2000" b="1" dirty="0" smtClean="0">
                <a:solidFill>
                  <a:srgbClr val="FF0000"/>
                </a:solidFill>
              </a:rPr>
              <a:t>I will only address during this talk the questions related to how to do science with MKIDs in relation to dark energy.  Given </a:t>
            </a:r>
            <a:r>
              <a:rPr lang="en-US" sz="2000" b="1" dirty="0" err="1" smtClean="0">
                <a:solidFill>
                  <a:srgbClr val="FF0000"/>
                </a:solidFill>
              </a:rPr>
              <a:t>Femilab’s</a:t>
            </a:r>
            <a:r>
              <a:rPr lang="en-US" sz="2000" b="1" dirty="0" smtClean="0">
                <a:solidFill>
                  <a:srgbClr val="FF0000"/>
                </a:solidFill>
              </a:rPr>
              <a:t> involvement in DES and now in MS-DESI it is only natural to try to continue on the Dark Energy path.   Also as a DOE Lab we can do cosmology but not astronomy.</a:t>
            </a:r>
          </a:p>
          <a:p>
            <a:endParaRPr lang="en-US" sz="2000" b="1" dirty="0">
              <a:solidFill>
                <a:srgbClr val="FF0000"/>
              </a:solidFill>
            </a:endParaRPr>
          </a:p>
        </p:txBody>
      </p:sp>
      <p:sp>
        <p:nvSpPr>
          <p:cNvPr id="11" name="Rectangle 2"/>
          <p:cNvSpPr txBox="1">
            <a:spLocks noChangeArrowheads="1"/>
          </p:cNvSpPr>
          <p:nvPr/>
        </p:nvSpPr>
        <p:spPr>
          <a:xfrm>
            <a:off x="2011680" y="0"/>
            <a:ext cx="5486400" cy="599440"/>
          </a:xfrm>
          <a:prstGeom prst="rect">
            <a:avLst/>
          </a:prstGeom>
          <a:solidFill>
            <a:srgbClr val="FAB23C"/>
          </a:solid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400" dirty="0" smtClean="0"/>
              <a:t>MKIDs in general</a:t>
            </a:r>
          </a:p>
        </p:txBody>
      </p:sp>
    </p:spTree>
    <p:extLst>
      <p:ext uri="{BB962C8B-B14F-4D97-AF65-F5344CB8AC3E}">
        <p14:creationId xmlns:p14="http://schemas.microsoft.com/office/powerpoint/2010/main" val="288751765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MKIDs and Cosmology, Fermilab 26-AUG-2013</a:t>
            </a:r>
            <a:endParaRPr lang="en-US"/>
          </a:p>
        </p:txBody>
      </p:sp>
      <p:sp>
        <p:nvSpPr>
          <p:cNvPr id="3" name="Footer Placeholder 2"/>
          <p:cNvSpPr>
            <a:spLocks noGrp="1"/>
          </p:cNvSpPr>
          <p:nvPr>
            <p:ph type="ftr" sz="quarter" idx="11"/>
          </p:nvPr>
        </p:nvSpPr>
        <p:spPr/>
        <p:txBody>
          <a:bodyPr/>
          <a:lstStyle/>
          <a:p>
            <a:r>
              <a:rPr lang="en-US" smtClean="0"/>
              <a:t>G. Gutierrez, Fermilab</a:t>
            </a:r>
            <a:endParaRPr lang="en-US"/>
          </a:p>
        </p:txBody>
      </p:sp>
      <p:sp>
        <p:nvSpPr>
          <p:cNvPr id="4" name="Slide Number Placeholder 3"/>
          <p:cNvSpPr>
            <a:spLocks noGrp="1"/>
          </p:cNvSpPr>
          <p:nvPr>
            <p:ph type="sldNum" sz="quarter" idx="12"/>
          </p:nvPr>
        </p:nvSpPr>
        <p:spPr/>
        <p:txBody>
          <a:bodyPr/>
          <a:lstStyle/>
          <a:p>
            <a:fld id="{D402C365-544F-E94D-863C-5ED91A8B679F}" type="slidenum">
              <a:rPr lang="en-US" smtClean="0"/>
              <a:t>30</a:t>
            </a:fld>
            <a:endParaRPr lang="en-US"/>
          </a:p>
        </p:txBody>
      </p:sp>
      <p:pic>
        <p:nvPicPr>
          <p:cNvPr id="5" name="Picture 4"/>
          <p:cNvPicPr>
            <a:picLocks noChangeAspect="1"/>
          </p:cNvPicPr>
          <p:nvPr/>
        </p:nvPicPr>
        <p:blipFill>
          <a:blip r:embed="rId2"/>
          <a:stretch>
            <a:fillRect/>
          </a:stretch>
        </p:blipFill>
        <p:spPr>
          <a:xfrm>
            <a:off x="228600" y="127002"/>
            <a:ext cx="8643366" cy="6232779"/>
          </a:xfrm>
          <a:prstGeom prst="rect">
            <a:avLst/>
          </a:prstGeom>
        </p:spPr>
      </p:pic>
      <p:sp>
        <p:nvSpPr>
          <p:cNvPr id="6" name="Rectangle 5"/>
          <p:cNvSpPr/>
          <p:nvPr/>
        </p:nvSpPr>
        <p:spPr>
          <a:xfrm>
            <a:off x="508000" y="127002"/>
            <a:ext cx="8178800" cy="49148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78310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MKIDs and Cosmology, Fermilab 26-AUG-2013</a:t>
            </a:r>
            <a:endParaRPr lang="en-US"/>
          </a:p>
        </p:txBody>
      </p:sp>
      <p:sp>
        <p:nvSpPr>
          <p:cNvPr id="3" name="Footer Placeholder 2"/>
          <p:cNvSpPr>
            <a:spLocks noGrp="1"/>
          </p:cNvSpPr>
          <p:nvPr>
            <p:ph type="ftr" sz="quarter" idx="11"/>
          </p:nvPr>
        </p:nvSpPr>
        <p:spPr/>
        <p:txBody>
          <a:bodyPr/>
          <a:lstStyle/>
          <a:p>
            <a:r>
              <a:rPr lang="en-US" smtClean="0"/>
              <a:t>G. Gutierrez, Fermilab</a:t>
            </a:r>
            <a:endParaRPr lang="en-US"/>
          </a:p>
        </p:txBody>
      </p:sp>
      <p:sp>
        <p:nvSpPr>
          <p:cNvPr id="4" name="Slide Number Placeholder 3"/>
          <p:cNvSpPr>
            <a:spLocks noGrp="1"/>
          </p:cNvSpPr>
          <p:nvPr>
            <p:ph type="sldNum" sz="quarter" idx="12"/>
          </p:nvPr>
        </p:nvSpPr>
        <p:spPr/>
        <p:txBody>
          <a:bodyPr/>
          <a:lstStyle/>
          <a:p>
            <a:fld id="{D402C365-544F-E94D-863C-5ED91A8B679F}" type="slidenum">
              <a:rPr lang="en-US" smtClean="0"/>
              <a:t>31</a:t>
            </a:fld>
            <a:endParaRPr lang="en-US"/>
          </a:p>
        </p:txBody>
      </p:sp>
      <p:pic>
        <p:nvPicPr>
          <p:cNvPr id="5" name="Picture 4"/>
          <p:cNvPicPr>
            <a:picLocks noChangeAspect="1"/>
          </p:cNvPicPr>
          <p:nvPr/>
        </p:nvPicPr>
        <p:blipFill>
          <a:blip r:embed="rId2"/>
          <a:stretch>
            <a:fillRect/>
          </a:stretch>
        </p:blipFill>
        <p:spPr>
          <a:xfrm>
            <a:off x="228600" y="127002"/>
            <a:ext cx="8643366" cy="6232779"/>
          </a:xfrm>
          <a:prstGeom prst="rect">
            <a:avLst/>
          </a:prstGeom>
        </p:spPr>
      </p:pic>
    </p:spTree>
    <p:extLst>
      <p:ext uri="{BB962C8B-B14F-4D97-AF65-F5344CB8AC3E}">
        <p14:creationId xmlns:p14="http://schemas.microsoft.com/office/powerpoint/2010/main" val="109236721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a:xfrm>
            <a:off x="457199" y="6488430"/>
            <a:ext cx="3373121" cy="365125"/>
          </a:xfrm>
        </p:spPr>
        <p:txBody>
          <a:bodyPr/>
          <a:lstStyle/>
          <a:p>
            <a:pPr>
              <a:defRPr/>
            </a:pPr>
            <a:r>
              <a:rPr lang="en-US" dirty="0" smtClean="0"/>
              <a:t>MKIDs and Cosmology, </a:t>
            </a:r>
            <a:r>
              <a:rPr lang="en-US" dirty="0" err="1" smtClean="0"/>
              <a:t>Fermilab</a:t>
            </a:r>
            <a:r>
              <a:rPr lang="en-US" dirty="0" smtClean="0"/>
              <a:t> 26-AUG-2013</a:t>
            </a:r>
            <a:endParaRPr lang="en-US" dirty="0"/>
          </a:p>
        </p:txBody>
      </p:sp>
      <p:sp>
        <p:nvSpPr>
          <p:cNvPr id="4" name="Footer Placeholder 3"/>
          <p:cNvSpPr>
            <a:spLocks noGrp="1"/>
          </p:cNvSpPr>
          <p:nvPr>
            <p:ph type="ftr" sz="quarter" idx="11"/>
          </p:nvPr>
        </p:nvSpPr>
        <p:spPr/>
        <p:txBody>
          <a:bodyPr/>
          <a:lstStyle/>
          <a:p>
            <a:pPr>
              <a:defRPr/>
            </a:pPr>
            <a:r>
              <a:rPr lang="en-US" smtClean="0"/>
              <a:t>G. Gutierrez, Fermilab</a:t>
            </a:r>
            <a:endParaRPr lang="en-US"/>
          </a:p>
        </p:txBody>
      </p:sp>
      <p:sp>
        <p:nvSpPr>
          <p:cNvPr id="5" name="Slide Number Placeholder 4"/>
          <p:cNvSpPr>
            <a:spLocks noGrp="1"/>
          </p:cNvSpPr>
          <p:nvPr>
            <p:ph type="sldNum" sz="quarter" idx="12"/>
          </p:nvPr>
        </p:nvSpPr>
        <p:spPr/>
        <p:txBody>
          <a:bodyPr/>
          <a:lstStyle/>
          <a:p>
            <a:pPr>
              <a:defRPr/>
            </a:pPr>
            <a:fld id="{16182764-5F00-FF41-A482-02276BC6D9F4}" type="slidenum">
              <a:rPr lang="en-US" smtClean="0"/>
              <a:pPr>
                <a:defRPr/>
              </a:pPr>
              <a:t>32</a:t>
            </a:fld>
            <a:endParaRPr lang="en-US"/>
          </a:p>
        </p:txBody>
      </p:sp>
      <p:sp>
        <p:nvSpPr>
          <p:cNvPr id="7" name="TextBox 6"/>
          <p:cNvSpPr txBox="1"/>
          <p:nvPr/>
        </p:nvSpPr>
        <p:spPr>
          <a:xfrm>
            <a:off x="2712720" y="2489200"/>
            <a:ext cx="4101036" cy="1323439"/>
          </a:xfrm>
          <a:prstGeom prst="rect">
            <a:avLst/>
          </a:prstGeom>
          <a:noFill/>
        </p:spPr>
        <p:txBody>
          <a:bodyPr wrap="none" rtlCol="0">
            <a:spAutoFit/>
          </a:bodyPr>
          <a:lstStyle/>
          <a:p>
            <a:r>
              <a:rPr lang="en-US" sz="8000" dirty="0" smtClean="0">
                <a:latin typeface="Brush Script MT Italic"/>
                <a:cs typeface="Brush Script MT Italic"/>
              </a:rPr>
              <a:t>The End</a:t>
            </a:r>
            <a:endParaRPr lang="en-US" sz="8000" dirty="0">
              <a:latin typeface="Brush Script MT Italic"/>
              <a:cs typeface="Brush Script MT Italic"/>
            </a:endParaRPr>
          </a:p>
        </p:txBody>
      </p:sp>
    </p:spTree>
    <p:extLst>
      <p:ext uri="{BB962C8B-B14F-4D97-AF65-F5344CB8AC3E}">
        <p14:creationId xmlns:p14="http://schemas.microsoft.com/office/powerpoint/2010/main" val="12310533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MKIDs and Cosmology, Fermilab 26-AUG-2013</a:t>
            </a:r>
            <a:endParaRPr lang="en-US"/>
          </a:p>
        </p:txBody>
      </p:sp>
      <p:sp>
        <p:nvSpPr>
          <p:cNvPr id="3" name="Footer Placeholder 2"/>
          <p:cNvSpPr>
            <a:spLocks noGrp="1"/>
          </p:cNvSpPr>
          <p:nvPr>
            <p:ph type="ftr" sz="quarter" idx="11"/>
          </p:nvPr>
        </p:nvSpPr>
        <p:spPr/>
        <p:txBody>
          <a:bodyPr/>
          <a:lstStyle/>
          <a:p>
            <a:r>
              <a:rPr lang="en-US" smtClean="0"/>
              <a:t>G. Gutierrez, Fermilab</a:t>
            </a:r>
            <a:endParaRPr lang="en-US"/>
          </a:p>
        </p:txBody>
      </p:sp>
      <p:sp>
        <p:nvSpPr>
          <p:cNvPr id="4" name="Slide Number Placeholder 3"/>
          <p:cNvSpPr>
            <a:spLocks noGrp="1"/>
          </p:cNvSpPr>
          <p:nvPr>
            <p:ph type="sldNum" sz="quarter" idx="12"/>
          </p:nvPr>
        </p:nvSpPr>
        <p:spPr/>
        <p:txBody>
          <a:bodyPr/>
          <a:lstStyle/>
          <a:p>
            <a:fld id="{D402C365-544F-E94D-863C-5ED91A8B679F}" type="slidenum">
              <a:rPr lang="en-US" smtClean="0"/>
              <a:t>4</a:t>
            </a:fld>
            <a:endParaRPr lang="en-US"/>
          </a:p>
        </p:txBody>
      </p:sp>
      <p:pic>
        <p:nvPicPr>
          <p:cNvPr id="5" name="Picture 4"/>
          <p:cNvPicPr>
            <a:picLocks noChangeAspect="1"/>
          </p:cNvPicPr>
          <p:nvPr/>
        </p:nvPicPr>
        <p:blipFill>
          <a:blip r:embed="rId2"/>
          <a:stretch>
            <a:fillRect/>
          </a:stretch>
        </p:blipFill>
        <p:spPr>
          <a:xfrm>
            <a:off x="314960" y="101600"/>
            <a:ext cx="8532950" cy="6410960"/>
          </a:xfrm>
          <a:prstGeom prst="rect">
            <a:avLst/>
          </a:prstGeom>
        </p:spPr>
      </p:pic>
    </p:spTree>
    <p:extLst>
      <p:ext uri="{BB962C8B-B14F-4D97-AF65-F5344CB8AC3E}">
        <p14:creationId xmlns:p14="http://schemas.microsoft.com/office/powerpoint/2010/main" val="18054188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MKIDs and Cosmology, Fermilab 26-AUG-2013</a:t>
            </a:r>
            <a:endParaRPr lang="en-US"/>
          </a:p>
        </p:txBody>
      </p:sp>
      <p:sp>
        <p:nvSpPr>
          <p:cNvPr id="3" name="Footer Placeholder 2"/>
          <p:cNvSpPr>
            <a:spLocks noGrp="1"/>
          </p:cNvSpPr>
          <p:nvPr>
            <p:ph type="ftr" sz="quarter" idx="11"/>
          </p:nvPr>
        </p:nvSpPr>
        <p:spPr/>
        <p:txBody>
          <a:bodyPr/>
          <a:lstStyle/>
          <a:p>
            <a:r>
              <a:rPr lang="en-US" smtClean="0"/>
              <a:t>G. Gutierrez, Fermilab</a:t>
            </a:r>
            <a:endParaRPr lang="en-US"/>
          </a:p>
        </p:txBody>
      </p:sp>
      <p:sp>
        <p:nvSpPr>
          <p:cNvPr id="4" name="Slide Number Placeholder 3"/>
          <p:cNvSpPr>
            <a:spLocks noGrp="1"/>
          </p:cNvSpPr>
          <p:nvPr>
            <p:ph type="sldNum" sz="quarter" idx="12"/>
          </p:nvPr>
        </p:nvSpPr>
        <p:spPr/>
        <p:txBody>
          <a:bodyPr/>
          <a:lstStyle/>
          <a:p>
            <a:fld id="{D402C365-544F-E94D-863C-5ED91A8B679F}" type="slidenum">
              <a:rPr lang="en-US" smtClean="0"/>
              <a:t>5</a:t>
            </a:fld>
            <a:endParaRPr lang="en-US"/>
          </a:p>
        </p:txBody>
      </p:sp>
      <p:pic>
        <p:nvPicPr>
          <p:cNvPr id="5" name="Picture 4"/>
          <p:cNvPicPr>
            <a:picLocks noChangeAspect="1"/>
          </p:cNvPicPr>
          <p:nvPr/>
        </p:nvPicPr>
        <p:blipFill>
          <a:blip r:embed="rId2"/>
          <a:stretch>
            <a:fillRect/>
          </a:stretch>
        </p:blipFill>
        <p:spPr>
          <a:xfrm>
            <a:off x="386080" y="120922"/>
            <a:ext cx="8463280" cy="6358615"/>
          </a:xfrm>
          <a:prstGeom prst="rect">
            <a:avLst/>
          </a:prstGeom>
        </p:spPr>
      </p:pic>
    </p:spTree>
    <p:extLst>
      <p:ext uri="{BB962C8B-B14F-4D97-AF65-F5344CB8AC3E}">
        <p14:creationId xmlns:p14="http://schemas.microsoft.com/office/powerpoint/2010/main" val="39583384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a:xfrm>
            <a:off x="457199" y="6498590"/>
            <a:ext cx="3089032" cy="365125"/>
          </a:xfrm>
        </p:spPr>
        <p:txBody>
          <a:bodyPr/>
          <a:lstStyle/>
          <a:p>
            <a:pPr>
              <a:defRPr/>
            </a:pPr>
            <a:r>
              <a:rPr lang="en-US" dirty="0" smtClean="0"/>
              <a:t>MKIDs and Cosmology, </a:t>
            </a:r>
            <a:r>
              <a:rPr lang="en-US" dirty="0" err="1" smtClean="0"/>
              <a:t>Fermilab</a:t>
            </a:r>
            <a:r>
              <a:rPr lang="en-US" dirty="0" smtClean="0"/>
              <a:t> 26-AUG-2013</a:t>
            </a:r>
            <a:endParaRPr lang="en-US" dirty="0"/>
          </a:p>
        </p:txBody>
      </p:sp>
      <p:sp>
        <p:nvSpPr>
          <p:cNvPr id="4" name="Footer Placeholder 3"/>
          <p:cNvSpPr>
            <a:spLocks noGrp="1"/>
          </p:cNvSpPr>
          <p:nvPr>
            <p:ph type="ftr" sz="quarter" idx="11"/>
          </p:nvPr>
        </p:nvSpPr>
        <p:spPr/>
        <p:txBody>
          <a:bodyPr/>
          <a:lstStyle/>
          <a:p>
            <a:pPr>
              <a:defRPr/>
            </a:pPr>
            <a:r>
              <a:rPr lang="en-US" dirty="0" smtClean="0"/>
              <a:t>G. Gutierrez, </a:t>
            </a:r>
            <a:r>
              <a:rPr lang="en-US" dirty="0" err="1" smtClean="0"/>
              <a:t>Fermilab</a:t>
            </a:r>
            <a:endParaRPr lang="en-US" dirty="0"/>
          </a:p>
        </p:txBody>
      </p:sp>
      <p:sp>
        <p:nvSpPr>
          <p:cNvPr id="5" name="Slide Number Placeholder 4"/>
          <p:cNvSpPr>
            <a:spLocks noGrp="1"/>
          </p:cNvSpPr>
          <p:nvPr>
            <p:ph type="sldNum" sz="quarter" idx="12"/>
          </p:nvPr>
        </p:nvSpPr>
        <p:spPr/>
        <p:txBody>
          <a:bodyPr/>
          <a:lstStyle/>
          <a:p>
            <a:pPr>
              <a:defRPr/>
            </a:pPr>
            <a:fld id="{16182764-5F00-FF41-A482-02276BC6D9F4}" type="slidenum">
              <a:rPr lang="en-US" smtClean="0"/>
              <a:pPr>
                <a:defRPr/>
              </a:pPr>
              <a:t>6</a:t>
            </a:fld>
            <a:endParaRPr lang="en-US"/>
          </a:p>
        </p:txBody>
      </p:sp>
      <p:sp>
        <p:nvSpPr>
          <p:cNvPr id="2" name="TextBox 1"/>
          <p:cNvSpPr txBox="1"/>
          <p:nvPr/>
        </p:nvSpPr>
        <p:spPr>
          <a:xfrm>
            <a:off x="457199" y="1482209"/>
            <a:ext cx="8361681" cy="5016758"/>
          </a:xfrm>
          <a:prstGeom prst="rect">
            <a:avLst/>
          </a:prstGeom>
          <a:noFill/>
        </p:spPr>
        <p:txBody>
          <a:bodyPr wrap="square" rtlCol="0">
            <a:spAutoFit/>
          </a:bodyPr>
          <a:lstStyle/>
          <a:p>
            <a:r>
              <a:rPr lang="en-US" sz="2000" b="1" dirty="0" smtClean="0">
                <a:solidFill>
                  <a:srgbClr val="FF0000"/>
                </a:solidFill>
              </a:rPr>
              <a:t>The path in relation to the question of using MKIDs to study Dark Energy is as follows:</a:t>
            </a:r>
          </a:p>
          <a:p>
            <a:pPr marL="342900" indent="-342900">
              <a:buFont typeface="+mj-lt"/>
              <a:buAutoNum type="arabicPeriod"/>
            </a:pPr>
            <a:endParaRPr lang="en-US" sz="2000" b="1" dirty="0">
              <a:solidFill>
                <a:srgbClr val="FF0000"/>
              </a:solidFill>
            </a:endParaRPr>
          </a:p>
          <a:p>
            <a:pPr marL="342900" indent="-342900">
              <a:buFont typeface="+mj-lt"/>
              <a:buAutoNum type="arabicPeriod"/>
            </a:pPr>
            <a:r>
              <a:rPr lang="en-US" sz="2000" b="1" dirty="0" smtClean="0">
                <a:solidFill>
                  <a:srgbClr val="FF0000"/>
                </a:solidFill>
              </a:rPr>
              <a:t> As we speak: ARCONS is providing a demonstration on the first real use of an arrays of about 2,000 MKIDs for astronomy.</a:t>
            </a:r>
          </a:p>
          <a:p>
            <a:pPr marL="342900" indent="-342900">
              <a:buFont typeface="+mj-lt"/>
              <a:buAutoNum type="arabicPeriod"/>
            </a:pPr>
            <a:endParaRPr lang="en-US" sz="2000" b="1" dirty="0">
              <a:solidFill>
                <a:srgbClr val="FF0000"/>
              </a:solidFill>
            </a:endParaRPr>
          </a:p>
          <a:p>
            <a:pPr marL="342900" indent="-342900">
              <a:buFont typeface="+mj-lt"/>
              <a:buAutoNum type="arabicPeriod"/>
            </a:pPr>
            <a:r>
              <a:rPr lang="en-US" sz="2000" b="1" dirty="0" smtClean="0">
                <a:solidFill>
                  <a:srgbClr val="FF0000"/>
                </a:solidFill>
              </a:rPr>
              <a:t>The next 5 years: or next factor of 5-10 (10 -20 thousand resonators) will be the installation of a larger MKIDs arrays in the Soar telescope.</a:t>
            </a:r>
          </a:p>
          <a:p>
            <a:pPr marL="342900" indent="-342900">
              <a:buFont typeface="+mj-lt"/>
              <a:buAutoNum type="arabicPeriod"/>
            </a:pPr>
            <a:endParaRPr lang="en-US" sz="2000" b="1" dirty="0">
              <a:solidFill>
                <a:srgbClr val="FF0000"/>
              </a:solidFill>
            </a:endParaRPr>
          </a:p>
          <a:p>
            <a:pPr marL="342900" indent="-342900">
              <a:buFont typeface="+mj-lt"/>
              <a:buAutoNum type="arabicPeriod"/>
            </a:pPr>
            <a:r>
              <a:rPr lang="en-US" sz="2000" b="1" dirty="0">
                <a:solidFill>
                  <a:srgbClr val="FF0000"/>
                </a:solidFill>
              </a:rPr>
              <a:t> T</a:t>
            </a:r>
            <a:r>
              <a:rPr lang="en-US" sz="2000" b="1" dirty="0" smtClean="0">
                <a:solidFill>
                  <a:srgbClr val="FF0000"/>
                </a:solidFill>
              </a:rPr>
              <a:t>he 2020-2030 decade: I think that there is consensus that the next factor of 5-10,  or 100 thousand resonators in the form of a low resolution spectrograph, will be the first instrument capable of doing Dark Energy science.</a:t>
            </a:r>
          </a:p>
          <a:p>
            <a:pPr marL="342900" indent="-342900">
              <a:buFont typeface="+mj-lt"/>
              <a:buAutoNum type="arabicPeriod"/>
            </a:pPr>
            <a:endParaRPr lang="en-US" sz="2000" b="1" dirty="0">
              <a:solidFill>
                <a:srgbClr val="FF0000"/>
              </a:solidFill>
            </a:endParaRPr>
          </a:p>
          <a:p>
            <a:pPr marL="342900" indent="-342900">
              <a:buFont typeface="+mj-lt"/>
              <a:buAutoNum type="arabicPeriod"/>
            </a:pPr>
            <a:r>
              <a:rPr lang="en-US" sz="2000" b="1" dirty="0" smtClean="0">
                <a:solidFill>
                  <a:srgbClr val="FF0000"/>
                </a:solidFill>
              </a:rPr>
              <a:t>(Of course several orders of magnitude later we can have large imaging arrays)</a:t>
            </a:r>
          </a:p>
        </p:txBody>
      </p:sp>
      <p:sp>
        <p:nvSpPr>
          <p:cNvPr id="11" name="Rectangle 2"/>
          <p:cNvSpPr txBox="1">
            <a:spLocks noChangeArrowheads="1"/>
          </p:cNvSpPr>
          <p:nvPr/>
        </p:nvSpPr>
        <p:spPr>
          <a:xfrm>
            <a:off x="2011680" y="0"/>
            <a:ext cx="5486400" cy="599440"/>
          </a:xfrm>
          <a:prstGeom prst="rect">
            <a:avLst/>
          </a:prstGeom>
          <a:solidFill>
            <a:srgbClr val="FAB23C"/>
          </a:solid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400" dirty="0" smtClean="0"/>
              <a:t>MKIDs for Dark Energy</a:t>
            </a:r>
          </a:p>
        </p:txBody>
      </p:sp>
    </p:spTree>
    <p:extLst>
      <p:ext uri="{BB962C8B-B14F-4D97-AF65-F5344CB8AC3E}">
        <p14:creationId xmlns:p14="http://schemas.microsoft.com/office/powerpoint/2010/main" val="27052136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a:xfrm>
            <a:off x="457199" y="6488430"/>
            <a:ext cx="3464561" cy="365125"/>
          </a:xfrm>
        </p:spPr>
        <p:txBody>
          <a:bodyPr/>
          <a:lstStyle/>
          <a:p>
            <a:pPr>
              <a:defRPr/>
            </a:pPr>
            <a:r>
              <a:rPr lang="en-US" dirty="0" smtClean="0"/>
              <a:t>MKIDs and Cosmology, </a:t>
            </a:r>
            <a:r>
              <a:rPr lang="en-US" dirty="0" err="1" smtClean="0"/>
              <a:t>Fermilab</a:t>
            </a:r>
            <a:r>
              <a:rPr lang="en-US" dirty="0" smtClean="0"/>
              <a:t> 26-AUG-2013</a:t>
            </a:r>
            <a:endParaRPr lang="en-US" dirty="0"/>
          </a:p>
        </p:txBody>
      </p:sp>
      <p:sp>
        <p:nvSpPr>
          <p:cNvPr id="4" name="Footer Placeholder 3"/>
          <p:cNvSpPr>
            <a:spLocks noGrp="1"/>
          </p:cNvSpPr>
          <p:nvPr>
            <p:ph type="ftr" sz="quarter" idx="11"/>
          </p:nvPr>
        </p:nvSpPr>
        <p:spPr/>
        <p:txBody>
          <a:bodyPr/>
          <a:lstStyle/>
          <a:p>
            <a:pPr>
              <a:defRPr/>
            </a:pPr>
            <a:r>
              <a:rPr lang="en-US" smtClean="0"/>
              <a:t>G. Gutierrez, Fermilab</a:t>
            </a:r>
            <a:endParaRPr lang="en-US"/>
          </a:p>
        </p:txBody>
      </p:sp>
      <p:sp>
        <p:nvSpPr>
          <p:cNvPr id="5" name="Slide Number Placeholder 4"/>
          <p:cNvSpPr>
            <a:spLocks noGrp="1"/>
          </p:cNvSpPr>
          <p:nvPr>
            <p:ph type="sldNum" sz="quarter" idx="12"/>
          </p:nvPr>
        </p:nvSpPr>
        <p:spPr/>
        <p:txBody>
          <a:bodyPr/>
          <a:lstStyle/>
          <a:p>
            <a:pPr>
              <a:defRPr/>
            </a:pPr>
            <a:fld id="{16182764-5F00-FF41-A482-02276BC6D9F4}" type="slidenum">
              <a:rPr lang="en-US" smtClean="0"/>
              <a:pPr>
                <a:defRPr/>
              </a:pPr>
              <a:t>7</a:t>
            </a:fld>
            <a:endParaRPr lang="en-US"/>
          </a:p>
        </p:txBody>
      </p:sp>
      <p:sp>
        <p:nvSpPr>
          <p:cNvPr id="6" name="Title 1"/>
          <p:cNvSpPr>
            <a:spLocks noGrp="1"/>
          </p:cNvSpPr>
          <p:nvPr>
            <p:ph type="title"/>
          </p:nvPr>
        </p:nvSpPr>
        <p:spPr>
          <a:xfrm>
            <a:off x="1459360" y="1"/>
            <a:ext cx="6607680" cy="548640"/>
          </a:xfrm>
          <a:solidFill>
            <a:srgbClr val="FAB23C"/>
          </a:solidFill>
        </p:spPr>
        <p:txBody>
          <a:bodyPr>
            <a:normAutofit fontScale="90000"/>
          </a:bodyPr>
          <a:lstStyle/>
          <a:p>
            <a:pPr>
              <a:defRPr/>
            </a:pPr>
            <a:r>
              <a:rPr lang="en-US" sz="3500" dirty="0" smtClean="0"/>
              <a:t>What are MKIDs </a:t>
            </a:r>
            <a:r>
              <a:rPr lang="en-US" sz="3500" dirty="0"/>
              <a:t>?</a:t>
            </a:r>
            <a:r>
              <a:rPr lang="en-US" sz="3500" dirty="0" smtClean="0"/>
              <a:t> </a:t>
            </a:r>
            <a:endParaRPr lang="en-US" sz="3500" dirty="0"/>
          </a:p>
        </p:txBody>
      </p:sp>
      <p:pic>
        <p:nvPicPr>
          <p:cNvPr id="8" name="Picture 7"/>
          <p:cNvPicPr>
            <a:picLocks noChangeAspect="1"/>
          </p:cNvPicPr>
          <p:nvPr/>
        </p:nvPicPr>
        <p:blipFill>
          <a:blip r:embed="rId2"/>
          <a:stretch>
            <a:fillRect/>
          </a:stretch>
        </p:blipFill>
        <p:spPr>
          <a:xfrm>
            <a:off x="609601" y="1427698"/>
            <a:ext cx="3705902" cy="3234537"/>
          </a:xfrm>
          <a:prstGeom prst="rect">
            <a:avLst/>
          </a:prstGeom>
        </p:spPr>
      </p:pic>
      <p:pic>
        <p:nvPicPr>
          <p:cNvPr id="9" name="Picture 2" descr="Picture 2.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06048" y="3808795"/>
            <a:ext cx="2664192" cy="2484298"/>
          </a:xfrm>
          <a:prstGeom prst="rect">
            <a:avLst/>
          </a:prstGeom>
          <a:noFill/>
          <a:ln w="9525">
            <a:noFill/>
            <a:miter lim="800000"/>
            <a:headEnd/>
            <a:tailEnd/>
          </a:ln>
        </p:spPr>
      </p:pic>
      <p:pic>
        <p:nvPicPr>
          <p:cNvPr id="10" name="Picture 3" descr="Picture 1.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06048" y="1249680"/>
            <a:ext cx="2633712" cy="2559725"/>
          </a:xfrm>
          <a:prstGeom prst="rect">
            <a:avLst/>
          </a:prstGeom>
          <a:noFill/>
          <a:ln w="9525">
            <a:noFill/>
            <a:miter lim="800000"/>
            <a:headEnd/>
            <a:tailEnd/>
          </a:ln>
        </p:spPr>
      </p:pic>
      <p:sp>
        <p:nvSpPr>
          <p:cNvPr id="11" name="TextBox 10"/>
          <p:cNvSpPr txBox="1"/>
          <p:nvPr/>
        </p:nvSpPr>
        <p:spPr>
          <a:xfrm>
            <a:off x="347750" y="4981004"/>
            <a:ext cx="4945610" cy="1200329"/>
          </a:xfrm>
          <a:prstGeom prst="rect">
            <a:avLst/>
          </a:prstGeom>
          <a:noFill/>
        </p:spPr>
        <p:txBody>
          <a:bodyPr wrap="square" rtlCol="0">
            <a:spAutoFit/>
          </a:bodyPr>
          <a:lstStyle/>
          <a:p>
            <a:pPr marL="342900" indent="-342900">
              <a:buFont typeface="+mj-lt"/>
              <a:buAutoNum type="arabicPeriod"/>
            </a:pPr>
            <a:r>
              <a:rPr lang="en-US" dirty="0" smtClean="0"/>
              <a:t>A photon strikes the superconductor breaking a few thousand Cooper pairs.</a:t>
            </a:r>
          </a:p>
          <a:p>
            <a:pPr marL="342900" indent="-342900">
              <a:buFont typeface="+mj-lt"/>
              <a:buAutoNum type="arabicPeriod"/>
            </a:pPr>
            <a:r>
              <a:rPr lang="en-US" dirty="0" smtClean="0"/>
              <a:t>The broken Cooper pairs change the inductance of the resonator.</a:t>
            </a:r>
            <a:endParaRPr lang="en-US" dirty="0"/>
          </a:p>
        </p:txBody>
      </p:sp>
      <p:sp>
        <p:nvSpPr>
          <p:cNvPr id="2" name="TextBox 1"/>
          <p:cNvSpPr txBox="1"/>
          <p:nvPr/>
        </p:nvSpPr>
        <p:spPr>
          <a:xfrm>
            <a:off x="873760" y="690880"/>
            <a:ext cx="7858266" cy="369332"/>
          </a:xfrm>
          <a:prstGeom prst="rect">
            <a:avLst/>
          </a:prstGeom>
          <a:noFill/>
        </p:spPr>
        <p:txBody>
          <a:bodyPr wrap="none" rtlCol="0">
            <a:spAutoFit/>
          </a:bodyPr>
          <a:lstStyle/>
          <a:p>
            <a:r>
              <a:rPr lang="en-US" dirty="0" smtClean="0"/>
              <a:t>MKIDs = Microwave Kinetic inductance Detector (or a superconducting resonator)</a:t>
            </a:r>
            <a:endParaRPr lang="en-US" dirty="0"/>
          </a:p>
        </p:txBody>
      </p:sp>
    </p:spTree>
    <p:extLst>
      <p:ext uri="{BB962C8B-B14F-4D97-AF65-F5344CB8AC3E}">
        <p14:creationId xmlns:p14="http://schemas.microsoft.com/office/powerpoint/2010/main" val="352162303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a:xfrm>
            <a:off x="457199" y="6488430"/>
            <a:ext cx="3505201" cy="365125"/>
          </a:xfrm>
        </p:spPr>
        <p:txBody>
          <a:bodyPr/>
          <a:lstStyle/>
          <a:p>
            <a:pPr>
              <a:defRPr/>
            </a:pPr>
            <a:r>
              <a:rPr lang="en-US" dirty="0" smtClean="0"/>
              <a:t>MKIDs and Cosmology, </a:t>
            </a:r>
            <a:r>
              <a:rPr lang="en-US" dirty="0" err="1" smtClean="0"/>
              <a:t>Fermilab</a:t>
            </a:r>
            <a:r>
              <a:rPr lang="en-US" dirty="0" smtClean="0"/>
              <a:t> 26-AUG-2013</a:t>
            </a:r>
            <a:endParaRPr lang="en-US" dirty="0"/>
          </a:p>
        </p:txBody>
      </p:sp>
      <p:sp>
        <p:nvSpPr>
          <p:cNvPr id="4" name="Footer Placeholder 3"/>
          <p:cNvSpPr>
            <a:spLocks noGrp="1"/>
          </p:cNvSpPr>
          <p:nvPr>
            <p:ph type="ftr" sz="quarter" idx="11"/>
          </p:nvPr>
        </p:nvSpPr>
        <p:spPr/>
        <p:txBody>
          <a:bodyPr/>
          <a:lstStyle/>
          <a:p>
            <a:pPr>
              <a:defRPr/>
            </a:pPr>
            <a:r>
              <a:rPr lang="en-US" smtClean="0"/>
              <a:t>G. Gutierrez, Fermilab</a:t>
            </a:r>
            <a:endParaRPr lang="en-US"/>
          </a:p>
        </p:txBody>
      </p:sp>
      <p:sp>
        <p:nvSpPr>
          <p:cNvPr id="5" name="Slide Number Placeholder 4"/>
          <p:cNvSpPr>
            <a:spLocks noGrp="1"/>
          </p:cNvSpPr>
          <p:nvPr>
            <p:ph type="sldNum" sz="quarter" idx="12"/>
          </p:nvPr>
        </p:nvSpPr>
        <p:spPr/>
        <p:txBody>
          <a:bodyPr/>
          <a:lstStyle/>
          <a:p>
            <a:pPr>
              <a:defRPr/>
            </a:pPr>
            <a:fld id="{16182764-5F00-FF41-A482-02276BC6D9F4}" type="slidenum">
              <a:rPr lang="en-US" smtClean="0"/>
              <a:pPr>
                <a:defRPr/>
              </a:pPr>
              <a:t>8</a:t>
            </a:fld>
            <a:endParaRPr lang="en-US"/>
          </a:p>
        </p:txBody>
      </p:sp>
      <p:pic>
        <p:nvPicPr>
          <p:cNvPr id="23" name="Picture 5" descr="Picture 3.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8421" y="701671"/>
            <a:ext cx="3049911" cy="2680190"/>
          </a:xfrm>
          <a:prstGeom prst="rect">
            <a:avLst/>
          </a:prstGeom>
          <a:noFill/>
          <a:ln w="9525">
            <a:noFill/>
            <a:miter lim="800000"/>
            <a:headEnd/>
            <a:tailEnd/>
          </a:ln>
        </p:spPr>
      </p:pic>
      <p:pic>
        <p:nvPicPr>
          <p:cNvPr id="24" name="Picture 6" descr="Picture 4.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6261" y="701671"/>
            <a:ext cx="2593151" cy="2327268"/>
          </a:xfrm>
          <a:prstGeom prst="rect">
            <a:avLst/>
          </a:prstGeom>
          <a:noFill/>
          <a:ln w="9525">
            <a:noFill/>
            <a:miter lim="800000"/>
            <a:headEnd/>
            <a:tailEnd/>
          </a:ln>
        </p:spPr>
      </p:pic>
      <p:grpSp>
        <p:nvGrpSpPr>
          <p:cNvPr id="28" name="Group 6"/>
          <p:cNvGrpSpPr/>
          <p:nvPr/>
        </p:nvGrpSpPr>
        <p:grpSpPr>
          <a:xfrm>
            <a:off x="5143768" y="3131363"/>
            <a:ext cx="3786872" cy="3056077"/>
            <a:chOff x="3564669" y="1676400"/>
            <a:chExt cx="5810250" cy="4648200"/>
          </a:xfrm>
        </p:grpSpPr>
        <p:pic>
          <p:nvPicPr>
            <p:cNvPr id="31" name="Picture 30" descr="SinglePulse.pd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64669" y="1676400"/>
              <a:ext cx="5810250" cy="4648200"/>
            </a:xfrm>
            <a:prstGeom prst="rect">
              <a:avLst/>
            </a:prstGeom>
            <a:noFill/>
            <a:ln w="9525">
              <a:noFill/>
              <a:miter lim="800000"/>
              <a:headEnd/>
              <a:tailEnd/>
            </a:ln>
          </p:spPr>
        </p:pic>
        <p:pic>
          <p:nvPicPr>
            <p:cNvPr id="32" name="Picture 31" descr="Screen shot 2010-06-28 at 10.14.05 PM.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2057400"/>
              <a:ext cx="2405063" cy="2635250"/>
            </a:xfrm>
            <a:prstGeom prst="rect">
              <a:avLst/>
            </a:prstGeom>
            <a:noFill/>
            <a:ln w="9525">
              <a:noFill/>
              <a:miter lim="800000"/>
              <a:headEnd/>
              <a:tailEnd/>
            </a:ln>
          </p:spPr>
        </p:pic>
      </p:grpSp>
      <p:sp>
        <p:nvSpPr>
          <p:cNvPr id="12" name="Title 1"/>
          <p:cNvSpPr>
            <a:spLocks noGrp="1"/>
          </p:cNvSpPr>
          <p:nvPr>
            <p:ph type="title"/>
          </p:nvPr>
        </p:nvSpPr>
        <p:spPr>
          <a:xfrm>
            <a:off x="1459360" y="0"/>
            <a:ext cx="6607680" cy="698439"/>
          </a:xfrm>
          <a:solidFill>
            <a:srgbClr val="FAB23C"/>
          </a:solidFill>
        </p:spPr>
        <p:txBody>
          <a:bodyPr>
            <a:normAutofit fontScale="90000"/>
          </a:bodyPr>
          <a:lstStyle/>
          <a:p>
            <a:pPr>
              <a:defRPr/>
            </a:pPr>
            <a:r>
              <a:rPr lang="en-US" sz="3500" dirty="0" smtClean="0"/>
              <a:t>MKIDs (superconducting resonators) </a:t>
            </a:r>
            <a:endParaRPr lang="en-US" sz="3500" dirty="0"/>
          </a:p>
        </p:txBody>
      </p:sp>
      <p:sp>
        <p:nvSpPr>
          <p:cNvPr id="13" name="TextBox 12"/>
          <p:cNvSpPr txBox="1"/>
          <p:nvPr/>
        </p:nvSpPr>
        <p:spPr>
          <a:xfrm>
            <a:off x="198158" y="3483094"/>
            <a:ext cx="4800562" cy="2585323"/>
          </a:xfrm>
          <a:prstGeom prst="rect">
            <a:avLst/>
          </a:prstGeom>
          <a:noFill/>
        </p:spPr>
        <p:txBody>
          <a:bodyPr wrap="square" rtlCol="0">
            <a:spAutoFit/>
          </a:bodyPr>
          <a:lstStyle/>
          <a:p>
            <a:pPr marL="342900" indent="-342900">
              <a:buAutoNum type="arabicPeriod" startAt="3"/>
            </a:pPr>
            <a:r>
              <a:rPr lang="en-US" dirty="0" smtClean="0"/>
              <a:t>The resonance frequency and phase change due to the change in inductance.</a:t>
            </a:r>
          </a:p>
          <a:p>
            <a:pPr marL="342900" indent="-342900">
              <a:buAutoNum type="arabicPeriod" startAt="3"/>
            </a:pPr>
            <a:r>
              <a:rPr lang="en-US" dirty="0" smtClean="0"/>
              <a:t>The phase change is measured providing a time and energy measurement for each photon.</a:t>
            </a:r>
          </a:p>
          <a:p>
            <a:pPr marL="342900" indent="-342900">
              <a:buAutoNum type="arabicPeriod" startAt="3"/>
            </a:pPr>
            <a:r>
              <a:rPr lang="en-US" dirty="0" smtClean="0"/>
              <a:t>The theoretical energy resolution is about R=</a:t>
            </a:r>
            <a:r>
              <a:rPr lang="en-US" dirty="0" err="1" smtClean="0"/>
              <a:t>λ</a:t>
            </a:r>
            <a:r>
              <a:rPr lang="en-US" dirty="0" smtClean="0"/>
              <a:t>/Δλ≈100</a:t>
            </a:r>
          </a:p>
          <a:p>
            <a:pPr marL="342900" indent="-342900">
              <a:buAutoNum type="arabicPeriod" startAt="3"/>
            </a:pPr>
            <a:r>
              <a:rPr lang="en-US" dirty="0" smtClean="0"/>
              <a:t>Up to about 2000 resonators could be coupled to the same feed line.</a:t>
            </a:r>
          </a:p>
        </p:txBody>
      </p:sp>
    </p:spTree>
    <p:extLst>
      <p:ext uri="{BB962C8B-B14F-4D97-AF65-F5344CB8AC3E}">
        <p14:creationId xmlns:p14="http://schemas.microsoft.com/office/powerpoint/2010/main" val="15784130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2117" y="0"/>
            <a:ext cx="6929967" cy="625474"/>
          </a:xfrm>
          <a:solidFill>
            <a:srgbClr val="FAB23C"/>
          </a:solidFill>
        </p:spPr>
        <p:txBody>
          <a:bodyPr>
            <a:noAutofit/>
          </a:bodyPr>
          <a:lstStyle/>
          <a:p>
            <a:r>
              <a:rPr lang="en-US" sz="3200" dirty="0"/>
              <a:t>Theoretical resolution for MKIDs</a:t>
            </a:r>
          </a:p>
        </p:txBody>
      </p:sp>
      <p:sp>
        <p:nvSpPr>
          <p:cNvPr id="3" name="TextBox 2"/>
          <p:cNvSpPr txBox="1"/>
          <p:nvPr/>
        </p:nvSpPr>
        <p:spPr>
          <a:xfrm>
            <a:off x="328085" y="932417"/>
            <a:ext cx="8413750" cy="923330"/>
          </a:xfrm>
          <a:prstGeom prst="rect">
            <a:avLst/>
          </a:prstGeom>
          <a:noFill/>
        </p:spPr>
        <p:txBody>
          <a:bodyPr wrap="square" lIns="91430" tIns="45715" rIns="91430" bIns="45715" rtlCol="0">
            <a:spAutoFit/>
          </a:bodyPr>
          <a:lstStyle/>
          <a:p>
            <a:r>
              <a:rPr lang="en-US" dirty="0" smtClean="0"/>
              <a:t>The limiting resolution of the MKIDs is given by the fluctuations in the number of quasi-particles.  In other words it will be proportional to the square root of the number of quasi-particles.  That is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24327575"/>
              </p:ext>
            </p:extLst>
          </p:nvPr>
        </p:nvGraphicFramePr>
        <p:xfrm>
          <a:off x="2350558" y="2089149"/>
          <a:ext cx="4182896" cy="937683"/>
        </p:xfrm>
        <a:graphic>
          <a:graphicData uri="http://schemas.openxmlformats.org/presentationml/2006/ole">
            <mc:AlternateContent xmlns:mc="http://schemas.openxmlformats.org/markup-compatibility/2006">
              <mc:Choice xmlns:v="urn:schemas-microsoft-com:vml" Requires="v">
                <p:oleObj spid="_x0000_s19482" name="Equation" r:id="rId3" imgW="1981200" imgH="444500" progId="Equation.3">
                  <p:embed/>
                </p:oleObj>
              </mc:Choice>
              <mc:Fallback>
                <p:oleObj name="Equation" r:id="rId3" imgW="1981200" imgH="444500" progId="Equation.3">
                  <p:embed/>
                  <p:pic>
                    <p:nvPicPr>
                      <p:cNvPr id="0" name=""/>
                      <p:cNvPicPr/>
                      <p:nvPr/>
                    </p:nvPicPr>
                    <p:blipFill>
                      <a:blip r:embed="rId4"/>
                      <a:stretch>
                        <a:fillRect/>
                      </a:stretch>
                    </p:blipFill>
                    <p:spPr>
                      <a:xfrm>
                        <a:off x="2350558" y="2089149"/>
                        <a:ext cx="4182896" cy="937683"/>
                      </a:xfrm>
                      <a:prstGeom prst="rect">
                        <a:avLst/>
                      </a:prstGeom>
                    </p:spPr>
                  </p:pic>
                </p:oleObj>
              </mc:Fallback>
            </mc:AlternateContent>
          </a:graphicData>
        </a:graphic>
      </p:graphicFrame>
      <p:sp>
        <p:nvSpPr>
          <p:cNvPr id="6" name="TextBox 5"/>
          <p:cNvSpPr txBox="1"/>
          <p:nvPr/>
        </p:nvSpPr>
        <p:spPr>
          <a:xfrm>
            <a:off x="328085" y="3358126"/>
            <a:ext cx="8413750" cy="923330"/>
          </a:xfrm>
          <a:prstGeom prst="rect">
            <a:avLst/>
          </a:prstGeom>
          <a:noFill/>
        </p:spPr>
        <p:txBody>
          <a:bodyPr wrap="square" lIns="91430" tIns="45715" rIns="91430" bIns="45715" rtlCol="0">
            <a:spAutoFit/>
          </a:bodyPr>
          <a:lstStyle/>
          <a:p>
            <a:r>
              <a:rPr lang="en-US" dirty="0" smtClean="0"/>
              <a:t>Where </a:t>
            </a:r>
            <a:r>
              <a:rPr lang="en-US" dirty="0" err="1" smtClean="0"/>
              <a:t>η</a:t>
            </a:r>
            <a:r>
              <a:rPr lang="en-US" dirty="0" smtClean="0"/>
              <a:t>=0.57 is the efficiency for producing quasi-particles, </a:t>
            </a:r>
            <a:r>
              <a:rPr lang="en-US" dirty="0" err="1" smtClean="0"/>
              <a:t>hν</a:t>
            </a:r>
            <a:r>
              <a:rPr lang="en-US" dirty="0" smtClean="0"/>
              <a:t> is the photon energy, </a:t>
            </a:r>
          </a:p>
          <a:p>
            <a:r>
              <a:rPr lang="en-US" dirty="0" err="1" smtClean="0"/>
              <a:t>Δ</a:t>
            </a:r>
            <a:r>
              <a:rPr lang="en-US" dirty="0" smtClean="0"/>
              <a:t>=1.72 </a:t>
            </a:r>
            <a:r>
              <a:rPr lang="en-US" dirty="0" err="1" smtClean="0"/>
              <a:t>k</a:t>
            </a:r>
            <a:r>
              <a:rPr lang="en-US" sz="2000" baseline="-25000" dirty="0" err="1"/>
              <a:t>B</a:t>
            </a:r>
            <a:r>
              <a:rPr lang="en-US" dirty="0" smtClean="0"/>
              <a:t> </a:t>
            </a:r>
            <a:r>
              <a:rPr lang="en-US" dirty="0" err="1" smtClean="0"/>
              <a:t>T</a:t>
            </a:r>
            <a:r>
              <a:rPr lang="en-US" sz="2400" baseline="-25000" dirty="0" err="1"/>
              <a:t>c</a:t>
            </a:r>
            <a:r>
              <a:rPr lang="en-US" sz="2400" baseline="-25000" dirty="0"/>
              <a:t> </a:t>
            </a:r>
            <a:r>
              <a:rPr lang="en-US" dirty="0" smtClean="0"/>
              <a:t>  is the superconducting gap </a:t>
            </a:r>
            <a:r>
              <a:rPr lang="en-US" dirty="0"/>
              <a:t>(</a:t>
            </a:r>
            <a:r>
              <a:rPr lang="en-US" dirty="0" err="1" smtClean="0"/>
              <a:t>T</a:t>
            </a:r>
            <a:r>
              <a:rPr lang="en-US" sz="2400" baseline="-25000" dirty="0" err="1"/>
              <a:t>c</a:t>
            </a:r>
            <a:r>
              <a:rPr lang="en-US" dirty="0" smtClean="0"/>
              <a:t> is the superconductor critical temperature), the factor 2.355 converts </a:t>
            </a:r>
            <a:r>
              <a:rPr lang="en-US" dirty="0" err="1" smtClean="0"/>
              <a:t>rms</a:t>
            </a:r>
            <a:r>
              <a:rPr lang="en-US" dirty="0" smtClean="0"/>
              <a:t> to FWHM and </a:t>
            </a:r>
            <a:r>
              <a:rPr lang="en-US" dirty="0"/>
              <a:t>F≈0.2 is the </a:t>
            </a:r>
            <a:r>
              <a:rPr lang="en-US" dirty="0" err="1"/>
              <a:t>Fano</a:t>
            </a:r>
            <a:r>
              <a:rPr lang="en-US" dirty="0"/>
              <a:t> </a:t>
            </a:r>
            <a:r>
              <a:rPr lang="en-US" dirty="0" smtClean="0"/>
              <a:t>factor (*).</a:t>
            </a:r>
            <a:endParaRPr lang="en-US" dirty="0"/>
          </a:p>
        </p:txBody>
      </p:sp>
      <p:sp>
        <p:nvSpPr>
          <p:cNvPr id="8" name="TextBox 7"/>
          <p:cNvSpPr txBox="1"/>
          <p:nvPr/>
        </p:nvSpPr>
        <p:spPr>
          <a:xfrm>
            <a:off x="158749" y="5270500"/>
            <a:ext cx="8837083" cy="1200329"/>
          </a:xfrm>
          <a:prstGeom prst="rect">
            <a:avLst/>
          </a:prstGeom>
          <a:noFill/>
        </p:spPr>
        <p:txBody>
          <a:bodyPr wrap="square" lIns="91430" tIns="45715" rIns="91430" bIns="45715" rtlCol="0">
            <a:spAutoFit/>
          </a:bodyPr>
          <a:lstStyle/>
          <a:p>
            <a:r>
              <a:rPr lang="en-US" dirty="0" smtClean="0"/>
              <a:t>(*) For example for a binomial system where </a:t>
            </a:r>
            <a:r>
              <a:rPr lang="en-US" dirty="0" err="1" smtClean="0"/>
              <a:t>η</a:t>
            </a:r>
            <a:r>
              <a:rPr lang="en-US" dirty="0" smtClean="0"/>
              <a:t> is the probability of producing quasi-particles and (1-η) the probability of producing phonons the </a:t>
            </a:r>
            <a:r>
              <a:rPr lang="en-US" dirty="0" err="1" smtClean="0"/>
              <a:t>rms</a:t>
            </a:r>
            <a:r>
              <a:rPr lang="en-US" dirty="0" smtClean="0"/>
              <a:t> of this binomial distribution is given by σ</a:t>
            </a:r>
            <a:r>
              <a:rPr lang="en-US" baseline="30000" dirty="0" smtClean="0"/>
              <a:t>2</a:t>
            </a:r>
            <a:r>
              <a:rPr lang="en-US" dirty="0" smtClean="0"/>
              <a:t>=</a:t>
            </a:r>
            <a:r>
              <a:rPr lang="en-US" dirty="0" err="1" smtClean="0"/>
              <a:t>N</a:t>
            </a:r>
            <a:r>
              <a:rPr lang="en-US" baseline="-25000" dirty="0" err="1" smtClean="0"/>
              <a:t>qp</a:t>
            </a:r>
            <a:r>
              <a:rPr lang="en-US" dirty="0" smtClean="0"/>
              <a:t> (1-η). Then the </a:t>
            </a:r>
            <a:r>
              <a:rPr lang="en-US" dirty="0" err="1" smtClean="0"/>
              <a:t>Fano</a:t>
            </a:r>
            <a:r>
              <a:rPr lang="en-US" dirty="0" smtClean="0"/>
              <a:t> factor is 1-η=0.43.  In the real case the interaction between phonons and quasi-particle reduces the </a:t>
            </a:r>
            <a:r>
              <a:rPr lang="en-US" dirty="0" err="1" smtClean="0"/>
              <a:t>Fano</a:t>
            </a:r>
            <a:r>
              <a:rPr lang="en-US" dirty="0" smtClean="0"/>
              <a:t> factor to about 0.2</a:t>
            </a:r>
            <a:endParaRPr lang="en-US" dirty="0"/>
          </a:p>
        </p:txBody>
      </p:sp>
    </p:spTree>
    <p:extLst>
      <p:ext uri="{BB962C8B-B14F-4D97-AF65-F5344CB8AC3E}">
        <p14:creationId xmlns:p14="http://schemas.microsoft.com/office/powerpoint/2010/main" val="6646349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2656</TotalTime>
  <Words>2351</Words>
  <Application>Microsoft Macintosh PowerPoint</Application>
  <PresentationFormat>On-screen Show (4:3)</PresentationFormat>
  <Paragraphs>238</Paragraphs>
  <Slides>32</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What are MKIDs ? </vt:lpstr>
      <vt:lpstr>MKIDs (superconducting resonators) </vt:lpstr>
      <vt:lpstr>Theoretical resolution for MKIDs</vt:lpstr>
      <vt:lpstr>A comparison of R for different experiments </vt:lpstr>
      <vt:lpstr>Transforming R into δz: the PRIMUS survey</vt:lpstr>
      <vt:lpstr>Spectral resolution (or R) for PRIMUS </vt:lpstr>
      <vt:lpstr>PRIMUS δz resolution </vt:lpstr>
      <vt:lpstr>Transforming redshift to co-moving distance</vt:lpstr>
      <vt:lpstr>Giga-Z, a low resolution multi-object spectrograph </vt:lpstr>
      <vt:lpstr>PowerPoint Presentation</vt:lpstr>
      <vt:lpstr>PowerPoint Presentation</vt:lpstr>
      <vt:lpstr>PowerPoint Presentation</vt:lpstr>
      <vt:lpstr>MS-DESI </vt:lpstr>
      <vt:lpstr>PowerPoint Presentation</vt:lpstr>
      <vt:lpstr>MS-DESI </vt:lpstr>
      <vt:lpstr>EUCLID </vt:lpstr>
      <vt:lpstr>EUCLID </vt:lpstr>
      <vt:lpstr>LSST </vt:lpstr>
      <vt:lpstr>LSST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the photometric resolution of DECam: a dream or possible reality?</dc:title>
  <dc:creator>Gaston Gutierrez</dc:creator>
  <cp:lastModifiedBy>Gaston Gutierrez</cp:lastModifiedBy>
  <cp:revision>233</cp:revision>
  <cp:lastPrinted>2013-01-10T21:24:44Z</cp:lastPrinted>
  <dcterms:created xsi:type="dcterms:W3CDTF">2012-12-07T01:47:25Z</dcterms:created>
  <dcterms:modified xsi:type="dcterms:W3CDTF">2013-08-26T20:57:20Z</dcterms:modified>
</cp:coreProperties>
</file>