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40"/>
  </p:notesMasterIdLst>
  <p:sldIdLst>
    <p:sldId id="259" r:id="rId2"/>
    <p:sldId id="286" r:id="rId3"/>
    <p:sldId id="288" r:id="rId4"/>
    <p:sldId id="287" r:id="rId5"/>
    <p:sldId id="289" r:id="rId6"/>
    <p:sldId id="274" r:id="rId7"/>
    <p:sldId id="290" r:id="rId8"/>
    <p:sldId id="275" r:id="rId9"/>
    <p:sldId id="262" r:id="rId10"/>
    <p:sldId id="257" r:id="rId11"/>
    <p:sldId id="291" r:id="rId12"/>
    <p:sldId id="281" r:id="rId13"/>
    <p:sldId id="282" r:id="rId14"/>
    <p:sldId id="283" r:id="rId15"/>
    <p:sldId id="263" r:id="rId16"/>
    <p:sldId id="264" r:id="rId17"/>
    <p:sldId id="269" r:id="rId18"/>
    <p:sldId id="265" r:id="rId19"/>
    <p:sldId id="258" r:id="rId20"/>
    <p:sldId id="270" r:id="rId21"/>
    <p:sldId id="278" r:id="rId22"/>
    <p:sldId id="268" r:id="rId23"/>
    <p:sldId id="279" r:id="rId24"/>
    <p:sldId id="271" r:id="rId25"/>
    <p:sldId id="284" r:id="rId26"/>
    <p:sldId id="280" r:id="rId27"/>
    <p:sldId id="273" r:id="rId28"/>
    <p:sldId id="285" r:id="rId29"/>
    <p:sldId id="293" r:id="rId30"/>
    <p:sldId id="294" r:id="rId31"/>
    <p:sldId id="295" r:id="rId32"/>
    <p:sldId id="296" r:id="rId33"/>
    <p:sldId id="298" r:id="rId34"/>
    <p:sldId id="299" r:id="rId35"/>
    <p:sldId id="302" r:id="rId36"/>
    <p:sldId id="300" r:id="rId37"/>
    <p:sldId id="301" r:id="rId38"/>
    <p:sldId id="27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B68"/>
    <a:srgbClr val="FBBC1A"/>
    <a:srgbClr val="1A1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2" autoAdjust="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9C779-9FDE-9247-9C58-C78A5DF0E592}" type="datetimeFigureOut">
              <a:rPr lang="en-US" smtClean="0"/>
              <a:t>8/25/13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BF29F-F010-DE4B-9CBC-3ED43C28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3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89AA7-CA03-DE46-92D6-F041402F7D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8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FECCD-8B48-6741-94AB-9DF49EE764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89AA7-CA03-DE46-92D6-F041402F7DC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9143998" cy="6858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</a:t>
            </a:r>
            <a:r>
              <a:rPr lang="en-US" sz="800" b="0" i="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goo.gl/ePAvg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248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4463" y="1600200"/>
            <a:ext cx="43084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338" y="1600200"/>
            <a:ext cx="431006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53200"/>
            <a:ext cx="19812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19812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B382F21-7BB7-6947-BBE3-7997DC74C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248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4463" y="1600200"/>
            <a:ext cx="43084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5338" y="1600200"/>
            <a:ext cx="4310062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53200"/>
            <a:ext cx="19812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1981200" cy="1682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A946B7-EEAE-304B-B641-460769858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1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8/25/13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94" y="637953"/>
            <a:ext cx="8747475" cy="602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9415"/>
            <a:ext cx="9144000" cy="686741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http://goo.gl/ePAvg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lang="en-US" sz="3000" kern="1200" dirty="0"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 Neue Medium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2.png"/><Relationship Id="rId1" Type="http://schemas.microsoft.com/office/2007/relationships/media" Target="file://localhost/Users/bmazin/Data/Presentations/UsefulGraphs/coronagraph_ifu_soummer.mov" TargetMode="External"/><Relationship Id="rId2" Type="http://schemas.openxmlformats.org/officeDocument/2006/relationships/video" Target="file://localhost/Users/bmazin/Data/Presentations/UsefulGraphs/coronagraph_ifu_soummer.m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file://localhost/Users/bmazin/Data/Presentations/2009/2009LCO/kineticinductance1.gif" TargetMode="External"/><Relationship Id="rId2" Type="http://schemas.openxmlformats.org/officeDocument/2006/relationships/video" Target="file://localhost/Users/bmazin/Data/Presentations/2009/2009LCO/kineticinductance1.gi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40430" y="618064"/>
            <a:ext cx="4827371" cy="223905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dirty="0" smtClean="0"/>
              <a:t>UVOIR Microwave Kinetic Inductance Detectors for Astrophysics</a:t>
            </a:r>
            <a:endParaRPr lang="en-US" sz="3600" dirty="0" smtClean="0">
              <a:latin typeface="Franklin Gothic Book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40430" y="2864040"/>
            <a:ext cx="4827372" cy="8382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dirty="0" smtClean="0">
                <a:latin typeface="Century Gothic" charset="0"/>
              </a:rPr>
              <a:t>Ben Mazin, August 2013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37571" y="3487217"/>
            <a:ext cx="342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The Optical/UV MKID Team: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UCSB: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Danica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Marsden, Ben Mazin, Seth Meeker, Matt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Strader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Paul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Szypryt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Gerhard Ulbricht, Julian van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Eyken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Alex Walter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JPL</a:t>
            </a:r>
            <a:r>
              <a:rPr lang="en-US" sz="1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Bruce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Bumble</a:t>
            </a:r>
            <a:endParaRPr lang="en-US" sz="1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rowalliaUPC" pitchFamily="34" charset="0"/>
            </a:endParaRP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Oxford: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Kieran O’Brien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Fermilab</a:t>
            </a: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: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Chris Stoughton</a:t>
            </a:r>
            <a:endParaRPr lang="en-US" sz="1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rowalliaUPC" pitchFamily="34" charset="0"/>
            </a:endParaRPr>
          </a:p>
        </p:txBody>
      </p:sp>
      <p:pic>
        <p:nvPicPr>
          <p:cNvPr id="18437" name="Picture 4" descr="Lab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631" y="3676148"/>
            <a:ext cx="4623809" cy="308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40429" y="6280650"/>
            <a:ext cx="2971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Mazin Lab @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UCSB  +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955" y="6313811"/>
            <a:ext cx="722963" cy="36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22" y="6355767"/>
            <a:ext cx="666531" cy="32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951" y="6355767"/>
            <a:ext cx="1008555" cy="29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232" y="6355767"/>
            <a:ext cx="327933" cy="327933"/>
          </a:xfrm>
          <a:prstGeom prst="rect">
            <a:avLst/>
          </a:prstGeom>
        </p:spPr>
      </p:pic>
      <p:pic>
        <p:nvPicPr>
          <p:cNvPr id="3" name="Picture 2" descr="IMG_539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1542" y="940037"/>
            <a:ext cx="2408540" cy="22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UVOIR MKIDs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3921138" cy="5975693"/>
          </a:xfrm>
        </p:spPr>
        <p:txBody>
          <a:bodyPr/>
          <a:lstStyle/>
          <a:p>
            <a:r>
              <a:rPr lang="en-US" dirty="0" smtClean="0"/>
              <a:t>UVOIR MKIDs now on sky with ARCONS</a:t>
            </a:r>
          </a:p>
          <a:p>
            <a:r>
              <a:rPr lang="en-US" dirty="0" smtClean="0"/>
              <a:t>2024 (44x46) pixel array</a:t>
            </a:r>
          </a:p>
          <a:p>
            <a:r>
              <a:rPr lang="en-US" dirty="0"/>
              <a:t>222 micron pixel </a:t>
            </a:r>
            <a:r>
              <a:rPr lang="en-US" dirty="0" smtClean="0"/>
              <a:t>pitch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feedlines</a:t>
            </a:r>
            <a:endParaRPr lang="en-US" dirty="0" smtClean="0"/>
          </a:p>
          <a:p>
            <a:r>
              <a:rPr lang="en-US" dirty="0" smtClean="0"/>
              <a:t>2 MHz resonator spacing</a:t>
            </a:r>
          </a:p>
          <a:p>
            <a:r>
              <a:rPr lang="en-US" dirty="0" smtClean="0"/>
              <a:t>~92% resonator yield</a:t>
            </a:r>
          </a:p>
          <a:p>
            <a:r>
              <a:rPr lang="en-US" dirty="0" smtClean="0"/>
              <a:t>~70% “good” pixel yield</a:t>
            </a:r>
          </a:p>
          <a:p>
            <a:pPr lvl="1"/>
            <a:r>
              <a:rPr lang="en-US" dirty="0" smtClean="0"/>
              <a:t>Frequency collisions dominate yield!</a:t>
            </a:r>
          </a:p>
          <a:p>
            <a:r>
              <a:rPr lang="en-US" dirty="0" smtClean="0"/>
              <a:t>110 </a:t>
            </a:r>
            <a:r>
              <a:rPr lang="en-US" dirty="0" err="1" smtClean="0"/>
              <a:t>mK</a:t>
            </a:r>
            <a:r>
              <a:rPr lang="en-US" dirty="0" smtClean="0"/>
              <a:t> operating temp</a:t>
            </a:r>
          </a:p>
        </p:txBody>
      </p:sp>
      <p:pic>
        <p:nvPicPr>
          <p:cNvPr id="9" name="Picture 8" descr="2045pixMKI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83" y="3205543"/>
            <a:ext cx="4182420" cy="3042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55764" y="6259280"/>
            <a:ext cx="301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Mazin et al. 2013, PASP submitted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/>
              <a:t>(arXiv:1306.4674</a:t>
            </a:r>
            <a:r>
              <a:rPr lang="en-US" sz="1400" dirty="0" smtClean="0"/>
              <a:t>)</a:t>
            </a:r>
          </a:p>
        </p:txBody>
      </p:sp>
      <p:pic>
        <p:nvPicPr>
          <p:cNvPr id="11" name="Picture 10" descr="PalSw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760" y="577996"/>
            <a:ext cx="2427856" cy="254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Franklin Gothic Book" charset="0"/>
              </a:rPr>
              <a:t>Digital MKID Readout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948267"/>
            <a:ext cx="8770937" cy="51054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dirty="0"/>
              <a:t>Software Defined Radio (SDR) Overview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Leverages massive industry investment in ADCs/</a:t>
            </a:r>
            <a:r>
              <a:rPr lang="en-US" sz="1800" dirty="0" err="1"/>
              <a:t>FPGAs</a:t>
            </a:r>
            <a:endParaRPr lang="en-US" sz="1800" dirty="0"/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Generate frequency comb and </a:t>
            </a:r>
            <a:r>
              <a:rPr lang="en-US" sz="1800" dirty="0" err="1"/>
              <a:t>upconvert</a:t>
            </a:r>
            <a:r>
              <a:rPr lang="en-US" sz="1800" dirty="0"/>
              <a:t> to frequency of interest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Pass through MKID and amplify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 err="1"/>
              <a:t>Downconvert</a:t>
            </a:r>
            <a:r>
              <a:rPr lang="en-US" sz="1800" dirty="0"/>
              <a:t> and Digitize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“Channelize” signals in a powerful FPGA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Process pulses (optical/UV/X-ray) or just output time stream (</a:t>
            </a:r>
            <a:r>
              <a:rPr lang="en-US" sz="1800" dirty="0" err="1"/>
              <a:t>submm</a:t>
            </a:r>
            <a:r>
              <a:rPr lang="en-US" sz="1800" dirty="0"/>
              <a:t>)</a:t>
            </a:r>
          </a:p>
          <a:p>
            <a:pPr lvl="1" eaLnBrk="1" hangingPunct="1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2" name="Picture 1" descr="SDR-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63" y="3682298"/>
            <a:ext cx="8947492" cy="2574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9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Door-N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990600"/>
            <a:ext cx="8191759" cy="54611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Palomar!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530" y="646529"/>
            <a:ext cx="4011358" cy="601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rot="5400000">
            <a:off x="2755366" y="2669382"/>
            <a:ext cx="254620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3729805" y="2712455"/>
            <a:ext cx="254620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29264" y="2338917"/>
            <a:ext cx="315197" cy="16043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06977" y="2338917"/>
            <a:ext cx="369645" cy="16474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4461" y="2608649"/>
            <a:ext cx="98081" cy="5148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29667" y="2608649"/>
            <a:ext cx="77310" cy="5148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29667" y="3226486"/>
            <a:ext cx="1794221" cy="71679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371159" y="3546505"/>
            <a:ext cx="3441768" cy="1222048"/>
            <a:chOff x="6371159" y="3546505"/>
            <a:chExt cx="3441768" cy="1222048"/>
          </a:xfrm>
        </p:grpSpPr>
        <p:pic>
          <p:nvPicPr>
            <p:cNvPr id="30" name="Picture 29" descr="ARCONSmounting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145" t="14765" r="19818" b="17438"/>
            <a:stretch/>
          </p:blipFill>
          <p:spPr>
            <a:xfrm>
              <a:off x="6428581" y="3597189"/>
              <a:ext cx="647337" cy="1095851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371159" y="3546505"/>
              <a:ext cx="752030" cy="1222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88189" y="3891678"/>
              <a:ext cx="2624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ARCONS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4016523" y="4076344"/>
            <a:ext cx="1058185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04687" y="4050708"/>
            <a:ext cx="262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16.67 ft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3409508" y="5213798"/>
            <a:ext cx="699033" cy="1589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34449" y="5567381"/>
            <a:ext cx="262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5.67 ft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1349264" y="3410391"/>
            <a:ext cx="4305848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06704" y="3361839"/>
            <a:ext cx="262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135 ft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4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37" grpId="0"/>
      <p:bldP spid="3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8" y="653171"/>
            <a:ext cx="9145648" cy="61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911842" y="2057567"/>
            <a:ext cx="3242773" cy="247047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0" y="3688880"/>
            <a:ext cx="3688744" cy="1512129"/>
            <a:chOff x="0" y="3688880"/>
            <a:chExt cx="3688744" cy="1512129"/>
          </a:xfrm>
        </p:grpSpPr>
        <p:sp>
          <p:nvSpPr>
            <p:cNvPr id="2" name="TextBox 1"/>
            <p:cNvSpPr txBox="1"/>
            <p:nvPr/>
          </p:nvSpPr>
          <p:spPr>
            <a:xfrm>
              <a:off x="0" y="4000680"/>
              <a:ext cx="1876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Kieran O’Brien,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lang="en-US" dirty="0" smtClean="0">
                  <a:solidFill>
                    <a:schemeClr val="bg1"/>
                  </a:solidFill>
                </a:rPr>
                <a:t>hocked at how little light gets </a:t>
              </a:r>
              <a:r>
                <a:rPr lang="en-US" dirty="0">
                  <a:solidFill>
                    <a:schemeClr val="bg1"/>
                  </a:solidFill>
                </a:rPr>
                <a:t>to </a:t>
              </a:r>
              <a:r>
                <a:rPr lang="en-US" dirty="0" err="1" smtClean="0">
                  <a:solidFill>
                    <a:schemeClr val="bg1"/>
                  </a:solidFill>
                </a:rPr>
                <a:t>Coudé</a:t>
              </a:r>
              <a:r>
                <a:rPr lang="en-US" dirty="0" smtClean="0">
                  <a:solidFill>
                    <a:schemeClr val="bg1"/>
                  </a:solidFill>
                </a:rPr>
                <a:t>…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1981891" y="3688880"/>
              <a:ext cx="1706853" cy="6714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7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CONSop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463" y="3688291"/>
            <a:ext cx="4482917" cy="1148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333" y="-329455"/>
            <a:ext cx="7736436" cy="707345"/>
          </a:xfrm>
        </p:spPr>
        <p:txBody>
          <a:bodyPr/>
          <a:lstStyle/>
          <a:p>
            <a:r>
              <a:rPr lang="en-US" dirty="0" smtClean="0"/>
              <a:t>Proven at the Telescope with ARCONS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5" y="637952"/>
            <a:ext cx="4365677" cy="600453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Array Camera for Optical to Near-IR </a:t>
            </a:r>
            <a:r>
              <a:rPr lang="en-US" dirty="0" err="1">
                <a:solidFill>
                  <a:schemeClr val="tx1"/>
                </a:solidFill>
              </a:rPr>
              <a:t>Spectrophotometery</a:t>
            </a:r>
            <a:r>
              <a:rPr lang="en-US" dirty="0">
                <a:solidFill>
                  <a:schemeClr val="tx1"/>
                </a:solidFill>
              </a:rPr>
              <a:t> (ARCONS)</a:t>
            </a:r>
          </a:p>
          <a:p>
            <a:r>
              <a:rPr lang="en-US" dirty="0">
                <a:solidFill>
                  <a:schemeClr val="tx1"/>
                </a:solidFill>
              </a:rPr>
              <a:t>First Light: July 28, 2011, Palomar 200” </a:t>
            </a:r>
            <a:r>
              <a:rPr lang="en-US" dirty="0" err="1" smtClean="0">
                <a:solidFill>
                  <a:schemeClr val="tx1"/>
                </a:solidFill>
              </a:rPr>
              <a:t>Coudé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Now 24 observing nights  (</a:t>
            </a:r>
            <a:r>
              <a:rPr lang="en-US" dirty="0" err="1" smtClean="0">
                <a:solidFill>
                  <a:schemeClr val="tx1"/>
                </a:solidFill>
              </a:rPr>
              <a:t>Palomar+Lick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Lens coupled </a:t>
            </a:r>
            <a:r>
              <a:rPr lang="en-US" dirty="0" smtClean="0">
                <a:solidFill>
                  <a:schemeClr val="tx1"/>
                </a:solidFill>
              </a:rPr>
              <a:t>2024 (44x46) </a:t>
            </a:r>
            <a:r>
              <a:rPr lang="en-US" dirty="0">
                <a:solidFill>
                  <a:schemeClr val="tx1"/>
                </a:solidFill>
              </a:rPr>
              <a:t>pixel array in cryogen-free ADR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0.5” </a:t>
            </a:r>
            <a:r>
              <a:rPr lang="en-US" dirty="0">
                <a:solidFill>
                  <a:schemeClr val="tx1"/>
                </a:solidFill>
              </a:rPr>
              <a:t>pixels yields </a:t>
            </a:r>
            <a:r>
              <a:rPr lang="en-US" dirty="0" smtClean="0">
                <a:solidFill>
                  <a:schemeClr val="tx1"/>
                </a:solidFill>
              </a:rPr>
              <a:t>22”x23” </a:t>
            </a:r>
            <a:r>
              <a:rPr lang="en-US" dirty="0">
                <a:solidFill>
                  <a:schemeClr val="tx1"/>
                </a:solidFill>
              </a:rPr>
              <a:t>FOV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400 </a:t>
            </a:r>
            <a:r>
              <a:rPr lang="en-US" dirty="0">
                <a:solidFill>
                  <a:schemeClr val="tx1"/>
                </a:solidFill>
              </a:rPr>
              <a:t>nm to 1100 nm simultaneous bandwidth with maximum count rate of ~2000 </a:t>
            </a:r>
            <a:r>
              <a:rPr lang="en-US" dirty="0" err="1">
                <a:solidFill>
                  <a:schemeClr val="tx1"/>
                </a:solidFill>
              </a:rPr>
              <a:t>cts</a:t>
            </a:r>
            <a:r>
              <a:rPr lang="en-US" dirty="0">
                <a:solidFill>
                  <a:schemeClr val="tx1"/>
                </a:solidFill>
              </a:rPr>
              <a:t>/pixel/sec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350</a:t>
            </a:r>
            <a:r>
              <a:rPr lang="en-US" dirty="0">
                <a:solidFill>
                  <a:schemeClr val="tx1"/>
                </a:solidFill>
              </a:rPr>
              <a:t>-1350 </a:t>
            </a:r>
            <a:r>
              <a:rPr lang="en-US" dirty="0" smtClean="0">
                <a:solidFill>
                  <a:schemeClr val="tx1"/>
                </a:solidFill>
              </a:rPr>
              <a:t>nm soon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Energy resolution R</a:t>
            </a:r>
            <a:r>
              <a:rPr lang="en-US" dirty="0" smtClean="0">
                <a:solidFill>
                  <a:schemeClr val="tx1"/>
                </a:solidFill>
              </a:rPr>
              <a:t>~8 </a:t>
            </a:r>
            <a:r>
              <a:rPr lang="en-US" dirty="0">
                <a:solidFill>
                  <a:schemeClr val="tx1"/>
                </a:solidFill>
              </a:rPr>
              <a:t>at 400 </a:t>
            </a:r>
            <a:r>
              <a:rPr lang="en-US" dirty="0" smtClean="0">
                <a:solidFill>
                  <a:schemeClr val="tx1"/>
                </a:solidFill>
              </a:rPr>
              <a:t>nm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RCONSmount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41" y="637952"/>
            <a:ext cx="4247739" cy="3185805"/>
          </a:xfrm>
          <a:prstGeom prst="rect">
            <a:avLst/>
          </a:prstGeom>
        </p:spPr>
      </p:pic>
      <p:pic>
        <p:nvPicPr>
          <p:cNvPr id="7" name="Picture 6" descr="ARCONSspo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41" y="4836458"/>
            <a:ext cx="4146135" cy="1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_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29" y="3426813"/>
            <a:ext cx="4426240" cy="331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ARCONS Performance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3139" y="637953"/>
            <a:ext cx="4369830" cy="5975693"/>
          </a:xfrm>
        </p:spPr>
        <p:txBody>
          <a:bodyPr/>
          <a:lstStyle/>
          <a:p>
            <a:r>
              <a:rPr lang="en-US" dirty="0" smtClean="0"/>
              <a:t>Wavelength calibration uses 3 lasers on swing arm</a:t>
            </a:r>
          </a:p>
          <a:p>
            <a:r>
              <a:rPr lang="en-US" dirty="0" smtClean="0"/>
              <a:t>Firmware dead time introduces correctable non-linearity at high count rates</a:t>
            </a:r>
          </a:p>
          <a:p>
            <a:r>
              <a:rPr lang="en-US" dirty="0" smtClean="0"/>
              <a:t>Firmware baseline subtraction degrades energy resolution at high count rates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resolutionAndLinearity120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783" y="3475580"/>
            <a:ext cx="4361217" cy="3270913"/>
          </a:xfrm>
          <a:prstGeom prst="rect">
            <a:avLst/>
          </a:prstGeom>
        </p:spPr>
      </p:pic>
      <p:pic>
        <p:nvPicPr>
          <p:cNvPr id="6" name="Picture 5" descr="R_Estimates2_400_resca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389" y="532365"/>
            <a:ext cx="3263710" cy="32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84" y="-329455"/>
            <a:ext cx="7736436" cy="707345"/>
          </a:xfrm>
        </p:spPr>
        <p:txBody>
          <a:bodyPr/>
          <a:lstStyle/>
          <a:p>
            <a:r>
              <a:rPr lang="en-US" dirty="0" smtClean="0"/>
              <a:t>Current Readout System (Gen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36" y="818567"/>
            <a:ext cx="4857666" cy="56338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Dual 1 GSPS 16-bit DACs</a:t>
            </a:r>
          </a:p>
          <a:p>
            <a:r>
              <a:rPr lang="en-US" sz="2000" dirty="0" smtClean="0"/>
              <a:t>Dua</a:t>
            </a:r>
            <a:r>
              <a:rPr lang="en-US" sz="2000" dirty="0"/>
              <a:t>l</a:t>
            </a:r>
            <a:r>
              <a:rPr lang="en-US" sz="2000" dirty="0" smtClean="0"/>
              <a:t> 550 MSPS 12-bit ADCs</a:t>
            </a:r>
          </a:p>
          <a:p>
            <a:r>
              <a:rPr lang="en-US" sz="2000" dirty="0" smtClean="0"/>
              <a:t>ROACH with </a:t>
            </a:r>
            <a:r>
              <a:rPr lang="en-US" sz="2000" dirty="0" err="1" smtClean="0"/>
              <a:t>Virtex</a:t>
            </a:r>
            <a:r>
              <a:rPr lang="en-US" sz="2000" dirty="0" smtClean="0"/>
              <a:t> 5 SX95T </a:t>
            </a:r>
          </a:p>
          <a:p>
            <a:r>
              <a:rPr lang="en-US" sz="2000" dirty="0" smtClean="0"/>
              <a:t>Complete readout for 256 resonators in 550 MHz of bandwidth</a:t>
            </a:r>
          </a:p>
          <a:p>
            <a:r>
              <a:rPr lang="en-US" sz="2000" dirty="0" smtClean="0"/>
              <a:t>8 ROACH boards read out 2048 pix</a:t>
            </a:r>
          </a:p>
          <a:p>
            <a:r>
              <a:rPr lang="en-US" sz="2000" dirty="0" smtClean="0"/>
              <a:t>~$25/pixel (Gen2 - $3/pixel)</a:t>
            </a:r>
            <a:endParaRPr lang="en-US" sz="2000" dirty="0"/>
          </a:p>
        </p:txBody>
      </p:sp>
      <p:pic>
        <p:nvPicPr>
          <p:cNvPr id="4" name="Picture 3" descr="roach_adcdac_i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041" y="1270536"/>
            <a:ext cx="3276500" cy="4949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5" y="3745177"/>
            <a:ext cx="3940871" cy="29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491712" cy="1719663"/>
          </a:xfrm>
        </p:spPr>
        <p:txBody>
          <a:bodyPr/>
          <a:lstStyle/>
          <a:p>
            <a:r>
              <a:rPr lang="en-US" dirty="0" smtClean="0"/>
              <a:t>Significant work is now going into our software pipeline</a:t>
            </a:r>
          </a:p>
          <a:p>
            <a:r>
              <a:rPr lang="en-US" dirty="0" smtClean="0"/>
              <a:t>Python based, using HDF5 (</a:t>
            </a:r>
            <a:r>
              <a:rPr lang="en-US" dirty="0" err="1" smtClean="0"/>
              <a:t>Pytables</a:t>
            </a:r>
            <a:r>
              <a:rPr lang="en-US" dirty="0" smtClean="0"/>
              <a:t>) storage</a:t>
            </a:r>
            <a:endParaRPr lang="en-US" dirty="0"/>
          </a:p>
        </p:txBody>
      </p:sp>
      <p:pic>
        <p:nvPicPr>
          <p:cNvPr id="5" name="Picture 4" descr="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7616"/>
            <a:ext cx="9154204" cy="26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of Arp 147</a:t>
            </a:r>
            <a:endParaRPr lang="en-US" dirty="0"/>
          </a:p>
        </p:txBody>
      </p:sp>
      <p:pic>
        <p:nvPicPr>
          <p:cNvPr id="6" name="Picture 5" descr="Arp147-RG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657" y="783337"/>
            <a:ext cx="6772400" cy="481308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3139" y="5719119"/>
            <a:ext cx="8749679" cy="89452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 of Arp 147 taken at the Palomar 200” in December 2012 with ARCONS</a:t>
            </a:r>
          </a:p>
          <a:p>
            <a:r>
              <a:rPr lang="en-US" dirty="0" smtClean="0"/>
              <a:t>36 </a:t>
            </a:r>
            <a:r>
              <a:rPr lang="en-US" dirty="0" err="1" smtClean="0"/>
              <a:t>pointings</a:t>
            </a:r>
            <a:r>
              <a:rPr lang="en-US" dirty="0" smtClean="0"/>
              <a:t> on 6” x 6” grid, 1 minute obs. time/pointing</a:t>
            </a:r>
          </a:p>
          <a:p>
            <a:r>
              <a:rPr lang="en-US" dirty="0" smtClean="0"/>
              <a:t>Colors generated from MKID wavelength information!</a:t>
            </a:r>
          </a:p>
        </p:txBody>
      </p:sp>
    </p:spTree>
    <p:extLst>
      <p:ext uri="{BB962C8B-B14F-4D97-AF65-F5344CB8AC3E}">
        <p14:creationId xmlns:p14="http://schemas.microsoft.com/office/powerpoint/2010/main" val="10227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61092"/>
            <a:ext cx="4784674" cy="5227574"/>
          </a:xfrm>
        </p:spPr>
        <p:txBody>
          <a:bodyPr/>
          <a:lstStyle/>
          <a:p>
            <a:r>
              <a:rPr lang="en-US" dirty="0" smtClean="0"/>
              <a:t>We’ve built an optical</a:t>
            </a:r>
            <a:r>
              <a:rPr lang="en-US" dirty="0"/>
              <a:t>/</a:t>
            </a:r>
            <a:r>
              <a:rPr lang="en-US" dirty="0" smtClean="0"/>
              <a:t>near-IR detector array based on superconductors </a:t>
            </a:r>
            <a:r>
              <a:rPr lang="en-US" dirty="0" smtClean="0"/>
              <a:t>that, like an X-ray </a:t>
            </a:r>
            <a:r>
              <a:rPr lang="en-US" dirty="0" err="1" smtClean="0"/>
              <a:t>Microcalorimeter</a:t>
            </a:r>
            <a:r>
              <a:rPr lang="en-US" dirty="0" smtClean="0"/>
              <a:t>, </a:t>
            </a:r>
            <a:r>
              <a:rPr lang="en-US" dirty="0" smtClean="0"/>
              <a:t>can count individual photons and determine their energy without filters</a:t>
            </a:r>
            <a:r>
              <a:rPr lang="en-US" dirty="0"/>
              <a:t> </a:t>
            </a:r>
            <a:r>
              <a:rPr lang="en-US" dirty="0" smtClean="0"/>
              <a:t>or gratings </a:t>
            </a:r>
          </a:p>
          <a:p>
            <a:r>
              <a:rPr lang="en-US" dirty="0" smtClean="0"/>
              <a:t>We’re going to use these detectors to revolutionize astronomy by taking spectra of EVERYTHING</a:t>
            </a:r>
            <a:endParaRPr lang="en-US" dirty="0"/>
          </a:p>
        </p:txBody>
      </p:sp>
      <p:pic>
        <p:nvPicPr>
          <p:cNvPr id="5" name="Picture 4" descr="Ben_White_II_JP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889" y="4174628"/>
            <a:ext cx="2859361" cy="2514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6224" y="3295931"/>
            <a:ext cx="2871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Day </a:t>
            </a:r>
            <a:r>
              <a:rPr lang="en-US" sz="1400" i="1" dirty="0" smtClean="0"/>
              <a:t>et. al</a:t>
            </a:r>
            <a:r>
              <a:rPr lang="en-US" sz="1400" dirty="0" smtClean="0"/>
              <a:t>, Nature, 2003</a:t>
            </a:r>
          </a:p>
          <a:p>
            <a:r>
              <a:rPr lang="en-US" sz="1400" dirty="0" smtClean="0"/>
              <a:t>Mazin </a:t>
            </a:r>
            <a:r>
              <a:rPr lang="en-US" sz="1400" i="1" dirty="0" smtClean="0"/>
              <a:t>et. al</a:t>
            </a:r>
            <a:r>
              <a:rPr lang="en-US" sz="1400" dirty="0" smtClean="0"/>
              <a:t>, Proc. SPIE 2010</a:t>
            </a:r>
          </a:p>
          <a:p>
            <a:r>
              <a:rPr lang="en-US" sz="1400" dirty="0" smtClean="0"/>
              <a:t>Mazin </a:t>
            </a:r>
            <a:r>
              <a:rPr lang="en-US" sz="1400" i="1" dirty="0" smtClean="0"/>
              <a:t>et. al</a:t>
            </a:r>
            <a:r>
              <a:rPr lang="en-US" sz="1400" dirty="0" smtClean="0"/>
              <a:t>, Optics Express 2012</a:t>
            </a:r>
          </a:p>
        </p:txBody>
      </p:sp>
      <p:pic>
        <p:nvPicPr>
          <p:cNvPr id="8" name="Picture 7" descr="2045pixMK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889" y="896939"/>
            <a:ext cx="3159327" cy="22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Pulsar</a:t>
            </a:r>
            <a:endParaRPr lang="en-US" dirty="0"/>
          </a:p>
        </p:txBody>
      </p:sp>
      <p:pic>
        <p:nvPicPr>
          <p:cNvPr id="3" name="ARCONS PAL2012 Crab Movi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948266"/>
            <a:ext cx="8128000" cy="4572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3139" y="5719119"/>
            <a:ext cx="8749679" cy="894527"/>
          </a:xfrm>
        </p:spPr>
        <p:txBody>
          <a:bodyPr>
            <a:normAutofit/>
          </a:bodyPr>
          <a:lstStyle/>
          <a:p>
            <a:r>
              <a:rPr lang="en-US" dirty="0" smtClean="0"/>
              <a:t>Made on the mountain during our Palomar run!</a:t>
            </a:r>
          </a:p>
        </p:txBody>
      </p:sp>
    </p:spTree>
    <p:extLst>
      <p:ext uri="{BB962C8B-B14F-4D97-AF65-F5344CB8AC3E}">
        <p14:creationId xmlns:p14="http://schemas.microsoft.com/office/powerpoint/2010/main" val="28854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abStack-v11-PixRemapped-400-600n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5" y="1035164"/>
            <a:ext cx="7932659" cy="6000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82" y="-302533"/>
            <a:ext cx="7736436" cy="707345"/>
          </a:xfrm>
        </p:spPr>
        <p:txBody>
          <a:bodyPr/>
          <a:lstStyle/>
          <a:p>
            <a:r>
              <a:rPr lang="en-US" dirty="0" smtClean="0"/>
              <a:t>Crab Image Stack (from pipeline)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8606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 hours of Crab data processed through the full imaging pipeline</a:t>
            </a:r>
          </a:p>
          <a:p>
            <a:r>
              <a:rPr lang="en-US" dirty="0" smtClean="0"/>
              <a:t>400-600 nm band.</a:t>
            </a:r>
          </a:p>
          <a:p>
            <a:r>
              <a:rPr lang="en-US" dirty="0" smtClean="0"/>
              <a:t>Still have work to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CorotSp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689" y="498402"/>
            <a:ext cx="6768291" cy="5076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Calibrated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5726724"/>
            <a:ext cx="8780700" cy="1039026"/>
          </a:xfrm>
        </p:spPr>
        <p:txBody>
          <a:bodyPr/>
          <a:lstStyle/>
          <a:p>
            <a:r>
              <a:rPr lang="en-US" dirty="0" smtClean="0"/>
              <a:t>Spectra of standard stars match pre-existing photometry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and GBT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Shearer et al. 2003 saw a 3% enhancement in optical flux coincident with Crab Giant Radio Pulses (GRPs)</a:t>
            </a:r>
          </a:p>
          <a:p>
            <a:r>
              <a:rPr lang="en-US" dirty="0" smtClean="0"/>
              <a:t>We see it, too.  (Analysis mainly by Matt </a:t>
            </a:r>
            <a:r>
              <a:rPr lang="en-US" dirty="0" err="1" smtClean="0"/>
              <a:t>Strader</a:t>
            </a:r>
            <a:r>
              <a:rPr lang="en-US" dirty="0" smtClean="0"/>
              <a:t> at UCSB)</a:t>
            </a:r>
            <a:endParaRPr lang="en-US" dirty="0"/>
          </a:p>
        </p:txBody>
      </p:sp>
      <p:pic>
        <p:nvPicPr>
          <p:cNvPr id="4" name="Picture 3" descr="peakProfileIns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905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ect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422" y="1413933"/>
            <a:ext cx="6872112" cy="515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509" y="-329455"/>
            <a:ext cx="7736436" cy="707345"/>
          </a:xfrm>
        </p:spPr>
        <p:txBody>
          <a:bodyPr/>
          <a:lstStyle/>
          <a:p>
            <a:r>
              <a:rPr lang="en-US" dirty="0" smtClean="0"/>
              <a:t>Simultaneous ARCONS + GBT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43467"/>
            <a:ext cx="8694806" cy="931334"/>
          </a:xfrm>
        </p:spPr>
        <p:txBody>
          <a:bodyPr/>
          <a:lstStyle/>
          <a:p>
            <a:r>
              <a:rPr lang="en-US" dirty="0" smtClean="0"/>
              <a:t>We also see no appreciable spectral differences between GRP and non-GRP coincident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hancementVsArrivalPh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61" y="1528233"/>
            <a:ext cx="6993467" cy="524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25" y="-329455"/>
            <a:ext cx="7736436" cy="707345"/>
          </a:xfrm>
        </p:spPr>
        <p:txBody>
          <a:bodyPr/>
          <a:lstStyle/>
          <a:p>
            <a:r>
              <a:rPr lang="en-US" dirty="0" smtClean="0"/>
              <a:t>Phase/Brightness Correlation!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4"/>
            <a:ext cx="8688394" cy="2604780"/>
          </a:xfrm>
        </p:spPr>
        <p:txBody>
          <a:bodyPr/>
          <a:lstStyle/>
          <a:p>
            <a:r>
              <a:rPr lang="en-US" dirty="0" smtClean="0"/>
              <a:t>Unexpectedly, we also see a correlation between GRP arrival phase and optical flux.  This has never been seen before, and seriously challenges established models of pulsar emission.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12001" y="5401733"/>
            <a:ext cx="184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Strader</a:t>
            </a:r>
            <a:r>
              <a:rPr lang="en-US" sz="1600" dirty="0" smtClean="0"/>
              <a:t> et al. 2013.  </a:t>
            </a:r>
            <a:r>
              <a:rPr lang="en-US" sz="1600" smtClean="0"/>
              <a:t>Submitting </a:t>
            </a:r>
            <a:r>
              <a:rPr lang="en-US" sz="1600" dirty="0" smtClean="0"/>
              <a:t>this week to Science.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76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curveData3Day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82" y="1227667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82" y="-329455"/>
            <a:ext cx="7736436" cy="707345"/>
          </a:xfrm>
        </p:spPr>
        <p:txBody>
          <a:bodyPr/>
          <a:lstStyle/>
          <a:p>
            <a:r>
              <a:rPr lang="en-US" dirty="0" smtClean="0"/>
              <a:t>Eclipsing Am </a:t>
            </a:r>
            <a:r>
              <a:rPr lang="en-US" dirty="0" err="1" smtClean="0"/>
              <a:t>CVn</a:t>
            </a:r>
            <a:r>
              <a:rPr lang="en-US" dirty="0" smtClean="0"/>
              <a:t> SDSS J0926+36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4"/>
            <a:ext cx="8749679" cy="2901114"/>
          </a:xfrm>
        </p:spPr>
        <p:txBody>
          <a:bodyPr/>
          <a:lstStyle/>
          <a:p>
            <a:r>
              <a:rPr lang="en-US" dirty="0" smtClean="0"/>
              <a:t>Measured light curves of eclipsing Am </a:t>
            </a:r>
            <a:r>
              <a:rPr lang="en-US" dirty="0" err="1" smtClean="0"/>
              <a:t>CVn</a:t>
            </a:r>
            <a:r>
              <a:rPr lang="en-US" dirty="0" smtClean="0"/>
              <a:t> </a:t>
            </a:r>
            <a:r>
              <a:rPr lang="en-US" dirty="0"/>
              <a:t>J0926+3624 </a:t>
            </a:r>
            <a:endParaRPr lang="en-US" dirty="0" smtClean="0"/>
          </a:p>
          <a:p>
            <a:r>
              <a:rPr lang="en-US" dirty="0" smtClean="0"/>
              <a:t>m</a:t>
            </a:r>
            <a:r>
              <a:rPr lang="en-US" baseline="-25000" dirty="0" smtClean="0"/>
              <a:t>i</a:t>
            </a:r>
            <a:r>
              <a:rPr lang="en-US" dirty="0" smtClean="0"/>
              <a:t> = 19.4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tralVaria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323" y="1617132"/>
            <a:ext cx="6073423" cy="4555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Period Binaries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45892"/>
            <a:ext cx="8749679" cy="1224714"/>
          </a:xfrm>
        </p:spPr>
        <p:txBody>
          <a:bodyPr/>
          <a:lstStyle/>
          <a:p>
            <a:r>
              <a:rPr lang="en-US" dirty="0" smtClean="0"/>
              <a:t>No high frequency QPOs or significant spectral variability during eclipse</a:t>
            </a:r>
            <a:endParaRPr lang="en-US" dirty="0"/>
          </a:p>
        </p:txBody>
      </p:sp>
      <p:pic>
        <p:nvPicPr>
          <p:cNvPr id="6" name="Picture 5" descr="intermediatePeriodo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45" y="1210733"/>
            <a:ext cx="3668888" cy="2751666"/>
          </a:xfrm>
          <a:prstGeom prst="rect">
            <a:avLst/>
          </a:prstGeom>
        </p:spPr>
      </p:pic>
      <p:pic>
        <p:nvPicPr>
          <p:cNvPr id="7" name="Picture 6" descr="highFrequencyPeriodogr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443" y="3962399"/>
            <a:ext cx="3680177" cy="2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hemeris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23" y="1698636"/>
            <a:ext cx="6817945" cy="5113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Ephemeris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with data from </a:t>
            </a:r>
            <a:r>
              <a:rPr lang="en-US" dirty="0" err="1" smtClean="0"/>
              <a:t>Copperwheat</a:t>
            </a:r>
            <a:r>
              <a:rPr lang="en-US" dirty="0" smtClean="0"/>
              <a:t> 2011 allows 6 year baseline to determine ephemeris</a:t>
            </a:r>
          </a:p>
          <a:p>
            <a:r>
              <a:rPr lang="en-US" dirty="0" err="1" smtClean="0"/>
              <a:t>Pdot</a:t>
            </a:r>
            <a:r>
              <a:rPr lang="en-US" dirty="0" smtClean="0"/>
              <a:t> = </a:t>
            </a:r>
            <a:r>
              <a:rPr lang="en-US" dirty="0" smtClean="0"/>
              <a:t>3.0 </a:t>
            </a:r>
            <a:r>
              <a:rPr lang="en-US" dirty="0" smtClean="0"/>
              <a:t>± 0.5 x 10</a:t>
            </a:r>
            <a:r>
              <a:rPr lang="en-US" baseline="30000" dirty="0" smtClean="0"/>
              <a:t>-13</a:t>
            </a:r>
            <a:r>
              <a:rPr lang="en-US" dirty="0" smtClean="0"/>
              <a:t> detected for the first time!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8587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8"/>
          <p:cNvSpPr>
            <a:spLocks noGrp="1" noChangeArrowheads="1"/>
          </p:cNvSpPr>
          <p:nvPr>
            <p:ph type="title"/>
          </p:nvPr>
        </p:nvSpPr>
        <p:spPr>
          <a:xfrm>
            <a:off x="1913484" y="-632462"/>
            <a:ext cx="6248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Franklin Gothic Book" charset="0"/>
              </a:rPr>
              <a:t>IFU for Planet </a:t>
            </a:r>
            <a:r>
              <a:rPr lang="en-US" dirty="0">
                <a:latin typeface="Franklin Gothic Book" charset="0"/>
              </a:rPr>
              <a:t>Finding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746255"/>
            <a:ext cx="4122737" cy="58365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Coronagraphs are limited by speckles from scattered and diffracted light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Energy-resolving focal planes</a:t>
            </a:r>
            <a:r>
              <a:rPr lang="en-US" dirty="0" smtClean="0"/>
              <a:t> increase </a:t>
            </a:r>
            <a:r>
              <a:rPr lang="en-US" dirty="0"/>
              <a:t>sensitivity by a factor of up to</a:t>
            </a:r>
            <a:r>
              <a:rPr lang="en-US" dirty="0" smtClean="0"/>
              <a:t> 10-</a:t>
            </a:r>
            <a:r>
              <a:rPr lang="en-US" b="1" dirty="0" smtClean="0"/>
              <a:t>100 </a:t>
            </a:r>
            <a:r>
              <a:rPr lang="en-US" b="1" dirty="0"/>
              <a:t>(!</a:t>
            </a:r>
            <a:r>
              <a:rPr lang="en-US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Time resolution, zero read noise are very helpful (Dark Speckle Technique)</a:t>
            </a:r>
            <a:endParaRPr lang="en-US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Lower mirror and coronagraph tolerances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Removes requirement of a separate spectrograph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Gives the spectra of all planets in the dark </a:t>
            </a:r>
            <a:r>
              <a:rPr lang="en-US" dirty="0" smtClean="0"/>
              <a:t>box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DARKNESS recently funded by NSF! </a:t>
            </a:r>
            <a:endParaRPr lang="en-US" dirty="0"/>
          </a:p>
        </p:txBody>
      </p:sp>
      <p:pic>
        <p:nvPicPr>
          <p:cNvPr id="7" name="Picture 4" descr="/Users/bmazin/Data/Presentations/UsefulGraphs/coronagraph_ifu_soummer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905688" y="1341897"/>
            <a:ext cx="3657600" cy="36576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342003" y="5093795"/>
            <a:ext cx="4914111" cy="595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Simulation from S. </a:t>
            </a:r>
            <a:r>
              <a:rPr lang="en-US" sz="1400" dirty="0" err="1" smtClean="0"/>
              <a:t>Remi</a:t>
            </a:r>
            <a:r>
              <a:rPr lang="en-US" sz="1400" dirty="0" smtClean="0"/>
              <a:t> and B. Oppenheimer at AMNH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58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Semiconductor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Astronomers typically use CCDs and CMOS detectors in the optical/near-IR range to convert photons into electrical signals</a:t>
            </a:r>
          </a:p>
          <a:p>
            <a:r>
              <a:rPr lang="en-US" dirty="0" smtClean="0"/>
              <a:t>Photoelectric effect means at most 1 electron per photon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5" y="2791876"/>
            <a:ext cx="3042235" cy="2655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016" y="2014180"/>
            <a:ext cx="2850112" cy="4278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287" y="5734815"/>
            <a:ext cx="26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Hawaii2rg </a:t>
            </a:r>
            <a:r>
              <a:rPr lang="en-US" dirty="0" err="1" smtClean="0"/>
              <a:t>HgCdTe</a:t>
            </a:r>
            <a:r>
              <a:rPr lang="en-US" dirty="0" smtClean="0"/>
              <a:t> Array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1659" y="3994788"/>
            <a:ext cx="1348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DECam</a:t>
            </a:r>
            <a:r>
              <a:rPr lang="en-US" dirty="0" smtClean="0"/>
              <a:t> CCD Mosaic</a:t>
            </a:r>
          </a:p>
        </p:txBody>
      </p:sp>
    </p:spTree>
    <p:extLst>
      <p:ext uri="{BB962C8B-B14F-4D97-AF65-F5344CB8AC3E}">
        <p14:creationId xmlns:p14="http://schemas.microsoft.com/office/powerpoint/2010/main" val="2591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319" y="-629070"/>
            <a:ext cx="6248400" cy="990600"/>
          </a:xfrm>
        </p:spPr>
        <p:txBody>
          <a:bodyPr/>
          <a:lstStyle/>
          <a:p>
            <a:r>
              <a:rPr lang="en-US" dirty="0" smtClean="0"/>
              <a:t>DARKNESS Performance</a:t>
            </a:r>
            <a:endParaRPr lang="en-US" dirty="0"/>
          </a:p>
        </p:txBody>
      </p:sp>
      <p:pic>
        <p:nvPicPr>
          <p:cNvPr id="5" name="Picture 4" descr="contrastplots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72" y="1034774"/>
            <a:ext cx="2979845" cy="5686205"/>
          </a:xfrm>
          <a:prstGeom prst="rect">
            <a:avLst/>
          </a:prstGeom>
          <a:noFill/>
        </p:spPr>
      </p:pic>
      <p:pic>
        <p:nvPicPr>
          <p:cNvPr id="6" name="Picture 5" descr="psf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1" y="1494843"/>
            <a:ext cx="5559552" cy="1853184"/>
          </a:xfrm>
          <a:prstGeom prst="rect">
            <a:avLst/>
          </a:prstGeom>
        </p:spPr>
      </p:pic>
      <p:pic>
        <p:nvPicPr>
          <p:cNvPr id="7" name="Picture 6" descr="P1640_contou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1" y="3450236"/>
            <a:ext cx="5559552" cy="29159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49028" y="1176361"/>
            <a:ext cx="522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DARK</a:t>
            </a:r>
            <a:r>
              <a:rPr lang="en-US" sz="1200" dirty="0" smtClean="0"/>
              <a:t>-</a:t>
            </a:r>
            <a:r>
              <a:rPr lang="en-US" sz="1200" dirty="0"/>
              <a:t>speckle </a:t>
            </a:r>
            <a:r>
              <a:rPr lang="en-US" sz="1200" b="1" dirty="0"/>
              <a:t>N</a:t>
            </a:r>
            <a:r>
              <a:rPr lang="en-US" sz="1200" dirty="0"/>
              <a:t>ear-IR </a:t>
            </a:r>
            <a:r>
              <a:rPr lang="en-US" sz="1200" b="1" dirty="0"/>
              <a:t>E</a:t>
            </a:r>
            <a:r>
              <a:rPr lang="en-US" sz="1200" dirty="0"/>
              <a:t>nergy-resolved </a:t>
            </a:r>
            <a:r>
              <a:rPr lang="en-US" sz="1200" b="1" dirty="0"/>
              <a:t>S</a:t>
            </a:r>
            <a:r>
              <a:rPr lang="en-US" sz="1200" dirty="0"/>
              <a:t>uperconducting </a:t>
            </a:r>
            <a:r>
              <a:rPr lang="en-US" sz="1200" b="1" dirty="0" smtClean="0"/>
              <a:t>S</a:t>
            </a:r>
            <a:r>
              <a:rPr lang="en-US" sz="1200" dirty="0" smtClean="0"/>
              <a:t>pectrophotometer 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74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g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77" y="1041518"/>
            <a:ext cx="4632723" cy="525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4504133" cy="5975693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SuperMOS</a:t>
            </a:r>
            <a:r>
              <a:rPr lang="en-US" dirty="0" smtClean="0"/>
              <a:t>: A </a:t>
            </a:r>
            <a:r>
              <a:rPr lang="en-US" b="1" dirty="0" smtClean="0"/>
              <a:t>Superconducting</a:t>
            </a:r>
            <a:r>
              <a:rPr lang="en-US" dirty="0" smtClean="0"/>
              <a:t> Multi-Object Spectrograph</a:t>
            </a:r>
          </a:p>
          <a:p>
            <a:r>
              <a:rPr lang="en-US" dirty="0" smtClean="0"/>
              <a:t>Uses newly developed Microwave Kinetic Inductance Detectors (MKIDs)</a:t>
            </a:r>
          </a:p>
          <a:p>
            <a:r>
              <a:rPr lang="en-US" dirty="0" smtClean="0"/>
              <a:t>A focal plane mask allows selection of sources</a:t>
            </a:r>
          </a:p>
          <a:p>
            <a:r>
              <a:rPr lang="en-US" dirty="0" smtClean="0"/>
              <a:t>No dispersive optics – MKIDs provide the spectral resolution of R~50, 0.3-1.35 micron band</a:t>
            </a:r>
          </a:p>
          <a:p>
            <a:r>
              <a:rPr lang="en-US" dirty="0" smtClean="0"/>
              <a:t>Scales to much larger number of simultaneous objects than fiber-fed solutions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30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ig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405" y="1209504"/>
            <a:ext cx="4336595" cy="49196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</p:spPr>
        <p:txBody>
          <a:bodyPr/>
          <a:lstStyle/>
          <a:p>
            <a:r>
              <a:rPr lang="en-US" dirty="0" err="1" smtClean="0"/>
              <a:t>SuperMOS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1" y="631137"/>
            <a:ext cx="4630615" cy="597569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Pre-existing imaging is used to select one galaxy per “</a:t>
            </a:r>
            <a:r>
              <a:rPr lang="en-US" dirty="0" err="1" smtClean="0"/>
              <a:t>macropixel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 ~1” hole is drilled/burned in a metal mask (or shutter is opened, or DMM is actuated) at this location, allowing only light from a desired source through the mask </a:t>
            </a:r>
          </a:p>
          <a:p>
            <a:r>
              <a:rPr lang="en-US" dirty="0" smtClean="0"/>
              <a:t>A reimaging system or </a:t>
            </a:r>
            <a:r>
              <a:rPr lang="en-US" dirty="0" err="1" smtClean="0"/>
              <a:t>microlens</a:t>
            </a:r>
            <a:r>
              <a:rPr lang="en-US" dirty="0" smtClean="0"/>
              <a:t> array takes the light from a hole anywhere in the </a:t>
            </a:r>
            <a:r>
              <a:rPr lang="en-US" dirty="0" err="1" smtClean="0"/>
              <a:t>macropixel</a:t>
            </a:r>
            <a:r>
              <a:rPr lang="en-US" dirty="0" smtClean="0"/>
              <a:t> and focuses it onto a single MKID</a:t>
            </a:r>
          </a:p>
          <a:p>
            <a:r>
              <a:rPr lang="en-US" dirty="0" smtClean="0"/>
              <a:t>Uniquely maps 1 source to 1 MKID</a:t>
            </a:r>
          </a:p>
          <a:p>
            <a:r>
              <a:rPr lang="en-US" dirty="0" smtClean="0"/>
              <a:t>Some fraction empty to sample sky for background subtraction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23154" y="1221154"/>
            <a:ext cx="830384" cy="263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86385" y="2286000"/>
            <a:ext cx="967153" cy="67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86385" y="3277832"/>
            <a:ext cx="967153" cy="962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egaz-G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281" y="1484923"/>
            <a:ext cx="5457745" cy="40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492" y="-329455"/>
            <a:ext cx="7736436" cy="707345"/>
          </a:xfrm>
        </p:spPr>
        <p:txBody>
          <a:bodyPr/>
          <a:lstStyle/>
          <a:p>
            <a:r>
              <a:rPr lang="en-US" dirty="0" smtClean="0"/>
              <a:t>Giga-z Simulated Galaxy Spectra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807" y="3378199"/>
            <a:ext cx="1921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Giga-z paper:</a:t>
            </a:r>
          </a:p>
          <a:p>
            <a:r>
              <a:rPr lang="en-US" sz="1600" dirty="0" smtClean="0"/>
              <a:t>Marsden et al. 2013</a:t>
            </a:r>
          </a:p>
          <a:p>
            <a:r>
              <a:rPr lang="en-US" sz="1600" dirty="0" err="1" smtClean="0"/>
              <a:t>ApJS</a:t>
            </a:r>
            <a:r>
              <a:rPr lang="en-US" sz="1600" dirty="0" smtClean="0"/>
              <a:t>, accepted </a:t>
            </a:r>
          </a:p>
          <a:p>
            <a:r>
              <a:rPr lang="en-US" sz="1600" dirty="0"/>
              <a:t>arXiv:1307.5066</a:t>
            </a:r>
            <a:endParaRPr lang="en-US" sz="1600" dirty="0" smtClean="0"/>
          </a:p>
        </p:txBody>
      </p:sp>
      <p:pic>
        <p:nvPicPr>
          <p:cNvPr id="4" name="Picture 3" descr="fig7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880"/>
          <a:stretch/>
        </p:blipFill>
        <p:spPr>
          <a:xfrm>
            <a:off x="1989055" y="618068"/>
            <a:ext cx="7053929" cy="3479800"/>
          </a:xfrm>
          <a:prstGeom prst="rect">
            <a:avLst/>
          </a:prstGeom>
        </p:spPr>
      </p:pic>
      <p:pic>
        <p:nvPicPr>
          <p:cNvPr id="6" name="Picture 5" descr="fig10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86" b="35679"/>
          <a:stretch/>
        </p:blipFill>
        <p:spPr>
          <a:xfrm>
            <a:off x="3569127" y="4097868"/>
            <a:ext cx="4182534" cy="27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Redshift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37953"/>
            <a:ext cx="2786830" cy="5975693"/>
          </a:xfrm>
        </p:spPr>
        <p:txBody>
          <a:bodyPr/>
          <a:lstStyle/>
          <a:p>
            <a:r>
              <a:rPr lang="en-US" dirty="0" smtClean="0"/>
              <a:t>Simulations show: </a:t>
            </a:r>
            <a:endParaRPr lang="en-US" dirty="0"/>
          </a:p>
          <a:p>
            <a:pPr lvl="1"/>
            <a:r>
              <a:rPr lang="en-US" b="1" dirty="0" err="1"/>
              <a:t>σ</a:t>
            </a:r>
            <a:r>
              <a:rPr lang="en-US" b="1" baseline="-25000" dirty="0" err="1"/>
              <a:t>z</a:t>
            </a:r>
            <a:r>
              <a:rPr lang="en-US" b="1" dirty="0"/>
              <a:t>/1+z ~ </a:t>
            </a:r>
            <a:r>
              <a:rPr lang="en-US" b="1" dirty="0" smtClean="0"/>
              <a:t>0.01</a:t>
            </a:r>
            <a:r>
              <a:rPr lang="en-US" dirty="0" smtClean="0"/>
              <a:t> </a:t>
            </a:r>
            <a:r>
              <a:rPr lang="en-US" dirty="0"/>
              <a:t>for field galaxies</a:t>
            </a:r>
          </a:p>
          <a:p>
            <a:pPr lvl="1"/>
            <a:r>
              <a:rPr lang="en-US" b="1" dirty="0" err="1"/>
              <a:t>σ</a:t>
            </a:r>
            <a:r>
              <a:rPr lang="en-US" b="1" baseline="-25000" dirty="0" err="1"/>
              <a:t>z</a:t>
            </a:r>
            <a:r>
              <a:rPr lang="en-US" b="1" dirty="0"/>
              <a:t>/1+z </a:t>
            </a:r>
            <a:r>
              <a:rPr lang="en-US" b="1" dirty="0" smtClean="0"/>
              <a:t>~ 0.005 </a:t>
            </a:r>
            <a:r>
              <a:rPr lang="en-US" dirty="0"/>
              <a:t>for </a:t>
            </a:r>
            <a:r>
              <a:rPr lang="en-US" dirty="0" smtClean="0"/>
              <a:t>LRGs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0558" y="2778528"/>
            <a:ext cx="1002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Giga-</a:t>
            </a:r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3378" y="6154615"/>
            <a:ext cx="753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Medium"/>
                <a:cs typeface="Helvetica Neue Medium"/>
              </a:rPr>
              <a:t>3x better than LSST alone, with a much lower catastrophic failure rate</a:t>
            </a:r>
            <a:endParaRPr lang="en-US" dirty="0">
              <a:latin typeface="Helvetica Neue Medium"/>
              <a:cs typeface="Helvetica Neue Medium"/>
            </a:endParaRPr>
          </a:p>
        </p:txBody>
      </p:sp>
      <p:pic>
        <p:nvPicPr>
          <p:cNvPr id="7" name="Picture 6" descr="fig9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46" b="33951"/>
          <a:stretch/>
        </p:blipFill>
        <p:spPr>
          <a:xfrm>
            <a:off x="2786831" y="1286932"/>
            <a:ext cx="6237412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110" y="-329455"/>
            <a:ext cx="7736436" cy="707345"/>
          </a:xfrm>
        </p:spPr>
        <p:txBody>
          <a:bodyPr/>
          <a:lstStyle/>
          <a:p>
            <a:r>
              <a:rPr lang="en-US" dirty="0" smtClean="0"/>
              <a:t>Weak Lensing with Giga-z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0823" y="5621535"/>
            <a:ext cx="377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weak lensing, adding Giga-z to LSST is equivalent to doing the 10-yr LSST survey again in the northern hemisphere.</a:t>
            </a:r>
            <a:endParaRPr lang="en-US" dirty="0"/>
          </a:p>
        </p:txBody>
      </p:sp>
      <p:pic>
        <p:nvPicPr>
          <p:cNvPr id="5" name="Picture 4" descr="Screen Shot 2013-08-23 at 4.19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772252"/>
            <a:ext cx="4849283" cy="48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Energy with Giga-z</a:t>
            </a:r>
            <a:endParaRPr lang="en-US" dirty="0"/>
          </a:p>
        </p:txBody>
      </p:sp>
      <p:pic>
        <p:nvPicPr>
          <p:cNvPr id="4" name="Picture 3" descr="Wangsig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7430"/>
            <a:ext cx="4855925" cy="56391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55925" y="2573536"/>
            <a:ext cx="377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EUCLID BAO simulations (Wang et al 2011).  We should actually do better since we go to redshift zero, while EUCLID is limited to z &gt; 0.35.</a:t>
            </a:r>
          </a:p>
        </p:txBody>
      </p:sp>
    </p:spTree>
    <p:extLst>
      <p:ext uri="{BB962C8B-B14F-4D97-AF65-F5344CB8AC3E}">
        <p14:creationId xmlns:p14="http://schemas.microsoft.com/office/powerpoint/2010/main" val="23459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Franklin Gothic Book" charset="0"/>
              </a:rPr>
              <a:t>MKID Scaling</a:t>
            </a:r>
          </a:p>
        </p:txBody>
      </p:sp>
      <p:pic>
        <p:nvPicPr>
          <p:cNvPr id="35843" name="Content Placeholder 3" descr="NumBolo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3" r="-17773"/>
          <a:stretch>
            <a:fillRect/>
          </a:stretch>
        </p:blipFill>
        <p:spPr>
          <a:xfrm>
            <a:off x="152400" y="1081781"/>
            <a:ext cx="8770938" cy="5105400"/>
          </a:xfr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086600" y="6324600"/>
            <a:ext cx="2006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Plot from J. Zmuidzinas</a:t>
            </a:r>
          </a:p>
        </p:txBody>
      </p:sp>
    </p:spTree>
    <p:extLst>
      <p:ext uri="{BB962C8B-B14F-4D97-AF65-F5344CB8AC3E}">
        <p14:creationId xmlns:p14="http://schemas.microsoft.com/office/powerpoint/2010/main" val="38586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Continue MKID development, focusing on spectral resolution, yield and QE</a:t>
            </a:r>
          </a:p>
          <a:p>
            <a:r>
              <a:rPr lang="en-US" sz="2000" dirty="0" smtClean="0"/>
              <a:t>Continue observations with ARCONS at Palomar 200”</a:t>
            </a:r>
          </a:p>
          <a:p>
            <a:r>
              <a:rPr lang="en-US" sz="2000" dirty="0" smtClean="0"/>
              <a:t>Seek funding for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generation, 30kpix-class MKID </a:t>
            </a:r>
            <a:r>
              <a:rPr lang="en-US" sz="2000" dirty="0" smtClean="0"/>
              <a:t>Instruments</a:t>
            </a:r>
          </a:p>
          <a:p>
            <a:pPr lvl="1"/>
            <a:r>
              <a:rPr lang="en-US" sz="1600" dirty="0" smtClean="0"/>
              <a:t>Keck: KRAKENS</a:t>
            </a:r>
          </a:p>
          <a:p>
            <a:pPr lvl="1"/>
            <a:r>
              <a:rPr lang="en-US" sz="1600" dirty="0" smtClean="0"/>
              <a:t>CFHT: </a:t>
            </a:r>
            <a:r>
              <a:rPr lang="en-US" sz="1600" dirty="0" err="1" smtClean="0"/>
              <a:t>Anuenue</a:t>
            </a:r>
            <a:endParaRPr lang="en-US" sz="1600" dirty="0" smtClean="0"/>
          </a:p>
          <a:p>
            <a:r>
              <a:rPr lang="en-US" sz="2000" dirty="0" smtClean="0"/>
              <a:t>Build and commission DARKNESS</a:t>
            </a:r>
          </a:p>
          <a:p>
            <a:r>
              <a:rPr lang="en-US" sz="2000" dirty="0" smtClean="0"/>
              <a:t>Work with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and others on </a:t>
            </a:r>
            <a:r>
              <a:rPr lang="en-US" sz="2000" dirty="0" err="1" smtClean="0"/>
              <a:t>SuperMO</a:t>
            </a:r>
            <a:r>
              <a:rPr lang="en-US" sz="2000" dirty="0" err="1" smtClean="0"/>
              <a:t>S</a:t>
            </a:r>
            <a:r>
              <a:rPr lang="en-US" sz="2000" smtClean="0"/>
              <a:t> like </a:t>
            </a:r>
            <a:r>
              <a:rPr lang="en-US" sz="2000" smtClean="0"/>
              <a:t>Giga</a:t>
            </a:r>
            <a:r>
              <a:rPr lang="en-US" sz="2000" dirty="0" smtClean="0"/>
              <a:t>-z</a:t>
            </a:r>
            <a:endParaRPr lang="en-US" sz="2000" dirty="0"/>
          </a:p>
        </p:txBody>
      </p:sp>
      <p:pic>
        <p:nvPicPr>
          <p:cNvPr id="4" name="Picture 3" descr="Ben_White_II_JP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20" y="3084767"/>
            <a:ext cx="4013598" cy="3528879"/>
          </a:xfrm>
          <a:prstGeom prst="rect">
            <a:avLst/>
          </a:prstGeom>
        </p:spPr>
      </p:pic>
      <p:pic>
        <p:nvPicPr>
          <p:cNvPr id="5" name="Picture 4" descr="o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7" y="3472512"/>
            <a:ext cx="4740528" cy="29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11200" y="-517578"/>
            <a:ext cx="8432800" cy="883023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We can’t let the </a:t>
            </a:r>
            <a:r>
              <a:rPr lang="en-US" dirty="0" err="1" smtClean="0">
                <a:latin typeface="Franklin Gothic Book" charset="0"/>
              </a:rPr>
              <a:t>submm</a:t>
            </a:r>
            <a:r>
              <a:rPr lang="en-US" dirty="0" smtClean="0">
                <a:latin typeface="Franklin Gothic Book" charset="0"/>
              </a:rPr>
              <a:t> guys have all the fun!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8615" y="745414"/>
            <a:ext cx="8749679" cy="597569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None/>
            </a:pPr>
            <a:endParaRPr lang="en-US" dirty="0" smtClean="0">
              <a:latin typeface="Century Gothic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smtClean="0"/>
              <a:t>The “submillimeter” approach to Astronomy: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Build your own detectors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Don’t be afraid of </a:t>
            </a:r>
            <a:r>
              <a:rPr lang="en-US" sz="3200" dirty="0" smtClean="0">
                <a:solidFill>
                  <a:srgbClr val="3366FF"/>
                </a:solidFill>
              </a:rPr>
              <a:t>low temperatures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Put them in an instrument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Do science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Can this approach be productive in the UV/optical/near-IR where excellent commercially available detectors exist? Yes!  Semiconductor detectors are powerful, but: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Usually poor time resolution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No intrinsic energy resolution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Read Noise, Dark Current, Cosmic Rays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Dispersion can lead to packing problems/inefficient use of array real estate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461" y="990596"/>
            <a:ext cx="2908820" cy="207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6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842477" y="-615462"/>
            <a:ext cx="6248400" cy="990600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Kinetic Inductance Effect</a:t>
            </a:r>
          </a:p>
        </p:txBody>
      </p:sp>
      <p:pic>
        <p:nvPicPr>
          <p:cNvPr id="21507" name="Picture 3" descr="/Users/bmazin/Data/Presentations/2009LCO/kineticinductance1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91733" y="2029355"/>
            <a:ext cx="5778500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1524000" y="1229520"/>
            <a:ext cx="6248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Kinetic Inductance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extra inductance from stored kinetic energy in Cooper Pairs</a:t>
            </a:r>
          </a:p>
        </p:txBody>
      </p:sp>
    </p:spTree>
    <p:extLst>
      <p:ext uri="{BB962C8B-B14F-4D97-AF65-F5344CB8AC3E}">
        <p14:creationId xmlns:p14="http://schemas.microsoft.com/office/powerpoint/2010/main" val="17092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17899" y="3656641"/>
            <a:ext cx="3726101" cy="3201359"/>
            <a:chOff x="5417899" y="3656641"/>
            <a:chExt cx="3726101" cy="3201359"/>
          </a:xfrm>
        </p:grpSpPr>
        <p:pic>
          <p:nvPicPr>
            <p:cNvPr id="4" name="Picture 3" descr="0_26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899" y="4063424"/>
              <a:ext cx="3726101" cy="279457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rot="16200000" flipH="1">
              <a:off x="7197245" y="3854260"/>
              <a:ext cx="406783" cy="115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50" y="-329455"/>
            <a:ext cx="8839930" cy="707345"/>
          </a:xfrm>
        </p:spPr>
        <p:txBody>
          <a:bodyPr/>
          <a:lstStyle/>
          <a:p>
            <a:r>
              <a:rPr lang="en-US" sz="3200" dirty="0" smtClean="0"/>
              <a:t>MKIDs</a:t>
            </a:r>
            <a:endParaRPr lang="en-US" sz="3200" dirty="0"/>
          </a:p>
        </p:txBody>
      </p:sp>
      <p:pic>
        <p:nvPicPr>
          <p:cNvPr id="8" name="Picture 2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208" y="1193105"/>
            <a:ext cx="2549067" cy="23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8"/>
          <p:cNvGrpSpPr/>
          <p:nvPr/>
        </p:nvGrpSpPr>
        <p:grpSpPr>
          <a:xfrm>
            <a:off x="0" y="2961409"/>
            <a:ext cx="5693137" cy="3827579"/>
            <a:chOff x="0" y="2961409"/>
            <a:chExt cx="5693137" cy="3827579"/>
          </a:xfrm>
        </p:grpSpPr>
        <p:pic>
          <p:nvPicPr>
            <p:cNvPr id="10" name="Picture 3" descr="Picture 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4208" y="4259370"/>
              <a:ext cx="2549067" cy="2477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0" y="6090497"/>
              <a:ext cx="8974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Cooper Pair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3816513" y="5376889"/>
              <a:ext cx="1876624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Energy Gap</a:t>
              </a:r>
            </a:p>
            <a:p>
              <a:r>
                <a:rPr lang="en-US" sz="1200" dirty="0"/>
                <a:t>Silicon –      1.10000 </a:t>
              </a:r>
              <a:r>
                <a:rPr lang="en-US" sz="1200" dirty="0" err="1"/>
                <a:t>eV</a:t>
              </a:r>
              <a:endParaRPr lang="en-US" sz="1200" dirty="0"/>
            </a:p>
            <a:p>
              <a:r>
                <a:rPr lang="en-US" sz="1200" dirty="0"/>
                <a:t>Aluminum – </a:t>
              </a:r>
              <a:r>
                <a:rPr lang="en-US" sz="1200" dirty="0">
                  <a:solidFill>
                    <a:schemeClr val="accent2"/>
                  </a:solidFill>
                </a:rPr>
                <a:t>0.00018</a:t>
              </a:r>
              <a:r>
                <a:rPr lang="en-US" sz="1200" i="1" dirty="0">
                  <a:solidFill>
                    <a:schemeClr val="accent2"/>
                  </a:solidFill>
                </a:rPr>
                <a:t> </a:t>
              </a:r>
              <a:r>
                <a:rPr lang="en-US" sz="1200" dirty="0" err="1"/>
                <a:t>eV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US" sz="1200" dirty="0"/>
                <a:t>Energy resolution: </a:t>
              </a:r>
            </a:p>
          </p:txBody>
        </p:sp>
        <p:pic>
          <p:nvPicPr>
            <p:cNvPr id="16" name="Picture 9" descr="Picture 7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232" y="6484885"/>
              <a:ext cx="892777" cy="304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614526" y="6484885"/>
              <a:ext cx="1258315" cy="175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394525" y="6090497"/>
              <a:ext cx="444795" cy="113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968171" y="3540330"/>
              <a:ext cx="1483591" cy="325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699658" y="3613039"/>
              <a:ext cx="3567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Inductor is a </a:t>
              </a:r>
            </a:p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Superconductor!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51312" y="823773"/>
            <a:ext cx="30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MKID Equivalent Circuit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39"/>
          <p:cNvGrpSpPr/>
          <p:nvPr/>
        </p:nvGrpSpPr>
        <p:grpSpPr>
          <a:xfrm>
            <a:off x="3683000" y="837538"/>
            <a:ext cx="5153075" cy="2732515"/>
            <a:chOff x="3683000" y="837538"/>
            <a:chExt cx="5153075" cy="2732515"/>
          </a:xfrm>
        </p:grpSpPr>
        <p:grpSp>
          <p:nvGrpSpPr>
            <p:cNvPr id="11" name="Group 6"/>
            <p:cNvGrpSpPr/>
            <p:nvPr/>
          </p:nvGrpSpPr>
          <p:grpSpPr>
            <a:xfrm>
              <a:off x="5693137" y="1206871"/>
              <a:ext cx="2953977" cy="2363182"/>
              <a:chOff x="3564669" y="1676400"/>
              <a:chExt cx="5810250" cy="4648200"/>
            </a:xfrm>
          </p:grpSpPr>
          <p:pic>
            <p:nvPicPr>
              <p:cNvPr id="5" name="Picture 4" descr="SinglePulse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669" y="1676400"/>
                <a:ext cx="5810250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 descr="Screen shot 2010-06-28 at 10.14.05 PM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2057400"/>
                <a:ext cx="2405063" cy="2635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9" name="Straight Arrow Connector 28"/>
            <p:cNvCxnSpPr/>
            <p:nvPr/>
          </p:nvCxnSpPr>
          <p:spPr>
            <a:xfrm>
              <a:off x="3683000" y="2586182"/>
              <a:ext cx="1896262" cy="57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693136" y="837538"/>
              <a:ext cx="3142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Typical Single Photon Event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49"/>
          <p:cNvGrpSpPr/>
          <p:nvPr/>
        </p:nvGrpSpPr>
        <p:grpSpPr>
          <a:xfrm>
            <a:off x="3593275" y="1193105"/>
            <a:ext cx="1777837" cy="2829823"/>
            <a:chOff x="3593275" y="1193105"/>
            <a:chExt cx="1777837" cy="2829823"/>
          </a:xfrm>
        </p:grpSpPr>
        <p:pic>
          <p:nvPicPr>
            <p:cNvPr id="43" name="Picture 5" descr="Picture 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 descr="Picture 4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3586555" y="1813588"/>
              <a:ext cx="340591" cy="327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593275" y="2961409"/>
              <a:ext cx="327148" cy="271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02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_200xo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26039" r="42912" b="8244"/>
          <a:stretch/>
        </p:blipFill>
        <p:spPr>
          <a:xfrm>
            <a:off x="5144115" y="1931534"/>
            <a:ext cx="3857699" cy="4111707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83384" y="-329455"/>
            <a:ext cx="7736436" cy="707345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What is a Kinetic Inductance Detector ?</a:t>
            </a:r>
          </a:p>
        </p:txBody>
      </p:sp>
      <p:pic>
        <p:nvPicPr>
          <p:cNvPr id="22531" name="Picture 2" descr="Picture 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833" y="1536170"/>
            <a:ext cx="4590951" cy="42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0833" y="1536170"/>
            <a:ext cx="580674" cy="508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67630" y="2557729"/>
            <a:ext cx="1988905" cy="93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083" y="4120484"/>
            <a:ext cx="1877850" cy="553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38517" y="3826561"/>
            <a:ext cx="6302750" cy="178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958" y="-353673"/>
            <a:ext cx="7736436" cy="707345"/>
          </a:xfrm>
        </p:spPr>
        <p:txBody>
          <a:bodyPr/>
          <a:lstStyle/>
          <a:p>
            <a:r>
              <a:rPr lang="en-US" dirty="0" smtClean="0"/>
              <a:t>Frequency Domain Multiplexing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4706287"/>
            <a:ext cx="8432800" cy="19823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Each resonator (pixel) has a unique resonant frequency in the GHz range</a:t>
            </a:r>
          </a:p>
          <a:p>
            <a:r>
              <a:rPr lang="en-US" sz="2000" dirty="0" smtClean="0"/>
              <a:t>A comb of sine waves is generated and sent through the device</a:t>
            </a:r>
          </a:p>
          <a:p>
            <a:r>
              <a:rPr lang="en-US" sz="2000" dirty="0" smtClean="0"/>
              <a:t>Thousands of resonators can be read out on a single microwave transmission line (FDM)</a:t>
            </a:r>
            <a:endParaRPr lang="en-US" sz="2000" dirty="0"/>
          </a:p>
        </p:txBody>
      </p:sp>
      <p:pic>
        <p:nvPicPr>
          <p:cNvPr id="4" name="Picture 3" descr="Screen Shot 2012-01-03 at 9.29.05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" b="-3319"/>
          <a:stretch/>
        </p:blipFill>
        <p:spPr>
          <a:xfrm>
            <a:off x="843095" y="1097280"/>
            <a:ext cx="7470481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UVOIR MKIDs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570219"/>
            <a:ext cx="8749679" cy="12532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Directly absorb photons in the </a:t>
            </a:r>
            <a:r>
              <a:rPr lang="en-US" dirty="0" err="1" smtClean="0"/>
              <a:t>TiN</a:t>
            </a:r>
            <a:r>
              <a:rPr lang="en-US" baseline="-25000" dirty="0" err="1" smtClean="0"/>
              <a:t>x</a:t>
            </a:r>
            <a:r>
              <a:rPr lang="en-US" dirty="0" smtClean="0"/>
              <a:t> (800 </a:t>
            </a:r>
            <a:r>
              <a:rPr lang="en-US" dirty="0" err="1" smtClean="0"/>
              <a:t>mK</a:t>
            </a:r>
            <a:r>
              <a:rPr lang="en-US" dirty="0"/>
              <a:t>)</a:t>
            </a:r>
            <a:r>
              <a:rPr lang="en-US" dirty="0" smtClean="0"/>
              <a:t> MKID inductor</a:t>
            </a:r>
          </a:p>
          <a:p>
            <a:r>
              <a:rPr lang="en-US" dirty="0" err="1" smtClean="0"/>
              <a:t>Nb</a:t>
            </a:r>
            <a:r>
              <a:rPr lang="en-US" dirty="0" smtClean="0"/>
              <a:t> ground planes with SiO</a:t>
            </a:r>
            <a:r>
              <a:rPr lang="en-US" baseline="-25000" dirty="0" smtClean="0"/>
              <a:t>2</a:t>
            </a:r>
            <a:r>
              <a:rPr lang="en-US" dirty="0" smtClean="0"/>
              <a:t> crossovers</a:t>
            </a:r>
          </a:p>
          <a:p>
            <a:r>
              <a:rPr lang="en-US" dirty="0" err="1" smtClean="0"/>
              <a:t>Microlens</a:t>
            </a:r>
            <a:r>
              <a:rPr lang="en-US" dirty="0" smtClean="0"/>
              <a:t> array boosts fill factor to 92%</a:t>
            </a:r>
            <a:endParaRPr lang="en-US" dirty="0"/>
          </a:p>
        </p:txBody>
      </p:sp>
      <p:pic>
        <p:nvPicPr>
          <p:cNvPr id="4" name="Picture 3" descr="SCI4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07" y="1823496"/>
            <a:ext cx="7464022" cy="49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1616</TotalTime>
  <Words>1450</Words>
  <Application>Microsoft Macintosh PowerPoint</Application>
  <PresentationFormat>On-screen Show (4:3)</PresentationFormat>
  <Paragraphs>186</Paragraphs>
  <Slides>38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Codex</vt:lpstr>
      <vt:lpstr>UVOIR Microwave Kinetic Inductance Detectors for Astrophysics</vt:lpstr>
      <vt:lpstr>Take Aways</vt:lpstr>
      <vt:lpstr>Semiconductor Detectors</vt:lpstr>
      <vt:lpstr>We can’t let the submm guys have all the fun!</vt:lpstr>
      <vt:lpstr>Kinetic Inductance Effect</vt:lpstr>
      <vt:lpstr>MKIDs</vt:lpstr>
      <vt:lpstr>What is a Kinetic Inductance Detector ?</vt:lpstr>
      <vt:lpstr>Frequency Domain Multiplexing</vt:lpstr>
      <vt:lpstr>UVOIR MKIDs</vt:lpstr>
      <vt:lpstr>UVOIR MKIDs</vt:lpstr>
      <vt:lpstr>Digital MKID Readout</vt:lpstr>
      <vt:lpstr>To Palomar!</vt:lpstr>
      <vt:lpstr>PowerPoint Presentation</vt:lpstr>
      <vt:lpstr>PowerPoint Presentation</vt:lpstr>
      <vt:lpstr>Proven at the Telescope with ARCONS</vt:lpstr>
      <vt:lpstr>ARCONS Performance</vt:lpstr>
      <vt:lpstr>Current Readout System (Gen 1)</vt:lpstr>
      <vt:lpstr>Pipeline</vt:lpstr>
      <vt:lpstr>Mosaic of Arp 147</vt:lpstr>
      <vt:lpstr>Crab Pulsar</vt:lpstr>
      <vt:lpstr>Crab Image Stack (from pipeline)</vt:lpstr>
      <vt:lpstr>Flux Calibrated Spectra</vt:lpstr>
      <vt:lpstr>Crab and GBT Observations</vt:lpstr>
      <vt:lpstr>Simultaneous ARCONS + GBT</vt:lpstr>
      <vt:lpstr>Phase/Brightness Correlation!</vt:lpstr>
      <vt:lpstr>Eclipsing Am CVn SDSS J0926+36</vt:lpstr>
      <vt:lpstr>Short Period Binaries</vt:lpstr>
      <vt:lpstr>Ephemeris</vt:lpstr>
      <vt:lpstr>IFU for Planet Finding</vt:lpstr>
      <vt:lpstr>DARKNESS Performance</vt:lpstr>
      <vt:lpstr>SuperMOS</vt:lpstr>
      <vt:lpstr>SuperMOS</vt:lpstr>
      <vt:lpstr>Giga-z Simulated Galaxy Spectra</vt:lpstr>
      <vt:lpstr>Redshift Determination</vt:lpstr>
      <vt:lpstr>Weak Lensing with Giga-z</vt:lpstr>
      <vt:lpstr>Dark Energy with Giga-z</vt:lpstr>
      <vt:lpstr>MKID Scaling</vt:lpstr>
      <vt:lpstr>Future Plans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Mazin</dc:creator>
  <cp:lastModifiedBy>Ben Mazin</cp:lastModifiedBy>
  <cp:revision>152</cp:revision>
  <dcterms:created xsi:type="dcterms:W3CDTF">2012-06-29T03:51:23Z</dcterms:created>
  <dcterms:modified xsi:type="dcterms:W3CDTF">2013-08-25T21:04:38Z</dcterms:modified>
</cp:coreProperties>
</file>