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90" r:id="rId4"/>
    <p:sldId id="289" r:id="rId5"/>
    <p:sldId id="314" r:id="rId6"/>
    <p:sldId id="310" r:id="rId7"/>
    <p:sldId id="269" r:id="rId8"/>
    <p:sldId id="270" r:id="rId9"/>
    <p:sldId id="311" r:id="rId10"/>
    <p:sldId id="271" r:id="rId11"/>
    <p:sldId id="274" r:id="rId12"/>
    <p:sldId id="263" r:id="rId13"/>
    <p:sldId id="264" r:id="rId14"/>
    <p:sldId id="266" r:id="rId15"/>
    <p:sldId id="308" r:id="rId16"/>
    <p:sldId id="272" r:id="rId17"/>
    <p:sldId id="296" r:id="rId18"/>
    <p:sldId id="302" r:id="rId19"/>
    <p:sldId id="276" r:id="rId20"/>
    <p:sldId id="286" r:id="rId21"/>
    <p:sldId id="278" r:id="rId22"/>
    <p:sldId id="306" r:id="rId23"/>
    <p:sldId id="281" r:id="rId24"/>
    <p:sldId id="313" r:id="rId25"/>
    <p:sldId id="304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5C29"/>
    <a:srgbClr val="5C0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slide footer_green_37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slide header_green_37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25/08/13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936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25/08/13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899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3BC77-82EA-4FED-87CC-A20F98804A7B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EE11A-AA16-48E3-9576-F2846E794C67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title header_green_378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title footer_green_378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9913EF-1DD4-EA49-A787-D7ADF8A8EC0D}" type="datetime1">
              <a:rPr lang="en-US" smtClean="0"/>
              <a:t>25/08/13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UW Madison NPAC Seminar August 16,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F37CF7-F2E4-D849-A2DA-73E7AA348773}" type="datetime1">
              <a:rPr lang="en-US" smtClean="0"/>
              <a:t>25/08/13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UW Madison NPAC Seminar August 16,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8B08F8-654C-A340-B0FB-275CF092B62A}" type="datetime1">
              <a:rPr lang="en-US" smtClean="0"/>
              <a:t>25/08/13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UW Madison NPAC Seminar August 16,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DC78D-546F-EA4E-AAD4-A79DE9BDBA11}" type="datetime1">
              <a:rPr lang="en-US" smtClean="0"/>
              <a:t>25/08/13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UW Madison NPAC Seminar August 16,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AA698-7551-BC40-B691-A6BAB65F912E}" type="datetime1">
              <a:rPr lang="en-US" smtClean="0"/>
              <a:t>25/08/13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UW Madison NPAC Seminar August 16,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34C28-DCDC-8A42-B6AC-E288505F6800}" type="datetime1">
              <a:rPr lang="en-US" smtClean="0"/>
              <a:t>25/08/13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UW Madison NPAC Seminar August 16,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E46A6D-52FC-734E-B4A5-0F6701A46F17}" type="datetime1">
              <a:rPr lang="en-US" smtClean="0"/>
              <a:t>25/08/13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UW Madison NPAC Seminar August 16,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C442B-3A06-5244-ABB6-6756BE0392DE}" type="datetime1">
              <a:rPr lang="en-US" smtClean="0"/>
              <a:t>25/08/13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UW Madison NPAC Seminar August 16,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F95D4A-66E9-F543-B767-36C40944B565}" type="datetime1">
              <a:rPr lang="en-US" smtClean="0"/>
              <a:t>25/08/13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UW Madison NPAC Seminar August 16,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CBAB26-04D5-3B46-A090-EF091FFD2880}" type="datetime1">
              <a:rPr lang="en-US" smtClean="0"/>
              <a:t>25/08/13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UW Madison NPAC Seminar August 16,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slide footer_green_378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3FC68E3A-FEC0-5F4C-A8DB-523EA845CC38}" type="datetime1">
              <a:rPr lang="en-US" smtClean="0"/>
              <a:t>25/08/13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UW Madison NPAC Seminar August 16, 2013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4" descr="slide header_green_378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microsoft.com/office/2007/relationships/hdphoto" Target="../media/hdphoto1.wdp"/><Relationship Id="rId6" Type="http://schemas.openxmlformats.org/officeDocument/2006/relationships/image" Target="../media/image30.jpe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wmf"/><Relationship Id="rId3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Relationship Id="rId3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jpeg"/><Relationship Id="rId7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wmf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" y="1671638"/>
            <a:ext cx="8839200" cy="1069975"/>
          </a:xfrm>
        </p:spPr>
        <p:txBody>
          <a:bodyPr/>
          <a:lstStyle/>
          <a:p>
            <a:r>
              <a:rPr lang="en-US" dirty="0" smtClean="0"/>
              <a:t>Thermal Kinetic Inductance Detectors for x-rays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0" y="3125788"/>
            <a:ext cx="3886200" cy="1979612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/>
              <a:t>Orlando </a:t>
            </a:r>
            <a:r>
              <a:rPr lang="en-US" u="sng" dirty="0" err="1" smtClean="0"/>
              <a:t>Quaranta</a:t>
            </a:r>
            <a:endParaRPr lang="en-US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Thomas Cecil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Lisa </a:t>
            </a:r>
            <a:r>
              <a:rPr lang="en-US" dirty="0" err="1" smtClean="0"/>
              <a:t>Gades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Antonino</a:t>
            </a:r>
            <a:r>
              <a:rPr lang="en-US" dirty="0" smtClean="0"/>
              <a:t> </a:t>
            </a:r>
            <a:r>
              <a:rPr lang="en-US" dirty="0" err="1" smtClean="0"/>
              <a:t>Miceli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Advanced Photon Source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667000"/>
            <a:ext cx="4089400" cy="3353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MKID Development at Argonne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Material Deposition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3235325"/>
          </a:xfrm>
        </p:spPr>
        <p:txBody>
          <a:bodyPr/>
          <a:lstStyle/>
          <a:p>
            <a:r>
              <a:rPr lang="en-US" sz="2400" dirty="0" smtClean="0"/>
              <a:t>Current Materials</a:t>
            </a:r>
          </a:p>
          <a:p>
            <a:pPr lvl="1"/>
            <a:r>
              <a:rPr lang="en-US" sz="2000" dirty="0" err="1" smtClean="0"/>
              <a:t>WSix</a:t>
            </a:r>
            <a:endParaRPr lang="en-US" sz="2000" dirty="0" smtClean="0"/>
          </a:p>
          <a:p>
            <a:pPr lvl="1"/>
            <a:r>
              <a:rPr lang="en-US" sz="2000" dirty="0" smtClean="0"/>
              <a:t>Ta</a:t>
            </a:r>
          </a:p>
          <a:p>
            <a:pPr lvl="1"/>
            <a:r>
              <a:rPr lang="en-US" sz="2000" dirty="0" smtClean="0"/>
              <a:t>Al</a:t>
            </a:r>
          </a:p>
          <a:p>
            <a:pPr lvl="1"/>
            <a:r>
              <a:rPr lang="en-US" sz="2000" dirty="0" err="1" smtClean="0"/>
              <a:t>Nb</a:t>
            </a:r>
            <a:endParaRPr lang="en-US" sz="2000" dirty="0" smtClean="0"/>
          </a:p>
          <a:p>
            <a:pPr lvl="1"/>
            <a:r>
              <a:rPr lang="en-US" sz="2000" dirty="0" err="1" smtClean="0"/>
              <a:t>TiN</a:t>
            </a:r>
            <a:r>
              <a:rPr lang="en-US" sz="2000" dirty="0" smtClean="0"/>
              <a:t> (under development)</a:t>
            </a:r>
          </a:p>
          <a:p>
            <a:r>
              <a:rPr lang="en-US" sz="2400" dirty="0" smtClean="0"/>
              <a:t>800C substrate heating</a:t>
            </a:r>
          </a:p>
          <a:p>
            <a:r>
              <a:rPr lang="en-US" sz="2400" dirty="0" smtClean="0"/>
              <a:t>In-situ ion mill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953000" y="1752600"/>
            <a:ext cx="3279775" cy="422275"/>
          </a:xfrm>
        </p:spPr>
        <p:txBody>
          <a:bodyPr/>
          <a:lstStyle/>
          <a:p>
            <a:r>
              <a:rPr lang="en-US" dirty="0" smtClean="0"/>
              <a:t>Deep UHV sputtering system</a:t>
            </a:r>
            <a:endParaRPr lang="en-US" dirty="0"/>
          </a:p>
        </p:txBody>
      </p:sp>
      <p:pic>
        <p:nvPicPr>
          <p:cNvPr id="11" name="Content Placeholder 10" descr="AJA_system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74" b="-15174"/>
          <a:stretch>
            <a:fillRect/>
          </a:stretch>
        </p:blipFill>
        <p:spPr>
          <a:xfrm>
            <a:off x="4648200" y="1981200"/>
            <a:ext cx="4041775" cy="39512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22161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MKID Development at Argonne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Device Measurement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00600" y="1565564"/>
            <a:ext cx="4114800" cy="415636"/>
          </a:xfrm>
        </p:spPr>
        <p:txBody>
          <a:bodyPr/>
          <a:lstStyle/>
          <a:p>
            <a:r>
              <a:rPr lang="en-US" dirty="0" smtClean="0"/>
              <a:t>“Roach” Board – Multi pixel read-out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4040188" cy="1295400"/>
          </a:xfrm>
        </p:spPr>
        <p:txBody>
          <a:bodyPr/>
          <a:lstStyle/>
          <a:p>
            <a:r>
              <a:rPr lang="en-US" dirty="0" smtClean="0"/>
              <a:t>Open source protocol developed for radio astronomy</a:t>
            </a:r>
          </a:p>
          <a:p>
            <a:r>
              <a:rPr lang="en-US" dirty="0" smtClean="0"/>
              <a:t>Enables readout of up to ~ 256 resonators per board</a:t>
            </a:r>
          </a:p>
          <a:p>
            <a:r>
              <a:rPr lang="en-US" dirty="0" smtClean="0"/>
              <a:t>Just starting to implement at Argonne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81000" y="1371600"/>
            <a:ext cx="4041775" cy="639762"/>
          </a:xfrm>
        </p:spPr>
        <p:txBody>
          <a:bodyPr/>
          <a:lstStyle/>
          <a:p>
            <a:r>
              <a:rPr lang="en-US" dirty="0" smtClean="0"/>
              <a:t>ADR Cryostat with IQ mixers</a:t>
            </a:r>
            <a:endParaRPr lang="en-US" dirty="0"/>
          </a:p>
        </p:txBody>
      </p:sp>
      <p:pic>
        <p:nvPicPr>
          <p:cNvPr id="10" name="Content Placeholder 9" descr="Measurement_setup.pn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14" b="-15414"/>
          <a:stretch>
            <a:fillRect/>
          </a:stretch>
        </p:blipFill>
        <p:spPr>
          <a:xfrm>
            <a:off x="381000" y="2362200"/>
            <a:ext cx="4041775" cy="41036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4876800" y="4072017"/>
            <a:ext cx="3792537" cy="1947783"/>
            <a:chOff x="23531513" y="22481901"/>
            <a:chExt cx="7570787" cy="4441979"/>
          </a:xfrm>
        </p:grpSpPr>
        <p:pic>
          <p:nvPicPr>
            <p:cNvPr id="12" name="Picture 35" descr="800px-Roach_with_iadcs_on_bench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1513" y="22481901"/>
              <a:ext cx="7570787" cy="3748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43"/>
            <p:cNvSpPr txBox="1">
              <a:spLocks noChangeArrowheads="1"/>
            </p:cNvSpPr>
            <p:nvPr/>
          </p:nvSpPr>
          <p:spPr bwMode="auto">
            <a:xfrm>
              <a:off x="23634700" y="26292175"/>
              <a:ext cx="7234238" cy="63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/>
                <a:t>Photo of ROACH  board with two ADC boards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2057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&lt;100 </a:t>
            </a:r>
            <a:r>
              <a:rPr lang="en-US" dirty="0" err="1" smtClean="0"/>
              <a:t>mK</a:t>
            </a:r>
            <a:r>
              <a:rPr lang="en-US" dirty="0" smtClean="0"/>
              <a:t> in 24 hours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100 </a:t>
            </a:r>
            <a:r>
              <a:rPr lang="en-US" dirty="0" err="1" smtClean="0"/>
              <a:t>mK</a:t>
            </a:r>
            <a:r>
              <a:rPr lang="en-US" dirty="0" smtClean="0"/>
              <a:t> hold time of 1-2 days</a:t>
            </a:r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61670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MKIDs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So what’s the problem for X-ray’s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r>
              <a:rPr lang="en-US" sz="2000" dirty="0" smtClean="0"/>
              <a:t>Energy resolution of ~60 </a:t>
            </a:r>
            <a:r>
              <a:rPr lang="en-US" sz="2000" dirty="0" err="1" smtClean="0"/>
              <a:t>eV</a:t>
            </a:r>
            <a:r>
              <a:rPr lang="en-US" sz="2000" dirty="0" smtClean="0"/>
              <a:t> @ 6 </a:t>
            </a:r>
            <a:r>
              <a:rPr lang="en-US" sz="2000" dirty="0" err="1" smtClean="0"/>
              <a:t>keV</a:t>
            </a:r>
            <a:r>
              <a:rPr lang="en-US" sz="2000" dirty="0" smtClean="0"/>
              <a:t> for Al resonator with Ta Absorber</a:t>
            </a:r>
          </a:p>
          <a:p>
            <a:r>
              <a:rPr lang="en-US" sz="2000" dirty="0" smtClean="0"/>
              <a:t>Limitations in device design</a:t>
            </a:r>
          </a:p>
          <a:p>
            <a:pPr lvl="1"/>
            <a:r>
              <a:rPr lang="en-US" sz="1800" dirty="0" smtClean="0"/>
              <a:t>Diffusion length of quasi-particles in absorber limits device size, materials, and substrate</a:t>
            </a:r>
          </a:p>
          <a:p>
            <a:pPr lvl="1"/>
            <a:r>
              <a:rPr lang="en-US" sz="1800" dirty="0" smtClean="0"/>
              <a:t>Thickness of absorber may be limited due to processing incompatibilities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43000" y="1371600"/>
            <a:ext cx="7086600" cy="2347913"/>
            <a:chOff x="914400" y="1143000"/>
            <a:chExt cx="8153400" cy="295751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8359"/>
            <a:stretch>
              <a:fillRect/>
            </a:stretch>
          </p:blipFill>
          <p:spPr bwMode="auto">
            <a:xfrm>
              <a:off x="914400" y="1295400"/>
              <a:ext cx="2857500" cy="2751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4343400" y="1143000"/>
              <a:ext cx="4724400" cy="2957513"/>
              <a:chOff x="240" y="2448"/>
              <a:chExt cx="2976" cy="1863"/>
            </a:xfrm>
          </p:grpSpPr>
          <p:grpSp>
            <p:nvGrpSpPr>
              <p:cNvPr id="9" name="Group 4"/>
              <p:cNvGrpSpPr>
                <a:grpSpLocks/>
              </p:cNvGrpSpPr>
              <p:nvPr/>
            </p:nvGrpSpPr>
            <p:grpSpPr bwMode="auto">
              <a:xfrm>
                <a:off x="240" y="2448"/>
                <a:ext cx="1826" cy="1863"/>
                <a:chOff x="3934" y="1200"/>
                <a:chExt cx="1826" cy="1863"/>
              </a:xfrm>
            </p:grpSpPr>
            <p:pic>
              <p:nvPicPr>
                <p:cNvPr id="11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34" y="1200"/>
                  <a:ext cx="1826" cy="18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088" y="1728"/>
                  <a:ext cx="45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>
                      <a:latin typeface="Arial" pitchFamily="34" charset="0"/>
                    </a:rPr>
                    <a:t>62eV</a:t>
                  </a:r>
                </a:p>
              </p:txBody>
            </p:sp>
            <p:sp>
              <p:nvSpPr>
                <p:cNvPr id="13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4992" y="1968"/>
                  <a:ext cx="24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872" y="4080"/>
                <a:ext cx="13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b="1">
                    <a:latin typeface="Arial" pitchFamily="34" charset="0"/>
                  </a:rPr>
                  <a:t>Mazin et al 2006</a:t>
                </a:r>
              </a:p>
            </p:txBody>
          </p:sp>
        </p:grp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427310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Kinetic Inductance Detector (TKID)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The concept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Ultimately a kinetic inductance detector is measuring the quasi-particle density in the superconductor</a:t>
            </a:r>
          </a:p>
          <a:p>
            <a:r>
              <a:rPr lang="en-US" dirty="0" err="1" smtClean="0"/>
              <a:t>Gao</a:t>
            </a:r>
            <a:r>
              <a:rPr lang="en-US" dirty="0" smtClean="0"/>
              <a:t> (2008) established that excess quasi-particles generated by a photon were ‘equivalent’ to those created by a change in temperature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So, we can measure either </a:t>
            </a:r>
            <a:r>
              <a:rPr lang="en-US" dirty="0" smtClean="0">
                <a:solidFill>
                  <a:srgbClr val="0070C0"/>
                </a:solidFill>
              </a:rPr>
              <a:t>quasi-particles</a:t>
            </a:r>
            <a:r>
              <a:rPr lang="en-US" dirty="0" smtClean="0"/>
              <a:t> from an absorbed photon, or a </a:t>
            </a:r>
            <a:r>
              <a:rPr lang="en-US" dirty="0" smtClean="0">
                <a:solidFill>
                  <a:srgbClr val="FF0000"/>
                </a:solidFill>
              </a:rPr>
              <a:t>change in temperature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95599"/>
            <a:ext cx="3352800" cy="2372139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391838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Kinetic Inductance Detector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Anatomy of a TKID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6" name="TextBox 22"/>
          <p:cNvSpPr txBox="1">
            <a:spLocks noChangeArrowheads="1"/>
          </p:cNvSpPr>
          <p:nvPr/>
        </p:nvSpPr>
        <p:spPr bwMode="auto">
          <a:xfrm>
            <a:off x="985594" y="1698148"/>
            <a:ext cx="3119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 dirty="0" err="1" smtClean="0"/>
              <a:t>Microcalorimeter</a:t>
            </a:r>
            <a:endParaRPr lang="en-US" sz="28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4641696" y="1740659"/>
            <a:ext cx="4035500" cy="3505833"/>
            <a:chOff x="4413096" y="1539137"/>
            <a:chExt cx="4238196" cy="3707356"/>
          </a:xfrm>
        </p:grpSpPr>
        <p:sp>
          <p:nvSpPr>
            <p:cNvPr id="98" name="TextBox 158"/>
            <p:cNvSpPr txBox="1">
              <a:spLocks noChangeArrowheads="1"/>
            </p:cNvSpPr>
            <p:nvPr/>
          </p:nvSpPr>
          <p:spPr bwMode="auto">
            <a:xfrm>
              <a:off x="5233692" y="1539137"/>
              <a:ext cx="339474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2400" b="1" dirty="0" smtClean="0"/>
                <a:t>Superconducting </a:t>
              </a:r>
            </a:p>
            <a:p>
              <a:pPr algn="ctr" eaLnBrk="1" hangingPunct="1"/>
              <a:r>
                <a:rPr lang="en-US" sz="2400" b="1" dirty="0" smtClean="0"/>
                <a:t>Resonator</a:t>
              </a:r>
              <a:endParaRPr lang="en-US" sz="2400" b="1" dirty="0"/>
            </a:p>
          </p:txBody>
        </p:sp>
        <p:pic>
          <p:nvPicPr>
            <p:cNvPr id="99" name="Picture 1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898" y="2370135"/>
              <a:ext cx="3451394" cy="28763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00" name="TextBox 159"/>
            <p:cNvSpPr txBox="1">
              <a:spLocks noChangeArrowheads="1"/>
            </p:cNvSpPr>
            <p:nvPr/>
          </p:nvSpPr>
          <p:spPr bwMode="auto">
            <a:xfrm>
              <a:off x="4413096" y="3251703"/>
              <a:ext cx="719138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6600" dirty="0"/>
                <a:t>+</a:t>
              </a:r>
            </a:p>
          </p:txBody>
        </p:sp>
      </p:grpSp>
      <p:pic>
        <p:nvPicPr>
          <p:cNvPr id="101" name="Picture 5" descr="http://www.cfa.harvard.edu/hea/genx/media/images/xms_princi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9" y="2511160"/>
            <a:ext cx="3652207" cy="280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101"/>
          <p:cNvGrpSpPr/>
          <p:nvPr/>
        </p:nvGrpSpPr>
        <p:grpSpPr>
          <a:xfrm>
            <a:off x="419100" y="1143000"/>
            <a:ext cx="8343900" cy="5302509"/>
            <a:chOff x="152400" y="761999"/>
            <a:chExt cx="8763000" cy="5607309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152400" y="761999"/>
              <a:ext cx="8763000" cy="560730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400906" y="838200"/>
              <a:ext cx="8438294" cy="5403248"/>
              <a:chOff x="457200" y="1149078"/>
              <a:chExt cx="8438294" cy="5403248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4515704" y="1149078"/>
                <a:ext cx="4379790" cy="4722980"/>
                <a:chOff x="331925" y="1493725"/>
                <a:chExt cx="3450930" cy="426036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331925" y="1493725"/>
                  <a:ext cx="3450930" cy="4260360"/>
                  <a:chOff x="331925" y="1493725"/>
                  <a:chExt cx="3450930" cy="4260360"/>
                </a:xfrm>
              </p:grpSpPr>
              <p:grpSp>
                <p:nvGrpSpPr>
                  <p:cNvPr id="113" name="Group 112"/>
                  <p:cNvGrpSpPr/>
                  <p:nvPr/>
                </p:nvGrpSpPr>
                <p:grpSpPr>
                  <a:xfrm rot="16200000">
                    <a:off x="-49223" y="2025510"/>
                    <a:ext cx="4260360" cy="3196790"/>
                    <a:chOff x="-3175" y="0"/>
                    <a:chExt cx="9144000" cy="6858000"/>
                  </a:xfrm>
                </p:grpSpPr>
                <p:grpSp>
                  <p:nvGrpSpPr>
                    <p:cNvPr id="124" name="Group 123"/>
                    <p:cNvGrpSpPr/>
                    <p:nvPr/>
                  </p:nvGrpSpPr>
                  <p:grpSpPr>
                    <a:xfrm rot="21600000">
                      <a:off x="-3175" y="0"/>
                      <a:ext cx="9144000" cy="6858000"/>
                      <a:chOff x="-3175" y="0"/>
                      <a:chExt cx="9144000" cy="6858000"/>
                    </a:xfrm>
                  </p:grpSpPr>
                  <p:pic>
                    <p:nvPicPr>
                      <p:cNvPr id="150" name="Picture 2" descr="X:\aa_Detector Development\LTD\MKID\DeviceData\M-108\Set-2\Chip-1\m114_horiz_1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1" name="Picture 150" descr="X:\aa_Detector Development\LTD\MKID\DeviceData\M-108\Set-2\Chip-1\m114_horiz_1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6" cstate="print">
                        <a:duotone>
                          <a:prstClr val="black"/>
                          <a:srgbClr val="FFFF00">
                            <a:tint val="45000"/>
                            <a:satMod val="400000"/>
                          </a:srgbClr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rightnessContrast bright="40000" contrast="4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500" t="35185" r="50416" b="35926"/>
                      <a:stretch/>
                    </p:blipFill>
                    <p:spPr bwMode="auto">
                      <a:xfrm>
                        <a:off x="2514600" y="2413000"/>
                        <a:ext cx="20193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152" name="Rectangle 1"/>
                      <p:cNvSpPr/>
                      <p:nvPr/>
                    </p:nvSpPr>
                    <p:spPr>
                      <a:xfrm>
                        <a:off x="1905000" y="1784350"/>
                        <a:ext cx="3216275" cy="390525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0 h 387350"/>
                          <a:gd name="connsiteX1" fmla="*/ 3216275 w 3216275"/>
                          <a:gd name="connsiteY1" fmla="*/ 0 h 387350"/>
                          <a:gd name="connsiteX2" fmla="*/ 3213100 w 3216275"/>
                          <a:gd name="connsiteY2" fmla="*/ 387350 h 387350"/>
                          <a:gd name="connsiteX3" fmla="*/ 0 w 3216275"/>
                          <a:gd name="connsiteY3" fmla="*/ 349250 h 387350"/>
                          <a:gd name="connsiteX4" fmla="*/ 0 w 3216275"/>
                          <a:gd name="connsiteY4" fmla="*/ 0 h 387350"/>
                          <a:gd name="connsiteX0" fmla="*/ 0 w 3216275"/>
                          <a:gd name="connsiteY0" fmla="*/ 0 h 387350"/>
                          <a:gd name="connsiteX1" fmla="*/ 3216275 w 3216275"/>
                          <a:gd name="connsiteY1" fmla="*/ 0 h 387350"/>
                          <a:gd name="connsiteX2" fmla="*/ 3213100 w 3216275"/>
                          <a:gd name="connsiteY2" fmla="*/ 387350 h 387350"/>
                          <a:gd name="connsiteX3" fmla="*/ 3175 w 3216275"/>
                          <a:gd name="connsiteY3" fmla="*/ 374650 h 387350"/>
                          <a:gd name="connsiteX4" fmla="*/ 0 w 3216275"/>
                          <a:gd name="connsiteY4" fmla="*/ 0 h 387350"/>
                          <a:gd name="connsiteX0" fmla="*/ 0 w 3216275"/>
                          <a:gd name="connsiteY0" fmla="*/ 0 h 390525"/>
                          <a:gd name="connsiteX1" fmla="*/ 3216275 w 3216275"/>
                          <a:gd name="connsiteY1" fmla="*/ 0 h 390525"/>
                          <a:gd name="connsiteX2" fmla="*/ 3213100 w 3216275"/>
                          <a:gd name="connsiteY2" fmla="*/ 387350 h 390525"/>
                          <a:gd name="connsiteX3" fmla="*/ 6350 w 3216275"/>
                          <a:gd name="connsiteY3" fmla="*/ 390525 h 390525"/>
                          <a:gd name="connsiteX4" fmla="*/ 0 w 3216275"/>
                          <a:gd name="connsiteY4" fmla="*/ 0 h 390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90525">
                            <a:moveTo>
                              <a:pt x="0" y="0"/>
                            </a:moveTo>
                            <a:lnTo>
                              <a:pt x="3216275" y="0"/>
                            </a:lnTo>
                            <a:cubicBezTo>
                              <a:pt x="3215217" y="129117"/>
                              <a:pt x="3214158" y="258233"/>
                              <a:pt x="3213100" y="387350"/>
                            </a:cubicBezTo>
                            <a:lnTo>
                              <a:pt x="6350" y="390525"/>
                            </a:lnTo>
                            <a:cubicBezTo>
                              <a:pt x="5292" y="265642"/>
                              <a:pt x="1058" y="124883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3" name="Rectangle 4"/>
                      <p:cNvSpPr/>
                      <p:nvPr/>
                    </p:nvSpPr>
                    <p:spPr>
                      <a:xfrm>
                        <a:off x="1931987" y="4629150"/>
                        <a:ext cx="3216275" cy="384175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4" name="Rectangle 4"/>
                      <p:cNvSpPr/>
                      <p:nvPr/>
                    </p:nvSpPr>
                    <p:spPr>
                      <a:xfrm>
                        <a:off x="320675" y="4857750"/>
                        <a:ext cx="1612900" cy="168275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5" name="Rectangle 4"/>
                      <p:cNvSpPr/>
                      <p:nvPr/>
                    </p:nvSpPr>
                    <p:spPr>
                      <a:xfrm>
                        <a:off x="295275" y="1790700"/>
                        <a:ext cx="1612900" cy="168275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6" name="Rectangle 4"/>
                      <p:cNvSpPr/>
                      <p:nvPr/>
                    </p:nvSpPr>
                    <p:spPr>
                      <a:xfrm>
                        <a:off x="5121275" y="1774825"/>
                        <a:ext cx="1612900" cy="168275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7" name="Rectangle 4"/>
                      <p:cNvSpPr/>
                      <p:nvPr/>
                    </p:nvSpPr>
                    <p:spPr>
                      <a:xfrm>
                        <a:off x="5146675" y="4829175"/>
                        <a:ext cx="1612900" cy="168275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8" name="Rectangle 4"/>
                      <p:cNvSpPr/>
                      <p:nvPr/>
                    </p:nvSpPr>
                    <p:spPr>
                      <a:xfrm>
                        <a:off x="304800" y="3216275"/>
                        <a:ext cx="1612900" cy="257175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9" name="Rectangle 4"/>
                      <p:cNvSpPr/>
                      <p:nvPr/>
                    </p:nvSpPr>
                    <p:spPr>
                      <a:xfrm rot="5400000">
                        <a:off x="865184" y="3214689"/>
                        <a:ext cx="2463803" cy="384175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0" name="Rectangle 4"/>
                      <p:cNvSpPr/>
                      <p:nvPr/>
                    </p:nvSpPr>
                    <p:spPr>
                      <a:xfrm rot="5400000">
                        <a:off x="4330694" y="3816347"/>
                        <a:ext cx="1225548" cy="406412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1" name="Rectangle 4"/>
                      <p:cNvSpPr/>
                      <p:nvPr/>
                    </p:nvSpPr>
                    <p:spPr>
                      <a:xfrm>
                        <a:off x="5137150" y="3397250"/>
                        <a:ext cx="1612900" cy="66675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2" name="Rectangle 4"/>
                      <p:cNvSpPr/>
                      <p:nvPr/>
                    </p:nvSpPr>
                    <p:spPr>
                      <a:xfrm>
                        <a:off x="5121275" y="3184526"/>
                        <a:ext cx="1631949" cy="79374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3" name="Rectangle 4"/>
                      <p:cNvSpPr/>
                      <p:nvPr/>
                    </p:nvSpPr>
                    <p:spPr>
                      <a:xfrm>
                        <a:off x="4648200" y="3302000"/>
                        <a:ext cx="2095500" cy="47625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4" name="Rectangle 4"/>
                      <p:cNvSpPr/>
                      <p:nvPr/>
                    </p:nvSpPr>
                    <p:spPr>
                      <a:xfrm rot="5400000">
                        <a:off x="4059236" y="3938589"/>
                        <a:ext cx="1225552" cy="47625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5" name="Rectangle 4"/>
                      <p:cNvSpPr/>
                      <p:nvPr/>
                    </p:nvSpPr>
                    <p:spPr>
                      <a:xfrm rot="5400000">
                        <a:off x="4195761" y="2659065"/>
                        <a:ext cx="949325" cy="57151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6" name="Rectangle 4"/>
                      <p:cNvSpPr/>
                      <p:nvPr/>
                    </p:nvSpPr>
                    <p:spPr>
                      <a:xfrm>
                        <a:off x="2327275" y="2218055"/>
                        <a:ext cx="2321863" cy="55244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  <a:gd name="connsiteX0" fmla="*/ 0 w 3226401"/>
                          <a:gd name="connsiteY0" fmla="*/ 89563 h 464213"/>
                          <a:gd name="connsiteX1" fmla="*/ 3226336 w 3226401"/>
                          <a:gd name="connsiteY1" fmla="*/ 0 h 464213"/>
                          <a:gd name="connsiteX2" fmla="*/ 3216275 w 3226401"/>
                          <a:gd name="connsiteY2" fmla="*/ 448338 h 464213"/>
                          <a:gd name="connsiteX3" fmla="*/ 0 w 3226401"/>
                          <a:gd name="connsiteY3" fmla="*/ 464213 h 464213"/>
                          <a:gd name="connsiteX4" fmla="*/ 0 w 3226401"/>
                          <a:gd name="connsiteY4" fmla="*/ 89563 h 4642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26401" h="464213">
                            <a:moveTo>
                              <a:pt x="0" y="89563"/>
                            </a:moveTo>
                            <a:lnTo>
                              <a:pt x="3226336" y="0"/>
                            </a:lnTo>
                            <a:cubicBezTo>
                              <a:pt x="3227394" y="122767"/>
                              <a:pt x="3215217" y="325571"/>
                              <a:pt x="3216275" y="448338"/>
                            </a:cubicBezTo>
                            <a:lnTo>
                              <a:pt x="0" y="464213"/>
                            </a:lnTo>
                            <a:lnTo>
                              <a:pt x="0" y="89563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7" name="Rectangle 4"/>
                      <p:cNvSpPr/>
                      <p:nvPr/>
                    </p:nvSpPr>
                    <p:spPr>
                      <a:xfrm rot="5400000">
                        <a:off x="1201736" y="3402014"/>
                        <a:ext cx="2311402" cy="53975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8" name="Rectangle 4"/>
                      <p:cNvSpPr/>
                      <p:nvPr/>
                    </p:nvSpPr>
                    <p:spPr>
                      <a:xfrm rot="5400000">
                        <a:off x="1390649" y="3368676"/>
                        <a:ext cx="2165347" cy="82551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9" name="Rectangle 4"/>
                      <p:cNvSpPr/>
                      <p:nvPr/>
                    </p:nvSpPr>
                    <p:spPr>
                      <a:xfrm>
                        <a:off x="2514600" y="4387851"/>
                        <a:ext cx="2098675" cy="98426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0" name="Rectangle 4"/>
                      <p:cNvSpPr/>
                      <p:nvPr/>
                    </p:nvSpPr>
                    <p:spPr>
                      <a:xfrm rot="5400000">
                        <a:off x="3533774" y="3324230"/>
                        <a:ext cx="2070101" cy="63500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1" name="Rectangle 4"/>
                      <p:cNvSpPr/>
                      <p:nvPr/>
                    </p:nvSpPr>
                    <p:spPr>
                      <a:xfrm>
                        <a:off x="2514600" y="2320925"/>
                        <a:ext cx="2025651" cy="92076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2" name="Rectangle 4"/>
                      <p:cNvSpPr/>
                      <p:nvPr/>
                    </p:nvSpPr>
                    <p:spPr>
                      <a:xfrm>
                        <a:off x="2384425" y="4527550"/>
                        <a:ext cx="2276475" cy="60325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  <a:gd name="connsiteX0" fmla="*/ 0 w 3226401"/>
                          <a:gd name="connsiteY0" fmla="*/ 89563 h 464213"/>
                          <a:gd name="connsiteX1" fmla="*/ 3226336 w 3226401"/>
                          <a:gd name="connsiteY1" fmla="*/ 0 h 464213"/>
                          <a:gd name="connsiteX2" fmla="*/ 3216275 w 3226401"/>
                          <a:gd name="connsiteY2" fmla="*/ 448338 h 464213"/>
                          <a:gd name="connsiteX3" fmla="*/ 0 w 3226401"/>
                          <a:gd name="connsiteY3" fmla="*/ 464213 h 464213"/>
                          <a:gd name="connsiteX4" fmla="*/ 0 w 3226401"/>
                          <a:gd name="connsiteY4" fmla="*/ 89563 h 4642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26401" h="464213">
                            <a:moveTo>
                              <a:pt x="0" y="89563"/>
                            </a:moveTo>
                            <a:lnTo>
                              <a:pt x="3226336" y="0"/>
                            </a:lnTo>
                            <a:cubicBezTo>
                              <a:pt x="3227394" y="122767"/>
                              <a:pt x="3215217" y="325571"/>
                              <a:pt x="3216275" y="448338"/>
                            </a:cubicBezTo>
                            <a:lnTo>
                              <a:pt x="0" y="464213"/>
                            </a:lnTo>
                            <a:lnTo>
                              <a:pt x="0" y="89563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3" name="Rectangle 4"/>
                      <p:cNvSpPr/>
                      <p:nvPr/>
                    </p:nvSpPr>
                    <p:spPr>
                      <a:xfrm rot="5400000">
                        <a:off x="4387849" y="2524127"/>
                        <a:ext cx="1092202" cy="387350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4" name="Rectangle 4"/>
                      <p:cNvSpPr/>
                      <p:nvPr/>
                    </p:nvSpPr>
                    <p:spPr>
                      <a:xfrm rot="5400000" flipV="1">
                        <a:off x="4648202" y="3159124"/>
                        <a:ext cx="60325" cy="161928"/>
                      </a:xfrm>
                      <a:custGeom>
                        <a:avLst/>
                        <a:gdLst>
                          <a:gd name="connsiteX0" fmla="*/ 0 w 3216275"/>
                          <a:gd name="connsiteY0" fmla="*/ 0 h 349250"/>
                          <a:gd name="connsiteX1" fmla="*/ 3216275 w 3216275"/>
                          <a:gd name="connsiteY1" fmla="*/ 0 h 349250"/>
                          <a:gd name="connsiteX2" fmla="*/ 3216275 w 3216275"/>
                          <a:gd name="connsiteY2" fmla="*/ 349250 h 349250"/>
                          <a:gd name="connsiteX3" fmla="*/ 0 w 3216275"/>
                          <a:gd name="connsiteY3" fmla="*/ 349250 h 349250"/>
                          <a:gd name="connsiteX4" fmla="*/ 0 w 3216275"/>
                          <a:gd name="connsiteY4" fmla="*/ 0 h 349250"/>
                          <a:gd name="connsiteX0" fmla="*/ 0 w 3216275"/>
                          <a:gd name="connsiteY0" fmla="*/ 190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19050 h 368300"/>
                          <a:gd name="connsiteX0" fmla="*/ 0 w 3216275"/>
                          <a:gd name="connsiteY0" fmla="*/ 6350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0 w 3216275"/>
                          <a:gd name="connsiteY4" fmla="*/ 6350 h 368300"/>
                          <a:gd name="connsiteX0" fmla="*/ 15875 w 3216275"/>
                          <a:gd name="connsiteY0" fmla="*/ 3175 h 368300"/>
                          <a:gd name="connsiteX1" fmla="*/ 3213100 w 3216275"/>
                          <a:gd name="connsiteY1" fmla="*/ 0 h 368300"/>
                          <a:gd name="connsiteX2" fmla="*/ 3216275 w 3216275"/>
                          <a:gd name="connsiteY2" fmla="*/ 368300 h 368300"/>
                          <a:gd name="connsiteX3" fmla="*/ 0 w 3216275"/>
                          <a:gd name="connsiteY3" fmla="*/ 368300 h 368300"/>
                          <a:gd name="connsiteX4" fmla="*/ 15875 w 3216275"/>
                          <a:gd name="connsiteY4" fmla="*/ 3175 h 368300"/>
                          <a:gd name="connsiteX0" fmla="*/ 15875 w 3216275"/>
                          <a:gd name="connsiteY0" fmla="*/ 317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15875 w 3216275"/>
                          <a:gd name="connsiteY4" fmla="*/ 3175 h 384175"/>
                          <a:gd name="connsiteX0" fmla="*/ 0 w 3216275"/>
                          <a:gd name="connsiteY0" fmla="*/ 9525 h 384175"/>
                          <a:gd name="connsiteX1" fmla="*/ 3213100 w 3216275"/>
                          <a:gd name="connsiteY1" fmla="*/ 0 h 384175"/>
                          <a:gd name="connsiteX2" fmla="*/ 3216275 w 3216275"/>
                          <a:gd name="connsiteY2" fmla="*/ 368300 h 384175"/>
                          <a:gd name="connsiteX3" fmla="*/ 0 w 3216275"/>
                          <a:gd name="connsiteY3" fmla="*/ 384175 h 384175"/>
                          <a:gd name="connsiteX4" fmla="*/ 0 w 3216275"/>
                          <a:gd name="connsiteY4" fmla="*/ 9525 h 384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216275" h="384175">
                            <a:moveTo>
                              <a:pt x="0" y="9525"/>
                            </a:moveTo>
                            <a:lnTo>
                              <a:pt x="3213100" y="0"/>
                            </a:lnTo>
                            <a:cubicBezTo>
                              <a:pt x="3214158" y="122767"/>
                              <a:pt x="3215217" y="245533"/>
                              <a:pt x="3216275" y="368300"/>
                            </a:cubicBezTo>
                            <a:lnTo>
                              <a:pt x="0" y="384175"/>
                            </a:lnTo>
                            <a:lnTo>
                              <a:pt x="0" y="9525"/>
                            </a:lnTo>
                            <a:close/>
                          </a:path>
                        </a:pathLst>
                      </a:custGeom>
                      <a:solidFill>
                        <a:srgbClr val="0070C0">
                          <a:alpha val="43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25" name="Group 124"/>
                    <p:cNvGrpSpPr/>
                    <p:nvPr/>
                  </p:nvGrpSpPr>
                  <p:grpSpPr>
                    <a:xfrm>
                      <a:off x="7683500" y="2339978"/>
                      <a:ext cx="333373" cy="2143128"/>
                      <a:chOff x="7683500" y="2339978"/>
                      <a:chExt cx="333373" cy="2143128"/>
                    </a:xfrm>
                  </p:grpSpPr>
                  <p:sp>
                    <p:nvSpPr>
                      <p:cNvPr id="147" name="Rectangle 146"/>
                      <p:cNvSpPr/>
                      <p:nvPr/>
                    </p:nvSpPr>
                    <p:spPr>
                      <a:xfrm>
                        <a:off x="7807325" y="2339978"/>
                        <a:ext cx="79374" cy="2066922"/>
                      </a:xfrm>
                      <a:prstGeom prst="rect">
                        <a:avLst/>
                      </a:prstGeom>
                      <a:solidFill>
                        <a:srgbClr val="00B050">
                          <a:alpha val="74902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8" name="Rectangle 147"/>
                      <p:cNvSpPr/>
                      <p:nvPr/>
                    </p:nvSpPr>
                    <p:spPr>
                      <a:xfrm>
                        <a:off x="7683503" y="3397249"/>
                        <a:ext cx="69848" cy="1012825"/>
                      </a:xfrm>
                      <a:prstGeom prst="rect">
                        <a:avLst/>
                      </a:prstGeom>
                      <a:solidFill>
                        <a:srgbClr val="00B050">
                          <a:alpha val="74902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9" name="Rectangle 148"/>
                      <p:cNvSpPr/>
                      <p:nvPr/>
                    </p:nvSpPr>
                    <p:spPr>
                      <a:xfrm rot="5400000">
                        <a:off x="7810497" y="4276729"/>
                        <a:ext cx="79380" cy="333373"/>
                      </a:xfrm>
                      <a:prstGeom prst="rect">
                        <a:avLst/>
                      </a:prstGeom>
                      <a:solidFill>
                        <a:srgbClr val="00B050">
                          <a:alpha val="74902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26" name="Group 125"/>
                    <p:cNvGrpSpPr/>
                    <p:nvPr/>
                  </p:nvGrpSpPr>
                  <p:grpSpPr>
                    <a:xfrm>
                      <a:off x="7669213" y="2152650"/>
                      <a:ext cx="347662" cy="2209800"/>
                      <a:chOff x="7669213" y="2152650"/>
                      <a:chExt cx="347662" cy="2209800"/>
                    </a:xfrm>
                  </p:grpSpPr>
                  <p:sp>
                    <p:nvSpPr>
                      <p:cNvPr id="144" name="Rectangle 143"/>
                      <p:cNvSpPr/>
                      <p:nvPr/>
                    </p:nvSpPr>
                    <p:spPr>
                      <a:xfrm>
                        <a:off x="7937501" y="2152650"/>
                        <a:ext cx="79374" cy="2209800"/>
                      </a:xfrm>
                      <a:prstGeom prst="rect">
                        <a:avLst/>
                      </a:prstGeom>
                      <a:solidFill>
                        <a:srgbClr val="00B050">
                          <a:alpha val="74902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5" name="Rectangle 144"/>
                      <p:cNvSpPr/>
                      <p:nvPr/>
                    </p:nvSpPr>
                    <p:spPr>
                      <a:xfrm>
                        <a:off x="7683501" y="2220918"/>
                        <a:ext cx="63500" cy="1033458"/>
                      </a:xfrm>
                      <a:prstGeom prst="rect">
                        <a:avLst/>
                      </a:prstGeom>
                      <a:solidFill>
                        <a:srgbClr val="00B050">
                          <a:alpha val="74902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6" name="Rectangle 145"/>
                      <p:cNvSpPr/>
                      <p:nvPr/>
                    </p:nvSpPr>
                    <p:spPr>
                      <a:xfrm rot="5400000">
                        <a:off x="7768429" y="2053435"/>
                        <a:ext cx="79380" cy="277811"/>
                      </a:xfrm>
                      <a:prstGeom prst="rect">
                        <a:avLst/>
                      </a:prstGeom>
                      <a:solidFill>
                        <a:srgbClr val="00B050">
                          <a:alpha val="74902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27" name="Group 126"/>
                    <p:cNvGrpSpPr/>
                    <p:nvPr/>
                  </p:nvGrpSpPr>
                  <p:grpSpPr>
                    <a:xfrm>
                      <a:off x="2288696" y="2174875"/>
                      <a:ext cx="5459893" cy="2455547"/>
                      <a:chOff x="2288696" y="2174875"/>
                      <a:chExt cx="5459893" cy="2455547"/>
                    </a:xfrm>
                  </p:grpSpPr>
                  <p:grpSp>
                    <p:nvGrpSpPr>
                      <p:cNvPr id="128" name="Group 127"/>
                      <p:cNvGrpSpPr/>
                      <p:nvPr/>
                    </p:nvGrpSpPr>
                    <p:grpSpPr>
                      <a:xfrm>
                        <a:off x="2288696" y="2174875"/>
                        <a:ext cx="5459893" cy="2455547"/>
                        <a:chOff x="2288696" y="2174875"/>
                        <a:chExt cx="5459893" cy="2455547"/>
                      </a:xfrm>
                    </p:grpSpPr>
                    <p:grpSp>
                      <p:nvGrpSpPr>
                        <p:cNvPr id="130" name="Group 129"/>
                        <p:cNvGrpSpPr/>
                        <p:nvPr/>
                      </p:nvGrpSpPr>
                      <p:grpSpPr>
                        <a:xfrm>
                          <a:off x="2288696" y="2174875"/>
                          <a:ext cx="2461107" cy="2455547"/>
                          <a:chOff x="2288696" y="2174875"/>
                          <a:chExt cx="2461107" cy="2455547"/>
                        </a:xfrm>
                      </p:grpSpPr>
                      <p:sp>
                        <p:nvSpPr>
                          <p:cNvPr id="133" name="Rectangle 132"/>
                          <p:cNvSpPr/>
                          <p:nvPr/>
                        </p:nvSpPr>
                        <p:spPr>
                          <a:xfrm>
                            <a:off x="2289173" y="2174875"/>
                            <a:ext cx="2451102" cy="45719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74902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34" name="Rectangle 133"/>
                          <p:cNvSpPr/>
                          <p:nvPr/>
                        </p:nvSpPr>
                        <p:spPr>
                          <a:xfrm>
                            <a:off x="2289173" y="4584703"/>
                            <a:ext cx="2460627" cy="45719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74902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35" name="Rectangle 134"/>
                          <p:cNvSpPr/>
                          <p:nvPr/>
                        </p:nvSpPr>
                        <p:spPr>
                          <a:xfrm rot="16200000">
                            <a:off x="1124106" y="3374389"/>
                            <a:ext cx="2374904" cy="45724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74902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36" name="Rectangle 135"/>
                          <p:cNvSpPr/>
                          <p:nvPr/>
                        </p:nvSpPr>
                        <p:spPr>
                          <a:xfrm>
                            <a:off x="2431256" y="4479923"/>
                            <a:ext cx="2222795" cy="63501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74902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37" name="Rectangle 136"/>
                          <p:cNvSpPr/>
                          <p:nvPr/>
                        </p:nvSpPr>
                        <p:spPr>
                          <a:xfrm rot="16200000">
                            <a:off x="1276289" y="3382329"/>
                            <a:ext cx="2263772" cy="45719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74902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38" name="Rectangle 137"/>
                          <p:cNvSpPr/>
                          <p:nvPr/>
                        </p:nvSpPr>
                        <p:spPr>
                          <a:xfrm>
                            <a:off x="2431256" y="2273808"/>
                            <a:ext cx="2169319" cy="50292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74902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39" name="Rectangle 138"/>
                          <p:cNvSpPr/>
                          <p:nvPr/>
                        </p:nvSpPr>
                        <p:spPr>
                          <a:xfrm rot="16200000">
                            <a:off x="4152163" y="2714139"/>
                            <a:ext cx="941278" cy="50293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74902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40" name="Rectangle 139"/>
                          <p:cNvSpPr/>
                          <p:nvPr/>
                        </p:nvSpPr>
                        <p:spPr>
                          <a:xfrm rot="16200000">
                            <a:off x="4005105" y="3845084"/>
                            <a:ext cx="1230312" cy="45719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74902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41" name="Rectangle 140"/>
                          <p:cNvSpPr/>
                          <p:nvPr/>
                        </p:nvSpPr>
                        <p:spPr>
                          <a:xfrm rot="16200000">
                            <a:off x="4247198" y="2667954"/>
                            <a:ext cx="942978" cy="45719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74902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42" name="Rectangle 141"/>
                          <p:cNvSpPr/>
                          <p:nvPr/>
                        </p:nvSpPr>
                        <p:spPr>
                          <a:xfrm rot="10800000">
                            <a:off x="4645027" y="3162299"/>
                            <a:ext cx="101597" cy="50800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74902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143" name="Rectangle 142"/>
                          <p:cNvSpPr/>
                          <p:nvPr/>
                        </p:nvSpPr>
                        <p:spPr>
                          <a:xfrm rot="16200000">
                            <a:off x="4100912" y="3935808"/>
                            <a:ext cx="1234280" cy="63502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74902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</p:grpSp>
                    <p:sp>
                      <p:nvSpPr>
                        <p:cNvPr id="131" name="Rectangle 130"/>
                        <p:cNvSpPr/>
                        <p:nvPr/>
                      </p:nvSpPr>
                      <p:spPr>
                        <a:xfrm>
                          <a:off x="5949950" y="3249868"/>
                          <a:ext cx="1798638" cy="61657"/>
                        </a:xfrm>
                        <a:prstGeom prst="rect">
                          <a:avLst/>
                        </a:prstGeom>
                        <a:solidFill>
                          <a:srgbClr val="FF0000">
                            <a:alpha val="74902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32" name="Rectangle 131"/>
                        <p:cNvSpPr/>
                        <p:nvPr/>
                      </p:nvSpPr>
                      <p:spPr>
                        <a:xfrm>
                          <a:off x="4746625" y="3352800"/>
                          <a:ext cx="3001964" cy="52325"/>
                        </a:xfrm>
                        <a:prstGeom prst="rect">
                          <a:avLst/>
                        </a:prstGeom>
                        <a:solidFill>
                          <a:srgbClr val="FF0000">
                            <a:alpha val="74902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129" name="Rectangle 128"/>
                      <p:cNvSpPr/>
                      <p:nvPr/>
                    </p:nvSpPr>
                    <p:spPr>
                      <a:xfrm>
                        <a:off x="4636930" y="3254375"/>
                        <a:ext cx="1313019" cy="55247"/>
                      </a:xfrm>
                      <a:prstGeom prst="rect">
                        <a:avLst/>
                      </a:prstGeom>
                      <a:solidFill>
                        <a:srgbClr val="FF0000">
                          <a:alpha val="74902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114" name="Freeform 113"/>
                  <p:cNvSpPr/>
                  <p:nvPr/>
                </p:nvSpPr>
                <p:spPr>
                  <a:xfrm>
                    <a:off x="483394" y="1640681"/>
                    <a:ext cx="3195637" cy="277500"/>
                  </a:xfrm>
                  <a:custGeom>
                    <a:avLst/>
                    <a:gdLst>
                      <a:gd name="connsiteX0" fmla="*/ 0 w 3188494"/>
                      <a:gd name="connsiteY0" fmla="*/ 16669 h 285750"/>
                      <a:gd name="connsiteX1" fmla="*/ 0 w 3188494"/>
                      <a:gd name="connsiteY1" fmla="*/ 285750 h 285750"/>
                      <a:gd name="connsiteX2" fmla="*/ 3188494 w 3188494"/>
                      <a:gd name="connsiteY2" fmla="*/ 266700 h 285750"/>
                      <a:gd name="connsiteX3" fmla="*/ 3188494 w 3188494"/>
                      <a:gd name="connsiteY3" fmla="*/ 0 h 285750"/>
                      <a:gd name="connsiteX4" fmla="*/ 0 w 3188494"/>
                      <a:gd name="connsiteY4" fmla="*/ 16669 h 2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88494" h="285750">
                        <a:moveTo>
                          <a:pt x="0" y="16669"/>
                        </a:moveTo>
                        <a:lnTo>
                          <a:pt x="0" y="285750"/>
                        </a:lnTo>
                        <a:lnTo>
                          <a:pt x="3188494" y="266700"/>
                        </a:lnTo>
                        <a:lnTo>
                          <a:pt x="3188494" y="0"/>
                        </a:lnTo>
                        <a:lnTo>
                          <a:pt x="0" y="16669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15" name="Straight Arrow Connector 114"/>
                  <p:cNvCxnSpPr/>
                  <p:nvPr/>
                </p:nvCxnSpPr>
                <p:spPr>
                  <a:xfrm>
                    <a:off x="1612123" y="4093150"/>
                    <a:ext cx="908716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1584862" y="3694221"/>
                    <a:ext cx="990600" cy="2849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>
                        <a:latin typeface="Arial" pitchFamily="34" charset="0"/>
                        <a:cs typeface="Arial" pitchFamily="34" charset="0"/>
                      </a:rPr>
                      <a:t>300 </a:t>
                    </a:r>
                    <a:r>
                      <a:rPr lang="en-US" sz="2000" b="1" dirty="0" smtClean="0">
                        <a:latin typeface="Symbol" pitchFamily="18" charset="2"/>
                        <a:cs typeface="Arial" pitchFamily="34" charset="0"/>
                      </a:rPr>
                      <a:t>m</a:t>
                    </a:r>
                    <a:r>
                      <a:rPr lang="en-US" sz="2000" b="1" dirty="0" smtClean="0">
                        <a:latin typeface="Arial" pitchFamily="34" charset="0"/>
                        <a:cs typeface="Arial" pitchFamily="34" charset="0"/>
                      </a:rPr>
                      <a:t>m</a:t>
                    </a:r>
                    <a:endParaRPr lang="en-US" sz="20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2356237" y="2252247"/>
                    <a:ext cx="1344761" cy="2630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800" b="1" dirty="0" smtClean="0">
                        <a:latin typeface="Arial" pitchFamily="34" charset="0"/>
                        <a:cs typeface="Arial" pitchFamily="34" charset="0"/>
                      </a:rPr>
                      <a:t>Capacitor</a:t>
                    </a:r>
                    <a:endParaRPr lang="en-US" sz="18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18" name="Straight Arrow Connector 117"/>
                  <p:cNvCxnSpPr>
                    <a:stCxn id="122" idx="2"/>
                    <a:endCxn id="134" idx="3"/>
                  </p:cNvCxnSpPr>
                  <p:nvPr/>
                </p:nvCxnSpPr>
                <p:spPr>
                  <a:xfrm flipH="1">
                    <a:off x="2630333" y="3020152"/>
                    <a:ext cx="467913" cy="519433"/>
                  </a:xfrm>
                  <a:prstGeom prst="straightConnector1">
                    <a:avLst/>
                  </a:prstGeom>
                  <a:ln w="28575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505234" y="2642829"/>
                    <a:ext cx="812045" cy="4719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0.5 </a:t>
                    </a:r>
                    <a:r>
                      <a:rPr lang="en-US" sz="1400" b="1" dirty="0" smtClean="0">
                        <a:solidFill>
                          <a:schemeClr val="bg1"/>
                        </a:solidFill>
                        <a:latin typeface="Symbol" pitchFamily="18" charset="2"/>
                        <a:cs typeface="Symap" pitchFamily="2" charset="0"/>
                      </a:rPr>
                      <a:t>m</a:t>
                    </a:r>
                    <a:r>
                      <a:rPr lang="en-US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m thick </a:t>
                    </a:r>
                    <a:r>
                      <a:rPr lang="en-US" sz="1400" b="1" dirty="0" err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SiN</a:t>
                    </a:r>
                    <a:endParaRPr lang="en-US" sz="110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20" name="Straight Arrow Connector 119"/>
                  <p:cNvCxnSpPr>
                    <a:stCxn id="119" idx="2"/>
                    <a:endCxn id="152" idx="1"/>
                  </p:cNvCxnSpPr>
                  <p:nvPr/>
                </p:nvCxnSpPr>
                <p:spPr>
                  <a:xfrm>
                    <a:off x="911257" y="3114799"/>
                    <a:ext cx="403063" cy="251709"/>
                  </a:xfrm>
                  <a:prstGeom prst="straightConnector1">
                    <a:avLst/>
                  </a:prstGeom>
                  <a:ln w="28575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1503899" y="4166168"/>
                    <a:ext cx="1135061" cy="2630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800" b="1" dirty="0" smtClean="0">
                        <a:latin typeface="Arial" pitchFamily="34" charset="0"/>
                        <a:cs typeface="Arial" pitchFamily="34" charset="0"/>
                      </a:rPr>
                      <a:t>Absorber</a:t>
                    </a:r>
                    <a:endParaRPr lang="en-US" sz="18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2413637" y="2735162"/>
                    <a:ext cx="1369218" cy="2849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Inductor</a:t>
                    </a:r>
                    <a:endParaRPr lang="en-US" sz="20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331925" y="1613350"/>
                    <a:ext cx="1397655" cy="2849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>
                        <a:latin typeface="Arial" pitchFamily="34" charset="0"/>
                        <a:cs typeface="Arial" pitchFamily="34" charset="0"/>
                      </a:rPr>
                      <a:t>Feedline</a:t>
                    </a:r>
                    <a:endParaRPr lang="en-US" sz="20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112" name="Straight Arrow Connector 111"/>
                <p:cNvCxnSpPr>
                  <a:stCxn id="117" idx="0"/>
                </p:cNvCxnSpPr>
                <p:nvPr/>
              </p:nvCxnSpPr>
              <p:spPr>
                <a:xfrm flipH="1" flipV="1">
                  <a:off x="2638965" y="2114662"/>
                  <a:ext cx="389653" cy="13758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6" name="Picture 15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889398"/>
                <a:ext cx="3841017" cy="320106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4785437" y="4932496"/>
                <a:ext cx="10306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Empty 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Space</a:t>
                </a:r>
                <a:endPara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730242" y="5868843"/>
                <a:ext cx="4139208" cy="683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0.5 x 300 x 300 </a:t>
                </a:r>
                <a:r>
                  <a:rPr lang="en-US" b="1" dirty="0" smtClean="0">
                    <a:latin typeface="Symbol" pitchFamily="18" charset="2"/>
                  </a:rPr>
                  <a:t>m</a:t>
                </a:r>
                <a:r>
                  <a:rPr lang="en-US" b="1" dirty="0" smtClean="0"/>
                  <a:t>m Tantalum Absorber</a:t>
                </a:r>
              </a:p>
              <a:p>
                <a:r>
                  <a:rPr lang="en-US" b="1" dirty="0" smtClean="0"/>
                  <a:t>100 nm WSi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 resonator</a:t>
                </a:r>
                <a:endParaRPr lang="en-US" b="1" dirty="0"/>
              </a:p>
            </p:txBody>
          </p:sp>
          <p:cxnSp>
            <p:nvCxnSpPr>
              <p:cNvPr id="109" name="Straight Arrow Connector 108"/>
              <p:cNvCxnSpPr/>
              <p:nvPr/>
            </p:nvCxnSpPr>
            <p:spPr bwMode="auto">
              <a:xfrm>
                <a:off x="2057400" y="3810000"/>
                <a:ext cx="3808431" cy="435292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0" name="Straight Arrow Connector 109"/>
              <p:cNvCxnSpPr/>
              <p:nvPr/>
            </p:nvCxnSpPr>
            <p:spPr bwMode="auto">
              <a:xfrm flipV="1">
                <a:off x="3581400" y="1828800"/>
                <a:ext cx="2220440" cy="1601386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175" name="TextBox 174"/>
          <p:cNvSpPr txBox="1"/>
          <p:nvPr/>
        </p:nvSpPr>
        <p:spPr>
          <a:xfrm>
            <a:off x="533400" y="5105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inductor of the resonator serves as the thermometer of the micro-calorimeter</a:t>
            </a:r>
            <a:endParaRPr lang="en-US" dirty="0"/>
          </a:p>
        </p:txBody>
      </p:sp>
      <p:sp>
        <p:nvSpPr>
          <p:cNvPr id="8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313787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Kinetic Inductance Detector</a:t>
            </a:r>
            <a:br>
              <a:rPr lang="en-US" dirty="0" smtClean="0"/>
            </a:br>
            <a:r>
              <a:rPr lang="en-US" dirty="0" smtClean="0"/>
              <a:t>	Potential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Absorbers </a:t>
            </a:r>
            <a:r>
              <a:rPr lang="en-US" sz="2400" dirty="0" smtClean="0"/>
              <a:t>size, shape and nature </a:t>
            </a:r>
            <a:r>
              <a:rPr lang="en-US" sz="2400" dirty="0"/>
              <a:t>not limited by quasi-particle diffusion</a:t>
            </a:r>
          </a:p>
          <a:p>
            <a:pPr lvl="1"/>
            <a:r>
              <a:rPr lang="en-US" sz="2200" dirty="0"/>
              <a:t>Can use mushroom absorbers for </a:t>
            </a:r>
            <a:r>
              <a:rPr lang="en-US" sz="2200" dirty="0" smtClean="0"/>
              <a:t>x-rays</a:t>
            </a:r>
          </a:p>
          <a:p>
            <a:pPr lvl="1"/>
            <a:r>
              <a:rPr lang="en-US" sz="2200" dirty="0" smtClean="0"/>
              <a:t>Different options for the material</a:t>
            </a:r>
            <a:endParaRPr lang="en-US" sz="2200" dirty="0"/>
          </a:p>
          <a:p>
            <a:r>
              <a:rPr lang="en-US" sz="2400" dirty="0" smtClean="0"/>
              <a:t>Effective quasi-particle lifetime now set by thermal time constant and not by the resonator material properties</a:t>
            </a:r>
            <a:endParaRPr lang="en-US" sz="2200" dirty="0" smtClean="0"/>
          </a:p>
          <a:p>
            <a:r>
              <a:rPr lang="en-US" sz="2400" dirty="0" smtClean="0"/>
              <a:t>Not </a:t>
            </a:r>
            <a:r>
              <a:rPr lang="en-US" sz="2400" dirty="0" err="1" smtClean="0"/>
              <a:t>Fano</a:t>
            </a:r>
            <a:r>
              <a:rPr lang="en-US" sz="2400" dirty="0" smtClean="0"/>
              <a:t> limited</a:t>
            </a:r>
          </a:p>
          <a:p>
            <a:pPr lvl="1"/>
            <a:r>
              <a:rPr lang="en-US" sz="2200" dirty="0" smtClean="0"/>
              <a:t>Measuring temperature of absorber, not ‘counting’ non-equilibrium quasi-particles</a:t>
            </a:r>
          </a:p>
          <a:p>
            <a:r>
              <a:rPr lang="en-US" sz="2400" dirty="0" smtClean="0"/>
              <a:t>Take advantage of the big knowledge base from other </a:t>
            </a:r>
            <a:r>
              <a:rPr lang="en-US" sz="2400" dirty="0" err="1" smtClean="0"/>
              <a:t>microcalorimeter</a:t>
            </a:r>
            <a:r>
              <a:rPr lang="en-US" sz="2400" dirty="0" smtClean="0"/>
              <a:t> technologies</a:t>
            </a:r>
          </a:p>
          <a:p>
            <a:endParaRPr lang="en-US" sz="2400" dirty="0" smtClean="0"/>
          </a:p>
          <a:p>
            <a:pPr lvl="1"/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419658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TKID Development at Argonne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Fabrication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Current TKID design</a:t>
            </a:r>
          </a:p>
          <a:p>
            <a:pPr lvl="1"/>
            <a:r>
              <a:rPr lang="en-US" sz="2400" dirty="0" smtClean="0"/>
              <a:t>Five layer design</a:t>
            </a:r>
          </a:p>
          <a:p>
            <a:pPr lvl="2"/>
            <a:r>
              <a:rPr lang="en-US" sz="2000" dirty="0" err="1" smtClean="0"/>
              <a:t>SiN</a:t>
            </a:r>
            <a:r>
              <a:rPr lang="en-US" sz="2000" dirty="0" smtClean="0"/>
              <a:t> Mesa</a:t>
            </a:r>
          </a:p>
          <a:p>
            <a:pPr lvl="2"/>
            <a:r>
              <a:rPr lang="en-US" sz="2000" dirty="0" smtClean="0"/>
              <a:t>Resonator</a:t>
            </a:r>
          </a:p>
          <a:p>
            <a:pPr lvl="2"/>
            <a:r>
              <a:rPr lang="en-US" sz="2000" dirty="0" smtClean="0"/>
              <a:t>Absorber</a:t>
            </a:r>
          </a:p>
          <a:p>
            <a:pPr lvl="2"/>
            <a:r>
              <a:rPr lang="en-US" sz="2000" dirty="0" err="1" smtClean="0"/>
              <a:t>SiN</a:t>
            </a:r>
            <a:r>
              <a:rPr lang="en-US" sz="2000" dirty="0" smtClean="0"/>
              <a:t> Membrane</a:t>
            </a:r>
          </a:p>
          <a:p>
            <a:pPr lvl="2"/>
            <a:r>
              <a:rPr lang="en-US" sz="2000" dirty="0" err="1" smtClean="0"/>
              <a:t>SiN</a:t>
            </a:r>
            <a:r>
              <a:rPr lang="en-US" sz="2000" dirty="0" smtClean="0"/>
              <a:t> Island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4" name="Content Placeholder 13" descr="LKID-2_mask_layout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74" b="-12674"/>
          <a:stretch>
            <a:fillRect/>
          </a:stretch>
        </p:blipFill>
        <p:spPr>
          <a:xfrm>
            <a:off x="4038600" y="917036"/>
            <a:ext cx="4648200" cy="5209128"/>
          </a:xfr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0765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212098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TKID Development at Argonne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Fabrication Process flow</a:t>
            </a:r>
            <a:endParaRPr lang="en-US" dirty="0"/>
          </a:p>
        </p:txBody>
      </p:sp>
      <p:sp>
        <p:nvSpPr>
          <p:cNvPr id="184" name="TextBox 21"/>
          <p:cNvSpPr txBox="1">
            <a:spLocks noChangeArrowheads="1"/>
          </p:cNvSpPr>
          <p:nvPr/>
        </p:nvSpPr>
        <p:spPr bwMode="auto">
          <a:xfrm>
            <a:off x="228600" y="1432418"/>
            <a:ext cx="3505200" cy="34532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371600" indent="-1371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28600" indent="-228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1050" dirty="0" smtClean="0"/>
              <a:t>0.5 </a:t>
            </a:r>
            <a:r>
              <a:rPr lang="en-US" sz="1050" dirty="0" smtClean="0">
                <a:latin typeface="Symbol" pitchFamily="18" charset="2"/>
              </a:rPr>
              <a:t>m</a:t>
            </a:r>
            <a:r>
              <a:rPr lang="en-US" sz="1050" dirty="0" smtClean="0"/>
              <a:t>m </a:t>
            </a:r>
            <a:r>
              <a:rPr lang="en-US" sz="1050" dirty="0" err="1" smtClean="0"/>
              <a:t>SiN</a:t>
            </a:r>
            <a:r>
              <a:rPr lang="en-US" sz="1050" dirty="0" smtClean="0"/>
              <a:t> + 300 </a:t>
            </a:r>
            <a:r>
              <a:rPr lang="en-US" sz="1050" dirty="0" smtClean="0">
                <a:latin typeface="Symbol" pitchFamily="18" charset="2"/>
              </a:rPr>
              <a:t>m</a:t>
            </a:r>
            <a:r>
              <a:rPr lang="en-US" sz="1050" dirty="0" smtClean="0"/>
              <a:t>m Silicon wafer</a:t>
            </a:r>
          </a:p>
          <a:p>
            <a:pPr marL="228600" indent="-228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1050" dirty="0" smtClean="0"/>
              <a:t>Resonator </a:t>
            </a:r>
            <a:r>
              <a:rPr lang="en-US" sz="1050" dirty="0"/>
              <a:t>deposition (@ APS)</a:t>
            </a:r>
          </a:p>
          <a:p>
            <a:pPr marL="228600" indent="-228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1050" dirty="0"/>
              <a:t>Resonator Lithography (</a:t>
            </a:r>
            <a:r>
              <a:rPr lang="en-US" sz="1050" dirty="0" smtClean="0"/>
              <a:t>MA-6, CNM)</a:t>
            </a:r>
            <a:endParaRPr lang="en-US" sz="1050" dirty="0"/>
          </a:p>
          <a:p>
            <a:pPr marL="228600" indent="-228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1050" dirty="0"/>
              <a:t>Resonator Etch (Oxford </a:t>
            </a:r>
            <a:r>
              <a:rPr lang="en-US" sz="1050" dirty="0" smtClean="0"/>
              <a:t>RIE, CNM)</a:t>
            </a:r>
            <a:endParaRPr lang="en-US" sz="1050" dirty="0"/>
          </a:p>
          <a:p>
            <a:pPr marL="228600" indent="-228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1050" dirty="0"/>
              <a:t>Resist strip (1165 </a:t>
            </a:r>
            <a:r>
              <a:rPr lang="en-US" sz="1050" dirty="0" smtClean="0"/>
              <a:t>remover, CNM)</a:t>
            </a:r>
            <a:endParaRPr lang="en-US" sz="1050" dirty="0"/>
          </a:p>
          <a:p>
            <a:pPr marL="228600" indent="-228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1050" dirty="0"/>
              <a:t>Absorber Lithography (</a:t>
            </a:r>
            <a:r>
              <a:rPr lang="en-US" sz="1050" dirty="0" smtClean="0"/>
              <a:t>MA-6, CNM</a:t>
            </a:r>
            <a:r>
              <a:rPr lang="en-US" sz="1050" dirty="0" smtClean="0">
                <a:sym typeface="Wingdings" pitchFamily="2" charset="2"/>
              </a:rPr>
              <a:t>)</a:t>
            </a:r>
            <a:endParaRPr lang="en-US" sz="1050" dirty="0">
              <a:sym typeface="Wingdings" pitchFamily="2" charset="2"/>
            </a:endParaRPr>
          </a:p>
          <a:p>
            <a:pPr marL="228600" indent="-228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1050" dirty="0">
                <a:sym typeface="Wingdings" pitchFamily="2" charset="2"/>
              </a:rPr>
              <a:t>Absorber deposition (@ </a:t>
            </a:r>
            <a:r>
              <a:rPr lang="en-US" sz="1050" dirty="0" smtClean="0">
                <a:sym typeface="Wingdings" pitchFamily="2" charset="2"/>
              </a:rPr>
              <a:t>APS, CNM)</a:t>
            </a:r>
            <a:endParaRPr lang="en-US" sz="1050" dirty="0">
              <a:sym typeface="Wingdings" pitchFamily="2" charset="2"/>
            </a:endParaRPr>
          </a:p>
          <a:p>
            <a:pPr marL="228600" indent="-228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1050" dirty="0">
                <a:sym typeface="Wingdings" pitchFamily="2" charset="2"/>
              </a:rPr>
              <a:t>Absorber liftoff (1165 </a:t>
            </a:r>
            <a:r>
              <a:rPr lang="en-US" sz="1050" dirty="0" smtClean="0">
                <a:sym typeface="Wingdings" pitchFamily="2" charset="2"/>
              </a:rPr>
              <a:t>remover, CNM)</a:t>
            </a:r>
            <a:endParaRPr lang="en-US" sz="1050" dirty="0">
              <a:sym typeface="Wingdings" pitchFamily="2" charset="2"/>
            </a:endParaRPr>
          </a:p>
          <a:p>
            <a:pPr marL="228600" indent="-228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1050" dirty="0" err="1">
                <a:sym typeface="Wingdings" pitchFamily="2" charset="2"/>
              </a:rPr>
              <a:t>SiN</a:t>
            </a:r>
            <a:r>
              <a:rPr lang="en-US" sz="1050" dirty="0">
                <a:sym typeface="Wingdings" pitchFamily="2" charset="2"/>
              </a:rPr>
              <a:t> bridge </a:t>
            </a:r>
            <a:r>
              <a:rPr lang="en-US" sz="1050" dirty="0" smtClean="0">
                <a:sym typeface="Wingdings" pitchFamily="2" charset="2"/>
              </a:rPr>
              <a:t>lithography(MA-6, CNM)</a:t>
            </a:r>
            <a:endParaRPr lang="en-US" sz="1050" dirty="0">
              <a:sym typeface="Wingdings" pitchFamily="2" charset="2"/>
            </a:endParaRPr>
          </a:p>
          <a:p>
            <a:pPr marL="228600" indent="-228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1050" dirty="0">
                <a:sym typeface="Wingdings" pitchFamily="2" charset="2"/>
              </a:rPr>
              <a:t>Backside </a:t>
            </a:r>
            <a:r>
              <a:rPr lang="en-US" sz="1050" dirty="0" err="1">
                <a:sym typeface="Wingdings" pitchFamily="2" charset="2"/>
              </a:rPr>
              <a:t>SiN</a:t>
            </a:r>
            <a:r>
              <a:rPr lang="en-US" sz="1050" dirty="0">
                <a:sym typeface="Wingdings" pitchFamily="2" charset="2"/>
              </a:rPr>
              <a:t> membrane lithography (</a:t>
            </a:r>
            <a:r>
              <a:rPr lang="en-US" sz="1050" dirty="0" smtClean="0">
                <a:sym typeface="Wingdings" pitchFamily="2" charset="2"/>
              </a:rPr>
              <a:t>MA-6, CNM)</a:t>
            </a:r>
            <a:endParaRPr lang="en-US" sz="1050" dirty="0">
              <a:sym typeface="Wingdings" pitchFamily="2" charset="2"/>
            </a:endParaRPr>
          </a:p>
          <a:p>
            <a:pPr marL="228600" indent="-228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1050" dirty="0">
                <a:sym typeface="Wingdings" pitchFamily="2" charset="2"/>
              </a:rPr>
              <a:t>Backside </a:t>
            </a:r>
            <a:r>
              <a:rPr lang="en-US" sz="1050" dirty="0" err="1">
                <a:sym typeface="Wingdings" pitchFamily="2" charset="2"/>
              </a:rPr>
              <a:t>SiN</a:t>
            </a:r>
            <a:r>
              <a:rPr lang="en-US" sz="1050" dirty="0">
                <a:sym typeface="Wingdings" pitchFamily="2" charset="2"/>
              </a:rPr>
              <a:t> etch (March </a:t>
            </a:r>
            <a:r>
              <a:rPr lang="en-US" sz="1050" dirty="0" smtClean="0">
                <a:sym typeface="Wingdings" pitchFamily="2" charset="2"/>
              </a:rPr>
              <a:t>etcher, CNM)</a:t>
            </a:r>
            <a:endParaRPr lang="en-US" sz="1050" dirty="0">
              <a:sym typeface="Wingdings" pitchFamily="2" charset="2"/>
            </a:endParaRPr>
          </a:p>
          <a:p>
            <a:pPr marL="228600" indent="-228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1050" dirty="0">
                <a:sym typeface="Wingdings" pitchFamily="2" charset="2"/>
              </a:rPr>
              <a:t>Bulk Si etch (</a:t>
            </a:r>
            <a:r>
              <a:rPr lang="en-US" sz="1050" dirty="0" smtClean="0">
                <a:sym typeface="Wingdings" pitchFamily="2" charset="2"/>
              </a:rPr>
              <a:t>KOH, CNM)</a:t>
            </a:r>
            <a:endParaRPr lang="en-US" sz="1050" dirty="0">
              <a:sym typeface="Wingdings" pitchFamily="2" charset="2"/>
            </a:endParaRPr>
          </a:p>
          <a:p>
            <a:pPr marL="228600" indent="-228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1050" dirty="0">
                <a:sym typeface="Wingdings" pitchFamily="2" charset="2"/>
              </a:rPr>
              <a:t>Backside protective Al depositions (@ </a:t>
            </a:r>
            <a:r>
              <a:rPr lang="en-US" sz="1050" dirty="0" smtClean="0">
                <a:sym typeface="Wingdings" pitchFamily="2" charset="2"/>
              </a:rPr>
              <a:t>APS)</a:t>
            </a:r>
            <a:endParaRPr lang="en-US" sz="1050" dirty="0">
              <a:sym typeface="Wingdings" pitchFamily="2" charset="2"/>
            </a:endParaRPr>
          </a:p>
          <a:p>
            <a:pPr marL="228600" indent="-228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1050" dirty="0" err="1">
                <a:sym typeface="Wingdings" pitchFamily="2" charset="2"/>
              </a:rPr>
              <a:t>SiN</a:t>
            </a:r>
            <a:r>
              <a:rPr lang="en-US" sz="1050" dirty="0">
                <a:sym typeface="Wingdings" pitchFamily="2" charset="2"/>
              </a:rPr>
              <a:t> bridge etch (March </a:t>
            </a:r>
            <a:r>
              <a:rPr lang="en-US" sz="1050" dirty="0" smtClean="0">
                <a:sym typeface="Wingdings" pitchFamily="2" charset="2"/>
              </a:rPr>
              <a:t>etcher, CNM)</a:t>
            </a:r>
            <a:endParaRPr lang="en-US" sz="1050" dirty="0">
              <a:sym typeface="Wingdings" pitchFamily="2" charset="2"/>
            </a:endParaRPr>
          </a:p>
          <a:p>
            <a:pPr marL="228600" indent="-228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1050" dirty="0">
                <a:sym typeface="Wingdings" pitchFamily="2" charset="2"/>
              </a:rPr>
              <a:t>Al wet </a:t>
            </a:r>
            <a:r>
              <a:rPr lang="en-US" sz="1050" dirty="0" smtClean="0">
                <a:sym typeface="Wingdings" pitchFamily="2" charset="2"/>
              </a:rPr>
              <a:t>etch (CNM)</a:t>
            </a:r>
            <a:endParaRPr lang="en-US" sz="1050" dirty="0">
              <a:sym typeface="Wingdings" pitchFamily="2" charset="2"/>
            </a:endParaRPr>
          </a:p>
          <a:p>
            <a:pPr marL="228600" indent="-228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1050" dirty="0">
                <a:sym typeface="Wingdings" pitchFamily="2" charset="2"/>
              </a:rPr>
              <a:t>Resist strip (1165 </a:t>
            </a:r>
            <a:r>
              <a:rPr lang="en-US" sz="1050" dirty="0" smtClean="0">
                <a:sym typeface="Wingdings" pitchFamily="2" charset="2"/>
              </a:rPr>
              <a:t>remover, CNM)</a:t>
            </a:r>
            <a:endParaRPr lang="en-US" sz="1400" dirty="0"/>
          </a:p>
        </p:txBody>
      </p:sp>
      <p:grpSp>
        <p:nvGrpSpPr>
          <p:cNvPr id="192" name="Group 191"/>
          <p:cNvGrpSpPr/>
          <p:nvPr/>
        </p:nvGrpSpPr>
        <p:grpSpPr>
          <a:xfrm>
            <a:off x="2743200" y="1269447"/>
            <a:ext cx="3661664" cy="1717548"/>
            <a:chOff x="2743200" y="1269447"/>
            <a:chExt cx="3661664" cy="1717548"/>
          </a:xfrm>
        </p:grpSpPr>
        <p:pic>
          <p:nvPicPr>
            <p:cNvPr id="185" name="Picture 116" descr="M108_post_etch_10x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269447"/>
              <a:ext cx="2290064" cy="1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1" name="Straight Arrow Connector 190"/>
            <p:cNvCxnSpPr/>
            <p:nvPr/>
          </p:nvCxnSpPr>
          <p:spPr bwMode="auto">
            <a:xfrm>
              <a:off x="2743200" y="2118400"/>
              <a:ext cx="1752600" cy="9821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6" name="Group 195"/>
          <p:cNvGrpSpPr/>
          <p:nvPr/>
        </p:nvGrpSpPr>
        <p:grpSpPr>
          <a:xfrm>
            <a:off x="2720898" y="1259626"/>
            <a:ext cx="6164324" cy="1717548"/>
            <a:chOff x="2720898" y="1259626"/>
            <a:chExt cx="6164324" cy="1717548"/>
          </a:xfrm>
        </p:grpSpPr>
        <p:pic>
          <p:nvPicPr>
            <p:cNvPr id="186" name="Picture 130" descr="M108_absorbor_lithography_10x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158" y="1259626"/>
              <a:ext cx="2290064" cy="1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3" name="Straight Arrow Connector 192"/>
            <p:cNvCxnSpPr/>
            <p:nvPr/>
          </p:nvCxnSpPr>
          <p:spPr bwMode="auto">
            <a:xfrm flipV="1">
              <a:off x="2720898" y="2514600"/>
              <a:ext cx="4670502" cy="13939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4" name="Group 203"/>
          <p:cNvGrpSpPr/>
          <p:nvPr/>
        </p:nvGrpSpPr>
        <p:grpSpPr>
          <a:xfrm>
            <a:off x="2743200" y="3083052"/>
            <a:ext cx="3669098" cy="1717548"/>
            <a:chOff x="2743200" y="3083052"/>
            <a:chExt cx="3669098" cy="1717548"/>
          </a:xfrm>
        </p:grpSpPr>
        <p:pic>
          <p:nvPicPr>
            <p:cNvPr id="187" name="Picture 131" descr="M108_SiN_bridge_lith_10x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234" y="3083052"/>
              <a:ext cx="2290064" cy="1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0" name="Straight Arrow Connector 199"/>
            <p:cNvCxnSpPr/>
            <p:nvPr/>
          </p:nvCxnSpPr>
          <p:spPr bwMode="auto">
            <a:xfrm>
              <a:off x="2743200" y="3203087"/>
              <a:ext cx="1914643" cy="225913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9" name="Group 198"/>
          <p:cNvGrpSpPr/>
          <p:nvPr/>
        </p:nvGrpSpPr>
        <p:grpSpPr>
          <a:xfrm>
            <a:off x="3189318" y="3043083"/>
            <a:ext cx="5695904" cy="1717548"/>
            <a:chOff x="3189318" y="3043083"/>
            <a:chExt cx="5695904" cy="1717548"/>
          </a:xfrm>
        </p:grpSpPr>
        <p:pic>
          <p:nvPicPr>
            <p:cNvPr id="188" name="Picture 133" descr="M113_post_backside_Si_etch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158" y="3043083"/>
              <a:ext cx="2290064" cy="171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7" name="Straight Arrow Connector 196"/>
            <p:cNvCxnSpPr/>
            <p:nvPr/>
          </p:nvCxnSpPr>
          <p:spPr bwMode="auto">
            <a:xfrm flipV="1">
              <a:off x="3189318" y="3901857"/>
              <a:ext cx="3897282" cy="136743"/>
            </a:xfrm>
            <a:prstGeom prst="straightConnector1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9" name="Group 208"/>
          <p:cNvGrpSpPr/>
          <p:nvPr/>
        </p:nvGrpSpPr>
        <p:grpSpPr>
          <a:xfrm>
            <a:off x="2590800" y="4282614"/>
            <a:ext cx="5545514" cy="2311733"/>
            <a:chOff x="2590800" y="4282614"/>
            <a:chExt cx="5545514" cy="2311733"/>
          </a:xfrm>
        </p:grpSpPr>
        <p:pic>
          <p:nvPicPr>
            <p:cNvPr id="189" name="Picture 134" descr="M114_final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003" y="4282614"/>
              <a:ext cx="3082311" cy="231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3" name="Straight Arrow Connector 202"/>
            <p:cNvCxnSpPr/>
            <p:nvPr/>
          </p:nvCxnSpPr>
          <p:spPr bwMode="auto">
            <a:xfrm>
              <a:off x="2590800" y="4760631"/>
              <a:ext cx="2895600" cy="497169"/>
            </a:xfrm>
            <a:prstGeom prst="straightConnector1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5105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Turn-around time 1-2 weeks</a:t>
            </a:r>
            <a:endParaRPr lang="en-US" dirty="0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0765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55589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Thermal Kinetic Inductance Detector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3200" dirty="0" smtClean="0"/>
              <a:t>Pulses</a:t>
            </a:r>
            <a:endParaRPr lang="en-US" sz="3200" dirty="0"/>
          </a:p>
        </p:txBody>
      </p:sp>
      <p:pic>
        <p:nvPicPr>
          <p:cNvPr id="22" name="Picture 2" descr="C:\Users\amiceli\Desktop\IQ_swe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8" y="2057400"/>
            <a:ext cx="5522119" cy="436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miceli\Desktop\IQ_sweep_te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8" y="2057400"/>
            <a:ext cx="5522119" cy="436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miceli\Desktop\IQ_sweep_temp_pul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8" y="2057400"/>
            <a:ext cx="5522119" cy="436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amiceli\Desktop\IQ_sweep_temp_pulse_f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" y="2071690"/>
            <a:ext cx="5522119" cy="436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181600" y="36576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X</a:t>
            </a:r>
            <a:endParaRPr lang="en-US" sz="4800" b="1" dirty="0">
              <a:solidFill>
                <a:srgbClr val="7030A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81600" y="4495800"/>
            <a:ext cx="3581400" cy="838200"/>
            <a:chOff x="5105400" y="2057400"/>
            <a:chExt cx="3581400" cy="838200"/>
          </a:xfrm>
        </p:grpSpPr>
        <p:sp>
          <p:nvSpPr>
            <p:cNvPr id="12" name="TextBox 11"/>
            <p:cNvSpPr txBox="1"/>
            <p:nvPr/>
          </p:nvSpPr>
          <p:spPr>
            <a:xfrm>
              <a:off x="6858000" y="2057400"/>
              <a:ext cx="1828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Static temperature, frequency sweep</a:t>
              </a:r>
              <a:endParaRPr lang="en-US" sz="1600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5105400" y="2362200"/>
              <a:ext cx="1648968" cy="533400"/>
            </a:xfrm>
            <a:prstGeom prst="straightConnector1">
              <a:avLst/>
            </a:prstGeom>
            <a:noFill/>
            <a:ln w="4762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5562600" y="2895600"/>
            <a:ext cx="3429000" cy="762000"/>
            <a:chOff x="5562600" y="2895600"/>
            <a:chExt cx="3429000" cy="762000"/>
          </a:xfrm>
        </p:grpSpPr>
        <p:sp>
          <p:nvSpPr>
            <p:cNvPr id="16" name="TextBox 15"/>
            <p:cNvSpPr txBox="1"/>
            <p:nvPr/>
          </p:nvSpPr>
          <p:spPr>
            <a:xfrm>
              <a:off x="6934200" y="289560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Static frequency, temperature sweep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 bwMode="auto">
            <a:xfrm flipH="1">
              <a:off x="5562600" y="3218766"/>
              <a:ext cx="1371600" cy="438834"/>
            </a:xfrm>
            <a:prstGeom prst="straightConnector1">
              <a:avLst/>
            </a:prstGeom>
            <a:noFill/>
            <a:ln w="476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5791200" y="3886200"/>
            <a:ext cx="3048000" cy="369332"/>
            <a:chOff x="5791200" y="3886200"/>
            <a:chExt cx="3048000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6629400" y="38862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Resonance frequency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8" idx="1"/>
            </p:cNvCxnSpPr>
            <p:nvPr/>
          </p:nvCxnSpPr>
          <p:spPr bwMode="auto">
            <a:xfrm flipH="1">
              <a:off x="5791200" y="4070866"/>
              <a:ext cx="838200" cy="43934"/>
            </a:xfrm>
            <a:prstGeom prst="straightConnector1">
              <a:avLst/>
            </a:prstGeom>
            <a:noFill/>
            <a:ln w="476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876800" y="2133600"/>
            <a:ext cx="3886200" cy="685800"/>
            <a:chOff x="4876800" y="2133600"/>
            <a:chExt cx="3886200" cy="685800"/>
          </a:xfrm>
        </p:grpSpPr>
        <p:sp>
          <p:nvSpPr>
            <p:cNvPr id="15" name="TextBox 14"/>
            <p:cNvSpPr txBox="1"/>
            <p:nvPr/>
          </p:nvSpPr>
          <p:spPr>
            <a:xfrm>
              <a:off x="6934200" y="21336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Thermal Pulse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H="1">
              <a:off x="4876800" y="2286000"/>
              <a:ext cx="2057400" cy="533400"/>
            </a:xfrm>
            <a:prstGeom prst="straightConnector1">
              <a:avLst/>
            </a:prstGeom>
            <a:noFill/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195398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TKID Development at Argonne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Thermal and </a:t>
            </a:r>
            <a:r>
              <a:rPr lang="en-US" dirty="0" err="1" smtClean="0"/>
              <a:t>athermal</a:t>
            </a:r>
            <a:r>
              <a:rPr lang="en-US" dirty="0" smtClean="0"/>
              <a:t> Pulses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" name="Content Placeholder 11" descr="Z:\aa_Detector Development\LTD\MKID\TalksPostersProposalsPapers\ThermalMKID_APL2013\Figure_2.eps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8" b="-8908"/>
          <a:stretch>
            <a:fillRect/>
          </a:stretch>
        </p:blipFill>
        <p:spPr bwMode="auto">
          <a:xfrm>
            <a:off x="4648200" y="1447800"/>
            <a:ext cx="40386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7" r="-2177"/>
          <a:stretch>
            <a:fillRect/>
          </a:stretch>
        </p:blipFill>
        <p:spPr bwMode="auto">
          <a:xfrm>
            <a:off x="533400" y="1447800"/>
            <a:ext cx="403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0047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an x-ray aperture, x-ray can hit the entire wafer creating several types of pulses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4724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Thermal pulse (x-ray hit in absorber) and </a:t>
            </a:r>
            <a:r>
              <a:rPr lang="en-US" dirty="0" err="1" smtClean="0"/>
              <a:t>athermal</a:t>
            </a:r>
            <a:r>
              <a:rPr lang="en-US" dirty="0" smtClean="0"/>
              <a:t> pulse (x-ray hit in substrate)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410193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Motivation</a:t>
            </a:r>
          </a:p>
          <a:p>
            <a:r>
              <a:rPr lang="en-US" sz="3200" dirty="0" smtClean="0"/>
              <a:t>Introduction </a:t>
            </a:r>
            <a:r>
              <a:rPr lang="en-US" sz="3200" dirty="0"/>
              <a:t>to MKIDs</a:t>
            </a:r>
          </a:p>
          <a:p>
            <a:r>
              <a:rPr lang="en-US" sz="3200" dirty="0"/>
              <a:t>The TKID Concept</a:t>
            </a:r>
          </a:p>
          <a:p>
            <a:r>
              <a:rPr lang="en-US" sz="3200" dirty="0"/>
              <a:t>TKID Development at Argonne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228975" cy="228600"/>
          </a:xfrm>
        </p:spPr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- MKID and Cosmology Workshop - August 26,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TKID Measurements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Sensitivity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430" r="-1430"/>
          <a:stretch>
            <a:fillRect/>
          </a:stretch>
        </p:blipFill>
        <p:spPr>
          <a:xfrm>
            <a:off x="1205814" y="2209801"/>
            <a:ext cx="2680386" cy="103148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23" y="4114800"/>
            <a:ext cx="2821577" cy="9144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12" b="-9312"/>
          <a:stretch>
            <a:fillRect/>
          </a:stretch>
        </p:blipFill>
        <p:spPr>
          <a:xfrm>
            <a:off x="4495800" y="1447801"/>
            <a:ext cx="4267200" cy="3200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4572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Phase versus temperature curves at a range of bath temperatures for a 100 nm WSi2 resonator with Ta absorber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Response is linear over ~ 120°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Can calculate a sensitivity similar to other calorimeter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175337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This can be written in terms of commonly measured units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004137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Sensitivity is lower than a TES, but comparable to Thermistor</a:t>
            </a:r>
            <a:endParaRPr lang="en-US" sz="2000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424247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TKID Measurements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Pulse height and decay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Au and Ta absorbers</a:t>
            </a:r>
          </a:p>
          <a:p>
            <a:r>
              <a:rPr lang="en-US" sz="2400" dirty="0" smtClean="0"/>
              <a:t>100 nm WSi2 resonators</a:t>
            </a:r>
          </a:p>
          <a:p>
            <a:r>
              <a:rPr lang="en-US" sz="2400" dirty="0" smtClean="0"/>
              <a:t>Au absorber much smaller pulses</a:t>
            </a:r>
          </a:p>
          <a:p>
            <a:r>
              <a:rPr lang="en-US" sz="2400" dirty="0" smtClean="0"/>
              <a:t>Superconducting absorber</a:t>
            </a:r>
            <a:endParaRPr lang="en-US" sz="2400" dirty="0"/>
          </a:p>
          <a:p>
            <a:pPr lvl="1"/>
            <a:r>
              <a:rPr lang="en-US" sz="2000" dirty="0" smtClean="0"/>
              <a:t>Decay time increases with temperature – this is the opposite of what you expect for quasi-particle recombination</a:t>
            </a:r>
          </a:p>
          <a:p>
            <a:pPr lvl="1"/>
            <a:r>
              <a:rPr lang="en-US" sz="2000" dirty="0" smtClean="0"/>
              <a:t>2 decay times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9075"/>
            <a:ext cx="384175" cy="365125"/>
          </a:xfrm>
        </p:spPr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 descr="Z:\aa_Detector Development\LTD\MKID\TalksPostersProposalsPapers\ThermalMKID_APL2013\Figure_4.eps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57" b="-585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224926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TKID Measurements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Pulse Histograms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14" descr="Z:\aa_Detector Development\LTD\MKID\TalksPostersProposalsPapers\LTD-15\M-109_Set-2_175mK_Histogram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3831" r="5224" b="898"/>
          <a:stretch/>
        </p:blipFill>
        <p:spPr bwMode="auto">
          <a:xfrm>
            <a:off x="354622" y="1676399"/>
            <a:ext cx="4085993" cy="31430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029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Data taken for device with Ta absorber and Fe-55 source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Fit using matched filter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Baseline: ~ 40 </a:t>
            </a:r>
            <a:r>
              <a:rPr lang="en-US" dirty="0" err="1" smtClean="0"/>
              <a:t>eV</a:t>
            </a:r>
            <a:r>
              <a:rPr lang="en-US" dirty="0" smtClean="0"/>
              <a:t>, Measured: ~100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48194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Strong relationship between rise time and pulse height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Slope changes as a function of bath temperature</a:t>
            </a:r>
            <a:endParaRPr lang="en-US" dirty="0"/>
          </a:p>
        </p:txBody>
      </p:sp>
      <p:pic>
        <p:nvPicPr>
          <p:cNvPr id="10" name="Content Placeholder 9" descr="Z:\aa_Detector Development\LTD\MKID\TalksPostersProposalsPapers\LTD-15\M-108_RiseTime_Phase_Tem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3608" r="7039" b="-888"/>
          <a:stretch/>
        </p:blipFill>
        <p:spPr bwMode="auto">
          <a:xfrm>
            <a:off x="4800600" y="1676400"/>
            <a:ext cx="4157070" cy="28194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90600" y="1905000"/>
            <a:ext cx="1828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4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TKID Measurements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Variable rise time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68" b="-17368"/>
          <a:stretch>
            <a:fillRect/>
          </a:stretch>
        </p:blipFill>
        <p:spPr>
          <a:xfrm>
            <a:off x="4648200" y="1600201"/>
            <a:ext cx="40386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45720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Pulses from single Ta device showing range of rise time and pulse heights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Separation between </a:t>
            </a:r>
            <a:r>
              <a:rPr lang="en-US" dirty="0" err="1" smtClean="0"/>
              <a:t>Mn</a:t>
            </a:r>
            <a:r>
              <a:rPr lang="en-US" dirty="0" smtClean="0"/>
              <a:t> Kα and Kβ lines after ~ 30μsec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Device with Au </a:t>
            </a:r>
            <a:r>
              <a:rPr lang="en-US" dirty="0" err="1" smtClean="0"/>
              <a:t>absober</a:t>
            </a:r>
            <a:r>
              <a:rPr lang="en-US" dirty="0" smtClean="0"/>
              <a:t> show much less position dependence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10668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think this is due to poor </a:t>
            </a:r>
            <a:r>
              <a:rPr lang="en-US" sz="2000" dirty="0" err="1" smtClean="0"/>
              <a:t>thermalization</a:t>
            </a:r>
            <a:r>
              <a:rPr lang="en-US" sz="2000" dirty="0" smtClean="0"/>
              <a:t> in the absorber (position dependent pulse shape)</a:t>
            </a:r>
            <a:endParaRPr lang="en-US" sz="2000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143000" y="2133600"/>
            <a:ext cx="1828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0" name="Picture 14" descr="Z:\aa_Detector Development\LTD\MKID\TalksPostersProposalsPapers\LTD-15\M-109_Set-2_175mK_Histogram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3831" r="5224" b="898"/>
          <a:stretch/>
        </p:blipFill>
        <p:spPr bwMode="auto">
          <a:xfrm>
            <a:off x="354622" y="1676399"/>
            <a:ext cx="4085993" cy="31430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1000" y="5029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Data taken for device with Ta absorber and Fe-55 source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Fit using matched filter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Baseline: ~ 40 </a:t>
            </a:r>
            <a:r>
              <a:rPr lang="en-US" dirty="0" err="1" smtClean="0"/>
              <a:t>eV</a:t>
            </a:r>
            <a:r>
              <a:rPr lang="en-US" dirty="0" smtClean="0"/>
              <a:t>, Measured: ~100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990600" y="1905000"/>
            <a:ext cx="1828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2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571096" y="551506"/>
            <a:ext cx="3420504" cy="2245715"/>
            <a:chOff x="5569588" y="551506"/>
            <a:chExt cx="3420504" cy="2245715"/>
          </a:xfrm>
        </p:grpSpPr>
        <p:grpSp>
          <p:nvGrpSpPr>
            <p:cNvPr id="16" name="Group 15"/>
            <p:cNvGrpSpPr/>
            <p:nvPr/>
          </p:nvGrpSpPr>
          <p:grpSpPr>
            <a:xfrm>
              <a:off x="5569588" y="551506"/>
              <a:ext cx="3420504" cy="2245715"/>
              <a:chOff x="5569588" y="551506"/>
              <a:chExt cx="3420504" cy="2245715"/>
            </a:xfrm>
          </p:grpSpPr>
          <p:pic>
            <p:nvPicPr>
              <p:cNvPr id="2052" name="Picture 4" descr="Z:\aa_Detector Development\LTD\MKID\DeviceData\M-108\Set-2\Chip-1\Figures_for_Paper\Analysis_Data\M-108_Set-2_Noise_PSD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39"/>
              <a:stretch/>
            </p:blipFill>
            <p:spPr bwMode="auto">
              <a:xfrm>
                <a:off x="5569588" y="551506"/>
                <a:ext cx="3420504" cy="22457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6980" y="1600200"/>
                <a:ext cx="990507" cy="766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7297093" y="685800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Capacitor on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SiN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563562"/>
          </a:xfrm>
        </p:spPr>
        <p:txBody>
          <a:bodyPr/>
          <a:lstStyle/>
          <a:p>
            <a:r>
              <a:rPr lang="en-US" sz="3200" dirty="0" smtClean="0"/>
              <a:t>Reducing the noise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990600"/>
            <a:ext cx="5410200" cy="5638800"/>
          </a:xfrm>
        </p:spPr>
        <p:txBody>
          <a:bodyPr/>
          <a:lstStyle/>
          <a:p>
            <a:r>
              <a:rPr lang="en-US" sz="2400" b="1" dirty="0" smtClean="0"/>
              <a:t>Current design is particularly noisy compared to the best KID resonators. </a:t>
            </a:r>
          </a:p>
          <a:p>
            <a:pPr lvl="1"/>
            <a:r>
              <a:rPr lang="en-US" dirty="0" smtClean="0"/>
              <a:t>Baseline resolution is 45 </a:t>
            </a:r>
            <a:r>
              <a:rPr lang="en-US" dirty="0" err="1" smtClean="0"/>
              <a:t>eV</a:t>
            </a:r>
            <a:endParaRPr lang="en-US" dirty="0" smtClean="0"/>
          </a:p>
          <a:p>
            <a:pPr lvl="1"/>
            <a:r>
              <a:rPr lang="en-US" dirty="0" smtClean="0"/>
              <a:t>Strong 1/f noise component from the </a:t>
            </a:r>
            <a:r>
              <a:rPr lang="en-US" dirty="0" err="1" smtClean="0"/>
              <a:t>SiN</a:t>
            </a:r>
            <a:r>
              <a:rPr lang="en-US" dirty="0" smtClean="0"/>
              <a:t> under capacitor</a:t>
            </a:r>
          </a:p>
          <a:p>
            <a:r>
              <a:rPr lang="en-US" sz="2400" b="1" dirty="0" smtClean="0"/>
              <a:t>First attempt to remove SiN</a:t>
            </a:r>
          </a:p>
          <a:p>
            <a:pPr lvl="1"/>
            <a:r>
              <a:rPr lang="en-US" dirty="0" smtClean="0"/>
              <a:t>Baseline </a:t>
            </a:r>
            <a:r>
              <a:rPr lang="en-US" dirty="0"/>
              <a:t>resolution is 15 </a:t>
            </a:r>
            <a:r>
              <a:rPr lang="en-US" dirty="0" err="1" smtClean="0"/>
              <a:t>eV</a:t>
            </a:r>
            <a:endParaRPr lang="en-US" dirty="0" smtClean="0"/>
          </a:p>
          <a:p>
            <a:pPr lvl="2"/>
            <a:r>
              <a:rPr lang="en-US" dirty="0" smtClean="0"/>
              <a:t>Even with defects in the mask!</a:t>
            </a:r>
            <a:endParaRPr lang="en-US" dirty="0"/>
          </a:p>
          <a:p>
            <a:pPr lvl="1"/>
            <a:r>
              <a:rPr lang="en-US" dirty="0" smtClean="0"/>
              <a:t>Assuming 150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decay time</a:t>
            </a:r>
          </a:p>
          <a:p>
            <a:r>
              <a:rPr lang="en-US" sz="2400" b="1" dirty="0" smtClean="0"/>
              <a:t>There are a number of ways to further reduce the noise:</a:t>
            </a:r>
          </a:p>
          <a:p>
            <a:pPr lvl="1"/>
            <a:r>
              <a:rPr lang="en-US" dirty="0" smtClean="0"/>
              <a:t>Larger capacitor design</a:t>
            </a:r>
          </a:p>
          <a:p>
            <a:pPr lvl="1"/>
            <a:r>
              <a:rPr lang="en-US" dirty="0" smtClean="0"/>
              <a:t>Partially removing substrate under the capacitor</a:t>
            </a:r>
          </a:p>
          <a:p>
            <a:pPr lvl="1"/>
            <a:r>
              <a:rPr lang="en-US" dirty="0" smtClean="0"/>
              <a:t>SOI membranes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267200" y="2971800"/>
            <a:ext cx="1287732" cy="733136"/>
          </a:xfrm>
          <a:prstGeom prst="straightConnector1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5613999" y="4657801"/>
            <a:ext cx="3420505" cy="2159914"/>
            <a:chOff x="2286000" y="4595179"/>
            <a:chExt cx="3420505" cy="2159914"/>
          </a:xfrm>
        </p:grpSpPr>
        <p:grpSp>
          <p:nvGrpSpPr>
            <p:cNvPr id="19" name="Group 18"/>
            <p:cNvGrpSpPr/>
            <p:nvPr/>
          </p:nvGrpSpPr>
          <p:grpSpPr>
            <a:xfrm>
              <a:off x="2286000" y="4595179"/>
              <a:ext cx="3420505" cy="2159914"/>
              <a:chOff x="5569586" y="4621589"/>
              <a:chExt cx="3420505" cy="2159914"/>
            </a:xfrm>
          </p:grpSpPr>
          <p:pic>
            <p:nvPicPr>
              <p:cNvPr id="2053" name="Picture 5" descr="Z:\aa_Detector Development\LTD\MKID\TalksPostersProposalsPapers\M-108_M-120_Noise_PSD_with_without_MESA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20" r="7339"/>
              <a:stretch/>
            </p:blipFill>
            <p:spPr bwMode="auto">
              <a:xfrm>
                <a:off x="5569586" y="4621589"/>
                <a:ext cx="3420505" cy="21599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167487" y="5948877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Capacitor on </a:t>
                </a:r>
                <a:r>
                  <a:rPr lang="en-US" sz="1400" b="1" dirty="0" err="1" smtClean="0">
                    <a:solidFill>
                      <a:srgbClr val="FF0000"/>
                    </a:solidFill>
                  </a:rPr>
                  <a:t>SiN</a:t>
                </a:r>
                <a:endParaRPr lang="en-US" sz="14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1400" b="1" dirty="0" smtClean="0">
                    <a:solidFill>
                      <a:srgbClr val="0070C0"/>
                    </a:solidFill>
                  </a:rPr>
                  <a:t>Capacitor on Si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97" y="5736263"/>
              <a:ext cx="1071704" cy="6905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6228579" y="2797221"/>
            <a:ext cx="2458221" cy="1860580"/>
            <a:chOff x="6228579" y="2797221"/>
            <a:chExt cx="2458221" cy="1860580"/>
          </a:xfrm>
        </p:grpSpPr>
        <p:pic>
          <p:nvPicPr>
            <p:cNvPr id="2051" name="Picture 3" descr="Z:\aa_Detector Development\LTD\MKID\DeviceData\M-120\Photos\M120_post_resonator_lith_2.5x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92" t="14303" r="8747" b="37094"/>
            <a:stretch/>
          </p:blipFill>
          <p:spPr bwMode="auto">
            <a:xfrm>
              <a:off x="6228579" y="2797221"/>
              <a:ext cx="2458221" cy="1860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6228579" y="3205163"/>
              <a:ext cx="1539059" cy="1366837"/>
              <a:chOff x="6228579" y="3205163"/>
              <a:chExt cx="1539059" cy="1366837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6228579" y="3205163"/>
                <a:ext cx="1539059" cy="1366837"/>
              </a:xfrm>
              <a:prstGeom prst="rect">
                <a:avLst/>
              </a:prstGeom>
              <a:solidFill>
                <a:srgbClr val="00B0F0">
                  <a:alpha val="3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199174" y="4174123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bg1"/>
                    </a:solidFill>
                  </a:rPr>
                  <a:t>SiN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8" name="Rectangle 17"/>
          <p:cNvSpPr/>
          <p:nvPr/>
        </p:nvSpPr>
        <p:spPr bwMode="auto">
          <a:xfrm>
            <a:off x="5542427" y="2815628"/>
            <a:ext cx="3574414" cy="4024263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81264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066800"/>
            <a:ext cx="5791200" cy="5029200"/>
          </a:xfrm>
        </p:spPr>
        <p:txBody>
          <a:bodyPr/>
          <a:lstStyle/>
          <a:p>
            <a:r>
              <a:rPr lang="en-US" sz="2200" b="1" dirty="0" smtClean="0"/>
              <a:t>Reduce noise </a:t>
            </a:r>
            <a:r>
              <a:rPr lang="en-US" sz="2200" dirty="0" smtClean="0"/>
              <a:t>(previous slide)</a:t>
            </a:r>
          </a:p>
          <a:p>
            <a:r>
              <a:rPr lang="en-US" sz="2200" b="1" dirty="0" smtClean="0"/>
              <a:t>Absorbers with better </a:t>
            </a:r>
            <a:r>
              <a:rPr lang="en-US" sz="2200" b="1" dirty="0" err="1" smtClean="0"/>
              <a:t>thermalization</a:t>
            </a:r>
            <a:endParaRPr lang="en-US" sz="2200" b="1" dirty="0" smtClean="0"/>
          </a:p>
          <a:p>
            <a:pPr lvl="1"/>
            <a:r>
              <a:rPr lang="en-US" dirty="0" smtClean="0"/>
              <a:t>Au </a:t>
            </a:r>
            <a:r>
              <a:rPr lang="en-US" dirty="0" err="1" smtClean="0"/>
              <a:t>underlayers</a:t>
            </a:r>
            <a:r>
              <a:rPr lang="en-US" dirty="0" smtClean="0"/>
              <a:t>, </a:t>
            </a:r>
            <a:r>
              <a:rPr lang="en-US" dirty="0" err="1" smtClean="0"/>
              <a:t>Sn</a:t>
            </a:r>
            <a:r>
              <a:rPr lang="en-US" dirty="0" smtClean="0"/>
              <a:t>, Bi, </a:t>
            </a:r>
            <a:r>
              <a:rPr lang="en-US" dirty="0" err="1" smtClean="0"/>
              <a:t>HgCdTe</a:t>
            </a:r>
            <a:endParaRPr lang="en-US" dirty="0" smtClean="0"/>
          </a:p>
          <a:p>
            <a:pPr lvl="1"/>
            <a:r>
              <a:rPr lang="en-US" dirty="0" smtClean="0"/>
              <a:t>Decouple absorber from resonators (“double island”)</a:t>
            </a:r>
          </a:p>
          <a:p>
            <a:r>
              <a:rPr lang="en-US" sz="2200" b="1" dirty="0" smtClean="0"/>
              <a:t>Effects </a:t>
            </a:r>
            <a:r>
              <a:rPr lang="en-US" sz="2200" b="1" dirty="0"/>
              <a:t>of the absorber of the resonator properties </a:t>
            </a:r>
            <a:endParaRPr lang="en-US" sz="2200" b="1" dirty="0" smtClean="0"/>
          </a:p>
          <a:p>
            <a:pPr lvl="1"/>
            <a:r>
              <a:rPr lang="en-US" dirty="0" smtClean="0"/>
              <a:t>Au absorbers reduce the Qi</a:t>
            </a:r>
            <a:endParaRPr lang="en-US" dirty="0"/>
          </a:p>
          <a:p>
            <a:pPr lvl="1"/>
            <a:r>
              <a:rPr lang="en-US" dirty="0" smtClean="0"/>
              <a:t>The presence of a superconducting </a:t>
            </a:r>
            <a:r>
              <a:rPr lang="en-US" dirty="0" err="1" smtClean="0"/>
              <a:t>underlayer</a:t>
            </a:r>
            <a:r>
              <a:rPr lang="en-US" dirty="0" smtClean="0"/>
              <a:t> seems to help</a:t>
            </a:r>
          </a:p>
          <a:p>
            <a:pPr lvl="1"/>
            <a:r>
              <a:rPr lang="en-US" dirty="0" smtClean="0"/>
              <a:t>Possible different designs with less coupling between the absorber and the resonator</a:t>
            </a:r>
            <a:endParaRPr lang="en-US" dirty="0"/>
          </a:p>
          <a:p>
            <a:r>
              <a:rPr lang="en-US" sz="2200" b="1" dirty="0" smtClean="0"/>
              <a:t>Better Modeling</a:t>
            </a:r>
          </a:p>
          <a:p>
            <a:pPr lvl="1"/>
            <a:r>
              <a:rPr lang="en-US" dirty="0" smtClean="0"/>
              <a:t>Improve thermal simulations to better guide device design</a:t>
            </a:r>
          </a:p>
          <a:p>
            <a:pPr lvl="1"/>
            <a:r>
              <a:rPr lang="en-US" dirty="0" smtClean="0"/>
              <a:t>Analytical model of Thermal KIDs</a:t>
            </a:r>
            <a:endParaRPr lang="en-US" sz="2000" dirty="0" smtClean="0"/>
          </a:p>
          <a:p>
            <a:pPr lvl="2"/>
            <a:r>
              <a:rPr lang="en-US" dirty="0" smtClean="0"/>
              <a:t>See recent work by Lindeman </a:t>
            </a:r>
            <a:r>
              <a:rPr lang="en-US" dirty="0" err="1" smtClean="0"/>
              <a:t>et.al</a:t>
            </a:r>
            <a:r>
              <a:rPr lang="en-US" dirty="0" smtClean="0"/>
              <a:t>. in J Appl. Phys.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  <p:pic>
        <p:nvPicPr>
          <p:cNvPr id="9" name="Picture 2" descr="Z:\aa_Detector Development\LTD\MKID\DeviceData\M-112\Photos\M112_post_KOH_1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/>
          <a:stretch/>
        </p:blipFill>
        <p:spPr bwMode="auto">
          <a:xfrm rot="5400000">
            <a:off x="5872503" y="1366497"/>
            <a:ext cx="341879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5410200" y="2286000"/>
            <a:ext cx="1676400" cy="6096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02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MKIDs are a versatile detector for applications from sub-mm to gamma ray enabling large number of pixels</a:t>
            </a:r>
          </a:p>
          <a:p>
            <a:r>
              <a:rPr lang="en-US" sz="2400" dirty="0" smtClean="0"/>
              <a:t>TKID is a new variation that uses the inductor as a sensitive thermometer</a:t>
            </a:r>
          </a:p>
          <a:p>
            <a:r>
              <a:rPr lang="en-US" sz="2400" dirty="0" smtClean="0"/>
              <a:t>Prototype TKID x-ray detector has baseline FWHM resolution of 44 </a:t>
            </a:r>
            <a:r>
              <a:rPr lang="en-US" sz="2400" dirty="0" err="1" smtClean="0"/>
              <a:t>eV</a:t>
            </a:r>
            <a:r>
              <a:rPr lang="en-US" sz="2400" dirty="0" smtClean="0"/>
              <a:t> @ 6 </a:t>
            </a:r>
            <a:r>
              <a:rPr lang="en-US" sz="2400" dirty="0" err="1" smtClean="0"/>
              <a:t>keV</a:t>
            </a:r>
            <a:r>
              <a:rPr lang="en-US" sz="2400" dirty="0" smtClean="0"/>
              <a:t>  (measures ~100 </a:t>
            </a:r>
            <a:r>
              <a:rPr lang="en-US" sz="2400" dirty="0" err="1" smtClean="0"/>
              <a:t>eV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On going work to improve energy resolution, position dependence and understand the fundamental limits of these devices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269132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X-ray Detector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r>
              <a:rPr lang="en-US" sz="2400" dirty="0" smtClean="0"/>
              <a:t>Spectroscopy at synchrotrons is defined by two widely used detector types</a:t>
            </a:r>
          </a:p>
          <a:p>
            <a:pPr lvl="1"/>
            <a:r>
              <a:rPr lang="en-US" sz="1800" dirty="0" smtClean="0"/>
              <a:t>Solid State, e.g. Si drift diode</a:t>
            </a:r>
          </a:p>
          <a:p>
            <a:pPr lvl="2"/>
            <a:r>
              <a:rPr lang="en-US" sz="1600" dirty="0" smtClean="0"/>
              <a:t>Count rate &gt; 1MHZ</a:t>
            </a:r>
          </a:p>
          <a:p>
            <a:pPr lvl="2"/>
            <a:r>
              <a:rPr lang="en-US" sz="1600" dirty="0" smtClean="0"/>
              <a:t>Limited resolution (~150 </a:t>
            </a:r>
            <a:r>
              <a:rPr lang="en-US" sz="1600" dirty="0" err="1" smtClean="0"/>
              <a:t>eV</a:t>
            </a:r>
            <a:r>
              <a:rPr lang="en-US" sz="1600" dirty="0" smtClean="0"/>
              <a:t> at 6 </a:t>
            </a:r>
            <a:r>
              <a:rPr lang="en-US" sz="1600" dirty="0" err="1" smtClean="0"/>
              <a:t>keV</a:t>
            </a:r>
            <a:r>
              <a:rPr lang="en-US" sz="1600" dirty="0" smtClean="0"/>
              <a:t>)</a:t>
            </a:r>
          </a:p>
          <a:p>
            <a:pPr lvl="1"/>
            <a:r>
              <a:rPr lang="en-US" sz="1800" dirty="0" smtClean="0"/>
              <a:t>Wavelength dispersive, e.g. bent crystal analyzer or grating</a:t>
            </a:r>
          </a:p>
          <a:p>
            <a:pPr lvl="2"/>
            <a:r>
              <a:rPr lang="en-US" sz="1600" dirty="0" smtClean="0"/>
              <a:t>Sub-</a:t>
            </a:r>
            <a:r>
              <a:rPr lang="en-US" sz="1600" dirty="0" err="1" smtClean="0"/>
              <a:t>eV</a:t>
            </a:r>
            <a:r>
              <a:rPr lang="en-US" sz="1600" dirty="0" smtClean="0"/>
              <a:t> resolution</a:t>
            </a:r>
          </a:p>
          <a:p>
            <a:pPr lvl="2"/>
            <a:r>
              <a:rPr lang="en-US" sz="1600" dirty="0" smtClean="0"/>
              <a:t>Limited solid angle and efficiency</a:t>
            </a:r>
            <a:endParaRPr lang="en-US" sz="1600" dirty="0"/>
          </a:p>
          <a:p>
            <a:r>
              <a:rPr lang="en-US" sz="2400" dirty="0" smtClean="0"/>
              <a:t>Take advantage of local resources</a:t>
            </a:r>
          </a:p>
          <a:p>
            <a:pPr lvl="1"/>
            <a:r>
              <a:rPr lang="en-US" sz="1800" dirty="0" smtClean="0"/>
              <a:t>Center for </a:t>
            </a:r>
            <a:r>
              <a:rPr lang="en-US" sz="1800" dirty="0" err="1" smtClean="0"/>
              <a:t>Nanoscale</a:t>
            </a:r>
            <a:r>
              <a:rPr lang="en-US" sz="1800" dirty="0" smtClean="0"/>
              <a:t> Materials User Facility for device fabrication</a:t>
            </a:r>
          </a:p>
          <a:p>
            <a:pPr lvl="1"/>
            <a:r>
              <a:rPr lang="en-US" sz="1800" dirty="0" smtClean="0"/>
              <a:t>Transition Edge Sensors expertise from </a:t>
            </a:r>
            <a:r>
              <a:rPr lang="en-US" sz="1800" dirty="0" err="1" smtClean="0"/>
              <a:t>Uchicago</a:t>
            </a:r>
            <a:r>
              <a:rPr lang="en-US" sz="1800" dirty="0" smtClean="0"/>
              <a:t>/ANL Cosmology for SPT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2289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9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0176" cy="1143000"/>
          </a:xfrm>
        </p:spPr>
        <p:txBody>
          <a:bodyPr/>
          <a:lstStyle/>
          <a:p>
            <a:r>
              <a:rPr lang="en-US" sz="2800" dirty="0" smtClean="0"/>
              <a:t>Example Application: X-ray </a:t>
            </a:r>
            <a:r>
              <a:rPr lang="en-US" sz="2800" dirty="0"/>
              <a:t>m</a:t>
            </a:r>
            <a:r>
              <a:rPr lang="en-US" sz="2800" dirty="0" smtClean="0"/>
              <a:t>icroscopy of cells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2289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210529"/>
            <a:ext cx="4724400" cy="3200118"/>
          </a:xfrm>
        </p:spPr>
        <p:txBody>
          <a:bodyPr/>
          <a:lstStyle/>
          <a:p>
            <a:r>
              <a:rPr lang="en-US" sz="2400" dirty="0" smtClean="0"/>
              <a:t>Mapping elemental distributions</a:t>
            </a:r>
          </a:p>
          <a:p>
            <a:r>
              <a:rPr lang="en-US" sz="2400" dirty="0" smtClean="0"/>
              <a:t>Resolve overlapping emission lines</a:t>
            </a:r>
          </a:p>
          <a:p>
            <a:r>
              <a:rPr lang="en-US" sz="2400" dirty="0" smtClean="0"/>
              <a:t>Differentiate </a:t>
            </a:r>
            <a:r>
              <a:rPr lang="en-US" sz="2400" dirty="0" err="1"/>
              <a:t>Pt</a:t>
            </a:r>
            <a:r>
              <a:rPr lang="en-US" sz="2400" dirty="0"/>
              <a:t> L</a:t>
            </a:r>
            <a:r>
              <a:rPr lang="el-GR" sz="2400" dirty="0"/>
              <a:t>α</a:t>
            </a:r>
            <a:r>
              <a:rPr lang="el-GR" sz="2400" baseline="-25000" dirty="0"/>
              <a:t>1</a:t>
            </a:r>
            <a:r>
              <a:rPr lang="el-GR" sz="2400" dirty="0"/>
              <a:t> </a:t>
            </a:r>
            <a:r>
              <a:rPr lang="en-US" sz="2400" dirty="0" smtClean="0"/>
              <a:t>from Zn </a:t>
            </a:r>
            <a:r>
              <a:rPr lang="en-US" sz="2400" dirty="0"/>
              <a:t>K</a:t>
            </a:r>
            <a:r>
              <a:rPr lang="el-GR" sz="2400" dirty="0"/>
              <a:t>β </a:t>
            </a:r>
            <a:r>
              <a:rPr lang="en-US" sz="2400" dirty="0"/>
              <a:t>signals </a:t>
            </a:r>
            <a:r>
              <a:rPr lang="en-US" sz="2400" dirty="0" smtClean="0"/>
              <a:t>(130 </a:t>
            </a:r>
            <a:r>
              <a:rPr lang="en-US" sz="2400" dirty="0" err="1" smtClean="0"/>
              <a:t>eV</a:t>
            </a:r>
            <a:r>
              <a:rPr lang="en-US" sz="2400" dirty="0" smtClean="0"/>
              <a:t> spacing). </a:t>
            </a:r>
          </a:p>
          <a:p>
            <a:r>
              <a:rPr lang="en-US" sz="2400" dirty="0" smtClean="0"/>
              <a:t>Resolve </a:t>
            </a:r>
            <a:r>
              <a:rPr lang="en-US" sz="2400" dirty="0" err="1" smtClean="0"/>
              <a:t>K</a:t>
            </a:r>
            <a:r>
              <a:rPr lang="en-US" sz="2400" dirty="0" err="1" smtClean="0">
                <a:latin typeface="Symbol" pitchFamily="18" charset="2"/>
              </a:rPr>
              <a:t>a</a:t>
            </a:r>
            <a:r>
              <a:rPr lang="en-US" sz="2400" dirty="0" smtClean="0"/>
              <a:t>/K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 </a:t>
            </a:r>
            <a:r>
              <a:rPr lang="en-US" sz="2400" dirty="0"/>
              <a:t>overlaps </a:t>
            </a:r>
            <a:endParaRPr lang="en-US" sz="2400" dirty="0" smtClean="0"/>
          </a:p>
          <a:p>
            <a:r>
              <a:rPr lang="en-US" sz="2400" dirty="0" smtClean="0"/>
              <a:t>Need ~ 30 </a:t>
            </a:r>
            <a:r>
              <a:rPr lang="en-US" sz="2400" dirty="0" err="1" smtClean="0"/>
              <a:t>eV</a:t>
            </a:r>
            <a:endParaRPr lang="en-US" sz="24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99" y="1066799"/>
            <a:ext cx="3709555" cy="15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113867" y="2795588"/>
            <a:ext cx="3581400" cy="3400424"/>
            <a:chOff x="5334000" y="1153823"/>
            <a:chExt cx="3581400" cy="340042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34000" y="1153823"/>
              <a:ext cx="3580311" cy="340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3"/>
            <p:cNvSpPr/>
            <p:nvPr/>
          </p:nvSpPr>
          <p:spPr bwMode="auto">
            <a:xfrm>
              <a:off x="6858000" y="2743200"/>
              <a:ext cx="2057400" cy="1811047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43000" y="6481263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Ilinski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et al.,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The Direct Mapping of the Uptake of Platinum Anticancer Agents in Individual</a:t>
            </a:r>
          </a:p>
          <a:p>
            <a:pPr algn="r"/>
            <a:r>
              <a:rPr lang="en-US" sz="900" dirty="0">
                <a:latin typeface="Times New Roman" pitchFamily="18" charset="0"/>
                <a:cs typeface="Times New Roman" pitchFamily="18" charset="0"/>
              </a:rPr>
              <a:t>Human Ovarian Adenocarcinoma Cells Using a Hard X-ray Microprobe, CANCER RESEARCH 63, 1776–1779, April 15, 2003</a:t>
            </a:r>
          </a:p>
        </p:txBody>
      </p:sp>
    </p:spTree>
    <p:extLst>
      <p:ext uri="{BB962C8B-B14F-4D97-AF65-F5344CB8AC3E}">
        <p14:creationId xmlns:p14="http://schemas.microsoft.com/office/powerpoint/2010/main" val="406319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1295400"/>
          </a:xfrm>
        </p:spPr>
        <p:txBody>
          <a:bodyPr/>
          <a:lstStyle/>
          <a:p>
            <a:r>
              <a:rPr lang="en-US" sz="2800" dirty="0" smtClean="0"/>
              <a:t>Mapping heavy elements (L-lines) in integrated circuits.</a:t>
            </a:r>
          </a:p>
          <a:p>
            <a:pPr lvl="1"/>
            <a:r>
              <a:rPr lang="en-US" sz="2000" dirty="0" smtClean="0"/>
              <a:t>For example </a:t>
            </a:r>
            <a:r>
              <a:rPr lang="en-US" sz="2000" dirty="0" err="1" smtClean="0"/>
              <a:t>Er</a:t>
            </a:r>
            <a:r>
              <a:rPr lang="en-US" sz="2000" dirty="0" smtClean="0"/>
              <a:t>, </a:t>
            </a:r>
            <a:r>
              <a:rPr lang="en-US" sz="2000" dirty="0" err="1" smtClean="0"/>
              <a:t>Hf</a:t>
            </a:r>
            <a:r>
              <a:rPr lang="en-US" sz="2000" dirty="0" smtClean="0"/>
              <a:t>, Ta, Tb, Tm, W</a:t>
            </a:r>
          </a:p>
          <a:p>
            <a:pPr lvl="1"/>
            <a:r>
              <a:rPr lang="en-US" sz="2000" dirty="0" smtClean="0"/>
              <a:t>Significant overlaps.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6557406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Courtesy of BAE Systems &amp; Stefan Vogt (APS)</a:t>
            </a:r>
            <a:endParaRPr lang="en-US" sz="1100" dirty="0"/>
          </a:p>
        </p:txBody>
      </p:sp>
      <p:grpSp>
        <p:nvGrpSpPr>
          <p:cNvPr id="6" name="Group 5"/>
          <p:cNvGrpSpPr/>
          <p:nvPr/>
        </p:nvGrpSpPr>
        <p:grpSpPr>
          <a:xfrm>
            <a:off x="1905000" y="2438400"/>
            <a:ext cx="6705599" cy="3600450"/>
            <a:chOff x="1905000" y="2743200"/>
            <a:chExt cx="6705599" cy="3600450"/>
          </a:xfrm>
        </p:grpSpPr>
        <p:pic>
          <p:nvPicPr>
            <p:cNvPr id="9218" name="Picture 2" descr="Z:\aa_Detector Development\LTD\MKID\Applications\InSituNanoprobe\Stefan-BAE-spectrum\example_W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743200"/>
              <a:ext cx="5014913" cy="360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919912" y="2764682"/>
              <a:ext cx="16906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Tungsten?</a:t>
              </a:r>
              <a:endParaRPr lang="en-US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05000" y="2438400"/>
            <a:ext cx="6705600" cy="3600450"/>
            <a:chOff x="2057400" y="2133600"/>
            <a:chExt cx="6705600" cy="3600450"/>
          </a:xfrm>
        </p:grpSpPr>
        <p:pic>
          <p:nvPicPr>
            <p:cNvPr id="9219" name="Picture 3" descr="Z:\aa_Detector Development\LTD\MKID\Applications\InSituNanoprobe\Stefan-BAE-spectrum\example_Hf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133600"/>
              <a:ext cx="5014913" cy="360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072313" y="2168936"/>
              <a:ext cx="16906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Hafnium 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04999" y="2442852"/>
            <a:ext cx="6705600" cy="3600450"/>
            <a:chOff x="-4572000" y="2667000"/>
            <a:chExt cx="6705600" cy="3600450"/>
          </a:xfrm>
        </p:grpSpPr>
        <p:pic>
          <p:nvPicPr>
            <p:cNvPr id="9220" name="Picture 4" descr="Z:\aa_Detector Development\LTD\MKID\Applications\InSituNanoprobe\Stefan-BAE-spectrum\example_E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0" y="2667000"/>
              <a:ext cx="5014913" cy="360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42913" y="2667000"/>
              <a:ext cx="16906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Erbium ?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2438400"/>
            <a:ext cx="6705600" cy="3600739"/>
            <a:chOff x="-3998912" y="1147474"/>
            <a:chExt cx="6705600" cy="3600739"/>
          </a:xfrm>
        </p:grpSpPr>
        <p:pic>
          <p:nvPicPr>
            <p:cNvPr id="9221" name="Picture 5" descr="Z:\aa_Detector Development\LTD\MKID\Applications\InSituNanoprobe\Stefan-BAE-spectrum\example_Tb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98912" y="1147763"/>
              <a:ext cx="5014913" cy="360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016001" y="1147474"/>
              <a:ext cx="16906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Terbium ?</a:t>
              </a: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563562"/>
          </a:xfrm>
        </p:spPr>
        <p:txBody>
          <a:bodyPr/>
          <a:lstStyle/>
          <a:p>
            <a:r>
              <a:rPr lang="en-US" sz="2800" dirty="0" smtClean="0"/>
              <a:t>Example Application: X-ray </a:t>
            </a:r>
            <a:r>
              <a:rPr lang="en-US" sz="2800" dirty="0"/>
              <a:t>m</a:t>
            </a:r>
            <a:r>
              <a:rPr lang="en-US" sz="2800" dirty="0" smtClean="0"/>
              <a:t>icroscopy of circuits</a:t>
            </a:r>
            <a:endParaRPr lang="en-US" sz="2800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76840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Microwave Kinetic Inductance Detectors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5029200" cy="4525963"/>
          </a:xfrm>
        </p:spPr>
        <p:txBody>
          <a:bodyPr/>
          <a:lstStyle/>
          <a:p>
            <a:r>
              <a:rPr lang="en-US" sz="2000" b="1" dirty="0" smtClean="0"/>
              <a:t>Excess </a:t>
            </a:r>
            <a:r>
              <a:rPr lang="en-US" sz="2000" b="1" dirty="0" err="1" smtClean="0">
                <a:solidFill>
                  <a:srgbClr val="0070C0"/>
                </a:solidFill>
              </a:rPr>
              <a:t>quasiparticles</a:t>
            </a:r>
            <a:r>
              <a:rPr lang="en-US" sz="2000" b="1" dirty="0" smtClean="0"/>
              <a:t> or </a:t>
            </a:r>
            <a:r>
              <a:rPr lang="en-US" sz="20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/>
              <a:t> generated by x-ray causes an inductance increase (i.e., “kinetic inductance”)</a:t>
            </a:r>
          </a:p>
          <a:p>
            <a:pPr lvl="1"/>
            <a:r>
              <a:rPr lang="en-US" sz="1600" b="1" dirty="0" smtClean="0"/>
              <a:t>Measure inductance change in a LC resonating circuit</a:t>
            </a:r>
            <a:endParaRPr lang="en-US" sz="1600" b="1" dirty="0"/>
          </a:p>
        </p:txBody>
      </p:sp>
      <p:pic>
        <p:nvPicPr>
          <p:cNvPr id="19466" name="Picture 2" descr="Picture 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330324"/>
            <a:ext cx="1600199" cy="1492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52400" y="4038600"/>
            <a:ext cx="5791200" cy="1905000"/>
            <a:chOff x="152400" y="3962400"/>
            <a:chExt cx="5791200" cy="1905000"/>
          </a:xfrm>
        </p:grpSpPr>
        <p:pic>
          <p:nvPicPr>
            <p:cNvPr id="29706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4589462"/>
              <a:ext cx="3676650" cy="12779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152400" y="3962400"/>
              <a:ext cx="579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Multiplexing: </a:t>
              </a:r>
              <a:r>
                <a:rPr lang="en-US" dirty="0" smtClean="0"/>
                <a:t>Lithographically vary geometric inductance/resonant frequency…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19800" y="1219200"/>
            <a:ext cx="2971800" cy="4889500"/>
            <a:chOff x="6019800" y="1143000"/>
            <a:chExt cx="2971800" cy="4889500"/>
          </a:xfrm>
        </p:grpSpPr>
        <p:grpSp>
          <p:nvGrpSpPr>
            <p:cNvPr id="14" name="Group 13"/>
            <p:cNvGrpSpPr/>
            <p:nvPr/>
          </p:nvGrpSpPr>
          <p:grpSpPr>
            <a:xfrm>
              <a:off x="6172200" y="1676399"/>
              <a:ext cx="2819400" cy="1965325"/>
              <a:chOff x="5791200" y="1179513"/>
              <a:chExt cx="3200400" cy="2462212"/>
            </a:xfrm>
          </p:grpSpPr>
          <p:pic>
            <p:nvPicPr>
              <p:cNvPr id="19461" name="Picture 6" descr="Picture 4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91200" y="1179513"/>
                <a:ext cx="2743200" cy="24622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8172145" y="1777425"/>
                <a:ext cx="819455" cy="58477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3200" b="1" i="1" spc="3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D</a:t>
                </a:r>
                <a:r>
                  <a:rPr lang="en-US" sz="3200" b="1" i="1" spc="3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en-US" sz="3200" b="1" i="1" spc="3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169030" y="3886200"/>
              <a:ext cx="2785334" cy="2146300"/>
              <a:chOff x="5872017" y="3649484"/>
              <a:chExt cx="3082346" cy="2374900"/>
            </a:xfrm>
          </p:grpSpPr>
          <p:pic>
            <p:nvPicPr>
              <p:cNvPr id="19460" name="Picture 5" descr="Picture 3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72017" y="3649484"/>
                <a:ext cx="2701925" cy="2374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8077200" y="4419600"/>
                <a:ext cx="877163" cy="58477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3200" b="1" i="1" spc="3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D</a:t>
                </a:r>
                <a:r>
                  <a:rPr lang="en-US" sz="3200" b="1" i="1" spc="3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sz="3200" b="1" i="1" spc="3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endParaRPr lang="en-US" sz="32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019800" y="1143000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Observables….</a:t>
              </a:r>
              <a:endParaRPr lang="en-US" sz="2400" b="1" dirty="0"/>
            </a:p>
          </p:txBody>
        </p:sp>
      </p:grp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41267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MKID Development at Argonne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sz="2400" dirty="0"/>
              <a:t>The  goal is energy resolution ~ 10eV with good count rate capabilities (&gt; 100kcps) </a:t>
            </a:r>
            <a:endParaRPr lang="en-US" sz="2400" dirty="0" smtClean="0"/>
          </a:p>
          <a:p>
            <a:r>
              <a:rPr lang="en-US" sz="2400" dirty="0" smtClean="0"/>
              <a:t>Entire </a:t>
            </a:r>
            <a:r>
              <a:rPr lang="en-US" sz="2400" dirty="0" smtClean="0"/>
              <a:t>Process is done “In-house”</a:t>
            </a:r>
          </a:p>
          <a:p>
            <a:pPr lvl="1"/>
            <a:r>
              <a:rPr lang="en-US" sz="2000" dirty="0"/>
              <a:t>Device Simulation</a:t>
            </a:r>
          </a:p>
          <a:p>
            <a:pPr lvl="2"/>
            <a:r>
              <a:rPr lang="en-US" sz="1800" dirty="0"/>
              <a:t>RF simulations</a:t>
            </a:r>
          </a:p>
          <a:p>
            <a:pPr lvl="2"/>
            <a:r>
              <a:rPr lang="en-US" sz="1800" dirty="0"/>
              <a:t>Thermal </a:t>
            </a:r>
            <a:r>
              <a:rPr lang="en-US" sz="1800" dirty="0" smtClean="0"/>
              <a:t>modeling</a:t>
            </a:r>
            <a:endParaRPr lang="en-US" sz="2000" dirty="0" smtClean="0"/>
          </a:p>
          <a:p>
            <a:pPr lvl="1"/>
            <a:r>
              <a:rPr lang="en-US" sz="2000" dirty="0" smtClean="0"/>
              <a:t>Fabrication</a:t>
            </a:r>
            <a:endParaRPr lang="en-US" sz="2000" dirty="0" smtClean="0"/>
          </a:p>
          <a:p>
            <a:pPr lvl="2"/>
            <a:r>
              <a:rPr lang="en-US" sz="1800" dirty="0" smtClean="0"/>
              <a:t>Custom deposition system</a:t>
            </a:r>
          </a:p>
          <a:p>
            <a:pPr lvl="2"/>
            <a:r>
              <a:rPr lang="en-US" sz="1800" dirty="0" smtClean="0"/>
              <a:t>Processing at Center for </a:t>
            </a:r>
            <a:r>
              <a:rPr lang="en-US" sz="1800" dirty="0" err="1" smtClean="0"/>
              <a:t>Nanoscale</a:t>
            </a:r>
            <a:r>
              <a:rPr lang="en-US" sz="1800" dirty="0" smtClean="0"/>
              <a:t> Materials User Facility </a:t>
            </a:r>
          </a:p>
          <a:p>
            <a:pPr lvl="1"/>
            <a:r>
              <a:rPr lang="en-US" sz="2000" dirty="0" smtClean="0"/>
              <a:t>Device </a:t>
            </a:r>
            <a:r>
              <a:rPr lang="en-US" sz="2000" dirty="0" smtClean="0"/>
              <a:t>Testing</a:t>
            </a:r>
          </a:p>
          <a:p>
            <a:pPr lvl="2"/>
            <a:r>
              <a:rPr lang="en-US" sz="1800" dirty="0" smtClean="0"/>
              <a:t>100 </a:t>
            </a:r>
            <a:r>
              <a:rPr lang="en-US" sz="1800" dirty="0" err="1" smtClean="0"/>
              <a:t>mK</a:t>
            </a:r>
            <a:r>
              <a:rPr lang="en-US" sz="1800" dirty="0" smtClean="0"/>
              <a:t> cryostat</a:t>
            </a:r>
          </a:p>
          <a:p>
            <a:pPr lvl="2"/>
            <a:r>
              <a:rPr lang="en-US" sz="1800" dirty="0" smtClean="0"/>
              <a:t>RF electronics</a:t>
            </a:r>
          </a:p>
          <a:p>
            <a:pPr lvl="2"/>
            <a:r>
              <a:rPr lang="en-US" sz="1800" dirty="0" smtClean="0"/>
              <a:t>“Roach”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180746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MKID Development at Argonne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RF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590801"/>
          </a:xfrm>
        </p:spPr>
        <p:txBody>
          <a:bodyPr/>
          <a:lstStyle/>
          <a:p>
            <a:r>
              <a:rPr lang="en-US" sz="2400" dirty="0" smtClean="0"/>
              <a:t>MKIDs is a planar microwave resonator</a:t>
            </a:r>
          </a:p>
          <a:p>
            <a:pPr lvl="1"/>
            <a:r>
              <a:rPr lang="en-US" sz="2000" dirty="0" smtClean="0"/>
              <a:t>Use Sonnet software</a:t>
            </a:r>
          </a:p>
          <a:p>
            <a:pPr lvl="1"/>
            <a:r>
              <a:rPr lang="en-US" sz="2000" dirty="0" smtClean="0"/>
              <a:t>Incorporate surface inductance into model</a:t>
            </a:r>
          </a:p>
          <a:p>
            <a:pPr lvl="1"/>
            <a:r>
              <a:rPr lang="en-US" sz="2000" dirty="0" smtClean="0"/>
              <a:t>Solve for</a:t>
            </a:r>
          </a:p>
          <a:p>
            <a:pPr lvl="2"/>
            <a:r>
              <a:rPr lang="en-US" sz="1800" dirty="0" smtClean="0"/>
              <a:t>Resonance frequency</a:t>
            </a:r>
          </a:p>
          <a:p>
            <a:pPr lvl="2"/>
            <a:r>
              <a:rPr lang="en-US" sz="1800" dirty="0" smtClean="0"/>
              <a:t>Quality factor</a:t>
            </a:r>
          </a:p>
          <a:p>
            <a:pPr lvl="2"/>
            <a:r>
              <a:rPr lang="en-US" sz="1800" dirty="0" smtClean="0"/>
              <a:t>Current Density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Resonator Geometry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3810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Resonance Frequency and Q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3810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Density</a:t>
            </a:r>
            <a:endParaRPr lang="en-US" dirty="0"/>
          </a:p>
        </p:txBody>
      </p:sp>
      <p:pic>
        <p:nvPicPr>
          <p:cNvPr id="14" name="Picture 13" descr="resoance_q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267200"/>
            <a:ext cx="2695424" cy="1963141"/>
          </a:xfrm>
          <a:prstGeom prst="rect">
            <a:avLst/>
          </a:prstGeom>
        </p:spPr>
      </p:pic>
      <p:pic>
        <p:nvPicPr>
          <p:cNvPr id="15" name="Picture 14" descr="LEKID_WSi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200"/>
            <a:ext cx="2340784" cy="1905000"/>
          </a:xfrm>
          <a:prstGeom prst="rect">
            <a:avLst/>
          </a:prstGeom>
        </p:spPr>
      </p:pic>
      <p:pic>
        <p:nvPicPr>
          <p:cNvPr id="9" name="Picture 8" descr="LKID-current-density-sonne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191000"/>
            <a:ext cx="2518172" cy="2057400"/>
          </a:xfrm>
          <a:prstGeom prst="rect">
            <a:avLst/>
          </a:prstGeom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</p:spTree>
    <p:extLst>
      <p:ext uri="{BB962C8B-B14F-4D97-AF65-F5344CB8AC3E}">
        <p14:creationId xmlns:p14="http://schemas.microsoft.com/office/powerpoint/2010/main" val="358032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15400" cy="5257800"/>
          </a:xfrm>
        </p:spPr>
        <p:txBody>
          <a:bodyPr/>
          <a:lstStyle/>
          <a:p>
            <a:pPr marL="800100" lvl="1" indent="-342900" eaLnBrk="1" hangingPunct="1">
              <a:buFont typeface="+mj-lt"/>
              <a:buAutoNum type="arabicPeriod"/>
            </a:pPr>
            <a:r>
              <a:rPr lang="en-US" sz="2400" b="1" dirty="0" smtClean="0"/>
              <a:t>Device </a:t>
            </a:r>
            <a:r>
              <a:rPr lang="en-US" sz="2400" b="1" dirty="0" smtClean="0"/>
              <a:t>Fabrication</a:t>
            </a:r>
          </a:p>
          <a:p>
            <a:pPr marL="1200150" lvl="2" indent="-342900" eaLnBrk="1" hangingPunct="1">
              <a:buFont typeface="Wingdings" pitchFamily="2" charset="2"/>
              <a:buChar char="Ø"/>
            </a:pPr>
            <a:r>
              <a:rPr lang="en-US" sz="1800" dirty="0" smtClean="0"/>
              <a:t>Completely in-house with dedicated deposition chamber</a:t>
            </a:r>
          </a:p>
          <a:p>
            <a:pPr marL="800100" lvl="1" indent="-342900" eaLnBrk="1" hangingPunct="1">
              <a:buFont typeface="+mj-lt"/>
              <a:buAutoNum type="arabicPeriod"/>
            </a:pPr>
            <a:r>
              <a:rPr lang="en-US" sz="2400" b="1" dirty="0" smtClean="0"/>
              <a:t>Cryogenics and Device Characterization</a:t>
            </a:r>
          </a:p>
          <a:p>
            <a:pPr marL="1200150" lvl="2" indent="-342900" eaLnBrk="1" hangingPunct="1">
              <a:buFont typeface="Wingdings" pitchFamily="2" charset="2"/>
              <a:buChar char="Ø"/>
            </a:pPr>
            <a:r>
              <a:rPr lang="en-US" sz="1800" dirty="0" smtClean="0"/>
              <a:t>Turnkey 100 </a:t>
            </a:r>
            <a:r>
              <a:rPr lang="en-US" sz="1800" dirty="0" err="1" smtClean="0"/>
              <a:t>mK</a:t>
            </a:r>
            <a:r>
              <a:rPr lang="en-US" sz="1800" dirty="0" smtClean="0"/>
              <a:t> cryostat (cryogen-free)</a:t>
            </a:r>
          </a:p>
          <a:p>
            <a:pPr marL="800100" lvl="1" indent="-342900" eaLnBrk="1" hangingPunct="1">
              <a:buFont typeface="+mj-lt"/>
              <a:buAutoNum type="arabicPeriod"/>
            </a:pPr>
            <a:r>
              <a:rPr lang="en-US" sz="2400" b="1" dirty="0" smtClean="0"/>
              <a:t>Readout electronics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1800" dirty="0"/>
              <a:t> </a:t>
            </a:r>
            <a:r>
              <a:rPr lang="en-US" sz="1800" dirty="0" smtClean="0"/>
              <a:t>Multi-pixel implementation in progress (Tim Madden)</a:t>
            </a:r>
          </a:p>
          <a:p>
            <a:pPr marL="800100" lvl="1" indent="-342900" eaLnBrk="1" hangingPunct="1">
              <a:buFont typeface="+mj-lt"/>
              <a:buAutoNum type="arabicPeriod"/>
            </a:pPr>
            <a:endParaRPr lang="en-US" sz="1800" dirty="0" smtClean="0"/>
          </a:p>
          <a:p>
            <a:pPr lvl="1" eaLnBrk="1" hangingPunct="1"/>
            <a:endParaRPr lang="en-US" sz="1800" dirty="0" smtClean="0"/>
          </a:p>
        </p:txBody>
      </p:sp>
      <p:pic>
        <p:nvPicPr>
          <p:cNvPr id="2050" name="Picture 2" descr="Z:\aa_Detector Development\LTD\MKID\Lab_photo1_panaram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 t="22693" r="11389"/>
          <a:stretch/>
        </p:blipFill>
        <p:spPr bwMode="auto">
          <a:xfrm>
            <a:off x="8546" y="3851282"/>
            <a:ext cx="9130387" cy="24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lbow Connector 2"/>
          <p:cNvCxnSpPr/>
          <p:nvPr/>
        </p:nvCxnSpPr>
        <p:spPr bwMode="auto">
          <a:xfrm rot="5400000">
            <a:off x="4991102" y="2247902"/>
            <a:ext cx="3657598" cy="1447799"/>
          </a:xfrm>
          <a:prstGeom prst="bentConnector3">
            <a:avLst>
              <a:gd name="adj1" fmla="val 68422"/>
            </a:avLst>
          </a:prstGeom>
          <a:noFill/>
          <a:ln w="57150" cap="flat" cmpd="sng" algn="ctr">
            <a:solidFill>
              <a:srgbClr val="4B5C29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354381" y="1981200"/>
            <a:ext cx="331417" cy="2293063"/>
            <a:chOff x="354381" y="2438397"/>
            <a:chExt cx="331417" cy="1835866"/>
          </a:xfrm>
        </p:grpSpPr>
        <p:cxnSp>
          <p:nvCxnSpPr>
            <p:cNvPr id="12" name="Elbow Connector 11"/>
            <p:cNvCxnSpPr/>
            <p:nvPr/>
          </p:nvCxnSpPr>
          <p:spPr bwMode="auto">
            <a:xfrm rot="16200000" flipH="1">
              <a:off x="-384533" y="3203930"/>
              <a:ext cx="1835864" cy="304799"/>
            </a:xfrm>
            <a:prstGeom prst="bentConnector3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54381" y="2438397"/>
              <a:ext cx="304800" cy="0"/>
            </a:xfrm>
            <a:prstGeom prst="lin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3152775" cy="228600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- MKID and Cosmology Workshop - August 26, 2013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MKID Development at Argonne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7239000" y="1143000"/>
            <a:ext cx="304800" cy="0"/>
          </a:xfrm>
          <a:prstGeom prst="line">
            <a:avLst/>
          </a:prstGeom>
          <a:noFill/>
          <a:ln w="57150" cap="flat" cmpd="sng" algn="ctr">
            <a:solidFill>
              <a:srgbClr val="4B5C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1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design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4769</TotalTime>
  <Words>1798</Words>
  <Application>Microsoft Macintosh PowerPoint</Application>
  <PresentationFormat>On-screen Show (4:3)</PresentationFormat>
  <Paragraphs>286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Blue design</vt:lpstr>
      <vt:lpstr>Thermal Kinetic Inductance Detectors for x-rays</vt:lpstr>
      <vt:lpstr>Overview</vt:lpstr>
      <vt:lpstr>Cryogenic X-ray Detector R&amp;D</vt:lpstr>
      <vt:lpstr>Example Application: X-ray microscopy of cells</vt:lpstr>
      <vt:lpstr>Example Application: X-ray microscopy of circuits</vt:lpstr>
      <vt:lpstr>Microwave Kinetic Inductance Detectors</vt:lpstr>
      <vt:lpstr>MKID Development at Argonne</vt:lpstr>
      <vt:lpstr>MKID Development at Argonne  RF simulations</vt:lpstr>
      <vt:lpstr>MKID Development at Argonne</vt:lpstr>
      <vt:lpstr>MKID Development at Argonne  Material Deposition</vt:lpstr>
      <vt:lpstr>MKID Development at Argonne  Device Measurement</vt:lpstr>
      <vt:lpstr>Introduction to MKIDs  So what’s the problem for X-ray’s</vt:lpstr>
      <vt:lpstr>Thermal Kinetic Inductance Detector (TKID)  The concept  </vt:lpstr>
      <vt:lpstr>Thermal Kinetic Inductance Detector  Anatomy of a TKID</vt:lpstr>
      <vt:lpstr>Thermal Kinetic Inductance Detector  Potential Advantages</vt:lpstr>
      <vt:lpstr>TKID Development at Argonne  Fabrication</vt:lpstr>
      <vt:lpstr>TKID Development at Argonne  Fabrication Process flow</vt:lpstr>
      <vt:lpstr>Thermal Kinetic Inductance Detector  Pulses</vt:lpstr>
      <vt:lpstr>TKID Development at Argonne  Thermal and athermal Pulses</vt:lpstr>
      <vt:lpstr>TKID Measurements  Sensitivity</vt:lpstr>
      <vt:lpstr>TKID Measurements  Pulse height and decay time</vt:lpstr>
      <vt:lpstr>TKID Measurements  Pulse Histograms</vt:lpstr>
      <vt:lpstr>TKID Measurements  Variable rise time</vt:lpstr>
      <vt:lpstr>Reducing the noise</vt:lpstr>
      <vt:lpstr>Future Work</vt:lpstr>
      <vt:lpstr>Summary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 Waterman</dc:creator>
  <cp:lastModifiedBy>Orlando Quaranta</cp:lastModifiedBy>
  <cp:revision>155</cp:revision>
  <dcterms:created xsi:type="dcterms:W3CDTF">2009-09-22T20:45:55Z</dcterms:created>
  <dcterms:modified xsi:type="dcterms:W3CDTF">2013-08-25T19:21:05Z</dcterms:modified>
</cp:coreProperties>
</file>