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6" r:id="rId4"/>
    <p:sldId id="275" r:id="rId5"/>
    <p:sldId id="277" r:id="rId6"/>
    <p:sldId id="258" r:id="rId7"/>
    <p:sldId id="266" r:id="rId8"/>
    <p:sldId id="290" r:id="rId9"/>
    <p:sldId id="291" r:id="rId10"/>
    <p:sldId id="268" r:id="rId11"/>
    <p:sldId id="260" r:id="rId12"/>
    <p:sldId id="264" r:id="rId13"/>
    <p:sldId id="289" r:id="rId14"/>
    <p:sldId id="269" r:id="rId15"/>
    <p:sldId id="271" r:id="rId16"/>
    <p:sldId id="280" r:id="rId17"/>
    <p:sldId id="279" r:id="rId18"/>
    <p:sldId id="281" r:id="rId19"/>
    <p:sldId id="288" r:id="rId20"/>
    <p:sldId id="285" r:id="rId21"/>
    <p:sldId id="286" r:id="rId22"/>
    <p:sldId id="259" r:id="rId23"/>
    <p:sldId id="262" r:id="rId24"/>
    <p:sldId id="272" r:id="rId25"/>
    <p:sldId id="292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1EC1D0-BDEA-43DD-944F-5C4E7EC119CB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BA74F2-81C5-4781-BC70-FDEAE502D6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Status of </a:t>
            </a:r>
            <a:r>
              <a:rPr lang="en-US" dirty="0" smtClean="0"/>
              <a:t>R&amp;D </a:t>
            </a:r>
            <a:r>
              <a:rPr lang="en-US" dirty="0"/>
              <a:t>at UCSB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Szypryt</a:t>
            </a:r>
          </a:p>
          <a:p>
            <a:r>
              <a:rPr lang="en-US" dirty="0" err="1" smtClean="0"/>
              <a:t>Mazin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August 26,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Optical Membrane Devices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lvl="1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 smtClean="0"/>
              <a:t>Membrane legs successful, even with 1x125 </a:t>
            </a:r>
            <a:r>
              <a:rPr lang="el-GR" sz="1400" dirty="0" smtClean="0"/>
              <a:t>μ</a:t>
            </a:r>
            <a:r>
              <a:rPr lang="en-US" sz="1400" dirty="0" smtClean="0"/>
              <a:t>m dimensions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 smtClean="0"/>
              <a:t>Some defects, but fairly high yield</a:t>
            </a:r>
            <a:endParaRPr lang="en-US" sz="1400" dirty="0"/>
          </a:p>
          <a:p>
            <a:pPr marL="285750" lvl="1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Tapered </a:t>
            </a:r>
            <a:r>
              <a:rPr lang="en-US" smtClean="0"/>
              <a:t>membrane edge </a:t>
            </a:r>
            <a:r>
              <a:rPr lang="en-US" dirty="0" smtClean="0"/>
              <a:t>and </a:t>
            </a:r>
            <a:r>
              <a:rPr lang="en-US" smtClean="0"/>
              <a:t>extra step plug </a:t>
            </a:r>
            <a:r>
              <a:rPr lang="en-US" dirty="0"/>
              <a:t>to </a:t>
            </a:r>
            <a:r>
              <a:rPr lang="en-US"/>
              <a:t>alleviate </a:t>
            </a:r>
            <a:r>
              <a:rPr lang="en-US" smtClean="0"/>
              <a:t>step coverage </a:t>
            </a:r>
            <a:r>
              <a:rPr lang="en-US" dirty="0"/>
              <a:t>problems</a:t>
            </a:r>
            <a:endParaRPr lang="en-US" sz="800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 b="13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32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Trenched Devices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Trenching in Si near capacitor legs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TiN</a:t>
            </a:r>
            <a:r>
              <a:rPr lang="en-US" dirty="0" smtClean="0"/>
              <a:t> capacitor remains on hills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Reduce TLS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Trenched Devices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51" y="1883842"/>
            <a:ext cx="6363698" cy="4309516"/>
          </a:xfrm>
        </p:spPr>
      </p:pic>
    </p:spTree>
    <p:extLst>
      <p:ext uri="{BB962C8B-B14F-4D97-AF65-F5344CB8AC3E}">
        <p14:creationId xmlns:p14="http://schemas.microsoft.com/office/powerpoint/2010/main" val="19118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Carbon Nanotube Absorbers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Currently </a:t>
            </a:r>
            <a:r>
              <a:rPr lang="en-US" dirty="0"/>
              <a:t>growing CNTs on MKIDs to act as photon absorbers – potential for near 100% QE over a huge band</a:t>
            </a:r>
            <a:r>
              <a:rPr lang="en-US" dirty="0" smtClean="0"/>
              <a:t>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Ni catalyst added to inductor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Plasma </a:t>
            </a:r>
            <a:r>
              <a:rPr lang="en-US" dirty="0" smtClean="0"/>
              <a:t>enhanced chemical </a:t>
            </a:r>
            <a:r>
              <a:rPr lang="en-US" dirty="0"/>
              <a:t>v</a:t>
            </a:r>
            <a:r>
              <a:rPr lang="en-US" dirty="0" smtClean="0"/>
              <a:t>apor </a:t>
            </a:r>
            <a:r>
              <a:rPr lang="en-US" dirty="0"/>
              <a:t>d</a:t>
            </a:r>
            <a:r>
              <a:rPr lang="en-US" dirty="0" smtClean="0"/>
              <a:t>eposition using </a:t>
            </a:r>
            <a:r>
              <a:rPr lang="en-US" dirty="0"/>
              <a:t>C2H2 and NH3 gas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used with TKIDs, where inductor is separate from absorber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Carbon Nanotube Absorbers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93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Vertically aligned CNT forests are the only material that </a:t>
            </a:r>
            <a:r>
              <a:rPr lang="en-US" dirty="0" smtClean="0"/>
              <a:t>currently emulates </a:t>
            </a:r>
            <a:r>
              <a:rPr lang="en-US" dirty="0"/>
              <a:t>a blackbody across the range of MKID </a:t>
            </a:r>
            <a:r>
              <a:rPr lang="en-US" dirty="0" smtClean="0"/>
              <a:t>sensitivity </a:t>
            </a:r>
            <a:r>
              <a:rPr lang="en-US" dirty="0"/>
              <a:t>(~</a:t>
            </a:r>
            <a:r>
              <a:rPr lang="en-US" dirty="0" smtClean="0"/>
              <a:t>0.2-</a:t>
            </a:r>
            <a:r>
              <a:rPr lang="el-GR" dirty="0" smtClean="0"/>
              <a:t>10μ</a:t>
            </a:r>
            <a:r>
              <a:rPr lang="en-US" dirty="0"/>
              <a:t>m).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placed near MKID inductors without increasing TLS noise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currently grow CNTs on MKIDs, still need to refine photon detection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Focused Ion Beam Milling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Resonant frequency dependent on capacitance and inductance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Very sensitive to inductor shape, less sensitive to capacitor shape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remove capacitor material to reduce capacitance, and therefore increase resonant frequency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7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Focused Ion Beam Milling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51" y="1600200"/>
            <a:ext cx="5295697" cy="4876800"/>
          </a:xfrm>
        </p:spPr>
      </p:pic>
    </p:spTree>
    <p:extLst>
      <p:ext uri="{BB962C8B-B14F-4D97-AF65-F5344CB8AC3E}">
        <p14:creationId xmlns:p14="http://schemas.microsoft.com/office/powerpoint/2010/main" val="8796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Focused Ion Beam Milling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9240"/>
            <a:ext cx="8229600" cy="4058720"/>
          </a:xfrm>
        </p:spPr>
      </p:pic>
    </p:spTree>
    <p:extLst>
      <p:ext uri="{BB962C8B-B14F-4D97-AF65-F5344CB8AC3E}">
        <p14:creationId xmlns:p14="http://schemas.microsoft.com/office/powerpoint/2010/main" val="27337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Focused Ion Beam Milling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4" y="1600200"/>
            <a:ext cx="5292891" cy="4876800"/>
          </a:xfrm>
        </p:spPr>
      </p:pic>
    </p:spTree>
    <p:extLst>
      <p:ext uri="{BB962C8B-B14F-4D97-AF65-F5344CB8AC3E}">
        <p14:creationId xmlns:p14="http://schemas.microsoft.com/office/powerpoint/2010/main" val="29406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24 at 2.17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6" y="1833509"/>
            <a:ext cx="4287493" cy="3927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27585"/>
            <a:ext cx="3137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Connection to ground at center of inductor, where fields should be smallest. May help with </a:t>
            </a:r>
            <a:r>
              <a:rPr lang="en-US" smtClean="0"/>
              <a:t>issues caused </a:t>
            </a:r>
            <a:r>
              <a:rPr lang="en-US" dirty="0" smtClean="0"/>
              <a:t>by floating pixels.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Refined process to take advantage of NIST multilayer </a:t>
            </a:r>
            <a:r>
              <a:rPr lang="en-US" dirty="0" err="1" smtClean="0"/>
              <a:t>TiN</a:t>
            </a:r>
            <a:r>
              <a:rPr lang="en-US" dirty="0" smtClean="0"/>
              <a:t>, which is destroyed by HF etch in our current process.</a:t>
            </a:r>
          </a:p>
        </p:txBody>
      </p:sp>
      <p:sp>
        <p:nvSpPr>
          <p:cNvPr id="10" name="Connector 9"/>
          <p:cNvSpPr/>
          <p:nvPr/>
        </p:nvSpPr>
        <p:spPr>
          <a:xfrm>
            <a:off x="8097847" y="2996135"/>
            <a:ext cx="598362" cy="56448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SCI-5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Status as of Palomar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SCI-5 Array</a:t>
            </a:r>
            <a:endParaRPr lang="en-US" dirty="0"/>
          </a:p>
        </p:txBody>
      </p:sp>
      <p:pic>
        <p:nvPicPr>
          <p:cNvPr id="4" name="Content Placeholder 3" descr="resmapco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4910"/>
            <a:ext cx="9144000" cy="3816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817099"/>
            <a:ext cx="12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JPL </a:t>
            </a:r>
            <a:r>
              <a:rPr lang="en-US" dirty="0" err="1" smtClean="0"/>
              <a:t>TiN</a:t>
            </a:r>
            <a:r>
              <a:rPr lang="en-US" dirty="0" smtClean="0"/>
              <a:t> film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1943" y="5817099"/>
            <a:ext cx="239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Multilayer </a:t>
            </a:r>
            <a:r>
              <a:rPr lang="en-US" dirty="0" err="1" smtClean="0"/>
              <a:t>TiN</a:t>
            </a:r>
            <a:r>
              <a:rPr lang="en-US" dirty="0" smtClean="0"/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12698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24 at 2.12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73" y="1676400"/>
            <a:ext cx="4766634" cy="4757450"/>
          </a:xfrm>
          <a:prstGeom prst="rect">
            <a:avLst/>
          </a:prstGeom>
        </p:spPr>
      </p:pic>
      <p:pic>
        <p:nvPicPr>
          <p:cNvPr id="4" name="Picture 3" descr="Screen shot 2013-08-24 at 2.13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373" y="1676400"/>
            <a:ext cx="4766632" cy="4757448"/>
          </a:xfrm>
          <a:prstGeom prst="rect">
            <a:avLst/>
          </a:prstGeom>
        </p:spPr>
      </p:pic>
      <p:pic>
        <p:nvPicPr>
          <p:cNvPr id="7" name="Picture 6" descr="Screen shot 2013-08-24 at 2.13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371" y="1676400"/>
            <a:ext cx="4766634" cy="47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714" y="1828800"/>
            <a:ext cx="30059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Deposit </a:t>
            </a:r>
            <a:r>
              <a:rPr lang="en-US" dirty="0" err="1" smtClean="0"/>
              <a:t>TiN</a:t>
            </a:r>
            <a:r>
              <a:rPr lang="en-US" dirty="0" smtClean="0"/>
              <a:t> 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err="1" smtClean="0"/>
              <a:t>Feedline</a:t>
            </a:r>
            <a:r>
              <a:rPr lang="en-US" dirty="0" smtClean="0"/>
              <a:t>/Ground Plane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Dielectric for Crossovers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err="1" smtClean="0"/>
              <a:t>Feedline</a:t>
            </a:r>
            <a:r>
              <a:rPr lang="en-US" dirty="0" smtClean="0"/>
              <a:t> Center strip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Gold Bond Pads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Pattern </a:t>
            </a:r>
            <a:r>
              <a:rPr lang="en-US" dirty="0" err="1" smtClean="0"/>
              <a:t>TiN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SCI-5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Palomar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quantum efficiency</a:t>
            </a:r>
          </a:p>
          <a:p>
            <a:pPr lvl="1"/>
            <a:r>
              <a:rPr lang="en-US" dirty="0" err="1" smtClean="0"/>
              <a:t>Microlens</a:t>
            </a:r>
            <a:r>
              <a:rPr lang="en-US" dirty="0" smtClean="0"/>
              <a:t> alignment stage</a:t>
            </a:r>
          </a:p>
          <a:p>
            <a:pPr lvl="1"/>
            <a:r>
              <a:rPr lang="en-US" dirty="0" smtClean="0"/>
              <a:t>Improving filtering</a:t>
            </a:r>
          </a:p>
          <a:p>
            <a:pPr lvl="1"/>
            <a:r>
              <a:rPr lang="en-US" dirty="0" err="1" smtClean="0"/>
              <a:t>Realuminizing</a:t>
            </a:r>
            <a:r>
              <a:rPr lang="en-US" dirty="0"/>
              <a:t> </a:t>
            </a:r>
            <a:r>
              <a:rPr lang="en-US" dirty="0" err="1"/>
              <a:t>Coudé</a:t>
            </a:r>
            <a:r>
              <a:rPr lang="en-US" dirty="0"/>
              <a:t> </a:t>
            </a:r>
            <a:r>
              <a:rPr lang="en-US" dirty="0" smtClean="0"/>
              <a:t>flat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Improve energy resolution</a:t>
            </a:r>
            <a:endParaRPr lang="en-US" dirty="0"/>
          </a:p>
          <a:p>
            <a:pPr lvl="1"/>
            <a:r>
              <a:rPr lang="en-US" dirty="0" smtClean="0"/>
              <a:t>Low-noise HEMT amplifiers</a:t>
            </a:r>
          </a:p>
          <a:p>
            <a:pPr lvl="1"/>
            <a:r>
              <a:rPr lang="en-US" dirty="0" smtClean="0"/>
              <a:t>ROACH-2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Eliminate hot pixels</a:t>
            </a:r>
          </a:p>
          <a:p>
            <a:pPr lvl="1"/>
            <a:r>
              <a:rPr lang="en-US" dirty="0" smtClean="0"/>
              <a:t>Virtual ground strap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ROACH-2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9751"/>
          <a:stretch>
            <a:fillRect/>
          </a:stretch>
        </p:blipFill>
        <p:spPr>
          <a:xfrm>
            <a:off x="2858610" y="838201"/>
            <a:ext cx="5904390" cy="51053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FPGA resources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Faster clock rates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Better digital filters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 pixels per ROACH board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6096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https://casper.berkeley.edu/</a:t>
            </a:r>
          </a:p>
        </p:txBody>
      </p:sp>
    </p:spTree>
    <p:extLst>
      <p:ext uri="{BB962C8B-B14F-4D97-AF65-F5344CB8AC3E}">
        <p14:creationId xmlns:p14="http://schemas.microsoft.com/office/powerpoint/2010/main" val="33063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DARKNESS</a:t>
            </a:r>
          </a:p>
          <a:p>
            <a:pPr lvl="1"/>
            <a:r>
              <a:rPr lang="en-US" b="1" dirty="0"/>
              <a:t>DARK</a:t>
            </a:r>
            <a:r>
              <a:rPr lang="en-US" dirty="0"/>
              <a:t>-speckle </a:t>
            </a:r>
            <a:r>
              <a:rPr lang="en-US" b="1" dirty="0"/>
              <a:t>N</a:t>
            </a:r>
            <a:r>
              <a:rPr lang="en-US" dirty="0"/>
              <a:t>ear-IR </a:t>
            </a:r>
            <a:r>
              <a:rPr lang="en-US" b="1" dirty="0"/>
              <a:t>E</a:t>
            </a:r>
            <a:r>
              <a:rPr lang="en-US" dirty="0"/>
              <a:t>nergy-resolved </a:t>
            </a:r>
            <a:r>
              <a:rPr lang="en-US" b="1" dirty="0"/>
              <a:t>S</a:t>
            </a:r>
            <a:r>
              <a:rPr lang="en-US" dirty="0"/>
              <a:t>uperconducting </a:t>
            </a:r>
            <a:r>
              <a:rPr lang="en-US" b="1" dirty="0"/>
              <a:t>S</a:t>
            </a:r>
            <a:r>
              <a:rPr lang="en-US" dirty="0"/>
              <a:t>pectrophotometer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KRAKENS</a:t>
            </a:r>
          </a:p>
          <a:p>
            <a:pPr lvl="1"/>
            <a:r>
              <a:rPr lang="en-US" b="1" dirty="0" smtClean="0"/>
              <a:t>K</a:t>
            </a:r>
            <a:r>
              <a:rPr lang="en-US" dirty="0" smtClean="0"/>
              <a:t>eck </a:t>
            </a:r>
            <a:r>
              <a:rPr lang="en-US" b="1" dirty="0" smtClean="0"/>
              <a:t>R</a:t>
            </a:r>
            <a:r>
              <a:rPr lang="en-US" dirty="0" smtClean="0"/>
              <a:t>adiometer </a:t>
            </a:r>
            <a:r>
              <a:rPr lang="en-US" b="1" dirty="0" smtClean="0"/>
              <a:t>A</a:t>
            </a:r>
            <a:r>
              <a:rPr lang="en-US" dirty="0" smtClean="0"/>
              <a:t>rray using </a:t>
            </a:r>
            <a:r>
              <a:rPr lang="en-US" b="1" dirty="0" smtClean="0"/>
              <a:t>K</a:t>
            </a:r>
            <a:r>
              <a:rPr lang="en-US" dirty="0" smtClean="0"/>
              <a:t>ID </a:t>
            </a:r>
            <a:r>
              <a:rPr lang="en-US" b="1" dirty="0" smtClean="0"/>
              <a:t>En</a:t>
            </a:r>
            <a:r>
              <a:rPr lang="en-US" dirty="0" smtClean="0"/>
              <a:t>ergy </a:t>
            </a:r>
            <a:r>
              <a:rPr lang="en-US" b="1" dirty="0" smtClean="0"/>
              <a:t>S</a:t>
            </a:r>
            <a:r>
              <a:rPr lang="en-US" dirty="0" smtClean="0"/>
              <a:t>ensors</a:t>
            </a:r>
          </a:p>
          <a:p>
            <a:pPr lvl="1"/>
            <a:r>
              <a:rPr lang="en-US" dirty="0" smtClean="0"/>
              <a:t>180x180 pixels, 54x54” field of view, R = 20, </a:t>
            </a:r>
            <a:r>
              <a:rPr lang="en-US" dirty="0" err="1" smtClean="0"/>
              <a:t>Cassegrain</a:t>
            </a:r>
            <a:r>
              <a:rPr lang="en-US" dirty="0" smtClean="0"/>
              <a:t> focus</a:t>
            </a:r>
          </a:p>
          <a:p>
            <a:endParaRPr lang="en-US" dirty="0"/>
          </a:p>
          <a:p>
            <a:r>
              <a:rPr lang="en-US" dirty="0" smtClean="0"/>
              <a:t>Mega-z</a:t>
            </a:r>
          </a:p>
        </p:txBody>
      </p:sp>
    </p:spTree>
    <p:extLst>
      <p:ext uri="{BB962C8B-B14F-4D97-AF65-F5344CB8AC3E}">
        <p14:creationId xmlns:p14="http://schemas.microsoft.com/office/powerpoint/2010/main" val="3229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Palomar 2012 successful, but much room to improve</a:t>
            </a:r>
          </a:p>
          <a:p>
            <a:endParaRPr lang="en-US" dirty="0" smtClean="0"/>
          </a:p>
          <a:p>
            <a:r>
              <a:rPr lang="en-US" dirty="0" smtClean="0"/>
              <a:t>Recent efforts:</a:t>
            </a:r>
          </a:p>
          <a:p>
            <a:pPr lvl="1"/>
            <a:r>
              <a:rPr lang="en-US" dirty="0" smtClean="0"/>
              <a:t>X-ray MKIDs</a:t>
            </a:r>
          </a:p>
          <a:p>
            <a:pPr lvl="1"/>
            <a:r>
              <a:rPr lang="en-US" dirty="0" smtClean="0"/>
              <a:t>Trenched Devices</a:t>
            </a:r>
            <a:endParaRPr lang="en-US" dirty="0"/>
          </a:p>
          <a:p>
            <a:pPr lvl="1"/>
            <a:r>
              <a:rPr lang="en-US" dirty="0" smtClean="0"/>
              <a:t>Carbon Nanotube Absorbers</a:t>
            </a:r>
          </a:p>
          <a:p>
            <a:pPr lvl="1"/>
            <a:r>
              <a:rPr lang="en-US" dirty="0" smtClean="0"/>
              <a:t>Focused Ion Beam Milling</a:t>
            </a:r>
          </a:p>
          <a:p>
            <a:pPr lvl="1"/>
            <a:r>
              <a:rPr lang="en-US" dirty="0" smtClean="0"/>
              <a:t>SCI-5 Array Design</a:t>
            </a:r>
          </a:p>
          <a:p>
            <a:pPr lvl="1"/>
            <a:endParaRPr lang="en-US" dirty="0"/>
          </a:p>
          <a:p>
            <a:r>
              <a:rPr lang="en-US" dirty="0" smtClean="0"/>
              <a:t>Aiming to improve QE, energy resolution, and yield, and to eliminate hot pixels, for next run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SCI-4</a:t>
            </a:r>
            <a:endParaRPr lang="en-US" dirty="0"/>
          </a:p>
        </p:txBody>
      </p:sp>
      <p:pic>
        <p:nvPicPr>
          <p:cNvPr id="3" name="Picture 2" descr="2045pixMK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600200"/>
            <a:ext cx="3370610" cy="245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 txBox="1">
                <a:spLocks/>
              </p:cNvSpPr>
              <p:nvPr/>
            </p:nvSpPr>
            <p:spPr>
              <a:xfrm>
                <a:off x="457200" y="1600200"/>
                <a:ext cx="4114800" cy="4974846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endParaRPr lang="en-US" sz="1400" dirty="0" smtClean="0"/>
              </a:p>
              <a:p>
                <a:pPr marL="285750" indent="-285750"/>
                <a:r>
                  <a:rPr lang="en-US" sz="1400" dirty="0" err="1" smtClean="0"/>
                  <a:t>TiN</a:t>
                </a:r>
                <a:r>
                  <a:rPr lang="en-US" sz="1400" dirty="0" smtClean="0"/>
                  <a:t> inductors and capacitors, </a:t>
                </a:r>
                <a:r>
                  <a:rPr lang="en-US" sz="1400" dirty="0" err="1"/>
                  <a:t>Nb</a:t>
                </a:r>
                <a:r>
                  <a:rPr lang="en-US" sz="1400" dirty="0"/>
                  <a:t> </a:t>
                </a:r>
                <a:r>
                  <a:rPr lang="en-US" sz="1400" dirty="0" err="1" smtClean="0"/>
                  <a:t>feedlines</a:t>
                </a:r>
                <a:endParaRPr lang="en-US" sz="1400" dirty="0" smtClean="0"/>
              </a:p>
              <a:p>
                <a:endParaRPr lang="en-US" sz="1400" dirty="0" smtClean="0"/>
              </a:p>
              <a:p>
                <a:pPr marL="285750" indent="-285750"/>
                <a:r>
                  <a:rPr lang="en-US" sz="1400" dirty="0" smtClean="0"/>
                  <a:t>Energy resolution of around 10%</a:t>
                </a:r>
              </a:p>
              <a:p>
                <a:pPr marL="285750" indent="-285750"/>
                <a:endParaRPr lang="en-US" sz="1400" dirty="0" smtClean="0"/>
              </a:p>
              <a:p>
                <a:pPr marL="285750" indent="-285750"/>
                <a:r>
                  <a:rPr lang="en-US" sz="1400" dirty="0" smtClean="0"/>
                  <a:t>2024 (44x46) pixel array</a:t>
                </a:r>
              </a:p>
              <a:p>
                <a:pPr marL="285750" indent="-285750"/>
                <a:endParaRPr lang="en-US" sz="1400" dirty="0"/>
              </a:p>
              <a:p>
                <a:pPr marL="285750" indent="-285750"/>
                <a:r>
                  <a:rPr lang="en-US" sz="1400" dirty="0" smtClean="0"/>
                  <a:t>222 micron pixel pitch</a:t>
                </a:r>
              </a:p>
              <a:p>
                <a:pPr marL="285750" indent="-285750"/>
                <a:endParaRPr lang="en-US" sz="1400" dirty="0" smtClean="0"/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90% </m:t>
                    </m:r>
                  </m:oMath>
                </a14:m>
                <a:r>
                  <a:rPr lang="en-US" sz="1400" dirty="0" smtClean="0"/>
                  <a:t>resonator yield after fabrication</a:t>
                </a:r>
              </a:p>
              <a:p>
                <a:pPr marL="285750" indent="-285750"/>
                <a:endParaRPr lang="en-US" sz="1400" dirty="0"/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1400" dirty="0" smtClean="0"/>
                  <a:t> 70% good pixel yield</a:t>
                </a:r>
              </a:p>
            </p:txBody>
          </p:sp>
        </mc:Choice>
        <mc:Fallback xmlns="">
          <p:sp>
            <p:nvSpPr>
              <p:cNvPr id="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114800" cy="49748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05" y="4191000"/>
            <a:ext cx="2286000" cy="23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ARCONS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b="35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Operated at 110 </a:t>
            </a:r>
            <a:r>
              <a:rPr lang="en-US" dirty="0" err="1" smtClean="0"/>
              <a:t>mK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 ROACH boards for readout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350–1100 nm bandwidth, after filters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20x20 </a:t>
            </a:r>
            <a:r>
              <a:rPr lang="en-US" dirty="0" err="1" smtClean="0"/>
              <a:t>arcsecond</a:t>
            </a:r>
            <a:r>
              <a:rPr lang="en-US" dirty="0" smtClean="0"/>
              <a:t> field of view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Crab Pulsar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SDSS J0926+3624</a:t>
            </a:r>
            <a:endParaRPr lang="en-US" dirty="0"/>
          </a:p>
        </p:txBody>
      </p:sp>
      <p:pic>
        <p:nvPicPr>
          <p:cNvPr id="11" name="Content Placeholder 10" descr="peakProfileInset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09800"/>
            <a:ext cx="3932238" cy="294917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932237" cy="3050292"/>
          </a:xfrm>
        </p:spPr>
      </p:pic>
      <p:sp>
        <p:nvSpPr>
          <p:cNvPr id="4" name="TextBox 3"/>
          <p:cNvSpPr txBox="1"/>
          <p:nvPr/>
        </p:nvSpPr>
        <p:spPr>
          <a:xfrm>
            <a:off x="685801" y="5334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3% enhancement in optical flux coincident with Crab Giant Radio Pulses (GRPs)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5472499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Period change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−13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±0.5×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72499"/>
                <a:ext cx="29718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639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1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X-ray MKIDs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r="70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1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/>
              <a:t>KID inductor on </a:t>
            </a:r>
            <a:r>
              <a:rPr lang="en-US" sz="1400" dirty="0" err="1"/>
              <a:t>SiN</a:t>
            </a:r>
            <a:r>
              <a:rPr lang="en-US" sz="1400" dirty="0"/>
              <a:t> Membrane, capacitor on bulk </a:t>
            </a:r>
            <a:r>
              <a:rPr lang="en-US" sz="1400" dirty="0" smtClean="0"/>
              <a:t>Si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/>
              <a:t>Thermal Kinetic Inductance Detectors (</a:t>
            </a:r>
            <a:r>
              <a:rPr lang="en-US" sz="1400"/>
              <a:t>TKIDs</a:t>
            </a:r>
            <a:r>
              <a:rPr lang="en-US" sz="1400" smtClean="0"/>
              <a:t>)</a:t>
            </a:r>
            <a:endParaRPr lang="en-US" sz="1400" dirty="0" smtClean="0"/>
          </a:p>
          <a:p>
            <a:pPr marL="285750" lvl="1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/>
              <a:t>X-ray hits absorber on island, heats island, breaks </a:t>
            </a:r>
            <a:r>
              <a:rPr lang="en-US" sz="1400" dirty="0" err="1" smtClean="0"/>
              <a:t>quasiparticles</a:t>
            </a:r>
            <a:r>
              <a:rPr lang="en-US" sz="1400" dirty="0" smtClean="0"/>
              <a:t> changes </a:t>
            </a:r>
            <a:r>
              <a:rPr lang="en-US" sz="1400" dirty="0"/>
              <a:t>surface </a:t>
            </a:r>
            <a:r>
              <a:rPr lang="en-US" sz="1400" dirty="0" smtClean="0"/>
              <a:t>impedance</a:t>
            </a:r>
            <a:endParaRPr lang="en-US" sz="1400" dirty="0"/>
          </a:p>
          <a:p>
            <a:pPr marL="285750" lvl="1" indent="-285750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X-ray MKIDs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Pulse lifetime of up to 1.6 </a:t>
            </a:r>
            <a:r>
              <a:rPr lang="en-US" dirty="0" err="1" smtClean="0"/>
              <a:t>ms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Saturated, but noise and pulse shape imply &lt;10 </a:t>
            </a:r>
            <a:r>
              <a:rPr lang="en-US" dirty="0" err="1"/>
              <a:t>eV</a:t>
            </a:r>
            <a:r>
              <a:rPr lang="en-US" dirty="0"/>
              <a:t> at 6 </a:t>
            </a:r>
            <a:r>
              <a:rPr lang="en-US" dirty="0" err="1"/>
              <a:t>keV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b="3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23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Optical Membrane Devices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76074"/>
            <a:ext cx="5715000" cy="46106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Inductor suspended on </a:t>
                </a:r>
                <a:r>
                  <a:rPr lang="en-US" dirty="0" err="1" smtClean="0"/>
                  <a:t>SiN</a:t>
                </a:r>
                <a:r>
                  <a:rPr lang="en-US" dirty="0" smtClean="0"/>
                  <a:t> membrane, no absorber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Eliminates location dependent response of photon events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Phonon noise limited, due to heat transfer between island and heat bath,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ξ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Theoretical energy resolution of 100 at 300 nm and 100 </a:t>
                </a:r>
                <a:r>
                  <a:rPr lang="en-US" dirty="0" err="1" smtClean="0"/>
                  <a:t>mK.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1">
                <a:blip r:embed="rId3"/>
                <a:stretch>
                  <a:fillRect r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9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937</TotalTime>
  <Words>632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Status of R&amp;D at UCSB</vt:lpstr>
      <vt:lpstr>Status as of Palomar 2012</vt:lpstr>
      <vt:lpstr>SCI-4</vt:lpstr>
      <vt:lpstr>ARCONS</vt:lpstr>
      <vt:lpstr>Science Results</vt:lpstr>
      <vt:lpstr>Current Work</vt:lpstr>
      <vt:lpstr>X-ray MKIDs</vt:lpstr>
      <vt:lpstr>X-ray MKIDs</vt:lpstr>
      <vt:lpstr>Optical Membrane Devices</vt:lpstr>
      <vt:lpstr>Optical Membrane Devices</vt:lpstr>
      <vt:lpstr>Trenched Devices</vt:lpstr>
      <vt:lpstr>Trenched Devices</vt:lpstr>
      <vt:lpstr>Carbon Nanotube Absorbers</vt:lpstr>
      <vt:lpstr>Carbon Nanotube Absorbers</vt:lpstr>
      <vt:lpstr>Focused Ion Beam Milling</vt:lpstr>
      <vt:lpstr>Focused Ion Beam Milling</vt:lpstr>
      <vt:lpstr>Focused Ion Beam Milling</vt:lpstr>
      <vt:lpstr>Focused Ion Beam Milling</vt:lpstr>
      <vt:lpstr>SCI-5 Array</vt:lpstr>
      <vt:lpstr>SCI-5 Array</vt:lpstr>
      <vt:lpstr>SCI-5 Array</vt:lpstr>
      <vt:lpstr>Future Projects</vt:lpstr>
      <vt:lpstr>Palomar 2013</vt:lpstr>
      <vt:lpstr>ROACH-2</vt:lpstr>
      <vt:lpstr>Other Projects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187</cp:revision>
  <dcterms:created xsi:type="dcterms:W3CDTF">2013-08-24T05:03:59Z</dcterms:created>
  <dcterms:modified xsi:type="dcterms:W3CDTF">2013-08-26T14:32:02Z</dcterms:modified>
</cp:coreProperties>
</file>