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58"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p:cViewPr>
        <p:scale>
          <a:sx n="79" d="100"/>
          <a:sy n="79" d="100"/>
        </p:scale>
        <p:origin x="-1938" y="-6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204228-FA84-4032-9F74-52482BF652C4}" type="datetimeFigureOut">
              <a:rPr lang="en-US" smtClean="0"/>
              <a:t>8/16/2013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12337-795F-4C5E-B176-16DF942D0AA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204228-FA84-4032-9F74-52482BF652C4}" type="datetimeFigureOut">
              <a:rPr lang="en-US" smtClean="0"/>
              <a:t>8/16/2013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12337-795F-4C5E-B176-16DF942D0AA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204228-FA84-4032-9F74-52482BF652C4}" type="datetimeFigureOut">
              <a:rPr lang="en-US" smtClean="0"/>
              <a:t>8/16/2013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12337-795F-4C5E-B176-16DF942D0AA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204228-FA84-4032-9F74-52482BF652C4}" type="datetimeFigureOut">
              <a:rPr lang="en-US" smtClean="0"/>
              <a:t>8/16/2013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12337-795F-4C5E-B176-16DF942D0AA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204228-FA84-4032-9F74-52482BF652C4}" type="datetimeFigureOut">
              <a:rPr lang="en-US" smtClean="0"/>
              <a:t>8/16/2013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312337-795F-4C5E-B176-16DF942D0AA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204228-FA84-4032-9F74-52482BF652C4}" type="datetimeFigureOut">
              <a:rPr lang="en-US" smtClean="0"/>
              <a:t>8/16/2013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312337-795F-4C5E-B176-16DF942D0AA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204228-FA84-4032-9F74-52482BF652C4}" type="datetimeFigureOut">
              <a:rPr lang="en-US" smtClean="0"/>
              <a:t>8/16/2013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312337-795F-4C5E-B176-16DF942D0AA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204228-FA84-4032-9F74-52482BF652C4}" type="datetimeFigureOut">
              <a:rPr lang="en-US" smtClean="0"/>
              <a:t>8/16/2013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312337-795F-4C5E-B176-16DF942D0AA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204228-FA84-4032-9F74-52482BF652C4}" type="datetimeFigureOut">
              <a:rPr lang="en-US" smtClean="0"/>
              <a:t>8/16/2013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312337-795F-4C5E-B176-16DF942D0AA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204228-FA84-4032-9F74-52482BF652C4}" type="datetimeFigureOut">
              <a:rPr lang="en-US" smtClean="0"/>
              <a:t>8/16/2013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312337-795F-4C5E-B176-16DF942D0AA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204228-FA84-4032-9F74-52482BF652C4}" type="datetimeFigureOut">
              <a:rPr lang="en-US" smtClean="0"/>
              <a:t>8/16/2013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312337-795F-4C5E-B176-16DF942D0AA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204228-FA84-4032-9F74-52482BF652C4}" type="datetimeFigureOut">
              <a:rPr lang="en-US" smtClean="0"/>
              <a:t>8/16/2013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312337-795F-4C5E-B176-16DF942D0AA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676400"/>
            <a:ext cx="8077200" cy="1470025"/>
          </a:xfrm>
        </p:spPr>
        <p:txBody>
          <a:bodyPr/>
          <a:lstStyle/>
          <a:p>
            <a:r>
              <a:rPr lang="en-US" i="1" dirty="0" smtClean="0"/>
              <a:t>Preparation for NA-PAC Proceedings </a:t>
            </a:r>
            <a:endParaRPr lang="en-US" i="1" dirty="0"/>
          </a:p>
        </p:txBody>
      </p:sp>
      <p:sp>
        <p:nvSpPr>
          <p:cNvPr id="3" name="Subtitle 2"/>
          <p:cNvSpPr>
            <a:spLocks noGrp="1"/>
          </p:cNvSpPr>
          <p:nvPr>
            <p:ph type="subTitle" idx="1"/>
          </p:nvPr>
        </p:nvSpPr>
        <p:spPr>
          <a:xfrm>
            <a:off x="1371600" y="3505200"/>
            <a:ext cx="6400800" cy="2362200"/>
          </a:xfrm>
        </p:spPr>
        <p:txBody>
          <a:bodyPr/>
          <a:lstStyle/>
          <a:p>
            <a:r>
              <a:rPr lang="en-US" i="1" u="sng" dirty="0" err="1" smtClean="0">
                <a:solidFill>
                  <a:srgbClr val="0070C0"/>
                </a:solidFill>
              </a:rPr>
              <a:t>Arun</a:t>
            </a:r>
            <a:r>
              <a:rPr lang="en-US" i="1" u="sng" dirty="0" smtClean="0">
                <a:solidFill>
                  <a:srgbClr val="0070C0"/>
                </a:solidFill>
              </a:rPr>
              <a:t> </a:t>
            </a:r>
            <a:r>
              <a:rPr lang="en-US" i="1" u="sng" dirty="0" err="1" smtClean="0">
                <a:solidFill>
                  <a:srgbClr val="0070C0"/>
                </a:solidFill>
              </a:rPr>
              <a:t>Saini</a:t>
            </a:r>
            <a:endParaRPr lang="en-US" i="1" u="sng" dirty="0" smtClean="0">
              <a:solidFill>
                <a:srgbClr val="0070C0"/>
              </a:solidFill>
            </a:endParaRPr>
          </a:p>
          <a:p>
            <a:endParaRPr lang="en-US" i="1" u="sng" dirty="0" smtClean="0">
              <a:solidFill>
                <a:srgbClr val="0070C0"/>
              </a:solidFill>
            </a:endParaRPr>
          </a:p>
          <a:p>
            <a:r>
              <a:rPr lang="en-US" sz="3000" i="1" u="sng" dirty="0" smtClean="0">
                <a:solidFill>
                  <a:schemeClr val="tx1"/>
                </a:solidFill>
              </a:rPr>
              <a:t>16 August 2013 LINAC BEAM PHYSICS MEETING </a:t>
            </a:r>
            <a:endParaRPr lang="en-US" sz="3000" i="1" u="sng"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n-US" sz="3500" i="1" u="sng" dirty="0"/>
              <a:t>Design features of Project-X Injector Experiment.</a:t>
            </a:r>
            <a:endParaRPr lang="en-US" sz="3500" dirty="0"/>
          </a:p>
        </p:txBody>
      </p:sp>
      <p:sp>
        <p:nvSpPr>
          <p:cNvPr id="7" name="TextBox 6"/>
          <p:cNvSpPr txBox="1"/>
          <p:nvPr/>
        </p:nvSpPr>
        <p:spPr>
          <a:xfrm>
            <a:off x="609600" y="1898571"/>
            <a:ext cx="7848600" cy="3139321"/>
          </a:xfrm>
          <a:prstGeom prst="rect">
            <a:avLst/>
          </a:prstGeom>
          <a:noFill/>
        </p:spPr>
        <p:txBody>
          <a:bodyPr wrap="square" rtlCol="0">
            <a:spAutoFit/>
          </a:bodyPr>
          <a:lstStyle/>
          <a:p>
            <a:pPr algn="just"/>
            <a:r>
              <a:rPr lang="en-US" sz="2200" dirty="0">
                <a:latin typeface="Times" pitchFamily="18" charset="0"/>
              </a:rPr>
              <a:t>The Project-X Injector Experiment (PXIE) is a proposed accelerator test facility under construction at </a:t>
            </a:r>
            <a:r>
              <a:rPr lang="en-US" sz="2200" dirty="0" err="1">
                <a:latin typeface="Times" pitchFamily="18" charset="0"/>
              </a:rPr>
              <a:t>Fermilab</a:t>
            </a:r>
            <a:r>
              <a:rPr lang="en-US" sz="2200" dirty="0">
                <a:latin typeface="Times" pitchFamily="18" charset="0"/>
              </a:rPr>
              <a:t>. PXIE will provide a platform to demonstrate critical technologies and concepts of Project-X front end. The primary objective of PXIE is to address the challenges and risks related with low energy front end design to enhance overall reliability of Project-X facility. This paper will discuss design features of PXIE </a:t>
            </a:r>
            <a:r>
              <a:rPr lang="en-US" sz="2200" dirty="0" err="1">
                <a:latin typeface="Times" pitchFamily="18" charset="0"/>
              </a:rPr>
              <a:t>beamline</a:t>
            </a:r>
            <a:r>
              <a:rPr lang="en-US" sz="2200" dirty="0">
                <a:latin typeface="Times" pitchFamily="18" charset="0"/>
              </a:rPr>
              <a:t> and related beam dynamics. Description of beam separation scheme and requirements of beam dump area are also presented. </a:t>
            </a:r>
            <a:endParaRPr lang="en-US" sz="2200" dirty="0">
              <a:latin typeface="Times" pitchFamily="18" charset="0"/>
              <a:ea typeface="Tahoma" pitchFamily="34"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3500" i="1" u="sng" dirty="0"/>
              <a:t>Layout of Project-X facility: A reference design. </a:t>
            </a:r>
            <a:endParaRPr lang="en-US" sz="3500" dirty="0"/>
          </a:p>
        </p:txBody>
      </p:sp>
      <p:sp>
        <p:nvSpPr>
          <p:cNvPr id="4" name="Rectangle 3"/>
          <p:cNvSpPr/>
          <p:nvPr/>
        </p:nvSpPr>
        <p:spPr>
          <a:xfrm>
            <a:off x="762000" y="1905000"/>
            <a:ext cx="7620000" cy="2800767"/>
          </a:xfrm>
          <a:prstGeom prst="rect">
            <a:avLst/>
          </a:prstGeom>
        </p:spPr>
        <p:txBody>
          <a:bodyPr wrap="square">
            <a:spAutoFit/>
          </a:bodyPr>
          <a:lstStyle/>
          <a:p>
            <a:pPr algn="just"/>
            <a:r>
              <a:rPr lang="en-US" sz="2200" dirty="0">
                <a:latin typeface="Times" pitchFamily="18" charset="0"/>
              </a:rPr>
              <a:t>Project-X is a proposed high intensity proton facility to be built at </a:t>
            </a:r>
            <a:r>
              <a:rPr lang="en-US" sz="2200" dirty="0" err="1">
                <a:latin typeface="Times" pitchFamily="18" charset="0"/>
              </a:rPr>
              <a:t>Fermilab</a:t>
            </a:r>
            <a:r>
              <a:rPr lang="en-US" sz="2200" dirty="0">
                <a:latin typeface="Times" pitchFamily="18" charset="0"/>
              </a:rPr>
              <a:t>. It will be a multi-user facility which can support several experiments simultaneously. In the current scenario, Project-X facility would be built in three stages. Each stage is associated with compelling scientific programs and in synergy with </a:t>
            </a:r>
            <a:r>
              <a:rPr lang="en-US" sz="2200" dirty="0" err="1">
                <a:latin typeface="Times" pitchFamily="18" charset="0"/>
              </a:rPr>
              <a:t>Fermilab</a:t>
            </a:r>
            <a:r>
              <a:rPr lang="en-US" sz="2200" dirty="0">
                <a:latin typeface="Times" pitchFamily="18" charset="0"/>
              </a:rPr>
              <a:t> infrastructure. This paper will present reference design of Project-X accelerator facility and discuss main motivations and requirements resulting in this layout and beam optics.</a:t>
            </a:r>
            <a:endParaRPr lang="en-US" sz="2200" dirty="0">
              <a:latin typeface="Times"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447800"/>
          </a:xfrm>
        </p:spPr>
        <p:txBody>
          <a:bodyPr>
            <a:normAutofit fontScale="90000"/>
          </a:bodyPr>
          <a:lstStyle/>
          <a:p>
            <a:pPr lvl="0"/>
            <a:r>
              <a:rPr lang="en-US" sz="3900" i="1" u="sng" dirty="0"/>
              <a:t>Design issues of high intensity SC CW ion </a:t>
            </a:r>
            <a:r>
              <a:rPr lang="en-US" sz="3900" i="1" u="sng" dirty="0" err="1"/>
              <a:t>linac</a:t>
            </a:r>
            <a:r>
              <a:rPr lang="en-US" sz="3900" i="1" u="sng" dirty="0"/>
              <a:t> for Project-X facility. </a:t>
            </a:r>
            <a:r>
              <a:rPr lang="en-US" dirty="0"/>
              <a:t/>
            </a:r>
            <a:br>
              <a:rPr lang="en-US" dirty="0"/>
            </a:br>
            <a:endParaRPr lang="en-US" dirty="0"/>
          </a:p>
        </p:txBody>
      </p:sp>
      <p:sp>
        <p:nvSpPr>
          <p:cNvPr id="4" name="Rectangle 3"/>
          <p:cNvSpPr/>
          <p:nvPr/>
        </p:nvSpPr>
        <p:spPr>
          <a:xfrm>
            <a:off x="609600" y="1898571"/>
            <a:ext cx="7924800" cy="3816429"/>
          </a:xfrm>
          <a:prstGeom prst="rect">
            <a:avLst/>
          </a:prstGeom>
        </p:spPr>
        <p:txBody>
          <a:bodyPr wrap="square">
            <a:spAutoFit/>
          </a:bodyPr>
          <a:lstStyle/>
          <a:p>
            <a:pPr algn="just"/>
            <a:r>
              <a:rPr lang="en-US" sz="2200" dirty="0">
                <a:latin typeface="Times" pitchFamily="18" charset="0"/>
              </a:rPr>
              <a:t>Project-X is a high intensity proton facility which is primarily based on superconducting (SC) continuous wave (CW) </a:t>
            </a:r>
            <a:r>
              <a:rPr lang="en-US" sz="2200" dirty="0" err="1">
                <a:latin typeface="Times" pitchFamily="18" charset="0"/>
              </a:rPr>
              <a:t>linac</a:t>
            </a:r>
            <a:r>
              <a:rPr lang="en-US" sz="2200" dirty="0">
                <a:latin typeface="Times" pitchFamily="18" charset="0"/>
              </a:rPr>
              <a:t>. One of the most challenging tasks of Project-X facility is to have robust design of SC CW </a:t>
            </a:r>
            <a:r>
              <a:rPr lang="en-US" sz="2200" dirty="0" err="1">
                <a:latin typeface="Times" pitchFamily="18" charset="0"/>
              </a:rPr>
              <a:t>linac</a:t>
            </a:r>
            <a:r>
              <a:rPr lang="en-US" sz="2200" dirty="0">
                <a:latin typeface="Times" pitchFamily="18" charset="0"/>
              </a:rPr>
              <a:t> which can provide high quality beam to several experiments and subsequent pulsed </a:t>
            </a:r>
            <a:r>
              <a:rPr lang="en-US" sz="2200" dirty="0" err="1">
                <a:latin typeface="Times" pitchFamily="18" charset="0"/>
              </a:rPr>
              <a:t>linac</a:t>
            </a:r>
            <a:r>
              <a:rPr lang="en-US" sz="2200" dirty="0">
                <a:latin typeface="Times" pitchFamily="18" charset="0"/>
              </a:rPr>
              <a:t> simultaneously.  Among the various technical problems associated with the  SC CW </a:t>
            </a:r>
            <a:r>
              <a:rPr lang="en-US" sz="2200" dirty="0" err="1">
                <a:latin typeface="Times" pitchFamily="18" charset="0"/>
              </a:rPr>
              <a:t>linac</a:t>
            </a:r>
            <a:r>
              <a:rPr lang="en-US" sz="2200" dirty="0">
                <a:latin typeface="Times" pitchFamily="18" charset="0"/>
              </a:rPr>
              <a:t>,  halo formation, beam mismatch, uncontrolled </a:t>
            </a:r>
            <a:r>
              <a:rPr lang="en-US" sz="2200" dirty="0" err="1">
                <a:latin typeface="Times" pitchFamily="18" charset="0"/>
              </a:rPr>
              <a:t>emittance</a:t>
            </a:r>
            <a:r>
              <a:rPr lang="en-US" sz="2200" dirty="0">
                <a:latin typeface="Times" pitchFamily="18" charset="0"/>
              </a:rPr>
              <a:t> growth and beam losses are the most crucial as they can limit overall performance and reliability . Scope of this paper is to address these issues for reference design of Project-X SC CW </a:t>
            </a:r>
            <a:r>
              <a:rPr lang="en-US" sz="2200" dirty="0" err="1">
                <a:latin typeface="Times" pitchFamily="18" charset="0"/>
              </a:rPr>
              <a:t>linac</a:t>
            </a:r>
            <a:r>
              <a:rPr lang="en-US" sz="2200" dirty="0">
                <a:latin typeface="Times" pitchFamily="18" charset="0"/>
              </a:rPr>
              <a:t>. </a:t>
            </a:r>
          </a:p>
          <a:p>
            <a:pPr algn="just"/>
            <a:endParaRPr lang="en-US" sz="2200" dirty="0">
              <a:latin typeface="Times"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i="1" u="sng" dirty="0"/>
              <a:t>Studies of fault scenarios in SC CW Project-X </a:t>
            </a:r>
            <a:r>
              <a:rPr lang="en-US" sz="3500" i="1" u="sng" dirty="0" err="1"/>
              <a:t>linac</a:t>
            </a:r>
            <a:r>
              <a:rPr lang="en-US" sz="3500" i="1" u="sng" dirty="0"/>
              <a:t>. </a:t>
            </a:r>
            <a:endParaRPr lang="en-US" sz="3500" i="1" dirty="0"/>
          </a:p>
        </p:txBody>
      </p:sp>
      <p:sp>
        <p:nvSpPr>
          <p:cNvPr id="6" name="TextBox 5"/>
          <p:cNvSpPr txBox="1"/>
          <p:nvPr/>
        </p:nvSpPr>
        <p:spPr>
          <a:xfrm>
            <a:off x="304800" y="1676400"/>
            <a:ext cx="8534400" cy="4770537"/>
          </a:xfrm>
          <a:prstGeom prst="rect">
            <a:avLst/>
          </a:prstGeom>
          <a:noFill/>
        </p:spPr>
        <p:txBody>
          <a:bodyPr wrap="square" rtlCol="0">
            <a:spAutoFit/>
          </a:bodyPr>
          <a:lstStyle/>
          <a:p>
            <a:pPr algn="just"/>
            <a:r>
              <a:rPr lang="en-US" sz="2200" dirty="0">
                <a:latin typeface="Times" pitchFamily="18" charset="0"/>
              </a:rPr>
              <a:t>The success of Project-X accelerator facility crucially depends on reliable operation of 1 </a:t>
            </a:r>
            <a:r>
              <a:rPr lang="en-US" sz="2200" dirty="0" err="1">
                <a:latin typeface="Times" pitchFamily="18" charset="0"/>
              </a:rPr>
              <a:t>GeV</a:t>
            </a:r>
            <a:r>
              <a:rPr lang="en-US" sz="2200" dirty="0">
                <a:latin typeface="Times" pitchFamily="18" charset="0"/>
              </a:rPr>
              <a:t> superconducting (SC) continuous wave (CW) </a:t>
            </a:r>
            <a:r>
              <a:rPr lang="en-US" sz="2200" dirty="0" err="1">
                <a:latin typeface="Times" pitchFamily="18" charset="0"/>
              </a:rPr>
              <a:t>linac</a:t>
            </a:r>
            <a:r>
              <a:rPr lang="en-US" sz="2200" dirty="0">
                <a:latin typeface="Times" pitchFamily="18" charset="0"/>
              </a:rPr>
              <a:t> at first stage. Operation at high intensity in CW mode puts stringent tolerances on </a:t>
            </a:r>
            <a:r>
              <a:rPr lang="en-US" sz="2200" dirty="0" err="1">
                <a:latin typeface="Times" pitchFamily="18" charset="0"/>
              </a:rPr>
              <a:t>beamline</a:t>
            </a:r>
            <a:r>
              <a:rPr lang="en-US" sz="2200" dirty="0">
                <a:latin typeface="Times" pitchFamily="18" charset="0"/>
              </a:rPr>
              <a:t> elements. Any fault scenario that affects nominal operation of </a:t>
            </a:r>
            <a:r>
              <a:rPr lang="en-US" sz="2200" dirty="0" err="1">
                <a:latin typeface="Times" pitchFamily="18" charset="0"/>
              </a:rPr>
              <a:t>beamline</a:t>
            </a:r>
            <a:r>
              <a:rPr lang="en-US" sz="2200" dirty="0">
                <a:latin typeface="Times" pitchFamily="18" charset="0"/>
              </a:rPr>
              <a:t> elements results in beam mismatch with subsequent sections. This in turn leads to </a:t>
            </a:r>
            <a:r>
              <a:rPr lang="en-US" sz="2200" dirty="0" err="1">
                <a:latin typeface="Times" pitchFamily="18" charset="0"/>
              </a:rPr>
              <a:t>emittance</a:t>
            </a:r>
            <a:r>
              <a:rPr lang="en-US" sz="2200" dirty="0">
                <a:latin typeface="Times" pitchFamily="18" charset="0"/>
              </a:rPr>
              <a:t> growth, and ultimately triggers beam losses. In worst case, it could affect the reliability of the machine and long downtime may be needed to replace the faulty elements. In order to reduce beam interruptions, a robust lattice design is required which can allow local retuning to make the machine operable in such scenarios. This paper presents studies performed to understand the consequences of failure of various </a:t>
            </a:r>
            <a:r>
              <a:rPr lang="en-US" sz="2200" dirty="0" err="1">
                <a:latin typeface="Times" pitchFamily="18" charset="0"/>
              </a:rPr>
              <a:t>beamline</a:t>
            </a:r>
            <a:r>
              <a:rPr lang="en-US" sz="2200" dirty="0">
                <a:latin typeface="Times" pitchFamily="18" charset="0"/>
              </a:rPr>
              <a:t> elements and discusses outcome of local retuning for different fault scenarios at critical locations in </a:t>
            </a:r>
            <a:r>
              <a:rPr lang="en-US" sz="2200" dirty="0" err="1">
                <a:latin typeface="Times" pitchFamily="18" charset="0"/>
              </a:rPr>
              <a:t>linac</a:t>
            </a:r>
            <a:r>
              <a:rPr lang="en-US" sz="2200" dirty="0">
                <a:latin typeface="Times" pitchFamily="18" charset="0"/>
              </a:rPr>
              <a:t>.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i="1" u="sng" dirty="0"/>
              <a:t> Errors Studies in the Reference  Staged Project-X  Lattice</a:t>
            </a:r>
            <a:endParaRPr lang="en-US" sz="3500" i="1" dirty="0"/>
          </a:p>
        </p:txBody>
      </p:sp>
      <p:sp>
        <p:nvSpPr>
          <p:cNvPr id="8" name="TextBox 7"/>
          <p:cNvSpPr txBox="1"/>
          <p:nvPr/>
        </p:nvSpPr>
        <p:spPr>
          <a:xfrm>
            <a:off x="304800" y="1828800"/>
            <a:ext cx="8382000" cy="3477875"/>
          </a:xfrm>
          <a:prstGeom prst="rect">
            <a:avLst/>
          </a:prstGeom>
          <a:noFill/>
        </p:spPr>
        <p:txBody>
          <a:bodyPr wrap="square" rtlCol="0">
            <a:spAutoFit/>
          </a:bodyPr>
          <a:lstStyle/>
          <a:p>
            <a:pPr algn="just"/>
            <a:r>
              <a:rPr lang="en-US" sz="2200" dirty="0" smtClean="0">
                <a:latin typeface="Times New Roman" pitchFamily="18" charset="0"/>
                <a:cs typeface="Times New Roman" pitchFamily="18" charset="0"/>
              </a:rPr>
              <a:t>To </a:t>
            </a:r>
            <a:r>
              <a:rPr lang="en-US" sz="2200" dirty="0">
                <a:latin typeface="Times New Roman" pitchFamily="18" charset="0"/>
                <a:cs typeface="Times New Roman" pitchFamily="18" charset="0"/>
              </a:rPr>
              <a:t>allow for staging, the latest iteration of the proposed Project-X proton source at </a:t>
            </a:r>
            <a:r>
              <a:rPr lang="en-US" sz="2200" dirty="0" err="1">
                <a:latin typeface="Times New Roman" pitchFamily="18" charset="0"/>
                <a:cs typeface="Times New Roman" pitchFamily="18" charset="0"/>
              </a:rPr>
              <a:t>Fermilab</a:t>
            </a:r>
            <a:r>
              <a:rPr lang="en-US" sz="2200" dirty="0">
                <a:latin typeface="Times New Roman" pitchFamily="18" charset="0"/>
                <a:cs typeface="Times New Roman" pitchFamily="18" charset="0"/>
              </a:rPr>
              <a:t> includes two turnaround sections, the first one at 1 </a:t>
            </a:r>
            <a:r>
              <a:rPr lang="en-US" sz="2200" dirty="0" err="1">
                <a:latin typeface="Times New Roman" pitchFamily="18" charset="0"/>
                <a:cs typeface="Times New Roman" pitchFamily="18" charset="0"/>
              </a:rPr>
              <a:t>GeV</a:t>
            </a:r>
            <a:r>
              <a:rPr lang="en-US" sz="2200" dirty="0">
                <a:latin typeface="Times New Roman" pitchFamily="18" charset="0"/>
                <a:cs typeface="Times New Roman" pitchFamily="18" charset="0"/>
              </a:rPr>
              <a:t>, the second one at 3 </a:t>
            </a:r>
            <a:r>
              <a:rPr lang="en-US" sz="2200" dirty="0" err="1">
                <a:latin typeface="Times New Roman" pitchFamily="18" charset="0"/>
                <a:cs typeface="Times New Roman" pitchFamily="18" charset="0"/>
              </a:rPr>
              <a:t>GeV</a:t>
            </a:r>
            <a:r>
              <a:rPr lang="en-US" sz="2200" dirty="0">
                <a:latin typeface="Times New Roman" pitchFamily="18" charset="0"/>
                <a:cs typeface="Times New Roman" pitchFamily="18" charset="0"/>
              </a:rPr>
              <a:t>.  After a brief description of the optics of these sections, this paper examines their possible impact on the beam dynamics in the presence of various types of errors and misalignments both in the regular sections of the </a:t>
            </a:r>
            <a:r>
              <a:rPr lang="en-US" sz="2200" dirty="0" err="1">
                <a:latin typeface="Times New Roman" pitchFamily="18" charset="0"/>
                <a:cs typeface="Times New Roman" pitchFamily="18" charset="0"/>
              </a:rPr>
              <a:t>linac</a:t>
            </a:r>
            <a:r>
              <a:rPr lang="en-US" sz="2200" dirty="0">
                <a:latin typeface="Times New Roman" pitchFamily="18" charset="0"/>
                <a:cs typeface="Times New Roman" pitchFamily="18" charset="0"/>
              </a:rPr>
              <a:t> and in the turnaround themselves.  An orbit correction scheme is also described and implemented. Simulations are performed with the codes TRACK (ANL) and TRACEWIN (CEA-</a:t>
            </a:r>
            <a:r>
              <a:rPr lang="en-US" sz="2200" dirty="0" err="1">
                <a:latin typeface="Times New Roman" pitchFamily="18" charset="0"/>
                <a:cs typeface="Times New Roman" pitchFamily="18" charset="0"/>
              </a:rPr>
              <a:t>Saclay</a:t>
            </a:r>
            <a:r>
              <a:rPr lang="en-US" sz="2200" dirty="0">
                <a:latin typeface="Times New Roman" pitchFamily="18" charset="0"/>
                <a:cs typeface="Times New Roman" pitchFamily="18" charset="0"/>
              </a:rPr>
              <a:t>).</a:t>
            </a:r>
          </a:p>
          <a:p>
            <a:pPr algn="just"/>
            <a:endParaRPr lang="en-US" sz="22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i="1" u="sng" dirty="0"/>
              <a:t> </a:t>
            </a:r>
            <a:r>
              <a:rPr lang="en-US" sz="3500" i="1" u="sng" dirty="0"/>
              <a:t>Longitudinal Beam Dynamics and LLRF Requirements for the 3-8 </a:t>
            </a:r>
            <a:r>
              <a:rPr lang="en-US" sz="3500" i="1" u="sng" dirty="0" err="1"/>
              <a:t>GeV</a:t>
            </a:r>
            <a:r>
              <a:rPr lang="en-US" sz="3500" i="1" u="sng" dirty="0"/>
              <a:t> Pulsed </a:t>
            </a:r>
            <a:r>
              <a:rPr lang="en-US" sz="3500" i="1" u="sng" dirty="0" err="1"/>
              <a:t>Linac</a:t>
            </a:r>
            <a:r>
              <a:rPr lang="en-US" sz="3500" i="1" u="sng" dirty="0"/>
              <a:t> </a:t>
            </a:r>
            <a:endParaRPr lang="en-US" sz="3500" i="1" dirty="0"/>
          </a:p>
        </p:txBody>
      </p:sp>
      <p:sp>
        <p:nvSpPr>
          <p:cNvPr id="8" name="TextBox 7"/>
          <p:cNvSpPr txBox="1"/>
          <p:nvPr/>
        </p:nvSpPr>
        <p:spPr>
          <a:xfrm>
            <a:off x="304800" y="1828800"/>
            <a:ext cx="8382000" cy="4832092"/>
          </a:xfrm>
          <a:prstGeom prst="rect">
            <a:avLst/>
          </a:prstGeom>
          <a:noFill/>
        </p:spPr>
        <p:txBody>
          <a:bodyPr wrap="square" rtlCol="0">
            <a:spAutoFit/>
          </a:bodyPr>
          <a:lstStyle/>
          <a:p>
            <a:pPr algn="just"/>
            <a:r>
              <a:rPr lang="en-US" sz="2200" dirty="0">
                <a:latin typeface="Times" pitchFamily="18" charset="0"/>
              </a:rPr>
              <a:t>Project X is a high intensity proton facility being developed to support the Intensity Frontier physics program over the next two decades at </a:t>
            </a:r>
            <a:r>
              <a:rPr lang="en-US" sz="2200" dirty="0" err="1">
                <a:latin typeface="Times" pitchFamily="18" charset="0"/>
              </a:rPr>
              <a:t>Fermilab</a:t>
            </a:r>
            <a:r>
              <a:rPr lang="en-US" sz="2200" dirty="0">
                <a:latin typeface="Times" pitchFamily="18" charset="0"/>
              </a:rPr>
              <a:t>. The Reference Design is based on a continuous wave (CW) superconducting 3 </a:t>
            </a:r>
            <a:r>
              <a:rPr lang="en-US" sz="2200" dirty="0" err="1">
                <a:latin typeface="Times" pitchFamily="18" charset="0"/>
              </a:rPr>
              <a:t>GeV</a:t>
            </a:r>
            <a:r>
              <a:rPr lang="en-US" sz="2200" dirty="0">
                <a:latin typeface="Times" pitchFamily="18" charset="0"/>
              </a:rPr>
              <a:t> </a:t>
            </a:r>
            <a:r>
              <a:rPr lang="en-US" sz="2200" dirty="0" err="1">
                <a:latin typeface="Times" pitchFamily="18" charset="0"/>
              </a:rPr>
              <a:t>linac</a:t>
            </a:r>
            <a:r>
              <a:rPr lang="en-US" sz="2200" dirty="0">
                <a:latin typeface="Times" pitchFamily="18" charset="0"/>
              </a:rPr>
              <a:t> providing up to 1 and 3 MW of  beam power at 1 and 3 </a:t>
            </a:r>
            <a:r>
              <a:rPr lang="en-US" sz="2200" dirty="0" err="1">
                <a:latin typeface="Times" pitchFamily="18" charset="0"/>
              </a:rPr>
              <a:t>GeV</a:t>
            </a:r>
            <a:r>
              <a:rPr lang="en-US" sz="2200" dirty="0">
                <a:latin typeface="Times" pitchFamily="18" charset="0"/>
              </a:rPr>
              <a:t> respectively, while a superconducting pulsed </a:t>
            </a:r>
            <a:r>
              <a:rPr lang="en-US" sz="2200" dirty="0" err="1">
                <a:latin typeface="Times" pitchFamily="18" charset="0"/>
              </a:rPr>
              <a:t>linac</a:t>
            </a:r>
            <a:r>
              <a:rPr lang="en-US" sz="2200" dirty="0">
                <a:latin typeface="Times" pitchFamily="18" charset="0"/>
              </a:rPr>
              <a:t> provides acceleration of roughly 4.3% of the beam delivered from the CW </a:t>
            </a:r>
            <a:r>
              <a:rPr lang="en-US" sz="2200" dirty="0" err="1">
                <a:latin typeface="Times" pitchFamily="18" charset="0"/>
              </a:rPr>
              <a:t>linac</a:t>
            </a:r>
            <a:r>
              <a:rPr lang="en-US" sz="2200" dirty="0">
                <a:latin typeface="Times" pitchFamily="18" charset="0"/>
              </a:rPr>
              <a:t> to the 8 </a:t>
            </a:r>
            <a:r>
              <a:rPr lang="en-US" sz="2200" dirty="0" err="1">
                <a:latin typeface="Times" pitchFamily="18" charset="0"/>
              </a:rPr>
              <a:t>GeV</a:t>
            </a:r>
            <a:r>
              <a:rPr lang="en-US" sz="2200" dirty="0">
                <a:latin typeface="Times" pitchFamily="18" charset="0"/>
              </a:rPr>
              <a:t> injection energy of the existing Recycler/Main Injector complex. In this paper we present the results of simulation of longitudinal beam dynamics and Low Level RF (LLRF) control system in the Pulsed </a:t>
            </a:r>
            <a:r>
              <a:rPr lang="en-US" sz="2200" dirty="0" err="1">
                <a:latin typeface="Times" pitchFamily="18" charset="0"/>
              </a:rPr>
              <a:t>Linac</a:t>
            </a:r>
            <a:r>
              <a:rPr lang="en-US" sz="2200" dirty="0">
                <a:latin typeface="Times" pitchFamily="18" charset="0"/>
              </a:rPr>
              <a:t>, operated for long pulses in presence of errors and cavity detuning for different RF configurations and settings, and set the requirements for the LLRF control system necessary to fulfill the specifications of the design.  </a:t>
            </a:r>
          </a:p>
          <a:p>
            <a:pPr algn="just"/>
            <a:endParaRPr lang="en-US" sz="2200" dirty="0">
              <a:latin typeface="Times" pitchFamily="18" charset="0"/>
              <a:cs typeface="Times New Roman" pitchFamily="18" charset="0"/>
            </a:endParaRPr>
          </a:p>
        </p:txBody>
      </p:sp>
    </p:spTree>
    <p:extLst>
      <p:ext uri="{BB962C8B-B14F-4D97-AF65-F5344CB8AC3E}">
        <p14:creationId xmlns:p14="http://schemas.microsoft.com/office/powerpoint/2010/main" val="42658046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587</TotalTime>
  <Words>769</Words>
  <Application>Microsoft Office PowerPoint</Application>
  <PresentationFormat>On-screen Show (4:3)</PresentationFormat>
  <Paragraphs>16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Preparation for NA-PAC Proceedings </vt:lpstr>
      <vt:lpstr>Design features of Project-X Injector Experiment.</vt:lpstr>
      <vt:lpstr>Layout of Project-X facility: A reference design. </vt:lpstr>
      <vt:lpstr>Design issues of high intensity SC CW ion linac for Project-X facility.  </vt:lpstr>
      <vt:lpstr>Studies of fault scenarios in SC CW Project-X linac. </vt:lpstr>
      <vt:lpstr> Errors Studies in the Reference  Staged Project-X  Lattice</vt:lpstr>
      <vt:lpstr> Longitudinal Beam Dynamics and LLRF Requirements for the 3-8 GeV Pulsed Linac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Preparation for NA-PAC Proceedings</dc:title>
  <dc:creator>Arun</dc:creator>
  <cp:lastModifiedBy>Arun Saini x5241 15164N</cp:lastModifiedBy>
  <cp:revision>5</cp:revision>
  <dcterms:created xsi:type="dcterms:W3CDTF">2013-06-16T05:37:50Z</dcterms:created>
  <dcterms:modified xsi:type="dcterms:W3CDTF">2013-08-16T15:52:09Z</dcterms:modified>
</cp:coreProperties>
</file>