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bin" ContentType="audio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8" r:id="rId2"/>
    <p:sldId id="741" r:id="rId3"/>
    <p:sldId id="645" r:id="rId4"/>
    <p:sldId id="923" r:id="rId5"/>
    <p:sldId id="946" r:id="rId6"/>
    <p:sldId id="928" r:id="rId7"/>
    <p:sldId id="872" r:id="rId8"/>
    <p:sldId id="924" r:id="rId9"/>
    <p:sldId id="953" r:id="rId10"/>
    <p:sldId id="954" r:id="rId11"/>
    <p:sldId id="949" r:id="rId12"/>
    <p:sldId id="950" r:id="rId13"/>
    <p:sldId id="955" r:id="rId14"/>
    <p:sldId id="858" r:id="rId15"/>
    <p:sldId id="857" r:id="rId16"/>
    <p:sldId id="903" r:id="rId17"/>
    <p:sldId id="843" r:id="rId18"/>
    <p:sldId id="859" r:id="rId19"/>
    <p:sldId id="904" r:id="rId20"/>
    <p:sldId id="905" r:id="rId21"/>
    <p:sldId id="906" r:id="rId22"/>
    <p:sldId id="907" r:id="rId23"/>
    <p:sldId id="908" r:id="rId24"/>
    <p:sldId id="909" r:id="rId25"/>
    <p:sldId id="1019" r:id="rId26"/>
    <p:sldId id="911" r:id="rId27"/>
    <p:sldId id="914" r:id="rId28"/>
    <p:sldId id="912" r:id="rId29"/>
    <p:sldId id="913" r:id="rId30"/>
    <p:sldId id="947" r:id="rId31"/>
    <p:sldId id="948" r:id="rId32"/>
    <p:sldId id="956" r:id="rId33"/>
    <p:sldId id="960" r:id="rId34"/>
    <p:sldId id="958" r:id="rId35"/>
    <p:sldId id="961" r:id="rId36"/>
    <p:sldId id="962" r:id="rId37"/>
    <p:sldId id="959" r:id="rId38"/>
    <p:sldId id="963" r:id="rId39"/>
    <p:sldId id="964" r:id="rId40"/>
    <p:sldId id="966" r:id="rId41"/>
    <p:sldId id="965" r:id="rId42"/>
    <p:sldId id="967" r:id="rId43"/>
    <p:sldId id="986" r:id="rId44"/>
    <p:sldId id="970" r:id="rId45"/>
    <p:sldId id="982" r:id="rId46"/>
    <p:sldId id="995" r:id="rId47"/>
    <p:sldId id="972" r:id="rId48"/>
    <p:sldId id="973" r:id="rId49"/>
    <p:sldId id="984" r:id="rId50"/>
    <p:sldId id="985" r:id="rId51"/>
    <p:sldId id="969" r:id="rId52"/>
    <p:sldId id="983" r:id="rId53"/>
    <p:sldId id="981" r:id="rId54"/>
    <p:sldId id="987" r:id="rId55"/>
    <p:sldId id="989" r:id="rId56"/>
    <p:sldId id="993" r:id="rId57"/>
    <p:sldId id="990" r:id="rId58"/>
    <p:sldId id="991" r:id="rId59"/>
    <p:sldId id="992" r:id="rId60"/>
    <p:sldId id="822" r:id="rId61"/>
    <p:sldId id="1000" r:id="rId62"/>
    <p:sldId id="1001" r:id="rId63"/>
    <p:sldId id="1002" r:id="rId64"/>
    <p:sldId id="892" r:id="rId65"/>
    <p:sldId id="1007" r:id="rId66"/>
  </p:sldIdLst>
  <p:sldSz cx="9144000" cy="6858000" type="screen4x3"/>
  <p:notesSz cx="6946900" cy="10007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235E"/>
    <a:srgbClr val="696884"/>
    <a:srgbClr val="9E9CC6"/>
    <a:srgbClr val="EBFFF2"/>
    <a:srgbClr val="D2FFD5"/>
    <a:srgbClr val="D03338"/>
    <a:srgbClr val="F2C9CB"/>
    <a:srgbClr val="DE9E4D"/>
    <a:srgbClr val="595D84"/>
    <a:srgbClr val="0A9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710" autoAdjust="0"/>
    <p:restoredTop sz="99653" autoAdjust="0"/>
  </p:normalViewPr>
  <p:slideViewPr>
    <p:cSldViewPr snapToGrid="0">
      <p:cViewPr varScale="1">
        <p:scale>
          <a:sx n="88" d="100"/>
          <a:sy n="88" d="100"/>
        </p:scale>
        <p:origin x="-16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11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1" Type="http://schemas.openxmlformats.org/officeDocument/2006/relationships/image" Target="../media/image121.emf"/><Relationship Id="rId2" Type="http://schemas.openxmlformats.org/officeDocument/2006/relationships/image" Target="../media/image1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Relationship Id="rId2" Type="http://schemas.openxmlformats.org/officeDocument/2006/relationships/image" Target="../media/image1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Relationship Id="rId2" Type="http://schemas.openxmlformats.org/officeDocument/2006/relationships/image" Target="../media/image10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Relationship Id="rId2" Type="http://schemas.openxmlformats.org/officeDocument/2006/relationships/image" Target="../media/image1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0C9266C3-96A6-42E2-B08E-FE69F6986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786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1550" y="750888"/>
            <a:ext cx="5003800" cy="3752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754563"/>
            <a:ext cx="5095875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E3A2A76D-C631-46CF-AF21-C18EB03A8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18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7F2B4-EEC6-4FA4-8684-745ADBF7790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727759-CBCE-4AD4-98B0-6CC1C461520C}" type="slidenum">
              <a:rPr lang="nl-NL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84E65-3870-4A6A-84A9-3BB40DE4400B}" type="slidenum">
              <a:rPr lang="nl-NL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2A76D-C631-46CF-AF21-C18EB03A808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2A76D-C631-46CF-AF21-C18EB03A808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7F2B4-EEC6-4FA4-8684-745ADBF7790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2A76D-C631-46CF-AF21-C18EB03A808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2A76D-C631-46CF-AF21-C18EB03A808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83090BE-E1D6-4910-BC6E-50C3C158B61F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19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4387" name="Text Box 1"/>
          <p:cNvSpPr txBox="1">
            <a:spLocks noChangeArrowheads="1"/>
          </p:cNvSpPr>
          <p:nvPr/>
        </p:nvSpPr>
        <p:spPr bwMode="auto">
          <a:xfrm>
            <a:off x="1195673" y="752984"/>
            <a:ext cx="4553934" cy="37488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881" tIns="48440" rIns="96881" bIns="48440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443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94366" y="4752806"/>
            <a:ext cx="5554924" cy="4500202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2A76D-C631-46CF-AF21-C18EB03A808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88229E-6F9C-4E0A-BDC1-05B45E8A3099}" type="slidenum">
              <a:rPr lang="nl-NL"/>
              <a:pPr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7DEEF-8D7F-45BC-9961-A8B17D8A387D}" type="slidenum">
              <a:rPr lang="nl-NL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0" y="942975"/>
            <a:ext cx="8610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33CC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248400"/>
            <a:ext cx="411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z="1600">
                <a:solidFill>
                  <a:srgbClr val="0066FF"/>
                </a:solidFill>
                <a:latin typeface="+mj-lt"/>
              </a:defRPr>
            </a:lvl1pPr>
          </a:lstStyle>
          <a:p>
            <a:pPr>
              <a:defRPr/>
            </a:pPr>
            <a:fld id="{3F916A90-024D-4E8F-A896-F90CF7992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700" cy="9294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61BA8-E1A2-4C06-BFB5-0CFDEEDE6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56107-43D3-40EF-AAE6-83E0AB5A4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7AB4-5763-4BCF-859B-9E467D90B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E65AA-9D6E-4EA9-83A3-21E232B7E2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1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248400"/>
            <a:ext cx="3733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55521244-82BB-4013-9D99-4A76F85B42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1139825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D008-2172-40C5-B664-D71263EA75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3F61F-6380-4DC8-92A4-ECA9282C0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BE9F-2E8D-47F0-ACA8-3716C1A24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97DF3-94A1-4467-B2A9-E3F7BBA71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9CCED-7636-4F1A-A39E-A1E457441A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90B81-0370-4A2B-A400-662148345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5D37D-6CF1-4CC0-B852-341DA819F4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175"/>
            <a:ext cx="7620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2484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66FF"/>
                </a:solidFill>
                <a:latin typeface="Chalkboard"/>
                <a:cs typeface="Chalkboard"/>
              </a:defRPr>
            </a:lvl1pPr>
          </a:lstStyle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370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66FF"/>
                </a:solidFill>
                <a:latin typeface="+mj-lt"/>
              </a:defRPr>
            </a:lvl1pPr>
          </a:lstStyle>
          <a:p>
            <a:pPr>
              <a:defRPr/>
            </a:pPr>
            <a:fld id="{7FE052A5-0EBA-4DA8-BB04-F4EA854C9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70695" name="Freeform 7"/>
          <p:cNvSpPr>
            <a:spLocks noChangeArrowheads="1"/>
          </p:cNvSpPr>
          <p:nvPr/>
        </p:nvSpPr>
        <p:spPr bwMode="auto">
          <a:xfrm>
            <a:off x="0" y="942975"/>
            <a:ext cx="8610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33CC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66" y="13511"/>
            <a:ext cx="891686" cy="8956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 i="0">
          <a:solidFill>
            <a:schemeClr val="tx2"/>
          </a:solidFill>
          <a:latin typeface="Arial (headings)"/>
          <a:ea typeface="+mj-ea"/>
          <a:cs typeface="Arial (headings)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65000"/>
        <a:buFont typeface="Wingdings" pitchFamily="2" charset="2"/>
        <a:buChar char="n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w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audio" Target="../media/audio3.bin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5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43.wmf"/><Relationship Id="rId5" Type="http://schemas.openxmlformats.org/officeDocument/2006/relationships/image" Target="../media/image35.jpeg"/><Relationship Id="rId6" Type="http://schemas.openxmlformats.org/officeDocument/2006/relationships/image" Target="../media/image44.wmf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5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5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emf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9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06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0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15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1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1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125.emf"/><Relationship Id="rId13" Type="http://schemas.openxmlformats.org/officeDocument/2006/relationships/oleObject" Target="../embeddings/oleObject19.bin"/><Relationship Id="rId14" Type="http://schemas.openxmlformats.org/officeDocument/2006/relationships/image" Target="../media/image12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121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22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123.e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12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131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132.emf"/><Relationship Id="rId8" Type="http://schemas.openxmlformats.org/officeDocument/2006/relationships/image" Target="../media/image13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9323" y="1255036"/>
            <a:ext cx="7623175" cy="1828800"/>
          </a:xfrm>
        </p:spPr>
        <p:txBody>
          <a:bodyPr/>
          <a:lstStyle/>
          <a:p>
            <a:pPr eaLnBrk="1" hangingPunct="1"/>
            <a:r>
              <a:rPr lang="en-US" dirty="0" smtClean="0"/>
              <a:t>Finding New Physics using heavy flavor decays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172200" y="152400"/>
            <a:ext cx="1365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S. </a:t>
            </a:r>
            <a:r>
              <a:rPr lang="en-US" sz="2400" dirty="0" smtClean="0"/>
              <a:t>Stone</a:t>
            </a:r>
          </a:p>
        </p:txBody>
      </p:sp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2127" y="34324"/>
            <a:ext cx="1147931" cy="113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521244-82BB-4013-9D99-4A76F85B4245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57199" y="6248400"/>
            <a:ext cx="4845567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211641" y="5008831"/>
            <a:ext cx="6796850" cy="1295960"/>
          </a:xfrm>
          <a:ln w="158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 sz="4000" dirty="0">
              <a:latin typeface="Lucida Calligraphy"/>
              <a:cs typeface="Lucida Calligraphy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41512" cy="12093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1912471" y="3847353"/>
            <a:ext cx="6671235" cy="1718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Discovery of Y(4S)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latin typeface="Symbol" charset="2"/>
                <a:cs typeface="Symbol" charset="2"/>
              </a:rPr>
              <a:t>U</a:t>
            </a:r>
            <a:r>
              <a:rPr lang="en-US" dirty="0"/>
              <a:t> </a:t>
            </a:r>
            <a:r>
              <a:rPr lang="en-US" dirty="0" smtClean="0"/>
              <a:t>states were narrow, their observed widths were consistent with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the experimental mass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resolution, so below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threshold to decay into BB</a:t>
            </a:r>
          </a:p>
          <a:p>
            <a:r>
              <a:rPr lang="en-US" dirty="0" smtClean="0"/>
              <a:t>Another resonance was</a:t>
            </a:r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ound that was ~20 MeV wide,</a:t>
            </a:r>
          </a:p>
          <a:p>
            <a:pPr marL="0" indent="0">
              <a:buNone/>
            </a:pPr>
            <a:r>
              <a:rPr lang="en-US" dirty="0" smtClean="0"/>
              <a:t>&amp; subsequently shown to decay</a:t>
            </a:r>
          </a:p>
          <a:p>
            <a:pPr marL="0" indent="0">
              <a:buNone/>
            </a:pPr>
            <a:r>
              <a:rPr lang="en-US" dirty="0" smtClean="0"/>
              <a:t>into </a:t>
            </a:r>
            <a:r>
              <a:rPr lang="en-US" dirty="0"/>
              <a:t>either B</a:t>
            </a:r>
            <a:r>
              <a:rPr lang="en-US" baseline="30000" dirty="0"/>
              <a:t>+</a:t>
            </a:r>
            <a:r>
              <a:rPr lang="en-US" dirty="0" smtClean="0"/>
              <a:t>B</a:t>
            </a:r>
            <a:r>
              <a:rPr lang="en-US" sz="3600" baseline="30000" dirty="0" smtClean="0"/>
              <a:t>-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206" y="1651578"/>
            <a:ext cx="2959794" cy="4520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1233" y="3908517"/>
            <a:ext cx="232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“More spherical events”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060168" y="3355798"/>
            <a:ext cx="21714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034714" y="5547997"/>
            <a:ext cx="21714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89611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8544" y="1248456"/>
            <a:ext cx="7623175" cy="1828800"/>
          </a:xfrm>
        </p:spPr>
        <p:txBody>
          <a:bodyPr/>
          <a:lstStyle/>
          <a:p>
            <a:pPr eaLnBrk="1" hangingPunct="1"/>
            <a:r>
              <a:rPr lang="en-US" dirty="0" smtClean="0"/>
              <a:t>B Experiments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172200" y="152400"/>
            <a:ext cx="1365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S. </a:t>
            </a:r>
            <a:r>
              <a:rPr lang="en-US" sz="2400" dirty="0" smtClean="0"/>
              <a:t>Stone</a:t>
            </a:r>
          </a:p>
        </p:txBody>
      </p:sp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2127" y="34324"/>
            <a:ext cx="1147931" cy="113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521244-82BB-4013-9D99-4A76F85B4245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57199" y="6248400"/>
            <a:ext cx="4845567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41512" cy="12093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1912471" y="3847353"/>
            <a:ext cx="6671235" cy="1718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315849" y="2717052"/>
            <a:ext cx="8633213" cy="3481303"/>
          </a:xfrm>
          <a:ln w="158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pPr marL="571500" indent="-571500" algn="l">
              <a:buFont typeface="Wingdings" charset="2"/>
              <a:buChar char="u"/>
            </a:pPr>
            <a:r>
              <a:rPr lang="en-US" sz="4000" dirty="0" err="1"/>
              <a:t>e</a:t>
            </a:r>
            <a:r>
              <a:rPr lang="en-US" sz="4000" baseline="30000" dirty="0" err="1"/>
              <a:t>+</a:t>
            </a:r>
            <a:r>
              <a:rPr lang="en-US" sz="4000" dirty="0" err="1"/>
              <a:t>e</a:t>
            </a:r>
            <a:r>
              <a:rPr lang="en-US" sz="4000" baseline="30000" dirty="0"/>
              <a:t>-</a:t>
            </a:r>
            <a:r>
              <a:rPr lang="en-US" sz="4000" dirty="0"/>
              <a:t> at Y(4S</a:t>
            </a:r>
            <a:r>
              <a:rPr lang="en-US" sz="4000" dirty="0" smtClean="0"/>
              <a:t>) ARGUS, CLEO, </a:t>
            </a:r>
            <a:r>
              <a:rPr lang="en-US" sz="4000" dirty="0" err="1" smtClean="0"/>
              <a:t>BaBar</a:t>
            </a:r>
            <a:r>
              <a:rPr lang="en-US" sz="4000" dirty="0" smtClean="0"/>
              <a:t>, &amp; Belle</a:t>
            </a:r>
          </a:p>
          <a:p>
            <a:pPr marL="571500" indent="-571500" algn="l">
              <a:buFont typeface="Wingdings" charset="2"/>
              <a:buChar char="u"/>
            </a:pPr>
            <a:r>
              <a:rPr lang="en-US" sz="4000" dirty="0" err="1"/>
              <a:t>e</a:t>
            </a:r>
            <a:r>
              <a:rPr lang="en-US" sz="4000" baseline="30000" dirty="0" err="1"/>
              <a:t>+</a:t>
            </a:r>
            <a:r>
              <a:rPr lang="en-US" sz="4000" dirty="0" err="1"/>
              <a:t>e</a:t>
            </a:r>
            <a:r>
              <a:rPr lang="en-US" sz="4000" baseline="30000" dirty="0"/>
              <a:t>-</a:t>
            </a:r>
            <a:r>
              <a:rPr lang="en-US" sz="4000" dirty="0"/>
              <a:t> </a:t>
            </a:r>
            <a:r>
              <a:rPr lang="en-US" sz="4000" dirty="0" smtClean="0"/>
              <a:t>at Z</a:t>
            </a:r>
            <a:r>
              <a:rPr lang="en-US" sz="4000" baseline="30000" dirty="0" smtClean="0"/>
              <a:t>0</a:t>
            </a:r>
            <a:r>
              <a:rPr lang="en-US" sz="4000" dirty="0" smtClean="0"/>
              <a:t>, LEP &amp; SLC</a:t>
            </a:r>
          </a:p>
          <a:p>
            <a:pPr marL="571500" indent="-571500" algn="l">
              <a:buFont typeface="Wingdings" charset="2"/>
              <a:buChar char="u"/>
            </a:pPr>
            <a:r>
              <a:rPr lang="en-US" sz="4000" dirty="0" smtClean="0"/>
              <a:t>CDF &amp; D0, 1.8 </a:t>
            </a:r>
            <a:r>
              <a:rPr lang="en-US" sz="4000" dirty="0" err="1" smtClean="0"/>
              <a:t>TeV</a:t>
            </a:r>
            <a:r>
              <a:rPr lang="en-US" sz="4000" dirty="0" smtClean="0"/>
              <a:t> </a:t>
            </a:r>
            <a:r>
              <a:rPr lang="en-US" sz="4000" dirty="0" err="1" smtClean="0"/>
              <a:t>pp</a:t>
            </a:r>
            <a:endParaRPr lang="en-US" sz="4000" dirty="0" smtClean="0"/>
          </a:p>
          <a:p>
            <a:pPr marL="571500" indent="-571500" algn="l">
              <a:buFont typeface="Wingdings" charset="2"/>
              <a:buChar char="u"/>
            </a:pPr>
            <a:r>
              <a:rPr lang="en-US" sz="4000" dirty="0" err="1" smtClean="0"/>
              <a:t>LHCb</a:t>
            </a:r>
            <a:r>
              <a:rPr lang="en-US" sz="4000" dirty="0" smtClean="0"/>
              <a:t>, CMS &amp; ATLAS, 7-8 </a:t>
            </a:r>
            <a:r>
              <a:rPr lang="en-US" sz="4000" dirty="0" err="1" smtClean="0"/>
              <a:t>TeV</a:t>
            </a:r>
            <a:r>
              <a:rPr lang="en-US" sz="4000" dirty="0" smtClean="0"/>
              <a:t> </a:t>
            </a:r>
            <a:r>
              <a:rPr lang="en-US" sz="4000" dirty="0" err="1" smtClean="0"/>
              <a:t>pp</a:t>
            </a:r>
            <a:endParaRPr lang="en-US" sz="4000" dirty="0" smtClean="0"/>
          </a:p>
          <a:p>
            <a:pPr marL="571500" indent="-571500" algn="l">
              <a:buFont typeface="Wingdings" charset="2"/>
              <a:buChar char="u"/>
            </a:pPr>
            <a:endParaRPr lang="en-US" sz="4000" dirty="0">
              <a:latin typeface="Lucida Calligraphy"/>
              <a:cs typeface="Lucida Calligraphy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790569" y="5000796"/>
            <a:ext cx="2171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57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at Y(4S)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86" y="1020586"/>
            <a:ext cx="3667304" cy="4953000"/>
          </a:xfrm>
        </p:spPr>
        <p:txBody>
          <a:bodyPr/>
          <a:lstStyle/>
          <a:p>
            <a:r>
              <a:rPr lang="en-US" dirty="0" smtClean="0"/>
              <a:t>All detectors have cylindrical geometries with common elements</a:t>
            </a:r>
          </a:p>
          <a:p>
            <a:r>
              <a:rPr lang="en-US" dirty="0" smtClean="0"/>
              <a:t>Key: PID, </a:t>
            </a:r>
            <a:r>
              <a:rPr lang="en-US" dirty="0" err="1" smtClean="0"/>
              <a:t>CsI</a:t>
            </a:r>
            <a:r>
              <a:rPr lang="en-US" dirty="0" smtClean="0"/>
              <a:t> </a:t>
            </a:r>
            <a:r>
              <a:rPr lang="en-US" dirty="0" err="1" smtClean="0"/>
              <a:t>ecal</a:t>
            </a:r>
            <a:endParaRPr lang="en-US" dirty="0" smtClean="0"/>
          </a:p>
          <a:p>
            <a:r>
              <a:rPr lang="en-US" dirty="0" smtClean="0"/>
              <a:t>Vertex detector usually Si strips, to measure B &amp; B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739" y="1102219"/>
            <a:ext cx="5235261" cy="366424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4680" y="4827665"/>
            <a:ext cx="9039320" cy="143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30188" indent="-230188">
              <a:buNone/>
            </a:pPr>
            <a:r>
              <a:rPr lang="en-US" dirty="0" smtClean="0"/>
              <a:t> vertex separations, possible since beams in Belle &amp;   Babar have different energies; causes boost along beam direction. Typical resolutions on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B</a:t>
            </a:r>
            <a:r>
              <a:rPr lang="en-US" dirty="0" smtClean="0"/>
              <a:t> ~900 </a:t>
            </a:r>
            <a:r>
              <a:rPr lang="en-US" dirty="0" err="1" smtClean="0"/>
              <a:t>fs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3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Central detectors at </a:t>
            </a:r>
            <a:r>
              <a:rPr lang="en-US" sz="4800" dirty="0" err="1" smtClean="0"/>
              <a:t>pp</a:t>
            </a:r>
            <a:endParaRPr lang="en-US" sz="4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2778" b="12778"/>
          <a:stretch>
            <a:fillRect/>
          </a:stretch>
        </p:blipFill>
        <p:spPr>
          <a:xfrm>
            <a:off x="713827" y="1268020"/>
            <a:ext cx="7765559" cy="467371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060738" y="-138180"/>
            <a:ext cx="47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36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95" y="1118599"/>
            <a:ext cx="10280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CDF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08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42" y="975387"/>
            <a:ext cx="6527499" cy="588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4546"/>
            <a:ext cx="8229600" cy="4953000"/>
          </a:xfrm>
        </p:spPr>
        <p:txBody>
          <a:bodyPr/>
          <a:lstStyle/>
          <a:p>
            <a:r>
              <a:rPr lang="en-US" dirty="0" smtClean="0"/>
              <a:t>  4 </a:t>
            </a:r>
            <a:r>
              <a:rPr lang="en-US" dirty="0" err="1" smtClean="0"/>
              <a:t>TeV</a:t>
            </a:r>
            <a:r>
              <a:rPr lang="en-US" dirty="0" smtClean="0"/>
              <a:t> x 4 </a:t>
            </a:r>
            <a:r>
              <a:rPr lang="en-US" dirty="0" err="1" smtClean="0"/>
              <a:t>TeV</a:t>
            </a:r>
            <a:r>
              <a:rPr lang="en-US" dirty="0" smtClean="0"/>
              <a:t> pp collisions (future ~7 x ~7)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85" y="164683"/>
            <a:ext cx="7616485" cy="61479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5921" y="5403469"/>
            <a:ext cx="257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 km in circumference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044540" cy="5029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 The </a:t>
            </a:r>
            <a:r>
              <a:rPr lang="en-US" sz="6000" dirty="0" err="1" smtClean="0"/>
              <a:t>LHCb</a:t>
            </a:r>
            <a:r>
              <a:rPr lang="en-US" sz="6000" dirty="0" smtClean="0"/>
              <a:t> Detector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900" dirty="0" smtClean="0"/>
              <a:t>Detector Geometry</a:t>
            </a:r>
            <a:endParaRPr lang="en-US" sz="5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9822"/>
            <a:ext cx="8229600" cy="4953000"/>
          </a:xfrm>
        </p:spPr>
        <p:txBody>
          <a:bodyPr/>
          <a:lstStyle/>
          <a:p>
            <a:r>
              <a:rPr lang="en-US" sz="3800" dirty="0" smtClean="0"/>
              <a:t>Complementary to ATLAS &amp; CMS</a:t>
            </a:r>
          </a:p>
          <a:p>
            <a:r>
              <a:rPr lang="en-US" sz="3800" dirty="0" smtClean="0"/>
              <a:t>Much less expensive </a:t>
            </a:r>
          </a:p>
          <a:p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" y="2528361"/>
            <a:ext cx="9080437" cy="4342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Forward Direction at the LHC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2852"/>
            <a:ext cx="5562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The primary pp collision produces a pair of bb quarks. They then form hadrons. In the forward region at LHC the bb production </a:t>
            </a:r>
            <a:r>
              <a:rPr lang="en-US" sz="2800" dirty="0" smtClean="0">
                <a:latin typeface="Symbol" pitchFamily="18" charset="2"/>
              </a:rPr>
              <a:t>s</a:t>
            </a:r>
            <a:r>
              <a:rPr lang="en-US" sz="2800" dirty="0" smtClean="0"/>
              <a:t> is large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The hadrons containing the b &amp; b quarks are both likely to be in the acceptance. Essential for knowing if a neutral B meson started out as a B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or B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, determined by “flavor tagging”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At </a:t>
            </a:r>
            <a:r>
              <a:rPr lang="en-US" sz="2800" dirty="0" smtClean="0">
                <a:latin typeface="Monotype Corsiva" pitchFamily="66" charset="0"/>
              </a:rPr>
              <a:t>L</a:t>
            </a:r>
            <a:r>
              <a:rPr lang="en-US" sz="2800" dirty="0" smtClean="0"/>
              <a:t>=2x10</a:t>
            </a:r>
            <a:r>
              <a:rPr lang="en-US" sz="2800" baseline="30000" dirty="0" smtClean="0"/>
              <a:t>32</a:t>
            </a:r>
            <a:r>
              <a:rPr lang="en-US" sz="2800" dirty="0" smtClean="0"/>
              <a:t>/cm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-s, we get ~10</a:t>
            </a:r>
            <a:r>
              <a:rPr lang="en-US" sz="2800" baseline="30000" dirty="0" smtClean="0"/>
              <a:t>12</a:t>
            </a:r>
            <a:r>
              <a:rPr lang="en-US" sz="2800" dirty="0" smtClean="0"/>
              <a:t> B hadrons in 10</a:t>
            </a:r>
            <a:r>
              <a:rPr lang="en-US" sz="2800" baseline="30000" dirty="0" smtClean="0"/>
              <a:t>7</a:t>
            </a:r>
            <a:r>
              <a:rPr lang="en-US" sz="2800" dirty="0" smtClean="0"/>
              <a:t> sec  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6" name="Line 33"/>
          <p:cNvSpPr>
            <a:spLocks noChangeShapeType="1"/>
          </p:cNvSpPr>
          <p:nvPr/>
        </p:nvSpPr>
        <p:spPr bwMode="auto">
          <a:xfrm>
            <a:off x="5030537" y="2138236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7" name="Line 33"/>
          <p:cNvSpPr>
            <a:spLocks noChangeShapeType="1"/>
          </p:cNvSpPr>
          <p:nvPr/>
        </p:nvSpPr>
        <p:spPr bwMode="auto">
          <a:xfrm>
            <a:off x="645694" y="3380333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8578850" y="64008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F610A0-78E0-4C51-9E35-2A46879CF69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053221" y="1027865"/>
            <a:ext cx="2895600" cy="2701925"/>
            <a:chOff x="6019800" y="3775075"/>
            <a:chExt cx="2895600" cy="2701925"/>
          </a:xfrm>
        </p:grpSpPr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6019800" y="3810000"/>
              <a:ext cx="2895600" cy="2667000"/>
              <a:chOff x="3840" y="2592"/>
              <a:chExt cx="1536" cy="1440"/>
            </a:xfrm>
          </p:grpSpPr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3840" y="2592"/>
                <a:ext cx="1536" cy="14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" name="Picture 15" descr="liv0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840" y="2592"/>
                <a:ext cx="1488" cy="1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172200" y="5715000"/>
              <a:ext cx="1524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6324600" y="5791200"/>
              <a:ext cx="152400" cy="457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6400800" y="5943600"/>
              <a:ext cx="228600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553200" y="6019800"/>
              <a:ext cx="228600" cy="22860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8458200" y="6073775"/>
              <a:ext cx="381000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6019800" y="5951621"/>
              <a:ext cx="828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CC0000"/>
                  </a:solidFill>
                  <a:latin typeface="Symbol" pitchFamily="18" charset="2"/>
                </a:rPr>
                <a:t>q</a:t>
              </a:r>
              <a:r>
                <a:rPr lang="en-US" sz="1400" dirty="0">
                  <a:solidFill>
                    <a:srgbClr val="CC0000"/>
                  </a:solidFill>
                </a:rPr>
                <a:t> B (</a:t>
              </a:r>
              <a:r>
                <a:rPr lang="en-US" sz="1400" dirty="0" err="1">
                  <a:solidFill>
                    <a:srgbClr val="CC0000"/>
                  </a:solidFill>
                </a:rPr>
                <a:t>rad</a:t>
              </a:r>
              <a:r>
                <a:rPr lang="en-US" sz="1400" dirty="0">
                  <a:solidFill>
                    <a:srgbClr val="CC0000"/>
                  </a:solidFill>
                </a:rPr>
                <a:t>)</a:t>
              </a: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8153400" y="6172200"/>
              <a:ext cx="609600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solidFill>
                    <a:srgbClr val="CC0000"/>
                  </a:solidFill>
                  <a:latin typeface="Symbol" pitchFamily="18" charset="2"/>
                </a:rPr>
                <a:t>q</a:t>
              </a:r>
              <a:r>
                <a:rPr lang="en-US" sz="1400" dirty="0">
                  <a:solidFill>
                    <a:srgbClr val="CC0000"/>
                  </a:solidFill>
                </a:rPr>
                <a:t> B (</a:t>
              </a:r>
              <a:r>
                <a:rPr lang="en-US" sz="1400" dirty="0" err="1">
                  <a:solidFill>
                    <a:srgbClr val="CC0000"/>
                  </a:solidFill>
                </a:rPr>
                <a:t>rad</a:t>
              </a:r>
              <a:r>
                <a:rPr lang="en-US" sz="1400" dirty="0">
                  <a:solidFill>
                    <a:srgbClr val="CC0000"/>
                  </a:solidFill>
                </a:rPr>
                <a:t>)</a:t>
              </a:r>
              <a:endParaRPr lang="en-US" sz="2400" dirty="0">
                <a:solidFill>
                  <a:srgbClr val="CC0000"/>
                </a:solidFill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8240713" y="6205538"/>
              <a:ext cx="152400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6080125" y="3775075"/>
              <a:ext cx="172243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99"/>
                  </a:solidFill>
                </a:rPr>
                <a:t>Production</a:t>
              </a:r>
            </a:p>
            <a:p>
              <a:r>
                <a:rPr lang="en-US" sz="2400" dirty="0" err="1">
                  <a:solidFill>
                    <a:srgbClr val="000099"/>
                  </a:solidFill>
                  <a:sym typeface="Symbol" pitchFamily="18" charset="2"/>
                </a:rPr>
                <a:t></a:t>
              </a:r>
              <a:r>
                <a:rPr lang="en-US" sz="2400" dirty="0">
                  <a:solidFill>
                    <a:srgbClr val="000099"/>
                  </a:solidFill>
                  <a:sym typeface="Symbol" pitchFamily="18" charset="2"/>
                </a:rPr>
                <a:t> Of B </a:t>
              </a:r>
              <a:r>
                <a:rPr lang="en-US" sz="2400" dirty="0" err="1">
                  <a:solidFill>
                    <a:srgbClr val="000099"/>
                  </a:solidFill>
                  <a:sym typeface="Symbol" pitchFamily="18" charset="2"/>
                </a:rPr>
                <a:t>vs</a:t>
              </a:r>
              <a:r>
                <a:rPr lang="en-US" sz="2400" dirty="0">
                  <a:solidFill>
                    <a:srgbClr val="000099"/>
                  </a:solidFill>
                  <a:sym typeface="Symbol" pitchFamily="18" charset="2"/>
                </a:rPr>
                <a:t> B</a:t>
              </a:r>
              <a:endParaRPr lang="en-US" sz="2400" dirty="0">
                <a:solidFill>
                  <a:srgbClr val="000099"/>
                </a:solidFill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7563268" y="4235450"/>
              <a:ext cx="1524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66326" y="3824705"/>
            <a:ext cx="3124200" cy="2932150"/>
            <a:chOff x="6019800" y="990600"/>
            <a:chExt cx="3124200" cy="2932150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6019800" y="990600"/>
              <a:ext cx="3124200" cy="2665413"/>
              <a:chOff x="3552" y="720"/>
              <a:chExt cx="2208" cy="2015"/>
            </a:xfrm>
          </p:grpSpPr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3552" y="768"/>
                <a:ext cx="2064" cy="19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3570" y="720"/>
                <a:ext cx="2190" cy="2015"/>
                <a:chOff x="2736" y="624"/>
                <a:chExt cx="2190" cy="2015"/>
              </a:xfrm>
            </p:grpSpPr>
            <p:grpSp>
              <p:nvGrpSpPr>
                <p:cNvPr id="11" name="Group 11"/>
                <p:cNvGrpSpPr>
                  <a:grpSpLocks/>
                </p:cNvGrpSpPr>
                <p:nvPr/>
              </p:nvGrpSpPr>
              <p:grpSpPr bwMode="auto">
                <a:xfrm>
                  <a:off x="2736" y="768"/>
                  <a:ext cx="1950" cy="1871"/>
                  <a:chOff x="113" y="2160"/>
                  <a:chExt cx="1767" cy="1696"/>
                </a:xfrm>
              </p:grpSpPr>
              <p:pic>
                <p:nvPicPr>
                  <p:cNvPr id="14" name="Picture 6" descr="bprod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2612" t="1469" r="1198" b="6206"/>
                  <a:stretch>
                    <a:fillRect/>
                  </a:stretch>
                </p:blipFill>
                <p:spPr bwMode="auto">
                  <a:xfrm>
                    <a:off x="113" y="2160"/>
                    <a:ext cx="1767" cy="16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7" y="2704"/>
                    <a:ext cx="523" cy="2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solidFill>
                          <a:srgbClr val="FF0000"/>
                        </a:solidFill>
                      </a:rPr>
                      <a:t>130 </a:t>
                    </a:r>
                    <a:r>
                      <a:rPr lang="en-US" sz="1600" dirty="0" err="1">
                        <a:solidFill>
                          <a:srgbClr val="FF0000"/>
                        </a:solidFill>
                        <a:latin typeface="Symbol" pitchFamily="18" charset="2"/>
                      </a:rPr>
                      <a:t>m</a:t>
                    </a:r>
                    <a:r>
                      <a:rPr lang="en-US" sz="1600" dirty="0" err="1">
                        <a:solidFill>
                          <a:srgbClr val="FF0000"/>
                        </a:solidFill>
                      </a:rPr>
                      <a:t>b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30" y="2885"/>
                    <a:ext cx="523" cy="2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solidFill>
                          <a:srgbClr val="FF0000"/>
                        </a:solidFill>
                      </a:rPr>
                      <a:t>300 </a:t>
                    </a:r>
                    <a:r>
                      <a:rPr lang="en-US" sz="1600" dirty="0" err="1">
                        <a:solidFill>
                          <a:srgbClr val="FF0000"/>
                        </a:solidFill>
                        <a:latin typeface="Symbol" pitchFamily="18" charset="2"/>
                      </a:rPr>
                      <a:t>m</a:t>
                    </a:r>
                    <a:r>
                      <a:rPr lang="en-US" sz="1600" dirty="0" err="1">
                        <a:solidFill>
                          <a:srgbClr val="FF0000"/>
                        </a:solidFill>
                      </a:rPr>
                      <a:t>b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814" y="624"/>
                  <a:ext cx="2112" cy="4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GB" sz="1600" dirty="0" err="1">
                      <a:solidFill>
                        <a:srgbClr val="000000"/>
                      </a:solidFill>
                      <a:latin typeface="Times" pitchFamily="3" charset="0"/>
                    </a:rPr>
                    <a:t>Pythia</a:t>
                  </a:r>
                  <a:r>
                    <a:rPr lang="en-GB" sz="1600" dirty="0">
                      <a:solidFill>
                        <a:srgbClr val="000000"/>
                      </a:solidFill>
                      <a:latin typeface="Times" pitchFamily="3" charset="0"/>
                    </a:rPr>
                    <a:t> production cross </a:t>
                  </a:r>
                  <a:r>
                    <a:rPr lang="en-GB" sz="1600" dirty="0" smtClean="0">
                      <a:solidFill>
                        <a:srgbClr val="000000"/>
                      </a:solidFill>
                      <a:latin typeface="Times" pitchFamily="3" charset="0"/>
                    </a:rPr>
                    <a:t>section  (7 </a:t>
                  </a:r>
                  <a:r>
                    <a:rPr lang="en-GB" sz="1600" dirty="0" err="1" smtClean="0">
                      <a:solidFill>
                        <a:srgbClr val="000000"/>
                      </a:solidFill>
                      <a:latin typeface="Times" pitchFamily="3" charset="0"/>
                    </a:rPr>
                    <a:t>TeV</a:t>
                  </a:r>
                  <a:r>
                    <a:rPr lang="en-GB" sz="1600" dirty="0" smtClean="0">
                      <a:solidFill>
                        <a:srgbClr val="000000"/>
                      </a:solidFill>
                      <a:latin typeface="Times" pitchFamily="3" charset="0"/>
                    </a:rPr>
                    <a:t>)</a:t>
                  </a:r>
                </a:p>
              </p:txBody>
            </p:sp>
          </p:grpSp>
        </p:grp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6796505" y="3461085"/>
              <a:ext cx="1993304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srgbClr val="CC0000"/>
                  </a:solidFill>
                  <a:latin typeface="Symbol" pitchFamily="18" charset="2"/>
                </a:rPr>
                <a:t>h</a:t>
              </a:r>
              <a:r>
                <a:rPr lang="en-US" sz="2400" dirty="0" smtClean="0">
                  <a:solidFill>
                    <a:srgbClr val="CC0000"/>
                  </a:solidFill>
                  <a:latin typeface="Symbol" pitchFamily="18" charset="2"/>
                </a:rPr>
                <a:t>=-</a:t>
              </a:r>
              <a:r>
                <a:rPr lang="en-US" sz="2400" dirty="0" smtClean="0">
                  <a:solidFill>
                    <a:srgbClr val="CC0000"/>
                  </a:solidFill>
                  <a:latin typeface="+mn-lt"/>
                </a:rPr>
                <a:t>ln(tan</a:t>
              </a:r>
              <a:r>
                <a:rPr lang="en-US" sz="2400" dirty="0" smtClean="0">
                  <a:solidFill>
                    <a:srgbClr val="CC0000"/>
                  </a:solidFill>
                  <a:latin typeface="Symbol" charset="2"/>
                  <a:cs typeface="Symbol" charset="2"/>
                </a:rPr>
                <a:t>q</a:t>
              </a:r>
              <a:r>
                <a:rPr lang="en-US" sz="2400" dirty="0" smtClean="0">
                  <a:solidFill>
                    <a:srgbClr val="CC0000"/>
                  </a:solidFill>
                  <a:latin typeface="+mn-lt"/>
                </a:rPr>
                <a:t>/2)</a:t>
              </a:r>
              <a:endParaRPr lang="en-US" sz="2400" dirty="0">
                <a:solidFill>
                  <a:srgbClr val="CC0000"/>
                </a:solidFill>
                <a:latin typeface="Symbol" pitchFamily="18" charset="2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6019800" y="2057400"/>
              <a:ext cx="590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CC0000"/>
                  </a:solidFill>
                </a:rPr>
                <a:t>p</a:t>
              </a:r>
              <a:r>
                <a:rPr lang="en-US" sz="2400" baseline="-25000">
                  <a:solidFill>
                    <a:srgbClr val="CC0000"/>
                  </a:solidFill>
                </a:rPr>
                <a:t>T</a:t>
              </a:r>
            </a:p>
          </p:txBody>
        </p:sp>
        <p:sp>
          <p:nvSpPr>
            <p:cNvPr id="32" name="Rectangle 38"/>
            <p:cNvSpPr>
              <a:spLocks noChangeArrowheads="1"/>
            </p:cNvSpPr>
            <p:nvPr/>
          </p:nvSpPr>
          <p:spPr bwMode="auto">
            <a:xfrm>
              <a:off x="7759700" y="1544638"/>
              <a:ext cx="101600" cy="1198562"/>
            </a:xfrm>
            <a:prstGeom prst="rect">
              <a:avLst/>
            </a:prstGeom>
            <a:solidFill>
              <a:srgbClr val="E4FC6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7810500" y="1546225"/>
              <a:ext cx="76200" cy="1196975"/>
            </a:xfrm>
            <a:prstGeom prst="rect">
              <a:avLst/>
            </a:prstGeom>
            <a:solidFill>
              <a:srgbClr val="E4FC6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Line 33"/>
          <p:cNvSpPr>
            <a:spLocks noChangeShapeType="1"/>
          </p:cNvSpPr>
          <p:nvPr/>
        </p:nvSpPr>
        <p:spPr bwMode="auto">
          <a:xfrm>
            <a:off x="3800832" y="1367454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0" name="Line 33"/>
          <p:cNvSpPr>
            <a:spLocks noChangeShapeType="1"/>
          </p:cNvSpPr>
          <p:nvPr/>
        </p:nvSpPr>
        <p:spPr bwMode="auto">
          <a:xfrm>
            <a:off x="4121091" y="4507843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13" y="784225"/>
            <a:ext cx="9144000" cy="409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14475" y="-76200"/>
            <a:ext cx="7400925" cy="4572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Detector Workings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5562600"/>
            <a:ext cx="731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defRPr/>
            </a:pPr>
            <a:r>
              <a:rPr lang="en-GB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LHCb detector </a:t>
            </a:r>
            <a:r>
              <a:rPr lang="en-GB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fully </a:t>
            </a:r>
            <a:r>
              <a:rPr lang="en-GB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installed and commissioned 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</a:t>
            </a:r>
            <a:r>
              <a:rPr lang="nl-NL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walk through the detector using the  </a:t>
            </a:r>
            <a:r>
              <a:rPr lang="nl-N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example of a B</a:t>
            </a:r>
            <a:r>
              <a:rPr lang="nl-NL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l-N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→D</a:t>
            </a:r>
            <a:r>
              <a:rPr lang="nl-NL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l-N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nl-NL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decay</a:t>
            </a:r>
          </a:p>
          <a:p>
            <a:pPr marL="266700" indent="-266700">
              <a:defRPr/>
            </a:pPr>
            <a:endParaRPr lang="en-GB" dirty="0">
              <a:solidFill>
                <a:srgbClr val="0235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5297706" cy="457200"/>
          </a:xfrm>
        </p:spPr>
        <p:txBody>
          <a:bodyPr/>
          <a:lstStyle/>
          <a:p>
            <a:r>
              <a:rPr lang="en-US" smtClean="0"/>
              <a:t>Fermilab Academic Lectures, May, 2014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897" y="0"/>
            <a:ext cx="8310103" cy="1139825"/>
          </a:xfrm>
        </p:spPr>
        <p:txBody>
          <a:bodyPr/>
          <a:lstStyle/>
          <a:p>
            <a:r>
              <a:rPr lang="en-US" sz="4000" dirty="0" smtClean="0"/>
              <a:t>What is Heavy Flavor Physics ?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80" y="1017560"/>
            <a:ext cx="8229600" cy="2672475"/>
          </a:xfrm>
        </p:spPr>
        <p:txBody>
          <a:bodyPr/>
          <a:lstStyle/>
          <a:p>
            <a:r>
              <a:rPr lang="en-US" dirty="0" smtClean="0"/>
              <a:t>Define Heavy Flavor Physics</a:t>
            </a:r>
          </a:p>
          <a:p>
            <a:pPr lvl="1"/>
            <a:r>
              <a:rPr lang="en-US" dirty="0" smtClean="0"/>
              <a:t>Flavor Physics: Study of interactions that differ among flavors: (quark flavors are </a:t>
            </a:r>
            <a:r>
              <a:rPr lang="en-US" dirty="0" err="1" smtClean="0"/>
              <a:t>u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smtClean="0"/>
              <a:t>, </a:t>
            </a:r>
            <a:r>
              <a:rPr lang="en-US" dirty="0" err="1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s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Heavy: Not SM neutrino’s or </a:t>
            </a:r>
            <a:r>
              <a:rPr lang="en-US" dirty="0" err="1" smtClean="0"/>
              <a:t>u</a:t>
            </a:r>
            <a:r>
              <a:rPr lang="en-US" dirty="0" smtClean="0"/>
              <a:t> or </a:t>
            </a:r>
            <a:r>
              <a:rPr lang="en-US" dirty="0" err="1" smtClean="0"/>
              <a:t>d</a:t>
            </a:r>
            <a:r>
              <a:rPr lang="en-US" dirty="0" smtClean="0"/>
              <a:t> quarks, maybe </a:t>
            </a:r>
            <a:r>
              <a:rPr lang="en-US" dirty="0" err="1" smtClean="0"/>
              <a:t>s</a:t>
            </a:r>
            <a:r>
              <a:rPr lang="en-US" dirty="0" smtClean="0"/>
              <a:t> quarks, concentrate here on </a:t>
            </a:r>
            <a:r>
              <a:rPr lang="en-US" dirty="0" err="1" smtClean="0"/>
              <a:t>b</a:t>
            </a:r>
            <a:r>
              <a:rPr lang="en-US" dirty="0" smtClean="0"/>
              <a:t> quarks (some </a:t>
            </a:r>
            <a:r>
              <a:rPr lang="en-US" dirty="0" err="1" smtClean="0"/>
              <a:t>c</a:t>
            </a:r>
            <a:r>
              <a:rPr lang="en-US" dirty="0" smtClean="0"/>
              <a:t>), </a:t>
            </a:r>
            <a:r>
              <a:rPr lang="en-US" dirty="0" err="1" smtClean="0"/>
              <a:t>t</a:t>
            </a:r>
            <a:r>
              <a:rPr lang="en-US" dirty="0" smtClean="0"/>
              <a:t> too heavy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sz="800" dirty="0" smtClean="0"/>
          </a:p>
          <a:p>
            <a:pPr lvl="1">
              <a:buNone/>
            </a:pPr>
            <a:r>
              <a:rPr lang="en-US" dirty="0" smtClean="0"/>
              <a:t>                                               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55886" y="4001866"/>
            <a:ext cx="1940433" cy="2145512"/>
            <a:chOff x="755886" y="4001866"/>
            <a:chExt cx="1940433" cy="21455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886" y="4001866"/>
              <a:ext cx="1940433" cy="19404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07310" y="5778046"/>
              <a:ext cx="993143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too light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6830" y="5301672"/>
              <a:ext cx="1331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kern="0" dirty="0" smtClean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Arial"/>
                </a:rPr>
                <a:t>u</a:t>
              </a:r>
              <a:r>
                <a:rPr lang="en-US" sz="2400" kern="0" dirty="0" smtClean="0">
                  <a:solidFill>
                    <a:srgbClr val="000000"/>
                  </a:solidFill>
                  <a:latin typeface="Arial"/>
                </a:rPr>
                <a:t>,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Arial"/>
                </a:rPr>
                <a:t>d</a:t>
              </a:r>
              <a:r>
                <a:rPr lang="en-US" sz="2400" kern="0" dirty="0" smtClean="0">
                  <a:solidFill>
                    <a:srgbClr val="000000"/>
                  </a:solidFill>
                  <a:latin typeface="Arial"/>
                </a:rPr>
                <a:t>,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Arial"/>
                </a:rPr>
                <a:t>’s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8679" y="3690606"/>
            <a:ext cx="1679526" cy="2460213"/>
            <a:chOff x="2948679" y="3690606"/>
            <a:chExt cx="1679526" cy="24602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8679" y="3690606"/>
              <a:ext cx="1679526" cy="167952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64751" y="5781487"/>
              <a:ext cx="877501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maybe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24460" y="5301266"/>
              <a:ext cx="6869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s</a:t>
              </a:r>
              <a:r>
                <a:rPr lang="en-US" sz="2400" dirty="0" smtClean="0"/>
                <a:t>,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m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92670" y="3573487"/>
            <a:ext cx="2153756" cy="2572933"/>
            <a:chOff x="4792670" y="3573487"/>
            <a:chExt cx="2153756" cy="25729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2670" y="3573487"/>
              <a:ext cx="2153756" cy="1810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96774" y="5777088"/>
              <a:ext cx="106987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just right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6642" y="5364449"/>
              <a:ext cx="1570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</a:t>
              </a:r>
              <a:r>
                <a:rPr lang="en-US" dirty="0" smtClean="0">
                  <a:solidFill>
                    <a:srgbClr val="FF0000"/>
                  </a:solidFill>
                </a:rPr>
                <a:t> &amp; </a:t>
              </a:r>
              <a:r>
                <a:rPr lang="en-US" dirty="0" err="1" smtClean="0">
                  <a:solidFill>
                    <a:srgbClr val="FF0000"/>
                  </a:solidFill>
                </a:rPr>
                <a:t>b</a:t>
              </a:r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, </a:t>
              </a:r>
              <a:r>
                <a:rPr lang="en-US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;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sz="1600" dirty="0" err="1" smtClean="0">
                  <a:latin typeface="Symbol" charset="2"/>
                  <a:cs typeface="Symbol" charset="2"/>
                </a:rPr>
                <a:t>n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M</a:t>
              </a:r>
              <a:r>
                <a:rPr lang="en-US" sz="1600" dirty="0" err="1" smtClean="0"/>
                <a:t>’s</a:t>
              </a:r>
              <a:r>
                <a:rPr lang="en-US" sz="1600" dirty="0" smtClean="0"/>
                <a:t> ?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3580" y="3412850"/>
            <a:ext cx="2129925" cy="2753649"/>
            <a:chOff x="6803580" y="3412850"/>
            <a:chExt cx="2129925" cy="275364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3580" y="3412850"/>
              <a:ext cx="2129925" cy="21299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04099" y="5797167"/>
              <a:ext cx="118565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too heavy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65056" y="5358135"/>
              <a:ext cx="248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dirty="0" err="1" smtClean="0"/>
                <a:t>t</a:t>
              </a:r>
              <a:endParaRPr lang="en-US" dirty="0" smtClean="0"/>
            </a:p>
            <a:p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by-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rat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ymba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-30119" y="1038225"/>
            <a:ext cx="1717646" cy="1713874"/>
            <a:chOff x="-76200" y="1038225"/>
            <a:chExt cx="3276600" cy="3280318"/>
          </a:xfrm>
        </p:grpSpPr>
        <p:pic>
          <p:nvPicPr>
            <p:cNvPr id="59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038225"/>
              <a:ext cx="3200400" cy="282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" name="Text Box 24"/>
            <p:cNvSpPr txBox="1">
              <a:spLocks noChangeArrowheads="1"/>
            </p:cNvSpPr>
            <p:nvPr/>
          </p:nvSpPr>
          <p:spPr bwMode="auto">
            <a:xfrm>
              <a:off x="-76200" y="3168650"/>
              <a:ext cx="1040300" cy="647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  <a:latin typeface="Symbol" pitchFamily="18" charset="2"/>
                </a:rPr>
                <a:t>  f</a:t>
              </a:r>
              <a:r>
                <a:rPr lang="en-US" sz="800" dirty="0">
                  <a:solidFill>
                    <a:schemeClr val="bg2"/>
                  </a:solidFill>
                </a:rPr>
                <a:t> </a:t>
              </a:r>
            </a:p>
            <a:p>
              <a:r>
                <a:rPr lang="en-US" sz="800" dirty="0">
                  <a:solidFill>
                    <a:schemeClr val="bg2"/>
                  </a:solidFill>
                </a:rPr>
                <a:t>sensors</a:t>
              </a:r>
            </a:p>
          </p:txBody>
        </p:sp>
        <p:sp>
          <p:nvSpPr>
            <p:cNvPr id="62" name="Text Box 25"/>
            <p:cNvSpPr txBox="1">
              <a:spLocks noChangeArrowheads="1"/>
            </p:cNvSpPr>
            <p:nvPr/>
          </p:nvSpPr>
          <p:spPr bwMode="auto">
            <a:xfrm>
              <a:off x="1547240" y="3552741"/>
              <a:ext cx="1205427" cy="765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2"/>
                  </a:solidFill>
                </a:rPr>
                <a:t>    R</a:t>
              </a:r>
            </a:p>
            <a:p>
              <a:r>
                <a:rPr lang="en-US" sz="1000" dirty="0">
                  <a:solidFill>
                    <a:schemeClr val="bg2"/>
                  </a:solidFill>
                </a:rPr>
                <a:t>sensors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00" y="22820"/>
            <a:ext cx="6572250" cy="4905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B-Vertex</a:t>
            </a:r>
            <a:r>
              <a:rPr lang="nl-N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endParaRPr lang="nl-N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58"/>
          <p:cNvGrpSpPr/>
          <p:nvPr/>
        </p:nvGrpSpPr>
        <p:grpSpPr>
          <a:xfrm>
            <a:off x="1462087" y="1295400"/>
            <a:ext cx="7224713" cy="4171950"/>
            <a:chOff x="1095375" y="1295400"/>
            <a:chExt cx="7224713" cy="4171950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95375" y="1295400"/>
              <a:ext cx="1000125" cy="4171950"/>
              <a:chOff x="914400" y="1143000"/>
              <a:chExt cx="1000125" cy="4171950"/>
            </a:xfrm>
          </p:grpSpPr>
          <p:pic>
            <p:nvPicPr>
              <p:cNvPr id="241717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87532"/>
              <a:stretch>
                <a:fillRect/>
              </a:stretch>
            </p:blipFill>
            <p:spPr bwMode="auto">
              <a:xfrm>
                <a:off x="914400" y="1143000"/>
                <a:ext cx="935038" cy="4171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1718" name="Oval 6"/>
              <p:cNvSpPr>
                <a:spLocks noChangeArrowheads="1"/>
              </p:cNvSpPr>
              <p:nvPr/>
            </p:nvSpPr>
            <p:spPr bwMode="auto">
              <a:xfrm>
                <a:off x="1258888" y="2852738"/>
                <a:ext cx="649287" cy="50482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1719" name="Line 7"/>
              <p:cNvSpPr>
                <a:spLocks noChangeShapeType="1"/>
              </p:cNvSpPr>
              <p:nvPr/>
            </p:nvSpPr>
            <p:spPr bwMode="auto">
              <a:xfrm flipV="1">
                <a:off x="1554163" y="3030538"/>
                <a:ext cx="360362" cy="730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720" name="Line 8"/>
              <p:cNvSpPr>
                <a:spLocks noChangeShapeType="1"/>
              </p:cNvSpPr>
              <p:nvPr/>
            </p:nvSpPr>
            <p:spPr bwMode="auto">
              <a:xfrm>
                <a:off x="1566863" y="3109913"/>
                <a:ext cx="339725" cy="222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7" name="Picture 16" descr="DSC03138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67088" y="1652588"/>
              <a:ext cx="4953000" cy="371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1438275" y="1652588"/>
              <a:ext cx="1928813" cy="150018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1473994" y="3474244"/>
              <a:ext cx="1928813" cy="185737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31265" y="5373693"/>
            <a:ext cx="3288080" cy="120032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dirty="0" err="1">
                <a:latin typeface="Calibri" pitchFamily="34" charset="0"/>
              </a:rPr>
              <a:t>Vertexing</a:t>
            </a:r>
            <a:r>
              <a:rPr lang="nl-NL" dirty="0">
                <a:latin typeface="Calibri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trigger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on</a:t>
            </a:r>
            <a:r>
              <a:rPr lang="nl-NL" dirty="0">
                <a:latin typeface="Calibri" pitchFamily="34" charset="0"/>
              </a:rPr>
              <a:t> impact parameter</a:t>
            </a:r>
          </a:p>
          <a:p>
            <a:pPr>
              <a:buFont typeface="Arial" pitchFamily="34" charset="0"/>
              <a:buChar char="•"/>
            </a:pP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measurement</a:t>
            </a:r>
            <a:r>
              <a:rPr lang="nl-NL" dirty="0">
                <a:latin typeface="Calibri" pitchFamily="34" charset="0"/>
              </a:rPr>
              <a:t> of </a:t>
            </a:r>
            <a:r>
              <a:rPr lang="nl-NL" dirty="0" err="1">
                <a:latin typeface="Calibri" pitchFamily="34" charset="0"/>
              </a:rPr>
              <a:t>decay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distance</a:t>
            </a:r>
            <a:r>
              <a:rPr lang="nl-NL" dirty="0" smtClean="0">
                <a:latin typeface="Calibri" pitchFamily="34" charset="0"/>
              </a:rPr>
              <a:t> </a:t>
            </a:r>
          </a:p>
          <a:p>
            <a:r>
              <a:rPr lang="nl-NL" dirty="0" smtClean="0">
                <a:latin typeface="Calibri" pitchFamily="34" charset="0"/>
              </a:rPr>
              <a:t>  &amp; </a:t>
            </a:r>
            <a:r>
              <a:rPr lang="nl-NL" dirty="0" err="1" smtClean="0">
                <a:latin typeface="Calibri" pitchFamily="34" charset="0"/>
              </a:rPr>
              <a:t>decay</a:t>
            </a:r>
            <a:r>
              <a:rPr lang="nl-NL" dirty="0" smtClean="0">
                <a:latin typeface="Calibri" pitchFamily="34" charset="0"/>
              </a:rPr>
              <a:t> time=</a:t>
            </a:r>
            <a:r>
              <a:rPr lang="nl-NL" dirty="0" err="1" smtClean="0">
                <a:latin typeface="Calibri" pitchFamily="34" charset="0"/>
              </a:rPr>
              <a:t>d</a:t>
            </a:r>
            <a:r>
              <a:rPr lang="nl-NL" dirty="0" smtClean="0">
                <a:latin typeface="Calibri" pitchFamily="34" charset="0"/>
              </a:rPr>
              <a:t>/</a:t>
            </a:r>
            <a:r>
              <a:rPr lang="nl-NL" dirty="0" err="1" smtClean="0">
                <a:latin typeface="Calibri" pitchFamily="34" charset="0"/>
              </a:rPr>
              <a:t>v</a:t>
            </a:r>
            <a:r>
              <a:rPr lang="nl-NL" dirty="0" smtClean="0">
                <a:latin typeface="Calibri" pitchFamily="34" charset="0"/>
              </a:rPr>
              <a:t>=</a:t>
            </a:r>
            <a:r>
              <a:rPr lang="nl-NL" dirty="0" err="1" smtClean="0">
                <a:latin typeface="Calibri" pitchFamily="34" charset="0"/>
              </a:rPr>
              <a:t>md</a:t>
            </a:r>
            <a:r>
              <a:rPr lang="nl-NL" dirty="0" smtClean="0">
                <a:latin typeface="Calibri" pitchFamily="34" charset="0"/>
              </a:rPr>
              <a:t>/</a:t>
            </a:r>
            <a:r>
              <a:rPr lang="nl-NL" dirty="0" err="1" smtClean="0">
                <a:latin typeface="Calibri" pitchFamily="34" charset="0"/>
              </a:rPr>
              <a:t>p</a:t>
            </a:r>
            <a:endParaRPr lang="nl-NL" dirty="0">
              <a:latin typeface="Calibri" pitchFamily="34" charset="0"/>
            </a:endParaRPr>
          </a:p>
        </p:txBody>
      </p: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1371600" y="1143000"/>
            <a:ext cx="7500938" cy="3357562"/>
            <a:chOff x="714348" y="1714488"/>
            <a:chExt cx="7500990" cy="3357586"/>
          </a:xfrm>
        </p:grpSpPr>
        <p:sp>
          <p:nvSpPr>
            <p:cNvPr id="22" name="Rectangle 21"/>
            <p:cNvSpPr/>
            <p:nvPr/>
          </p:nvSpPr>
          <p:spPr>
            <a:xfrm>
              <a:off x="714348" y="1714488"/>
              <a:ext cx="7500990" cy="3357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grpSp>
          <p:nvGrpSpPr>
            <p:cNvPr id="6" name="Group 49"/>
            <p:cNvGrpSpPr>
              <a:grpSpLocks/>
            </p:cNvGrpSpPr>
            <p:nvPr/>
          </p:nvGrpSpPr>
          <p:grpSpPr bwMode="auto">
            <a:xfrm>
              <a:off x="779011" y="2728162"/>
              <a:ext cx="4047920" cy="1772407"/>
              <a:chOff x="2352" y="576"/>
              <a:chExt cx="3143" cy="1143"/>
            </a:xfrm>
          </p:grpSpPr>
          <p:sp>
            <p:nvSpPr>
              <p:cNvPr id="241685" name="Line 17"/>
              <p:cNvSpPr>
                <a:spLocks noChangeAspect="1" noChangeShapeType="1"/>
              </p:cNvSpPr>
              <p:nvPr/>
            </p:nvSpPr>
            <p:spPr bwMode="auto">
              <a:xfrm>
                <a:off x="3970" y="1071"/>
                <a:ext cx="404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1686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4016" y="1137"/>
                <a:ext cx="32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latin typeface="Lucida Sans Unicode" pitchFamily="34" charset="0"/>
                  </a:rPr>
                  <a:t>D</a:t>
                </a:r>
                <a:r>
                  <a:rPr lang="en-US" baseline="-25000">
                    <a:solidFill>
                      <a:srgbClr val="FF0000"/>
                    </a:solidFill>
                    <a:latin typeface="Lucida Sans Unicode" pitchFamily="34" charset="0"/>
                  </a:rPr>
                  <a:t>s</a:t>
                </a:r>
                <a:endParaRPr lang="en-US">
                  <a:solidFill>
                    <a:srgbClr val="FF000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8" name="Group 48"/>
              <p:cNvGrpSpPr>
                <a:grpSpLocks/>
              </p:cNvGrpSpPr>
              <p:nvPr/>
            </p:nvGrpSpPr>
            <p:grpSpPr bwMode="auto">
              <a:xfrm>
                <a:off x="2352" y="576"/>
                <a:ext cx="3143" cy="1143"/>
                <a:chOff x="2352" y="576"/>
                <a:chExt cx="3143" cy="1143"/>
              </a:xfrm>
            </p:grpSpPr>
            <p:grpSp>
              <p:nvGrpSpPr>
                <p:cNvPr id="9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2352" y="992"/>
                  <a:ext cx="1308" cy="523"/>
                  <a:chOff x="768" y="1104"/>
                  <a:chExt cx="2016" cy="960"/>
                </a:xfrm>
              </p:grpSpPr>
              <p:sp>
                <p:nvSpPr>
                  <p:cNvPr id="241709" name="Line 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08" y="1248"/>
                    <a:ext cx="720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0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8" y="1200"/>
                    <a:ext cx="1056" cy="3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1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536"/>
                    <a:ext cx="1008" cy="19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2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536"/>
                    <a:ext cx="48" cy="52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3" name="Line 1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104" y="1536"/>
                    <a:ext cx="624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4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68" y="1536"/>
                    <a:ext cx="960" cy="3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5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6" y="1104"/>
                    <a:ext cx="672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6" name="Line 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8" y="1104"/>
                    <a:ext cx="432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1689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74" y="1071"/>
                  <a:ext cx="996" cy="15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690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70" y="835"/>
                  <a:ext cx="622" cy="23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691" name="Text Box 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61" y="890"/>
                  <a:ext cx="29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  <a:latin typeface="Lucida Sans Unicode" pitchFamily="34" charset="0"/>
                    </a:rPr>
                    <a:t>B</a:t>
                  </a:r>
                  <a:r>
                    <a:rPr lang="en-US" baseline="-25000">
                      <a:solidFill>
                        <a:srgbClr val="FF0000"/>
                      </a:solidFill>
                      <a:latin typeface="Lucida Sans Unicode" pitchFamily="34" charset="0"/>
                    </a:rPr>
                    <a:t>s</a:t>
                  </a:r>
                  <a:endParaRPr lang="en-US">
                    <a:solidFill>
                      <a:srgbClr val="FF0000"/>
                    </a:solidFill>
                    <a:latin typeface="Lucida Sans Unicode" pitchFamily="34" charset="0"/>
                  </a:endParaRPr>
                </a:p>
              </p:txBody>
            </p:sp>
            <p:sp>
              <p:nvSpPr>
                <p:cNvPr id="241692" name="Text Box 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36" y="864"/>
                  <a:ext cx="31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  <a:latin typeface="Lucida Sans Unicode" pitchFamily="34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pitchFamily="34" charset="0"/>
                      <a:sym typeface="Symbol" pitchFamily="18" charset="2"/>
                    </a:rPr>
                    <a:t></a:t>
                  </a:r>
                  <a:endParaRPr lang="en-US">
                    <a:solidFill>
                      <a:srgbClr val="FF0000"/>
                    </a:solidFill>
                    <a:latin typeface="Lucida Sans Unicode" pitchFamily="34" charset="0"/>
                  </a:endParaRPr>
                </a:p>
              </p:txBody>
            </p:sp>
            <p:sp>
              <p:nvSpPr>
                <p:cNvPr id="241693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84" y="1056"/>
                  <a:ext cx="31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  <a:latin typeface="Lucida Sans Unicode" pitchFamily="34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pitchFamily="34" charset="0"/>
                      <a:sym typeface="Symbol" pitchFamily="18" charset="2"/>
                    </a:rPr>
                    <a:t></a:t>
                  </a:r>
                  <a:endParaRPr lang="en-US" baseline="30000">
                    <a:solidFill>
                      <a:srgbClr val="FF0000"/>
                    </a:solidFill>
                    <a:latin typeface="Lucida Sans Unicode" pitchFamily="34" charset="0"/>
                  </a:endParaRPr>
                </a:p>
              </p:txBody>
            </p:sp>
            <p:sp>
              <p:nvSpPr>
                <p:cNvPr id="241694" name="Text Box 2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08" y="652"/>
                  <a:ext cx="655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  <a:latin typeface="Lucida Sans Unicode" pitchFamily="34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pitchFamily="34" charset="0"/>
                      <a:sym typeface="Symbol" pitchFamily="18" charset="2"/>
                    </a:rPr>
                    <a:t></a:t>
                  </a:r>
                  <a:endParaRPr lang="en-US">
                    <a:solidFill>
                      <a:srgbClr val="FF0000"/>
                    </a:solidFill>
                    <a:latin typeface="Lucida Sans Unicode" pitchFamily="34" charset="0"/>
                  </a:endParaRPr>
                </a:p>
              </p:txBody>
            </p:sp>
            <p:sp>
              <p:nvSpPr>
                <p:cNvPr id="241695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4374" y="1124"/>
                  <a:ext cx="871" cy="23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696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4374" y="1124"/>
                  <a:ext cx="840" cy="5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697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374" y="1019"/>
                  <a:ext cx="778" cy="105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698" name="Text Box 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90" y="1256"/>
                  <a:ext cx="29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  <a:latin typeface="Times"/>
                      <a:sym typeface="Symbol" pitchFamily="18" charset="2"/>
                    </a:rPr>
                    <a:t></a:t>
                  </a:r>
                  <a:r>
                    <a:rPr lang="en-US" baseline="30000">
                      <a:solidFill>
                        <a:srgbClr val="FF0000"/>
                      </a:solidFill>
                      <a:latin typeface="Times"/>
                      <a:sym typeface="Symbol" pitchFamily="18" charset="2"/>
                    </a:rPr>
                    <a:t></a:t>
                  </a:r>
                  <a:endParaRPr lang="en-US" baseline="30000">
                    <a:solidFill>
                      <a:srgbClr val="FF0000"/>
                    </a:solidFill>
                    <a:latin typeface="Times"/>
                  </a:endParaRPr>
                </a:p>
              </p:txBody>
            </p:sp>
            <p:sp>
              <p:nvSpPr>
                <p:cNvPr id="241699" name="Oval 28"/>
                <p:cNvSpPr>
                  <a:spLocks noChangeArrowheads="1"/>
                </p:cNvSpPr>
                <p:nvPr/>
              </p:nvSpPr>
              <p:spPr bwMode="auto">
                <a:xfrm>
                  <a:off x="3916" y="1036"/>
                  <a:ext cx="181" cy="62"/>
                </a:xfrm>
                <a:prstGeom prst="ellipse">
                  <a:avLst/>
                </a:prstGeom>
                <a:solidFill>
                  <a:srgbClr val="FFCC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41700" name="Oval 29"/>
                <p:cNvSpPr>
                  <a:spLocks noChangeArrowheads="1"/>
                </p:cNvSpPr>
                <p:nvPr/>
              </p:nvSpPr>
              <p:spPr bwMode="auto">
                <a:xfrm>
                  <a:off x="4350" y="1098"/>
                  <a:ext cx="144" cy="61"/>
                </a:xfrm>
                <a:prstGeom prst="ellipse">
                  <a:avLst/>
                </a:prstGeom>
                <a:solidFill>
                  <a:srgbClr val="FFCC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41701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3024" y="1344"/>
                  <a:ext cx="998" cy="181"/>
                </a:xfrm>
                <a:prstGeom prst="line">
                  <a:avLst/>
                </a:prstGeom>
                <a:noFill/>
                <a:ln w="19050">
                  <a:solidFill>
                    <a:srgbClr val="D60093"/>
                  </a:solidFill>
                  <a:prstDash val="dash"/>
                  <a:round/>
                  <a:headEnd type="triangle" w="lg" len="med"/>
                  <a:tailEnd type="triangle" w="lg" len="med"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170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456" y="1392"/>
                  <a:ext cx="692" cy="25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000">
                      <a:solidFill>
                        <a:srgbClr val="D60093"/>
                      </a:solidFill>
                      <a:latin typeface="Calibri" pitchFamily="34" charset="0"/>
                    </a:rPr>
                    <a:t>d~1cm</a:t>
                  </a:r>
                </a:p>
              </p:txBody>
            </p:sp>
            <p:sp>
              <p:nvSpPr>
                <p:cNvPr id="241703" name="Line 42"/>
                <p:cNvSpPr>
                  <a:spLocks noChangeShapeType="1"/>
                </p:cNvSpPr>
                <p:nvPr/>
              </p:nvSpPr>
              <p:spPr bwMode="auto">
                <a:xfrm>
                  <a:off x="2880" y="864"/>
                  <a:ext cx="48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1704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640" y="624"/>
                  <a:ext cx="519" cy="23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47 </a:t>
                  </a:r>
                  <a:r>
                    <a:rPr lang="en-US">
                      <a:latin typeface="Symbol" pitchFamily="18" charset="2"/>
                    </a:rPr>
                    <a:t>m</a:t>
                  </a:r>
                  <a:r>
                    <a:rPr lang="en-US">
                      <a:latin typeface="Calibri" pitchFamily="34" charset="0"/>
                    </a:rPr>
                    <a:t>m</a:t>
                  </a:r>
                </a:p>
              </p:txBody>
            </p:sp>
            <p:sp>
              <p:nvSpPr>
                <p:cNvPr id="241705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4032" y="768"/>
                  <a:ext cx="96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1706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792" y="576"/>
                  <a:ext cx="599" cy="23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144 </a:t>
                  </a:r>
                  <a:r>
                    <a:rPr lang="en-US">
                      <a:latin typeface="Symbol" pitchFamily="18" charset="2"/>
                    </a:rPr>
                    <a:t>m</a:t>
                  </a:r>
                  <a:r>
                    <a:rPr lang="en-US">
                      <a:latin typeface="Calibri" pitchFamily="34" charset="0"/>
                    </a:rPr>
                    <a:t>m</a:t>
                  </a:r>
                </a:p>
              </p:txBody>
            </p:sp>
            <p:sp>
              <p:nvSpPr>
                <p:cNvPr id="241707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4464" y="1200"/>
                  <a:ext cx="9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170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272" y="1488"/>
                  <a:ext cx="599" cy="23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440 </a:t>
                  </a:r>
                  <a:r>
                    <a:rPr lang="en-US">
                      <a:latin typeface="Symbol" pitchFamily="18" charset="2"/>
                    </a:rPr>
                    <a:t>m</a:t>
                  </a:r>
                  <a:r>
                    <a:rPr lang="en-US">
                      <a:latin typeface="Calibri" pitchFamily="34" charset="0"/>
                    </a:rPr>
                    <a:t>m</a:t>
                  </a:r>
                </a:p>
              </p:txBody>
            </p:sp>
          </p:grpSp>
        </p:grpSp>
        <p:sp>
          <p:nvSpPr>
            <p:cNvPr id="241678" name="Oval 41"/>
            <p:cNvSpPr>
              <a:spLocks noChangeArrowheads="1"/>
            </p:cNvSpPr>
            <p:nvPr/>
          </p:nvSpPr>
          <p:spPr bwMode="auto">
            <a:xfrm>
              <a:off x="1459032" y="3711758"/>
              <a:ext cx="247280" cy="74432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241679" name="Picture 7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15373" y="2037333"/>
              <a:ext cx="3005973" cy="276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1680" name="Text Box 34"/>
            <p:cNvSpPr txBox="1">
              <a:spLocks noChangeArrowheads="1"/>
            </p:cNvSpPr>
            <p:nvPr/>
          </p:nvSpPr>
          <p:spPr bwMode="auto">
            <a:xfrm>
              <a:off x="817809" y="3851555"/>
              <a:ext cx="753795" cy="2203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FF"/>
                  </a:solidFill>
                  <a:latin typeface="Calibri" pitchFamily="34" charset="0"/>
                </a:rPr>
                <a:t>Primary vertex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151046" y="2393943"/>
              <a:ext cx="3721126" cy="820743"/>
            </a:xfrm>
            <a:custGeom>
              <a:avLst/>
              <a:gdLst>
                <a:gd name="connsiteX0" fmla="*/ 0 w 3721994"/>
                <a:gd name="connsiteY0" fmla="*/ 819955 h 819955"/>
                <a:gd name="connsiteX1" fmla="*/ 1352282 w 3721994"/>
                <a:gd name="connsiteY1" fmla="*/ 21465 h 819955"/>
                <a:gd name="connsiteX2" fmla="*/ 3721994 w 3721994"/>
                <a:gd name="connsiteY2" fmla="*/ 691166 h 819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1994" h="819955">
                  <a:moveTo>
                    <a:pt x="0" y="819955"/>
                  </a:moveTo>
                  <a:cubicBezTo>
                    <a:pt x="365975" y="431442"/>
                    <a:pt x="731950" y="42930"/>
                    <a:pt x="1352282" y="21465"/>
                  </a:cubicBezTo>
                  <a:cubicBezTo>
                    <a:pt x="1972614" y="0"/>
                    <a:pt x="2847304" y="345583"/>
                    <a:pt x="3721994" y="691166"/>
                  </a:cubicBezTo>
                </a:path>
              </a:pathLst>
            </a:custGeom>
            <a:ln w="222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241682" name="TextBox 75"/>
            <p:cNvSpPr txBox="1">
              <a:spLocks noChangeArrowheads="1"/>
            </p:cNvSpPr>
            <p:nvPr/>
          </p:nvSpPr>
          <p:spPr bwMode="auto">
            <a:xfrm>
              <a:off x="857224" y="4572008"/>
              <a:ext cx="29023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>
                  <a:solidFill>
                    <a:srgbClr val="CF39C8"/>
                  </a:solidFill>
                  <a:latin typeface="Calibri" pitchFamily="34" charset="0"/>
                </a:rPr>
                <a:t>Decay time resolution = 40 fs</a:t>
              </a:r>
            </a:p>
          </p:txBody>
        </p:sp>
        <p:sp>
          <p:nvSpPr>
            <p:cNvPr id="241683" name="TextBox 76"/>
            <p:cNvSpPr txBox="1">
              <a:spLocks noChangeArrowheads="1"/>
            </p:cNvSpPr>
            <p:nvPr/>
          </p:nvSpPr>
          <p:spPr bwMode="auto">
            <a:xfrm>
              <a:off x="6786578" y="2643182"/>
              <a:ext cx="1185133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>
                  <a:latin typeface="Symbol" pitchFamily="18" charset="2"/>
                </a:rPr>
                <a:t>s(t</a:t>
              </a:r>
              <a:r>
                <a:rPr lang="nl-NL">
                  <a:latin typeface="Calibri" pitchFamily="34" charset="0"/>
                </a:rPr>
                <a:t>) ~40 fs</a:t>
              </a:r>
            </a:p>
          </p:txBody>
        </p:sp>
        <p:sp>
          <p:nvSpPr>
            <p:cNvPr id="241684" name="TextBox 77"/>
            <p:cNvSpPr txBox="1">
              <a:spLocks noChangeArrowheads="1"/>
            </p:cNvSpPr>
            <p:nvPr/>
          </p:nvSpPr>
          <p:spPr bwMode="auto">
            <a:xfrm>
              <a:off x="1052488" y="1857364"/>
              <a:ext cx="22302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2000" dirty="0">
                  <a:solidFill>
                    <a:srgbClr val="C00000"/>
                  </a:solidFill>
                  <a:latin typeface="Calibri" pitchFamily="34" charset="0"/>
                </a:rPr>
                <a:t>Example: B</a:t>
              </a:r>
              <a:r>
                <a:rPr lang="nl-NL" sz="2000" baseline="-25000" dirty="0">
                  <a:solidFill>
                    <a:srgbClr val="C00000"/>
                  </a:solidFill>
                  <a:latin typeface="Calibri" pitchFamily="34" charset="0"/>
                </a:rPr>
                <a:t>s</a:t>
              </a:r>
              <a:r>
                <a:rPr lang="nl-NL" sz="2000" dirty="0">
                  <a:solidFill>
                    <a:srgbClr val="C00000"/>
                  </a:solidFill>
                  <a:latin typeface="Calibri" pitchFamily="34" charset="0"/>
                </a:rPr>
                <a:t> → D</a:t>
              </a:r>
              <a:r>
                <a:rPr lang="nl-NL" sz="2000" baseline="-25000" dirty="0">
                  <a:solidFill>
                    <a:srgbClr val="C00000"/>
                  </a:solidFill>
                  <a:latin typeface="Calibri" pitchFamily="34" charset="0"/>
                </a:rPr>
                <a:t>s</a:t>
              </a:r>
              <a:r>
                <a:rPr lang="nl-NL" sz="2000" dirty="0">
                  <a:solidFill>
                    <a:srgbClr val="C00000"/>
                  </a:solidFill>
                  <a:latin typeface="Calibri" pitchFamily="34" charset="0"/>
                </a:rPr>
                <a:t> K</a:t>
              </a:r>
            </a:p>
          </p:txBody>
        </p:sp>
      </p:grpSp>
      <p:sp>
        <p:nvSpPr>
          <p:cNvPr id="241670" name="Text Box 7"/>
          <p:cNvSpPr txBox="1">
            <a:spLocks noChangeArrowheads="1"/>
          </p:cNvSpPr>
          <p:nvPr/>
        </p:nvSpPr>
        <p:spPr bwMode="auto">
          <a:xfrm>
            <a:off x="1219200" y="5257800"/>
            <a:ext cx="2928938" cy="13668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latin typeface="Calibri" pitchFamily="34" charset="0"/>
              </a:rPr>
              <a:t>Vertex Locator</a:t>
            </a:r>
            <a:r>
              <a:rPr lang="en-US" dirty="0">
                <a:latin typeface="Calibri" pitchFamily="34" charset="0"/>
              </a:rPr>
              <a:t> (</a:t>
            </a:r>
            <a:r>
              <a:rPr lang="en-US" dirty="0" err="1">
                <a:latin typeface="Calibri" pitchFamily="34" charset="0"/>
              </a:rPr>
              <a:t>Velo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dirty="0">
                <a:latin typeface="Calibri" pitchFamily="34" charset="0"/>
              </a:rPr>
              <a:t>Silicon strip detector with</a:t>
            </a:r>
          </a:p>
          <a:p>
            <a:pPr>
              <a:spcBef>
                <a:spcPct val="20000"/>
              </a:spcBef>
            </a:pPr>
            <a:r>
              <a:rPr lang="en-US" dirty="0">
                <a:latin typeface="Calibri" pitchFamily="34" charset="0"/>
              </a:rPr>
              <a:t> ~ 5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>
                <a:latin typeface="Calibri" pitchFamily="34" charset="0"/>
              </a:rPr>
              <a:t>m hit resolution</a:t>
            </a:r>
          </a:p>
          <a:p>
            <a:pPr>
              <a:spcBef>
                <a:spcPct val="20000"/>
              </a:spcBef>
            </a:pPr>
            <a:r>
              <a:rPr lang="en-US" dirty="0">
                <a:latin typeface="Calibri" pitchFamily="34" charset="0"/>
                <a:sym typeface="Wingdings" pitchFamily="2" charset="2"/>
              </a:rPr>
              <a:t> 30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>
                <a:latin typeface="Calibri" pitchFamily="34" charset="0"/>
              </a:rPr>
              <a:t>m IP resolution</a:t>
            </a: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0" name="Footer Placeholder 59"/>
          <p:cNvSpPr>
            <a:spLocks noGrp="1"/>
          </p:cNvSpPr>
          <p:nvPr>
            <p:ph type="ftr" sz="quarter" idx="11"/>
          </p:nvPr>
        </p:nvSpPr>
        <p:spPr>
          <a:xfrm>
            <a:off x="2426379" y="6420852"/>
            <a:ext cx="3817492" cy="457200"/>
          </a:xfrm>
        </p:spPr>
        <p:txBody>
          <a:bodyPr/>
          <a:lstStyle/>
          <a:p>
            <a:r>
              <a:rPr lang="en-US" smtClean="0"/>
              <a:t>Fermilab Academic Lectures, May, 2014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-76200"/>
            <a:ext cx="749808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Momentum and Mass measurement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269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>
          <a:xfrm>
            <a:off x="900113" y="1266825"/>
            <a:ext cx="7499350" cy="4060825"/>
          </a:xfrm>
        </p:spPr>
      </p:pic>
      <p:pic>
        <p:nvPicPr>
          <p:cNvPr id="242691" name="Picture 4"/>
          <p:cNvPicPr>
            <a:picLocks noChangeAspect="1" noChangeArrowheads="1"/>
          </p:cNvPicPr>
          <p:nvPr/>
        </p:nvPicPr>
        <p:blipFill>
          <a:blip r:embed="rId4" cstate="print"/>
          <a:srcRect l="17273" r="54869"/>
          <a:stretch>
            <a:fillRect/>
          </a:stretch>
        </p:blipFill>
        <p:spPr bwMode="auto">
          <a:xfrm>
            <a:off x="2195513" y="1125538"/>
            <a:ext cx="2089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5"/>
          <p:cNvPicPr>
            <a:picLocks noChangeAspect="1" noChangeArrowheads="1"/>
          </p:cNvPicPr>
          <p:nvPr/>
        </p:nvPicPr>
        <p:blipFill>
          <a:blip r:embed="rId4" cstate="print"/>
          <a:srcRect r="87532"/>
          <a:stretch>
            <a:fillRect/>
          </a:stretch>
        </p:blipFill>
        <p:spPr bwMode="auto">
          <a:xfrm>
            <a:off x="900113" y="1125538"/>
            <a:ext cx="935037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3" name="Oval 7"/>
          <p:cNvSpPr>
            <a:spLocks noChangeArrowheads="1"/>
          </p:cNvSpPr>
          <p:nvPr/>
        </p:nvSpPr>
        <p:spPr bwMode="auto">
          <a:xfrm>
            <a:off x="1979613" y="1557338"/>
            <a:ext cx="2447925" cy="30241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784" name="Rectangle 36"/>
          <p:cNvSpPr>
            <a:spLocks noChangeArrowheads="1"/>
          </p:cNvSpPr>
          <p:nvPr/>
        </p:nvSpPr>
        <p:spPr bwMode="auto">
          <a:xfrm>
            <a:off x="990600" y="833438"/>
            <a:ext cx="4714875" cy="7381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00FF"/>
              </a:buClr>
              <a:defRPr/>
            </a:pPr>
            <a:r>
              <a:rPr lang="en-US" sz="1900" dirty="0">
                <a:latin typeface="Calibri" pitchFamily="34" charset="0"/>
              </a:rPr>
              <a:t>Momentum meas. + direction (</a:t>
            </a:r>
            <a:r>
              <a:rPr lang="en-US" sz="1900" dirty="0" err="1">
                <a:latin typeface="Calibri" pitchFamily="34" charset="0"/>
              </a:rPr>
              <a:t>VELO</a:t>
            </a:r>
            <a:r>
              <a:rPr lang="en-US" sz="1900" dirty="0">
                <a:latin typeface="Calibri" pitchFamily="34" charset="0"/>
              </a:rPr>
              <a:t>):             Mass resolution for background suppression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endParaRPr lang="en-US" sz="1900" dirty="0">
              <a:latin typeface="Calibri" pitchFamily="34" charset="0"/>
            </a:endParaRPr>
          </a:p>
        </p:txBody>
      </p:sp>
      <p:pic>
        <p:nvPicPr>
          <p:cNvPr id="30" name="Picture 16" descr="Fieldmeas_1b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000625" y="900113"/>
            <a:ext cx="39624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DSCN5196.jpg"/>
          <p:cNvPicPr>
            <a:picLocks noChangeAspect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357188" y="4000500"/>
            <a:ext cx="3714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IMG_0657.JPG"/>
          <p:cNvPicPr>
            <a:picLocks noChangeAspect="1"/>
          </p:cNvPicPr>
          <p:nvPr/>
        </p:nvPicPr>
        <p:blipFill>
          <a:blip r:embed="rId7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072063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Straight Arrow Connector 43"/>
          <p:cNvCxnSpPr/>
          <p:nvPr/>
        </p:nvCxnSpPr>
        <p:spPr>
          <a:xfrm flipV="1">
            <a:off x="3214688" y="1714500"/>
            <a:ext cx="2428875" cy="64293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710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</p:spPr>
        <p:txBody>
          <a:bodyPr wrap="square"/>
          <a:lstStyle/>
          <a:p>
            <a:fld id="{4B0A1C57-5B0F-4C3B-888D-F13AD1E8C214}" type="slidenum">
              <a:rPr lang="en-US" smtClean="0"/>
              <a:pPr/>
              <a:t>21</a:t>
            </a:fld>
            <a:endParaRPr lang="en-US" smtClean="0"/>
          </a:p>
        </p:txBody>
      </p:sp>
      <p:grpSp>
        <p:nvGrpSpPr>
          <p:cNvPr id="2" name="Group 81"/>
          <p:cNvGrpSpPr/>
          <p:nvPr/>
        </p:nvGrpSpPr>
        <p:grpSpPr>
          <a:xfrm>
            <a:off x="481744" y="2000250"/>
            <a:ext cx="8286750" cy="3757285"/>
            <a:chOff x="481744" y="2000250"/>
            <a:chExt cx="8286750" cy="3757285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481744" y="2000250"/>
              <a:ext cx="8286750" cy="3757285"/>
              <a:chOff x="273596" y="1714500"/>
              <a:chExt cx="8286750" cy="3757285"/>
            </a:xfrm>
          </p:grpSpPr>
          <p:sp>
            <p:nvSpPr>
              <p:cNvPr id="242712" name="Text Box 6"/>
              <p:cNvSpPr txBox="1">
                <a:spLocks noChangeArrowheads="1"/>
              </p:cNvSpPr>
              <p:nvPr/>
            </p:nvSpPr>
            <p:spPr bwMode="auto">
              <a:xfrm>
                <a:off x="1403350" y="4365625"/>
                <a:ext cx="1152525" cy="823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800">
                    <a:latin typeface="Calibri" pitchFamily="34" charset="0"/>
                    <a:sym typeface="Webdings" pitchFamily="18" charset="2"/>
                  </a:rPr>
                  <a:t></a:t>
                </a:r>
              </a:p>
            </p:txBody>
          </p:sp>
          <p:sp>
            <p:nvSpPr>
              <p:cNvPr id="242713" name="Line 9"/>
              <p:cNvSpPr>
                <a:spLocks noChangeShapeType="1"/>
              </p:cNvSpPr>
              <p:nvPr/>
            </p:nvSpPr>
            <p:spPr bwMode="auto">
              <a:xfrm flipV="1">
                <a:off x="1979613" y="2781300"/>
                <a:ext cx="2447925" cy="2873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714" name="Line 10"/>
              <p:cNvSpPr>
                <a:spLocks noChangeShapeType="1"/>
              </p:cNvSpPr>
              <p:nvPr/>
            </p:nvSpPr>
            <p:spPr bwMode="auto">
              <a:xfrm>
                <a:off x="1993900" y="3140075"/>
                <a:ext cx="2447925" cy="714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715" name="Oval 11"/>
              <p:cNvSpPr>
                <a:spLocks noChangeArrowheads="1"/>
              </p:cNvSpPr>
              <p:nvPr/>
            </p:nvSpPr>
            <p:spPr bwMode="auto">
              <a:xfrm>
                <a:off x="2195513" y="2997200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2716" name="Oval 12"/>
              <p:cNvSpPr>
                <a:spLocks noChangeArrowheads="1"/>
              </p:cNvSpPr>
              <p:nvPr/>
            </p:nvSpPr>
            <p:spPr bwMode="auto">
              <a:xfrm>
                <a:off x="2316163" y="2987675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2717" name="Oval 13"/>
              <p:cNvSpPr>
                <a:spLocks noChangeArrowheads="1"/>
              </p:cNvSpPr>
              <p:nvPr/>
            </p:nvSpPr>
            <p:spPr bwMode="auto">
              <a:xfrm>
                <a:off x="4151313" y="2781300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2718" name="Oval 14"/>
              <p:cNvSpPr>
                <a:spLocks noChangeArrowheads="1"/>
              </p:cNvSpPr>
              <p:nvPr/>
            </p:nvSpPr>
            <p:spPr bwMode="auto">
              <a:xfrm>
                <a:off x="3795713" y="2816225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2719" name="Oval 15"/>
              <p:cNvSpPr>
                <a:spLocks noChangeArrowheads="1"/>
              </p:cNvSpPr>
              <p:nvPr/>
            </p:nvSpPr>
            <p:spPr bwMode="auto">
              <a:xfrm>
                <a:off x="3973513" y="2803525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rot="16200000" flipH="1">
                <a:off x="1607344" y="4036219"/>
                <a:ext cx="1428750" cy="71437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4071937" y="3643313"/>
                <a:ext cx="2143125" cy="1500187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3214687" y="1714500"/>
                <a:ext cx="2428875" cy="642938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273596" y="1828473"/>
                <a:ext cx="8286750" cy="3643312"/>
                <a:chOff x="273565" y="1828461"/>
                <a:chExt cx="8286808" cy="3643338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73565" y="1828461"/>
                  <a:ext cx="8286808" cy="36433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nl-NL" dirty="0" smtClean="0">
                      <a:solidFill>
                        <a:schemeClr val="bg1"/>
                      </a:solidFill>
                    </a:rPr>
                    <a:t>       </a:t>
                  </a:r>
                  <a:endParaRPr lang="nl-NL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5" name="Group 45"/>
                <p:cNvGrpSpPr>
                  <a:grpSpLocks/>
                </p:cNvGrpSpPr>
                <p:nvPr/>
              </p:nvGrpSpPr>
              <p:grpSpPr bwMode="auto">
                <a:xfrm>
                  <a:off x="500034" y="2857497"/>
                  <a:ext cx="3643341" cy="1938997"/>
                  <a:chOff x="240" y="960"/>
                  <a:chExt cx="4553" cy="1874"/>
                </a:xfrm>
              </p:grpSpPr>
              <p:sp>
                <p:nvSpPr>
                  <p:cNvPr id="242733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62" y="2328"/>
                    <a:ext cx="846" cy="50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>
                        <a:solidFill>
                          <a:srgbClr val="CC00FF"/>
                        </a:solidFill>
                        <a:latin typeface="Calibri" pitchFamily="34" charset="0"/>
                      </a:rPr>
                      <a:t>b</a:t>
                    </a:r>
                    <a:r>
                      <a:rPr lang="en-US" sz="2800" baseline="30000">
                        <a:solidFill>
                          <a:srgbClr val="CC00FF"/>
                        </a:solidFill>
                        <a:latin typeface="Calibri" pitchFamily="34" charset="0"/>
                      </a:rPr>
                      <a:t>tag</a:t>
                    </a:r>
                    <a:endParaRPr lang="en-US" sz="2800">
                      <a:solidFill>
                        <a:srgbClr val="CC00FF"/>
                      </a:solidFill>
                      <a:latin typeface="Arial Bar"/>
                    </a:endParaRPr>
                  </a:p>
                </p:txBody>
              </p:sp>
              <p:sp>
                <p:nvSpPr>
                  <p:cNvPr id="242734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1203" y="1813"/>
                    <a:ext cx="1202" cy="31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FF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" name="Group 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0" y="1370"/>
                    <a:ext cx="1963" cy="960"/>
                    <a:chOff x="768" y="1104"/>
                    <a:chExt cx="2016" cy="960"/>
                  </a:xfrm>
                </p:grpSpPr>
                <p:sp>
                  <p:nvSpPr>
                    <p:cNvPr id="242755" name="Line 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008" y="1248"/>
                      <a:ext cx="720" cy="28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756" name="Line 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728" y="1200"/>
                      <a:ext cx="1056" cy="33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757" name="Line 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728" y="1536"/>
                      <a:ext cx="1008" cy="19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758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728" y="1536"/>
                      <a:ext cx="48" cy="52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759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104" y="1536"/>
                      <a:ext cx="624" cy="4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760" name="Line 1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768" y="1536"/>
                      <a:ext cx="960" cy="33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761" name="Line 1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056" y="1104"/>
                      <a:ext cx="672" cy="4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762" name="Line 1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728" y="1104"/>
                      <a:ext cx="432" cy="4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42736" name="Line 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173" y="1513"/>
                    <a:ext cx="1496" cy="288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7" name="Line 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669" y="1513"/>
                    <a:ext cx="606" cy="97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8" name="Line 1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669" y="1083"/>
                    <a:ext cx="934" cy="43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9" name="Text Box 1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293" y="1167"/>
                    <a:ext cx="292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Lucida Sans Unicode" pitchFamily="34" charset="0"/>
                      </a:rPr>
                      <a:t>B</a:t>
                    </a:r>
                    <a:r>
                      <a:rPr lang="en-US" baseline="-25000">
                        <a:solidFill>
                          <a:srgbClr val="FF0000"/>
                        </a:solidFill>
                        <a:latin typeface="Lucida Sans Unicode" pitchFamily="34" charset="0"/>
                      </a:rPr>
                      <a:t>s</a:t>
                    </a:r>
                    <a:endParaRPr lang="en-US">
                      <a:solidFill>
                        <a:srgbClr val="FF0000"/>
                      </a:solidFill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242740" name="Text Box 1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4391" y="1345"/>
                    <a:ext cx="310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Lucida Sans Unicode" pitchFamily="34" charset="0"/>
                      </a:rPr>
                      <a:t>K</a:t>
                    </a:r>
                    <a:r>
                      <a:rPr lang="en-US" baseline="30000">
                        <a:solidFill>
                          <a:srgbClr val="FF0000"/>
                        </a:solidFill>
                        <a:latin typeface="Lucida Sans Unicode" pitchFamily="34" charset="0"/>
                        <a:sym typeface="Symbol" pitchFamily="18" charset="2"/>
                      </a:rPr>
                      <a:t></a:t>
                    </a:r>
                    <a:endParaRPr lang="en-US">
                      <a:solidFill>
                        <a:srgbClr val="FF0000"/>
                      </a:solidFill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242741" name="Text Box 2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4482" y="1586"/>
                    <a:ext cx="311" cy="2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Lucida Sans Unicode" pitchFamily="34" charset="0"/>
                      </a:rPr>
                      <a:t>K</a:t>
                    </a:r>
                    <a:r>
                      <a:rPr lang="en-US" baseline="30000">
                        <a:solidFill>
                          <a:srgbClr val="FF0000"/>
                        </a:solidFill>
                        <a:latin typeface="Lucida Sans Unicode" pitchFamily="34" charset="0"/>
                        <a:sym typeface="Symbol" pitchFamily="18" charset="2"/>
                      </a:rPr>
                      <a:t></a:t>
                    </a:r>
                    <a:endParaRPr lang="en-US" baseline="30000">
                      <a:solidFill>
                        <a:srgbClr val="FF0000"/>
                      </a:solidFill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242742" name="Text Box 21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648" y="960"/>
                    <a:ext cx="983" cy="3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Symbol" pitchFamily="18" charset="2"/>
                      </a:rPr>
                      <a:t>p</a:t>
                    </a:r>
                    <a:r>
                      <a:rPr lang="en-US" baseline="30000">
                        <a:solidFill>
                          <a:srgbClr val="FF0000"/>
                        </a:solidFill>
                        <a:latin typeface="Symbol" pitchFamily="18" charset="2"/>
                      </a:rPr>
                      <a:t>+</a:t>
                    </a:r>
                    <a:r>
                      <a:rPr lang="en-US">
                        <a:solidFill>
                          <a:srgbClr val="FF0000"/>
                        </a:solidFill>
                        <a:latin typeface="Symbol" pitchFamily="18" charset="2"/>
                      </a:rPr>
                      <a:t>, </a:t>
                    </a:r>
                    <a:r>
                      <a:rPr lang="en-US">
                        <a:solidFill>
                          <a:srgbClr val="FF0000"/>
                        </a:solidFill>
                        <a:latin typeface="Lucida Sans Unicode" pitchFamily="34" charset="0"/>
                      </a:rPr>
                      <a:t>K</a:t>
                    </a:r>
                    <a:r>
                      <a:rPr lang="en-US" baseline="30000">
                        <a:solidFill>
                          <a:srgbClr val="FF0000"/>
                        </a:solidFill>
                        <a:latin typeface="Lucida Sans Unicode" pitchFamily="34" charset="0"/>
                        <a:sym typeface="Symbol" pitchFamily="18" charset="2"/>
                      </a:rPr>
                      <a:t></a:t>
                    </a:r>
                    <a:endParaRPr lang="en-US">
                      <a:solidFill>
                        <a:srgbClr val="FF0000"/>
                      </a:solidFill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242743" name="Line 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75" y="1610"/>
                    <a:ext cx="1308" cy="43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4" name="Line 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75" y="1610"/>
                    <a:ext cx="1261" cy="94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5" name="Line 2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75" y="1418"/>
                    <a:ext cx="1167" cy="192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6" name="Text Box 25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4501" y="1849"/>
                    <a:ext cx="290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Times"/>
                        <a:sym typeface="Symbol" pitchFamily="18" charset="2"/>
                      </a:rPr>
                      <a:t></a:t>
                    </a:r>
                    <a:r>
                      <a:rPr lang="en-US" baseline="30000">
                        <a:solidFill>
                          <a:srgbClr val="FF0000"/>
                        </a:solidFill>
                        <a:latin typeface="Times"/>
                        <a:sym typeface="Symbol" pitchFamily="18" charset="2"/>
                      </a:rPr>
                      <a:t></a:t>
                    </a:r>
                    <a:endParaRPr lang="en-US" baseline="30000">
                      <a:solidFill>
                        <a:srgbClr val="FF0000"/>
                      </a:solidFill>
                      <a:latin typeface="Times"/>
                    </a:endParaRPr>
                  </a:p>
                </p:txBody>
              </p:sp>
              <p:sp>
                <p:nvSpPr>
                  <p:cNvPr id="242747" name="Text Box 26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739" y="1633"/>
                    <a:ext cx="326" cy="2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Lucida Sans Unicode" pitchFamily="34" charset="0"/>
                      </a:rPr>
                      <a:t>D</a:t>
                    </a:r>
                    <a:r>
                      <a:rPr lang="en-US" baseline="-25000">
                        <a:solidFill>
                          <a:srgbClr val="FF0000"/>
                        </a:solidFill>
                        <a:latin typeface="Lucida Sans Unicode" pitchFamily="34" charset="0"/>
                      </a:rPr>
                      <a:t>s</a:t>
                    </a:r>
                    <a:endParaRPr lang="en-US">
                      <a:solidFill>
                        <a:srgbClr val="FF0000"/>
                      </a:solidFill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24274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587" y="1449"/>
                    <a:ext cx="273" cy="111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42749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239" y="1560"/>
                    <a:ext cx="217" cy="114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42750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010" y="1695"/>
                    <a:ext cx="337" cy="156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42751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5" y="2045"/>
                    <a:ext cx="1012" cy="78"/>
                  </a:xfrm>
                  <a:prstGeom prst="line">
                    <a:avLst/>
                  </a:prstGeom>
                  <a:noFill/>
                  <a:ln w="38100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275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454" y="2123"/>
                    <a:ext cx="1010" cy="115"/>
                  </a:xfrm>
                  <a:prstGeom prst="line">
                    <a:avLst/>
                  </a:prstGeom>
                  <a:noFill/>
                  <a:ln w="38100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2753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454" y="2123"/>
                    <a:ext cx="770" cy="425"/>
                  </a:xfrm>
                  <a:prstGeom prst="line">
                    <a:avLst/>
                  </a:prstGeom>
                  <a:noFill/>
                  <a:ln w="38100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2754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4" y="2016"/>
                    <a:ext cx="942" cy="213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>
                        <a:solidFill>
                          <a:srgbClr val="0000FF"/>
                        </a:solidFill>
                        <a:latin typeface="Calibri" pitchFamily="34" charset="0"/>
                      </a:rPr>
                      <a:t>Primary vertex</a:t>
                    </a:r>
                  </a:p>
                </p:txBody>
              </p:sp>
            </p:grpSp>
            <p:sp>
              <p:nvSpPr>
                <p:cNvPr id="48" name="Oval 47"/>
                <p:cNvSpPr/>
                <p:nvPr/>
              </p:nvSpPr>
              <p:spPr>
                <a:xfrm rot="333655">
                  <a:off x="2282808" y="2693982"/>
                  <a:ext cx="2297128" cy="148591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nl-NL"/>
                </a:p>
              </p:txBody>
            </p:sp>
            <p:sp>
              <p:nvSpPr>
                <p:cNvPr id="242729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5819653" y="2168425"/>
                  <a:ext cx="1071571" cy="3693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nl-NL" dirty="0" err="1">
                      <a:solidFill>
                        <a:srgbClr val="0000CC"/>
                      </a:solidFill>
                      <a:latin typeface="Calibri" pitchFamily="34" charset="0"/>
                    </a:rPr>
                    <a:t>B</a:t>
                  </a:r>
                  <a:r>
                    <a:rPr lang="nl-NL" baseline="-25000" dirty="0" err="1">
                      <a:solidFill>
                        <a:srgbClr val="0000CC"/>
                      </a:solidFill>
                      <a:latin typeface="Calibri" pitchFamily="34" charset="0"/>
                    </a:rPr>
                    <a:t>s</a:t>
                  </a:r>
                  <a:r>
                    <a:rPr lang="nl-NL" dirty="0">
                      <a:solidFill>
                        <a:srgbClr val="0000CC"/>
                      </a:solidFill>
                      <a:latin typeface="Calibri" pitchFamily="34" charset="0"/>
                    </a:rPr>
                    <a:t>→ </a:t>
                  </a:r>
                  <a:r>
                    <a:rPr lang="nl-NL" dirty="0" err="1">
                      <a:solidFill>
                        <a:srgbClr val="0000CC"/>
                      </a:solidFill>
                      <a:latin typeface="Calibri" pitchFamily="34" charset="0"/>
                    </a:rPr>
                    <a:t>D</a:t>
                  </a:r>
                  <a:r>
                    <a:rPr lang="nl-NL" baseline="-25000" dirty="0" err="1">
                      <a:solidFill>
                        <a:srgbClr val="0000CC"/>
                      </a:solidFill>
                      <a:latin typeface="Calibri" pitchFamily="34" charset="0"/>
                    </a:rPr>
                    <a:t>s</a:t>
                  </a:r>
                  <a:r>
                    <a:rPr lang="nl-NL" dirty="0">
                      <a:solidFill>
                        <a:srgbClr val="0000CC"/>
                      </a:solidFill>
                      <a:latin typeface="Calibri" pitchFamily="34" charset="0"/>
                    </a:rPr>
                    <a:t> </a:t>
                  </a:r>
                  <a:r>
                    <a:rPr lang="nl-NL" dirty="0" smtClean="0">
                      <a:solidFill>
                        <a:srgbClr val="0000CC"/>
                      </a:solidFill>
                      <a:latin typeface="Calibri" pitchFamily="34" charset="0"/>
                    </a:rPr>
                    <a:t>K</a:t>
                  </a:r>
                  <a:endParaRPr lang="nl-NL" dirty="0">
                    <a:solidFill>
                      <a:srgbClr val="0000CC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>
                  <a:off x="3902069" y="2224079"/>
                  <a:ext cx="1223971" cy="415928"/>
                </a:xfrm>
                <a:custGeom>
                  <a:avLst/>
                  <a:gdLst>
                    <a:gd name="connsiteX0" fmla="*/ 0 w 1223493"/>
                    <a:gd name="connsiteY0" fmla="*/ 416416 h 416416"/>
                    <a:gd name="connsiteX1" fmla="*/ 515155 w 1223493"/>
                    <a:gd name="connsiteY1" fmla="*/ 42929 h 416416"/>
                    <a:gd name="connsiteX2" fmla="*/ 1223493 w 1223493"/>
                    <a:gd name="connsiteY2" fmla="*/ 158839 h 416416"/>
                    <a:gd name="connsiteX3" fmla="*/ 1223493 w 1223493"/>
                    <a:gd name="connsiteY3" fmla="*/ 158839 h 416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493" h="416416">
                      <a:moveTo>
                        <a:pt x="0" y="416416"/>
                      </a:moveTo>
                      <a:cubicBezTo>
                        <a:pt x="155620" y="251137"/>
                        <a:pt x="311240" y="85858"/>
                        <a:pt x="515155" y="42929"/>
                      </a:cubicBezTo>
                      <a:cubicBezTo>
                        <a:pt x="719070" y="0"/>
                        <a:pt x="1223493" y="158839"/>
                        <a:pt x="1223493" y="158839"/>
                      </a:cubicBezTo>
                      <a:lnTo>
                        <a:pt x="1223493" y="158839"/>
                      </a:lnTo>
                    </a:path>
                  </a:pathLst>
                </a:custGeom>
                <a:ln w="254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nl-NL"/>
                </a:p>
              </p:txBody>
            </p:sp>
          </p:grpSp>
          <p:sp>
            <p:nvSpPr>
              <p:cNvPr id="242724" name="TextBox 42"/>
              <p:cNvSpPr txBox="1">
                <a:spLocks noChangeArrowheads="1"/>
              </p:cNvSpPr>
              <p:nvPr/>
            </p:nvSpPr>
            <p:spPr bwMode="auto">
              <a:xfrm>
                <a:off x="714375" y="1928813"/>
                <a:ext cx="1730375" cy="646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l-NL" dirty="0" err="1">
                    <a:latin typeface="Calibri" pitchFamily="34" charset="0"/>
                  </a:rPr>
                  <a:t>Mass</a:t>
                </a:r>
                <a:r>
                  <a:rPr lang="nl-NL" dirty="0">
                    <a:latin typeface="Calibri" pitchFamily="34" charset="0"/>
                  </a:rPr>
                  <a:t>  </a:t>
                </a:r>
                <a:r>
                  <a:rPr lang="nl-NL" dirty="0" err="1">
                    <a:latin typeface="Calibri" pitchFamily="34" charset="0"/>
                  </a:rPr>
                  <a:t>resolution</a:t>
                </a:r>
                <a:endParaRPr lang="nl-NL" dirty="0">
                  <a:latin typeface="Calibri" pitchFamily="34" charset="0"/>
                </a:endParaRPr>
              </a:p>
              <a:p>
                <a:r>
                  <a:rPr lang="nl-NL" dirty="0">
                    <a:latin typeface="Symbol" pitchFamily="18" charset="2"/>
                  </a:rPr>
                  <a:t>s</a:t>
                </a:r>
                <a:r>
                  <a:rPr lang="nl-NL" dirty="0">
                    <a:latin typeface="Calibri" pitchFamily="34" charset="0"/>
                  </a:rPr>
                  <a:t> ~</a:t>
                </a:r>
                <a:r>
                  <a:rPr lang="nl-NL" dirty="0" smtClean="0">
                    <a:latin typeface="Calibri" pitchFamily="34" charset="0"/>
                  </a:rPr>
                  <a:t>15 </a:t>
                </a:r>
                <a:r>
                  <a:rPr lang="nl-NL" dirty="0" err="1">
                    <a:latin typeface="Calibri" pitchFamily="34" charset="0"/>
                  </a:rPr>
                  <a:t>MeV</a:t>
                </a:r>
                <a:endParaRPr lang="nl-NL" dirty="0">
                  <a:latin typeface="Calibri" pitchFamily="34" charset="0"/>
                </a:endParaRPr>
              </a:p>
            </p:txBody>
          </p:sp>
        </p:grpSp>
        <p:grpSp>
          <p:nvGrpSpPr>
            <p:cNvPr id="7" name="Group 80"/>
            <p:cNvGrpSpPr/>
            <p:nvPr/>
          </p:nvGrpSpPr>
          <p:grpSpPr>
            <a:xfrm>
              <a:off x="1979613" y="2418406"/>
              <a:ext cx="6722298" cy="2784929"/>
              <a:chOff x="1979613" y="2418406"/>
              <a:chExt cx="6722298" cy="2784929"/>
            </a:xfrm>
          </p:grpSpPr>
          <p:sp>
            <p:nvSpPr>
              <p:cNvPr id="242694" name="Line 9"/>
              <p:cNvSpPr>
                <a:spLocks noChangeShapeType="1"/>
              </p:cNvSpPr>
              <p:nvPr/>
            </p:nvSpPr>
            <p:spPr bwMode="auto">
              <a:xfrm flipV="1">
                <a:off x="1979613" y="2781300"/>
                <a:ext cx="2447925" cy="2873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695" name="Line 10"/>
              <p:cNvSpPr>
                <a:spLocks noChangeShapeType="1"/>
              </p:cNvSpPr>
              <p:nvPr/>
            </p:nvSpPr>
            <p:spPr bwMode="auto">
              <a:xfrm>
                <a:off x="1993900" y="3140075"/>
                <a:ext cx="2447925" cy="714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696" name="Oval 11"/>
              <p:cNvSpPr>
                <a:spLocks noChangeArrowheads="1"/>
              </p:cNvSpPr>
              <p:nvPr/>
            </p:nvSpPr>
            <p:spPr bwMode="auto">
              <a:xfrm>
                <a:off x="2195513" y="2997200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2697" name="Oval 12"/>
              <p:cNvSpPr>
                <a:spLocks noChangeArrowheads="1"/>
              </p:cNvSpPr>
              <p:nvPr/>
            </p:nvSpPr>
            <p:spPr bwMode="auto">
              <a:xfrm>
                <a:off x="2316163" y="2987675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2698" name="Oval 13"/>
              <p:cNvSpPr>
                <a:spLocks noChangeArrowheads="1"/>
              </p:cNvSpPr>
              <p:nvPr/>
            </p:nvSpPr>
            <p:spPr bwMode="auto">
              <a:xfrm>
                <a:off x="4151313" y="2781300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2699" name="Oval 14"/>
              <p:cNvSpPr>
                <a:spLocks noChangeArrowheads="1"/>
              </p:cNvSpPr>
              <p:nvPr/>
            </p:nvSpPr>
            <p:spPr bwMode="auto">
              <a:xfrm>
                <a:off x="3795713" y="2816225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2700" name="Oval 15"/>
              <p:cNvSpPr>
                <a:spLocks noChangeArrowheads="1"/>
              </p:cNvSpPr>
              <p:nvPr/>
            </p:nvSpPr>
            <p:spPr bwMode="auto">
              <a:xfrm>
                <a:off x="3973513" y="2803525"/>
                <a:ext cx="73025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rot="16200000" flipH="1">
                <a:off x="1607344" y="4036219"/>
                <a:ext cx="1428750" cy="71438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54772" y="2891688"/>
                <a:ext cx="3747139" cy="1840700"/>
              </a:xfrm>
              <a:prstGeom prst="rect">
                <a:avLst/>
              </a:prstGeom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5882299" y="3469650"/>
                <a:ext cx="3975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B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210445" y="4864781"/>
                <a:ext cx="14697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m(D</a:t>
                </a:r>
                <a:r>
                  <a:rPr lang="en-US" baseline="-25000" dirty="0" err="1" smtClean="0"/>
                  <a:t>s</a:t>
                </a:r>
                <a:r>
                  <a:rPr lang="en-US" sz="1600" dirty="0" err="1" smtClean="0"/>
                  <a:t>K</a:t>
                </a:r>
                <a:r>
                  <a:rPr lang="en-US" sz="1600" dirty="0" smtClean="0"/>
                  <a:t>) (</a:t>
                </a:r>
                <a:r>
                  <a:rPr lang="en-US" sz="1600" dirty="0" err="1" smtClean="0"/>
                  <a:t>MeV</a:t>
                </a:r>
                <a:r>
                  <a:rPr lang="en-US" sz="1600" dirty="0" smtClean="0"/>
                  <a:t>)</a:t>
                </a:r>
                <a:endParaRPr lang="en-US" sz="1600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125369" y="2418406"/>
                <a:ext cx="10099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CC"/>
                    </a:solidFill>
                  </a:rPr>
                  <a:t>o</a:t>
                </a:r>
                <a:r>
                  <a:rPr lang="en-US" sz="1200" dirty="0" smtClean="0">
                    <a:solidFill>
                      <a:srgbClr val="0000CC"/>
                    </a:solidFill>
                  </a:rPr>
                  <a:t>         -     +</a:t>
                </a:r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p:grpSp>
      </p:grpSp>
      <p:sp>
        <p:nvSpPr>
          <p:cNvPr id="81" name="TextBox 80"/>
          <p:cNvSpPr txBox="1"/>
          <p:nvPr/>
        </p:nvSpPr>
        <p:spPr>
          <a:xfrm>
            <a:off x="4899529" y="4665579"/>
            <a:ext cx="377657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5100                           5300                          5500                         5700</a:t>
            </a:r>
            <a:endParaRPr lang="en-US" sz="9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>
          <a:xfrm>
            <a:off x="900113" y="1266825"/>
            <a:ext cx="7499350" cy="4060825"/>
          </a:xfrm>
        </p:spPr>
      </p:pic>
      <p:pic>
        <p:nvPicPr>
          <p:cNvPr id="21" name="Picture 18" descr="rich1-rings"/>
          <p:cNvPicPr>
            <a:picLocks noChangeAspect="1" noChangeArrowheads="1"/>
          </p:cNvPicPr>
          <p:nvPr/>
        </p:nvPicPr>
        <p:blipFill>
          <a:blip r:embed="rId4" cstate="print"/>
          <a:srcRect t="43280"/>
          <a:stretch>
            <a:fillRect/>
          </a:stretch>
        </p:blipFill>
        <p:spPr bwMode="auto">
          <a:xfrm>
            <a:off x="4670425" y="2357438"/>
            <a:ext cx="46164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0" name="Picture 3"/>
          <p:cNvPicPr>
            <a:picLocks noChangeAspect="1" noChangeArrowheads="1"/>
          </p:cNvPicPr>
          <p:nvPr/>
        </p:nvPicPr>
        <p:blipFill>
          <a:blip r:embed="rId5" cstate="print"/>
          <a:srcRect r="46233"/>
          <a:stretch>
            <a:fillRect/>
          </a:stretch>
        </p:blipFill>
        <p:spPr bwMode="auto">
          <a:xfrm>
            <a:off x="900113" y="1125538"/>
            <a:ext cx="40322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435608" y="-152400"/>
            <a:ext cx="749808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 Identification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4742" name="Text Box 5"/>
          <p:cNvSpPr txBox="1">
            <a:spLocks noChangeArrowheads="1"/>
          </p:cNvSpPr>
          <p:nvPr/>
        </p:nvSpPr>
        <p:spPr bwMode="auto">
          <a:xfrm>
            <a:off x="1403350" y="4365625"/>
            <a:ext cx="11525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latin typeface="Calibri" pitchFamily="34" charset="0"/>
                <a:sym typeface="Webdings" pitchFamily="18" charset="2"/>
              </a:rPr>
              <a:t></a:t>
            </a:r>
          </a:p>
        </p:txBody>
      </p:sp>
      <p:sp>
        <p:nvSpPr>
          <p:cNvPr id="244743" name="Oval 6"/>
          <p:cNvSpPr>
            <a:spLocks noChangeArrowheads="1"/>
          </p:cNvSpPr>
          <p:nvPr/>
        </p:nvSpPr>
        <p:spPr bwMode="auto">
          <a:xfrm>
            <a:off x="1763713" y="2349500"/>
            <a:ext cx="576262" cy="16557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4744" name="Oval 7"/>
          <p:cNvSpPr>
            <a:spLocks noChangeArrowheads="1"/>
          </p:cNvSpPr>
          <p:nvPr/>
        </p:nvSpPr>
        <p:spPr bwMode="auto">
          <a:xfrm>
            <a:off x="4140200" y="1628775"/>
            <a:ext cx="863600" cy="2879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4745" name="Line 9"/>
          <p:cNvSpPr>
            <a:spLocks noChangeShapeType="1"/>
          </p:cNvSpPr>
          <p:nvPr/>
        </p:nvSpPr>
        <p:spPr bwMode="auto">
          <a:xfrm flipV="1">
            <a:off x="1619250" y="2713038"/>
            <a:ext cx="3384550" cy="398462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4746" name="Line 10"/>
          <p:cNvSpPr>
            <a:spLocks noChangeShapeType="1"/>
          </p:cNvSpPr>
          <p:nvPr/>
        </p:nvSpPr>
        <p:spPr bwMode="auto">
          <a:xfrm>
            <a:off x="1619250" y="3128963"/>
            <a:ext cx="3384550" cy="101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4748" name="Rectangle 21"/>
          <p:cNvSpPr>
            <a:spLocks noChangeArrowheads="1"/>
          </p:cNvSpPr>
          <p:nvPr/>
        </p:nvSpPr>
        <p:spPr bwMode="auto">
          <a:xfrm>
            <a:off x="990600" y="785813"/>
            <a:ext cx="6500812" cy="4238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</a:pPr>
            <a:r>
              <a:rPr lang="en-US" sz="2000">
                <a:latin typeface="Calibri" pitchFamily="34" charset="0"/>
              </a:rPr>
              <a:t>RICH: K/</a:t>
            </a:r>
            <a:r>
              <a:rPr lang="en-US" sz="2000">
                <a:latin typeface="Symbol" pitchFamily="18" charset="2"/>
              </a:rPr>
              <a:t>p</a:t>
            </a:r>
            <a:r>
              <a:rPr lang="en-US" sz="2000">
                <a:latin typeface="Calibri" pitchFamily="34" charset="0"/>
              </a:rPr>
              <a:t> identification using Cherenkov light emission angle</a:t>
            </a:r>
          </a:p>
        </p:txBody>
      </p:sp>
      <p:sp>
        <p:nvSpPr>
          <p:cNvPr id="34830" name="Rectangle 12"/>
          <p:cNvSpPr>
            <a:spLocks noChangeArrowheads="1"/>
          </p:cNvSpPr>
          <p:nvPr/>
        </p:nvSpPr>
        <p:spPr bwMode="auto">
          <a:xfrm>
            <a:off x="990600" y="5500688"/>
            <a:ext cx="3124200" cy="785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</a:pPr>
            <a:r>
              <a:rPr lang="en-US" sz="2000">
                <a:latin typeface="Calibri" pitchFamily="34" charset="0"/>
              </a:rPr>
              <a:t>RICH1:   </a:t>
            </a:r>
            <a:r>
              <a:rPr lang="en-US">
                <a:latin typeface="Calibri" pitchFamily="34" charset="0"/>
              </a:rPr>
              <a:t>5 cm aerogel n=1.03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</a:pPr>
            <a:r>
              <a:rPr lang="en-US">
                <a:latin typeface="Calibri" pitchFamily="34" charset="0"/>
              </a:rPr>
              <a:t>        4 m</a:t>
            </a:r>
            <a:r>
              <a:rPr lang="en-US" baseline="30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 C</a:t>
            </a:r>
            <a:r>
              <a:rPr lang="en-US" baseline="-25000">
                <a:latin typeface="Calibri" pitchFamily="34" charset="0"/>
              </a:rPr>
              <a:t>4</a:t>
            </a:r>
            <a:r>
              <a:rPr lang="en-US">
                <a:latin typeface="Calibri" pitchFamily="34" charset="0"/>
              </a:rPr>
              <a:t>F</a:t>
            </a:r>
            <a:r>
              <a:rPr lang="en-US" baseline="-25000">
                <a:latin typeface="Calibri" pitchFamily="34" charset="0"/>
              </a:rPr>
              <a:t>10</a:t>
            </a:r>
            <a:r>
              <a:rPr lang="en-US">
                <a:latin typeface="Calibri" pitchFamily="34" charset="0"/>
              </a:rPr>
              <a:t> n=1.0014</a:t>
            </a:r>
          </a:p>
        </p:txBody>
      </p:sp>
      <p:pic>
        <p:nvPicPr>
          <p:cNvPr id="22" name="Picture 19" descr="ri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88" y="1643063"/>
            <a:ext cx="2714625" cy="342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3" name="Picture 12" descr="P1010077"/>
          <p:cNvPicPr>
            <a:picLocks noChangeAspect="1" noChangeArrowheads="1"/>
          </p:cNvPicPr>
          <p:nvPr/>
        </p:nvPicPr>
        <p:blipFill>
          <a:blip r:embed="rId7" cstate="print"/>
          <a:srcRect t="3345" b="3308"/>
          <a:stretch>
            <a:fillRect/>
          </a:stretch>
        </p:blipFill>
        <p:spPr bwMode="auto">
          <a:xfrm>
            <a:off x="5202238" y="1357313"/>
            <a:ext cx="35845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28625" y="1857375"/>
            <a:ext cx="8143875" cy="3571875"/>
            <a:chOff x="428625" y="1857375"/>
            <a:chExt cx="8143875" cy="357187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28625" y="1857375"/>
              <a:ext cx="8143875" cy="3571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569038" y="2907924"/>
              <a:ext cx="3580502" cy="1888278"/>
              <a:chOff x="569009" y="2907926"/>
              <a:chExt cx="3580525" cy="1888289"/>
            </a:xfrm>
          </p:grpSpPr>
          <p:sp>
            <p:nvSpPr>
              <p:cNvPr id="244762" name="Text Box 33"/>
              <p:cNvSpPr txBox="1">
                <a:spLocks noChangeArrowheads="1"/>
              </p:cNvSpPr>
              <p:nvPr/>
            </p:nvSpPr>
            <p:spPr bwMode="auto">
              <a:xfrm>
                <a:off x="2143091" y="4272992"/>
                <a:ext cx="677049" cy="523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CC00FF"/>
                    </a:solidFill>
                    <a:latin typeface="Calibri" pitchFamily="34" charset="0"/>
                  </a:rPr>
                  <a:t>b</a:t>
                </a:r>
                <a:r>
                  <a:rPr lang="en-US" sz="2800" baseline="30000">
                    <a:solidFill>
                      <a:srgbClr val="CC00FF"/>
                    </a:solidFill>
                    <a:latin typeface="Calibri" pitchFamily="34" charset="0"/>
                  </a:rPr>
                  <a:t>tag</a:t>
                </a:r>
                <a:endParaRPr lang="en-US" sz="2800">
                  <a:solidFill>
                    <a:srgbClr val="CC00FF"/>
                  </a:solidFill>
                  <a:latin typeface="Arial Bar"/>
                </a:endParaRPr>
              </a:p>
            </p:txBody>
          </p:sp>
          <p:sp>
            <p:nvSpPr>
              <p:cNvPr id="244763" name="Line 5"/>
              <p:cNvSpPr>
                <a:spLocks noChangeShapeType="1"/>
              </p:cNvSpPr>
              <p:nvPr/>
            </p:nvSpPr>
            <p:spPr bwMode="auto">
              <a:xfrm>
                <a:off x="1326322" y="3773203"/>
                <a:ext cx="945265" cy="314462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569009" y="3323827"/>
                <a:ext cx="1543723" cy="973817"/>
                <a:chOff x="569009" y="3323827"/>
                <a:chExt cx="1543723" cy="973817"/>
              </a:xfrm>
            </p:grpSpPr>
            <p:sp>
              <p:nvSpPr>
                <p:cNvPr id="244784" name="Line 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752786" y="3469900"/>
                  <a:ext cx="551330" cy="292145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5" name="Line 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04115" y="3421209"/>
                  <a:ext cx="808617" cy="340836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6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1304115" y="3762045"/>
                  <a:ext cx="771862" cy="194763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7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304115" y="3762045"/>
                  <a:ext cx="36755" cy="535599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8" name="Line 1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826296" y="3762045"/>
                  <a:ext cx="477819" cy="438218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9" name="Line 1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9009" y="3762045"/>
                  <a:ext cx="735106" cy="340836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90" name="Line 1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789541" y="3323827"/>
                  <a:ext cx="514574" cy="438218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91" name="Line 1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04115" y="3323827"/>
                  <a:ext cx="330798" cy="438218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4765" name="Line 15"/>
              <p:cNvSpPr>
                <a:spLocks noChangeAspect="1" noChangeShapeType="1"/>
              </p:cNvSpPr>
              <p:nvPr/>
            </p:nvSpPr>
            <p:spPr bwMode="auto">
              <a:xfrm flipV="1">
                <a:off x="1302730" y="3468885"/>
                <a:ext cx="1176469" cy="2921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6" name="Line 16"/>
              <p:cNvSpPr>
                <a:spLocks noChangeAspect="1" noChangeShapeType="1"/>
              </p:cNvSpPr>
              <p:nvPr/>
            </p:nvSpPr>
            <p:spPr bwMode="auto">
              <a:xfrm>
                <a:off x="2479199" y="3468885"/>
                <a:ext cx="476564" cy="983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7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2479199" y="3032696"/>
                <a:ext cx="734507" cy="43618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8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2233839" y="3183841"/>
                <a:ext cx="229632" cy="29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latin typeface="Lucida Sans Unicode" pitchFamily="34" charset="0"/>
                  </a:rPr>
                  <a:t>B</a:t>
                </a:r>
                <a:r>
                  <a:rPr lang="en-US" baseline="-25000">
                    <a:solidFill>
                      <a:srgbClr val="FF0000"/>
                    </a:solidFill>
                    <a:latin typeface="Lucida Sans Unicode" pitchFamily="34" charset="0"/>
                  </a:rPr>
                  <a:t>s</a:t>
                </a:r>
                <a:endParaRPr lang="en-US">
                  <a:solidFill>
                    <a:srgbClr val="FF0000"/>
                  </a:solidFill>
                  <a:latin typeface="Lucida Sans Unicode" pitchFamily="34" charset="0"/>
                </a:endParaRPr>
              </a:p>
            </p:txBody>
          </p:sp>
          <p:sp>
            <p:nvSpPr>
              <p:cNvPr id="244769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3833397" y="3298467"/>
                <a:ext cx="243787" cy="29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latin typeface="Lucida Sans Unicode" pitchFamily="34" charset="0"/>
                  </a:rPr>
                  <a:t>K</a:t>
                </a:r>
                <a:r>
                  <a:rPr lang="en-US" baseline="30000">
                    <a:solidFill>
                      <a:srgbClr val="FF0000"/>
                    </a:solidFill>
                    <a:latin typeface="Lucida Sans Unicode" pitchFamily="34" charset="0"/>
                    <a:sym typeface="Symbol" pitchFamily="18" charset="2"/>
                  </a:rPr>
                  <a:t></a:t>
                </a:r>
                <a:endParaRPr lang="en-US">
                  <a:solidFill>
                    <a:srgbClr val="FF0000"/>
                  </a:solidFill>
                  <a:latin typeface="Lucida Sans Unicode" pitchFamily="34" charset="0"/>
                </a:endParaRPr>
              </a:p>
            </p:txBody>
          </p:sp>
          <p:sp>
            <p:nvSpPr>
              <p:cNvPr id="244770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3904960" y="3542936"/>
                <a:ext cx="244574" cy="293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latin typeface="Lucida Sans Unicode" pitchFamily="34" charset="0"/>
                  </a:rPr>
                  <a:t>K</a:t>
                </a:r>
                <a:r>
                  <a:rPr lang="en-US" baseline="30000">
                    <a:solidFill>
                      <a:srgbClr val="FF0000"/>
                    </a:solidFill>
                    <a:latin typeface="Lucida Sans Unicode" pitchFamily="34" charset="0"/>
                    <a:sym typeface="Symbol" pitchFamily="18" charset="2"/>
                  </a:rPr>
                  <a:t></a:t>
                </a:r>
                <a:endParaRPr lang="en-US" baseline="30000">
                  <a:solidFill>
                    <a:srgbClr val="FF0000"/>
                  </a:solidFill>
                  <a:latin typeface="Lucida Sans Unicode" pitchFamily="34" charset="0"/>
                </a:endParaRPr>
              </a:p>
            </p:txBody>
          </p:sp>
          <p:sp>
            <p:nvSpPr>
              <p:cNvPr id="244771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3249094" y="2907926"/>
                <a:ext cx="773041" cy="29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latin typeface="Lucida Sans Unicode" pitchFamily="34" charset="0"/>
                    <a:sym typeface="Symbol" pitchFamily="18" charset="2"/>
                  </a:rPr>
                  <a:t></a:t>
                </a:r>
                <a:r>
                  <a:rPr lang="en-US" baseline="30000">
                    <a:solidFill>
                      <a:srgbClr val="FF0000"/>
                    </a:solidFill>
                    <a:latin typeface="Lucida Sans Unicode" pitchFamily="34" charset="0"/>
                    <a:sym typeface="Symbol" pitchFamily="18" charset="2"/>
                  </a:rPr>
                  <a:t></a:t>
                </a:r>
                <a:r>
                  <a:rPr lang="en-US">
                    <a:solidFill>
                      <a:srgbClr val="FF0000"/>
                    </a:solidFill>
                    <a:latin typeface="Lucida Sans Unicode" pitchFamily="34" charset="0"/>
                  </a:rPr>
                  <a:t>,K</a:t>
                </a:r>
                <a:r>
                  <a:rPr lang="en-US" baseline="30000">
                    <a:solidFill>
                      <a:srgbClr val="FF0000"/>
                    </a:solidFill>
                    <a:latin typeface="Lucida Sans Unicode" pitchFamily="34" charset="0"/>
                    <a:sym typeface="Symbol" pitchFamily="18" charset="2"/>
                  </a:rPr>
                  <a:t></a:t>
                </a:r>
                <a:endParaRPr lang="en-US">
                  <a:solidFill>
                    <a:srgbClr val="FF0000"/>
                  </a:solidFill>
                  <a:latin typeface="Lucida Sans Unicode" pitchFamily="34" charset="0"/>
                </a:endParaRPr>
              </a:p>
            </p:txBody>
          </p:sp>
          <p:sp>
            <p:nvSpPr>
              <p:cNvPr id="244772" name="Line 22"/>
              <p:cNvSpPr>
                <a:spLocks noChangeAspect="1" noChangeShapeType="1"/>
              </p:cNvSpPr>
              <p:nvPr/>
            </p:nvSpPr>
            <p:spPr bwMode="auto">
              <a:xfrm>
                <a:off x="2955764" y="3567281"/>
                <a:ext cx="1028624" cy="43618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3" name="Line 23"/>
              <p:cNvSpPr>
                <a:spLocks noChangeAspect="1" noChangeShapeType="1"/>
              </p:cNvSpPr>
              <p:nvPr/>
            </p:nvSpPr>
            <p:spPr bwMode="auto">
              <a:xfrm>
                <a:off x="2955764" y="3567281"/>
                <a:ext cx="991663" cy="953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4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2955764" y="3372518"/>
                <a:ext cx="917741" cy="1947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5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919902" y="3809721"/>
                <a:ext cx="228059" cy="29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latin typeface="Times"/>
                    <a:sym typeface="Symbol" pitchFamily="18" charset="2"/>
                  </a:rPr>
                  <a:t></a:t>
                </a:r>
                <a:r>
                  <a:rPr lang="en-US" baseline="30000">
                    <a:solidFill>
                      <a:srgbClr val="FF0000"/>
                    </a:solidFill>
                    <a:latin typeface="Times"/>
                    <a:sym typeface="Symbol" pitchFamily="18" charset="2"/>
                  </a:rPr>
                  <a:t></a:t>
                </a:r>
                <a:endParaRPr lang="en-US" baseline="30000">
                  <a:solidFill>
                    <a:srgbClr val="FF0000"/>
                  </a:solidFill>
                  <a:latin typeface="Times"/>
                </a:endParaRPr>
              </a:p>
            </p:txBody>
          </p:sp>
          <p:sp>
            <p:nvSpPr>
              <p:cNvPr id="244776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2534248" y="3590612"/>
                <a:ext cx="256370" cy="293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latin typeface="Lucida Sans Unicode" pitchFamily="34" charset="0"/>
                  </a:rPr>
                  <a:t>D</a:t>
                </a:r>
                <a:r>
                  <a:rPr lang="en-US" baseline="-25000">
                    <a:solidFill>
                      <a:srgbClr val="FF0000"/>
                    </a:solidFill>
                    <a:latin typeface="Lucida Sans Unicode" pitchFamily="34" charset="0"/>
                  </a:rPr>
                  <a:t>s</a:t>
                </a:r>
                <a:endParaRPr lang="en-US">
                  <a:solidFill>
                    <a:srgbClr val="FF0000"/>
                  </a:solidFill>
                  <a:latin typeface="Lucida Sans Unicode" pitchFamily="34" charset="0"/>
                </a:endParaRPr>
              </a:p>
            </p:txBody>
          </p:sp>
          <p:sp>
            <p:nvSpPr>
              <p:cNvPr id="244777" name="Oval 117"/>
              <p:cNvSpPr>
                <a:spLocks noChangeArrowheads="1"/>
              </p:cNvSpPr>
              <p:nvPr/>
            </p:nvSpPr>
            <p:spPr bwMode="auto">
              <a:xfrm>
                <a:off x="2414713" y="3403964"/>
                <a:ext cx="214690" cy="112598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4778" name="Oval 118"/>
              <p:cNvSpPr>
                <a:spLocks noChangeArrowheads="1"/>
              </p:cNvSpPr>
              <p:nvPr/>
            </p:nvSpPr>
            <p:spPr bwMode="auto">
              <a:xfrm>
                <a:off x="2927453" y="3516561"/>
                <a:ext cx="170651" cy="115641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4779" name="Oval 119"/>
              <p:cNvSpPr>
                <a:spLocks noChangeArrowheads="1"/>
              </p:cNvSpPr>
              <p:nvPr/>
            </p:nvSpPr>
            <p:spPr bwMode="auto">
              <a:xfrm>
                <a:off x="1174545" y="3653504"/>
                <a:ext cx="265020" cy="1582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44780" name="Line 30"/>
              <p:cNvSpPr>
                <a:spLocks noChangeShapeType="1"/>
              </p:cNvSpPr>
              <p:nvPr/>
            </p:nvSpPr>
            <p:spPr bwMode="auto">
              <a:xfrm flipV="1">
                <a:off x="2271587" y="4008542"/>
                <a:ext cx="795847" cy="7912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781" name="Line 31"/>
              <p:cNvSpPr>
                <a:spLocks noChangeShapeType="1"/>
              </p:cNvSpPr>
              <p:nvPr/>
            </p:nvSpPr>
            <p:spPr bwMode="auto">
              <a:xfrm>
                <a:off x="2310121" y="4087664"/>
                <a:ext cx="794274" cy="11665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782" name="Line 32"/>
              <p:cNvSpPr>
                <a:spLocks noChangeShapeType="1"/>
              </p:cNvSpPr>
              <p:nvPr/>
            </p:nvSpPr>
            <p:spPr bwMode="auto">
              <a:xfrm>
                <a:off x="2310121" y="4087664"/>
                <a:ext cx="605536" cy="431117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783" name="Text Box 34"/>
              <p:cNvSpPr txBox="1">
                <a:spLocks noChangeArrowheads="1"/>
              </p:cNvSpPr>
              <p:nvPr/>
            </p:nvSpPr>
            <p:spPr bwMode="auto">
              <a:xfrm>
                <a:off x="682252" y="3979124"/>
                <a:ext cx="740798" cy="2160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FF"/>
                    </a:solidFill>
                    <a:latin typeface="Calibri" pitchFamily="34" charset="0"/>
                  </a:rPr>
                  <a:t>Primary vertex</a:t>
                </a:r>
              </a:p>
            </p:txBody>
          </p:sp>
        </p:grpSp>
        <p:sp>
          <p:nvSpPr>
            <p:cNvPr id="25" name="Oval 24"/>
            <p:cNvSpPr/>
            <p:nvPr/>
          </p:nvSpPr>
          <p:spPr bwMode="auto">
            <a:xfrm>
              <a:off x="3030538" y="2781300"/>
              <a:ext cx="977900" cy="51117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pic>
        <p:nvPicPr>
          <p:cNvPr id="5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4429125" y="2071688"/>
            <a:ext cx="4038600" cy="3205162"/>
          </a:xfrm>
        </p:spPr>
      </p:pic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572125" y="3286125"/>
            <a:ext cx="21399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nl-NL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K : 96.77 ± 0.06%</a:t>
            </a:r>
          </a:p>
          <a:p>
            <a:r>
              <a:rPr lang="nl-NL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nl-NL">
                <a:solidFill>
                  <a:srgbClr val="0000FF"/>
                </a:solidFill>
                <a:latin typeface="Calibri" pitchFamily="34" charset="0"/>
                <a:sym typeface="Wingdings" pitchFamily="2" charset="2"/>
              </a:rPr>
              <a:t>K : 3.94 ± 0.02%</a:t>
            </a:r>
            <a:endParaRPr lang="nl-NL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4021138" y="3076575"/>
            <a:ext cx="1336675" cy="280988"/>
          </a:xfrm>
          <a:custGeom>
            <a:avLst/>
            <a:gdLst>
              <a:gd name="connsiteX0" fmla="*/ 0 w 1465943"/>
              <a:gd name="connsiteY0" fmla="*/ 0 h 217714"/>
              <a:gd name="connsiteX1" fmla="*/ 1465943 w 1465943"/>
              <a:gd name="connsiteY1" fmla="*/ 217714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5943" h="217714">
                <a:moveTo>
                  <a:pt x="0" y="0"/>
                </a:moveTo>
                <a:lnTo>
                  <a:pt x="1465943" y="217714"/>
                </a:lnTo>
              </a:path>
            </a:pathLst>
          </a:cu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714375" y="2000250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>
                <a:latin typeface="Calibri" pitchFamily="34" charset="0"/>
              </a:rPr>
              <a:t>Bs → Ds K</a:t>
            </a:r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2209800" y="228600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dirty="0" smtClean="0">
                <a:latin typeface="Calibri" pitchFamily="34" charset="0"/>
              </a:rPr>
              <a:t>SS flavour tagging</a:t>
            </a:r>
            <a:endParaRPr lang="nl-NL" dirty="0">
              <a:latin typeface="Calibri" pitchFamily="34" charset="0"/>
            </a:endParaRPr>
          </a:p>
        </p:txBody>
      </p:sp>
      <p:sp>
        <p:nvSpPr>
          <p:cNvPr id="34828" name="Rectangle 20"/>
          <p:cNvSpPr>
            <a:spLocks noChangeArrowheads="1"/>
          </p:cNvSpPr>
          <p:nvPr/>
        </p:nvSpPr>
        <p:spPr bwMode="auto">
          <a:xfrm>
            <a:off x="5357813" y="5905500"/>
            <a:ext cx="320040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</a:pPr>
            <a:r>
              <a:rPr lang="en-US" sz="2000" dirty="0">
                <a:latin typeface="Calibri" pitchFamily="34" charset="0"/>
              </a:rPr>
              <a:t>RICH2:   </a:t>
            </a:r>
            <a:r>
              <a:rPr lang="en-US" sz="1600" dirty="0">
                <a:latin typeface="Calibri" pitchFamily="34" charset="0"/>
              </a:rPr>
              <a:t>100 m3 CF</a:t>
            </a:r>
            <a:r>
              <a:rPr lang="en-US" sz="1600" baseline="-25000" dirty="0">
                <a:latin typeface="Calibri" pitchFamily="34" charset="0"/>
              </a:rPr>
              <a:t>4</a:t>
            </a:r>
            <a:r>
              <a:rPr lang="en-US" sz="1600" dirty="0">
                <a:latin typeface="Calibri" pitchFamily="34" charset="0"/>
              </a:rPr>
              <a:t>  n=1.0005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0" grpId="0" animBg="1"/>
      <p:bldP spid="57" grpId="0" animBg="1"/>
      <p:bldP spid="58" grpId="0" animBg="1"/>
      <p:bldP spid="59" grpId="0"/>
      <p:bldP spid="65" grpId="0"/>
      <p:bldP spid="348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-78564"/>
            <a:ext cx="749808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L0 trigger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67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>
          <a:xfrm>
            <a:off x="914400" y="1282700"/>
            <a:ext cx="7499350" cy="4060825"/>
          </a:xfrm>
        </p:spPr>
      </p:pic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4" cstate="print"/>
          <a:srcRect r="34717"/>
          <a:stretch>
            <a:fillRect/>
          </a:stretch>
        </p:blipFill>
        <p:spPr bwMode="auto">
          <a:xfrm>
            <a:off x="900113" y="1125538"/>
            <a:ext cx="48958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9" name="Oval 6"/>
          <p:cNvSpPr>
            <a:spLocks noChangeArrowheads="1"/>
          </p:cNvSpPr>
          <p:nvPr/>
        </p:nvSpPr>
        <p:spPr bwMode="auto">
          <a:xfrm>
            <a:off x="4932363" y="1484313"/>
            <a:ext cx="1008062" cy="3095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6790" name="Line 8"/>
          <p:cNvSpPr>
            <a:spLocks noChangeShapeType="1"/>
          </p:cNvSpPr>
          <p:nvPr/>
        </p:nvSpPr>
        <p:spPr bwMode="auto">
          <a:xfrm flipV="1">
            <a:off x="1619250" y="2687638"/>
            <a:ext cx="3600450" cy="423862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91" name="Line 9"/>
          <p:cNvSpPr>
            <a:spLocks noChangeShapeType="1"/>
          </p:cNvSpPr>
          <p:nvPr/>
        </p:nvSpPr>
        <p:spPr bwMode="auto">
          <a:xfrm>
            <a:off x="1547813" y="3127375"/>
            <a:ext cx="4032250" cy="11747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92" name="Oval 10"/>
          <p:cNvSpPr>
            <a:spLocks noChangeArrowheads="1"/>
          </p:cNvSpPr>
          <p:nvPr/>
        </p:nvSpPr>
        <p:spPr bwMode="auto">
          <a:xfrm rot="-463100">
            <a:off x="5072063" y="2660650"/>
            <a:ext cx="215900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6793" name="Oval 11"/>
          <p:cNvSpPr>
            <a:spLocks noChangeArrowheads="1"/>
          </p:cNvSpPr>
          <p:nvPr/>
        </p:nvSpPr>
        <p:spPr bwMode="auto">
          <a:xfrm>
            <a:off x="5307013" y="3203575"/>
            <a:ext cx="431800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6794" name="Text Box 12"/>
          <p:cNvSpPr txBox="1">
            <a:spLocks noChangeArrowheads="1"/>
          </p:cNvSpPr>
          <p:nvPr/>
        </p:nvSpPr>
        <p:spPr bwMode="auto">
          <a:xfrm>
            <a:off x="5060950" y="2305050"/>
            <a:ext cx="358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246795" name="Text Box 13"/>
          <p:cNvSpPr txBox="1">
            <a:spLocks noChangeArrowheads="1"/>
          </p:cNvSpPr>
          <p:nvPr/>
        </p:nvSpPr>
        <p:spPr bwMode="auto">
          <a:xfrm>
            <a:off x="5364163" y="3213100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246796" name="TextBox 14"/>
          <p:cNvSpPr txBox="1">
            <a:spLocks noChangeArrowheads="1"/>
          </p:cNvSpPr>
          <p:nvPr/>
        </p:nvSpPr>
        <p:spPr bwMode="auto">
          <a:xfrm>
            <a:off x="71438" y="5429250"/>
            <a:ext cx="4427537" cy="954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000">
                <a:latin typeface="Calibri" pitchFamily="34" charset="0"/>
              </a:rPr>
              <a:t>Calorimeter system :  </a:t>
            </a:r>
          </a:p>
          <a:p>
            <a:pPr>
              <a:buFont typeface="Arial" pitchFamily="34" charset="0"/>
              <a:buChar char="•"/>
            </a:pPr>
            <a:r>
              <a:rPr lang="nl-NL">
                <a:latin typeface="Calibri" pitchFamily="34" charset="0"/>
              </a:rPr>
              <a:t> Identify electrons, hadrons, π</a:t>
            </a:r>
            <a:r>
              <a:rPr lang="nl-NL" baseline="30000">
                <a:latin typeface="Calibri" pitchFamily="34" charset="0"/>
              </a:rPr>
              <a:t>0</a:t>
            </a:r>
            <a:r>
              <a:rPr lang="nl-NL">
                <a:latin typeface="Calibri" pitchFamily="34" charset="0"/>
              </a:rPr>
              <a:t> ,</a:t>
            </a:r>
            <a:r>
              <a:rPr lang="el-GR">
                <a:latin typeface="Calibri" pitchFamily="34" charset="0"/>
              </a:rPr>
              <a:t>γ</a:t>
            </a:r>
            <a:endParaRPr lang="nl-NL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nl-NL">
                <a:latin typeface="Calibri" pitchFamily="34" charset="0"/>
              </a:rPr>
              <a:t> Level 0 trigger: high E</a:t>
            </a:r>
            <a:r>
              <a:rPr lang="nl-NL" baseline="-25000">
                <a:latin typeface="Calibri" pitchFamily="34" charset="0"/>
              </a:rPr>
              <a:t>T</a:t>
            </a:r>
            <a:r>
              <a:rPr lang="nl-NL">
                <a:latin typeface="Calibri" pitchFamily="34" charset="0"/>
              </a:rPr>
              <a:t> electron and hadron</a:t>
            </a:r>
          </a:p>
        </p:txBody>
      </p:sp>
      <p:pic>
        <p:nvPicPr>
          <p:cNvPr id="17" name="Picture 21" descr="calo"/>
          <p:cNvPicPr>
            <a:picLocks noChangeAspect="1" noChangeArrowheads="1"/>
          </p:cNvPicPr>
          <p:nvPr/>
        </p:nvPicPr>
        <p:blipFill>
          <a:blip r:embed="rId5" cstate="print"/>
          <a:srcRect l="6483"/>
          <a:stretch>
            <a:fillRect/>
          </a:stretch>
        </p:blipFill>
        <p:spPr bwMode="auto">
          <a:xfrm>
            <a:off x="3059113" y="1268413"/>
            <a:ext cx="5473700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4214813" y="5357813"/>
            <a:ext cx="4643437" cy="1350962"/>
            <a:chOff x="240" y="960"/>
            <a:chExt cx="4553" cy="1668"/>
          </a:xfrm>
        </p:grpSpPr>
        <p:sp>
          <p:nvSpPr>
            <p:cNvPr id="246804" name="Text Box 33"/>
            <p:cNvSpPr txBox="1">
              <a:spLocks noChangeArrowheads="1"/>
            </p:cNvSpPr>
            <p:nvPr/>
          </p:nvSpPr>
          <p:spPr bwMode="auto">
            <a:xfrm>
              <a:off x="1911" y="1982"/>
              <a:ext cx="664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CC00FF"/>
                  </a:solidFill>
                  <a:latin typeface="Calibri" pitchFamily="34" charset="0"/>
                </a:rPr>
                <a:t>b</a:t>
              </a:r>
              <a:r>
                <a:rPr lang="en-US" sz="2800" baseline="30000">
                  <a:solidFill>
                    <a:srgbClr val="CC00FF"/>
                  </a:solidFill>
                  <a:latin typeface="Calibri" pitchFamily="34" charset="0"/>
                </a:rPr>
                <a:t>tag</a:t>
              </a:r>
              <a:endParaRPr lang="en-US" sz="2800">
                <a:solidFill>
                  <a:srgbClr val="CC00FF"/>
                </a:solidFill>
                <a:latin typeface="Arial Bar"/>
              </a:endParaRPr>
            </a:p>
          </p:txBody>
        </p:sp>
        <p:sp>
          <p:nvSpPr>
            <p:cNvPr id="246805" name="Line 5"/>
            <p:cNvSpPr>
              <a:spLocks noChangeShapeType="1"/>
            </p:cNvSpPr>
            <p:nvPr/>
          </p:nvSpPr>
          <p:spPr bwMode="auto">
            <a:xfrm>
              <a:off x="1203" y="1813"/>
              <a:ext cx="1202" cy="31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0"/>
            <p:cNvGrpSpPr>
              <a:grpSpLocks noChangeAspect="1"/>
            </p:cNvGrpSpPr>
            <p:nvPr/>
          </p:nvGrpSpPr>
          <p:grpSpPr bwMode="auto">
            <a:xfrm>
              <a:off x="240" y="1370"/>
              <a:ext cx="1963" cy="960"/>
              <a:chOff x="768" y="1104"/>
              <a:chExt cx="2016" cy="960"/>
            </a:xfrm>
          </p:grpSpPr>
          <p:sp>
            <p:nvSpPr>
              <p:cNvPr id="246826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08" y="1248"/>
                <a:ext cx="720" cy="28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27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1728" y="1200"/>
                <a:ext cx="1056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28" name="Line 9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1008" cy="19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29" name="Line 10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48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30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1104" y="1536"/>
                <a:ext cx="624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31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768" y="1536"/>
                <a:ext cx="960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32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56" y="1104"/>
                <a:ext cx="67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33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728" y="1104"/>
                <a:ext cx="43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6807" name="Line 15"/>
            <p:cNvSpPr>
              <a:spLocks noChangeAspect="1" noChangeShapeType="1"/>
            </p:cNvSpPr>
            <p:nvPr/>
          </p:nvSpPr>
          <p:spPr bwMode="auto">
            <a:xfrm flipV="1">
              <a:off x="1173" y="1513"/>
              <a:ext cx="14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08" name="Line 16"/>
            <p:cNvSpPr>
              <a:spLocks noChangeAspect="1" noChangeShapeType="1"/>
            </p:cNvSpPr>
            <p:nvPr/>
          </p:nvSpPr>
          <p:spPr bwMode="auto">
            <a:xfrm>
              <a:off x="2669" y="1513"/>
              <a:ext cx="606" cy="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09" name="Line 17"/>
            <p:cNvSpPr>
              <a:spLocks noChangeAspect="1" noChangeShapeType="1"/>
            </p:cNvSpPr>
            <p:nvPr/>
          </p:nvSpPr>
          <p:spPr bwMode="auto">
            <a:xfrm flipV="1">
              <a:off x="2669" y="1083"/>
              <a:ext cx="93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10" name="Text Box 18"/>
            <p:cNvSpPr txBox="1">
              <a:spLocks noChangeAspect="1" noChangeArrowheads="1"/>
            </p:cNvSpPr>
            <p:nvPr/>
          </p:nvSpPr>
          <p:spPr bwMode="auto">
            <a:xfrm>
              <a:off x="2061" y="1136"/>
              <a:ext cx="2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US" baseline="-2500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6811" name="Text Box 19"/>
            <p:cNvSpPr txBox="1">
              <a:spLocks noChangeAspect="1" noChangeArrowheads="1"/>
            </p:cNvSpPr>
            <p:nvPr/>
          </p:nvSpPr>
          <p:spPr bwMode="auto">
            <a:xfrm>
              <a:off x="4391" y="1345"/>
              <a:ext cx="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6812" name="Text Box 20"/>
            <p:cNvSpPr txBox="1">
              <a:spLocks noChangeAspect="1" noChangeArrowheads="1"/>
            </p:cNvSpPr>
            <p:nvPr/>
          </p:nvSpPr>
          <p:spPr bwMode="auto">
            <a:xfrm>
              <a:off x="4482" y="1586"/>
              <a:ext cx="31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6813" name="Text Box 21"/>
            <p:cNvSpPr txBox="1">
              <a:spLocks noChangeAspect="1" noChangeArrowheads="1"/>
            </p:cNvSpPr>
            <p:nvPr/>
          </p:nvSpPr>
          <p:spPr bwMode="auto">
            <a:xfrm>
              <a:off x="3648" y="960"/>
              <a:ext cx="983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6814" name="Line 22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308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15" name="Line 23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261" cy="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16" name="Line 24"/>
            <p:cNvSpPr>
              <a:spLocks noChangeAspect="1" noChangeShapeType="1"/>
            </p:cNvSpPr>
            <p:nvPr/>
          </p:nvSpPr>
          <p:spPr bwMode="auto">
            <a:xfrm flipV="1">
              <a:off x="3275" y="1418"/>
              <a:ext cx="1167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17" name="Text Box 25"/>
            <p:cNvSpPr txBox="1">
              <a:spLocks noChangeAspect="1" noChangeArrowheads="1"/>
            </p:cNvSpPr>
            <p:nvPr/>
          </p:nvSpPr>
          <p:spPr bwMode="auto">
            <a:xfrm>
              <a:off x="4501" y="1849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Times"/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FF0000"/>
                  </a:solidFill>
                  <a:latin typeface="Times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Times"/>
              </a:endParaRPr>
            </a:p>
          </p:txBody>
        </p:sp>
        <p:sp>
          <p:nvSpPr>
            <p:cNvPr id="246818" name="Text Box 26"/>
            <p:cNvSpPr txBox="1">
              <a:spLocks noChangeAspect="1" noChangeArrowheads="1"/>
            </p:cNvSpPr>
            <p:nvPr/>
          </p:nvSpPr>
          <p:spPr bwMode="auto">
            <a:xfrm>
              <a:off x="2856" y="1578"/>
              <a:ext cx="3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US" baseline="-2500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6819" name="Oval 27"/>
            <p:cNvSpPr>
              <a:spLocks noChangeArrowheads="1"/>
            </p:cNvSpPr>
            <p:nvPr/>
          </p:nvSpPr>
          <p:spPr bwMode="auto">
            <a:xfrm>
              <a:off x="2587" y="1449"/>
              <a:ext cx="273" cy="111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6820" name="Oval 28"/>
            <p:cNvSpPr>
              <a:spLocks noChangeArrowheads="1"/>
            </p:cNvSpPr>
            <p:nvPr/>
          </p:nvSpPr>
          <p:spPr bwMode="auto">
            <a:xfrm>
              <a:off x="3239" y="1560"/>
              <a:ext cx="217" cy="11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6821" name="Oval 29"/>
            <p:cNvSpPr>
              <a:spLocks noChangeArrowheads="1"/>
            </p:cNvSpPr>
            <p:nvPr/>
          </p:nvSpPr>
          <p:spPr bwMode="auto">
            <a:xfrm>
              <a:off x="1010" y="1695"/>
              <a:ext cx="337" cy="1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6822" name="Line 30"/>
            <p:cNvSpPr>
              <a:spLocks noChangeShapeType="1"/>
            </p:cNvSpPr>
            <p:nvPr/>
          </p:nvSpPr>
          <p:spPr bwMode="auto">
            <a:xfrm flipV="1">
              <a:off x="2405" y="2045"/>
              <a:ext cx="1012" cy="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3" name="Line 31"/>
            <p:cNvSpPr>
              <a:spLocks noChangeShapeType="1"/>
            </p:cNvSpPr>
            <p:nvPr/>
          </p:nvSpPr>
          <p:spPr bwMode="auto">
            <a:xfrm>
              <a:off x="2454" y="2123"/>
              <a:ext cx="1010" cy="1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4" name="Line 32"/>
            <p:cNvSpPr>
              <a:spLocks noChangeShapeType="1"/>
            </p:cNvSpPr>
            <p:nvPr/>
          </p:nvSpPr>
          <p:spPr bwMode="auto">
            <a:xfrm>
              <a:off x="2454" y="2123"/>
              <a:ext cx="770" cy="42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5" name="Text Box 34"/>
            <p:cNvSpPr txBox="1">
              <a:spLocks noChangeArrowheads="1"/>
            </p:cNvSpPr>
            <p:nvPr/>
          </p:nvSpPr>
          <p:spPr bwMode="auto">
            <a:xfrm>
              <a:off x="559" y="2016"/>
              <a:ext cx="94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FF"/>
                  </a:solidFill>
                  <a:latin typeface="Calibri" pitchFamily="34" charset="0"/>
                </a:rPr>
                <a:t>Primary vertex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3571875" y="6000750"/>
            <a:ext cx="857250" cy="428625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1" name="Freeform 50"/>
          <p:cNvSpPr/>
          <p:nvPr/>
        </p:nvSpPr>
        <p:spPr>
          <a:xfrm>
            <a:off x="4071938" y="5265738"/>
            <a:ext cx="2908300" cy="735012"/>
          </a:xfrm>
          <a:custGeom>
            <a:avLst/>
            <a:gdLst>
              <a:gd name="connsiteX0" fmla="*/ 0 w 3000777"/>
              <a:gd name="connsiteY0" fmla="*/ 968062 h 968062"/>
              <a:gd name="connsiteX1" fmla="*/ 965915 w 3000777"/>
              <a:gd name="connsiteY1" fmla="*/ 118056 h 968062"/>
              <a:gd name="connsiteX2" fmla="*/ 3000777 w 3000777"/>
              <a:gd name="connsiteY2" fmla="*/ 259724 h 96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777" h="968062">
                <a:moveTo>
                  <a:pt x="0" y="968062"/>
                </a:moveTo>
                <a:cubicBezTo>
                  <a:pt x="232893" y="602087"/>
                  <a:pt x="465786" y="236112"/>
                  <a:pt x="965915" y="118056"/>
                </a:cubicBezTo>
                <a:cubicBezTo>
                  <a:pt x="1466045" y="0"/>
                  <a:pt x="2233411" y="129862"/>
                  <a:pt x="3000777" y="259724"/>
                </a:cubicBezTo>
              </a:path>
            </a:pathLst>
          </a:cu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3" name="TextBox 52"/>
          <p:cNvSpPr txBox="1"/>
          <p:nvPr/>
        </p:nvSpPr>
        <p:spPr>
          <a:xfrm>
            <a:off x="3079750" y="4718050"/>
            <a:ext cx="5429250" cy="3698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marL="266700" indent="-266700">
              <a:defRPr/>
            </a:pP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ECAL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(inner modules):  </a:t>
            </a:r>
            <a:r>
              <a:rPr lang="el-G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(E)/E ~ 8.2% /√E + 0.9%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14978" y="6407130"/>
            <a:ext cx="54864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err="1" smtClean="0"/>
              <a:t>Fermilab</a:t>
            </a:r>
            <a:r>
              <a:rPr lang="en-US" altLang="en-US" dirty="0" smtClean="0"/>
              <a:t> Academic Lectures, May, 2014</a:t>
            </a:r>
            <a:endParaRPr lang="en-US" alt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49808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identification and L0 trigger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883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266825"/>
            <a:ext cx="7499350" cy="4060825"/>
          </a:xfrm>
        </p:spPr>
      </p:pic>
      <p:sp>
        <p:nvSpPr>
          <p:cNvPr id="248835" name="Oval 5"/>
          <p:cNvSpPr>
            <a:spLocks noChangeArrowheads="1"/>
          </p:cNvSpPr>
          <p:nvPr/>
        </p:nvSpPr>
        <p:spPr bwMode="auto">
          <a:xfrm>
            <a:off x="5580063" y="1557338"/>
            <a:ext cx="1657350" cy="31686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8836" name="Line 7"/>
          <p:cNvSpPr>
            <a:spLocks noChangeShapeType="1"/>
          </p:cNvSpPr>
          <p:nvPr/>
        </p:nvSpPr>
        <p:spPr bwMode="auto">
          <a:xfrm flipV="1">
            <a:off x="1619250" y="2468563"/>
            <a:ext cx="5473700" cy="642937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837" name="Text Box 8"/>
          <p:cNvSpPr txBox="1">
            <a:spLocks noChangeArrowheads="1"/>
          </p:cNvSpPr>
          <p:nvPr/>
        </p:nvSpPr>
        <p:spPr bwMode="auto">
          <a:xfrm>
            <a:off x="6011863" y="2133600"/>
            <a:ext cx="360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latin typeface="Symbol" pitchFamily="18" charset="2"/>
              </a:rPr>
              <a:t>m</a:t>
            </a:r>
            <a:endParaRPr lang="en-US" sz="200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248838" name="Oval 9"/>
          <p:cNvSpPr>
            <a:spLocks noChangeArrowheads="1"/>
          </p:cNvSpPr>
          <p:nvPr/>
        </p:nvSpPr>
        <p:spPr bwMode="auto">
          <a:xfrm>
            <a:off x="4941888" y="26797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8839" name="Oval 10"/>
          <p:cNvSpPr>
            <a:spLocks noChangeArrowheads="1"/>
          </p:cNvSpPr>
          <p:nvPr/>
        </p:nvSpPr>
        <p:spPr bwMode="auto">
          <a:xfrm>
            <a:off x="6832600" y="24638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8840" name="Oval 11"/>
          <p:cNvSpPr>
            <a:spLocks noChangeArrowheads="1"/>
          </p:cNvSpPr>
          <p:nvPr/>
        </p:nvSpPr>
        <p:spPr bwMode="auto">
          <a:xfrm>
            <a:off x="6488113" y="2492375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8841" name="Oval 12"/>
          <p:cNvSpPr>
            <a:spLocks noChangeArrowheads="1"/>
          </p:cNvSpPr>
          <p:nvPr/>
        </p:nvSpPr>
        <p:spPr bwMode="auto">
          <a:xfrm>
            <a:off x="6165850" y="254635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8842" name="Oval 13"/>
          <p:cNvSpPr>
            <a:spLocks noChangeArrowheads="1"/>
          </p:cNvSpPr>
          <p:nvPr/>
        </p:nvSpPr>
        <p:spPr bwMode="auto">
          <a:xfrm>
            <a:off x="5834063" y="2574925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902" name="TextBox 14"/>
          <p:cNvSpPr txBox="1">
            <a:spLocks noChangeArrowheads="1"/>
          </p:cNvSpPr>
          <p:nvPr/>
        </p:nvSpPr>
        <p:spPr bwMode="auto">
          <a:xfrm>
            <a:off x="642938" y="5286375"/>
            <a:ext cx="3286125" cy="95410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latin typeface="Calibri" pitchFamily="34" charset="0"/>
              </a:rPr>
              <a:t>Muon system:</a:t>
            </a:r>
            <a:r>
              <a:rPr lang="nl-NL" dirty="0">
                <a:latin typeface="Calibri" pitchFamily="34" charset="0"/>
              </a:rPr>
              <a:t> 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nl-NL" dirty="0">
                <a:latin typeface="Calibri" pitchFamily="34" charset="0"/>
              </a:rPr>
              <a:t>Level 0 trigger: High P</a:t>
            </a:r>
            <a:r>
              <a:rPr lang="nl-NL" baseline="-25000" dirty="0">
                <a:latin typeface="Calibri" pitchFamily="34" charset="0"/>
              </a:rPr>
              <a:t>t</a:t>
            </a:r>
            <a:r>
              <a:rPr lang="nl-NL" dirty="0">
                <a:latin typeface="Calibri" pitchFamily="34" charset="0"/>
              </a:rPr>
              <a:t> muons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nl-NL" dirty="0" smtClean="0">
                <a:latin typeface="Calibri" pitchFamily="34" charset="0"/>
              </a:rPr>
              <a:t>OS </a:t>
            </a:r>
            <a:r>
              <a:rPr lang="nl-NL" dirty="0">
                <a:latin typeface="Calibri" pitchFamily="34" charset="0"/>
              </a:rPr>
              <a:t>flavour </a:t>
            </a:r>
            <a:r>
              <a:rPr lang="nl-NL" dirty="0" smtClean="0">
                <a:latin typeface="Calibri" pitchFamily="34" charset="0"/>
              </a:rPr>
              <a:t>tagging</a:t>
            </a:r>
            <a:endParaRPr lang="nl-NL" dirty="0">
              <a:latin typeface="Calibri" pitchFamily="34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3143250" y="6215063"/>
            <a:ext cx="2571750" cy="487362"/>
          </a:xfrm>
          <a:custGeom>
            <a:avLst/>
            <a:gdLst>
              <a:gd name="connsiteX0" fmla="*/ 0 w 4056845"/>
              <a:gd name="connsiteY0" fmla="*/ 0 h 416417"/>
              <a:gd name="connsiteX1" fmla="*/ 2524259 w 4056845"/>
              <a:gd name="connsiteY1" fmla="*/ 386366 h 416417"/>
              <a:gd name="connsiteX2" fmla="*/ 4056845 w 4056845"/>
              <a:gd name="connsiteY2" fmla="*/ 180304 h 41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6845" h="416417">
                <a:moveTo>
                  <a:pt x="0" y="0"/>
                </a:moveTo>
                <a:cubicBezTo>
                  <a:pt x="924059" y="178157"/>
                  <a:pt x="1848118" y="356315"/>
                  <a:pt x="2524259" y="386366"/>
                </a:cubicBezTo>
                <a:cubicBezTo>
                  <a:pt x="3200400" y="416417"/>
                  <a:pt x="3628622" y="298360"/>
                  <a:pt x="4056845" y="180304"/>
                </a:cubicBezTo>
              </a:path>
            </a:pathLst>
          </a:cu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48" name="Picture 47" descr="Muon_exploded_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63"/>
            <a:ext cx="41402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49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</p:spPr>
        <p:txBody>
          <a:bodyPr wrap="square"/>
          <a:lstStyle/>
          <a:p>
            <a:fld id="{05B63AA0-560B-48FA-9978-7440E3D15B9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0" name="Rectangle 49"/>
          <p:cNvSpPr/>
          <p:nvPr/>
        </p:nvSpPr>
        <p:spPr bwMode="auto">
          <a:xfrm>
            <a:off x="3933372" y="6172200"/>
            <a:ext cx="49530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4114800" y="5334000"/>
            <a:ext cx="4643438" cy="1295400"/>
            <a:chOff x="240" y="960"/>
            <a:chExt cx="4553" cy="1601"/>
          </a:xfrm>
        </p:grpSpPr>
        <p:sp>
          <p:nvSpPr>
            <p:cNvPr id="248850" name="Text Box 33"/>
            <p:cNvSpPr txBox="1">
              <a:spLocks noChangeArrowheads="1"/>
            </p:cNvSpPr>
            <p:nvPr/>
          </p:nvSpPr>
          <p:spPr bwMode="auto">
            <a:xfrm>
              <a:off x="1711" y="1915"/>
              <a:ext cx="664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CC00FF"/>
                  </a:solidFill>
                  <a:latin typeface="Calibri" pitchFamily="34" charset="0"/>
                </a:rPr>
                <a:t>b</a:t>
              </a:r>
              <a:r>
                <a:rPr lang="en-US" sz="2800" baseline="30000">
                  <a:solidFill>
                    <a:srgbClr val="CC00FF"/>
                  </a:solidFill>
                  <a:latin typeface="Calibri" pitchFamily="34" charset="0"/>
                </a:rPr>
                <a:t>tag</a:t>
              </a:r>
              <a:endParaRPr lang="en-US" sz="2800">
                <a:solidFill>
                  <a:srgbClr val="CC00FF"/>
                </a:solidFill>
                <a:latin typeface="Arial Bar"/>
              </a:endParaRPr>
            </a:p>
          </p:txBody>
        </p:sp>
        <p:sp>
          <p:nvSpPr>
            <p:cNvPr id="248851" name="Line 5"/>
            <p:cNvSpPr>
              <a:spLocks noChangeShapeType="1"/>
            </p:cNvSpPr>
            <p:nvPr/>
          </p:nvSpPr>
          <p:spPr bwMode="auto">
            <a:xfrm>
              <a:off x="1203" y="1813"/>
              <a:ext cx="1202" cy="31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0"/>
            <p:cNvGrpSpPr>
              <a:grpSpLocks noChangeAspect="1"/>
            </p:cNvGrpSpPr>
            <p:nvPr/>
          </p:nvGrpSpPr>
          <p:grpSpPr bwMode="auto">
            <a:xfrm>
              <a:off x="240" y="1370"/>
              <a:ext cx="1963" cy="960"/>
              <a:chOff x="768" y="1104"/>
              <a:chExt cx="2016" cy="960"/>
            </a:xfrm>
          </p:grpSpPr>
          <p:sp>
            <p:nvSpPr>
              <p:cNvPr id="248872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08" y="1248"/>
                <a:ext cx="720" cy="28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3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1728" y="1200"/>
                <a:ext cx="1056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4" name="Line 9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1008" cy="19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5" name="Line 10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48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6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1104" y="1536"/>
                <a:ext cx="624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7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768" y="1536"/>
                <a:ext cx="960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8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56" y="1104"/>
                <a:ext cx="67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9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728" y="1104"/>
                <a:ext cx="43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8853" name="Line 15"/>
            <p:cNvSpPr>
              <a:spLocks noChangeAspect="1" noChangeShapeType="1"/>
            </p:cNvSpPr>
            <p:nvPr/>
          </p:nvSpPr>
          <p:spPr bwMode="auto">
            <a:xfrm flipV="1">
              <a:off x="1173" y="1513"/>
              <a:ext cx="14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54" name="Line 16"/>
            <p:cNvSpPr>
              <a:spLocks noChangeAspect="1" noChangeShapeType="1"/>
            </p:cNvSpPr>
            <p:nvPr/>
          </p:nvSpPr>
          <p:spPr bwMode="auto">
            <a:xfrm>
              <a:off x="2669" y="1513"/>
              <a:ext cx="606" cy="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55" name="Line 17"/>
            <p:cNvSpPr>
              <a:spLocks noChangeAspect="1" noChangeShapeType="1"/>
            </p:cNvSpPr>
            <p:nvPr/>
          </p:nvSpPr>
          <p:spPr bwMode="auto">
            <a:xfrm flipV="1">
              <a:off x="2669" y="1083"/>
              <a:ext cx="93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56" name="Text Box 18"/>
            <p:cNvSpPr txBox="1">
              <a:spLocks noChangeAspect="1" noChangeArrowheads="1"/>
            </p:cNvSpPr>
            <p:nvPr/>
          </p:nvSpPr>
          <p:spPr bwMode="auto">
            <a:xfrm>
              <a:off x="2061" y="1136"/>
              <a:ext cx="2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US" baseline="-2500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8857" name="Text Box 19"/>
            <p:cNvSpPr txBox="1">
              <a:spLocks noChangeAspect="1" noChangeArrowheads="1"/>
            </p:cNvSpPr>
            <p:nvPr/>
          </p:nvSpPr>
          <p:spPr bwMode="auto">
            <a:xfrm>
              <a:off x="4391" y="1345"/>
              <a:ext cx="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8858" name="Text Box 20"/>
            <p:cNvSpPr txBox="1">
              <a:spLocks noChangeAspect="1" noChangeArrowheads="1"/>
            </p:cNvSpPr>
            <p:nvPr/>
          </p:nvSpPr>
          <p:spPr bwMode="auto">
            <a:xfrm>
              <a:off x="4482" y="1586"/>
              <a:ext cx="31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8859" name="Text Box 21"/>
            <p:cNvSpPr txBox="1">
              <a:spLocks noChangeAspect="1" noChangeArrowheads="1"/>
            </p:cNvSpPr>
            <p:nvPr/>
          </p:nvSpPr>
          <p:spPr bwMode="auto">
            <a:xfrm>
              <a:off x="3648" y="960"/>
              <a:ext cx="983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8860" name="Line 22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308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1" name="Line 23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261" cy="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2" name="Line 24"/>
            <p:cNvSpPr>
              <a:spLocks noChangeAspect="1" noChangeShapeType="1"/>
            </p:cNvSpPr>
            <p:nvPr/>
          </p:nvSpPr>
          <p:spPr bwMode="auto">
            <a:xfrm flipV="1">
              <a:off x="3275" y="1418"/>
              <a:ext cx="1167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3" name="Text Box 25"/>
            <p:cNvSpPr txBox="1">
              <a:spLocks noChangeAspect="1" noChangeArrowheads="1"/>
            </p:cNvSpPr>
            <p:nvPr/>
          </p:nvSpPr>
          <p:spPr bwMode="auto">
            <a:xfrm>
              <a:off x="4501" y="1849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Times"/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FF0000"/>
                  </a:solidFill>
                  <a:latin typeface="Times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Times"/>
              </a:endParaRPr>
            </a:p>
          </p:txBody>
        </p:sp>
        <p:sp>
          <p:nvSpPr>
            <p:cNvPr id="248864" name="Text Box 26"/>
            <p:cNvSpPr txBox="1">
              <a:spLocks noChangeAspect="1" noChangeArrowheads="1"/>
            </p:cNvSpPr>
            <p:nvPr/>
          </p:nvSpPr>
          <p:spPr bwMode="auto">
            <a:xfrm>
              <a:off x="2786" y="1578"/>
              <a:ext cx="3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US" baseline="-2500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8865" name="Oval 27"/>
            <p:cNvSpPr>
              <a:spLocks noChangeArrowheads="1"/>
            </p:cNvSpPr>
            <p:nvPr/>
          </p:nvSpPr>
          <p:spPr bwMode="auto">
            <a:xfrm>
              <a:off x="2587" y="1449"/>
              <a:ext cx="273" cy="111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8866" name="Oval 28"/>
            <p:cNvSpPr>
              <a:spLocks noChangeArrowheads="1"/>
            </p:cNvSpPr>
            <p:nvPr/>
          </p:nvSpPr>
          <p:spPr bwMode="auto">
            <a:xfrm>
              <a:off x="3239" y="1560"/>
              <a:ext cx="83" cy="10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8867" name="Oval 29"/>
            <p:cNvSpPr>
              <a:spLocks noChangeArrowheads="1"/>
            </p:cNvSpPr>
            <p:nvPr/>
          </p:nvSpPr>
          <p:spPr bwMode="auto">
            <a:xfrm>
              <a:off x="1010" y="1695"/>
              <a:ext cx="337" cy="1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8868" name="Line 30"/>
            <p:cNvSpPr>
              <a:spLocks noChangeShapeType="1"/>
            </p:cNvSpPr>
            <p:nvPr/>
          </p:nvSpPr>
          <p:spPr bwMode="auto">
            <a:xfrm flipV="1">
              <a:off x="2405" y="2045"/>
              <a:ext cx="1012" cy="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9" name="Line 31"/>
            <p:cNvSpPr>
              <a:spLocks noChangeShapeType="1"/>
            </p:cNvSpPr>
            <p:nvPr/>
          </p:nvSpPr>
          <p:spPr bwMode="auto">
            <a:xfrm>
              <a:off x="2454" y="2123"/>
              <a:ext cx="1010" cy="1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70" name="Line 32"/>
            <p:cNvSpPr>
              <a:spLocks noChangeShapeType="1"/>
            </p:cNvSpPr>
            <p:nvPr/>
          </p:nvSpPr>
          <p:spPr bwMode="auto">
            <a:xfrm>
              <a:off x="2454" y="2123"/>
              <a:ext cx="770" cy="42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71" name="Text Box 34"/>
            <p:cNvSpPr txBox="1">
              <a:spLocks noChangeArrowheads="1"/>
            </p:cNvSpPr>
            <p:nvPr/>
          </p:nvSpPr>
          <p:spPr bwMode="auto">
            <a:xfrm>
              <a:off x="384" y="2016"/>
              <a:ext cx="94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FF"/>
                  </a:solidFill>
                  <a:latin typeface="Calibri" pitchFamily="34" charset="0"/>
                </a:rPr>
                <a:t>Primary vertex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52400" y="6248400"/>
            <a:ext cx="54864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Rectangle 123"/>
          <p:cNvSpPr txBox="1">
            <a:spLocks noChangeArrowheads="1"/>
          </p:cNvSpPr>
          <p:nvPr/>
        </p:nvSpPr>
        <p:spPr bwMode="auto">
          <a:xfrm>
            <a:off x="3284913" y="1981200"/>
            <a:ext cx="5867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9088" marR="0" lvl="0" indent="-3190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charset="2"/>
              <a:buChar char="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Hardware level (L0)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Arial" charset="0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Search for high-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</a:t>
            </a:r>
            <a:r>
              <a:rPr kumimoji="0" lang="en-US" sz="1800" b="0" i="1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 μ, e, γ and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hadron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candidates 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 </a:t>
            </a:r>
            <a:endParaRPr kumimoji="0" lang="en-GB" sz="1800" b="0" i="1" u="none" strike="noStrike" kern="0" cap="none" spc="0" normalizeH="0" baseline="0" noProof="0" dirty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Arial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19088" marR="0" lvl="0" indent="-3190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charset="2"/>
              <a:buChar char="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Software level (High Level Trigger, HLT)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Arial" charset="0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Farm with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rush Script Std" pitchFamily="50" charset="0"/>
                <a:ea typeface="Arial" charset="0"/>
                <a:cs typeface="Arial" charset="0"/>
              </a:rPr>
              <a:t>O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(29000) multi-core processors)</a:t>
            </a:r>
            <a:endParaRPr lang="en-US" i="1" kern="0" dirty="0">
              <a:ea typeface="Arial" charset="0"/>
              <a:cs typeface="Arial" charset="0"/>
            </a:endParaRP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Arial" charset="0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Very</a:t>
            </a: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flexible algorithms, writes ~5 kHz to storage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 2" charset="2"/>
              <a:buChar char="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 2" charset="2"/>
              <a:buChar char="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 2" charset="2"/>
              <a:buChar char="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 2" charset="2"/>
              <a:buChar char="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39763" marR="0" lvl="1" indent="-2730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 2" charset="2"/>
              <a:buChar char="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 2" charset="2"/>
              <a:buChar char="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19088" marR="0" lvl="0" indent="-3190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Arial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23624" y="948574"/>
            <a:ext cx="562037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b="1" i="1" dirty="0">
                <a:latin typeface="Arial" pitchFamily="-106" charset="0"/>
                <a:ea typeface="Arial" pitchFamily="-106" charset="0"/>
                <a:cs typeface="Arial" pitchFamily="-106" charset="0"/>
              </a:rPr>
              <a:t>Trigger is crucial as </a:t>
            </a:r>
            <a:r>
              <a:rPr lang="en-US" b="1" i="1" dirty="0" err="1">
                <a:latin typeface="Arial" pitchFamily="-106" charset="0"/>
                <a:ea typeface="Arial" pitchFamily="-106" charset="0"/>
                <a:cs typeface="Arial" pitchFamily="-106" charset="0"/>
              </a:rPr>
              <a:t>σ</a:t>
            </a:r>
            <a:r>
              <a:rPr lang="en-US" b="1" i="1" baseline="-25000" dirty="0" err="1">
                <a:latin typeface="Arial" pitchFamily="-106" charset="0"/>
                <a:ea typeface="Arial" pitchFamily="-106" charset="0"/>
                <a:cs typeface="Arial" pitchFamily="-106" charset="0"/>
              </a:rPr>
              <a:t>bb</a:t>
            </a:r>
            <a:r>
              <a:rPr lang="en-US" b="1" i="1" dirty="0">
                <a:latin typeface="Arial" pitchFamily="-106" charset="0"/>
                <a:ea typeface="Arial" pitchFamily="-106" charset="0"/>
                <a:cs typeface="Arial" pitchFamily="-106" charset="0"/>
              </a:rPr>
              <a:t> is less than 1% </a:t>
            </a:r>
            <a:r>
              <a:rPr lang="en-US" b="1" i="1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of total inelastic </a:t>
            </a:r>
            <a:r>
              <a:rPr lang="en-US" b="1" i="1" dirty="0">
                <a:latin typeface="Arial" pitchFamily="-106" charset="0"/>
                <a:ea typeface="Arial" pitchFamily="-106" charset="0"/>
                <a:cs typeface="Arial" pitchFamily="-106" charset="0"/>
              </a:rPr>
              <a:t>cross section and B decays of </a:t>
            </a:r>
          </a:p>
          <a:p>
            <a:pPr eaLnBrk="0" hangingPunct="0">
              <a:defRPr/>
            </a:pPr>
            <a:r>
              <a:rPr lang="en-US" b="1" i="1" dirty="0">
                <a:latin typeface="Arial" pitchFamily="-106" charset="0"/>
                <a:ea typeface="Arial" pitchFamily="-106" charset="0"/>
                <a:cs typeface="Arial" pitchFamily="-106" charset="0"/>
              </a:rPr>
              <a:t>interest typically have </a:t>
            </a:r>
            <a:r>
              <a:rPr lang="en-US" b="1" i="1" dirty="0" smtClean="0">
                <a:latin typeface="Brush Script Std" pitchFamily="50" charset="0"/>
                <a:ea typeface="Arial" pitchFamily="-106" charset="0"/>
                <a:cs typeface="Arial" pitchFamily="-106" charset="0"/>
              </a:rPr>
              <a:t>B</a:t>
            </a:r>
            <a:r>
              <a:rPr lang="en-US" b="1" i="1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 ranching ratios of &lt;10</a:t>
            </a:r>
            <a:r>
              <a:rPr lang="en-US" b="1" i="1" baseline="30000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-5</a:t>
            </a:r>
            <a:endParaRPr lang="en-US" b="1" i="1" baseline="30000" dirty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05200" y="0"/>
            <a:ext cx="23182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kern="0" dirty="0" smtClean="0">
                <a:solidFill>
                  <a:srgbClr val="000000"/>
                </a:solidFill>
                <a:latin typeface="Freestyle Script"/>
                <a:ea typeface="+mj-ea"/>
                <a:cs typeface="+mj-cs"/>
              </a:rPr>
              <a:t>Triggering</a:t>
            </a:r>
            <a:endParaRPr lang="en-US" dirty="0"/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248400"/>
            <a:ext cx="609600" cy="457200"/>
          </a:xfrm>
        </p:spPr>
        <p:txBody>
          <a:bodyPr/>
          <a:lstStyle/>
          <a:p>
            <a:fld id="{1A73B6FA-EE02-45CA-B285-46A4BDB56BF2}" type="slidenum">
              <a:rPr lang="en-US"/>
              <a:pPr/>
              <a:t>25</a:t>
            </a:fld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473"/>
            <a:ext cx="3546875" cy="50876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23945" y="1151313"/>
            <a:ext cx="5019652" cy="3701020"/>
            <a:chOff x="2423945" y="1151313"/>
            <a:chExt cx="5019652" cy="3701020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6111379" y="1151313"/>
              <a:ext cx="76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Oval 36"/>
            <p:cNvSpPr/>
            <p:nvPr/>
          </p:nvSpPr>
          <p:spPr bwMode="auto">
            <a:xfrm>
              <a:off x="2423945" y="1866227"/>
              <a:ext cx="1091937" cy="29426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0" name="Straight Arrow Connector 39"/>
            <p:cNvCxnSpPr>
              <a:endCxn id="37" idx="5"/>
            </p:cNvCxnSpPr>
            <p:nvPr/>
          </p:nvCxnSpPr>
          <p:spPr bwMode="auto">
            <a:xfrm flipH="1" flipV="1">
              <a:off x="3355972" y="2117394"/>
              <a:ext cx="678772" cy="238943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4112186" y="4390668"/>
              <a:ext cx="3331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This is the bottleneck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5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100" dirty="0" smtClean="0"/>
              <a:t>Detector Performance</a:t>
            </a:r>
            <a:endParaRPr lang="en-US" sz="5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Detector works better than expected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Run at 4x10</a:t>
            </a:r>
            <a:r>
              <a:rPr lang="en-US" baseline="30000" dirty="0" smtClean="0">
                <a:solidFill>
                  <a:srgbClr val="000090"/>
                </a:solidFill>
              </a:rPr>
              <a:t>-32</a:t>
            </a:r>
            <a:r>
              <a:rPr lang="en-US" dirty="0" smtClean="0">
                <a:solidFill>
                  <a:srgbClr val="000090"/>
                </a:solidFill>
              </a:rPr>
              <a:t> cm</a:t>
            </a:r>
            <a:r>
              <a:rPr lang="en-US" baseline="30000" dirty="0" smtClean="0">
                <a:solidFill>
                  <a:srgbClr val="000090"/>
                </a:solidFill>
              </a:rPr>
              <a:t>-2</a:t>
            </a:r>
            <a:r>
              <a:rPr lang="en-US" dirty="0" smtClean="0">
                <a:solidFill>
                  <a:srgbClr val="000090"/>
                </a:solidFill>
              </a:rPr>
              <a:t>/s instead of 2x10</a:t>
            </a:r>
            <a:r>
              <a:rPr lang="en-US" baseline="30000" dirty="0" smtClean="0">
                <a:solidFill>
                  <a:srgbClr val="000090"/>
                </a:solidFill>
              </a:rPr>
              <a:t>32</a:t>
            </a:r>
            <a:r>
              <a:rPr lang="en-US" dirty="0" smtClean="0">
                <a:solidFill>
                  <a:srgbClr val="000090"/>
                </a:solidFill>
              </a:rPr>
              <a:t>, with fewer bunches in the machine which is more difficult ~&lt;1.5&gt; interactions/crossing</a:t>
            </a:r>
          </a:p>
          <a:p>
            <a:r>
              <a:rPr lang="en-US" dirty="0" smtClean="0"/>
              <a:t>Detector efficiency &gt;95% for all systems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Problems: Vertex resolution slightly worse, flavor tagging somewhat poorer</a:t>
            </a:r>
          </a:p>
          <a:p>
            <a:r>
              <a:rPr lang="en-US" dirty="0" smtClean="0">
                <a:latin typeface="Brush Script Std"/>
                <a:cs typeface="Brush Script Std"/>
              </a:rPr>
              <a:t>L</a:t>
            </a:r>
            <a:r>
              <a:rPr lang="en-US" dirty="0" smtClean="0"/>
              <a:t>uminosity is leveled – small changes of </a:t>
            </a:r>
            <a:r>
              <a:rPr lang="en-US" dirty="0" smtClean="0">
                <a:latin typeface="Brush Script Std"/>
                <a:cs typeface="Brush Script Std"/>
              </a:rPr>
              <a:t>L</a:t>
            </a:r>
            <a:r>
              <a:rPr lang="en-US" dirty="0" smtClean="0"/>
              <a:t> with time; beams are brought closer together when currents decrease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Brush Script Std"/>
                <a:cs typeface="Brush Script Std"/>
              </a:rPr>
              <a:t>L</a:t>
            </a:r>
            <a:r>
              <a:rPr lang="en-US" sz="5400" dirty="0" smtClean="0"/>
              <a:t>uminosity Leveling</a:t>
            </a:r>
            <a:endParaRPr lang="en-US" sz="5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6277" y="1143000"/>
            <a:ext cx="484721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0033CC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dirty="0" smtClean="0">
                <a:latin typeface="Brush Script Std"/>
                <a:cs typeface="Brush Script Std"/>
              </a:rPr>
              <a:t>L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uminosity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maintained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tabLst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+mn-lt"/>
              </a:rPr>
              <a:t>as at a constant value of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~4x10</a:t>
            </a:r>
            <a:r>
              <a:rPr kumimoji="0" lang="en-US" sz="3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32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/cm∙s by displacing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tabLst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+mn-lt"/>
              </a:rPr>
              <a:t>beams transversely 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Integral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Std"/>
                <a:ea typeface="+mn-ea"/>
                <a:cs typeface="Brush Script Std"/>
              </a:rPr>
              <a:t>L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1/fb in 2011,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tabLst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+mn-lt"/>
              </a:rPr>
              <a:t>collected 2/fb more in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2012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828" y="916837"/>
            <a:ext cx="4138172" cy="2767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52" y="3597683"/>
            <a:ext cx="3904742" cy="2569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 smtClean="0"/>
              <a:t>-</a:t>
            </a:r>
            <a:r>
              <a:rPr lang="en-US" dirty="0" smtClean="0"/>
              <a:t>→J/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K</a:t>
            </a:r>
            <a:r>
              <a:rPr lang="en-US" sz="8000" baseline="30000" dirty="0" smtClean="0"/>
              <a:t>-</a:t>
            </a:r>
            <a:endParaRPr lang="en-US" sz="800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7999"/>
            <a:ext cx="8876632" cy="44383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01" y="1002777"/>
            <a:ext cx="8945231" cy="4967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Running Conditions</a:t>
            </a:r>
            <a:endParaRPr 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4445151" y="5123463"/>
            <a:ext cx="672376" cy="3174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6862" y="5061210"/>
            <a:ext cx="896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35E"/>
                </a:solidFill>
              </a:rPr>
              <a:t>1.5 pp</a:t>
            </a:r>
          </a:p>
          <a:p>
            <a:endParaRPr lang="en-US" sz="2000" dirty="0">
              <a:solidFill>
                <a:srgbClr val="0023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 smtClean="0"/>
              <a:t>Physics Beyond the Standard Model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50" y="958516"/>
            <a:ext cx="8990050" cy="4953000"/>
          </a:xfrm>
        </p:spPr>
        <p:txBody>
          <a:bodyPr/>
          <a:lstStyle/>
          <a:p>
            <a:pPr marL="342900" lvl="1" indent="-342900">
              <a:buClr>
                <a:srgbClr val="0033CC"/>
              </a:buClr>
              <a:buSzPct val="65000"/>
              <a:buFont typeface="Wingdings" pitchFamily="2" charset="2"/>
              <a:buChar char="n"/>
            </a:pPr>
            <a:r>
              <a:rPr lang="en-US" dirty="0" err="1" smtClean="0"/>
              <a:t>Baryogenesis</a:t>
            </a:r>
            <a:r>
              <a:rPr lang="en-US" dirty="0" smtClean="0"/>
              <a:t>: From current measurements can only generate </a:t>
            </a:r>
            <a:r>
              <a:rPr lang="en-US" dirty="0" smtClean="0">
                <a:solidFill>
                  <a:srgbClr val="00CC00"/>
                </a:solidFill>
              </a:rPr>
              <a:t>(</a:t>
            </a:r>
            <a:r>
              <a:rPr lang="en-US" dirty="0" err="1" smtClean="0">
                <a:solidFill>
                  <a:srgbClr val="00CC00"/>
                </a:solidFill>
              </a:rPr>
              <a:t>n</a:t>
            </a:r>
            <a:r>
              <a:rPr lang="en-US" baseline="-25000" dirty="0" err="1" smtClean="0">
                <a:solidFill>
                  <a:srgbClr val="00CC00"/>
                </a:solidFill>
              </a:rPr>
              <a:t>B</a:t>
            </a:r>
            <a:r>
              <a:rPr lang="en-US" dirty="0" err="1" smtClean="0">
                <a:solidFill>
                  <a:srgbClr val="00CC00"/>
                </a:solidFill>
              </a:rPr>
              <a:t>-n</a:t>
            </a:r>
            <a:r>
              <a:rPr lang="en-US" baseline="-25000" dirty="0" err="1" smtClean="0">
                <a:solidFill>
                  <a:srgbClr val="00CC00"/>
                </a:solidFill>
              </a:rPr>
              <a:t>B</a:t>
            </a:r>
            <a:r>
              <a:rPr lang="en-US" dirty="0" err="1" smtClean="0">
                <a:solidFill>
                  <a:srgbClr val="00CC00"/>
                </a:solidFill>
              </a:rPr>
              <a:t>)/n</a:t>
            </a:r>
            <a:r>
              <a:rPr lang="en-US" baseline="-25000" dirty="0" err="1" smtClean="0">
                <a:solidFill>
                  <a:srgbClr val="00CC00"/>
                </a:solidFill>
                <a:latin typeface="Symbol" pitchFamily="18" charset="2"/>
              </a:rPr>
              <a:t>g</a:t>
            </a:r>
            <a:r>
              <a:rPr lang="en-US" dirty="0" smtClean="0">
                <a:solidFill>
                  <a:srgbClr val="00CC00"/>
                </a:solidFill>
              </a:rPr>
              <a:t> =~10</a:t>
            </a:r>
            <a:r>
              <a:rPr lang="en-US" baseline="30000" dirty="0" smtClean="0">
                <a:solidFill>
                  <a:srgbClr val="00CC00"/>
                </a:solidFill>
              </a:rPr>
              <a:t>-20 </a:t>
            </a:r>
            <a:r>
              <a:rPr lang="en-US" dirty="0" smtClean="0">
                <a:solidFill>
                  <a:srgbClr val="00CC00"/>
                </a:solidFill>
              </a:rPr>
              <a:t>but ~6x10</a:t>
            </a:r>
            <a:r>
              <a:rPr lang="en-US" baseline="30000" dirty="0" smtClean="0">
                <a:solidFill>
                  <a:srgbClr val="00CC00"/>
                </a:solidFill>
              </a:rPr>
              <a:t>-10</a:t>
            </a:r>
            <a:r>
              <a:rPr lang="en-US" dirty="0" smtClean="0">
                <a:solidFill>
                  <a:srgbClr val="00CC00"/>
                </a:solidFill>
              </a:rPr>
              <a:t> is needed. </a:t>
            </a:r>
            <a:r>
              <a:rPr lang="en-US" dirty="0" smtClean="0"/>
              <a:t>Thus New Physics must exist to generate needed CP Violation</a:t>
            </a:r>
            <a:endParaRPr lang="en-US" dirty="0" smtClean="0">
              <a:solidFill>
                <a:srgbClr val="00CC00"/>
              </a:solidFill>
            </a:endParaRPr>
          </a:p>
          <a:p>
            <a:r>
              <a:rPr lang="en-US" dirty="0" smtClean="0"/>
              <a:t>Dark Matter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Hierarchy Problem: </a:t>
            </a:r>
            <a:r>
              <a:rPr lang="en-US" sz="2800" dirty="0" smtClean="0"/>
              <a:t>We don’t understand how we get from the Planck scale of Energy ~10</a:t>
            </a:r>
            <a:r>
              <a:rPr lang="en-US" sz="2800" baseline="30000" dirty="0" smtClean="0"/>
              <a:t>19</a:t>
            </a:r>
            <a:r>
              <a:rPr lang="en-US" sz="2800" dirty="0" smtClean="0"/>
              <a:t> </a:t>
            </a:r>
            <a:r>
              <a:rPr lang="en-US" sz="2800" dirty="0" err="1" smtClean="0"/>
              <a:t>GeV</a:t>
            </a:r>
            <a:r>
              <a:rPr lang="en-US" sz="2800" dirty="0" smtClean="0"/>
              <a:t> to the Electroweak Scale ~100 </a:t>
            </a:r>
            <a:r>
              <a:rPr lang="en-US" sz="2800" dirty="0" err="1" smtClean="0"/>
              <a:t>GeV</a:t>
            </a:r>
            <a:r>
              <a:rPr lang="en-US" sz="2800" dirty="0" smtClean="0"/>
              <a:t> without “fine tuning” quantum corrections</a:t>
            </a:r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6" name="Picture 10" descr="C:\Documents and Settings\Sheldon Stone\My Documents\Summary-talk\rotcur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708418"/>
            <a:ext cx="284565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860818"/>
            <a:ext cx="2743200" cy="139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10400" y="3124200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</a:t>
            </a:r>
          </a:p>
          <a:p>
            <a:r>
              <a:rPr lang="en-US" dirty="0" err="1" smtClean="0"/>
              <a:t>lensing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562580" y="1492155"/>
            <a:ext cx="127000" cy="1588"/>
          </a:xfrm>
          <a:prstGeom prst="line">
            <a:avLst/>
          </a:prstGeom>
          <a:ln>
            <a:solidFill>
              <a:srgbClr val="00AB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85" y="1340649"/>
            <a:ext cx="4388686" cy="27103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the b decay of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decay width is given by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Since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3200" b="1" dirty="0" err="1" smtClean="0">
                <a:latin typeface="Symbol" charset="2"/>
                <a:cs typeface="Symbol" charset="2"/>
              </a:rPr>
              <a:t>⋅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=</a:t>
            </a:r>
            <a:r>
              <a:rPr lang="en-US" dirty="0" err="1" smtClean="0"/>
              <a:t>ħ</a:t>
            </a:r>
            <a:r>
              <a:rPr lang="en-US" dirty="0" smtClean="0"/>
              <a:t>, measuring the </a:t>
            </a:r>
            <a:r>
              <a:rPr lang="en-US" dirty="0" err="1" smtClean="0"/>
              <a:t>muon</a:t>
            </a:r>
            <a:r>
              <a:rPr lang="en-US" dirty="0" smtClean="0"/>
              <a:t> lifetime determines G</a:t>
            </a:r>
            <a:r>
              <a:rPr lang="en-US" baseline="-25000" dirty="0" smtClean="0"/>
              <a:t>F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84" y="4118213"/>
            <a:ext cx="7151643" cy="780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Weak decay constant</a:t>
            </a:r>
            <a:endParaRPr lang="en-US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735686"/>
              </p:ext>
            </p:extLst>
          </p:nvPr>
        </p:nvGraphicFramePr>
        <p:xfrm>
          <a:off x="5109437" y="1183413"/>
          <a:ext cx="1715091" cy="544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2343" name="Equation" r:id="rId5" imgW="800100" imgH="254000" progId="Equation.DSMT4">
                  <p:embed/>
                </p:oleObj>
              </mc:Choice>
              <mc:Fallback>
                <p:oleObj name="Equation" r:id="rId5" imgW="8001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9437" y="1183413"/>
                        <a:ext cx="1715091" cy="544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8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45" y="1226288"/>
            <a:ext cx="3510327" cy="1853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us</a:t>
            </a:r>
            <a:r>
              <a:rPr lang="en-US" dirty="0" smtClean="0"/>
              <a:t>|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42" y="958760"/>
            <a:ext cx="9001703" cy="4953000"/>
          </a:xfrm>
        </p:spPr>
        <p:txBody>
          <a:bodyPr/>
          <a:lstStyle/>
          <a:p>
            <a:r>
              <a:rPr lang="en-US" sz="2800" dirty="0"/>
              <a:t>|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ud</a:t>
            </a:r>
            <a:r>
              <a:rPr lang="en-US" sz="2800" dirty="0" smtClean="0"/>
              <a:t>| </a:t>
            </a:r>
            <a:r>
              <a:rPr lang="en-US" sz="2800" dirty="0"/>
              <a:t>=0.97418±</a:t>
            </a:r>
            <a:r>
              <a:rPr lang="en-US" sz="2800" dirty="0" smtClean="0"/>
              <a:t>0.00026</a:t>
            </a:r>
          </a:p>
          <a:p>
            <a:pPr marL="0" indent="0">
              <a:buNone/>
            </a:pPr>
            <a:r>
              <a:rPr lang="en-US" sz="2800" dirty="0" smtClean="0"/>
              <a:t>   is measured using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nuclear </a:t>
            </a:r>
            <a:r>
              <a:rPr lang="en-US" sz="2800" dirty="0" smtClean="0">
                <a:latin typeface="Symbol" charset="2"/>
                <a:cs typeface="Symbol" charset="2"/>
              </a:rPr>
              <a:t>b</a:t>
            </a:r>
            <a:r>
              <a:rPr lang="en-US" sz="2800" dirty="0" smtClean="0"/>
              <a:t> decays </a:t>
            </a:r>
          </a:p>
          <a:p>
            <a:r>
              <a:rPr lang="en-US" sz="2800" dirty="0" smtClean="0"/>
              <a:t>For </a:t>
            </a:r>
            <a:r>
              <a:rPr lang="en-US" sz="2800" dirty="0"/>
              <a:t>|</a:t>
            </a:r>
            <a:r>
              <a:rPr lang="en-US" sz="2800" dirty="0" err="1"/>
              <a:t>V</a:t>
            </a:r>
            <a:r>
              <a:rPr lang="en-US" sz="2800" baseline="-25000" dirty="0" err="1"/>
              <a:t>us</a:t>
            </a:r>
            <a:r>
              <a:rPr lang="en-US" sz="2800" dirty="0"/>
              <a:t>| </a:t>
            </a:r>
            <a:r>
              <a:rPr lang="en-US" sz="2800" dirty="0" smtClean="0"/>
              <a:t>use </a:t>
            </a:r>
            <a:r>
              <a:rPr lang="en-US" sz="2800" dirty="0" err="1" smtClean="0"/>
              <a:t>semileptonic</a:t>
            </a:r>
            <a:r>
              <a:rPr lang="en-US" sz="2800" dirty="0" smtClean="0"/>
              <a:t> </a:t>
            </a:r>
            <a:r>
              <a:rPr lang="en-US" sz="2800" dirty="0" err="1" smtClean="0"/>
              <a:t>kaon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 decays. The decay width is given by</a:t>
            </a:r>
          </a:p>
          <a:p>
            <a:endParaRPr lang="en-US" sz="2800" dirty="0"/>
          </a:p>
          <a:p>
            <a:pPr marL="344487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C</a:t>
            </a:r>
            <a:r>
              <a:rPr lang="en-US" sz="2400" baseline="-25000" dirty="0" smtClean="0"/>
              <a:t>K</a:t>
            </a:r>
            <a:r>
              <a:rPr lang="en-US" sz="2400" dirty="0" smtClean="0"/>
              <a:t> is a </a:t>
            </a:r>
            <a:r>
              <a:rPr lang="en-US" sz="2400" dirty="0" err="1" smtClean="0"/>
              <a:t>Clebsch-Gordan</a:t>
            </a:r>
            <a:r>
              <a:rPr lang="en-US" sz="2400" dirty="0" smtClean="0"/>
              <a:t> </a:t>
            </a:r>
            <a:r>
              <a:rPr lang="en-US" sz="2400" dirty="0" err="1" smtClean="0"/>
              <a:t>coefficent</a:t>
            </a:r>
            <a:r>
              <a:rPr lang="en-US" sz="2400" dirty="0" smtClean="0"/>
              <a:t> =1/2</a:t>
            </a:r>
          </a:p>
          <a:p>
            <a:pPr lvl="1"/>
            <a:r>
              <a:rPr lang="en-US" sz="2400" dirty="0" smtClean="0"/>
              <a:t> S</a:t>
            </a:r>
            <a:r>
              <a:rPr lang="en-US" sz="2400" baseline="-25000" dirty="0" smtClean="0"/>
              <a:t>EW</a:t>
            </a:r>
            <a:r>
              <a:rPr lang="en-US" sz="2400" dirty="0" smtClean="0"/>
              <a:t> is the short-distance EW correction =1.0232</a:t>
            </a:r>
          </a:p>
          <a:p>
            <a:pPr lvl="1"/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>
                <a:latin typeface="Arial"/>
                <a:cs typeface="Arial"/>
              </a:rPr>
              <a:t>’s are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/>
              <a:t>SU(2) breaking &amp; long-distance E&amp;M corrects</a:t>
            </a:r>
          </a:p>
          <a:p>
            <a:pPr lvl="1"/>
            <a:r>
              <a:rPr lang="en-US" sz="2400" i="1" dirty="0" err="1" smtClean="0">
                <a:latin typeface="Times"/>
                <a:cs typeface="Times"/>
              </a:rPr>
              <a:t>I</a:t>
            </a:r>
            <a:r>
              <a:rPr lang="en-US" sz="2400" i="1" baseline="-25000" dirty="0" err="1" smtClean="0"/>
              <a:t>K,l</a:t>
            </a:r>
            <a:r>
              <a:rPr lang="en-US" sz="2400" dirty="0" smtClean="0"/>
              <a:t>(</a:t>
            </a:r>
            <a:r>
              <a:rPr lang="en-US" sz="2400" dirty="0" smtClean="0">
                <a:latin typeface="Symbol" charset="2"/>
                <a:cs typeface="Symbol" charset="2"/>
              </a:rPr>
              <a:t>l</a:t>
            </a:r>
            <a:r>
              <a:rPr lang="en-US" sz="2400" dirty="0" smtClean="0"/>
              <a:t>) is the phase space integral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" y="3517020"/>
            <a:ext cx="9144000" cy="8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03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dirty="0" err="1"/>
              <a:t>V</a:t>
            </a:r>
            <a:r>
              <a:rPr lang="en-US" baseline="-25000" dirty="0" err="1"/>
              <a:t>us</a:t>
            </a:r>
            <a:r>
              <a:rPr lang="en-US" dirty="0" smtClean="0"/>
              <a:t>| </a:t>
            </a:r>
            <a:r>
              <a:rPr lang="en-US" dirty="0" smtClean="0">
                <a:latin typeface="Times"/>
                <a:cs typeface="Times"/>
              </a:rPr>
              <a:t>II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en-US" baseline="-25000" dirty="0" smtClean="0"/>
              <a:t>+</a:t>
            </a:r>
            <a:r>
              <a:rPr lang="en-US" dirty="0" smtClean="0"/>
              <a:t>(0): Here we have quark transition, yet the quarks have to form a single hadron, the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</a:p>
          <a:p>
            <a:r>
              <a:rPr lang="en-US" dirty="0" smtClean="0"/>
              <a:t>The probability of this happening is parameterized in terms of the 4-momentum transfer squared, 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r>
              <a:rPr lang="en-US" i="1" dirty="0" smtClean="0"/>
              <a:t>=(p-p′)</a:t>
            </a:r>
            <a:r>
              <a:rPr lang="en-US" i="1" baseline="30000" dirty="0" smtClean="0"/>
              <a:t>2</a:t>
            </a:r>
            <a:r>
              <a:rPr lang="en-US" dirty="0" smtClean="0"/>
              <a:t>. From the fact that the </a:t>
            </a:r>
            <a:r>
              <a:rPr lang="en-US" dirty="0" err="1" smtClean="0"/>
              <a:t>K→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weak transition must be Vector </a:t>
            </a:r>
          </a:p>
          <a:p>
            <a:endParaRPr lang="en-US" dirty="0"/>
          </a:p>
          <a:p>
            <a:r>
              <a:rPr lang="en-US" dirty="0" smtClean="0"/>
              <a:t>For massless leptons the f</a:t>
            </a:r>
            <a:r>
              <a:rPr lang="en-US" baseline="-25000" dirty="0" smtClean="0"/>
              <a:t>-</a:t>
            </a:r>
            <a:r>
              <a:rPr lang="en-US" dirty="0" smtClean="0"/>
              <a:t>(q</a:t>
            </a:r>
            <a:r>
              <a:rPr lang="en-US" baseline="30000" dirty="0" smtClean="0"/>
              <a:t>2</a:t>
            </a:r>
            <a:r>
              <a:rPr lang="en-US" dirty="0" smtClean="0"/>
              <a:t>) term vanishes</a:t>
            </a:r>
          </a:p>
          <a:p>
            <a:r>
              <a:rPr lang="en-US" dirty="0" smtClean="0"/>
              <a:t>The shape of f(q</a:t>
            </a:r>
            <a:r>
              <a:rPr lang="en-US" baseline="30000" dirty="0" smtClean="0"/>
              <a:t>2</a:t>
            </a:r>
            <a:r>
              <a:rPr lang="en-US" dirty="0" smtClean="0"/>
              <a:t>) can be measured, so only f</a:t>
            </a:r>
            <a:r>
              <a:rPr lang="en-US" baseline="-25000" dirty="0" smtClean="0"/>
              <a:t>+</a:t>
            </a:r>
            <a:r>
              <a:rPr lang="en-US" dirty="0" smtClean="0"/>
              <a:t>(0) remains to be calculated.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918942"/>
              </p:ext>
            </p:extLst>
          </p:nvPr>
        </p:nvGraphicFramePr>
        <p:xfrm>
          <a:off x="195263" y="4113213"/>
          <a:ext cx="786288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Equation" r:id="rId3" imgW="3873500" imgH="304800" progId="Equation.DSMT4">
                  <p:embed/>
                </p:oleObj>
              </mc:Choice>
              <mc:Fallback>
                <p:oleObj name="Equation" r:id="rId3" imgW="38735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263" y="4113213"/>
                        <a:ext cx="786288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751114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dirty="0" err="1"/>
              <a:t>V</a:t>
            </a:r>
            <a:r>
              <a:rPr lang="en-US" baseline="-25000" dirty="0" err="1"/>
              <a:t>us</a:t>
            </a:r>
            <a:r>
              <a:rPr lang="en-US" dirty="0"/>
              <a:t>| </a:t>
            </a:r>
            <a:r>
              <a:rPr lang="en-US" dirty="0" smtClean="0">
                <a:latin typeface="Times"/>
                <a:cs typeface="Times"/>
              </a:rPr>
              <a:t>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 of f</a:t>
            </a:r>
            <a:r>
              <a:rPr lang="en-US" baseline="-25000" dirty="0" smtClean="0"/>
              <a:t>+</a:t>
            </a:r>
            <a:r>
              <a:rPr lang="en-US" dirty="0" smtClean="0"/>
              <a:t>(0)|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us</a:t>
            </a:r>
            <a:r>
              <a:rPr lang="en-US" dirty="0" smtClean="0"/>
              <a:t>|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+</a:t>
            </a:r>
            <a:r>
              <a:rPr lang="en-US" dirty="0" smtClean="0"/>
              <a:t>(0)=0.964(5)</a:t>
            </a:r>
          </a:p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=|</a:t>
            </a:r>
            <a:r>
              <a:rPr lang="en-US" dirty="0" err="1">
                <a:solidFill>
                  <a:srgbClr val="FF0000"/>
                </a:solidFill>
              </a:rPr>
              <a:t>V</a:t>
            </a:r>
            <a:r>
              <a:rPr lang="en-US" baseline="-25000" dirty="0" err="1">
                <a:solidFill>
                  <a:srgbClr val="FF0000"/>
                </a:solidFill>
              </a:rPr>
              <a:t>us</a:t>
            </a:r>
            <a:r>
              <a:rPr lang="en-US" dirty="0">
                <a:solidFill>
                  <a:srgbClr val="FF0000"/>
                </a:solidFill>
              </a:rPr>
              <a:t>|=0.2246±</a:t>
            </a:r>
            <a:r>
              <a:rPr lang="en-US" dirty="0" smtClean="0">
                <a:solidFill>
                  <a:srgbClr val="FF0000"/>
                </a:solidFill>
              </a:rPr>
              <a:t>0.0012</a:t>
            </a:r>
          </a:p>
          <a:p>
            <a:r>
              <a:rPr lang="en-US" dirty="0" smtClean="0"/>
              <a:t>Experiment measures</a:t>
            </a:r>
          </a:p>
          <a:p>
            <a:pPr marL="0" indent="0">
              <a:buNone/>
            </a:pPr>
            <a:r>
              <a:rPr lang="en-US" dirty="0" smtClean="0"/>
              <a:t>K lifetime, shape of form-</a:t>
            </a:r>
          </a:p>
          <a:p>
            <a:pPr marL="0" indent="0">
              <a:buNone/>
            </a:pPr>
            <a:r>
              <a:rPr lang="en-US" dirty="0" smtClean="0"/>
              <a:t>factor &amp; value of the form-</a:t>
            </a:r>
          </a:p>
          <a:p>
            <a:pPr marL="0" indent="0">
              <a:buNone/>
            </a:pPr>
            <a:r>
              <a:rPr lang="en-US" dirty="0" smtClean="0"/>
              <a:t>factor at q</a:t>
            </a:r>
            <a:r>
              <a:rPr lang="en-US" baseline="30000" dirty="0" smtClean="0"/>
              <a:t>2</a:t>
            </a:r>
            <a:r>
              <a:rPr lang="en-US" dirty="0" smtClean="0"/>
              <a:t>=0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009" y="1145058"/>
            <a:ext cx="3623991" cy="38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29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38" y="1767320"/>
            <a:ext cx="5292920" cy="2410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r>
              <a:rPr lang="en-US" dirty="0" smtClean="0"/>
              <a:t>|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868"/>
            <a:ext cx="8229600" cy="4953000"/>
          </a:xfrm>
        </p:spPr>
        <p:txBody>
          <a:bodyPr/>
          <a:lstStyle/>
          <a:p>
            <a:r>
              <a:rPr lang="en-US" dirty="0" smtClean="0"/>
              <a:t>Basic decay diagram: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Two methods used to determine 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r>
              <a:rPr lang="en-US" dirty="0" smtClean="0"/>
              <a:t>| from data: </a:t>
            </a:r>
            <a:r>
              <a:rPr lang="en-US" dirty="0" smtClean="0">
                <a:solidFill>
                  <a:srgbClr val="660066"/>
                </a:solidFill>
              </a:rPr>
              <a:t>Exclusive</a:t>
            </a:r>
            <a:r>
              <a:rPr lang="en-US" dirty="0" smtClean="0"/>
              <a:t>, only a D or D* produced, &amp; </a:t>
            </a:r>
            <a:r>
              <a:rPr lang="en-US" dirty="0" smtClean="0">
                <a:solidFill>
                  <a:srgbClr val="660066"/>
                </a:solidFill>
              </a:rPr>
              <a:t>Inclusive</a:t>
            </a:r>
            <a:r>
              <a:rPr lang="en-US" dirty="0" smtClean="0"/>
              <a:t>, take all </a:t>
            </a:r>
            <a:r>
              <a:rPr lang="en-US" dirty="0" err="1" smtClean="0"/>
              <a:t>b→c</a:t>
            </a:r>
            <a:r>
              <a:rPr lang="en-US" dirty="0"/>
              <a:t> </a:t>
            </a:r>
            <a:r>
              <a:rPr lang="en-US" dirty="0" smtClean="0"/>
              <a:t>decays</a:t>
            </a:r>
          </a:p>
          <a:p>
            <a:r>
              <a:rPr lang="en-US" dirty="0" smtClean="0"/>
              <a:t>If B→D one form-factor, for </a:t>
            </a:r>
            <a:r>
              <a:rPr lang="en-US" dirty="0"/>
              <a:t>B→</a:t>
            </a:r>
            <a:r>
              <a:rPr lang="en-US" dirty="0" smtClean="0"/>
              <a:t>D*, have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691298" y="2145078"/>
            <a:ext cx="59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660066"/>
                </a:solidFill>
              </a:rPr>
              <a:t>V</a:t>
            </a:r>
            <a:r>
              <a:rPr lang="en-US" sz="2400" b="1" baseline="-25000" dirty="0" err="1" smtClean="0">
                <a:solidFill>
                  <a:srgbClr val="660066"/>
                </a:solidFill>
              </a:rPr>
              <a:t>cb</a:t>
            </a:r>
            <a:endParaRPr lang="en-US" sz="2400" b="1" baseline="-25000" dirty="0">
              <a:solidFill>
                <a:srgbClr val="66006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171653" y="2342478"/>
            <a:ext cx="144764" cy="4737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355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Exclusive </a:t>
            </a:r>
            <a:r>
              <a:rPr lang="en-US" dirty="0"/>
              <a:t>|</a:t>
            </a:r>
            <a:r>
              <a:rPr lang="en-US" dirty="0" err="1"/>
              <a:t>V</a:t>
            </a:r>
            <a:r>
              <a:rPr lang="en-US" baseline="-25000" dirty="0" err="1"/>
              <a:t>cb</a:t>
            </a:r>
            <a:r>
              <a:rPr lang="en-US" dirty="0"/>
              <a:t>|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4" y="1095381"/>
            <a:ext cx="8647113" cy="4953000"/>
          </a:xfrm>
        </p:spPr>
        <p:txBody>
          <a:bodyPr/>
          <a:lstStyle/>
          <a:p>
            <a:r>
              <a:rPr lang="en-US" dirty="0" smtClean="0"/>
              <a:t>Based on HQET invented by N. </a:t>
            </a:r>
            <a:r>
              <a:rPr lang="en-US" dirty="0" err="1" smtClean="0"/>
              <a:t>Isgur</a:t>
            </a:r>
            <a:r>
              <a:rPr lang="en-US" dirty="0" smtClean="0"/>
              <a:t> &amp; M. Wise</a:t>
            </a:r>
          </a:p>
          <a:p>
            <a:pPr lvl="1"/>
            <a:r>
              <a:rPr lang="en-US" dirty="0" smtClean="0"/>
              <a:t>Idea is that there are spin &amp; flavor symmetries between two </a:t>
            </a:r>
            <a:r>
              <a:rPr lang="en-US" sz="2800" b="1" dirty="0" smtClean="0"/>
              <a:t>∞</a:t>
            </a:r>
            <a:r>
              <a:rPr lang="en-US" dirty="0" smtClean="0"/>
              <a:t> heavy quarks; the b &amp; c quarks are not quite that heavy, but corrections can be calculated in a controlled way. In HQET only 1 </a:t>
            </a:r>
            <a:r>
              <a:rPr lang="en-US" dirty="0" err="1" smtClean="0"/>
              <a:t>ff</a:t>
            </a:r>
            <a:r>
              <a:rPr lang="en-US" dirty="0" smtClean="0"/>
              <a:t> </a:t>
            </a:r>
            <a:r>
              <a:rPr lang="en-US" dirty="0"/>
              <a:t>for B→D</a:t>
            </a:r>
            <a:r>
              <a:rPr lang="en-US" dirty="0" smtClean="0"/>
              <a:t>*, where there are 3 independent spin states</a:t>
            </a:r>
            <a:endParaRPr lang="en-US" dirty="0"/>
          </a:p>
          <a:p>
            <a:pPr lvl="1"/>
            <a:r>
              <a:rPr lang="en-US" dirty="0" smtClean="0"/>
              <a:t>Consider the invariant 4-</a:t>
            </a:r>
            <a:r>
              <a:rPr lang="en-US" i="1" dirty="0" smtClean="0"/>
              <a:t>velocity</a:t>
            </a:r>
            <a:r>
              <a:rPr lang="en-US" dirty="0"/>
              <a:t> </a:t>
            </a:r>
            <a:r>
              <a:rPr lang="en-US" dirty="0" smtClean="0"/>
              <a:t>transfer,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. When 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=1, the b transforms into a c with the same velocity, so the form-factor is unity modulo some small corrections</a:t>
            </a:r>
          </a:p>
          <a:p>
            <a:pPr lvl="1"/>
            <a:r>
              <a:rPr lang="en-US" dirty="0" smtClean="0"/>
              <a:t>Note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643666"/>
              </p:ext>
            </p:extLst>
          </p:nvPr>
        </p:nvGraphicFramePr>
        <p:xfrm>
          <a:off x="2167591" y="5334446"/>
          <a:ext cx="4462132" cy="625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3328" name="Equation" r:id="rId3" imgW="1993900" imgH="279400" progId="Equation.DSMT4">
                  <p:embed/>
                </p:oleObj>
              </mc:Choice>
              <mc:Fallback>
                <p:oleObj name="Equation" r:id="rId3" imgW="19939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7591" y="5334446"/>
                        <a:ext cx="4462132" cy="625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6219863" y="1154423"/>
            <a:ext cx="981325" cy="47620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|</a:t>
            </a:r>
            <a:r>
              <a:rPr lang="en-US" dirty="0" err="1"/>
              <a:t>V</a:t>
            </a:r>
            <a:r>
              <a:rPr lang="en-US" baseline="-25000" dirty="0" err="1"/>
              <a:t>cb</a:t>
            </a:r>
            <a:r>
              <a:rPr lang="en-US" dirty="0" smtClean="0"/>
              <a:t>| </a:t>
            </a:r>
            <a:r>
              <a:rPr lang="en-US" dirty="0" smtClean="0">
                <a:latin typeface="Times"/>
                <a:cs typeface="Times"/>
              </a:rPr>
              <a:t>II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pple Chancery"/>
                <a:cs typeface="Apple Chancery"/>
              </a:rPr>
              <a:t>F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) is the form-factor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latin typeface="Apple Chancery"/>
                <a:cs typeface="Apple Chancery"/>
              </a:rPr>
              <a:t>K</a:t>
            </a:r>
            <a:r>
              <a:rPr lang="en-US" dirty="0" smtClean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) is the phase space factor, which goes to zero as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→, so data must be extrapolated. There are theoretical models for the shape of </a:t>
            </a:r>
            <a:r>
              <a:rPr lang="en-US" dirty="0">
                <a:latin typeface="Apple Chancery"/>
                <a:cs typeface="Apple Chancery"/>
              </a:rPr>
              <a:t>F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)</a:t>
            </a:r>
            <a:r>
              <a:rPr lang="en-US" dirty="0" smtClean="0"/>
              <a:t>. All that</a:t>
            </a:r>
            <a:r>
              <a:rPr lang="fr-FR" dirty="0" smtClean="0"/>
              <a:t>’</a:t>
            </a:r>
            <a:r>
              <a:rPr lang="en-US" dirty="0" smtClean="0"/>
              <a:t>s necessary is the lifetime, the value of the branching fraction at </a:t>
            </a:r>
            <a:r>
              <a:rPr lang="en-US" dirty="0">
                <a:latin typeface="Apple Chancery"/>
                <a:cs typeface="Apple Chancery"/>
              </a:rPr>
              <a:t>F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1</a:t>
            </a:r>
            <a:r>
              <a:rPr lang="en-US" dirty="0" smtClean="0"/>
              <a:t>), which determines (</a:t>
            </a:r>
            <a:r>
              <a:rPr lang="en-US" dirty="0" smtClean="0">
                <a:latin typeface="Apple Chancery"/>
                <a:cs typeface="Apple Chancery"/>
              </a:rPr>
              <a:t>F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1</a:t>
            </a:r>
            <a:r>
              <a:rPr lang="en-US" dirty="0" smtClean="0"/>
              <a:t>)|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r>
              <a:rPr lang="en-US" dirty="0" smtClean="0"/>
              <a:t>|)</a:t>
            </a:r>
            <a:r>
              <a:rPr lang="en-US" baseline="30000" dirty="0" smtClean="0"/>
              <a:t>2</a:t>
            </a:r>
            <a:r>
              <a:rPr lang="en-US" dirty="0" smtClean="0"/>
              <a:t>, &amp; the theoretically determined corrections to </a:t>
            </a:r>
            <a:r>
              <a:rPr lang="en-US" dirty="0">
                <a:latin typeface="Apple Chancery"/>
                <a:cs typeface="Apple Chancery"/>
              </a:rPr>
              <a:t>F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1</a:t>
            </a:r>
            <a:r>
              <a:rPr lang="en-US" dirty="0" smtClean="0"/>
              <a:t>) from 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00" y="1657343"/>
            <a:ext cx="7675561" cy="11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2" y="1139825"/>
            <a:ext cx="5468938" cy="3084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0"/>
            <a:ext cx="7943850" cy="1139825"/>
          </a:xfrm>
        </p:spPr>
        <p:txBody>
          <a:bodyPr/>
          <a:lstStyle/>
          <a:p>
            <a:r>
              <a:rPr lang="en-US" dirty="0" smtClean="0"/>
              <a:t>Exclusive 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r>
              <a:rPr lang="en-US" dirty="0" smtClean="0"/>
              <a:t>| </a:t>
            </a:r>
            <a:r>
              <a:rPr lang="en-US" dirty="0" smtClean="0">
                <a:latin typeface="Times"/>
                <a:cs typeface="Times"/>
              </a:rPr>
              <a:t>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7" y="1143000"/>
            <a:ext cx="8978785" cy="4953000"/>
          </a:xfrm>
        </p:spPr>
        <p:txBody>
          <a:bodyPr/>
          <a:lstStyle/>
          <a:p>
            <a:r>
              <a:rPr lang="en-US" dirty="0" smtClean="0"/>
              <a:t>Predictions of</a:t>
            </a:r>
          </a:p>
          <a:p>
            <a:pPr marL="0" indent="0">
              <a:buNone/>
            </a:pPr>
            <a:r>
              <a:rPr lang="en-US" dirty="0" smtClean="0">
                <a:latin typeface="Apple Chancery"/>
                <a:cs typeface="Apple Chancery"/>
              </a:rPr>
              <a:t>   F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Lattice </a:t>
            </a:r>
            <a:r>
              <a:rPr lang="en-US" sz="2000" dirty="0" smtClean="0"/>
              <a:t>(FNAL/MILC)</a:t>
            </a:r>
            <a:r>
              <a:rPr lang="en-US" dirty="0" smtClean="0"/>
              <a:t>:</a:t>
            </a:r>
          </a:p>
          <a:p>
            <a:pPr marL="344487" lvl="1" indent="0">
              <a:buNone/>
            </a:pPr>
            <a:r>
              <a:rPr lang="en-US" dirty="0" smtClean="0"/>
              <a:t>0.906±0.004±0.012</a:t>
            </a:r>
          </a:p>
          <a:p>
            <a:pPr lvl="1"/>
            <a:r>
              <a:rPr lang="en-US" dirty="0" smtClean="0"/>
              <a:t>QCD sum rules</a:t>
            </a:r>
          </a:p>
          <a:p>
            <a:pPr marL="344487" lvl="1" indent="0">
              <a:buNone/>
            </a:pPr>
            <a:r>
              <a:rPr lang="en-US" dirty="0" smtClean="0"/>
              <a:t>0.86±0.02</a:t>
            </a:r>
          </a:p>
          <a:p>
            <a:pPr marL="474662" indent="-457200"/>
            <a:r>
              <a:rPr lang="en-US" dirty="0"/>
              <a:t>|</a:t>
            </a:r>
            <a:r>
              <a:rPr lang="en-US" dirty="0" smtClean="0"/>
              <a:t>V</a:t>
            </a:r>
            <a:r>
              <a:rPr lang="en-US" baseline="-25000" dirty="0" smtClean="0"/>
              <a:t>cb</a:t>
            </a:r>
            <a:r>
              <a:rPr lang="en-US" dirty="0" smtClean="0"/>
              <a:t>|x10</a:t>
            </a:r>
            <a:r>
              <a:rPr lang="en-US" baseline="30000" dirty="0" smtClean="0"/>
              <a:t>3</a:t>
            </a:r>
            <a:r>
              <a:rPr lang="en-US" dirty="0" smtClean="0"/>
              <a:t>=39.04±0.49</a:t>
            </a:r>
            <a:r>
              <a:rPr lang="en-US" baseline="-25000" dirty="0" smtClean="0"/>
              <a:t>exp</a:t>
            </a:r>
            <a:r>
              <a:rPr lang="en-US" dirty="0" smtClean="0"/>
              <a:t>±0.53</a:t>
            </a:r>
            <a:r>
              <a:rPr lang="en-US" baseline="-25000" dirty="0" smtClean="0"/>
              <a:t>QCD</a:t>
            </a:r>
            <a:r>
              <a:rPr lang="en-US" dirty="0" smtClean="0"/>
              <a:t>±0.19</a:t>
            </a:r>
            <a:r>
              <a:rPr lang="en-US" baseline="-25000" dirty="0" smtClean="0"/>
              <a:t>QED</a:t>
            </a:r>
            <a:r>
              <a:rPr lang="en-US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(Lattice)</a:t>
            </a:r>
          </a:p>
          <a:p>
            <a:pPr marL="474662" indent="-457200"/>
            <a:r>
              <a:rPr lang="en-US" dirty="0"/>
              <a:t> </a:t>
            </a:r>
            <a:r>
              <a:rPr lang="en-US" dirty="0" smtClean="0"/>
              <a:t>             =41.6±0.6</a:t>
            </a:r>
            <a:r>
              <a:rPr lang="en-US" baseline="-25000" dirty="0" smtClean="0"/>
              <a:t>exp</a:t>
            </a:r>
            <a:r>
              <a:rPr lang="en-US" dirty="0" smtClean="0"/>
              <a:t>±1.9</a:t>
            </a:r>
            <a:r>
              <a:rPr lang="en-US" baseline="-25000" dirty="0" smtClean="0"/>
              <a:t>thy </a:t>
            </a:r>
            <a:r>
              <a:rPr lang="en-US" dirty="0" smtClean="0">
                <a:solidFill>
                  <a:srgbClr val="FF0000"/>
                </a:solidFill>
              </a:rPr>
              <a:t>(Sum rules)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	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508648" y="1571623"/>
            <a:ext cx="26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BaBar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b="1" dirty="0" smtClean="0"/>
              <a:t>arXiv</a:t>
            </a:r>
            <a:r>
              <a:rPr lang="en-US" b="1" dirty="0"/>
              <a:t>:</a:t>
            </a:r>
            <a:r>
              <a:rPr lang="en-US" b="1" dirty="0" smtClean="0"/>
              <a:t>0705.4008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08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dirty="0"/>
              <a:t>clusive |</a:t>
            </a:r>
            <a:r>
              <a:rPr lang="en-US" dirty="0" err="1"/>
              <a:t>V</a:t>
            </a:r>
            <a:r>
              <a:rPr lang="en-US" baseline="-25000" dirty="0" err="1"/>
              <a:t>cb</a:t>
            </a:r>
            <a:r>
              <a:rPr lang="en-US" dirty="0"/>
              <a:t>|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31" y="1014655"/>
            <a:ext cx="8660159" cy="5152648"/>
          </a:xfrm>
        </p:spPr>
        <p:txBody>
          <a:bodyPr/>
          <a:lstStyle/>
          <a:p>
            <a:r>
              <a:rPr lang="en-US" sz="2800" dirty="0" smtClean="0"/>
              <a:t>Here assume that the ensemble of exclusive </a:t>
            </a:r>
            <a:r>
              <a:rPr lang="en-US" sz="2800" dirty="0" err="1" smtClean="0"/>
              <a:t>b→c</a:t>
            </a:r>
            <a:r>
              <a:rPr lang="en-US" sz="2800" dirty="0" smtClean="0"/>
              <a:t> decays, </a:t>
            </a:r>
            <a:r>
              <a:rPr lang="en-US" sz="2800" dirty="0" err="1" smtClean="0"/>
              <a:t>B→D</a:t>
            </a:r>
            <a:r>
              <a:rPr lang="en-US" sz="2800" dirty="0" err="1" smtClean="0">
                <a:latin typeface="Brush Script Std"/>
                <a:cs typeface="Brush Script Std"/>
              </a:rPr>
              <a:t>l</a:t>
            </a:r>
            <a:r>
              <a:rPr lang="en-US" sz="2800" dirty="0" err="1" smtClean="0">
                <a:latin typeface="Symbol" charset="2"/>
                <a:cs typeface="Symbol" charset="2"/>
              </a:rPr>
              <a:t>n</a:t>
            </a:r>
            <a:r>
              <a:rPr lang="en-US" sz="2800" dirty="0" smtClean="0"/>
              <a:t>,</a:t>
            </a:r>
            <a:r>
              <a:rPr lang="en-US" sz="2800" dirty="0"/>
              <a:t> </a:t>
            </a:r>
            <a:r>
              <a:rPr lang="en-US" sz="2800" dirty="0" smtClean="0"/>
              <a:t>D*</a:t>
            </a:r>
            <a:r>
              <a:rPr lang="en-US" sz="2800" dirty="0" err="1" smtClean="0">
                <a:latin typeface="Brush Script Std"/>
                <a:cs typeface="Brush Script Std"/>
              </a:rPr>
              <a:t>l</a:t>
            </a:r>
            <a:r>
              <a:rPr lang="en-US" sz="2800" dirty="0" err="1" smtClean="0">
                <a:latin typeface="Symbol" charset="2"/>
                <a:cs typeface="Symbol" charset="2"/>
              </a:rPr>
              <a:t>n</a:t>
            </a:r>
            <a:r>
              <a:rPr lang="en-US" sz="2800" dirty="0"/>
              <a:t>,</a:t>
            </a:r>
            <a:r>
              <a:rPr lang="en-US" sz="28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/>
              <a:t>D**</a:t>
            </a:r>
            <a:r>
              <a:rPr lang="en-US" sz="2800" dirty="0" err="1" smtClean="0">
                <a:latin typeface="Brush Script Std"/>
                <a:cs typeface="Brush Script Std"/>
              </a:rPr>
              <a:t>l</a:t>
            </a:r>
            <a:r>
              <a:rPr lang="en-US" sz="2800" dirty="0" err="1" smtClean="0">
                <a:latin typeface="Symbol" charset="2"/>
                <a:cs typeface="Symbol" charset="2"/>
              </a:rPr>
              <a:t>n</a:t>
            </a:r>
            <a:r>
              <a:rPr lang="en-US" sz="2800" dirty="0" smtClean="0"/>
              <a:t>,… can be approximated by a continuum, called “duality”. The model is called the Heavy Quark Expansion (HQE). </a:t>
            </a:r>
            <a:endParaRPr lang="en-US" sz="2800" dirty="0"/>
          </a:p>
          <a:p>
            <a:r>
              <a:rPr lang="en-US" sz="2800" dirty="0" smtClean="0"/>
              <a:t>The decay rate is related to |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cb</a:t>
            </a:r>
            <a:r>
              <a:rPr lang="en-US" sz="2800" dirty="0" smtClean="0"/>
              <a:t>| as</a:t>
            </a:r>
          </a:p>
          <a:p>
            <a:endParaRPr lang="en-US" sz="2800" dirty="0">
              <a:latin typeface="Symbol" charset="2"/>
              <a:cs typeface="Symbol" charset="2"/>
            </a:endParaRPr>
          </a:p>
          <a:p>
            <a:endParaRPr lang="en-US" sz="2800" dirty="0" smtClean="0">
              <a:latin typeface="Symbol" charset="2"/>
              <a:cs typeface="Symbol" charset="2"/>
            </a:endParaRPr>
          </a:p>
          <a:p>
            <a:endParaRPr lang="en-US" sz="2800" dirty="0">
              <a:latin typeface="Symbol" charset="2"/>
              <a:cs typeface="Symbol" charset="2"/>
            </a:endParaRPr>
          </a:p>
          <a:p>
            <a:endParaRPr lang="en-US" sz="2800" dirty="0" smtClean="0">
              <a:latin typeface="Symbol" charset="2"/>
              <a:cs typeface="Symbol" charset="2"/>
            </a:endParaRPr>
          </a:p>
          <a:p>
            <a:pPr marL="0" indent="0">
              <a:buNone/>
            </a:pPr>
            <a:endParaRPr lang="en-US" sz="1600" dirty="0" smtClean="0">
              <a:latin typeface="Symbol" charset="2"/>
              <a:cs typeface="Symbol" charset="2"/>
            </a:endParaRPr>
          </a:p>
          <a:p>
            <a:r>
              <a:rPr lang="en-US" sz="2800" dirty="0" smtClean="0"/>
              <a:t>We will not go into the details here see </a:t>
            </a:r>
            <a:r>
              <a:rPr lang="en-US" sz="2000" dirty="0" smtClean="0"/>
              <a:t>arXiv:0902.3743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3" y="3279258"/>
            <a:ext cx="7727942" cy="1759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" y="5010737"/>
            <a:ext cx="9045206" cy="433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4" y="5409281"/>
            <a:ext cx="973221" cy="2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76118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|</a:t>
            </a:r>
            <a:r>
              <a:rPr lang="en-US" dirty="0" err="1"/>
              <a:t>V</a:t>
            </a:r>
            <a:r>
              <a:rPr lang="en-US" baseline="-25000" dirty="0" err="1"/>
              <a:t>cb</a:t>
            </a:r>
            <a:r>
              <a:rPr lang="en-US" dirty="0" smtClean="0"/>
              <a:t>| </a:t>
            </a:r>
            <a:r>
              <a:rPr lang="en-US" dirty="0" smtClean="0">
                <a:latin typeface="Times"/>
                <a:cs typeface="Times"/>
              </a:rPr>
              <a:t>II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Latest result</a:t>
            </a:r>
            <a:r>
              <a:rPr lang="en-US" dirty="0"/>
              <a:t>: |V</a:t>
            </a:r>
            <a:r>
              <a:rPr lang="en-US" baseline="-25000" dirty="0"/>
              <a:t>cb</a:t>
            </a:r>
            <a:r>
              <a:rPr lang="en-US" dirty="0" smtClean="0"/>
              <a:t>|x10</a:t>
            </a:r>
            <a:r>
              <a:rPr lang="en-US" baseline="30000" dirty="0" smtClean="0"/>
              <a:t>3</a:t>
            </a:r>
            <a:r>
              <a:rPr lang="en-US" dirty="0" smtClean="0"/>
              <a:t> = 41.94±0.43</a:t>
            </a:r>
            <a:r>
              <a:rPr lang="en-US" baseline="-25000" dirty="0" smtClean="0"/>
              <a:t>fit</a:t>
            </a:r>
            <a:r>
              <a:rPr lang="en-US" dirty="0"/>
              <a:t>±</a:t>
            </a:r>
            <a:r>
              <a:rPr lang="en-US" dirty="0" smtClean="0"/>
              <a:t>0.59</a:t>
            </a:r>
            <a:r>
              <a:rPr lang="en-US" baseline="-25000" dirty="0" smtClean="0"/>
              <a:t>thy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= 41.94±0.73</a:t>
            </a:r>
            <a:endParaRPr lang="en-US" baseline="-25000" dirty="0">
              <a:solidFill>
                <a:srgbClr val="FF0000"/>
              </a:solidFill>
            </a:endParaRPr>
          </a:p>
          <a:p>
            <a:r>
              <a:rPr lang="en-US" dirty="0" smtClean="0"/>
              <a:t>Exclusive </a:t>
            </a:r>
            <a:r>
              <a:rPr lang="en-US" dirty="0"/>
              <a:t>(Lattice) </a:t>
            </a:r>
            <a:r>
              <a:rPr lang="en-US" dirty="0" smtClean="0"/>
              <a:t>       </a:t>
            </a:r>
            <a:r>
              <a:rPr lang="en-US" dirty="0" smtClean="0">
                <a:solidFill>
                  <a:srgbClr val="0000FF"/>
                </a:solidFill>
              </a:rPr>
              <a:t>= 39.04</a:t>
            </a:r>
            <a:r>
              <a:rPr lang="en-US" dirty="0">
                <a:solidFill>
                  <a:srgbClr val="0000FF"/>
                </a:solidFill>
              </a:rPr>
              <a:t>±</a:t>
            </a:r>
            <a:r>
              <a:rPr lang="en-US" dirty="0" smtClean="0">
                <a:solidFill>
                  <a:srgbClr val="0000FF"/>
                </a:solidFill>
              </a:rPr>
              <a:t>0.75</a:t>
            </a:r>
          </a:p>
          <a:p>
            <a:r>
              <a:rPr lang="en-US" dirty="0" smtClean="0"/>
              <a:t>Difference has </a:t>
            </a: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=3.8 for 1 </a:t>
            </a:r>
            <a:r>
              <a:rPr lang="en-US" dirty="0" err="1" smtClean="0"/>
              <a:t>dof</a:t>
            </a:r>
            <a:r>
              <a:rPr lang="en-US" dirty="0" smtClean="0"/>
              <a:t>, </a:t>
            </a:r>
            <a:r>
              <a:rPr lang="en-US" dirty="0" err="1" smtClean="0"/>
              <a:t>prob</a:t>
            </a:r>
            <a:r>
              <a:rPr lang="en-US" dirty="0" smtClean="0"/>
              <a:t>=5%</a:t>
            </a:r>
          </a:p>
          <a:p>
            <a:r>
              <a:rPr lang="en-US" dirty="0" smtClean="0"/>
              <a:t>Could there be a problem here?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b</a:t>
            </a:r>
            <a:r>
              <a:rPr lang="en-US" dirty="0" smtClean="0"/>
              <a:t>/B</a:t>
            </a:r>
            <a:r>
              <a:rPr lang="en-US" baseline="30000" dirty="0" smtClean="0"/>
              <a:t>0</a:t>
            </a:r>
            <a:r>
              <a:rPr lang="en-US" dirty="0" smtClean="0"/>
              <a:t> lifetime ratio: HQE predicts that the lifetime ratio is almost equal, with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being shorter by a few %.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9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23336" y="5820386"/>
            <a:ext cx="83929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12 orders of magnitude differences not explained; </a:t>
            </a:r>
            <a:r>
              <a:rPr lang="en-US" dirty="0" err="1" smtClean="0"/>
              <a:t>t</a:t>
            </a:r>
            <a:r>
              <a:rPr lang="en-US" dirty="0" smtClean="0"/>
              <a:t> quark as heavy as Tungsten</a:t>
            </a:r>
            <a:endParaRPr lang="en-US" dirty="0"/>
          </a:p>
        </p:txBody>
      </p:sp>
      <p:pic>
        <p:nvPicPr>
          <p:cNvPr id="11" name="Content Placeholder 10" descr="Masses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374" y="1029534"/>
            <a:ext cx="8026400" cy="48133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>
                <a:latin typeface="Symbol" charset="2"/>
                <a:cs typeface="Symbol" charset="2"/>
              </a:rPr>
              <a:t>L</a:t>
            </a:r>
            <a:r>
              <a:rPr lang="en-US" sz="6600" baseline="-25000" dirty="0" err="1"/>
              <a:t>b</a:t>
            </a:r>
            <a:r>
              <a:rPr lang="en-US" sz="6600" dirty="0"/>
              <a:t>/B</a:t>
            </a:r>
            <a:r>
              <a:rPr lang="en-US" sz="6600" baseline="30000" dirty="0"/>
              <a:t>0</a:t>
            </a:r>
            <a:r>
              <a:rPr lang="en-US" sz="6600" dirty="0"/>
              <a:t> lifetime ratio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8" y="1102470"/>
            <a:ext cx="4122822" cy="4953000"/>
          </a:xfrm>
        </p:spPr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b</a:t>
            </a:r>
            <a:r>
              <a:rPr lang="en-US" dirty="0" smtClean="0"/>
              <a:t> lifetime measurements were much lower</a:t>
            </a:r>
          </a:p>
          <a:p>
            <a:r>
              <a:rPr lang="en-US" dirty="0" err="1" smtClean="0"/>
              <a:t>LHCb</a:t>
            </a:r>
            <a:r>
              <a:rPr lang="en-US" dirty="0" smtClean="0"/>
              <a:t> now finds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Consistent with HQE original prediction. Credit </a:t>
            </a:r>
            <a:r>
              <a:rPr lang="en-US" dirty="0" err="1" smtClean="0"/>
              <a:t>Uraltsev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044" y="1060532"/>
            <a:ext cx="4718769" cy="4660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09" y="3274414"/>
            <a:ext cx="3868266" cy="792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44144" y="5180478"/>
            <a:ext cx="1486418" cy="476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Exclusive </a:t>
            </a:r>
            <a:r>
              <a:rPr lang="en-US" dirty="0"/>
              <a:t>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ub</a:t>
            </a:r>
            <a:r>
              <a:rPr lang="en-US" dirty="0"/>
              <a:t>|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theory like HQET</a:t>
            </a:r>
          </a:p>
          <a:p>
            <a:r>
              <a:rPr lang="en-US" dirty="0" smtClean="0"/>
              <a:t>Must rely on Lattice &amp; model calculations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7780"/>
            <a:ext cx="9144000" cy="3980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737" y="2505626"/>
            <a:ext cx="334136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Ricciardi</a:t>
            </a:r>
            <a:r>
              <a:rPr lang="en-US" dirty="0" smtClean="0"/>
              <a:t> arXiv</a:t>
            </a:r>
            <a:r>
              <a:rPr lang="en-US" dirty="0"/>
              <a:t>:</a:t>
            </a:r>
            <a:r>
              <a:rPr lang="en-US" dirty="0" smtClean="0"/>
              <a:t>1403.7750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|</a:t>
            </a:r>
            <a:r>
              <a:rPr lang="en-US" dirty="0" err="1"/>
              <a:t>V</a:t>
            </a:r>
            <a:r>
              <a:rPr lang="en-US" baseline="-25000" dirty="0" err="1"/>
              <a:t>ub</a:t>
            </a:r>
            <a:r>
              <a:rPr lang="en-US" dirty="0"/>
              <a:t>|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192" y="1143000"/>
            <a:ext cx="8159607" cy="4953000"/>
          </a:xfrm>
        </p:spPr>
        <p:txBody>
          <a:bodyPr/>
          <a:lstStyle/>
          <a:p>
            <a:r>
              <a:rPr lang="en-US" dirty="0" smtClean="0"/>
              <a:t>Use HQE. Here many final states possible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 take e.g. exclusive </a:t>
            </a:r>
            <a:r>
              <a:rPr lang="en-US" dirty="0" smtClean="0">
                <a:solidFill>
                  <a:srgbClr val="FF0000"/>
                </a:solidFill>
              </a:rPr>
              <a:t>(3.28±0.29)x10</a:t>
            </a:r>
            <a:r>
              <a:rPr lang="en-US" baseline="30000" dirty="0" smtClean="0">
                <a:solidFill>
                  <a:srgbClr val="FF0000"/>
                </a:solidFill>
              </a:rPr>
              <a:t>-3</a:t>
            </a:r>
          </a:p>
          <a:p>
            <a:r>
              <a:rPr lang="en-US" dirty="0" smtClean="0"/>
              <a:t>&amp; inclusive                   </a:t>
            </a:r>
            <a:r>
              <a:rPr lang="en-US" dirty="0" smtClean="0">
                <a:solidFill>
                  <a:srgbClr val="0000FF"/>
                </a:solidFill>
              </a:rPr>
              <a:t>(4.20 ±0.25)</a:t>
            </a:r>
            <a:r>
              <a:rPr lang="en-US" dirty="0">
                <a:solidFill>
                  <a:srgbClr val="0000FF"/>
                </a:solidFill>
              </a:rPr>
              <a:t>x10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</a:p>
          <a:p>
            <a:r>
              <a:rPr lang="en-US" dirty="0" smtClean="0"/>
              <a:t>These are inconsistent! </a:t>
            </a:r>
            <a:endParaRPr lang="en-US" dirty="0"/>
          </a:p>
          <a:p>
            <a:r>
              <a:rPr lang="en-US" dirty="0" smtClean="0"/>
              <a:t>No resolution in sight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677"/>
            <a:ext cx="9144000" cy="2080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644" y="1850678"/>
            <a:ext cx="334136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Ricciardi</a:t>
            </a:r>
            <a:r>
              <a:rPr lang="en-US" dirty="0" smtClean="0"/>
              <a:t> arXiv</a:t>
            </a:r>
            <a:r>
              <a:rPr lang="en-US" dirty="0"/>
              <a:t>:</a:t>
            </a:r>
            <a:r>
              <a:rPr lang="en-US" dirty="0" smtClean="0"/>
              <a:t>1403.7750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718" y="2260375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dirty="0"/>
              <a:t>Models:</a:t>
            </a:r>
          </a:p>
        </p:txBody>
      </p:sp>
    </p:spTree>
    <p:extLst>
      <p:ext uri="{BB962C8B-B14F-4D97-AF65-F5344CB8AC3E}">
        <p14:creationId xmlns:p14="http://schemas.microsoft.com/office/powerpoint/2010/main" val="15798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ub</a:t>
            </a:r>
            <a:r>
              <a:rPr lang="en-US" dirty="0" smtClean="0"/>
              <a:t>|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  <a:p>
            <a:r>
              <a:rPr lang="en-US" dirty="0" smtClean="0"/>
              <a:t>Note </a:t>
            </a:r>
          </a:p>
          <a:p>
            <a:pPr marL="0" indent="0">
              <a:buNone/>
            </a:pPr>
            <a:r>
              <a:rPr lang="en-US" dirty="0" smtClean="0">
                <a:latin typeface="Symbol" charset="2"/>
                <a:cs typeface="Symbol" charset="2"/>
              </a:rPr>
              <a:t>r=r</a:t>
            </a:r>
            <a:r>
              <a:rPr lang="en-US" dirty="0" smtClean="0"/>
              <a:t>(1-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30000" dirty="0" smtClean="0"/>
              <a:t>2</a:t>
            </a:r>
            <a:r>
              <a:rPr lang="en-US" dirty="0" smtClean="0"/>
              <a:t>/2)</a:t>
            </a:r>
          </a:p>
          <a:p>
            <a:pPr marL="0" indent="0">
              <a:buNone/>
            </a:pPr>
            <a:r>
              <a:rPr lang="en-US" dirty="0" smtClean="0">
                <a:latin typeface="Symbol" charset="2"/>
                <a:cs typeface="Symbol" charset="2"/>
              </a:rPr>
              <a:t>h=h</a:t>
            </a:r>
            <a:r>
              <a:rPr lang="en-US" dirty="0" smtClean="0"/>
              <a:t>(</a:t>
            </a:r>
            <a:r>
              <a:rPr lang="en-US" dirty="0"/>
              <a:t>1-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baseline="30000" dirty="0"/>
              <a:t>2</a:t>
            </a:r>
            <a:r>
              <a:rPr lang="en-US" dirty="0"/>
              <a:t>/2</a:t>
            </a:r>
            <a:r>
              <a:rPr lang="en-US" dirty="0" smtClean="0"/>
              <a:t>)</a:t>
            </a:r>
          </a:p>
          <a:p>
            <a:r>
              <a:rPr lang="en-US" dirty="0" smtClean="0"/>
              <a:t>Bands are </a:t>
            </a:r>
          </a:p>
          <a:p>
            <a:pPr marL="0" indent="0">
              <a:buNone/>
            </a:pPr>
            <a:r>
              <a:rPr lang="en-US" dirty="0" smtClean="0"/>
              <a:t>±</a:t>
            </a:r>
            <a:r>
              <a:rPr lang="en-US" dirty="0" smtClean="0">
                <a:latin typeface="Symbol" charset="2"/>
                <a:cs typeface="Symbol" charset="2"/>
              </a:rPr>
              <a:t>2s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48" y="1243288"/>
            <a:ext cx="5510312" cy="515480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532854" y="2433269"/>
            <a:ext cx="230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43158" y="2994195"/>
            <a:ext cx="230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47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Neutral Meson Mixing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892" y="932611"/>
            <a:ext cx="8229600" cy="4953000"/>
          </a:xfrm>
        </p:spPr>
        <p:txBody>
          <a:bodyPr/>
          <a:lstStyle/>
          <a:p>
            <a:r>
              <a:rPr lang="en-US" sz="2800" dirty="0" smtClean="0"/>
              <a:t>Neutral heavy mesons can transform</a:t>
            </a:r>
          </a:p>
          <a:p>
            <a:pPr>
              <a:buNone/>
            </a:pPr>
            <a:r>
              <a:rPr lang="en-US" sz="2800" dirty="0" smtClean="0"/>
              <a:t>    into their anti-particles via 2</a:t>
            </a:r>
            <a:r>
              <a:rPr lang="en-US" sz="2800" baseline="30000" dirty="0" smtClean="0"/>
              <a:t>nd</a:t>
            </a:r>
          </a:p>
          <a:p>
            <a:pPr>
              <a:buNone/>
            </a:pPr>
            <a:r>
              <a:rPr lang="en-US" sz="2800" baseline="30000" dirty="0" smtClean="0"/>
              <a:t> </a:t>
            </a:r>
            <a:r>
              <a:rPr lang="en-US" sz="2800" dirty="0" smtClean="0"/>
              <a:t>   order weak interactions</a:t>
            </a:r>
          </a:p>
          <a:p>
            <a:r>
              <a:rPr lang="en-US" sz="2800" dirty="0" smtClean="0"/>
              <a:t>Short distance transition rate </a:t>
            </a:r>
          </a:p>
          <a:p>
            <a:pPr>
              <a:buNone/>
            </a:pPr>
            <a:r>
              <a:rPr lang="en-US" sz="2800" dirty="0" smtClean="0"/>
              <a:t>   depends on </a:t>
            </a:r>
          </a:p>
          <a:p>
            <a:pPr lvl="1"/>
            <a:r>
              <a:rPr lang="en-US" sz="2400" dirty="0" smtClean="0"/>
              <a:t>mass of intermediate </a:t>
            </a:r>
            <a:r>
              <a:rPr lang="en-US" sz="2400" i="1" dirty="0" smtClean="0">
                <a:solidFill>
                  <a:srgbClr val="D03338"/>
                </a:solidFill>
                <a:latin typeface="Lucida Calligraphy"/>
                <a:cs typeface="Lucida Calligraphy"/>
              </a:rPr>
              <a:t>q</a:t>
            </a:r>
            <a:r>
              <a:rPr lang="en-US" sz="2400" i="1" baseline="-25000" dirty="0" smtClean="0">
                <a:solidFill>
                  <a:srgbClr val="D03338"/>
                </a:solidFill>
                <a:latin typeface="Lucida Calligraphy"/>
                <a:cs typeface="Lucida Calligraphy"/>
              </a:rPr>
              <a:t>i</a:t>
            </a:r>
            <a:r>
              <a:rPr lang="en-US" sz="2400" dirty="0" smtClean="0"/>
              <a:t>, the heavier the larger, favors mesons containing s &amp; b, since t is allowed</a:t>
            </a:r>
          </a:p>
          <a:p>
            <a:pPr lvl="1"/>
            <a:r>
              <a:rPr lang="en-US" sz="2400" dirty="0" smtClean="0"/>
              <a:t>CKM elements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6" name="Picture 5" descr="mix-generic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438" y="1056066"/>
            <a:ext cx="3239843" cy="13541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9929" y="4760521"/>
            <a:ext cx="7713000" cy="2050791"/>
            <a:chOff x="569929" y="4760521"/>
            <a:chExt cx="7713000" cy="20507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929" y="4760521"/>
              <a:ext cx="7713000" cy="19798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43172" y="5822271"/>
              <a:ext cx="10656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almost zero?</a:t>
              </a:r>
              <a:endParaRPr lang="en-US" sz="1200" dirty="0"/>
            </a:p>
          </p:txBody>
        </p:sp>
        <p:cxnSp>
          <p:nvCxnSpPr>
            <p:cNvPr id="14" name="Straight Arrow Connector 13"/>
            <p:cNvCxnSpPr>
              <a:stCxn id="12" idx="1"/>
            </p:cNvCxnSpPr>
            <p:nvPr/>
          </p:nvCxnSpPr>
          <p:spPr bwMode="auto">
            <a:xfrm rot="10800000" flipV="1">
              <a:off x="1820768" y="5960771"/>
              <a:ext cx="122404" cy="3817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Rectangle 15"/>
            <p:cNvSpPr/>
            <p:nvPr/>
          </p:nvSpPr>
          <p:spPr bwMode="auto">
            <a:xfrm>
              <a:off x="864482" y="6143605"/>
              <a:ext cx="864482" cy="1989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03009" y="6580480"/>
              <a:ext cx="1042229" cy="23083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from Van </a:t>
              </a:r>
              <a:r>
                <a:rPr lang="en-US" sz="900" dirty="0" err="1" smtClean="0"/>
                <a:t>Kooten</a:t>
              </a:r>
              <a:endParaRPr lang="en-US" sz="9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814339" y="2639728"/>
            <a:ext cx="3174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D03338"/>
                </a:solidFill>
              </a:rPr>
              <a:t>New particles possible in the loop</a:t>
            </a:r>
            <a:endParaRPr lang="en-US" sz="2000" i="1" dirty="0">
              <a:solidFill>
                <a:srgbClr val="D0333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85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Mixing formalism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Hamiltonian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Schrodinger equation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Diagonalizing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7" y="1711910"/>
            <a:ext cx="8792094" cy="1099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92" y="3410482"/>
            <a:ext cx="5247340" cy="1111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21" y="5021682"/>
            <a:ext cx="5519888" cy="1227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910" y="6190376"/>
            <a:ext cx="3340731" cy="5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50" y="1076431"/>
            <a:ext cx="4243684" cy="2415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Mixing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111" y="3477836"/>
            <a:ext cx="4081310" cy="2389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2082"/>
            <a:ext cx="3734050" cy="2805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101" y="5809953"/>
            <a:ext cx="3964655" cy="307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70" y="3599998"/>
            <a:ext cx="3734050" cy="2582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65" y="6144383"/>
            <a:ext cx="3626195" cy="231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2682" y="5351417"/>
            <a:ext cx="237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seen by ARGUS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64269" y="5040559"/>
            <a:ext cx="257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measured by CDF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2152" y="4963835"/>
            <a:ext cx="6474166" cy="12625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12" y="935672"/>
            <a:ext cx="8469962" cy="4953000"/>
          </a:xfrm>
        </p:spPr>
        <p:txBody>
          <a:bodyPr/>
          <a:lstStyle/>
          <a:p>
            <a:r>
              <a:rPr lang="en-US" sz="2800" dirty="0" smtClean="0"/>
              <a:t>D*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→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D</a:t>
            </a:r>
            <a:r>
              <a:rPr lang="en-US" sz="2800" baseline="30000" dirty="0" err="1" smtClean="0"/>
              <a:t>o</a:t>
            </a:r>
            <a:r>
              <a:rPr lang="en-US" sz="2800" dirty="0" smtClean="0"/>
              <a:t> provides an initial flavor tag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“Wrong-sign” (WS) D</a:t>
            </a:r>
            <a:r>
              <a:rPr lang="en-US" sz="2800" baseline="30000" dirty="0" smtClean="0">
                <a:solidFill>
                  <a:srgbClr val="000090"/>
                </a:solidFill>
              </a:rPr>
              <a:t>o</a:t>
            </a:r>
            <a:r>
              <a:rPr lang="en-US" sz="2800" dirty="0" smtClean="0">
                <a:solidFill>
                  <a:srgbClr val="000090"/>
                </a:solidFill>
              </a:rPr>
              <a:t> can appear via mixing or a rare decay that gives the same final state called doubly-</a:t>
            </a:r>
            <a:r>
              <a:rPr lang="en-US" sz="2800" dirty="0" err="1" smtClean="0">
                <a:solidFill>
                  <a:srgbClr val="000090"/>
                </a:solidFill>
              </a:rPr>
              <a:t>Cabbibo</a:t>
            </a:r>
            <a:r>
              <a:rPr lang="en-US" sz="2800" dirty="0" smtClean="0">
                <a:solidFill>
                  <a:srgbClr val="000090"/>
                </a:solidFill>
              </a:rPr>
              <a:t> suppressed decay (DCS), where DCS follow ~exp(-t/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90"/>
                </a:solidFill>
              </a:rPr>
              <a:t>D</a:t>
            </a:r>
            <a:r>
              <a:rPr lang="en-US" sz="1600" dirty="0" err="1" smtClean="0">
                <a:solidFill>
                  <a:srgbClr val="000090"/>
                </a:solidFill>
              </a:rPr>
              <a:t>o</a:t>
            </a:r>
            <a:r>
              <a:rPr lang="en-US" sz="2800" dirty="0" smtClean="0">
                <a:solidFill>
                  <a:srgbClr val="000090"/>
                </a:solidFill>
              </a:rPr>
              <a:t>). Mixing, however, depends on t in a more complicated way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Define </a:t>
            </a:r>
            <a:r>
              <a:rPr lang="en-US" sz="2800" i="1" dirty="0" smtClean="0"/>
              <a:t>R</a:t>
            </a:r>
            <a:r>
              <a:rPr lang="en-US" sz="2800" i="1" baseline="-25000" dirty="0" smtClean="0"/>
              <a:t>D</a:t>
            </a:r>
            <a:r>
              <a:rPr lang="en-US" sz="2800" dirty="0" smtClean="0"/>
              <a:t>=DCS/(</a:t>
            </a:r>
            <a:r>
              <a:rPr lang="en-US" sz="2800" dirty="0" err="1" smtClean="0"/>
              <a:t>Cabibbo</a:t>
            </a:r>
            <a:r>
              <a:rPr lang="en-US" sz="2800" dirty="0" smtClean="0"/>
              <a:t> favored). Mixing is parameterized as </a:t>
            </a:r>
            <a:r>
              <a:rPr lang="en-US" sz="2800" dirty="0" err="1" smtClean="0"/>
              <a:t>x</a:t>
            </a:r>
            <a:r>
              <a:rPr lang="en-US" sz="2800" dirty="0" smtClean="0"/>
              <a:t>´ &amp; </a:t>
            </a:r>
            <a:r>
              <a:rPr lang="en-US" sz="2800" dirty="0" err="1" smtClean="0"/>
              <a:t>y</a:t>
            </a:r>
            <a:r>
              <a:rPr lang="en-US" sz="2800" dirty="0" smtClean="0"/>
              <a:t>´, functions of </a:t>
            </a:r>
            <a:r>
              <a:rPr lang="en-US" sz="2800" dirty="0" smtClean="0">
                <a:latin typeface="Symbol" charset="2"/>
                <a:cs typeface="Symbol" charset="2"/>
              </a:rPr>
              <a:t>D</a:t>
            </a:r>
            <a:r>
              <a:rPr lang="en-US" sz="2800" dirty="0" smtClean="0"/>
              <a:t>m &amp; </a:t>
            </a:r>
            <a:r>
              <a:rPr lang="en-US" sz="2800" dirty="0" smtClean="0">
                <a:latin typeface="Symbol" charset="2"/>
                <a:cs typeface="Symbol" charset="2"/>
              </a:rPr>
              <a:t>DG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Measure Wrong-sign/Right-sign, </a:t>
            </a:r>
            <a:r>
              <a:rPr lang="en-US" sz="2800" dirty="0" err="1" smtClean="0"/>
              <a:t>R(t</a:t>
            </a:r>
            <a:r>
              <a:rPr lang="en-US" sz="2800" dirty="0" smtClean="0"/>
              <a:t>)= (WS/RS)</a:t>
            </a:r>
          </a:p>
          <a:p>
            <a:pPr>
              <a:buNone/>
            </a:pPr>
            <a:r>
              <a:rPr lang="en-US" sz="2800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o</a:t>
            </a:r>
            <a:r>
              <a:rPr lang="en-US" dirty="0"/>
              <a:t>-D</a:t>
            </a:r>
            <a:r>
              <a:rPr lang="en-US" baseline="30000" dirty="0"/>
              <a:t>o</a:t>
            </a:r>
            <a:r>
              <a:rPr lang="en-US" dirty="0"/>
              <a:t>  </a:t>
            </a:r>
            <a:r>
              <a:rPr lang="en-US" dirty="0" smtClean="0"/>
              <a:t>Mixing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202106" y="1460093"/>
            <a:ext cx="224583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74240" y="217338"/>
            <a:ext cx="50936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285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292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00" y="944452"/>
            <a:ext cx="6784831" cy="2772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Charm mixing result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7220" y="3720775"/>
            <a:ext cx="6894972" cy="3132118"/>
            <a:chOff x="77220" y="3720775"/>
            <a:chExt cx="6894972" cy="31321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20" y="3720775"/>
              <a:ext cx="3402771" cy="31185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6157" y="3912143"/>
              <a:ext cx="3436035" cy="29407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30850" y="4813300"/>
              <a:ext cx="29868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.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97" y="1008241"/>
            <a:ext cx="2657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D*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→</a:t>
            </a:r>
            <a:r>
              <a:rPr lang="en-US" sz="3200" dirty="0" err="1" smtClean="0">
                <a:latin typeface="Symbol" charset="2"/>
                <a:cs typeface="Symbol" charset="2"/>
              </a:rPr>
              <a:t>p</a:t>
            </a:r>
            <a:r>
              <a:rPr lang="en-US" sz="3200" baseline="30000" dirty="0" err="1" smtClean="0"/>
              <a:t>+</a:t>
            </a:r>
            <a:r>
              <a:rPr lang="en-US" sz="3200" dirty="0" err="1" smtClean="0"/>
              <a:t>D</a:t>
            </a:r>
            <a:r>
              <a:rPr lang="en-US" sz="3200" baseline="30000" dirty="0" err="1" smtClean="0"/>
              <a:t>o</a:t>
            </a:r>
            <a:r>
              <a:rPr lang="en-US" sz="3200" dirty="0" smtClean="0"/>
              <a:t>,</a:t>
            </a:r>
          </a:p>
          <a:p>
            <a:r>
              <a:rPr lang="en-US" sz="3200" dirty="0" err="1" smtClean="0"/>
              <a:t>D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→K</a:t>
            </a:r>
            <a:r>
              <a:rPr lang="en-US" sz="4000" baseline="30000" dirty="0" err="1" smtClean="0"/>
              <a:t>-</a:t>
            </a:r>
            <a:r>
              <a:rPr lang="en-US" sz="3200" dirty="0" err="1" smtClean="0">
                <a:latin typeface="Symbol" charset="2"/>
                <a:cs typeface="Symbol" charset="2"/>
              </a:rPr>
              <a:t>p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 </a:t>
            </a:r>
            <a:r>
              <a:rPr lang="en-US" sz="2400" dirty="0" smtClean="0"/>
              <a:t>(RS)</a:t>
            </a:r>
          </a:p>
          <a:p>
            <a:r>
              <a:rPr lang="en-US" sz="3200" dirty="0" err="1" smtClean="0"/>
              <a:t>D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→K</a:t>
            </a:r>
            <a:r>
              <a:rPr lang="en-US" sz="4000" baseline="30000" dirty="0" err="1" smtClean="0"/>
              <a:t>+</a:t>
            </a:r>
            <a:r>
              <a:rPr lang="en-US" sz="3200" dirty="0" err="1" smtClean="0">
                <a:latin typeface="Symbol" charset="2"/>
                <a:cs typeface="Symbol" charset="2"/>
              </a:rPr>
              <a:t>p</a:t>
            </a:r>
            <a:r>
              <a:rPr lang="en-US" sz="3200" baseline="30000" dirty="0" smtClean="0"/>
              <a:t>-</a:t>
            </a:r>
            <a:r>
              <a:rPr lang="en-US" sz="2400" dirty="0" smtClean="0"/>
              <a:t> (WS)</a:t>
            </a:r>
          </a:p>
          <a:p>
            <a:endParaRPr lang="en-US" sz="2400" dirty="0" smtClean="0"/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229116" y="2435490"/>
            <a:ext cx="683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RS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275129" y="2600984"/>
            <a:ext cx="76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871351" y="4018972"/>
            <a:ext cx="2279432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No mixing</a:t>
            </a:r>
          </a:p>
          <a:p>
            <a:r>
              <a:rPr lang="en-US" sz="2000" dirty="0" smtClean="0"/>
              <a:t>excluded at 9.1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systematic errors </a:t>
            </a:r>
          </a:p>
          <a:p>
            <a:r>
              <a:rPr lang="en-US" sz="2000" dirty="0" smtClean="0"/>
              <a:t>are included</a:t>
            </a:r>
          </a:p>
          <a:p>
            <a:r>
              <a:rPr lang="en-US" sz="2000" dirty="0" err="1" smtClean="0"/>
              <a:t>y</a:t>
            </a:r>
            <a:r>
              <a:rPr lang="en-US" sz="2000" dirty="0" smtClean="0"/>
              <a:t>´=(7.2±2.4)%</a:t>
            </a:r>
          </a:p>
          <a:p>
            <a:r>
              <a:rPr lang="en-US" sz="2000" dirty="0" smtClean="0"/>
              <a:t>x´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=(-0.09±0.13)%</a:t>
            </a:r>
          </a:p>
          <a:p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70217" y="2081954"/>
            <a:ext cx="157119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2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B mixing CKM constraints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6499"/>
            <a:ext cx="8229600" cy="4953000"/>
          </a:xfrm>
        </p:spPr>
        <p:txBody>
          <a:bodyPr/>
          <a:lstStyle/>
          <a:p>
            <a:r>
              <a:rPr lang="en-US" dirty="0" smtClean="0"/>
              <a:t>For B</a:t>
            </a:r>
            <a:r>
              <a:rPr lang="en-US" baseline="30000" dirty="0" smtClean="0"/>
              <a:t>0</a:t>
            </a:r>
            <a:r>
              <a:rPr lang="en-US" dirty="0" smtClean="0"/>
              <a:t> mixing</a:t>
            </a:r>
          </a:p>
          <a:p>
            <a:endParaRPr lang="en-US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B</a:t>
            </a:r>
            <a:r>
              <a:rPr lang="en-US" baseline="-25000" dirty="0" smtClean="0"/>
              <a:t>B</a:t>
            </a:r>
            <a:r>
              <a:rPr lang="en-US" dirty="0" smtClean="0"/>
              <a:t> is a theoretical parameter,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B</a:t>
            </a:r>
            <a:r>
              <a:rPr lang="en-US" dirty="0" smtClean="0"/>
              <a:t>, the meson decay constant is also estimated theoretically though in principle measuring B</a:t>
            </a:r>
            <a:r>
              <a:rPr lang="en-US" baseline="30000" dirty="0" smtClean="0"/>
              <a:t>-</a:t>
            </a:r>
            <a:r>
              <a:rPr lang="en-US" dirty="0" smtClean="0"/>
              <a:t>→</a:t>
            </a:r>
            <a:r>
              <a:rPr lang="en-US" dirty="0" err="1" smtClean="0">
                <a:latin typeface="Symbol" charset="2"/>
                <a:cs typeface="Symbol" charset="2"/>
              </a:rPr>
              <a:t>tn</a:t>
            </a:r>
            <a:r>
              <a:rPr lang="en-US" dirty="0" smtClean="0"/>
              <a:t> would determine |V</a:t>
            </a:r>
            <a:r>
              <a:rPr lang="en-US" baseline="-25000" dirty="0" smtClean="0"/>
              <a:t>ub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f</a:t>
            </a:r>
            <a:r>
              <a:rPr lang="en-US" baseline="-25000" dirty="0" smtClean="0"/>
              <a:t>B</a:t>
            </a:r>
            <a:r>
              <a:rPr lang="en-US" baseline="30000" dirty="0" smtClean="0"/>
              <a:t>2</a:t>
            </a:r>
            <a:r>
              <a:rPr lang="en-US" dirty="0" smtClean="0"/>
              <a:t>. F is a known function &amp;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baseline="-25000" dirty="0" smtClean="0"/>
              <a:t>QCD</a:t>
            </a:r>
            <a:r>
              <a:rPr lang="en-US" dirty="0"/>
              <a:t>~</a:t>
            </a:r>
            <a:r>
              <a:rPr lang="en-US" dirty="0" smtClean="0"/>
              <a:t>0.8</a:t>
            </a:r>
          </a:p>
          <a:p>
            <a:r>
              <a:rPr lang="en-US" dirty="0" smtClean="0"/>
              <a:t>Similar Eq. for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mixing. Errors cancel in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04" y="1451797"/>
            <a:ext cx="7237936" cy="963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14" y="5174944"/>
            <a:ext cx="6081371" cy="12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78" y="1653327"/>
            <a:ext cx="6099742" cy="1819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 model fermions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SM gauge bosons: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, W</a:t>
            </a:r>
            <a:r>
              <a:rPr lang="en-US" baseline="30000" dirty="0" smtClean="0"/>
              <a:t>±</a:t>
            </a:r>
            <a:r>
              <a:rPr lang="en-US" dirty="0" smtClean="0"/>
              <a:t>, Z</a:t>
            </a:r>
            <a:r>
              <a:rPr lang="en-US" baseline="30000" dirty="0" smtClean="0"/>
              <a:t>0</a:t>
            </a:r>
            <a:r>
              <a:rPr lang="en-US" dirty="0" smtClean="0"/>
              <a:t> &amp; H</a:t>
            </a:r>
            <a:r>
              <a:rPr lang="en-US" baseline="30000" dirty="0" smtClean="0"/>
              <a:t>0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Lagrangian</a:t>
            </a:r>
            <a:r>
              <a:rPr lang="en-US" dirty="0" smtClean="0"/>
              <a:t> for charged current interactions is</a:t>
            </a:r>
          </a:p>
          <a:p>
            <a:endParaRPr lang="en-US" dirty="0"/>
          </a:p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59" y="4421326"/>
            <a:ext cx="2899865" cy="680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662" y="5213933"/>
            <a:ext cx="5702072" cy="10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083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 mixing &amp; CKM constraints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271" y="1018666"/>
            <a:ext cx="8229600" cy="4953000"/>
          </a:xfrm>
        </p:spPr>
        <p:txBody>
          <a:bodyPr/>
          <a:lstStyle/>
          <a:p>
            <a:r>
              <a:rPr lang="en-US" dirty="0" smtClean="0"/>
              <a:t>We have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 the ratio gives </a:t>
            </a:r>
          </a:p>
          <a:p>
            <a:pPr marL="0" indent="0">
              <a:buNone/>
            </a:pPr>
            <a:r>
              <a:rPr lang="en-US" dirty="0" smtClean="0"/>
              <a:t>a circle in the (</a:t>
            </a:r>
            <a:r>
              <a:rPr lang="en-US" dirty="0" err="1" smtClean="0">
                <a:latin typeface="Symbol" charset="2"/>
                <a:cs typeface="Symbol" charset="2"/>
              </a:rPr>
              <a:t>r,h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plane centered </a:t>
            </a:r>
          </a:p>
          <a:p>
            <a:pPr marL="0" indent="0">
              <a:buNone/>
            </a:pPr>
            <a:r>
              <a:rPr lang="en-US" dirty="0" smtClean="0"/>
              <a:t>at (1,0).</a:t>
            </a:r>
          </a:p>
          <a:p>
            <a:r>
              <a:rPr lang="en-US" dirty="0" smtClean="0"/>
              <a:t>(Modulo small higher</a:t>
            </a:r>
          </a:p>
          <a:p>
            <a:pPr marL="0" indent="0">
              <a:buNone/>
            </a:pPr>
            <a:r>
              <a:rPr lang="en-US" dirty="0" smtClean="0"/>
              <a:t>order corrections)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837"/>
            <a:ext cx="9144000" cy="1199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396" y="2184614"/>
            <a:ext cx="4759604" cy="42804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472382" y="2477672"/>
            <a:ext cx="328593" cy="2397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957341" y="3419009"/>
            <a:ext cx="1687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278480" y="3420432"/>
            <a:ext cx="1687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410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Sakharov conditions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99" y="929867"/>
            <a:ext cx="8562466" cy="4953000"/>
          </a:xfrm>
        </p:spPr>
        <p:txBody>
          <a:bodyPr/>
          <a:lstStyle/>
          <a:p>
            <a:r>
              <a:rPr lang="en-US" dirty="0" smtClean="0"/>
              <a:t>Big bang gave matter &amp; anti-matter</a:t>
            </a:r>
          </a:p>
          <a:p>
            <a:r>
              <a:rPr lang="en-US" dirty="0" smtClean="0"/>
              <a:t>For the Universe to exist:</a:t>
            </a:r>
          </a:p>
          <a:p>
            <a:pPr marL="858837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Baryon # violation</a:t>
            </a:r>
          </a:p>
          <a:p>
            <a:pPr marL="858837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Departure from thermal equilibrium</a:t>
            </a:r>
          </a:p>
          <a:p>
            <a:pPr marL="858837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660066"/>
                </a:solidFill>
              </a:rPr>
              <a:t>C &amp; CP violation, where C is charge conjugation, </a:t>
            </a:r>
            <a:r>
              <a:rPr lang="en-US" dirty="0" err="1" smtClean="0">
                <a:solidFill>
                  <a:srgbClr val="660066"/>
                </a:solidFill>
              </a:rPr>
              <a:t>e.g</a:t>
            </a:r>
            <a:r>
              <a:rPr lang="en-US" dirty="0" smtClean="0">
                <a:solidFill>
                  <a:srgbClr val="660066"/>
                </a:solidFill>
              </a:rPr>
              <a:t>, </a:t>
            </a:r>
            <a:r>
              <a:rPr lang="en-US" dirty="0" err="1" smtClean="0">
                <a:solidFill>
                  <a:srgbClr val="660066"/>
                </a:solidFill>
              </a:rPr>
              <a:t>C|p</a:t>
            </a:r>
            <a:r>
              <a:rPr lang="en-US" dirty="0" smtClean="0">
                <a:solidFill>
                  <a:srgbClr val="660066"/>
                </a:solidFill>
              </a:rPr>
              <a:t>&gt;=±|p&gt;, &amp; P is parity </a:t>
            </a:r>
            <a:r>
              <a:rPr lang="en-US" dirty="0" err="1" smtClean="0">
                <a:solidFill>
                  <a:srgbClr val="660066"/>
                </a:solidFill>
              </a:rPr>
              <a:t>P|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(</a:t>
            </a:r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r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)</a:t>
            </a:r>
            <a:r>
              <a:rPr lang="en-US" dirty="0" smtClean="0">
                <a:solidFill>
                  <a:srgbClr val="660066"/>
                </a:solidFill>
              </a:rPr>
              <a:t>&gt;=±</a:t>
            </a:r>
            <a:r>
              <a:rPr lang="en-US" dirty="0">
                <a:solidFill>
                  <a:srgbClr val="660066"/>
                </a:solidFill>
              </a:rPr>
              <a:t>|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y(-</a:t>
            </a:r>
            <a:r>
              <a:rPr lang="en-US" b="1" dirty="0" smtClean="0">
                <a:solidFill>
                  <a:srgbClr val="660066"/>
                </a:solidFill>
                <a:cs typeface="Arial"/>
              </a:rPr>
              <a:t>r</a:t>
            </a:r>
            <a:r>
              <a:rPr lang="en-US" dirty="0">
                <a:solidFill>
                  <a:srgbClr val="660066"/>
                </a:solidFill>
                <a:latin typeface="Symbol" charset="2"/>
                <a:cs typeface="Symbol" charset="2"/>
              </a:rPr>
              <a:t>)</a:t>
            </a:r>
            <a:r>
              <a:rPr lang="en-US" dirty="0" smtClean="0">
                <a:solidFill>
                  <a:srgbClr val="660066"/>
                </a:solidFill>
              </a:rPr>
              <a:t>&gt;</a:t>
            </a:r>
          </a:p>
          <a:p>
            <a:pPr lvl="1"/>
            <a:r>
              <a:rPr lang="en-US" dirty="0" smtClean="0"/>
              <a:t>1. </a:t>
            </a:r>
            <a:r>
              <a:rPr lang="en-US" dirty="0" smtClean="0">
                <a:solidFill>
                  <a:srgbClr val="FF0000"/>
                </a:solidFill>
              </a:rPr>
              <a:t>is satisfied as SM gives B violation at high T</a:t>
            </a:r>
          </a:p>
          <a:p>
            <a:pPr lvl="1"/>
            <a:r>
              <a:rPr lang="en-US" dirty="0" smtClean="0"/>
              <a:t>2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s satisfied from the EW phase transition</a:t>
            </a:r>
          </a:p>
          <a:p>
            <a:pPr lvl="1"/>
            <a:r>
              <a:rPr lang="en-US" dirty="0" smtClean="0"/>
              <a:t>3. </a:t>
            </a:r>
            <a:r>
              <a:rPr lang="en-US" dirty="0" smtClean="0">
                <a:solidFill>
                  <a:srgbClr val="660066"/>
                </a:solidFill>
              </a:rPr>
              <a:t>C &amp; CP are violated by weak interactions</a:t>
            </a:r>
          </a:p>
          <a:p>
            <a:r>
              <a:rPr lang="en-US" dirty="0" smtClean="0"/>
              <a:t>BUT amount of CPV is too small by 10</a:t>
            </a:r>
            <a:r>
              <a:rPr lang="en-US" baseline="30000" dirty="0" smtClean="0"/>
              <a:t>9</a:t>
            </a:r>
            <a:r>
              <a:rPr lang="en-US" dirty="0" smtClean="0"/>
              <a:t>, so new sources need to be found</a:t>
            </a:r>
            <a:endParaRPr lang="en-US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46562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formalism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idea: two interfering amplitudes that ultimately involve the CKM parameter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Favorable if </a:t>
            </a:r>
            <a:r>
              <a:rPr lang="en-US" b="1" dirty="0" smtClean="0">
                <a:latin typeface="Savoye LET Plain:1.0"/>
                <a:cs typeface="Savoye LET Plain:1.0"/>
              </a:rPr>
              <a:t>A</a:t>
            </a:r>
            <a:r>
              <a:rPr lang="en-US" dirty="0" smtClean="0"/>
              <a:t> &amp; </a:t>
            </a:r>
            <a:r>
              <a:rPr lang="en-US" b="1" dirty="0" smtClean="0">
                <a:latin typeface="Savoye LET Plain:1.0"/>
                <a:cs typeface="Savoye LET Plain:1.0"/>
              </a:rPr>
              <a:t>B</a:t>
            </a:r>
            <a:r>
              <a:rPr lang="en-US" dirty="0" smtClean="0"/>
              <a:t> are about the same size</a:t>
            </a:r>
          </a:p>
          <a:p>
            <a:r>
              <a:rPr lang="en-US" dirty="0" smtClean="0"/>
              <a:t>Resulting rate difference depends on both a strong &amp; weak phase difference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0540"/>
            <a:ext cx="9144000" cy="20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43" y="0"/>
            <a:ext cx="8016227" cy="1139825"/>
          </a:xfrm>
        </p:spPr>
        <p:txBody>
          <a:bodyPr/>
          <a:lstStyle/>
          <a:p>
            <a:r>
              <a:rPr lang="en-US" sz="6600" dirty="0" smtClean="0"/>
              <a:t>CP formalism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93" y="1143000"/>
            <a:ext cx="8883866" cy="4953000"/>
          </a:xfrm>
        </p:spPr>
        <p:txBody>
          <a:bodyPr/>
          <a:lstStyle/>
          <a:p>
            <a:r>
              <a:rPr lang="en-US" sz="3200" dirty="0" smtClean="0"/>
              <a:t>Consider specifically |B</a:t>
            </a:r>
            <a:r>
              <a:rPr lang="en-US" sz="3200" baseline="30000" dirty="0" smtClean="0"/>
              <a:t>0</a:t>
            </a:r>
            <a:r>
              <a:rPr lang="en-US" sz="3200" dirty="0" smtClean="0"/>
              <a:t>＞, but this can be for any P</a:t>
            </a:r>
            <a:r>
              <a:rPr lang="en-US" sz="3200" baseline="30000" dirty="0" smtClean="0"/>
              <a:t>0</a:t>
            </a:r>
            <a:r>
              <a:rPr lang="en-US" sz="3200" dirty="0"/>
              <a:t>: </a:t>
            </a:r>
            <a:r>
              <a:rPr lang="en-US" sz="3200" dirty="0" smtClean="0"/>
              <a:t>K</a:t>
            </a:r>
            <a:r>
              <a:rPr lang="en-US" sz="3200" baseline="30000" dirty="0"/>
              <a:t>0</a:t>
            </a:r>
            <a:r>
              <a:rPr lang="en-US" sz="3200" dirty="0" smtClean="0"/>
              <a:t>, B</a:t>
            </a:r>
            <a:r>
              <a:rPr lang="en-US" sz="3200" baseline="30000" dirty="0"/>
              <a:t>0</a:t>
            </a:r>
            <a:r>
              <a:rPr lang="en-US" sz="3200" dirty="0" smtClean="0"/>
              <a:t>, B</a:t>
            </a:r>
            <a:r>
              <a:rPr lang="en-US" sz="3200" baseline="30000" dirty="0"/>
              <a:t>0</a:t>
            </a:r>
            <a:r>
              <a:rPr lang="en-US" sz="3200" baseline="-25000" dirty="0" smtClean="0"/>
              <a:t>s</a:t>
            </a:r>
            <a:r>
              <a:rPr lang="en-US" sz="3200" dirty="0" smtClean="0"/>
              <a:t>, or D</a:t>
            </a:r>
            <a:r>
              <a:rPr lang="en-US" sz="3200" baseline="30000" dirty="0"/>
              <a:t>0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CP</a:t>
            </a:r>
            <a:r>
              <a:rPr lang="en-US" sz="3200" dirty="0"/>
              <a:t>|B</a:t>
            </a:r>
            <a:r>
              <a:rPr lang="en-US" sz="3200" baseline="30000" dirty="0"/>
              <a:t>0</a:t>
            </a:r>
            <a:r>
              <a:rPr lang="en-US" sz="3200" dirty="0"/>
              <a:t>＞</a:t>
            </a:r>
            <a:r>
              <a:rPr lang="en-US" sz="3200" dirty="0" smtClean="0"/>
              <a:t>=</a:t>
            </a:r>
            <a:r>
              <a:rPr lang="en-US" sz="3200" dirty="0"/>
              <a:t>|B</a:t>
            </a:r>
            <a:r>
              <a:rPr lang="en-US" sz="3200" baseline="30000" dirty="0"/>
              <a:t>0</a:t>
            </a:r>
            <a:r>
              <a:rPr lang="en-US" sz="3200" dirty="0"/>
              <a:t>＞</a:t>
            </a:r>
            <a:r>
              <a:rPr lang="en-US" sz="3200" dirty="0" smtClean="0"/>
              <a:t>. So these are not CP </a:t>
            </a:r>
            <a:r>
              <a:rPr lang="en-US" sz="3200" dirty="0" err="1" smtClean="0"/>
              <a:t>eigenstates</a:t>
            </a:r>
            <a:r>
              <a:rPr lang="en-US" sz="3200" dirty="0" smtClean="0"/>
              <a:t>, but </a:t>
            </a:r>
          </a:p>
          <a:p>
            <a:r>
              <a:rPr lang="en-US" sz="3200" dirty="0" smtClean="0"/>
              <a:t>                             &amp;                                are with  </a:t>
            </a:r>
            <a:r>
              <a:rPr lang="en-US" sz="3200" dirty="0"/>
              <a:t>CP|</a:t>
            </a:r>
            <a:r>
              <a:rPr lang="en-US" sz="3200" dirty="0" smtClean="0"/>
              <a:t>B</a:t>
            </a:r>
            <a:r>
              <a:rPr lang="en-US" sz="3200" baseline="-25000" dirty="0" smtClean="0"/>
              <a:t>1</a:t>
            </a:r>
            <a:r>
              <a:rPr lang="en-US" sz="3200" baseline="30000" dirty="0" smtClean="0"/>
              <a:t>0</a:t>
            </a:r>
            <a:r>
              <a:rPr lang="en-US" sz="3200" dirty="0"/>
              <a:t>＞=|</a:t>
            </a:r>
            <a:r>
              <a:rPr lang="en-US" sz="3200" dirty="0" smtClean="0"/>
              <a:t>B</a:t>
            </a:r>
            <a:r>
              <a:rPr lang="en-US" sz="3200" baseline="-25000" dirty="0"/>
              <a:t>1</a:t>
            </a:r>
            <a:r>
              <a:rPr lang="en-US" sz="3200" baseline="30000" dirty="0" smtClean="0"/>
              <a:t>0</a:t>
            </a:r>
            <a:r>
              <a:rPr lang="en-US" sz="3200" dirty="0" smtClean="0"/>
              <a:t>＞ &amp; </a:t>
            </a:r>
            <a:r>
              <a:rPr lang="en-US" sz="3200" dirty="0"/>
              <a:t>CP|</a:t>
            </a:r>
            <a:r>
              <a:rPr lang="en-US" sz="3200" dirty="0" smtClean="0"/>
              <a:t>B</a:t>
            </a:r>
            <a:r>
              <a:rPr lang="en-US" sz="3200" baseline="-25000" dirty="0" smtClean="0"/>
              <a:t>2</a:t>
            </a:r>
            <a:r>
              <a:rPr lang="en-US" sz="3200" baseline="30000" dirty="0" smtClean="0"/>
              <a:t>0</a:t>
            </a:r>
            <a:r>
              <a:rPr lang="en-US" sz="3200" dirty="0"/>
              <a:t>＞</a:t>
            </a:r>
            <a:r>
              <a:rPr lang="en-US" sz="3200" dirty="0" smtClean="0"/>
              <a:t>=</a:t>
            </a:r>
            <a:r>
              <a:rPr lang="en-US" sz="3200" dirty="0" smtClean="0">
                <a:latin typeface="Symbol" charset="2"/>
                <a:cs typeface="Symbol" charset="2"/>
              </a:rPr>
              <a:t>-</a:t>
            </a:r>
            <a:r>
              <a:rPr lang="en-US" sz="3200" dirty="0" smtClean="0"/>
              <a:t>|B</a:t>
            </a:r>
            <a:r>
              <a:rPr lang="en-US" sz="3200" baseline="-25000" dirty="0" smtClean="0"/>
              <a:t>2</a:t>
            </a:r>
            <a:r>
              <a:rPr lang="en-US" sz="3200" baseline="30000" dirty="0" smtClean="0"/>
              <a:t>0</a:t>
            </a:r>
            <a:r>
              <a:rPr lang="en-US" sz="3200" dirty="0" smtClean="0"/>
              <a:t>＞</a:t>
            </a:r>
          </a:p>
          <a:p>
            <a:r>
              <a:rPr lang="en-US" sz="3200" dirty="0" smtClean="0"/>
              <a:t>To allow for CPV define 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w</a:t>
            </a:r>
            <a:r>
              <a:rPr lang="en-US" sz="3200" dirty="0" smtClean="0"/>
              <a:t>here CP is violated if |p/q|≠1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451728" y="2289754"/>
            <a:ext cx="22634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74" y="3251731"/>
            <a:ext cx="3157315" cy="6444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463" y="3280368"/>
            <a:ext cx="2951774" cy="572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8" y="4916057"/>
            <a:ext cx="7240010" cy="5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373" y="0"/>
            <a:ext cx="8042227" cy="1139825"/>
          </a:xfrm>
        </p:spPr>
        <p:txBody>
          <a:bodyPr/>
          <a:lstStyle/>
          <a:p>
            <a:r>
              <a:rPr lang="en-US" sz="3200" dirty="0">
                <a:solidFill>
                  <a:srgbClr val="006633"/>
                </a:solidFill>
              </a:rPr>
              <a:t>CPV via interference of mixing &amp;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7286"/>
            <a:ext cx="8229600" cy="4953000"/>
          </a:xfrm>
        </p:spPr>
        <p:txBody>
          <a:bodyPr/>
          <a:lstStyle/>
          <a:p>
            <a:r>
              <a:rPr lang="en-US" dirty="0" smtClean="0"/>
              <a:t>Here we are interested in a final state that can be reached by either a |P</a:t>
            </a:r>
            <a:r>
              <a:rPr lang="en-US" baseline="30000" dirty="0" smtClean="0"/>
              <a:t>0</a:t>
            </a:r>
            <a:r>
              <a:rPr lang="en-US" dirty="0" smtClean="0"/>
              <a:t>＞ or a |P</a:t>
            </a:r>
            <a:r>
              <a:rPr lang="en-US" baseline="30000" dirty="0" smtClean="0"/>
              <a:t>0</a:t>
            </a:r>
            <a:r>
              <a:rPr lang="en-US" dirty="0" smtClean="0"/>
              <a:t>＞</a:t>
            </a:r>
          </a:p>
          <a:p>
            <a:r>
              <a:rPr lang="en-US" dirty="0" smtClean="0"/>
              <a:t>Then we can utilize </a:t>
            </a:r>
          </a:p>
          <a:p>
            <a:pPr marL="0" indent="0">
              <a:buNone/>
            </a:pPr>
            <a:r>
              <a:rPr lang="en-US" dirty="0" smtClean="0"/>
              <a:t>mixing to provide another</a:t>
            </a:r>
          </a:p>
          <a:p>
            <a:pPr marL="0" indent="0">
              <a:buNone/>
            </a:pPr>
            <a:r>
              <a:rPr lang="en-US" dirty="0" smtClean="0"/>
              <a:t>Interfering amplitude </a:t>
            </a:r>
          </a:p>
          <a:p>
            <a:r>
              <a:rPr lang="en-US" i="1" dirty="0" smtClean="0"/>
              <a:t>f</a:t>
            </a:r>
            <a:r>
              <a:rPr lang="en-US" dirty="0" smtClean="0"/>
              <a:t> can be a CP </a:t>
            </a:r>
            <a:r>
              <a:rPr lang="en-US" dirty="0" err="1" smtClean="0"/>
              <a:t>eigenstate</a:t>
            </a:r>
            <a:r>
              <a:rPr lang="en-US" dirty="0" smtClean="0"/>
              <a:t>,                               but it doesn’t have to be</a:t>
            </a:r>
          </a:p>
          <a:p>
            <a:r>
              <a:rPr lang="en-US" dirty="0" smtClean="0"/>
              <a:t>Define                                                  . If </a:t>
            </a:r>
          </a:p>
          <a:p>
            <a:pPr marL="0" indent="0">
              <a:buNone/>
            </a:pPr>
            <a:r>
              <a:rPr lang="en-US" dirty="0" smtClean="0"/>
              <a:t>we have “direct” CPV, but all that is needed is for                 which can happen even if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7343211" y="1530115"/>
            <a:ext cx="22634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976" y="2064491"/>
            <a:ext cx="3345438" cy="1548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775" y="3744711"/>
            <a:ext cx="2655938" cy="379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597" y="4617501"/>
            <a:ext cx="4966190" cy="505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548" y="4570448"/>
            <a:ext cx="987073" cy="5922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359" y="5669720"/>
            <a:ext cx="1483533" cy="648145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927731"/>
              </p:ext>
            </p:extLst>
          </p:nvPr>
        </p:nvGraphicFramePr>
        <p:xfrm>
          <a:off x="7328590" y="5676915"/>
          <a:ext cx="1122471" cy="73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76" name="Equation" r:id="rId8" imgW="736600" imgH="482600" progId="Equation.DSMT4">
                  <p:embed/>
                </p:oleObj>
              </mc:Choice>
              <mc:Fallback>
                <p:oleObj name="Equation" r:id="rId8" imgW="7366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28590" y="5676915"/>
                        <a:ext cx="1122471" cy="73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83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CPV for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CP</a:t>
            </a:r>
            <a:endParaRPr lang="en-US" i="1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asymmetry is given by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</a:t>
            </a:r>
            <a:r>
              <a:rPr lang="en-US" dirty="0"/>
              <a:t>|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|=1, we have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51" y="1774271"/>
            <a:ext cx="6744091" cy="1287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42" y="3116366"/>
            <a:ext cx="7591426" cy="1009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46" y="5128984"/>
            <a:ext cx="44577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mixing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130"/>
            <a:ext cx="8229600" cy="4953000"/>
          </a:xfrm>
        </p:spPr>
        <p:txBody>
          <a:bodyPr/>
          <a:lstStyle/>
          <a:p>
            <a:r>
              <a:rPr lang="en-US" dirty="0" smtClean="0"/>
              <a:t>Depends on CKM elements in mixing or box diagram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dirty="0" smtClean="0"/>
              <a:t>For B</a:t>
            </a:r>
            <a:r>
              <a:rPr lang="en-US" baseline="30000" dirty="0" smtClean="0"/>
              <a:t>0</a:t>
            </a:r>
            <a:r>
              <a:rPr lang="en-US" dirty="0" smtClean="0"/>
              <a:t>                                       For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sz="800" dirty="0" smtClean="0"/>
          </a:p>
          <a:p>
            <a:r>
              <a:rPr lang="en-US" dirty="0" err="1" smtClean="0"/>
              <a:t>arg</a:t>
            </a:r>
            <a:r>
              <a:rPr lang="en-US" dirty="0" smtClean="0"/>
              <a:t>(p/q)=</a:t>
            </a:r>
            <a:r>
              <a:rPr lang="en-US" dirty="0" smtClean="0">
                <a:latin typeface="Symbol" charset="2"/>
                <a:cs typeface="Symbol" charset="2"/>
              </a:rPr>
              <a:t>b              </a:t>
            </a:r>
            <a:r>
              <a:rPr lang="en-US" dirty="0" smtClean="0">
                <a:latin typeface="Arial"/>
                <a:cs typeface="Arial"/>
              </a:rPr>
              <a:t>                   </a:t>
            </a:r>
            <a:r>
              <a:rPr lang="en-US" dirty="0" err="1" smtClean="0">
                <a:latin typeface="Arial"/>
                <a:cs typeface="Arial"/>
              </a:rPr>
              <a:t>arg</a:t>
            </a:r>
            <a:r>
              <a:rPr lang="en-US" dirty="0" smtClean="0">
                <a:latin typeface="Arial"/>
                <a:cs typeface="Arial"/>
              </a:rPr>
              <a:t>(p/q)~0</a:t>
            </a:r>
            <a:endParaRPr lang="en-US" baseline="-25000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06" y="2033442"/>
            <a:ext cx="6957348" cy="2067927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868164"/>
              </p:ext>
            </p:extLst>
          </p:nvPr>
        </p:nvGraphicFramePr>
        <p:xfrm>
          <a:off x="508553" y="4653516"/>
          <a:ext cx="3843274" cy="929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61" name="Equation" r:id="rId4" imgW="2730500" imgH="660400" progId="Equation.DSMT4">
                  <p:embed/>
                </p:oleObj>
              </mc:Choice>
              <mc:Fallback>
                <p:oleObj name="Equation" r:id="rId4" imgW="27305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553" y="4653516"/>
                        <a:ext cx="3843274" cy="929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031377"/>
              </p:ext>
            </p:extLst>
          </p:nvPr>
        </p:nvGraphicFramePr>
        <p:xfrm>
          <a:off x="6021538" y="4686897"/>
          <a:ext cx="1430338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62" name="Equation" r:id="rId6" imgW="1016000" imgH="660400" progId="Equation.DSMT4">
                  <p:embed/>
                </p:oleObj>
              </mc:Choice>
              <mc:Fallback>
                <p:oleObj name="Equation" r:id="rId6" imgW="10160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21538" y="4686897"/>
                        <a:ext cx="1430338" cy="92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7846197" y="1964848"/>
            <a:ext cx="45719" cy="218849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CPV </a:t>
            </a:r>
            <a:r>
              <a:rPr lang="en-US" sz="6000" dirty="0" smtClean="0"/>
              <a:t>for B</a:t>
            </a:r>
            <a:r>
              <a:rPr lang="en-US" sz="6000" baseline="30000" dirty="0" smtClean="0"/>
              <a:t>0</a:t>
            </a:r>
            <a:endParaRPr lang="en-US" sz="600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eed p/q and A/A. Choosing a suitable CP </a:t>
            </a:r>
            <a:r>
              <a:rPr lang="en-US" dirty="0" err="1" smtClean="0"/>
              <a:t>eigenstate</a:t>
            </a:r>
            <a:r>
              <a:rPr lang="en-US" dirty="0" smtClean="0"/>
              <a:t> forces A/A=1. p/q comes from mixing</a:t>
            </a:r>
          </a:p>
          <a:p>
            <a:r>
              <a:rPr lang="en-US" dirty="0"/>
              <a:t>B</a:t>
            </a:r>
            <a:r>
              <a:rPr lang="en-US" baseline="30000" dirty="0"/>
              <a:t>0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From </a:t>
            </a:r>
            <a:r>
              <a:rPr lang="en-US" dirty="0" err="1" smtClean="0"/>
              <a:t>unitarity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is SM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297898" y="1225647"/>
            <a:ext cx="22634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911893" y="1674474"/>
            <a:ext cx="22634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49" y="2081703"/>
            <a:ext cx="5950889" cy="847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46" y="2962772"/>
            <a:ext cx="5158087" cy="901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9" y="4371546"/>
            <a:ext cx="2424255" cy="1115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641" y="4238351"/>
            <a:ext cx="4478032" cy="26196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2851634" y="4329056"/>
            <a:ext cx="159755" cy="1182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10912" y="5191673"/>
            <a:ext cx="199694" cy="14376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708489" y="5208291"/>
            <a:ext cx="199694" cy="14376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3635" y="6501578"/>
            <a:ext cx="31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r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5129" y="5280182"/>
            <a:ext cx="32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h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6870" y="4896147"/>
            <a:ext cx="66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>
                <a:latin typeface="Symbol" charset="2"/>
                <a:cs typeface="Symbol" charset="2"/>
              </a:rPr>
              <a:t>r,h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→{cc} K</a:t>
            </a:r>
            <a:r>
              <a:rPr lang="en-US" baseline="30000" dirty="0"/>
              <a:t>0</a:t>
            </a:r>
            <a:endParaRPr lang="en-US" dirty="0">
              <a:latin typeface="Tahoma"/>
              <a:cs typeface="Taho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504" y="1023193"/>
            <a:ext cx="3752357" cy="4953000"/>
          </a:xfrm>
        </p:spPr>
        <p:txBody>
          <a:bodyPr/>
          <a:lstStyle/>
          <a:p>
            <a:r>
              <a:rPr lang="en-US" dirty="0" smtClean="0"/>
              <a:t>For </a:t>
            </a:r>
            <a:r>
              <a:rPr lang="en-US" dirty="0" err="1" smtClean="0"/>
              <a:t>charmonium</a:t>
            </a:r>
            <a:r>
              <a:rPr lang="en-US" dirty="0" smtClean="0"/>
              <a:t> final states  (Belle)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38" y="2227820"/>
            <a:ext cx="7941364" cy="4010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842" y="1039661"/>
            <a:ext cx="2987426" cy="121044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5591439" y="407347"/>
            <a:ext cx="3354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219600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500485" y="5601192"/>
            <a:ext cx="3573751" cy="700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3048" y="5666320"/>
            <a:ext cx="2307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b</a:t>
            </a:r>
            <a:r>
              <a:rPr lang="en-US" sz="2800" dirty="0"/>
              <a:t>=              or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410" y="0"/>
            <a:ext cx="7953190" cy="1139825"/>
          </a:xfrm>
        </p:spPr>
        <p:txBody>
          <a:bodyPr/>
          <a:lstStyle/>
          <a:p>
            <a:r>
              <a:rPr lang="en-US" sz="5400" dirty="0" smtClean="0"/>
              <a:t>Measurements of sin2</a:t>
            </a:r>
            <a:r>
              <a:rPr lang="en-US" sz="5400" dirty="0" smtClean="0">
                <a:latin typeface="Symbol" charset="2"/>
                <a:cs typeface="Symbol" charset="2"/>
              </a:rPr>
              <a:t>b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786" y="1063129"/>
            <a:ext cx="4134937" cy="4953000"/>
          </a:xfrm>
        </p:spPr>
        <p:txBody>
          <a:bodyPr/>
          <a:lstStyle/>
          <a:p>
            <a:r>
              <a:rPr lang="en-US" dirty="0" smtClean="0"/>
              <a:t>Requires knowledge of B flavor at birth – use info from the other B in the event</a:t>
            </a:r>
          </a:p>
          <a:p>
            <a:r>
              <a:rPr lang="en-US" dirty="0" smtClean="0"/>
              <a:t>sin2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Arial"/>
                <a:cs typeface="Arial"/>
              </a:rPr>
              <a:t>values</a:t>
            </a:r>
          </a:p>
          <a:p>
            <a:pPr marL="0" indent="0">
              <a:buNone/>
            </a:pPr>
            <a:r>
              <a:rPr lang="en-US" sz="2800" dirty="0" smtClean="0"/>
              <a:t>Belle 0.667±0.023±0.012</a:t>
            </a:r>
          </a:p>
          <a:p>
            <a:pPr marL="0" indent="0">
              <a:buNone/>
            </a:pPr>
            <a:r>
              <a:rPr lang="en-US" sz="2800" dirty="0" err="1" smtClean="0"/>
              <a:t>BaBar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0.691±</a:t>
            </a:r>
            <a:r>
              <a:rPr lang="en-US" sz="2800" dirty="0" smtClean="0"/>
              <a:t>0.028±0.012</a:t>
            </a:r>
          </a:p>
          <a:p>
            <a:pPr marL="0" indent="0">
              <a:buNone/>
            </a:pPr>
            <a:r>
              <a:rPr lang="en-US" sz="2800" dirty="0" smtClean="0"/>
              <a:t>World Average:</a:t>
            </a:r>
          </a:p>
          <a:p>
            <a:pPr marL="0" indent="0">
              <a:buNone/>
            </a:pPr>
            <a:r>
              <a:rPr lang="en-US" sz="2800" dirty="0"/>
              <a:t>0.682 ± 0.019 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740" y="990103"/>
            <a:ext cx="5107670" cy="4488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8569" y="1445530"/>
            <a:ext cx="45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B</a:t>
            </a:r>
            <a:r>
              <a:rPr lang="en-US" sz="2000" baseline="30000" dirty="0" smtClean="0">
                <a:solidFill>
                  <a:srgbClr val="0000FF"/>
                </a:solidFill>
              </a:rPr>
              <a:t>0</a:t>
            </a:r>
            <a:endParaRPr lang="en-US" sz="2000" baseline="30000" dirty="0">
              <a:solidFill>
                <a:srgbClr val="0000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5000457" y="1525548"/>
            <a:ext cx="19170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770389" y="1438341"/>
            <a:ext cx="45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</a:t>
            </a:r>
            <a:r>
              <a:rPr lang="en-US" sz="2000" baseline="30000" dirty="0" smtClean="0">
                <a:solidFill>
                  <a:srgbClr val="FF0000"/>
                </a:solidFill>
              </a:rPr>
              <a:t>0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72121" y="1407038"/>
            <a:ext cx="45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</a:t>
            </a:r>
            <a:r>
              <a:rPr lang="en-US" sz="2000" baseline="30000" dirty="0" smtClean="0">
                <a:solidFill>
                  <a:srgbClr val="FF0000"/>
                </a:solidFill>
              </a:rPr>
              <a:t>0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1805" y="1398404"/>
            <a:ext cx="45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B</a:t>
            </a:r>
            <a:r>
              <a:rPr lang="en-US" sz="2000" baseline="30000" dirty="0" smtClean="0">
                <a:solidFill>
                  <a:srgbClr val="0000FF"/>
                </a:solidFill>
              </a:rPr>
              <a:t>0</a:t>
            </a:r>
            <a:endParaRPr lang="en-US" sz="2000" baseline="30000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335553" y="1462294"/>
            <a:ext cx="19170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806613" y="3295165"/>
            <a:ext cx="8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K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8058574" y="329566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K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946384" y="5264488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42162" y="5216284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Belle</a:t>
            </a:r>
            <a:endParaRPr lang="en-US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86345"/>
              </p:ext>
            </p:extLst>
          </p:nvPr>
        </p:nvGraphicFramePr>
        <p:xfrm>
          <a:off x="4161372" y="5654815"/>
          <a:ext cx="1142210" cy="57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47" name="Equation" r:id="rId4" imgW="685800" imgH="342900" progId="Equation.DSMT4">
                  <p:embed/>
                </p:oleObj>
              </mc:Choice>
              <mc:Fallback>
                <p:oleObj name="Equation" r:id="rId4" imgW="685800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61372" y="5654815"/>
                        <a:ext cx="1142210" cy="57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147326"/>
              </p:ext>
            </p:extLst>
          </p:nvPr>
        </p:nvGraphicFramePr>
        <p:xfrm>
          <a:off x="5863403" y="5658181"/>
          <a:ext cx="1144367" cy="581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48" name="Equation" r:id="rId6" imgW="685800" imgH="342900" progId="Equation.DSMT4">
                  <p:embed/>
                </p:oleObj>
              </mc:Choice>
              <mc:Fallback>
                <p:oleObj name="Equation" r:id="rId6" imgW="685800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3403" y="5658181"/>
                        <a:ext cx="1144367" cy="581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5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84" y="922714"/>
            <a:ext cx="8583898" cy="4953000"/>
          </a:xfrm>
        </p:spPr>
        <p:txBody>
          <a:bodyPr/>
          <a:lstStyle/>
          <a:p>
            <a:r>
              <a:rPr lang="en-US" dirty="0" smtClean="0"/>
              <a:t>Consider the charm quark. It forms a              2</a:t>
            </a:r>
            <a:r>
              <a:rPr lang="en-US" baseline="30000" dirty="0" smtClean="0"/>
              <a:t>nd</a:t>
            </a:r>
            <a:r>
              <a:rPr lang="en-US" dirty="0" smtClean="0"/>
              <a:t> generation doublet with the strange       quark (</a:t>
            </a:r>
            <a:r>
              <a:rPr lang="en-US" dirty="0" err="1" smtClean="0"/>
              <a:t>c,s</a:t>
            </a:r>
            <a:r>
              <a:rPr lang="en-US" dirty="0" smtClean="0"/>
              <a:t>). Yet it also decays into the               </a:t>
            </a:r>
            <a:r>
              <a:rPr lang="en-US" dirty="0" err="1" smtClean="0"/>
              <a:t>d</a:t>
            </a:r>
            <a:r>
              <a:rPr lang="en-US" dirty="0" smtClean="0"/>
              <a:t> quark which is in the first generation           with the </a:t>
            </a:r>
            <a:r>
              <a:rPr lang="en-US" dirty="0" err="1" smtClean="0"/>
              <a:t>u</a:t>
            </a:r>
            <a:r>
              <a:rPr lang="en-US" dirty="0" smtClean="0"/>
              <a:t> quark (</a:t>
            </a:r>
            <a:r>
              <a:rPr lang="en-US" dirty="0" err="1" smtClean="0"/>
              <a:t>u,d</a:t>
            </a:r>
            <a:r>
              <a:rPr lang="en-US" dirty="0" smtClean="0"/>
              <a:t>).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We say this happens because the </a:t>
            </a:r>
            <a:r>
              <a:rPr lang="en-US" dirty="0" err="1" smtClean="0">
                <a:solidFill>
                  <a:srgbClr val="000090"/>
                </a:solidFill>
              </a:rPr>
              <a:t>s</a:t>
            </a:r>
            <a:r>
              <a:rPr lang="en-US" dirty="0" smtClean="0">
                <a:solidFill>
                  <a:srgbClr val="000090"/>
                </a:solidFill>
              </a:rPr>
              <a:t> &amp; </a:t>
            </a:r>
            <a:r>
              <a:rPr lang="en-US" dirty="0" err="1" smtClean="0">
                <a:solidFill>
                  <a:srgbClr val="000090"/>
                </a:solidFill>
              </a:rPr>
              <a:t>d</a:t>
            </a:r>
            <a:r>
              <a:rPr lang="en-US" dirty="0" smtClean="0">
                <a:solidFill>
                  <a:srgbClr val="000090"/>
                </a:solidFill>
              </a:rPr>
              <a:t> quarks are “mixed” i.e. their wave functions really are described by a rotation matrix</a:t>
            </a:r>
          </a:p>
          <a:p>
            <a:endParaRPr lang="en-US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     </a:t>
            </a:r>
            <a:r>
              <a:rPr lang="en-US" dirty="0" smtClean="0">
                <a:solidFill>
                  <a:srgbClr val="000090"/>
                </a:solidFill>
              </a:rPr>
              <a:t>where the </a:t>
            </a:r>
            <a:r>
              <a:rPr lang="en-US" dirty="0" err="1" smtClean="0">
                <a:solidFill>
                  <a:srgbClr val="000090"/>
                </a:solidFill>
              </a:rPr>
              <a:t>s</a:t>
            </a:r>
            <a:r>
              <a:rPr lang="en-US" dirty="0" smtClean="0">
                <a:solidFill>
                  <a:srgbClr val="000090"/>
                </a:solidFill>
              </a:rPr>
              <a:t>´ couples to </a:t>
            </a:r>
            <a:r>
              <a:rPr lang="en-US" dirty="0" err="1" smtClean="0">
                <a:solidFill>
                  <a:srgbClr val="000090"/>
                </a:solidFill>
              </a:rPr>
              <a:t>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21" y="4275835"/>
            <a:ext cx="1922020" cy="1838732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12518" y="4758528"/>
          <a:ext cx="5721541" cy="926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356" name="Equation" r:id="rId4" imgW="3759200" imgH="609600" progId="Equation.DSMT4">
                  <p:embed/>
                </p:oleObj>
              </mc:Choice>
              <mc:Fallback>
                <p:oleObj name="Equation" r:id="rId4" imgW="3759200" imgH="609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18" y="4758528"/>
                        <a:ext cx="5721541" cy="9260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74000" y="5278732"/>
            <a:ext cx="67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Symbol" charset="2"/>
                <a:cs typeface="Symbol" charset="2"/>
              </a:rPr>
              <a:t>q</a:t>
            </a:r>
            <a:r>
              <a:rPr lang="en-US" sz="1200" i="1" baseline="-25000" dirty="0" err="1" smtClean="0"/>
              <a:t>C</a:t>
            </a:r>
            <a:r>
              <a:rPr lang="en-US" sz="1200" dirty="0" smtClean="0"/>
              <a:t>=13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30984" y="1257221"/>
          <a:ext cx="1899445" cy="1101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357" name="Equation" r:id="rId6" imgW="876300" imgH="508000" progId="Equation.DSMT4">
                  <p:embed/>
                </p:oleObj>
              </mc:Choice>
              <mc:Fallback>
                <p:oleObj name="Equation" r:id="rId6" imgW="876300" imgH="5080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0984" y="1257221"/>
                        <a:ext cx="1899445" cy="11011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 bwMode="auto">
          <a:xfrm rot="5400000">
            <a:off x="8559243" y="1859467"/>
            <a:ext cx="19437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0800000" flipV="1">
            <a:off x="7865947" y="1671576"/>
            <a:ext cx="622019" cy="2462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4844920" y="3986612"/>
            <a:ext cx="4241264" cy="932955"/>
          </a:xfrm>
          <a:prstGeom prst="roundRect">
            <a:avLst/>
          </a:prstGeom>
          <a:solidFill>
            <a:srgbClr val="D2FFD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B prst="relaxedInset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CPV in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/>
              <a:t>→J/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X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6200"/>
            <a:ext cx="8229600" cy="4953000"/>
          </a:xfrm>
        </p:spPr>
        <p:txBody>
          <a:bodyPr/>
          <a:lstStyle/>
          <a:p>
            <a:endParaRPr lang="en-US" sz="800" dirty="0" smtClean="0"/>
          </a:p>
          <a:p>
            <a:r>
              <a:rPr lang="en-US" sz="2800" dirty="0" smtClean="0"/>
              <a:t>For </a:t>
            </a:r>
            <a:r>
              <a:rPr lang="en-US" sz="2800" i="1" dirty="0" err="1" smtClean="0"/>
              <a:t>f</a:t>
            </a:r>
            <a:r>
              <a:rPr lang="en-US" sz="2800" i="1" dirty="0" smtClean="0"/>
              <a:t> </a:t>
            </a:r>
            <a:r>
              <a:rPr lang="en-US" sz="2800" dirty="0" smtClean="0"/>
              <a:t>=J/</a:t>
            </a:r>
            <a:r>
              <a:rPr lang="en-US" sz="2800" dirty="0" err="1" smtClean="0">
                <a:latin typeface="Symbol" charset="2"/>
                <a:cs typeface="Symbol" charset="2"/>
              </a:rPr>
              <a:t>y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Symbol" charset="2"/>
                <a:cs typeface="Symbol" charset="2"/>
              </a:rPr>
              <a:t>f</a:t>
            </a:r>
            <a:r>
              <a:rPr lang="en-US" sz="2800" dirty="0" smtClean="0"/>
              <a:t> or J/</a:t>
            </a:r>
            <a:r>
              <a:rPr lang="en-US" sz="2800" dirty="0" err="1" smtClean="0">
                <a:latin typeface="Symbol" charset="2"/>
                <a:cs typeface="Symbol" charset="2"/>
              </a:rPr>
              <a:t>y</a:t>
            </a:r>
            <a:r>
              <a:rPr lang="en-US" sz="2800" dirty="0" smtClean="0"/>
              <a:t> f</a:t>
            </a:r>
            <a:r>
              <a:rPr lang="en-US" sz="2800" baseline="-25000" dirty="0" smtClean="0"/>
              <a:t>0</a:t>
            </a:r>
            <a:endParaRPr lang="en-US" sz="2800" dirty="0" smtClean="0"/>
          </a:p>
          <a:p>
            <a:endParaRPr lang="en-US" sz="2800" baseline="-25000" dirty="0" smtClean="0"/>
          </a:p>
          <a:p>
            <a:endParaRPr lang="en-US" sz="2800" baseline="-25000" dirty="0" smtClean="0"/>
          </a:p>
          <a:p>
            <a:endParaRPr lang="en-US" sz="2800" baseline="-25000" dirty="0" smtClean="0"/>
          </a:p>
          <a:p>
            <a:endParaRPr lang="en-US" sz="800" dirty="0" smtClean="0"/>
          </a:p>
          <a:p>
            <a:endParaRPr lang="en-US" sz="2800" dirty="0" smtClean="0"/>
          </a:p>
          <a:p>
            <a:r>
              <a:rPr lang="en-US" sz="2800" dirty="0" smtClean="0"/>
              <a:t>Small CPV expected, good place for NP to appear. Non zero due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to CKM effects of order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baseline="30000" dirty="0" smtClean="0"/>
              <a:t>4</a:t>
            </a:r>
            <a:r>
              <a:rPr lang="en-US" sz="2800" dirty="0" smtClean="0"/>
              <a:t> in 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ts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J/</a:t>
            </a:r>
            <a:r>
              <a:rPr lang="en-US" sz="2800" dirty="0" err="1" smtClean="0">
                <a:latin typeface="Symbol" charset="2"/>
                <a:cs typeface="Symbol" charset="2"/>
              </a:rPr>
              <a:t>yf</a:t>
            </a:r>
            <a:r>
              <a:rPr lang="en-US" sz="2800" dirty="0" smtClean="0"/>
              <a:t> not a CP </a:t>
            </a:r>
            <a:r>
              <a:rPr lang="en-US" sz="2800" dirty="0" err="1" smtClean="0"/>
              <a:t>eigenstate</a:t>
            </a:r>
            <a:r>
              <a:rPr lang="en-US" sz="2800" dirty="0" smtClean="0"/>
              <a:t>. Why? But can be used</a:t>
            </a:r>
          </a:p>
          <a:p>
            <a:endParaRPr lang="en-US" sz="2800" baseline="-25000" dirty="0" smtClean="0"/>
          </a:p>
          <a:p>
            <a:pPr>
              <a:buNone/>
            </a:pPr>
            <a:r>
              <a:rPr lang="en-US" sz="2800" baseline="-25000" dirty="0" smtClean="0"/>
              <a:t>    </a:t>
            </a:r>
            <a:r>
              <a:rPr lang="en-US" sz="2800" dirty="0" smtClean="0"/>
              <a:t>   </a:t>
            </a:r>
          </a:p>
          <a:p>
            <a:pPr>
              <a:buNone/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pic>
        <p:nvPicPr>
          <p:cNvPr id="7" name="Picture 6" descr="eigen_C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34" y="1362312"/>
            <a:ext cx="2757814" cy="1382999"/>
          </a:xfrm>
          <a:prstGeom prst="rect">
            <a:avLst/>
          </a:prstGeom>
        </p:spPr>
      </p:pic>
      <p:pic>
        <p:nvPicPr>
          <p:cNvPr id="8" name="Picture 7" descr="Fig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47" y="1566837"/>
            <a:ext cx="4247609" cy="175385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98112"/>
              </p:ext>
            </p:extLst>
          </p:nvPr>
        </p:nvGraphicFramePr>
        <p:xfrm>
          <a:off x="5113338" y="4016375"/>
          <a:ext cx="34575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022" name="Equation" r:id="rId5" imgW="2184400" imgH="558800" progId="Equation.DSMT4">
                  <p:embed/>
                </p:oleObj>
              </mc:Choice>
              <mc:Fallback>
                <p:oleObj name="Equation" r:id="rId5" imgW="2184400" imgH="558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4016375"/>
                        <a:ext cx="3457575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 bwMode="auto">
          <a:xfrm>
            <a:off x="2924198" y="1011354"/>
            <a:ext cx="3614090" cy="854555"/>
          </a:xfrm>
          <a:prstGeom prst="roundRect">
            <a:avLst/>
          </a:prstGeom>
          <a:solidFill>
            <a:srgbClr val="EBFF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653766" name="Object 6"/>
          <p:cNvGraphicFramePr>
            <a:graphicFrameLocks noChangeAspect="1"/>
          </p:cNvGraphicFramePr>
          <p:nvPr/>
        </p:nvGraphicFramePr>
        <p:xfrm>
          <a:off x="2948374" y="1041436"/>
          <a:ext cx="3603228" cy="84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708" name="Equation" r:id="rId3" imgW="2171700" imgH="508000" progId="Equation.DSMT4">
                  <p:embed/>
                </p:oleObj>
              </mc:Choice>
              <mc:Fallback>
                <p:oleObj name="Equation" r:id="rId3" imgW="2171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8374" y="1041436"/>
                        <a:ext cx="3603228" cy="8428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 bwMode="auto">
          <a:xfrm>
            <a:off x="1520897" y="3230061"/>
            <a:ext cx="2179429" cy="376318"/>
          </a:xfrm>
          <a:prstGeom prst="roundRect">
            <a:avLst/>
          </a:prstGeom>
          <a:solidFill>
            <a:srgbClr val="EBFF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402419" y="2587185"/>
            <a:ext cx="5741581" cy="517437"/>
          </a:xfrm>
          <a:prstGeom prst="roundRect">
            <a:avLst/>
          </a:prstGeom>
          <a:solidFill>
            <a:srgbClr val="EBFF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006633"/>
                </a:solidFill>
              </a:rPr>
              <a:t>CPV Time Evolution for B</a:t>
            </a:r>
            <a:r>
              <a:rPr lang="en-US" sz="4400" baseline="-25000" dirty="0" smtClean="0">
                <a:solidFill>
                  <a:srgbClr val="006633"/>
                </a:solidFill>
              </a:rPr>
              <a:t>S</a:t>
            </a:r>
            <a:endParaRPr lang="en-US" sz="54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3" y="1150850"/>
            <a:ext cx="8976427" cy="4953000"/>
          </a:xfrm>
        </p:spPr>
        <p:txBody>
          <a:bodyPr/>
          <a:lstStyle/>
          <a:p>
            <a:r>
              <a:rPr lang="en-US" dirty="0" smtClean="0"/>
              <a:t>Consider</a:t>
            </a:r>
          </a:p>
          <a:p>
            <a:endParaRPr lang="en-US" sz="800" dirty="0" smtClean="0"/>
          </a:p>
          <a:p>
            <a:r>
              <a:rPr lang="en-US" dirty="0" smtClean="0"/>
              <a:t>Define</a:t>
            </a:r>
          </a:p>
          <a:p>
            <a:endParaRPr lang="en-US" sz="800" dirty="0" smtClean="0"/>
          </a:p>
          <a:p>
            <a:r>
              <a:rPr lang="en-US" dirty="0" smtClean="0"/>
              <a:t>Only 1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f</a:t>
            </a:r>
            <a:r>
              <a:rPr lang="en-US" dirty="0" smtClean="0"/>
              <a:t> &amp; </a:t>
            </a:r>
            <a:r>
              <a:rPr lang="en-US" dirty="0" smtClean="0">
                <a:latin typeface="Symbol" charset="2"/>
                <a:cs typeface="Symbol" charset="2"/>
              </a:rPr>
              <a:t>DG=</a:t>
            </a:r>
            <a:r>
              <a:rPr lang="en-US" dirty="0" smtClean="0"/>
              <a:t>0</a:t>
            </a:r>
            <a:endParaRPr lang="en-US" i="1" baseline="-25000" dirty="0" smtClean="0"/>
          </a:p>
          <a:p>
            <a:r>
              <a:rPr lang="en-US" sz="2800" dirty="0" smtClean="0"/>
              <a:t>Then                         , &amp;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i="1" baseline="-25000" dirty="0" smtClean="0"/>
              <a:t>f</a:t>
            </a:r>
            <a:r>
              <a:rPr lang="en-US" sz="2800" dirty="0" smtClean="0"/>
              <a:t> is a function of 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ij</a:t>
            </a:r>
            <a:r>
              <a:rPr lang="en-US" sz="2800" dirty="0" smtClean="0"/>
              <a:t> in SM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B</a:t>
            </a:r>
            <a:r>
              <a:rPr lang="en-US" baseline="30000" dirty="0" smtClean="0"/>
              <a:t>o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DG≈</a:t>
            </a:r>
            <a:r>
              <a:rPr lang="en-US" dirty="0" smtClean="0"/>
              <a:t>0, but there can be multiple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f</a:t>
            </a:r>
            <a:endParaRPr lang="en-US" i="1" baseline="-25000" dirty="0" smtClean="0"/>
          </a:p>
          <a:p>
            <a:endParaRPr lang="en-US" i="1" baseline="-25000" dirty="0" smtClean="0"/>
          </a:p>
          <a:p>
            <a:endParaRPr lang="en-US" sz="800" dirty="0" smtClean="0"/>
          </a:p>
          <a:p>
            <a:r>
              <a:rPr lang="en-US" dirty="0" smtClean="0"/>
              <a:t>If in addition </a:t>
            </a:r>
            <a:r>
              <a:rPr lang="en-US" dirty="0" smtClean="0">
                <a:latin typeface="Symbol" charset="2"/>
                <a:cs typeface="Symbol" charset="2"/>
              </a:rPr>
              <a:t>DG≠</a:t>
            </a:r>
            <a:r>
              <a:rPr lang="en-US" dirty="0" smtClean="0"/>
              <a:t>0, </a:t>
            </a:r>
            <a:r>
              <a:rPr lang="en-US" dirty="0" err="1" smtClean="0"/>
              <a:t>eg</a:t>
            </a:r>
            <a:r>
              <a:rPr lang="en-US" dirty="0" smtClean="0"/>
              <a:t>. B</a:t>
            </a:r>
            <a:r>
              <a:rPr lang="en-US" baseline="-25000" dirty="0" smtClean="0"/>
              <a:t>s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graphicFrame>
        <p:nvGraphicFramePr>
          <p:cNvPr id="1653762" name="Object 2"/>
          <p:cNvGraphicFramePr>
            <a:graphicFrameLocks noChangeAspect="1"/>
          </p:cNvGraphicFramePr>
          <p:nvPr/>
        </p:nvGraphicFramePr>
        <p:xfrm>
          <a:off x="2414739" y="1692711"/>
          <a:ext cx="5540375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709" name="Equation" r:id="rId5" imgW="2921000" imgH="482600" progId="Equation.DSMT4">
                  <p:embed/>
                </p:oleObj>
              </mc:Choice>
              <mc:Fallback>
                <p:oleObj name="Equation" r:id="rId5" imgW="2921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739" y="1692711"/>
                        <a:ext cx="5540375" cy="912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3763" name="Object 3"/>
          <p:cNvGraphicFramePr>
            <a:graphicFrameLocks noChangeAspect="1"/>
          </p:cNvGraphicFramePr>
          <p:nvPr/>
        </p:nvGraphicFramePr>
        <p:xfrm>
          <a:off x="3337686" y="2531784"/>
          <a:ext cx="5778044" cy="614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710" name="Equation" r:id="rId7" imgW="2870200" imgH="304800" progId="Equation.DSMT4">
                  <p:embed/>
                </p:oleObj>
              </mc:Choice>
              <mc:Fallback>
                <p:oleObj name="Equation" r:id="rId7" imgW="28702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7686" y="2531784"/>
                        <a:ext cx="5778044" cy="6146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1676" y="6166795"/>
            <a:ext cx="277702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Nierste</a:t>
            </a:r>
            <a:r>
              <a:rPr lang="en-US" dirty="0" smtClean="0"/>
              <a:t> </a:t>
            </a:r>
          </a:p>
          <a:p>
            <a:r>
              <a:rPr lang="en-US" dirty="0" smtClean="0"/>
              <a:t>arXiv:0904.1869 [</a:t>
            </a:r>
            <a:r>
              <a:rPr lang="en-US" dirty="0" err="1" smtClean="0"/>
              <a:t>hep</a:t>
            </a:r>
            <a:r>
              <a:rPr lang="en-US" dirty="0" smtClean="0"/>
              <a:t>-ph]</a:t>
            </a:r>
            <a:endParaRPr lang="en-US" dirty="0"/>
          </a:p>
        </p:txBody>
      </p:sp>
      <p:graphicFrame>
        <p:nvGraphicFramePr>
          <p:cNvPr id="1653767" name="Object 7"/>
          <p:cNvGraphicFramePr>
            <a:graphicFrameLocks noChangeAspect="1"/>
          </p:cNvGraphicFramePr>
          <p:nvPr/>
        </p:nvGraphicFramePr>
        <p:xfrm>
          <a:off x="2658280" y="4056976"/>
          <a:ext cx="5605126" cy="874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711" name="Equation" r:id="rId9" imgW="3987800" imgH="622300" progId="Equation.DSMT4">
                  <p:embed/>
                </p:oleObj>
              </mc:Choice>
              <mc:Fallback>
                <p:oleObj name="Equation" r:id="rId9" imgW="3987800" imgH="622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8280" y="4056976"/>
                        <a:ext cx="5605126" cy="8743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3768" name="Object 8"/>
          <p:cNvGraphicFramePr>
            <a:graphicFrameLocks noChangeAspect="1"/>
          </p:cNvGraphicFramePr>
          <p:nvPr/>
        </p:nvGraphicFramePr>
        <p:xfrm>
          <a:off x="100386" y="5195216"/>
          <a:ext cx="8998220" cy="896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712" name="Equation" r:id="rId11" imgW="6235700" imgH="622300" progId="Equation.DSMT4">
                  <p:embed/>
                </p:oleObj>
              </mc:Choice>
              <mc:Fallback>
                <p:oleObj name="Equation" r:id="rId11" imgW="6235700" imgH="622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86" y="5195216"/>
                        <a:ext cx="8998220" cy="8967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3769" name="Object 9"/>
          <p:cNvGraphicFramePr>
            <a:graphicFrameLocks noChangeAspect="1"/>
          </p:cNvGraphicFramePr>
          <p:nvPr/>
        </p:nvGraphicFramePr>
        <p:xfrm>
          <a:off x="1508710" y="3189678"/>
          <a:ext cx="2241335" cy="47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713" name="Equation" r:id="rId13" imgW="1066800" imgH="228600" progId="Equation.DSMT4">
                  <p:embed/>
                </p:oleObj>
              </mc:Choice>
              <mc:Fallback>
                <p:oleObj name="Equation" r:id="rId13" imgW="1066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710" y="3189678"/>
                        <a:ext cx="2241335" cy="4794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51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424" y="1178197"/>
            <a:ext cx="4103576" cy="2062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0036"/>
            <a:ext cx="5157331" cy="789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8429"/>
            <a:ext cx="5298075" cy="4015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9182" y="4503724"/>
            <a:ext cx="3468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S-wave under </a:t>
            </a:r>
            <a:r>
              <a:rPr lang="en-US" sz="2000" dirty="0" err="1" smtClean="0">
                <a:latin typeface="Symbol" charset="2"/>
                <a:cs typeface="Symbol" charset="2"/>
              </a:rPr>
              <a:t>f</a:t>
            </a:r>
            <a:r>
              <a:rPr lang="en-US" sz="2000" dirty="0" smtClean="0"/>
              <a:t> predicted</a:t>
            </a:r>
          </a:p>
          <a:p>
            <a:r>
              <a:rPr lang="en-US" sz="2000" dirty="0" smtClean="0"/>
              <a:t> by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Stone &amp; Zhang PRD 79,</a:t>
            </a:r>
          </a:p>
          <a:p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074024 (2009) </a:t>
            </a:r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798119" y="3886759"/>
            <a:ext cx="89252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}</a:t>
            </a:r>
            <a:endParaRPr lang="en-US" sz="28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0158961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75" y="1011286"/>
            <a:ext cx="7246216" cy="5823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7802" y="4373308"/>
            <a:ext cx="197892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only term for </a:t>
            </a:r>
            <a:r>
              <a:rPr lang="en-US" i="1" dirty="0" err="1" smtClean="0"/>
              <a:t>f</a:t>
            </a:r>
            <a:r>
              <a:rPr lang="en-US" i="1" dirty="0" smtClean="0"/>
              <a:t>=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cp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14904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78" y="1143000"/>
            <a:ext cx="8151182" cy="4953000"/>
          </a:xfrm>
        </p:spPr>
        <p:txBody>
          <a:bodyPr/>
          <a:lstStyle/>
          <a:p>
            <a:r>
              <a:rPr lang="en-US" dirty="0" smtClean="0"/>
              <a:t>Reconstructed</a:t>
            </a:r>
          </a:p>
          <a:p>
            <a:pPr>
              <a:buNone/>
            </a:pP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 </a:t>
            </a:r>
            <a:r>
              <a:rPr lang="en-US" dirty="0" smtClean="0"/>
              <a:t>mass spectrum</a:t>
            </a:r>
          </a:p>
          <a:p>
            <a:r>
              <a:rPr lang="en-US" dirty="0" smtClean="0"/>
              <a:t>In region between</a:t>
            </a:r>
          </a:p>
          <a:p>
            <a:pPr>
              <a:buNone/>
            </a:pPr>
            <a:r>
              <a:rPr lang="en-US" dirty="0" smtClean="0"/>
              <a:t>arrows, measured </a:t>
            </a:r>
          </a:p>
          <a:p>
            <a:pPr>
              <a:buNone/>
            </a:pPr>
            <a:r>
              <a:rPr lang="en-US" dirty="0" smtClean="0"/>
              <a:t>to be  &gt;97.7% </a:t>
            </a:r>
          </a:p>
          <a:p>
            <a:pPr>
              <a:buNone/>
            </a:pPr>
            <a:r>
              <a:rPr lang="en-US" dirty="0" smtClean="0"/>
              <a:t>CP-odd @95% cl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                                  (1/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</a:p>
          <a:p>
            <a:r>
              <a:rPr lang="en-US" sz="2800" dirty="0" smtClean="0"/>
              <a:t>(uncertainty for 3/fb~0.070 rad)</a:t>
            </a:r>
            <a:r>
              <a:rPr lang="en-US" dirty="0" smtClean="0"/>
              <a:t>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152" y="1001121"/>
            <a:ext cx="5282006" cy="3567549"/>
          </a:xfrm>
          <a:prstGeom prst="rect">
            <a:avLst/>
          </a:prstGeom>
        </p:spPr>
      </p:pic>
      <p:grpSp>
        <p:nvGrpSpPr>
          <p:cNvPr id="8" name="Group 11"/>
          <p:cNvGrpSpPr/>
          <p:nvPr/>
        </p:nvGrpSpPr>
        <p:grpSpPr>
          <a:xfrm>
            <a:off x="6260641" y="1782019"/>
            <a:ext cx="2673931" cy="2167878"/>
            <a:chOff x="6260641" y="1834359"/>
            <a:chExt cx="2673931" cy="2167878"/>
          </a:xfrm>
        </p:grpSpPr>
        <p:sp>
          <p:nvSpPr>
            <p:cNvPr id="7" name="TextBox 6"/>
            <p:cNvSpPr txBox="1"/>
            <p:nvPr/>
          </p:nvSpPr>
          <p:spPr>
            <a:xfrm>
              <a:off x="7543559" y="2834918"/>
              <a:ext cx="1391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D03338"/>
                  </a:solidFill>
                </a:rPr>
                <a:t>background</a:t>
              </a:r>
              <a:endParaRPr lang="en-US" dirty="0">
                <a:solidFill>
                  <a:srgbClr val="D03338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rot="5400000">
              <a:off x="7857950" y="3621120"/>
              <a:ext cx="759503" cy="273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D03338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260641" y="1834359"/>
              <a:ext cx="183863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f</a:t>
              </a:r>
              <a:r>
                <a:rPr lang="en-US" sz="2000" dirty="0" smtClean="0"/>
                <a:t>  (980)</a:t>
              </a:r>
            </a:p>
            <a:p>
              <a:r>
                <a:rPr lang="en-US" sz="2000" dirty="0" smtClean="0"/>
                <a:t>peak, now use </a:t>
              </a:r>
            </a:p>
            <a:p>
              <a:r>
                <a:rPr lang="en-US" sz="2000" dirty="0" smtClean="0"/>
                <a:t>entire mass </a:t>
              </a:r>
            </a:p>
            <a:p>
              <a:r>
                <a:rPr lang="en-US" sz="2000" dirty="0" smtClean="0"/>
                <a:t>range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63274" y="1975452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75" y="0"/>
            <a:ext cx="8157625" cy="1139825"/>
          </a:xfrm>
        </p:spPr>
        <p:txBody>
          <a:bodyPr/>
          <a:lstStyle/>
          <a:p>
            <a:r>
              <a:rPr lang="en-US" sz="6600" dirty="0" err="1" smtClean="0">
                <a:latin typeface="Symbol" charset="2"/>
                <a:cs typeface="Symbol" charset="2"/>
              </a:rPr>
              <a:t>f</a:t>
            </a:r>
            <a:r>
              <a:rPr lang="en-US" sz="6600" baseline="-25000" dirty="0" err="1" smtClean="0"/>
              <a:t>s</a:t>
            </a:r>
            <a:r>
              <a:rPr lang="en-US" sz="6600" dirty="0" smtClean="0"/>
              <a:t> from </a:t>
            </a:r>
            <a:r>
              <a:rPr lang="en-US" sz="6600" dirty="0" err="1" smtClean="0"/>
              <a:t>B</a:t>
            </a:r>
            <a:r>
              <a:rPr lang="en-US" sz="6600" baseline="-25000" dirty="0" err="1" smtClean="0"/>
              <a:t>s</a:t>
            </a:r>
            <a:r>
              <a:rPr lang="en-US" sz="6600" dirty="0" err="1" smtClean="0"/>
              <a:t>→J/</a:t>
            </a:r>
            <a:r>
              <a:rPr lang="en-US" sz="6600" dirty="0" err="1" smtClean="0">
                <a:latin typeface="Symbol" charset="2"/>
                <a:cs typeface="Symbol" charset="2"/>
              </a:rPr>
              <a:t>yp</a:t>
            </a:r>
            <a:r>
              <a:rPr lang="en-US" sz="6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6600" dirty="0" err="1" smtClean="0">
                <a:latin typeface="Symbol" charset="2"/>
                <a:cs typeface="Symbol" charset="2"/>
              </a:rPr>
              <a:t>p</a:t>
            </a:r>
            <a:r>
              <a:rPr lang="en-US" sz="6600" baseline="30000" dirty="0" smtClean="0">
                <a:latin typeface="Symbol" charset="2"/>
                <a:cs typeface="Symbol" charset="2"/>
              </a:rPr>
              <a:t>-</a:t>
            </a:r>
            <a:endParaRPr lang="en-US" sz="6600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417024"/>
              </p:ext>
            </p:extLst>
          </p:nvPr>
        </p:nvGraphicFramePr>
        <p:xfrm>
          <a:off x="731869" y="5061738"/>
          <a:ext cx="3588273" cy="539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42" name="Equation" r:id="rId4" imgW="1524000" imgH="228600" progId="Equation.DSMT4">
                  <p:embed/>
                </p:oleObj>
              </mc:Choice>
              <mc:Fallback>
                <p:oleObj name="Equation" r:id="rId4" imgW="15240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69" y="5061738"/>
                        <a:ext cx="3588273" cy="5391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5797" name="Object 5"/>
          <p:cNvGraphicFramePr>
            <a:graphicFrameLocks noChangeAspect="1"/>
          </p:cNvGraphicFramePr>
          <p:nvPr/>
        </p:nvGraphicFramePr>
        <p:xfrm>
          <a:off x="612828" y="4546354"/>
          <a:ext cx="3156796" cy="442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43" name="Equation" r:id="rId6" imgW="1625600" imgH="228600" progId="Equation.DSMT4">
                  <p:embed/>
                </p:oleObj>
              </mc:Choice>
              <mc:Fallback>
                <p:oleObj name="Equation" r:id="rId6" imgW="162560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28" y="4546354"/>
                        <a:ext cx="3156796" cy="4424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9721" y="4515829"/>
            <a:ext cx="3469435" cy="2342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48996"/>
            <a:ext cx="9036693" cy="526254"/>
          </a:xfrm>
        </p:spPr>
        <p:txBody>
          <a:bodyPr/>
          <a:lstStyle/>
          <a:p>
            <a:r>
              <a:rPr lang="en-US" sz="2800" dirty="0" smtClean="0"/>
              <a:t>Combining </a:t>
            </a:r>
            <a:r>
              <a:rPr lang="en-US" sz="2800" dirty="0" err="1" smtClean="0"/>
              <a:t>LHCb</a:t>
            </a:r>
            <a:r>
              <a:rPr lang="en-US" sz="2800" dirty="0" smtClean="0"/>
              <a:t> results: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latin typeface="Symbol" charset="2"/>
                <a:cs typeface="Symbol" charset="2"/>
              </a:rPr>
              <a:t>f</a:t>
            </a:r>
            <a:r>
              <a:rPr lang="en-US" sz="6000" baseline="-25000" dirty="0" err="1" smtClean="0"/>
              <a:t>s</a:t>
            </a:r>
            <a:r>
              <a:rPr lang="en-US" sz="6000" dirty="0" smtClean="0"/>
              <a:t> results from J/</a:t>
            </a:r>
            <a:r>
              <a:rPr lang="en-US" sz="6000" dirty="0" err="1" smtClean="0">
                <a:latin typeface="Symbol" charset="2"/>
                <a:cs typeface="Symbol" charset="2"/>
              </a:rPr>
              <a:t>yf</a:t>
            </a:r>
            <a:endParaRPr lang="en-US" sz="6000" dirty="0">
              <a:latin typeface="Symbol" charset="2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964629"/>
            <a:ext cx="277511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+mn-lt"/>
                <a:cs typeface="Symbol" charset="2"/>
              </a:rPr>
              <a:t>LHCb</a:t>
            </a:r>
            <a:r>
              <a:rPr lang="en-US" sz="2800" dirty="0" smtClean="0">
                <a:latin typeface="+mn-lt"/>
                <a:cs typeface="Symbol" charset="2"/>
              </a:rPr>
              <a:t> values</a:t>
            </a:r>
          </a:p>
          <a:p>
            <a:r>
              <a:rPr lang="en-US" sz="2800" dirty="0" smtClean="0">
                <a:latin typeface="Symbol" charset="2"/>
                <a:cs typeface="Symbol" charset="2"/>
              </a:rPr>
              <a:t>G=0.6580±0.0054</a:t>
            </a:r>
          </a:p>
          <a:p>
            <a:r>
              <a:rPr lang="en-US" sz="2800" dirty="0" smtClean="0">
                <a:latin typeface="Symbol" charset="2"/>
                <a:cs typeface="Symbol" charset="2"/>
              </a:rPr>
              <a:t>          ±0.0066 </a:t>
            </a:r>
            <a:r>
              <a:rPr lang="en-US" sz="2800" dirty="0" smtClean="0">
                <a:latin typeface="+mn-lt"/>
                <a:cs typeface="Symbol" charset="2"/>
              </a:rPr>
              <a:t>(ps</a:t>
            </a:r>
            <a:r>
              <a:rPr lang="en-US" sz="2800" baseline="30000" dirty="0" smtClean="0">
                <a:cs typeface="Symbol" charset="2"/>
              </a:rPr>
              <a:t>-1</a:t>
            </a:r>
            <a:r>
              <a:rPr lang="en-US" sz="2800" dirty="0" smtClean="0">
                <a:latin typeface="+mn-lt"/>
                <a:cs typeface="Symbol" charset="2"/>
              </a:rPr>
              <a:t>)</a:t>
            </a:r>
          </a:p>
          <a:p>
            <a:r>
              <a:rPr lang="en-US" sz="2800" dirty="0" smtClean="0">
                <a:latin typeface="Symbol" charset="2"/>
                <a:cs typeface="Symbol" charset="2"/>
              </a:rPr>
              <a:t>DG=0.116 ±0.018</a:t>
            </a:r>
          </a:p>
          <a:p>
            <a:r>
              <a:rPr lang="en-US" sz="2800" dirty="0" smtClean="0">
                <a:latin typeface="Symbol" charset="2"/>
                <a:cs typeface="Symbol" charset="2"/>
              </a:rPr>
              <a:t>          ±0.006 </a:t>
            </a:r>
            <a:r>
              <a:rPr lang="en-US" sz="2800" dirty="0" smtClean="0">
                <a:cs typeface="Symbol" charset="2"/>
              </a:rPr>
              <a:t>(ps</a:t>
            </a:r>
            <a:r>
              <a:rPr lang="en-US" sz="2800" baseline="30000" dirty="0" smtClean="0">
                <a:cs typeface="Symbol" charset="2"/>
              </a:rPr>
              <a:t>-1</a:t>
            </a:r>
            <a:r>
              <a:rPr lang="en-US" sz="2800" dirty="0" smtClean="0">
                <a:cs typeface="Symbol" charset="2"/>
              </a:rPr>
              <a:t>)</a:t>
            </a:r>
            <a:endParaRPr lang="en-US" sz="2800" dirty="0" smtClean="0">
              <a:latin typeface="Symbol" charset="2"/>
              <a:cs typeface="Symbol" charset="2"/>
            </a:endParaRPr>
          </a:p>
          <a:p>
            <a:r>
              <a:rPr lang="en-US" sz="2800" dirty="0" err="1" smtClean="0">
                <a:latin typeface="Symbol" charset="2"/>
                <a:cs typeface="Symbol" charset="2"/>
              </a:rPr>
              <a:t>f</a:t>
            </a:r>
            <a:r>
              <a:rPr lang="en-US" sz="2800" baseline="-25000" dirty="0" err="1" smtClean="0"/>
              <a:t>s</a:t>
            </a:r>
            <a:r>
              <a:rPr lang="en-US" sz="2800" dirty="0" smtClean="0"/>
              <a:t>=</a:t>
            </a:r>
            <a:r>
              <a:rPr lang="en-US" sz="2800" dirty="0" smtClean="0">
                <a:latin typeface="Symbol" charset="2"/>
                <a:cs typeface="Symbol" charset="2"/>
              </a:rPr>
              <a:t>0.001±0.101</a:t>
            </a:r>
          </a:p>
          <a:p>
            <a:pPr>
              <a:buFont typeface="Symbol" charset="2"/>
              <a:buChar char=" "/>
            </a:pPr>
            <a:r>
              <a:rPr lang="en-US" sz="2800" dirty="0" smtClean="0">
                <a:latin typeface="Symbol" charset="2"/>
                <a:cs typeface="Symbol" charset="2"/>
              </a:rPr>
              <a:t>      ±0.027 </a:t>
            </a:r>
            <a:r>
              <a:rPr lang="en-US" sz="2800" dirty="0" smtClean="0">
                <a:cs typeface="Symbol" charset="2"/>
              </a:rPr>
              <a:t>(</a:t>
            </a:r>
            <a:r>
              <a:rPr lang="en-US" sz="2800" dirty="0" err="1" smtClean="0">
                <a:cs typeface="Symbol" charset="2"/>
              </a:rPr>
              <a:t>rad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>
              <a:buFont typeface="Symbol" charset="2"/>
              <a:buChar char=" "/>
            </a:pPr>
            <a:endParaRPr lang="en-US" sz="2800" dirty="0" smtClean="0">
              <a:cs typeface="Symbol" charset="2"/>
            </a:endParaRPr>
          </a:p>
          <a:p>
            <a:pPr>
              <a:buFont typeface="Symbol" charset="2"/>
              <a:buChar char=" "/>
            </a:pPr>
            <a:endParaRPr lang="en-US" sz="2800" dirty="0" smtClean="0">
              <a:cs typeface="Symbol" charset="2"/>
            </a:endParaRPr>
          </a:p>
          <a:p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4464009" y="4842090"/>
            <a:ext cx="4032448" cy="1080120"/>
            <a:chOff x="4464009" y="4842090"/>
            <a:chExt cx="4032448" cy="1080120"/>
          </a:xfrm>
        </p:grpSpPr>
        <p:sp>
          <p:nvSpPr>
            <p:cNvPr id="31" name="7 Rectángulo redondeado"/>
            <p:cNvSpPr/>
            <p:nvPr/>
          </p:nvSpPr>
          <p:spPr>
            <a:xfrm>
              <a:off x="4464009" y="4842090"/>
              <a:ext cx="4032448" cy="108012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2" name="14 Imagen" descr="addin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569333" y="4983279"/>
              <a:ext cx="3777615" cy="836295"/>
            </a:xfrm>
            <a:prstGeom prst="rect">
              <a:avLst/>
            </a:prstGeom>
          </p:spPr>
        </p:pic>
      </p:grp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5167" y="1079884"/>
            <a:ext cx="5504304" cy="361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436832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dirty="0" smtClean="0"/>
              <a:t>Quark Mixing &amp; CKM Matrix</a:t>
            </a:r>
            <a:endParaRPr lang="en-US" sz="4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19" y="906364"/>
            <a:ext cx="8986881" cy="4953000"/>
          </a:xfrm>
        </p:spPr>
        <p:txBody>
          <a:bodyPr/>
          <a:lstStyle/>
          <a:p>
            <a:r>
              <a:rPr lang="en-US" dirty="0" smtClean="0"/>
              <a:t>All 3 generations of -1/3 quarks </a:t>
            </a:r>
          </a:p>
          <a:p>
            <a:pPr>
              <a:buNone/>
            </a:pPr>
            <a:r>
              <a:rPr lang="en-US" dirty="0" smtClean="0"/>
              <a:t>   (</a:t>
            </a:r>
            <a:r>
              <a:rPr lang="en-US" dirty="0" err="1" smtClean="0"/>
              <a:t>d</a:t>
            </a:r>
            <a:r>
              <a:rPr lang="en-US" dirty="0" smtClean="0"/>
              <a:t>, </a:t>
            </a:r>
            <a:r>
              <a:rPr lang="en-US" dirty="0" err="1" smtClean="0"/>
              <a:t>s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dirty="0" smtClean="0"/>
              <a:t>) are mixed</a:t>
            </a:r>
          </a:p>
          <a:p>
            <a:r>
              <a:rPr lang="en-US" dirty="0" smtClean="0"/>
              <a:t>Described by CKM matrix (also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are mixed)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spcAft>
                <a:spcPts val="600"/>
              </a:spcAft>
              <a:buNone/>
            </a:pPr>
            <a:endParaRPr lang="en-US" dirty="0" smtClean="0"/>
          </a:p>
          <a:p>
            <a:r>
              <a:rPr lang="en-US" dirty="0" smtClean="0"/>
              <a:t>Unitary 3x3 matrix can be described by 4 parameters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=0.225, A=0.8, constraints on </a:t>
            </a:r>
            <a:r>
              <a:rPr lang="en-US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r</a:t>
            </a:r>
            <a:r>
              <a:rPr lang="en-US" dirty="0" smtClean="0"/>
              <a:t> &amp; </a:t>
            </a:r>
            <a:r>
              <a:rPr lang="en-US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endParaRPr lang="en-US" i="1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r>
              <a:rPr lang="en-US" dirty="0" smtClean="0"/>
              <a:t>These are fundamental constants of nature in the Standard Model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graphicFrame>
        <p:nvGraphicFramePr>
          <p:cNvPr id="112025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785310"/>
              </p:ext>
            </p:extLst>
          </p:nvPr>
        </p:nvGraphicFramePr>
        <p:xfrm>
          <a:off x="236538" y="2603500"/>
          <a:ext cx="8797925" cy="153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570" name="Equation" r:id="rId3" imgW="5156200" imgH="901700" progId="Equation.DSMT4">
                  <p:embed/>
                </p:oleObj>
              </mc:Choice>
              <mc:Fallback>
                <p:oleObj name="Equation" r:id="rId3" imgW="5156200" imgH="901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2603500"/>
                        <a:ext cx="8797925" cy="1538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6167" name="Object 7"/>
          <p:cNvGraphicFramePr>
            <a:graphicFrameLocks noChangeAspect="1"/>
          </p:cNvGraphicFramePr>
          <p:nvPr/>
        </p:nvGraphicFramePr>
        <p:xfrm>
          <a:off x="6212141" y="1035050"/>
          <a:ext cx="2835275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571" name="Equation" r:id="rId5" imgW="1308100" imgH="508000" progId="Equation.DSMT4">
                  <p:embed/>
                </p:oleObj>
              </mc:Choice>
              <mc:Fallback>
                <p:oleObj name="Equation" r:id="rId5" imgW="1308100" imgH="5080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2141" y="1035050"/>
                        <a:ext cx="2835275" cy="1101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6219293" y="1008241"/>
            <a:ext cx="2788863" cy="112608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7537989" y="1649963"/>
            <a:ext cx="19437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 flipV="1">
            <a:off x="6870879" y="1527542"/>
            <a:ext cx="622019" cy="2462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0800000" flipV="1">
            <a:off x="6900144" y="1361779"/>
            <a:ext cx="1636656" cy="5368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5400000">
            <a:off x="8454497" y="1623774"/>
            <a:ext cx="19437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5400000">
            <a:off x="6603630" y="1632139"/>
            <a:ext cx="19437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0800000" flipV="1">
            <a:off x="7698832" y="1514179"/>
            <a:ext cx="754694" cy="3189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0800000">
            <a:off x="7711927" y="1453439"/>
            <a:ext cx="772501" cy="3666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10800000">
            <a:off x="6782306" y="1414156"/>
            <a:ext cx="1697405" cy="4666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682654" y="4003068"/>
            <a:ext cx="206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Shown to order 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i="1" baseline="30000" dirty="0" smtClean="0"/>
              <a:t>4</a:t>
            </a:r>
            <a:endParaRPr lang="en-US" i="1" baseline="30000" dirty="0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CKM vs. PMNS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87902" y="5744921"/>
            <a:ext cx="79545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Why these values? Are the two related? Are they related to masses?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81425" y="5261139"/>
            <a:ext cx="11235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Area ~V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11" name="Content Placeholder 10" descr="CKM-PMNS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456" y="1046449"/>
            <a:ext cx="7703828" cy="438733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/>
        </p:nvPicPr>
        <p:blipFill>
          <a:blip r:embed="rId2"/>
          <a:srcRect l="-43576" r="-43576"/>
          <a:stretch>
            <a:fillRect/>
          </a:stretch>
        </p:blipFill>
        <p:spPr bwMode="auto">
          <a:xfrm>
            <a:off x="3629886" y="958622"/>
            <a:ext cx="5871332" cy="353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158" y="4304530"/>
            <a:ext cx="4535054" cy="1841994"/>
          </a:xfrm>
        </p:spPr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U</a:t>
            </a:r>
            <a:r>
              <a:rPr lang="en-US" dirty="0" smtClean="0"/>
              <a:t>, formed of bb quarks, </a:t>
            </a:r>
          </a:p>
          <a:p>
            <a:pPr marL="282575" indent="-282575">
              <a:buNone/>
            </a:pPr>
            <a:r>
              <a:rPr lang="en-US" dirty="0" smtClean="0"/>
              <a:t>   found at </a:t>
            </a:r>
            <a:r>
              <a:rPr lang="en-US" dirty="0" err="1" smtClean="0"/>
              <a:t>Fermilab</a:t>
            </a:r>
            <a:r>
              <a:rPr lang="en-US" dirty="0" smtClean="0"/>
              <a:t> in the         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chanel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Fermilab Academic Lectures, May, 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119"/>
            <a:ext cx="3415883" cy="3324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859" y="1166365"/>
            <a:ext cx="2317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Herb et. al, PRL 39</a:t>
            </a:r>
            <a:r>
              <a:rPr lang="en-US" sz="1200" smtClean="0"/>
              <a:t>, 252 </a:t>
            </a:r>
            <a:r>
              <a:rPr lang="en-US" sz="1200" dirty="0" smtClean="0"/>
              <a:t>(1977)</a:t>
            </a:r>
            <a:endParaRPr lang="en-US" sz="1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853710" y="4360780"/>
            <a:ext cx="4290290" cy="19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Followed by Doris </a:t>
            </a:r>
            <a:r>
              <a:rPr lang="en-US" sz="2400" dirty="0">
                <a:latin typeface="Symbol" charset="2"/>
                <a:cs typeface="Symbol" charset="2"/>
              </a:rPr>
              <a:t>U</a:t>
            </a:r>
            <a:r>
              <a:rPr lang="en-US" sz="2400" dirty="0" smtClean="0"/>
              <a:t>, </a:t>
            </a:r>
            <a:r>
              <a:rPr lang="en-US" sz="2400" dirty="0" smtClean="0">
                <a:latin typeface="Symbol" charset="2"/>
                <a:cs typeface="Symbol" charset="2"/>
              </a:rPr>
              <a:t>U′</a:t>
            </a:r>
            <a:r>
              <a:rPr lang="en-US" sz="2400" dirty="0"/>
              <a:t>;</a:t>
            </a:r>
            <a:r>
              <a:rPr lang="en-US" sz="2400" dirty="0" smtClean="0"/>
              <a:t> CLEO &amp; CUSB</a:t>
            </a:r>
            <a:r>
              <a:rPr lang="en-US" sz="2400" dirty="0"/>
              <a:t> </a:t>
            </a:r>
            <a:r>
              <a:rPr lang="en-US" sz="2400" dirty="0" smtClean="0"/>
              <a:t>that distinctly observed all 3 states, &amp; published on the 1979 Xmas card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080993" y="4413894"/>
            <a:ext cx="15679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13148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color}&#10;\usepackage{amsmath}&#10;\pagestyle{empty}&#10;\begin{document}&#10;&#10;\noindent&#10;$\phi_s \;\;\;= 0.01 \;\;\pm 0.07 \;\;\pm 0.01 \;\;\;{\rm rad} \\&#10;\Gamma_s \;\;\;= 0.661 \pm 0.004 \pm 0.006 \;\; {\rm ps}^{-1} \\&#10;\Delta \Gamma_s = 0.106 \pm 0.011 \pm 0.007 \;\; {\rm ps}^{-1} $&#10;&#10;&#10;\end{document}"/>
  <p:tag name="IGUANATEXSIZE" val="20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Custom 1">
      <a:majorFont>
        <a:latin typeface="Freestyle Scrip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Forte.thmx</Template>
  <TotalTime>66946</TotalTime>
  <Words>3839</Words>
  <Application>Microsoft Macintosh PowerPoint</Application>
  <PresentationFormat>On-screen Show (4:3)</PresentationFormat>
  <Paragraphs>706</Paragraphs>
  <Slides>65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Edge</vt:lpstr>
      <vt:lpstr>Equation</vt:lpstr>
      <vt:lpstr>Finding New Physics using heavy flavor decays</vt:lpstr>
      <vt:lpstr>What is Heavy Flavor Physics ?</vt:lpstr>
      <vt:lpstr>Physics Beyond the Standard Model</vt:lpstr>
      <vt:lpstr>Masses</vt:lpstr>
      <vt:lpstr>Formalism</vt:lpstr>
      <vt:lpstr>Quark Mixing</vt:lpstr>
      <vt:lpstr>Quark Mixing &amp; CKM Matrix</vt:lpstr>
      <vt:lpstr>CKM vs. PMNS</vt:lpstr>
      <vt:lpstr>A bit of history</vt:lpstr>
      <vt:lpstr>Discovery of Y(4S)</vt:lpstr>
      <vt:lpstr>B Experiments </vt:lpstr>
      <vt:lpstr>e+e- at Y(4S) </vt:lpstr>
      <vt:lpstr>Central detectors at pp</vt:lpstr>
      <vt:lpstr>The LHC</vt:lpstr>
      <vt:lpstr>The LHC</vt:lpstr>
      <vt:lpstr> The LHCb Detector</vt:lpstr>
      <vt:lpstr>Detector Geometry</vt:lpstr>
      <vt:lpstr>The Forward Direction at the LHC</vt:lpstr>
      <vt:lpstr>PowerPoint Presentation</vt:lpstr>
      <vt:lpstr>B-Vertex Measurement</vt:lpstr>
      <vt:lpstr>Momentum and Mass measurement </vt:lpstr>
      <vt:lpstr>Hadron Identification</vt:lpstr>
      <vt:lpstr>Calorimetry and L0 trigger</vt:lpstr>
      <vt:lpstr>Muon identification and L0 trigger</vt:lpstr>
      <vt:lpstr>PowerPoint Presentation</vt:lpstr>
      <vt:lpstr>Detector Performance</vt:lpstr>
      <vt:lpstr>Luminosity Leveling</vt:lpstr>
      <vt:lpstr>B-→J/y K-</vt:lpstr>
      <vt:lpstr>Running Conditions</vt:lpstr>
      <vt:lpstr>Weak decay constant</vt:lpstr>
      <vt:lpstr>|Vus|</vt:lpstr>
      <vt:lpstr>|Vus| II</vt:lpstr>
      <vt:lpstr>|Vus| III</vt:lpstr>
      <vt:lpstr>|Vcb|</vt:lpstr>
      <vt:lpstr>Exclusive |Vcb|</vt:lpstr>
      <vt:lpstr>Exclusive |Vcb| II</vt:lpstr>
      <vt:lpstr>Exclusive |Vcb| III</vt:lpstr>
      <vt:lpstr>Inclusive |Vcb|</vt:lpstr>
      <vt:lpstr>Inclusive |Vcb| II</vt:lpstr>
      <vt:lpstr>Lb/B0 lifetime ratio</vt:lpstr>
      <vt:lpstr>Exclusive |Vub|</vt:lpstr>
      <vt:lpstr>Exclusive |Vub|</vt:lpstr>
      <vt:lpstr>|Vub|</vt:lpstr>
      <vt:lpstr>Neutral Meson Mixing</vt:lpstr>
      <vt:lpstr>Mixing formalism</vt:lpstr>
      <vt:lpstr>B Mixing data</vt:lpstr>
      <vt:lpstr>Do-Do  Mixing</vt:lpstr>
      <vt:lpstr>Charm mixing result</vt:lpstr>
      <vt:lpstr>B mixing CKM constraints</vt:lpstr>
      <vt:lpstr>B mixing &amp; CKM constraints</vt:lpstr>
      <vt:lpstr>Sakharov conditions </vt:lpstr>
      <vt:lpstr>CP formalism</vt:lpstr>
      <vt:lpstr>CP formalism</vt:lpstr>
      <vt:lpstr>CPV via interference of mixing &amp; decay</vt:lpstr>
      <vt:lpstr>CPV for fCP</vt:lpstr>
      <vt:lpstr>CP mixing phase</vt:lpstr>
      <vt:lpstr>CPV for B0</vt:lpstr>
      <vt:lpstr>B0→{cc} K0</vt:lpstr>
      <vt:lpstr>Measurements of sin2b</vt:lpstr>
      <vt:lpstr>CPV in Bs→J/y X</vt:lpstr>
      <vt:lpstr>CPV Time Evolution for BS</vt:lpstr>
      <vt:lpstr>Transversity</vt:lpstr>
      <vt:lpstr>Transversity II</vt:lpstr>
      <vt:lpstr>fs from Bs→J/yp+p-</vt:lpstr>
      <vt:lpstr>fs results from J/yf</vt:lpstr>
    </vt:vector>
  </TitlesOfParts>
  <Company>syracuse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CLEO-C: prospects and relevance to LHCb</dc:title>
  <dc:creator>sheldon stone</dc:creator>
  <cp:lastModifiedBy>Sheldon Stone</cp:lastModifiedBy>
  <cp:revision>3236</cp:revision>
  <cp:lastPrinted>2014-04-16T16:25:46Z</cp:lastPrinted>
  <dcterms:created xsi:type="dcterms:W3CDTF">2013-04-01T01:57:14Z</dcterms:created>
  <dcterms:modified xsi:type="dcterms:W3CDTF">2014-05-06T20:48:58Z</dcterms:modified>
</cp:coreProperties>
</file>