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1.gif" ContentType="video/unknown"/>
  <Override PartName="/ppt/media/media2.gif" ContentType="video/unknown"/>
  <Override PartName="/ppt/media/media3.gif" ContentType="video/unknown"/>
  <Override PartName="/ppt/media/media4.gif" ContentType="video/unknown"/>
  <Override PartName="/ppt/media/media5.gif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10160000" cy="7620000"/>
  <p:notesSz cx="6858000" cy="9144000"/>
  <p:defaultTextStyle>
    <a:lvl1pPr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1pPr>
    <a:lvl2pPr indent="2667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2pPr>
    <a:lvl3pPr indent="5334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3pPr>
    <a:lvl4pPr indent="8001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4pPr>
    <a:lvl5pPr indent="10668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5pPr>
    <a:lvl6pPr indent="13335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6pPr>
    <a:lvl7pPr indent="16129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7pPr>
    <a:lvl8pPr indent="18796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8pPr>
    <a:lvl9pPr indent="2146300" algn="ctr" defTabSz="355600">
      <a:defRPr sz="3200">
        <a:solidFill>
          <a:srgbClr val="FFFFFF"/>
        </a:solidFill>
        <a:latin typeface="+mn-lt"/>
        <a:ea typeface="+mn-ea"/>
        <a:cs typeface="+mn-cs"/>
        <a:sym typeface="Chalkboar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5600">
      <a:defRPr sz="1400">
        <a:latin typeface="Lucida Grande"/>
        <a:ea typeface="Lucida Grande"/>
        <a:cs typeface="Lucida Grande"/>
        <a:sym typeface="Lucida Grande"/>
      </a:defRPr>
    </a:lvl1pPr>
    <a:lvl2pPr indent="228600" defTabSz="355600">
      <a:defRPr sz="1400">
        <a:latin typeface="Lucida Grande"/>
        <a:ea typeface="Lucida Grande"/>
        <a:cs typeface="Lucida Grande"/>
        <a:sym typeface="Lucida Grande"/>
      </a:defRPr>
    </a:lvl2pPr>
    <a:lvl3pPr indent="457200" defTabSz="355600">
      <a:defRPr sz="1400">
        <a:latin typeface="Lucida Grande"/>
        <a:ea typeface="Lucida Grande"/>
        <a:cs typeface="Lucida Grande"/>
        <a:sym typeface="Lucida Grande"/>
      </a:defRPr>
    </a:lvl3pPr>
    <a:lvl4pPr indent="685800" defTabSz="355600">
      <a:defRPr sz="1400">
        <a:latin typeface="Lucida Grande"/>
        <a:ea typeface="Lucida Grande"/>
        <a:cs typeface="Lucida Grande"/>
        <a:sym typeface="Lucida Grande"/>
      </a:defRPr>
    </a:lvl4pPr>
    <a:lvl5pPr indent="914400" defTabSz="355600">
      <a:defRPr sz="1400">
        <a:latin typeface="Lucida Grande"/>
        <a:ea typeface="Lucida Grande"/>
        <a:cs typeface="Lucida Grande"/>
        <a:sym typeface="Lucida Grande"/>
      </a:defRPr>
    </a:lvl5pPr>
    <a:lvl6pPr indent="1143000" defTabSz="355600">
      <a:defRPr sz="1400">
        <a:latin typeface="Lucida Grande"/>
        <a:ea typeface="Lucida Grande"/>
        <a:cs typeface="Lucida Grande"/>
        <a:sym typeface="Lucida Grande"/>
      </a:defRPr>
    </a:lvl6pPr>
    <a:lvl7pPr indent="1371600" defTabSz="355600">
      <a:defRPr sz="1400">
        <a:latin typeface="Lucida Grande"/>
        <a:ea typeface="Lucida Grande"/>
        <a:cs typeface="Lucida Grande"/>
        <a:sym typeface="Lucida Grande"/>
      </a:defRPr>
    </a:lvl7pPr>
    <a:lvl8pPr indent="1600200" defTabSz="355600">
      <a:defRPr sz="1400">
        <a:latin typeface="Lucida Grande"/>
        <a:ea typeface="Lucida Grande"/>
        <a:cs typeface="Lucida Grande"/>
        <a:sym typeface="Lucida Grande"/>
      </a:defRPr>
    </a:lvl8pPr>
    <a:lvl9pPr indent="1828800" defTabSz="35560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943600" y="2298700"/>
            <a:ext cx="3225800" cy="4483100"/>
          </a:xfrm>
          <a:prstGeom prst="rect">
            <a:avLst/>
          </a:prstGeom>
        </p:spPr>
        <p:txBody>
          <a:bodyPr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408940" anchor="t"/>
          <a:lstStyle>
            <a:lvl1pPr marL="6732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1pPr>
            <a:lvl2pPr marL="11050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2pPr>
            <a:lvl3pPr marL="15241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3pPr>
            <a:lvl4pPr marL="19686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4pPr>
            <a:lvl5pPr marL="2425863" indent="-317663">
              <a:spcBef>
                <a:spcPts val="2600"/>
              </a:spcBef>
              <a:buFont typeface="Gill Sans"/>
              <a:buBlip>
                <a:blip r:embed="rId2"/>
              </a:buBlip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body" idx="1"/>
          </p:nvPr>
        </p:nvSpPr>
        <p:spPr>
          <a:xfrm>
            <a:off x="990600" y="825500"/>
            <a:ext cx="8178800" cy="5956300"/>
          </a:xfrm>
          <a:prstGeom prst="rect">
            <a:avLst/>
          </a:prstGeom>
        </p:spPr>
        <p:txBody>
          <a:bodyPr/>
          <a:lstStyle>
            <a:lvl1pPr>
              <a:spcBef>
                <a:spcPts val="4500"/>
              </a:spcBef>
              <a:buBlip>
                <a:blip r:embed="rId2"/>
              </a:buBlip>
            </a:lvl1pPr>
            <a:lvl2pPr>
              <a:spcBef>
                <a:spcPts val="4500"/>
              </a:spcBef>
              <a:buBlip>
                <a:blip r:embed="rId2"/>
              </a:buBlip>
            </a:lvl2pPr>
            <a:lvl3pPr>
              <a:spcBef>
                <a:spcPts val="4500"/>
              </a:spcBef>
              <a:buBlip>
                <a:blip r:embed="rId2"/>
              </a:buBlip>
            </a:lvl3pPr>
            <a:lvl4pPr>
              <a:spcBef>
                <a:spcPts val="4500"/>
              </a:spcBef>
              <a:buBlip>
                <a:blip r:embed="rId2"/>
              </a:buBlip>
            </a:lvl4pPr>
            <a:lvl5pPr>
              <a:spcBef>
                <a:spcPts val="45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90600" y="2819400"/>
            <a:ext cx="8178800" cy="1981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990600" y="5753100"/>
            <a:ext cx="8178800" cy="1435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xfrm>
            <a:off x="469900" y="1397000"/>
            <a:ext cx="4711700" cy="238760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469900" y="3860800"/>
            <a:ext cx="4711700" cy="2387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0" algn="ctr">
              <a:spcBef>
                <a:spcPts val="0"/>
              </a:spcBef>
              <a:buSzTx/>
              <a:buNone/>
              <a:defRPr sz="2400"/>
            </a:lvl2pPr>
            <a:lvl3pPr marL="0" indent="0" algn="ctr">
              <a:spcBef>
                <a:spcPts val="0"/>
              </a:spcBef>
              <a:buSzTx/>
              <a:buNone/>
              <a:defRPr sz="2400"/>
            </a:lvl3pPr>
            <a:lvl4pPr marL="0" indent="0" algn="ctr">
              <a:spcBef>
                <a:spcPts val="0"/>
              </a:spcBef>
              <a:buSzTx/>
              <a:buNone/>
              <a:defRPr sz="2400"/>
            </a:lvl4pPr>
            <a:lvl5pPr marL="0" indent="0" algn="ctr"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1pPr>
      <a:lvl2pPr indent="2286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2pPr>
      <a:lvl3pPr indent="4572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3pPr>
      <a:lvl4pPr indent="6858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4pPr>
      <a:lvl5pPr indent="9144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5pPr>
      <a:lvl6pPr indent="11430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6pPr>
      <a:lvl7pPr indent="13716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7pPr>
      <a:lvl8pPr indent="16002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8pPr>
      <a:lvl9pPr indent="1828800" algn="ctr" defTabSz="355600">
        <a:defRPr sz="5600">
          <a:solidFill>
            <a:srgbClr val="FFFFFF"/>
          </a:solidFill>
          <a:latin typeface="+mn-lt"/>
          <a:ea typeface="+mn-ea"/>
          <a:cs typeface="+mn-cs"/>
          <a:sym typeface="Chalkboard"/>
        </a:defRPr>
      </a:lvl9pPr>
    </p:titleStyle>
    <p:bodyStyle>
      <a:lvl1pPr marL="6966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1pPr>
      <a:lvl2pPr marL="11284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2pPr>
      <a:lvl3pPr marL="15475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3pPr>
      <a:lvl4pPr marL="19920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4pPr>
      <a:lvl5pPr marL="24492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5pPr>
      <a:lvl6pPr marL="29064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6pPr>
      <a:lvl7pPr marL="33636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7pPr>
      <a:lvl8pPr marL="38208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8pPr>
      <a:lvl9pPr marL="4278013" indent="-341013" defTabSz="355600">
        <a:spcBef>
          <a:spcPts val="2300"/>
        </a:spcBef>
        <a:buSzPct val="43000"/>
        <a:buBlip>
          <a:blip r:embed="rId3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9pPr>
    </p:bodyStyle>
    <p:otherStyle>
      <a:lvl1pPr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indent="2286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indent="4572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indent="6858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indent="9144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indent="11430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6pPr>
      <a:lvl7pPr indent="13716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7pPr>
      <a:lvl8pPr indent="16002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8pPr>
      <a:lvl9pPr indent="1828800" algn="ctr" defTabSz="355600">
        <a:defRPr sz="1400">
          <a:solidFill>
            <a:schemeClr val="tx1"/>
          </a:solidFill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image" Target="../media/image3.png"/><Relationship Id="rId6" Type="http://schemas.openxmlformats.org/officeDocument/2006/relationships/image" Target="../media/image3.tif"/><Relationship Id="rId7" Type="http://schemas.openxmlformats.org/officeDocument/2006/relationships/image" Target="../media/image4.png"/><Relationship Id="rId8" Type="http://schemas.openxmlformats.org/officeDocument/2006/relationships/image" Target="../media/image4.tif"/><Relationship Id="rId9" Type="http://schemas.openxmlformats.org/officeDocument/2006/relationships/image" Target="../media/image5.png"/><Relationship Id="rId10" Type="http://schemas.openxmlformats.org/officeDocument/2006/relationships/image" Target="../media/image5.tif"/><Relationship Id="rId11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3" Type="http://schemas.microsoft.com/office/2007/relationships/media" Target="../media/media1.gif"/><Relationship Id="rId4" Type="http://schemas.openxmlformats.org/officeDocument/2006/relationships/image" Target="../media/image1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3" Type="http://schemas.microsoft.com/office/2007/relationships/media" Target="../media/media2.gif"/><Relationship Id="rId4" Type="http://schemas.openxmlformats.org/officeDocument/2006/relationships/image" Target="../media/image1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3" Type="http://schemas.microsoft.com/office/2007/relationships/media" Target="../media/media3.gif"/><Relationship Id="rId4" Type="http://schemas.openxmlformats.org/officeDocument/2006/relationships/image" Target="../media/image1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3" Type="http://schemas.microsoft.com/office/2007/relationships/media" Target="../media/media4.gif"/><Relationship Id="rId4" Type="http://schemas.openxmlformats.org/officeDocument/2006/relationships/image" Target="../media/image2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3" Type="http://schemas.microsoft.com/office/2007/relationships/media" Target="../media/media5.gif"/><Relationship Id="rId4" Type="http://schemas.openxmlformats.org/officeDocument/2006/relationships/image" Target="../media/image2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Relationship Id="rId3" Type="http://schemas.openxmlformats.org/officeDocument/2006/relationships/image" Target="../media/image9.tif"/><Relationship Id="rId4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508000" y="1532880"/>
            <a:ext cx="9131300" cy="208761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BICEP2 and the Early Universe</a:t>
            </a:r>
            <a:endParaRPr sz="44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E181"/>
                </a:solidFill>
              </a:rPr>
              <a:t>B-modes the 1st 3 weeks</a:t>
            </a:r>
            <a:endParaRPr sz="3500">
              <a:solidFill>
                <a:srgbClr val="FFE18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E181"/>
                </a:solidFill>
              </a:rPr>
              <a:t>The new energy frontier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990600" y="4064000"/>
            <a:ext cx="8178800" cy="1765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Albert Stebbins</a:t>
            </a:r>
            <a:endParaRPr sz="2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Academic Lecture Series</a:t>
            </a:r>
            <a:endParaRPr sz="2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Fermilab                                   2014-04-08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seudoScala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8900000">
            <a:off x="6654800" y="812799"/>
            <a:ext cx="2868085" cy="2868084"/>
          </a:xfrm>
          <a:prstGeom prst="rect">
            <a:avLst/>
          </a:prstGeom>
          <a:ln w="88900">
            <a:miter lim="400000"/>
          </a:ln>
        </p:spPr>
      </p:pic>
      <p:sp>
        <p:nvSpPr>
          <p:cNvPr id="106" name="Shape 106"/>
          <p:cNvSpPr/>
          <p:nvPr>
            <p:ph type="sldNum" sz="quarter" idx="4294967295"/>
          </p:nvPr>
        </p:nvSpPr>
        <p:spPr>
          <a:xfrm>
            <a:off x="4953574" y="7239000"/>
            <a:ext cx="256092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107" name="Shape 107"/>
          <p:cNvSpPr/>
          <p:nvPr>
            <p:ph type="title"/>
          </p:nvPr>
        </p:nvSpPr>
        <p:spPr>
          <a:xfrm>
            <a:off x="762000" y="0"/>
            <a:ext cx="8636000" cy="927100"/>
          </a:xfrm>
          <a:prstGeom prst="rect">
            <a:avLst/>
          </a:prstGeom>
        </p:spPr>
        <p:txBody>
          <a:bodyPr/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Linear Polarization Patterns</a:t>
            </a:r>
          </a:p>
        </p:txBody>
      </p:sp>
      <p:sp>
        <p:nvSpPr>
          <p:cNvPr id="108" name="Shape 108"/>
          <p:cNvSpPr/>
          <p:nvPr/>
        </p:nvSpPr>
        <p:spPr>
          <a:xfrm>
            <a:off x="3986455" y="2437694"/>
            <a:ext cx="216951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r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i="1"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Q 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patterns</a:t>
            </a:r>
          </a:p>
        </p:txBody>
      </p:sp>
      <p:sp>
        <p:nvSpPr>
          <p:cNvPr id="109" name="Shape 109"/>
          <p:cNvSpPr/>
          <p:nvPr/>
        </p:nvSpPr>
        <p:spPr>
          <a:xfrm>
            <a:off x="4008239" y="5522736"/>
            <a:ext cx="2135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r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i="1"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U 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patterns</a:t>
            </a:r>
          </a:p>
        </p:txBody>
      </p:sp>
      <p:pic>
        <p:nvPicPr>
          <p:cNvPr id="110" name="Scal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00050" y="810683"/>
            <a:ext cx="2868084" cy="2868084"/>
          </a:xfrm>
          <a:prstGeom prst="rect">
            <a:avLst/>
          </a:prstGeom>
          <a:ln w="88900">
            <a:miter lim="400000"/>
          </a:ln>
        </p:spPr>
      </p:pic>
      <p:pic>
        <p:nvPicPr>
          <p:cNvPr id="111" name="PseudoScala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2683" y="4368800"/>
            <a:ext cx="2868085" cy="2868084"/>
          </a:xfrm>
          <a:prstGeom prst="rect">
            <a:avLst/>
          </a:prstGeom>
          <a:ln w="88900">
            <a:miter lim="400000"/>
          </a:ln>
        </p:spPr>
      </p:pic>
      <p:pic>
        <p:nvPicPr>
          <p:cNvPr id="112" name="Scal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393699" y="4368800"/>
            <a:ext cx="2868085" cy="286808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fast" advClick="1"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Num" sz="quarter" idx="4294967295"/>
          </p:nvPr>
        </p:nvSpPr>
        <p:spPr>
          <a:xfrm>
            <a:off x="4953574" y="7239000"/>
            <a:ext cx="256088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115" name="Shape 115"/>
          <p:cNvSpPr/>
          <p:nvPr>
            <p:ph type="title"/>
          </p:nvPr>
        </p:nvSpPr>
        <p:spPr>
          <a:xfrm>
            <a:off x="762000" y="0"/>
            <a:ext cx="8636000" cy="927100"/>
          </a:xfrm>
          <a:prstGeom prst="rect">
            <a:avLst/>
          </a:prstGeom>
        </p:spPr>
        <p:txBody>
          <a:bodyPr/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Linear Polarization Patterns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1111249" y="1231547"/>
            <a:ext cx="2868085" cy="2917120"/>
            <a:chOff x="0" y="0"/>
            <a:chExt cx="2868083" cy="2917119"/>
          </a:xfrm>
        </p:grpSpPr>
        <p:pic>
          <p:nvPicPr>
            <p:cNvPr id="116" name="Scalar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-1" y="49035"/>
              <a:ext cx="2868085" cy="2868085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grpSp>
          <p:nvGrpSpPr>
            <p:cNvPr id="119" name="Group 119"/>
            <p:cNvGrpSpPr/>
            <p:nvPr/>
          </p:nvGrpSpPr>
          <p:grpSpPr>
            <a:xfrm>
              <a:off x="1297388" y="0"/>
              <a:ext cx="235497" cy="2578453"/>
              <a:chOff x="930" y="0"/>
              <a:chExt cx="235495" cy="2578452"/>
            </a:xfrm>
          </p:grpSpPr>
          <p:sp>
            <p:nvSpPr>
              <p:cNvPr id="117" name="Shape 117"/>
              <p:cNvSpPr/>
              <p:nvPr/>
            </p:nvSpPr>
            <p:spPr>
              <a:xfrm flipV="1">
                <a:off x="137583" y="381352"/>
                <a:ext cx="1765" cy="219710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930" y="0"/>
                <a:ext cx="235496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buClr>
                    <a:srgbClr val="0433FF"/>
                  </a:buClr>
                  <a:buFont typeface="Helvetica"/>
                  <a:defRPr sz="20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0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</a:rPr>
                  <a:t>k</a:t>
                </a:r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>
              <a:off x="1042458" y="649111"/>
              <a:ext cx="827408" cy="1637242"/>
              <a:chOff x="0" y="0"/>
              <a:chExt cx="827407" cy="1637241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421569" y="0"/>
                <a:ext cx="405839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>
                  <a:buClr>
                    <a:srgbClr val="8086D2"/>
                  </a:buClr>
                  <a:buFont typeface="Helvetica"/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90</a:t>
                </a:r>
                <a:r>
                  <a:rPr baseline="29999"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O</a:t>
                </a: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421569" y="1345141"/>
                <a:ext cx="405839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>
                  <a:buClr>
                    <a:srgbClr val="8086D2"/>
                  </a:buClr>
                  <a:buFont typeface="Helvetica"/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90</a:t>
                </a:r>
                <a:r>
                  <a:rPr baseline="29999"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O</a:t>
                </a: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0" y="672041"/>
                <a:ext cx="293411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>
                  <a:buClr>
                    <a:srgbClr val="8086D2"/>
                  </a:buClr>
                  <a:buFont typeface="Helvetica"/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0</a:t>
                </a:r>
                <a:r>
                  <a:rPr baseline="29999"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O</a:t>
                </a:r>
              </a:p>
            </p:txBody>
          </p:sp>
        </p:grpSp>
      </p:grpSp>
      <p:sp>
        <p:nvSpPr>
          <p:cNvPr id="125" name="Shape 125"/>
          <p:cNvSpPr/>
          <p:nvPr/>
        </p:nvSpPr>
        <p:spPr>
          <a:xfrm>
            <a:off x="4109861" y="1229430"/>
            <a:ext cx="29855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r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0</a:t>
            </a:r>
            <a:r>
              <a:rPr baseline="31999"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o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-90</a:t>
            </a:r>
            <a:r>
              <a:rPr baseline="31999"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o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pattern</a:t>
            </a:r>
          </a:p>
        </p:txBody>
      </p:sp>
      <p:grpSp>
        <p:nvGrpSpPr>
          <p:cNvPr id="134" name="Group 134"/>
          <p:cNvGrpSpPr/>
          <p:nvPr/>
        </p:nvGrpSpPr>
        <p:grpSpPr>
          <a:xfrm>
            <a:off x="6106583" y="3822700"/>
            <a:ext cx="2868084" cy="2944284"/>
            <a:chOff x="0" y="0"/>
            <a:chExt cx="2868083" cy="2944283"/>
          </a:xfrm>
        </p:grpSpPr>
        <p:pic>
          <p:nvPicPr>
            <p:cNvPr id="126" name="PseudoScalar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-1" y="76200"/>
              <a:ext cx="2868085" cy="286808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grpSp>
          <p:nvGrpSpPr>
            <p:cNvPr id="129" name="Group 129"/>
            <p:cNvGrpSpPr/>
            <p:nvPr/>
          </p:nvGrpSpPr>
          <p:grpSpPr>
            <a:xfrm>
              <a:off x="1297388" y="0"/>
              <a:ext cx="235497" cy="2574220"/>
              <a:chOff x="930" y="0"/>
              <a:chExt cx="235495" cy="2574219"/>
            </a:xfrm>
          </p:grpSpPr>
          <p:sp>
            <p:nvSpPr>
              <p:cNvPr id="127" name="Shape 127"/>
              <p:cNvSpPr/>
              <p:nvPr/>
            </p:nvSpPr>
            <p:spPr>
              <a:xfrm flipV="1">
                <a:off x="137583" y="377119"/>
                <a:ext cx="1764" cy="219710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930" y="0"/>
                <a:ext cx="235496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buClr>
                    <a:srgbClr val="0433FF"/>
                  </a:buClr>
                  <a:buFont typeface="Helvetica"/>
                  <a:defRPr sz="20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0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</a:rPr>
                  <a:t>k</a:t>
                </a:r>
              </a:p>
            </p:txBody>
          </p:sp>
        </p:grpSp>
        <p:grpSp>
          <p:nvGrpSpPr>
            <p:cNvPr id="133" name="Group 133"/>
            <p:cNvGrpSpPr/>
            <p:nvPr/>
          </p:nvGrpSpPr>
          <p:grpSpPr>
            <a:xfrm>
              <a:off x="875594" y="673100"/>
              <a:ext cx="1070345" cy="1640417"/>
              <a:chOff x="0" y="0"/>
              <a:chExt cx="1070344" cy="1640416"/>
            </a:xfrm>
          </p:grpSpPr>
          <p:sp>
            <p:nvSpPr>
              <p:cNvPr id="130" name="Shape 130"/>
              <p:cNvSpPr/>
              <p:nvPr/>
            </p:nvSpPr>
            <p:spPr>
              <a:xfrm>
                <a:off x="0" y="670983"/>
                <a:ext cx="508716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>
                  <a:buClr>
                    <a:srgbClr val="8086D2"/>
                  </a:buClr>
                  <a:buFont typeface="Helvetica"/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-45</a:t>
                </a:r>
                <a:r>
                  <a:rPr baseline="29999"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O</a:t>
                </a:r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523169" y="1348316"/>
                <a:ext cx="547176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>
                  <a:buClr>
                    <a:srgbClr val="8086D2"/>
                  </a:buClr>
                  <a:buFont typeface="Helvetica"/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+45</a:t>
                </a:r>
                <a:r>
                  <a:rPr baseline="29999"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O</a:t>
                </a: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520700" y="0"/>
                <a:ext cx="547175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lvl="0">
                  <a:buClr>
                    <a:srgbClr val="8086D2"/>
                  </a:buClr>
                  <a:buFont typeface="Helvetica"/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+45</a:t>
                </a:r>
                <a:r>
                  <a:rPr baseline="29999" sz="1400">
                    <a:solidFill>
                      <a:srgbClr val="8086D2"/>
                    </a:solidFill>
                    <a:uFill>
                      <a:solidFill>
                        <a:srgbClr val="8086D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rPr>
                  <a:t>O</a:t>
                </a:r>
              </a:p>
            </p:txBody>
          </p:sp>
        </p:grpSp>
      </p:grpSp>
      <p:sp>
        <p:nvSpPr>
          <p:cNvPr id="135" name="Shape 135"/>
          <p:cNvSpPr/>
          <p:nvPr/>
        </p:nvSpPr>
        <p:spPr>
          <a:xfrm>
            <a:off x="3213982" y="6210300"/>
            <a:ext cx="26929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algn="r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±45</a:t>
            </a:r>
            <a:r>
              <a:rPr baseline="31999"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o  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pattern</a:t>
            </a:r>
          </a:p>
        </p:txBody>
      </p:sp>
      <p:sp>
        <p:nvSpPr>
          <p:cNvPr id="136" name="Shape 136"/>
          <p:cNvSpPr/>
          <p:nvPr/>
        </p:nvSpPr>
        <p:spPr>
          <a:xfrm>
            <a:off x="4112286" y="2095500"/>
            <a:ext cx="6045201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l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9300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scalar  pattern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               </a:t>
            </a:r>
            <a:r>
              <a:rPr sz="1000">
                <a:solidFill>
                  <a:srgbClr val="FF40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   Stebbins 1996</a:t>
            </a:r>
            <a:endParaRPr sz="3200">
              <a:solidFill>
                <a:srgbClr val="FFFFFF"/>
              </a:solid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lvl="0" algn="l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9300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gradient pattern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</a:t>
            </a:r>
            <a:r>
              <a:rPr sz="1000">
                <a:solidFill>
                  <a:srgbClr val="FF40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Kaminokowski, Kosowsky, Stebbins 1997</a:t>
            </a:r>
            <a:endParaRPr sz="3200">
              <a:solidFill>
                <a:srgbClr val="FFFFFF"/>
              </a:solid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lvl="0" algn="l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9300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E-mode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                    </a:t>
            </a:r>
            <a:r>
              <a:rPr sz="24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 </a:t>
            </a:r>
            <a:r>
              <a:rPr sz="1000">
                <a:solidFill>
                  <a:srgbClr val="FF40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Seljak, Zaldarriaga 1997</a:t>
            </a:r>
          </a:p>
        </p:txBody>
      </p:sp>
      <p:sp>
        <p:nvSpPr>
          <p:cNvPr id="137" name="Shape 137"/>
          <p:cNvSpPr/>
          <p:nvPr/>
        </p:nvSpPr>
        <p:spPr>
          <a:xfrm>
            <a:off x="63500" y="4533900"/>
            <a:ext cx="60452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just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FF40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Stebbins 1996    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   </a:t>
            </a:r>
            <a:r>
              <a:rPr sz="3200">
                <a:solidFill>
                  <a:srgbClr val="FF9300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pseudo-scalar pattern</a:t>
            </a:r>
            <a:endParaRPr sz="3200">
              <a:solidFill>
                <a:srgbClr val="FFFFFF"/>
              </a:solid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lvl="0" algn="l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FF40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Kaminokowski, Kosowsky, Stebbins 1997                           </a:t>
            </a:r>
            <a:r>
              <a:rPr sz="3200">
                <a:solidFill>
                  <a:srgbClr val="FF9300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curl pattern</a:t>
            </a:r>
            <a:endParaRPr sz="3200">
              <a:solidFill>
                <a:srgbClr val="FFFFFF"/>
              </a:solid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lvl="0" algn="l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FF40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Seljak, Zaldarriaga 1997</a:t>
            </a:r>
            <a:r>
              <a:rPr sz="3200">
                <a:solidFill>
                  <a:srgbClr val="FFFFFF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                      </a:t>
            </a:r>
            <a:r>
              <a:rPr sz="3200" u="sng">
                <a:solidFill>
                  <a:srgbClr val="FF9300"/>
                </a:solidFill>
                <a:latin typeface="ArialUnicodeMS"/>
                <a:ea typeface="ArialUnicodeMS"/>
                <a:cs typeface="ArialUnicodeMS"/>
                <a:sym typeface="ArialUnicodeMS"/>
              </a:rPr>
              <a:t>B-mode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1"/>
      <p:bldP build="whole" bldLvl="1" animBg="1" rev="0" advAuto="0" spid="13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Num" sz="quarter" idx="4294967295"/>
          </p:nvPr>
        </p:nvSpPr>
        <p:spPr>
          <a:xfrm>
            <a:off x="4953574" y="7239000"/>
            <a:ext cx="256088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762000" y="0"/>
            <a:ext cx="8636000" cy="147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How to Describe the CMBR? </a:t>
            </a:r>
            <a:b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</a:b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Intensity and Units</a:t>
            </a:r>
          </a:p>
        </p:txBody>
      </p:sp>
      <p:sp>
        <p:nvSpPr>
          <p:cNvPr id="141" name="Shape 141"/>
          <p:cNvSpPr/>
          <p:nvPr/>
        </p:nvSpPr>
        <p:spPr>
          <a:xfrm>
            <a:off x="254000" y="1435100"/>
            <a:ext cx="9880600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 marL="426155" indent="-381000" algn="l">
              <a:spcBef>
                <a:spcPts val="2300"/>
              </a:spcBef>
              <a:buClr>
                <a:srgbClr val="FFFFFF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In astronomy </a:t>
            </a:r>
            <a:r>
              <a:rPr sz="2300">
                <a:solidFill>
                  <a:srgbClr val="FFFFFF"/>
                </a:solidFill>
              </a:rPr>
              <a:t>I</a:t>
            </a:r>
            <a:r>
              <a:rPr sz="2300">
                <a:solidFill>
                  <a:srgbClr val="FFFFFF"/>
                </a:solidFill>
              </a:rPr>
              <a:t>[</a:t>
            </a:r>
            <a:r>
              <a:rPr sz="2300">
                <a:solidFill>
                  <a:srgbClr val="FFFFFF"/>
                </a:solidFill>
              </a:rPr>
              <a:t>ĉ</a:t>
            </a:r>
            <a:r>
              <a:rPr sz="2300">
                <a:solidFill>
                  <a:srgbClr val="FFFFFF"/>
                </a:solidFill>
              </a:rPr>
              <a:t>, </a:t>
            </a:r>
            <a:r>
              <a:rPr sz="2300">
                <a:solidFill>
                  <a:srgbClr val="FFFFFF"/>
                </a:solidFill>
              </a:rPr>
              <a:t>ν,</a:t>
            </a:r>
            <a:r>
              <a:rPr sz="2300">
                <a:solidFill>
                  <a:srgbClr val="FFFFFF"/>
                </a:solidFill>
              </a:rPr>
              <a:t> x</a:t>
            </a:r>
            <a:r>
              <a:rPr sz="2300">
                <a:solidFill>
                  <a:srgbClr val="FFFFFF"/>
                </a:solidFill>
              </a:rPr>
              <a:t>,t</a:t>
            </a:r>
            <a:r>
              <a:rPr sz="2300">
                <a:solidFill>
                  <a:srgbClr val="FFFFFF"/>
                </a:solidFill>
              </a:rPr>
              <a:t>]</a:t>
            </a:r>
            <a:r>
              <a:rPr sz="1900">
                <a:solidFill>
                  <a:srgbClr val="FFFFFF"/>
                </a:solidFill>
              </a:rPr>
              <a:t> usually has units: ergs/cm</a:t>
            </a:r>
            <a:r>
              <a:rPr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/sec/steradian/Hz</a:t>
            </a:r>
            <a:endParaRPr sz="1900">
              <a:solidFill>
                <a:srgbClr val="FFFFFF"/>
              </a:solidFill>
            </a:endParaRPr>
          </a:p>
          <a:p>
            <a:pPr lvl="1" marL="679562" indent="-323962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recall Poynting energy flux S=ExB/(8π)=|E|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/(8π)  (Gaussian CGS units)</a:t>
            </a:r>
            <a:endParaRPr sz="2300">
              <a:solidFill>
                <a:srgbClr val="FFFFFF"/>
              </a:solidFill>
            </a:endParaRPr>
          </a:p>
          <a:p>
            <a:pPr lvl="0" marL="306912" indent="-306912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radio astronomy: often convenient to define a Rayleigh Jeans Brightness temperature</a:t>
            </a:r>
            <a:r>
              <a:rPr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  <a:p>
            <a:pPr lvl="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kT</a:t>
            </a:r>
            <a:r>
              <a:rPr baseline="-5999" sz="1900">
                <a:solidFill>
                  <a:srgbClr val="FFFFFF"/>
                </a:solidFill>
              </a:rPr>
              <a:t>RJ </a:t>
            </a:r>
            <a:r>
              <a:rPr sz="1900">
                <a:solidFill>
                  <a:srgbClr val="FFFFFF"/>
                </a:solidFill>
              </a:rPr>
              <a:t>= ½(c/ν)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I </a:t>
            </a:r>
            <a:endParaRPr sz="1900">
              <a:solidFill>
                <a:srgbClr val="FFFFFF"/>
              </a:solidFill>
            </a:endParaRPr>
          </a:p>
          <a:p>
            <a:pPr lvl="1" marL="679562" indent="-323962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this gives the thermodynamic brightness temperature if hν≪kT,</a:t>
            </a:r>
            <a:endParaRPr sz="1900">
              <a:solidFill>
                <a:srgbClr val="FFFFFF"/>
              </a:solidFill>
            </a:endParaRPr>
          </a:p>
          <a:p>
            <a:pPr lvl="0" marL="323065" indent="-323065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theoretically it is most convenient to use the quantum mechanical occupation number</a:t>
            </a:r>
            <a:r>
              <a:rPr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  <a:p>
            <a:pPr lvl="0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n</a:t>
            </a:r>
            <a:r>
              <a:rPr baseline="31999" sz="1900">
                <a:solidFill>
                  <a:srgbClr val="FFFFFF"/>
                </a:solidFill>
              </a:rPr>
              <a:t>T</a:t>
            </a:r>
            <a:r>
              <a:rPr sz="1900">
                <a:solidFill>
                  <a:srgbClr val="FFFFFF"/>
                </a:solidFill>
              </a:rPr>
              <a:t>[ν] = ½(c/ν)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I/(hν) = kT</a:t>
            </a:r>
            <a:r>
              <a:rPr baseline="-5999" sz="1900">
                <a:solidFill>
                  <a:srgbClr val="FFFFFF"/>
                </a:solidFill>
              </a:rPr>
              <a:t>RJ</a:t>
            </a:r>
            <a:r>
              <a:rPr sz="1900">
                <a:solidFill>
                  <a:srgbClr val="FFFFFF"/>
                </a:solidFill>
              </a:rPr>
              <a:t>/(hν)</a:t>
            </a:r>
            <a:endParaRPr sz="1900">
              <a:solidFill>
                <a:srgbClr val="FFFFFF"/>
              </a:solidFill>
            </a:endParaRPr>
          </a:p>
          <a:p>
            <a:pPr lvl="1" marL="679562" indent="-323962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for a blackbody n = n</a:t>
            </a:r>
            <a:r>
              <a:rPr baseline="-5999" sz="1900">
                <a:solidFill>
                  <a:srgbClr val="FFFFFF"/>
                </a:solidFill>
              </a:rPr>
              <a:t>BB</a:t>
            </a:r>
            <a:r>
              <a:rPr sz="1900">
                <a:solidFill>
                  <a:srgbClr val="FFFFFF"/>
                </a:solidFill>
              </a:rPr>
              <a:t>[ν,T] = 1/(e</a:t>
            </a:r>
            <a:r>
              <a:rPr baseline="31999" sz="1900">
                <a:solidFill>
                  <a:srgbClr val="FFFFFF"/>
                </a:solidFill>
              </a:rPr>
              <a:t>(hν)/(kT)</a:t>
            </a:r>
            <a:r>
              <a:rPr sz="1900">
                <a:solidFill>
                  <a:srgbClr val="FFFFFF"/>
                </a:solidFill>
              </a:rPr>
              <a:t>-1) </a:t>
            </a:r>
            <a:endParaRPr sz="1900">
              <a:solidFill>
                <a:srgbClr val="FFFFFF"/>
              </a:solidFill>
            </a:endParaRPr>
          </a:p>
          <a:p>
            <a:pPr lvl="1" marL="679562" indent="-323962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N.B.one can multiply E,B,V by ½(c/ν)</a:t>
            </a:r>
            <a:r>
              <a:rPr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/(hν) to put them in dimensionless </a:t>
            </a:r>
            <a:r>
              <a:rPr>
                <a:solidFill>
                  <a:srgbClr val="FFFFFF"/>
                </a:solidFill>
              </a:rPr>
              <a:t>occupation number units: </a:t>
            </a:r>
            <a:r>
              <a:rPr sz="1900">
                <a:solidFill>
                  <a:srgbClr val="FFFFFF"/>
                </a:solidFill>
              </a:rPr>
              <a:t>n</a:t>
            </a:r>
            <a:r>
              <a:rPr sz="1900">
                <a:solidFill>
                  <a:srgbClr val="FFFFFF"/>
                </a:solidFill>
              </a:rPr>
              <a:t>T</a:t>
            </a:r>
            <a:r>
              <a:rPr sz="1900">
                <a:solidFill>
                  <a:srgbClr val="FFFFFF"/>
                </a:solidFill>
              </a:rPr>
              <a:t>, n</a:t>
            </a:r>
            <a:r>
              <a:rPr sz="1900">
                <a:solidFill>
                  <a:srgbClr val="FFFFFF"/>
                </a:solidFill>
              </a:rPr>
              <a:t>E</a:t>
            </a:r>
            <a:r>
              <a:rPr sz="1900">
                <a:solidFill>
                  <a:srgbClr val="FFFFFF"/>
                </a:solidFill>
              </a:rPr>
              <a:t>, n</a:t>
            </a:r>
            <a:r>
              <a:rPr sz="1900">
                <a:solidFill>
                  <a:srgbClr val="FFFFFF"/>
                </a:solidFill>
              </a:rPr>
              <a:t>B</a:t>
            </a:r>
            <a:r>
              <a:rPr sz="1900">
                <a:solidFill>
                  <a:srgbClr val="FFFFFF"/>
                </a:solidFill>
              </a:rPr>
              <a:t>, n</a:t>
            </a:r>
            <a:r>
              <a:rPr sz="1900">
                <a:solidFill>
                  <a:srgbClr val="FFFFFF"/>
                </a:solidFill>
              </a:rPr>
              <a:t>V</a:t>
            </a:r>
          </a:p>
        </p:txBody>
      </p:sp>
      <p:sp>
        <p:nvSpPr>
          <p:cNvPr id="142" name="Shape 142"/>
          <p:cNvSpPr/>
          <p:nvPr/>
        </p:nvSpPr>
        <p:spPr>
          <a:xfrm>
            <a:off x="8216275" y="434494"/>
            <a:ext cx="1525250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C9C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EC9C7"/>
                </a:solidFill>
              </a:rPr>
              <a:t>or GW’s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1" grpId="1"/>
      <p:bldP build="whole" bldLvl="1" animBg="1" rev="0" advAuto="0" spid="14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WHERE DOES THE POLARIZATION COME FROM?</a:t>
            </a:r>
            <a:endParaRPr sz="5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Thomson scattering of temperature anisotropies.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990600" y="88900"/>
            <a:ext cx="8178800" cy="1181100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FFFFFF"/>
                </a:solidFill>
              </a:rPr>
              <a:t>Thomson Scattering</a:t>
            </a:r>
          </a:p>
        </p:txBody>
      </p:sp>
      <p:pic>
        <p:nvPicPr>
          <p:cNvPr id="147" name="ElectronHorizontalField-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1155700"/>
            <a:ext cx="6362700" cy="63627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xfrm>
            <a:off x="990600" y="88900"/>
            <a:ext cx="8178800" cy="1181100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FFFFFF"/>
                </a:solidFill>
              </a:rPr>
              <a:t>Thomson Scattering</a:t>
            </a:r>
          </a:p>
        </p:txBody>
      </p:sp>
      <p:pic>
        <p:nvPicPr>
          <p:cNvPr id="150" name="ElectronVerticalField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1155700"/>
            <a:ext cx="6362700" cy="63627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Thomson Scattering and Polarization</a:t>
            </a:r>
          </a:p>
        </p:txBody>
      </p:sp>
      <p:pic>
        <p:nvPicPr>
          <p:cNvPr id="153" name="QuadrupoleIlluminationPolarization0.png"/>
          <p:cNvPicPr/>
          <p:nvPr/>
        </p:nvPicPr>
        <p:blipFill>
          <a:blip r:embed="rId2">
            <a:extLst/>
          </a:blip>
          <a:srcRect l="11467" t="10686" r="8754" b="12930"/>
          <a:stretch>
            <a:fillRect/>
          </a:stretch>
        </p:blipFill>
        <p:spPr>
          <a:xfrm>
            <a:off x="2688629" y="2301279"/>
            <a:ext cx="4782803" cy="497304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WHERE DO THE B-MODES COME FROM?</a:t>
            </a:r>
            <a:endParaRPr sz="5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Thomson scattering of temperature anisotropies w/ non-zero helicity.</a:t>
            </a:r>
            <a:endParaRPr sz="5600">
              <a:solidFill>
                <a:srgbClr val="D4E7FE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E181"/>
                </a:solidFill>
              </a:rPr>
              <a:t>or lensing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4294967295"/>
          </p:nvPr>
        </p:nvSpPr>
        <p:spPr>
          <a:xfrm>
            <a:off x="4953574" y="7239000"/>
            <a:ext cx="256092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158" name="Shape 158"/>
          <p:cNvSpPr/>
          <p:nvPr>
            <p:ph type="title"/>
          </p:nvPr>
        </p:nvSpPr>
        <p:spPr>
          <a:xfrm>
            <a:off x="762000" y="0"/>
            <a:ext cx="8636000" cy="147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How to Describe the CMBR? </a:t>
            </a:r>
            <a:b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</a:b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Macroscopic Description</a:t>
            </a:r>
          </a:p>
        </p:txBody>
      </p:sp>
      <p:sp>
        <p:nvSpPr>
          <p:cNvPr id="159" name="Shape 159"/>
          <p:cNvSpPr/>
          <p:nvPr/>
        </p:nvSpPr>
        <p:spPr>
          <a:xfrm>
            <a:off x="215900" y="1295400"/>
            <a:ext cx="9880600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 marL="426155" indent="-381000" algn="l">
              <a:lnSpc>
                <a:spcPct val="70000"/>
              </a:lnSpc>
              <a:spcBef>
                <a:spcPts val="2300"/>
              </a:spcBef>
              <a:buClr>
                <a:srgbClr val="FFFFFF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On cosmological length and times-scales (millions to billions of light-years):</a:t>
            </a:r>
            <a:endParaRPr sz="2000">
              <a:solidFill>
                <a:srgbClr val="FFFFFF"/>
              </a:solidFill>
            </a:endParaRPr>
          </a:p>
          <a:p>
            <a:pPr lvl="0">
              <a:lnSpc>
                <a:spcPct val="70000"/>
              </a:lnSpc>
              <a:buClr>
                <a:srgbClr val="FFFFFF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 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x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]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i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Q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 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x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]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i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U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 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x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]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i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V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 [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 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x</a:t>
            </a:r>
            <a:r>
              <a:rPr i="1"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]</a:t>
            </a:r>
            <a:endParaRPr sz="24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Roman"/>
              <a:ea typeface="Times Roman"/>
              <a:cs typeface="Times Roman"/>
              <a:sym typeface="Times Roman"/>
            </a:endParaRPr>
          </a:p>
          <a:p>
            <a:pPr lvl="2" marL="1128413" indent="-341013" algn="l">
              <a:lnSpc>
                <a:spcPct val="70000"/>
              </a:lnSpc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as we shall see V=0 is a good approximation.</a:t>
            </a:r>
            <a:endParaRPr sz="2000">
              <a:solidFill>
                <a:srgbClr val="FFFFFF"/>
              </a:solidFill>
            </a:endParaRPr>
          </a:p>
          <a:p>
            <a:pPr lvl="0" marL="341013" indent="-341013" algn="l">
              <a:lnSpc>
                <a:spcPct val="70000"/>
              </a:lnSpc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Spatial Fourier transform, e.g.</a:t>
            </a:r>
            <a:endParaRPr sz="2000">
              <a:solidFill>
                <a:srgbClr val="FFFFFF"/>
              </a:solidFill>
            </a:endParaRPr>
          </a:p>
          <a:p>
            <a:pPr lvl="1" indent="0">
              <a:lnSpc>
                <a:spcPct val="70000"/>
              </a:lnSpc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x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 =</a:t>
            </a:r>
            <a:r>
              <a:rPr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∑</a:t>
            </a:r>
            <a:r>
              <a:rPr b="1" baseline="-5999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k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e</a:t>
            </a:r>
            <a:r>
              <a:rPr baseline="31999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i </a:t>
            </a:r>
            <a:r>
              <a:rPr b="1" baseline="31999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k∙x</a:t>
            </a:r>
            <a:r>
              <a:rPr baseline="31999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Ĩ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k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</a:t>
            </a:r>
            <a:endParaRPr sz="2500">
              <a:solidFill>
                <a:srgbClr val="FFFFFF"/>
              </a:solidFill>
            </a:endParaRPr>
          </a:p>
          <a:p>
            <a:pPr lvl="0" marL="341013" indent="-341013" algn="l">
              <a:lnSpc>
                <a:spcPct val="70000"/>
              </a:lnSpc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Angular decomposition: spherical harmonics</a:t>
            </a:r>
            <a:endParaRPr sz="2000">
              <a:solidFill>
                <a:srgbClr val="FFFFFF"/>
              </a:solidFill>
            </a:endParaRPr>
          </a:p>
          <a:p>
            <a:pPr lvl="1" indent="0">
              <a:lnSpc>
                <a:spcPct val="70000"/>
              </a:lnSpc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Ĩ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k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 =</a:t>
            </a:r>
            <a:r>
              <a:rPr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∑</a:t>
            </a:r>
            <a:r>
              <a:rPr baseline="-5999"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ℓ</a:t>
            </a:r>
            <a:r>
              <a:rPr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∑</a:t>
            </a:r>
            <a:r>
              <a:rPr baseline="-5999"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m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Y</a:t>
            </a:r>
            <a:r>
              <a:rPr baseline="-5999"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(ℓ,ℎ)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 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Ĩ</a:t>
            </a:r>
            <a:r>
              <a:rPr baseline="-5999"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(ℓ, ℎ)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ν,</a:t>
            </a:r>
            <a:r>
              <a:rPr b="1"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k</a:t>
            </a:r>
            <a:r>
              <a:rPr i="1" sz="2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,t</a:t>
            </a:r>
            <a:r>
              <a:rPr sz="2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</a:t>
            </a:r>
            <a:endParaRPr sz="2000">
              <a:solidFill>
                <a:srgbClr val="FFFFFF"/>
              </a:solidFill>
            </a:endParaRPr>
          </a:p>
          <a:p>
            <a:pPr lvl="1" marL="696613" indent="-341013" algn="l">
              <a:lnSpc>
                <a:spcPct val="70000"/>
              </a:lnSpc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For each </a:t>
            </a:r>
            <a:r>
              <a:rPr b="1" sz="2000">
                <a:solidFill>
                  <a:srgbClr val="FFFFFF"/>
                </a:solidFill>
              </a:rPr>
              <a:t>k</a:t>
            </a:r>
            <a:r>
              <a:rPr sz="2000">
                <a:solidFill>
                  <a:srgbClr val="FFFFFF"/>
                </a:solidFill>
              </a:rPr>
              <a:t>, align “North Pole” of Y</a:t>
            </a:r>
            <a:r>
              <a:rPr baseline="-5999" sz="2000">
                <a:solidFill>
                  <a:srgbClr val="FFFFFF"/>
                </a:solidFill>
              </a:rPr>
              <a:t>(l,</a:t>
            </a:r>
            <a:r>
              <a:rPr baseline="-5999"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 ℎ</a:t>
            </a:r>
            <a:r>
              <a:rPr baseline="-5999" sz="2000">
                <a:solidFill>
                  <a:srgbClr val="FFFFFF"/>
                </a:solidFill>
              </a:rPr>
              <a:t>)</a:t>
            </a:r>
            <a:r>
              <a:rPr sz="2000">
                <a:solidFill>
                  <a:srgbClr val="FFFFFF"/>
                </a:solidFill>
              </a:rPr>
              <a:t> to </a:t>
            </a:r>
            <a:r>
              <a:rPr b="1" sz="2000">
                <a:solidFill>
                  <a:srgbClr val="FFFFFF"/>
                </a:solidFill>
              </a:rPr>
              <a:t>k</a:t>
            </a:r>
            <a:r>
              <a:rPr sz="2000">
                <a:solidFill>
                  <a:srgbClr val="FFFFFF"/>
                </a:solidFill>
              </a:rPr>
              <a:t> direction then ℎ gives helicity</a:t>
            </a:r>
            <a:endParaRPr sz="2000">
              <a:solidFill>
                <a:srgbClr val="FFFFFF"/>
              </a:solidFill>
            </a:endParaRPr>
          </a:p>
          <a:p>
            <a:pPr lvl="2" marL="1128413" indent="-341013" algn="l">
              <a:lnSpc>
                <a:spcPct val="70000"/>
              </a:lnSpc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as we shall see I</a:t>
            </a:r>
            <a:r>
              <a:rPr baseline="-5999" sz="2000">
                <a:solidFill>
                  <a:srgbClr val="FFFFFF"/>
                </a:solidFill>
              </a:rPr>
              <a:t>(l,</a:t>
            </a:r>
            <a:r>
              <a:rPr baseline="-5999" sz="25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 ℎ</a:t>
            </a:r>
            <a:r>
              <a:rPr baseline="-5999" sz="2000">
                <a:solidFill>
                  <a:srgbClr val="FFFFFF"/>
                </a:solidFill>
              </a:rPr>
              <a:t>)</a:t>
            </a:r>
            <a:r>
              <a:rPr sz="2000">
                <a:solidFill>
                  <a:srgbClr val="FFFFFF"/>
                </a:solidFill>
              </a:rPr>
              <a:t>=0 for |ℎ|&gt;2 is a good approximation.</a:t>
            </a:r>
            <a:endParaRPr sz="2000">
              <a:solidFill>
                <a:srgbClr val="FFFFFF"/>
              </a:solidFill>
            </a:endParaRPr>
          </a:p>
          <a:p>
            <a:pPr lvl="0" marL="3410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 simple </a:t>
            </a:r>
            <a:r>
              <a:rPr sz="2000">
                <a:solidFill>
                  <a:srgbClr val="FFFFFF"/>
                </a:solidFill>
              </a:rPr>
              <a:t>Y</a:t>
            </a:r>
            <a:r>
              <a:rPr baseline="-5999" sz="2000">
                <a:solidFill>
                  <a:srgbClr val="FFFFFF"/>
                </a:solidFill>
              </a:rPr>
              <a:t>(l,ℎ)</a:t>
            </a:r>
            <a:r>
              <a:rPr>
                <a:solidFill>
                  <a:srgbClr val="FFFFFF"/>
                </a:solidFill>
              </a:rPr>
              <a:t> decomposition of Q,U is not the best!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Num" sz="quarter" idx="4294967295"/>
          </p:nvPr>
        </p:nvSpPr>
        <p:spPr>
          <a:xfrm>
            <a:off x="4953574" y="7239000"/>
            <a:ext cx="256092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162" name="Shape 162"/>
          <p:cNvSpPr/>
          <p:nvPr>
            <p:ph type="title"/>
          </p:nvPr>
        </p:nvSpPr>
        <p:spPr>
          <a:xfrm>
            <a:off x="762000" y="0"/>
            <a:ext cx="8636000" cy="147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How to Describe the CMBR? </a:t>
            </a:r>
            <a:b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</a:b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Summary</a:t>
            </a:r>
          </a:p>
        </p:txBody>
      </p:sp>
      <p:sp>
        <p:nvSpPr>
          <p:cNvPr id="163" name="Shape 163"/>
          <p:cNvSpPr/>
          <p:nvPr/>
        </p:nvSpPr>
        <p:spPr>
          <a:xfrm>
            <a:off x="215900" y="1295400"/>
            <a:ext cx="9880600" cy="3349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 marL="3410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Mode decomposed each Stokes parameter w/ “quantum numbers”</a:t>
            </a:r>
            <a:endParaRPr sz="2400">
              <a:solidFill>
                <a:srgbClr val="FFFFFF"/>
              </a:solidFill>
            </a:endParaRPr>
          </a:p>
          <a:p>
            <a:pPr lvl="1" marL="6966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k</a:t>
            </a:r>
            <a:r>
              <a:rPr sz="2400">
                <a:solidFill>
                  <a:srgbClr val="FFFFFF"/>
                </a:solidFill>
              </a:rPr>
              <a:t> spatial dependence</a:t>
            </a:r>
            <a:endParaRPr sz="2400">
              <a:solidFill>
                <a:srgbClr val="FFFFFF"/>
              </a:solidFill>
            </a:endParaRPr>
          </a:p>
          <a:p>
            <a:pPr lvl="1" marL="6966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ℎ helicity: =0 scalar, =1 vector, =2 tensor, …</a:t>
            </a:r>
            <a:endParaRPr sz="2400">
              <a:solidFill>
                <a:srgbClr val="FFFFFF"/>
              </a:solidFill>
            </a:endParaRPr>
          </a:p>
          <a:p>
            <a:pPr lvl="1" marL="6966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ℓ</a:t>
            </a:r>
            <a:r>
              <a:rPr sz="2400">
                <a:solidFill>
                  <a:srgbClr val="FFFFFF"/>
                </a:solidFill>
              </a:rPr>
              <a:t> angular wavenumber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2"/>
          <p:cNvGrpSpPr/>
          <p:nvPr/>
        </p:nvGrpSpPr>
        <p:grpSpPr>
          <a:xfrm>
            <a:off x="77787" y="26664"/>
            <a:ext cx="5788224" cy="1507936"/>
            <a:chOff x="-139700" y="-450098"/>
            <a:chExt cx="5788223" cy="1507935"/>
          </a:xfrm>
        </p:grpSpPr>
        <p:pic>
          <p:nvPicPr>
            <p:cNvPr id="41" name="NYT.tif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08824" cy="9181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450099"/>
              <a:ext cx="5788224" cy="1507937"/>
            </a:xfrm>
            <a:prstGeom prst="rect">
              <a:avLst/>
            </a:prstGeom>
            <a:effectLst/>
          </p:spPr>
        </p:pic>
      </p:grpSp>
      <p:grpSp>
        <p:nvGrpSpPr>
          <p:cNvPr id="45" name="Group 45"/>
          <p:cNvGrpSpPr/>
          <p:nvPr/>
        </p:nvGrpSpPr>
        <p:grpSpPr>
          <a:xfrm>
            <a:off x="1686264" y="1117499"/>
            <a:ext cx="6787472" cy="1950404"/>
            <a:chOff x="-139700" y="-450098"/>
            <a:chExt cx="6787470" cy="1950403"/>
          </a:xfrm>
        </p:grpSpPr>
        <p:pic>
          <p:nvPicPr>
            <p:cNvPr id="44" name="NYTimesArticl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08071" cy="13606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450099"/>
              <a:ext cx="6787471" cy="1950405"/>
            </a:xfrm>
            <a:prstGeom prst="rect">
              <a:avLst/>
            </a:prstGeom>
            <a:effectLst/>
          </p:spPr>
        </p:pic>
      </p:grpSp>
      <p:grpSp>
        <p:nvGrpSpPr>
          <p:cNvPr id="48" name="Group 48"/>
          <p:cNvGrpSpPr/>
          <p:nvPr/>
        </p:nvGrpSpPr>
        <p:grpSpPr>
          <a:xfrm>
            <a:off x="76464" y="2474622"/>
            <a:ext cx="5977815" cy="3791765"/>
            <a:chOff x="-139700" y="-450097"/>
            <a:chExt cx="5977813" cy="3791763"/>
          </a:xfrm>
        </p:grpSpPr>
        <p:pic>
          <p:nvPicPr>
            <p:cNvPr id="47" name="pasted-image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98414" cy="32019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39700" y="-450099"/>
              <a:ext cx="5977814" cy="3791765"/>
            </a:xfrm>
            <a:prstGeom prst="rect">
              <a:avLst/>
            </a:prstGeom>
            <a:effectLst/>
          </p:spPr>
        </p:pic>
      </p:grpSp>
      <p:grpSp>
        <p:nvGrpSpPr>
          <p:cNvPr id="51" name="Group 51"/>
          <p:cNvGrpSpPr/>
          <p:nvPr/>
        </p:nvGrpSpPr>
        <p:grpSpPr>
          <a:xfrm>
            <a:off x="3837343" y="3048726"/>
            <a:ext cx="5977815" cy="4398239"/>
            <a:chOff x="-139700" y="-450098"/>
            <a:chExt cx="5977813" cy="4398238"/>
          </a:xfrm>
        </p:grpSpPr>
        <p:pic>
          <p:nvPicPr>
            <p:cNvPr id="50" name="pasted-image.t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698414" cy="38084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39700" y="-450099"/>
              <a:ext cx="5977814" cy="4398240"/>
            </a:xfrm>
            <a:prstGeom prst="rect">
              <a:avLst/>
            </a:prstGeom>
            <a:effectLst/>
          </p:spPr>
        </p:pic>
      </p:grpSp>
      <p:grpSp>
        <p:nvGrpSpPr>
          <p:cNvPr id="54" name="Group 54"/>
          <p:cNvGrpSpPr/>
          <p:nvPr/>
        </p:nvGrpSpPr>
        <p:grpSpPr>
          <a:xfrm>
            <a:off x="7209336" y="2221019"/>
            <a:ext cx="2982411" cy="1128061"/>
            <a:chOff x="-139700" y="-450098"/>
            <a:chExt cx="2982409" cy="1128059"/>
          </a:xfrm>
        </p:grpSpPr>
        <p:pic>
          <p:nvPicPr>
            <p:cNvPr id="53" name="AsBigAsItGets.tif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703010" cy="538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39700" y="-450099"/>
              <a:ext cx="2982410" cy="112806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xfrm>
            <a:off x="578767" y="215900"/>
            <a:ext cx="9002466" cy="126389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Polarization Pattern from Helicity 0 Brightness Pattern </a:t>
            </a:r>
          </a:p>
        </p:txBody>
      </p:sp>
      <p:pic>
        <p:nvPicPr>
          <p:cNvPr id="166" name="helicity0_360_1000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64680" y="1692275"/>
            <a:ext cx="5708651" cy="5708650"/>
          </a:xfrm>
          <a:prstGeom prst="rect">
            <a:avLst/>
          </a:prstGeom>
        </p:spPr>
      </p:pic>
      <p:sp>
        <p:nvSpPr>
          <p:cNvPr id="167" name="Shape 167"/>
          <p:cNvSpPr/>
          <p:nvPr/>
        </p:nvSpPr>
        <p:spPr>
          <a:xfrm>
            <a:off x="3549032" y="6759094"/>
            <a:ext cx="3061936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9300"/>
                </a:solidFill>
              </a:rPr>
              <a:t>Always E-modes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578767" y="215900"/>
            <a:ext cx="9002466" cy="126389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Polarization Pattern from Helicity 1 Brightness Pattern </a:t>
            </a:r>
          </a:p>
        </p:txBody>
      </p:sp>
      <p:pic>
        <p:nvPicPr>
          <p:cNvPr id="170" name="helicity1_360_1000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64680" y="1692275"/>
            <a:ext cx="5708651" cy="5708650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2942800" y="6759094"/>
            <a:ext cx="4274400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9300"/>
                </a:solidFill>
              </a:rPr>
              <a:t>Mixture of E&amp;B modes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xfrm>
            <a:off x="578767" y="215900"/>
            <a:ext cx="9002466" cy="126389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Polarization Pattern from Helicity 2 Brightness Pattern </a:t>
            </a:r>
          </a:p>
        </p:txBody>
      </p:sp>
      <p:pic>
        <p:nvPicPr>
          <p:cNvPr id="174" name="helicity2_360_1000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64680" y="1692275"/>
            <a:ext cx="5708651" cy="5708650"/>
          </a:xfrm>
          <a:prstGeom prst="rect">
            <a:avLst/>
          </a:prstGeom>
        </p:spPr>
      </p:pic>
      <p:sp>
        <p:nvSpPr>
          <p:cNvPr id="175" name="Shape 175"/>
          <p:cNvSpPr/>
          <p:nvPr/>
        </p:nvSpPr>
        <p:spPr>
          <a:xfrm>
            <a:off x="2942800" y="6759094"/>
            <a:ext cx="4274400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9300"/>
                </a:solidFill>
              </a:rPr>
              <a:t>Mixture of E&amp;B modes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WHERE DO THE TEMPERATURE ANISOTROPIES COME FROM?</a:t>
            </a:r>
            <a:endParaRPr sz="5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Motion of baryons associated with metric perturbations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990600" y="889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FFFFFF"/>
                </a:solidFill>
              </a:rPr>
              <a:t>General Relativity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xfrm>
            <a:off x="342900" y="1155700"/>
            <a:ext cx="9461500" cy="571500"/>
          </a:xfrm>
          <a:prstGeom prst="rect">
            <a:avLst/>
          </a:prstGeom>
        </p:spPr>
        <p:txBody>
          <a:bodyPr/>
          <a:lstStyle>
            <a:lvl1pPr marL="635718" indent="-280118">
              <a:buBlip>
                <a:blip r:embed="rId2"/>
              </a:buBlip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Metric geometry</a:t>
            </a:r>
          </a:p>
        </p:txBody>
      </p:sp>
      <p:sp>
        <p:nvSpPr>
          <p:cNvPr id="181" name="Shape 181"/>
          <p:cNvSpPr/>
          <p:nvPr/>
        </p:nvSpPr>
        <p:spPr>
          <a:xfrm>
            <a:off x="660400" y="2362200"/>
            <a:ext cx="946150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marL="3410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10 free functions reduced by 4 to 6 by coordinate freedom</a:t>
            </a:r>
          </a:p>
        </p:txBody>
      </p:sp>
      <p:sp>
        <p:nvSpPr>
          <p:cNvPr id="182" name="Shape 182"/>
          <p:cNvSpPr/>
          <p:nvPr/>
        </p:nvSpPr>
        <p:spPr>
          <a:xfrm>
            <a:off x="660400" y="2832100"/>
            <a:ext cx="946150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 marL="3410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Can decompose according to helicity (</a:t>
            </a:r>
            <a:r>
              <a:rPr sz="20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scalar+</a:t>
            </a:r>
            <a:r>
              <a:rPr sz="20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vector+</a:t>
            </a:r>
            <a:r>
              <a:rPr sz="20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tensor</a:t>
            </a:r>
            <a:r>
              <a:rPr sz="23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83" name="Shape 183"/>
          <p:cNvSpPr/>
          <p:nvPr/>
        </p:nvSpPr>
        <p:spPr>
          <a:xfrm>
            <a:off x="660400" y="5257800"/>
            <a:ext cx="528320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lvl="0" marL="341013" indent="-341013" algn="l">
              <a:spcBef>
                <a:spcPts val="23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Dynamics: Einstein’s Eq’s:  G</a:t>
            </a:r>
            <a:r>
              <a:rPr baseline="-5999" sz="2300">
                <a:solidFill>
                  <a:srgbClr val="FFFFFF"/>
                </a:solidFill>
              </a:rPr>
              <a:t>μν</a:t>
            </a:r>
            <a:r>
              <a:rPr sz="2300">
                <a:solidFill>
                  <a:srgbClr val="FFFFFF"/>
                </a:solidFill>
              </a:rPr>
              <a:t>=</a:t>
            </a:r>
            <a:r>
              <a:rPr sz="1900">
                <a:solidFill>
                  <a:srgbClr val="FFFFFF"/>
                </a:solidFill>
              </a:rPr>
              <a:t>8πG T</a:t>
            </a:r>
            <a:r>
              <a:rPr baseline="-5999" sz="2300">
                <a:solidFill>
                  <a:srgbClr val="FFFFFF"/>
                </a:solidFill>
              </a:rPr>
              <a:t>μν</a:t>
            </a:r>
          </a:p>
        </p:txBody>
      </p:sp>
      <p:pic>
        <p:nvPicPr>
          <p:cNvPr id="184" name="Metri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1700" y="1174750"/>
            <a:ext cx="4238752" cy="1244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85" name="SVTmetric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3573" y="3403600"/>
            <a:ext cx="7432854" cy="1854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86" name="SVTfieldEqn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400" y="5763286"/>
            <a:ext cx="7124700" cy="1742414"/>
          </a:xfrm>
          <a:prstGeom prst="rect">
            <a:avLst/>
          </a:prstGeom>
          <a:ln w="88900">
            <a:miter lim="400000"/>
          </a:ln>
        </p:spPr>
      </p:pic>
      <p:pic>
        <p:nvPicPr>
          <p:cNvPr id="187" name="StressEnergyTensor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01000" y="5764515"/>
            <a:ext cx="1905000" cy="80267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  <p:bldP build="whole" bldLvl="1" animBg="1" rev="0" advAuto="0" spid="182" grpId="3"/>
      <p:bldP build="whole" bldLvl="1" animBg="1" rev="0" advAuto="0" spid="183" grpId="4"/>
      <p:bldP build="whole" bldLvl="1" animBg="1" rev="0" advAuto="0" spid="18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172640" y="457200"/>
            <a:ext cx="9814720" cy="362962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D4E7FE"/>
                </a:solidFill>
              </a:rPr>
              <a:t>Scalar</a:t>
            </a:r>
            <a:r>
              <a:rPr sz="5200">
                <a:solidFill>
                  <a:srgbClr val="FFFFFF"/>
                </a:solidFill>
              </a:rPr>
              <a:t>, </a:t>
            </a:r>
            <a:r>
              <a:rPr sz="5200">
                <a:solidFill>
                  <a:srgbClr val="DEF3D1"/>
                </a:solidFill>
              </a:rPr>
              <a:t>Vector</a:t>
            </a:r>
            <a:r>
              <a:rPr sz="5200">
                <a:solidFill>
                  <a:srgbClr val="FFFFFF"/>
                </a:solidFill>
              </a:rPr>
              <a:t>, </a:t>
            </a:r>
            <a:r>
              <a:rPr sz="5200">
                <a:solidFill>
                  <a:srgbClr val="FEC9C7"/>
                </a:solidFill>
              </a:rPr>
              <a:t>Tensor</a:t>
            </a:r>
            <a:r>
              <a:rPr sz="5200">
                <a:solidFill>
                  <a:srgbClr val="FFFFFF"/>
                </a:solidFill>
              </a:rPr>
              <a:t> Motions</a:t>
            </a:r>
            <a:endParaRPr sz="5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  </a:t>
            </a:r>
            <a:r>
              <a:rPr sz="5200">
                <a:solidFill>
                  <a:srgbClr val="D4E7FE"/>
                </a:solidFill>
              </a:rPr>
              <a:t>h=0</a:t>
            </a:r>
            <a:r>
              <a:rPr sz="5200">
                <a:solidFill>
                  <a:srgbClr val="FFFFFF"/>
                </a:solidFill>
              </a:rPr>
              <a:t>,</a:t>
            </a:r>
            <a:endParaRPr sz="5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  </a:t>
            </a:r>
            <a:r>
              <a:rPr sz="5200">
                <a:solidFill>
                  <a:srgbClr val="DEF3D1"/>
                </a:solidFill>
              </a:rPr>
              <a:t>h=±1</a:t>
            </a:r>
            <a:r>
              <a:rPr sz="5200">
                <a:solidFill>
                  <a:srgbClr val="FFFFFF"/>
                </a:solidFill>
              </a:rPr>
              <a:t>, </a:t>
            </a:r>
            <a:endParaRPr sz="5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  </a:t>
            </a:r>
            <a:r>
              <a:rPr sz="5200">
                <a:solidFill>
                  <a:srgbClr val="FEC9C7"/>
                </a:solidFill>
              </a:rPr>
              <a:t>h=±2</a:t>
            </a:r>
          </a:p>
        </p:txBody>
      </p:sp>
      <p:pic>
        <p:nvPicPr>
          <p:cNvPr id="190" name="SVTall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40297" y="1355774"/>
            <a:ext cx="6129959" cy="6129959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xfrm>
            <a:off x="172640" y="457200"/>
            <a:ext cx="9814720" cy="254555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EC9C7"/>
                </a:solidFill>
              </a:rPr>
              <a:t>Tensor</a:t>
            </a:r>
            <a:r>
              <a:rPr sz="5200">
                <a:solidFill>
                  <a:srgbClr val="FFFFFF"/>
                </a:solidFill>
              </a:rPr>
              <a:t> Motions</a:t>
            </a:r>
            <a:endParaRPr sz="5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  </a:t>
            </a:r>
            <a:endParaRPr sz="5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  </a:t>
            </a:r>
            <a:r>
              <a:rPr sz="5200">
                <a:solidFill>
                  <a:srgbClr val="FEC9C7"/>
                </a:solidFill>
              </a:rPr>
              <a:t>h=±2</a:t>
            </a:r>
          </a:p>
        </p:txBody>
      </p:sp>
      <p:pic>
        <p:nvPicPr>
          <p:cNvPr id="193" name="GravityWave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21148" y="1371600"/>
            <a:ext cx="6350001" cy="63500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WHEN/WHERE DID THIS  SCATTERING HAPPEN?</a:t>
            </a:r>
            <a:endParaRPr sz="5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Require sufficient but not too much scattering:</a:t>
            </a:r>
            <a:endParaRPr sz="5600">
              <a:solidFill>
                <a:srgbClr val="D4E7FE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 </a:t>
            </a:r>
            <a:r>
              <a:rPr sz="5600" u="sng">
                <a:solidFill>
                  <a:srgbClr val="D4E7FE"/>
                </a:solidFill>
              </a:rPr>
              <a:t>recombination z=1000</a:t>
            </a:r>
            <a:endParaRPr sz="5600">
              <a:solidFill>
                <a:srgbClr val="D4E7FE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EFBF"/>
                </a:solidFill>
              </a:rPr>
              <a:t>reionization z=10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200"/>
          <p:cNvGrpSpPr/>
          <p:nvPr/>
        </p:nvGrpSpPr>
        <p:grpSpPr>
          <a:xfrm>
            <a:off x="424065" y="961544"/>
            <a:ext cx="8198682" cy="3769653"/>
            <a:chOff x="0" y="0"/>
            <a:chExt cx="8198681" cy="3769652"/>
          </a:xfrm>
        </p:grpSpPr>
        <p:pic>
          <p:nvPicPr>
            <p:cNvPr id="197" name="pasted-image.tif"/>
            <p:cNvPicPr/>
            <p:nvPr/>
          </p:nvPicPr>
          <p:blipFill>
            <a:blip r:embed="rId2">
              <a:extLst/>
            </a:blip>
            <a:srcRect l="0" t="1126" r="0" b="50035"/>
            <a:stretch>
              <a:fillRect/>
            </a:stretch>
          </p:blipFill>
          <p:spPr>
            <a:xfrm>
              <a:off x="2078429" y="587309"/>
              <a:ext cx="6120253" cy="318234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8" name="Shape 198"/>
            <p:cNvSpPr/>
            <p:nvPr/>
          </p:nvSpPr>
          <p:spPr>
            <a:xfrm>
              <a:off x="-1" y="1876474"/>
              <a:ext cx="1945871" cy="60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FFFFFF"/>
                  </a:solidFill>
                </a:rPr>
                <a:t>e</a:t>
              </a:r>
              <a:r>
                <a:rPr baseline="31999" sz="3200">
                  <a:solidFill>
                    <a:srgbClr val="FFFFFF"/>
                  </a:solidFill>
                </a:rPr>
                <a:t>-τ</a:t>
              </a:r>
              <a:r>
                <a:rPr sz="3200">
                  <a:solidFill>
                    <a:srgbClr val="FFFFFF"/>
                  </a:solidFill>
                </a:rPr>
                <a:t>dτ/dz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4972712" y="0"/>
              <a:ext cx="331646" cy="60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FFFFFF"/>
                  </a:solidFill>
                </a:rPr>
                <a:t>z</a:t>
              </a:r>
            </a:p>
          </p:txBody>
        </p:sp>
      </p:grpSp>
      <p:sp>
        <p:nvSpPr>
          <p:cNvPr id="201" name="Shape 201"/>
          <p:cNvSpPr/>
          <p:nvPr/>
        </p:nvSpPr>
        <p:spPr>
          <a:xfrm>
            <a:off x="2130702" y="352786"/>
            <a:ext cx="589859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CMBR Visibility Function</a:t>
            </a:r>
          </a:p>
        </p:txBody>
      </p:sp>
      <p:sp>
        <p:nvSpPr>
          <p:cNvPr id="202" name="Shape 202"/>
          <p:cNvSpPr/>
          <p:nvPr/>
        </p:nvSpPr>
        <p:spPr>
          <a:xfrm>
            <a:off x="368391" y="4962044"/>
            <a:ext cx="9496078" cy="2128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Details matter for polarization</a:t>
            </a:r>
            <a:endParaRPr sz="3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Physics simple: ~Saha equilibrium</a:t>
            </a:r>
            <a:endParaRPr sz="320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That we know all all the details is verified by the good fit of the angular temperature spectrum!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WHERE DO THE MOTIONS/METRIC PERTURBATIONS COME FROM?</a:t>
            </a:r>
            <a:endParaRPr sz="5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They must come from  early in the history of the universe: inflation.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825723" y="165100"/>
            <a:ext cx="8508554" cy="13907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What Does All This Mean?</a:t>
            </a:r>
          </a:p>
        </p:txBody>
      </p:sp>
      <p:pic>
        <p:nvPicPr>
          <p:cNvPr id="57" name="BICEP2map.tiff"/>
          <p:cNvPicPr/>
          <p:nvPr/>
        </p:nvPicPr>
        <p:blipFill>
          <a:blip r:embed="rId2">
            <a:extLst/>
          </a:blip>
          <a:srcRect l="0" t="0" r="50706" b="0"/>
          <a:stretch>
            <a:fillRect/>
          </a:stretch>
        </p:blipFill>
        <p:spPr>
          <a:xfrm>
            <a:off x="815039" y="1905551"/>
            <a:ext cx="4454860" cy="4189909"/>
          </a:xfrm>
          <a:prstGeom prst="rect">
            <a:avLst/>
          </a:prstGeom>
          <a:ln w="88900">
            <a:miter lim="400000"/>
          </a:ln>
        </p:spPr>
      </p:pic>
      <p:pic>
        <p:nvPicPr>
          <p:cNvPr id="58" name="BICEP2_BBspectrum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2994" y="3226692"/>
            <a:ext cx="4347035" cy="3538285"/>
          </a:xfrm>
          <a:prstGeom prst="rect">
            <a:avLst/>
          </a:prstGeom>
          <a:ln w="889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480347" y="6010383"/>
            <a:ext cx="1528506" cy="73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9300"/>
                </a:solidFill>
              </a:rPr>
              <a:t>Swirly</a:t>
            </a:r>
          </a:p>
        </p:txBody>
      </p:sp>
      <p:sp>
        <p:nvSpPr>
          <p:cNvPr id="60" name="Shape 60"/>
          <p:cNvSpPr/>
          <p:nvPr/>
        </p:nvSpPr>
        <p:spPr>
          <a:xfrm>
            <a:off x="268713" y="1204315"/>
            <a:ext cx="2485174" cy="73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9300"/>
                </a:solidFill>
              </a:rPr>
              <a:t>Not Swirly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xfrm>
            <a:off x="825723" y="165100"/>
            <a:ext cx="8508554" cy="2568625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Polarizations are correlated on scales larger than the naive horizon at recombination</a:t>
            </a:r>
          </a:p>
        </p:txBody>
      </p:sp>
      <p:pic>
        <p:nvPicPr>
          <p:cNvPr id="207" name="BICEP2map.tiff"/>
          <p:cNvPicPr/>
          <p:nvPr/>
        </p:nvPicPr>
        <p:blipFill>
          <a:blip r:embed="rId2">
            <a:extLst/>
          </a:blip>
          <a:srcRect l="0" t="0" r="50706" b="0"/>
          <a:stretch>
            <a:fillRect/>
          </a:stretch>
        </p:blipFill>
        <p:spPr>
          <a:xfrm>
            <a:off x="624539" y="3035851"/>
            <a:ext cx="4454860" cy="4189909"/>
          </a:xfrm>
          <a:prstGeom prst="rect">
            <a:avLst/>
          </a:prstGeom>
          <a:ln w="88900">
            <a:miter lim="400000"/>
          </a:ln>
        </p:spPr>
      </p:pic>
      <p:pic>
        <p:nvPicPr>
          <p:cNvPr id="208" name="BICEP2_BBspectrum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3294" y="3112392"/>
            <a:ext cx="4347035" cy="3538285"/>
          </a:xfrm>
          <a:prstGeom prst="rect">
            <a:avLst/>
          </a:prstGeom>
          <a:ln w="889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4755214" y="4669581"/>
            <a:ext cx="86569" cy="86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0" name="Shape 210"/>
          <p:cNvSpPr/>
          <p:nvPr/>
        </p:nvSpPr>
        <p:spPr>
          <a:xfrm>
            <a:off x="4755214" y="6561881"/>
            <a:ext cx="86569" cy="86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8158813" y="5850681"/>
            <a:ext cx="86570" cy="86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1262384" y="419248"/>
            <a:ext cx="7635232" cy="6781504"/>
            <a:chOff x="0" y="0"/>
            <a:chExt cx="7635230" cy="6781502"/>
          </a:xfrm>
        </p:grpSpPr>
        <p:sp>
          <p:nvSpPr>
            <p:cNvPr id="213" name="Shape 213"/>
            <p:cNvSpPr/>
            <p:nvPr/>
          </p:nvSpPr>
          <p:spPr>
            <a:xfrm>
              <a:off x="0" y="0"/>
              <a:ext cx="7635231" cy="6781503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214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9057" y="44439"/>
              <a:ext cx="7427914" cy="6692625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xfrm>
            <a:off x="990600" y="88900"/>
            <a:ext cx="8178800" cy="1100783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FFFFFF"/>
                </a:solidFill>
              </a:rPr>
              <a:t>Inflationary Paradigm</a:t>
            </a:r>
          </a:p>
        </p:txBody>
      </p:sp>
      <p:sp>
        <p:nvSpPr>
          <p:cNvPr id="218" name="Shape 218"/>
          <p:cNvSpPr/>
          <p:nvPr>
            <p:ph type="body" idx="1"/>
          </p:nvPr>
        </p:nvSpPr>
        <p:spPr>
          <a:xfrm>
            <a:off x="133350" y="984969"/>
            <a:ext cx="9893300" cy="6555284"/>
          </a:xfrm>
          <a:prstGeom prst="rect">
            <a:avLst/>
          </a:prstGeom>
        </p:spPr>
        <p:txBody>
          <a:bodyPr/>
          <a:lstStyle/>
          <a:p>
            <a:pPr lvl="0" marL="6113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Solution to causality problem: make horizon bigger: </a:t>
            </a:r>
            <a:r>
              <a:rPr sz="1600">
                <a:solidFill>
                  <a:srgbClr val="FF40FF"/>
                </a:solidFill>
              </a:rPr>
              <a:t>Guth, Starobinsky, Linde, …</a:t>
            </a:r>
            <a:endParaRPr sz="2100">
              <a:solidFill>
                <a:srgbClr val="FFFFFF"/>
              </a:solidFill>
            </a:endParaRPr>
          </a:p>
          <a:p>
            <a:pPr lvl="1" marL="10431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At some early time in past p/ρ&lt;-⅓</a:t>
            </a:r>
            <a:endParaRPr sz="2100">
              <a:solidFill>
                <a:srgbClr val="FFFFFF"/>
              </a:solidFill>
            </a:endParaRPr>
          </a:p>
          <a:p>
            <a:pPr lvl="1" marL="10431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p≅-ρ is a natural value for scalar fields </a:t>
            </a:r>
            <a:endParaRPr sz="2100">
              <a:solidFill>
                <a:srgbClr val="FFFFFF"/>
              </a:solidFill>
            </a:endParaRPr>
          </a:p>
          <a:p>
            <a:pPr lvl="2" marL="1437901" indent="-23140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ρ=½(∂ϕ/∂t)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+½(▽ϕ)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+V[ϕ]</a:t>
            </a:r>
            <a:endParaRPr sz="1900">
              <a:solidFill>
                <a:srgbClr val="FFFFFF"/>
              </a:solidFill>
            </a:endParaRPr>
          </a:p>
          <a:p>
            <a:pPr lvl="2" marL="1437901" indent="-23140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p=½(∂ϕ/∂t)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+½(▽ϕ)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-V[ϕ]</a:t>
            </a:r>
            <a:endParaRPr sz="1900">
              <a:solidFill>
                <a:srgbClr val="FFFFFF"/>
              </a:solidFill>
            </a:endParaRPr>
          </a:p>
          <a:p>
            <a:pPr lvl="1" marL="10431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uniform </a:t>
            </a:r>
            <a:r>
              <a:rPr sz="1900">
                <a:solidFill>
                  <a:srgbClr val="FFFFFF"/>
                </a:solidFill>
              </a:rPr>
              <a:t>ϕ</a:t>
            </a:r>
            <a:r>
              <a:rPr sz="2100">
                <a:solidFill>
                  <a:srgbClr val="FFFFFF"/>
                </a:solidFill>
              </a:rPr>
              <a:t>: </a:t>
            </a:r>
            <a:r>
              <a:rPr sz="1900">
                <a:solidFill>
                  <a:srgbClr val="FFFFFF"/>
                </a:solidFill>
              </a:rPr>
              <a:t>∂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ϕ/∂t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1900">
                <a:solidFill>
                  <a:srgbClr val="FFFFFF"/>
                </a:solidFill>
              </a:rPr>
              <a:t>+3H ∂ϕ/∂t+V’[ϕ] =0</a:t>
            </a:r>
            <a:endParaRPr sz="2100">
              <a:solidFill>
                <a:srgbClr val="FFFFFF"/>
              </a:solidFill>
            </a:endParaRPr>
          </a:p>
          <a:p>
            <a:pPr lvl="2" marL="14622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slow roll: </a:t>
            </a:r>
            <a:r>
              <a:rPr sz="1600">
                <a:solidFill>
                  <a:srgbClr val="FFFFFF"/>
                </a:solidFill>
              </a:rPr>
              <a:t>ε=(V’[ϕ]/V[ϕ])</a:t>
            </a:r>
            <a:r>
              <a:rPr baseline="31999" sz="2000">
                <a:solidFill>
                  <a:srgbClr val="FFFFFF"/>
                </a:solidFill>
              </a:rPr>
              <a:t>2</a:t>
            </a:r>
            <a:r>
              <a:rPr sz="2100">
                <a:solidFill>
                  <a:srgbClr val="FFFFFF"/>
                </a:solidFill>
              </a:rPr>
              <a:t>/(16πG)≪1</a:t>
            </a:r>
            <a:r>
              <a:rPr sz="1600">
                <a:solidFill>
                  <a:srgbClr val="FFFFFF"/>
                </a:solidFill>
              </a:rPr>
              <a:t>  </a:t>
            </a:r>
            <a:r>
              <a:rPr>
                <a:solidFill>
                  <a:srgbClr val="FFFFFF"/>
                </a:solidFill>
              </a:rPr>
              <a:t> </a:t>
            </a:r>
            <a:r>
              <a:rPr sz="1900">
                <a:solidFill>
                  <a:srgbClr val="FFFFFF"/>
                </a:solidFill>
              </a:rPr>
              <a:t>η=V’’[ϕ]/V[ϕ]/(8πG)</a:t>
            </a:r>
            <a:r>
              <a:rPr sz="2000">
                <a:solidFill>
                  <a:srgbClr val="FFFFFF"/>
                </a:solidFill>
              </a:rPr>
              <a:t>≪1</a:t>
            </a:r>
            <a:endParaRPr sz="2100">
              <a:solidFill>
                <a:srgbClr val="FFFFFF"/>
              </a:solidFill>
            </a:endParaRPr>
          </a:p>
          <a:p>
            <a:pPr lvl="2" marL="14622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slow roll: </a:t>
            </a:r>
            <a:r>
              <a:rPr sz="1900">
                <a:solidFill>
                  <a:srgbClr val="FFFFFF"/>
                </a:solidFill>
              </a:rPr>
              <a:t>∂ϕ/∂t≅-⅓H</a:t>
            </a:r>
            <a:r>
              <a:rPr baseline="31999" sz="2300">
                <a:solidFill>
                  <a:srgbClr val="FFFFFF"/>
                </a:solidFill>
              </a:rPr>
              <a:t>-1</a:t>
            </a:r>
            <a:r>
              <a:rPr sz="2400">
                <a:solidFill>
                  <a:srgbClr val="FFFFFF"/>
                </a:solidFill>
              </a:rPr>
              <a:t>V’[ϕ]  </a:t>
            </a:r>
            <a:r>
              <a:rPr sz="1900">
                <a:solidFill>
                  <a:srgbClr val="FFFFFF"/>
                </a:solidFill>
              </a:rPr>
              <a:t>H</a:t>
            </a:r>
            <a:r>
              <a:rPr baseline="31999" sz="1900">
                <a:solidFill>
                  <a:srgbClr val="FFFFFF"/>
                </a:solidFill>
              </a:rPr>
              <a:t>2</a:t>
            </a:r>
            <a:r>
              <a:rPr sz="2000">
                <a:solidFill>
                  <a:srgbClr val="FFFFFF"/>
                </a:solidFill>
              </a:rPr>
              <a:t>≅8πGV[ϕ]/3</a:t>
            </a:r>
            <a:endParaRPr sz="2100">
              <a:solidFill>
                <a:srgbClr val="FFFFFF"/>
              </a:solidFill>
            </a:endParaRPr>
          </a:p>
          <a:p>
            <a:pPr lvl="2" marL="1462260" indent="-25576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 flat potential: </a:t>
            </a:r>
            <a:r>
              <a:rPr sz="1900">
                <a:solidFill>
                  <a:srgbClr val="FFFFFF"/>
                </a:solidFill>
              </a:rPr>
              <a:t>p/ρ≅-1+⅔ε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xfrm>
            <a:off x="990600" y="889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FFFFFF"/>
                </a:solidFill>
              </a:rPr>
              <a:t>Inhomogeneities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xfrm>
            <a:off x="152400" y="1155700"/>
            <a:ext cx="9893300" cy="64008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Quantum fields fluctuate in (highly) curved space-time</a:t>
            </a:r>
            <a:endParaRPr sz="28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deSitter space: T</a:t>
            </a:r>
            <a:r>
              <a:rPr baseline="-5999" sz="2800">
                <a:solidFill>
                  <a:srgbClr val="FFFFFF"/>
                </a:solidFill>
              </a:rPr>
              <a:t>H</a:t>
            </a:r>
            <a:r>
              <a:rPr sz="2800">
                <a:solidFill>
                  <a:srgbClr val="FFFFFF"/>
                </a:solidFill>
              </a:rPr>
              <a:t>=H/2π</a:t>
            </a:r>
            <a:endParaRPr sz="2800">
              <a:solidFill>
                <a:srgbClr val="FFFFFF"/>
              </a:solidFill>
            </a:endParaRPr>
          </a:p>
          <a:p>
            <a:pPr lvl="2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fluctuations in scalar modes: inflation: δϕ </a:t>
            </a:r>
            <a:endParaRPr sz="2800">
              <a:solidFill>
                <a:srgbClr val="FFFFFF"/>
              </a:solidFill>
            </a:endParaRPr>
          </a:p>
          <a:p>
            <a:pPr lvl="2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fluctuation in tensor modes: δg</a:t>
            </a:r>
            <a:r>
              <a:rPr baseline="-5999" sz="2800">
                <a:solidFill>
                  <a:srgbClr val="FFFFFF"/>
                </a:solidFill>
              </a:rPr>
              <a:t>μν</a:t>
            </a:r>
            <a:endParaRPr sz="28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(δΦ)[k]</a:t>
            </a:r>
            <a:r>
              <a:rPr baseline="31999" sz="2800">
                <a:solidFill>
                  <a:srgbClr val="FFFFFF"/>
                </a:solidFill>
              </a:rPr>
              <a:t>2 </a:t>
            </a:r>
            <a:r>
              <a:rPr sz="2600">
                <a:solidFill>
                  <a:srgbClr val="FFFFFF"/>
                </a:solidFill>
              </a:rPr>
              <a:t>≅</a:t>
            </a:r>
            <a:r>
              <a:rPr sz="2800">
                <a:solidFill>
                  <a:srgbClr val="FFFFFF"/>
                </a:solidFill>
              </a:rPr>
              <a:t> (8πG)</a:t>
            </a:r>
            <a:r>
              <a:rPr baseline="31999" sz="2800">
                <a:solidFill>
                  <a:srgbClr val="FFFFFF"/>
                </a:solidFill>
              </a:rPr>
              <a:t>2</a:t>
            </a:r>
            <a:r>
              <a:rPr sz="2800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V[ϕ] / (16</a:t>
            </a:r>
            <a:r>
              <a:rPr sz="2400">
                <a:solidFill>
                  <a:srgbClr val="FFFFFF"/>
                </a:solidFill>
              </a:rPr>
              <a:t>ε) </a:t>
            </a:r>
            <a:r>
              <a:rPr sz="2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∝  </a:t>
            </a:r>
            <a:r>
              <a:rPr sz="2800">
                <a:solidFill>
                  <a:srgbClr val="FFFFFF"/>
                </a:solidFill>
              </a:rPr>
              <a:t>k</a:t>
            </a:r>
            <a:r>
              <a:rPr baseline="31999" sz="2800">
                <a:solidFill>
                  <a:srgbClr val="FFFFFF"/>
                </a:solidFill>
              </a:rPr>
              <a:t>n</a:t>
            </a:r>
            <a:r>
              <a:rPr baseline="24857" sz="2800">
                <a:solidFill>
                  <a:srgbClr val="FFFFFF"/>
                </a:solidFill>
              </a:rPr>
              <a:t>s</a:t>
            </a:r>
            <a:r>
              <a:rPr baseline="31999" sz="2800">
                <a:solidFill>
                  <a:srgbClr val="FFFFFF"/>
                </a:solidFill>
              </a:rPr>
              <a:t>-1</a:t>
            </a:r>
            <a:endParaRPr baseline="31999" sz="26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(h</a:t>
            </a:r>
            <a:r>
              <a:rPr baseline="-5999" sz="2800">
                <a:solidFill>
                  <a:srgbClr val="FFFFFF"/>
                </a:solidFill>
              </a:rPr>
              <a:t>GW</a:t>
            </a:r>
            <a:r>
              <a:rPr sz="2800">
                <a:solidFill>
                  <a:srgbClr val="FFFFFF"/>
                </a:solidFill>
              </a:rPr>
              <a:t>)[k]</a:t>
            </a:r>
            <a:r>
              <a:rPr baseline="31999" sz="2800">
                <a:solidFill>
                  <a:srgbClr val="FFFFFF"/>
                </a:solidFill>
              </a:rPr>
              <a:t>2 </a:t>
            </a:r>
            <a:r>
              <a:rPr sz="2600">
                <a:solidFill>
                  <a:srgbClr val="FFFFFF"/>
                </a:solidFill>
              </a:rPr>
              <a:t>≅</a:t>
            </a:r>
            <a:r>
              <a:rPr sz="2800">
                <a:solidFill>
                  <a:srgbClr val="FFFFFF"/>
                </a:solidFill>
              </a:rPr>
              <a:t> (8πG)</a:t>
            </a:r>
            <a:r>
              <a:rPr baseline="31999" sz="2800">
                <a:solidFill>
                  <a:srgbClr val="FFFFFF"/>
                </a:solidFill>
              </a:rPr>
              <a:t>2</a:t>
            </a:r>
            <a:r>
              <a:rPr sz="2600">
                <a:solidFill>
                  <a:srgbClr val="FFFFFF"/>
                </a:solidFill>
              </a:rPr>
              <a:t> V[ϕ]</a:t>
            </a:r>
            <a:r>
              <a:rPr sz="2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 ∝ </a:t>
            </a:r>
            <a:r>
              <a:rPr sz="2800">
                <a:solidFill>
                  <a:srgbClr val="FFFFFF"/>
                </a:solidFill>
              </a:rPr>
              <a:t>k</a:t>
            </a:r>
            <a:r>
              <a:rPr baseline="31999" sz="2800">
                <a:solidFill>
                  <a:srgbClr val="FFFFFF"/>
                </a:solidFill>
              </a:rPr>
              <a:t>n</a:t>
            </a:r>
            <a:r>
              <a:rPr baseline="24307" sz="2600">
                <a:solidFill>
                  <a:srgbClr val="FFFFFF"/>
                </a:solidFill>
              </a:rPr>
              <a:t>t</a:t>
            </a:r>
            <a:endParaRPr baseline="31999" sz="28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</a:t>
            </a:r>
            <a:r>
              <a:rPr baseline="-5999" sz="2800">
                <a:solidFill>
                  <a:srgbClr val="FFFFFF"/>
                </a:solidFill>
              </a:rPr>
              <a:t>s</a:t>
            </a:r>
            <a:r>
              <a:rPr sz="2600">
                <a:solidFill>
                  <a:srgbClr val="FFFFFF"/>
                </a:solidFill>
              </a:rPr>
              <a:t>≅1-6ε+2η≅0.96±0.02     </a:t>
            </a:r>
            <a:r>
              <a:rPr sz="2800">
                <a:solidFill>
                  <a:srgbClr val="FFFFFF"/>
                </a:solidFill>
              </a:rPr>
              <a:t>n</a:t>
            </a:r>
            <a:r>
              <a:rPr baseline="-5999" sz="2800">
                <a:solidFill>
                  <a:srgbClr val="FFFFFF"/>
                </a:solidFill>
              </a:rPr>
              <a:t>t</a:t>
            </a:r>
            <a:r>
              <a:rPr sz="2600">
                <a:solidFill>
                  <a:srgbClr val="FFFFFF"/>
                </a:solidFill>
              </a:rPr>
              <a:t>≅-2ε   </a:t>
            </a:r>
            <a:r>
              <a:rPr sz="2800">
                <a:solidFill>
                  <a:srgbClr val="FFFFFF"/>
                </a:solidFill>
              </a:rPr>
              <a:t> r</a:t>
            </a:r>
            <a:r>
              <a:rPr sz="2600">
                <a:solidFill>
                  <a:srgbClr val="FFFFFF"/>
                </a:solidFill>
              </a:rPr>
              <a:t>≅16ε 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xfrm>
            <a:off x="165100" y="0"/>
            <a:ext cx="9829800" cy="1181100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Constraints on Inflation</a:t>
            </a:r>
          </a:p>
        </p:txBody>
      </p:sp>
      <p:sp>
        <p:nvSpPr>
          <p:cNvPr id="224" name="Shape 224"/>
          <p:cNvSpPr/>
          <p:nvPr/>
        </p:nvSpPr>
        <p:spPr>
          <a:xfrm>
            <a:off x="340889" y="6936894"/>
            <a:ext cx="8984061" cy="57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40FF"/>
                </a:solidFill>
              </a:rPr>
              <a:t>PLANCK 2013    </a:t>
            </a:r>
            <a:r>
              <a:rPr sz="3200">
                <a:solidFill>
                  <a:srgbClr val="D4E7FE"/>
                </a:solidFill>
              </a:rPr>
              <a:t>+    BICEP2   +    varying n</a:t>
            </a:r>
            <a:r>
              <a:rPr baseline="-5999" sz="3200">
                <a:solidFill>
                  <a:srgbClr val="D4E7FE"/>
                </a:solidFill>
              </a:rPr>
              <a:t>s</a:t>
            </a:r>
          </a:p>
        </p:txBody>
      </p:sp>
      <p:pic>
        <p:nvPicPr>
          <p:cNvPr id="225" name="PlanckInfla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20" y="1358900"/>
            <a:ext cx="9436736" cy="4889500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1930772" y="970061"/>
            <a:ext cx="2647206" cy="294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>
              <a:alphaModFix amt="55793"/>
            </a:blip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WHERE DOES THIS MEAN FOR PHYSICS?</a:t>
            </a:r>
            <a:endParaRPr sz="5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4E7FE"/>
                </a:solidFill>
              </a:rPr>
              <a:t>Many things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xfrm>
            <a:off x="990600" y="165100"/>
            <a:ext cx="8178800" cy="118343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Physics Take Aways</a:t>
            </a:r>
          </a:p>
        </p:txBody>
      </p:sp>
      <p:sp>
        <p:nvSpPr>
          <p:cNvPr id="231" name="Shape 231"/>
          <p:cNvSpPr/>
          <p:nvPr>
            <p:ph type="body" idx="1"/>
          </p:nvPr>
        </p:nvSpPr>
        <p:spPr>
          <a:xfrm>
            <a:off x="545355" y="1060450"/>
            <a:ext cx="9069290" cy="6332340"/>
          </a:xfrm>
          <a:prstGeom prst="rect">
            <a:avLst/>
          </a:prstGeom>
        </p:spPr>
        <p:txBody>
          <a:bodyPr/>
          <a:lstStyle/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Most direct measurement of dynamical gravitational modes (tensor gravity waves) to date.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Basis phenomenology of simplest inflation models seems to work ε ～ η  r ～ 16 ε～ 4 (1-n</a:t>
            </a:r>
            <a:r>
              <a:rPr baseline="-5999" sz="2500">
                <a:solidFill>
                  <a:srgbClr val="FFFFFF"/>
                </a:solidFill>
              </a:rPr>
              <a:t>s</a:t>
            </a:r>
            <a:r>
              <a:rPr sz="2500">
                <a:solidFill>
                  <a:srgbClr val="FFFFFF"/>
                </a:solidFill>
              </a:rPr>
              <a:t>)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Energy scale of inflation firmly close to the GUT scale V[𝜙] ～ (5 10</a:t>
            </a:r>
            <a:r>
              <a:rPr baseline="31999" sz="2500">
                <a:solidFill>
                  <a:srgbClr val="FFFFFF"/>
                </a:solidFill>
              </a:rPr>
              <a:t>16</a:t>
            </a:r>
            <a:r>
              <a:rPr sz="2500">
                <a:solidFill>
                  <a:srgbClr val="FFFFFF"/>
                </a:solidFill>
              </a:rPr>
              <a:t> GeV)</a:t>
            </a:r>
            <a:r>
              <a:rPr baseline="31999" sz="2500">
                <a:solidFill>
                  <a:srgbClr val="FFFFFF"/>
                </a:solidFill>
              </a:rPr>
              <a:t>4</a:t>
            </a:r>
            <a:endParaRPr baseline="31999"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Gravity (waves) appear to have quantum fluctuation.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Large field excursions, Δ𝜙 ≳ M</a:t>
            </a:r>
            <a:r>
              <a:rPr baseline="-5999" sz="2500">
                <a:solidFill>
                  <a:srgbClr val="FFFFFF"/>
                </a:solidFill>
              </a:rPr>
              <a:t>pl</a:t>
            </a:r>
            <a:r>
              <a:rPr sz="2500">
                <a:solidFill>
                  <a:srgbClr val="FFFFFF"/>
                </a:solidFill>
              </a:rPr>
              <a:t>, seem inevitable.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Normal field theory seem to work close to Planck scale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No sign of large gravitational corrections. 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xfrm>
            <a:off x="990600" y="165100"/>
            <a:ext cx="8178800" cy="68261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How Do We Confirm And Further Test This Result?</a:t>
            </a:r>
            <a:endParaRPr sz="5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xfrm>
            <a:off x="990600" y="165100"/>
            <a:ext cx="8178800" cy="118343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The Plan </a:t>
            </a:r>
            <a:r>
              <a:rPr sz="3400">
                <a:solidFill>
                  <a:srgbClr val="FFFFFF"/>
                </a:solidFill>
              </a:rPr>
              <a:t>(Dodelson 2014)</a:t>
            </a:r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xfrm>
            <a:off x="545355" y="1060450"/>
            <a:ext cx="9069290" cy="6332340"/>
          </a:xfrm>
          <a:prstGeom prst="rect">
            <a:avLst/>
          </a:prstGeom>
        </p:spPr>
        <p:txBody>
          <a:bodyPr/>
          <a:lstStyle/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Direct Confirmation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Improve errors or r. and n</a:t>
            </a:r>
            <a:r>
              <a:rPr baseline="-5999" sz="2500">
                <a:solidFill>
                  <a:srgbClr val="FFFFFF"/>
                </a:solidFill>
              </a:rPr>
              <a:t>s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Measure n</a:t>
            </a:r>
            <a:r>
              <a:rPr baseline="-5999" sz="2500">
                <a:solidFill>
                  <a:srgbClr val="FFFFFF"/>
                </a:solidFill>
              </a:rPr>
              <a:t>t</a:t>
            </a:r>
            <a:r>
              <a:rPr baseline="31999" sz="2500">
                <a:solidFill>
                  <a:srgbClr val="FFFFFF"/>
                </a:solidFill>
              </a:rPr>
              <a:t> </a:t>
            </a:r>
            <a:endParaRPr baseline="31999"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baseline="31999"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aseline="31999" sz="2500">
                <a:solidFill>
                  <a:srgbClr val="FFFFFF"/>
                </a:solidFill>
              </a:rPr>
              <a:t> </a:t>
            </a:r>
            <a:r>
              <a:rPr sz="2500">
                <a:solidFill>
                  <a:srgbClr val="FFFFFF"/>
                </a:solidFill>
              </a:rPr>
              <a:t>CMB:  Planck 2014, SPIDER, SPT+++, Stage 4 CMB 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Look for wiggles</a:t>
            </a:r>
            <a:endParaRPr sz="2500">
              <a:solidFill>
                <a:srgbClr val="FFFFFF"/>
              </a:solidFill>
            </a:endParaRPr>
          </a:p>
          <a:p>
            <a:pPr lvl="0" marL="660076" indent="-304476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Look for gravity wave on much smaller scales. 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title"/>
          </p:nvPr>
        </p:nvSpPr>
        <p:spPr>
          <a:xfrm>
            <a:off x="990600" y="-67981"/>
            <a:ext cx="8178800" cy="10890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Wiggles</a:t>
            </a:r>
          </a:p>
        </p:txBody>
      </p:sp>
      <p:pic>
        <p:nvPicPr>
          <p:cNvPr id="239" name="TensorWiggl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055" y="933402"/>
            <a:ext cx="9307890" cy="5429296"/>
          </a:xfrm>
          <a:prstGeom prst="rect">
            <a:avLst/>
          </a:prstGeom>
          <a:ln w="889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629534" y="6330286"/>
            <a:ext cx="8418332" cy="111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Proves tensor wave nature and primordiality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N.B. This is hidden in the scalar CMB</a:t>
            </a:r>
          </a:p>
        </p:txBody>
      </p:sp>
      <p:sp>
        <p:nvSpPr>
          <p:cNvPr id="241" name="Shape 241"/>
          <p:cNvSpPr/>
          <p:nvPr/>
        </p:nvSpPr>
        <p:spPr>
          <a:xfrm>
            <a:off x="3483483" y="2041044"/>
            <a:ext cx="576834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C1352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C13521"/>
                </a:solidFill>
              </a:rPr>
              <a:t>TT</a:t>
            </a:r>
          </a:p>
        </p:txBody>
      </p:sp>
      <p:sp>
        <p:nvSpPr>
          <p:cNvPr id="242" name="Shape 242"/>
          <p:cNvSpPr/>
          <p:nvPr/>
        </p:nvSpPr>
        <p:spPr>
          <a:xfrm>
            <a:off x="4237274" y="3158644"/>
            <a:ext cx="567852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288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6C288C"/>
                </a:solidFill>
              </a:rPr>
              <a:t>TE</a:t>
            </a:r>
          </a:p>
        </p:txBody>
      </p:sp>
      <p:sp>
        <p:nvSpPr>
          <p:cNvPr id="243" name="Shape 243"/>
          <p:cNvSpPr/>
          <p:nvPr/>
        </p:nvSpPr>
        <p:spPr>
          <a:xfrm>
            <a:off x="6251634" y="3805384"/>
            <a:ext cx="577732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1178C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1178CA"/>
                </a:solidFill>
              </a:rPr>
              <a:t>BB</a:t>
            </a:r>
          </a:p>
        </p:txBody>
      </p:sp>
      <p:sp>
        <p:nvSpPr>
          <p:cNvPr id="244" name="Shape 244"/>
          <p:cNvSpPr/>
          <p:nvPr/>
        </p:nvSpPr>
        <p:spPr>
          <a:xfrm>
            <a:off x="5740364" y="3373584"/>
            <a:ext cx="558872" cy="6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5912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59129"/>
                </a:solidFill>
              </a:rPr>
              <a:t>EE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825723" y="330200"/>
            <a:ext cx="8508554" cy="6781503"/>
          </a:xfrm>
          <a:prstGeom prst="rect">
            <a:avLst/>
          </a:prstGeom>
          <a:blipFill>
            <a:blip r:embed="rId2"/>
          </a:blipFill>
          <a:ln w="25400">
            <a:solidFill>
              <a:srgbClr val="FFFFFF"/>
            </a:solidFill>
          </a:ln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rPr>
              <a:t>Joint Experimental-Theoretical Physics Seminar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rPr>
              <a:t>Detection of B-mode Polarization on Degree Angular Scales with the BICEP2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rPr>
              <a:t> Experiment at the South Pole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rPr>
              <a:t>Abby Vieregg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rPr>
              <a:t> U. of Chicago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rPr>
              <a:t>Friday April 11 4PM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25400" dir="270000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xfrm>
            <a:off x="990600" y="165100"/>
            <a:ext cx="8178800" cy="145300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Interferometric Detection of Primordial Gravitational Radiation</a:t>
            </a:r>
          </a:p>
        </p:txBody>
      </p:sp>
      <p:pic>
        <p:nvPicPr>
          <p:cNvPr id="247" name="InterferometricGWdetection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1057" y="1598959"/>
            <a:ext cx="7517886" cy="574992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Interferometric Detection of Primordial Gravitational Waves:</a:t>
            </a:r>
            <a:endParaRPr sz="39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Spectral Index: n</a:t>
            </a:r>
            <a:r>
              <a:rPr baseline="-5999" sz="39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250" name="Shape 250"/>
          <p:cNvSpPr/>
          <p:nvPr/>
        </p:nvSpPr>
        <p:spPr>
          <a:xfrm>
            <a:off x="4627227" y="3507894"/>
            <a:ext cx="905546" cy="60421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</a:p>
        </p:txBody>
      </p:sp>
      <p:sp>
        <p:nvSpPr>
          <p:cNvPr id="251" name="Shape 251"/>
          <p:cNvSpPr/>
          <p:nvPr/>
        </p:nvSpPr>
        <p:spPr>
          <a:xfrm>
            <a:off x="2062443" y="6930673"/>
            <a:ext cx="1659071" cy="56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B44907"/>
                </a:solidFill>
              </a:rPr>
              <a:t>n</a:t>
            </a:r>
            <a:r>
              <a:rPr baseline="-5999" sz="3000">
                <a:solidFill>
                  <a:srgbClr val="B44907"/>
                </a:solidFill>
              </a:rPr>
              <a:t>T</a:t>
            </a:r>
            <a:r>
              <a:rPr sz="3000">
                <a:solidFill>
                  <a:srgbClr val="B44907"/>
                </a:solidFill>
              </a:rPr>
              <a:t>=2β+4</a:t>
            </a:r>
          </a:p>
        </p:txBody>
      </p:sp>
      <p:grpSp>
        <p:nvGrpSpPr>
          <p:cNvPr id="254" name="Group 254"/>
          <p:cNvGrpSpPr/>
          <p:nvPr/>
        </p:nvGrpSpPr>
        <p:grpSpPr>
          <a:xfrm>
            <a:off x="1784910" y="2202606"/>
            <a:ext cx="6590180" cy="5341939"/>
            <a:chOff x="0" y="0"/>
            <a:chExt cx="6590179" cy="5341937"/>
          </a:xfrm>
        </p:grpSpPr>
        <p:pic>
          <p:nvPicPr>
            <p:cNvPr id="252" name="InterferometricGWdetection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90180" cy="534193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53" name="Shape 253"/>
            <p:cNvSpPr/>
            <p:nvPr/>
          </p:nvSpPr>
          <p:spPr>
            <a:xfrm>
              <a:off x="5249375" y="807672"/>
              <a:ext cx="1195639" cy="440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100"/>
                <a:t>n</a:t>
              </a:r>
              <a:r>
                <a:rPr baseline="-5999" sz="2100"/>
                <a:t>T</a:t>
              </a:r>
              <a:r>
                <a:rPr sz="2100"/>
                <a:t>=2β+4</a:t>
              </a:r>
            </a:p>
          </p:txBody>
        </p:sp>
      </p:grp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990600" y="165100"/>
            <a:ext cx="8178800" cy="145300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Interferometric Detection of Primordial Gravitational Radiation</a:t>
            </a:r>
          </a:p>
        </p:txBody>
      </p:sp>
      <p:pic>
        <p:nvPicPr>
          <p:cNvPr id="257" name="InterferometricGWdetection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45968"/>
            <a:ext cx="10160000" cy="358739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347699" y="1527224"/>
            <a:ext cx="7022052" cy="3507672"/>
            <a:chOff x="0" y="0"/>
            <a:chExt cx="7022050" cy="3507670"/>
          </a:xfrm>
        </p:grpSpPr>
        <p:pic>
          <p:nvPicPr>
            <p:cNvPr id="64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09" y="0"/>
              <a:ext cx="7015342" cy="350767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5" name="Shape 65"/>
            <p:cNvSpPr/>
            <p:nvPr/>
          </p:nvSpPr>
          <p:spPr>
            <a:xfrm>
              <a:off x="-1" y="2886388"/>
              <a:ext cx="1086967" cy="60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EFB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FFEFBF"/>
                  </a:solidFill>
                </a:rPr>
                <a:t>COBE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915590" y="2372965"/>
            <a:ext cx="7035979" cy="3644637"/>
            <a:chOff x="0" y="0"/>
            <a:chExt cx="7035978" cy="3644636"/>
          </a:xfrm>
        </p:grpSpPr>
        <p:pic>
          <p:nvPicPr>
            <p:cNvPr id="67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35979" cy="351799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8" name="Shape 68"/>
            <p:cNvSpPr/>
            <p:nvPr/>
          </p:nvSpPr>
          <p:spPr>
            <a:xfrm>
              <a:off x="18870" y="3040425"/>
              <a:ext cx="1361343" cy="60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D26407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D26407"/>
                  </a:solidFill>
                </a:rPr>
                <a:t>WMAP</a:t>
              </a:r>
            </a:p>
          </p:txBody>
        </p:sp>
      </p:grpSp>
      <p:sp>
        <p:nvSpPr>
          <p:cNvPr id="70" name="Shape 70"/>
          <p:cNvSpPr/>
          <p:nvPr>
            <p:ph type="title"/>
          </p:nvPr>
        </p:nvSpPr>
        <p:spPr>
          <a:xfrm>
            <a:off x="474612" y="88900"/>
            <a:ext cx="9210776" cy="139576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Cosmic Microwave Background</a:t>
            </a:r>
            <a:endParaRPr sz="4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E181"/>
                </a:solidFill>
              </a:rPr>
              <a:t>Temperature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2916867" y="3631580"/>
            <a:ext cx="6966210" cy="3515359"/>
            <a:chOff x="0" y="0"/>
            <a:chExt cx="6966209" cy="3515357"/>
          </a:xfrm>
        </p:grpSpPr>
        <p:pic>
          <p:nvPicPr>
            <p:cNvPr id="71" name="planck_Year1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1598101">
              <a:off x="5184" y="1921"/>
              <a:ext cx="6960056" cy="3511515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72" name="Shape 72"/>
            <p:cNvSpPr/>
            <p:nvPr/>
          </p:nvSpPr>
          <p:spPr>
            <a:xfrm>
              <a:off x="0" y="2898913"/>
              <a:ext cx="1278266" cy="60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1178CA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1178CA"/>
                  </a:solidFill>
                </a:rPr>
                <a:t>Planck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nodeType="after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" grpId="3"/>
      <p:bldP build="whole" bldLvl="1" animBg="1" rev="0" advAuto="0" spid="66" grpId="1"/>
      <p:bldP build="whole" bldLvl="1" animBg="1" rev="0" advAuto="0" spid="6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165100" y="0"/>
            <a:ext cx="9829800" cy="1181100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Angular Spectrum: Temperature</a:t>
            </a:r>
          </a:p>
        </p:txBody>
      </p:sp>
      <p:pic>
        <p:nvPicPr>
          <p:cNvPr id="76" name="cmb_pow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" y="1155700"/>
            <a:ext cx="8699500" cy="61468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xfrm>
            <a:off x="165100" y="0"/>
            <a:ext cx="9829800" cy="1181100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Spectra: After BICEP2</a:t>
            </a:r>
          </a:p>
        </p:txBody>
      </p:sp>
      <p:pic>
        <p:nvPicPr>
          <p:cNvPr id="79" name="NewCMBspectru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190" y="1045864"/>
            <a:ext cx="9351620" cy="606519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Electromagneticwave3D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18074" y="520700"/>
            <a:ext cx="2441926" cy="2425700"/>
          </a:xfrm>
          <a:prstGeom prst="rect">
            <a:avLst/>
          </a:prstGeom>
        </p:spPr>
      </p:pic>
      <p:sp>
        <p:nvSpPr>
          <p:cNvPr id="82" name="Shape 82"/>
          <p:cNvSpPr/>
          <p:nvPr>
            <p:ph type="sldNum" sz="quarter" idx="4294967295"/>
          </p:nvPr>
        </p:nvSpPr>
        <p:spPr>
          <a:xfrm>
            <a:off x="4953574" y="7239000"/>
            <a:ext cx="256088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sp>
        <p:nvSpPr>
          <p:cNvPr id="83" name="Shape 83"/>
          <p:cNvSpPr/>
          <p:nvPr>
            <p:ph type="title"/>
          </p:nvPr>
        </p:nvSpPr>
        <p:spPr>
          <a:xfrm>
            <a:off x="-12700" y="19050"/>
            <a:ext cx="8636000" cy="14732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How to Describe the CMBR? </a:t>
            </a:r>
            <a:b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</a:b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Microscopic Description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xfrm>
            <a:off x="5168900" y="2768600"/>
            <a:ext cx="4914900" cy="1371501"/>
          </a:xfrm>
          <a:prstGeom prst="rect">
            <a:avLst/>
          </a:prstGeom>
        </p:spPr>
        <p:txBody>
          <a:bodyPr/>
          <a:lstStyle>
            <a:lvl1pPr marL="426155" indent="-381000">
              <a:buClr>
                <a:srgbClr val="FFFFFF"/>
              </a:buClr>
              <a:buSzTx/>
              <a:buFont typeface="Times Roman"/>
              <a:buNone/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Light are a collection of electromagnetic waves.</a:t>
            </a:r>
          </a:p>
        </p:txBody>
      </p:sp>
      <p:sp>
        <p:nvSpPr>
          <p:cNvPr id="85" name="Shape 85"/>
          <p:cNvSpPr/>
          <p:nvPr/>
        </p:nvSpPr>
        <p:spPr>
          <a:xfrm>
            <a:off x="1066800" y="3710516"/>
            <a:ext cx="35814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marL="254952" indent="-214312" algn="l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Times Roman"/>
              <a:buChar char="•"/>
              <a:defRPr sz="1800">
                <a:solidFill>
                  <a:srgbClr val="000000"/>
                </a:solidFill>
              </a:defRPr>
            </a:pP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intensity</a:t>
            </a: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marL="254952" indent="-214312" algn="l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Times Roman"/>
              <a:buChar char="•"/>
              <a:defRPr sz="1800">
                <a:solidFill>
                  <a:srgbClr val="000000"/>
                </a:solidFill>
              </a:defRPr>
            </a:pP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Q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</a:t>
            </a: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U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linear polarization</a:t>
            </a: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marL="254952" indent="-214312" algn="l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Times Roman"/>
              <a:buChar char="•"/>
              <a:defRPr sz="1800">
                <a:solidFill>
                  <a:srgbClr val="000000"/>
                </a:solidFill>
              </a:defRPr>
            </a:pP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V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circular polarization </a:t>
            </a:r>
          </a:p>
        </p:txBody>
      </p:sp>
      <p:sp>
        <p:nvSpPr>
          <p:cNvPr id="86" name="Shape 86"/>
          <p:cNvSpPr/>
          <p:nvPr/>
        </p:nvSpPr>
        <p:spPr>
          <a:xfrm>
            <a:off x="5251450" y="6064150"/>
            <a:ext cx="474980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buClr>
                <a:srgbClr val="FFFFFF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Expectation:</a:t>
            </a:r>
            <a:endParaRPr sz="2000">
              <a:solidFill>
                <a:srgbClr val="FFFFFF"/>
              </a:solidFill>
            </a:endParaRPr>
          </a:p>
          <a:p>
            <a:pPr lvl="0">
              <a:buClr>
                <a:srgbClr val="FFFFFF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CMBR slightly linearly polarized</a:t>
            </a:r>
            <a:endParaRPr sz="2000">
              <a:solidFill>
                <a:srgbClr val="FFFFFF"/>
              </a:solidFill>
            </a:endParaRPr>
          </a:p>
          <a:p>
            <a:pPr lvl="0">
              <a:buClr>
                <a:srgbClr val="FFFFFF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  </a:t>
            </a:r>
            <a:r>
              <a:rPr sz="2000">
                <a:solidFill>
                  <a:srgbClr val="FFFFFF"/>
                </a:solidFill>
              </a:rPr>
              <a:t>  </a:t>
            </a: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baseline="30199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»</a:t>
            </a: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Q</a:t>
            </a:r>
            <a:r>
              <a:rPr baseline="30199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U</a:t>
            </a:r>
            <a:r>
              <a:rPr baseline="30199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 </a:t>
            </a: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» </a:t>
            </a:r>
            <a:r>
              <a:rPr i="1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V</a:t>
            </a:r>
            <a:r>
              <a:rPr baseline="30199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baseline="30199"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 </a:t>
            </a:r>
            <a:r>
              <a:rPr baseline="30199" sz="2000">
                <a:uFill>
                  <a:solidFill/>
                </a:uFill>
              </a:rPr>
              <a:t>          </a:t>
            </a:r>
            <a:r>
              <a:rPr i="1" sz="2000">
                <a:solidFill>
                  <a:srgbClr val="FF40FF"/>
                </a:solidFill>
                <a:uFill>
                  <a:solidFill>
                    <a:srgbClr val="FF40FF"/>
                  </a:solidFill>
                </a:uFill>
              </a:rPr>
              <a:t>Rees</a:t>
            </a:r>
            <a:r>
              <a:rPr i="1" sz="2000">
                <a:solidFill>
                  <a:srgbClr val="FF40FF"/>
                </a:solidFill>
                <a:uFill>
                  <a:solidFill>
                    <a:srgbClr val="FF40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sz="2000">
                <a:solidFill>
                  <a:srgbClr val="FF40FF"/>
                </a:solidFill>
                <a:uFill>
                  <a:solidFill>
                    <a:srgbClr val="FF40FF"/>
                  </a:solidFill>
                </a:uFill>
              </a:rPr>
              <a:t>(1968)</a:t>
            </a:r>
          </a:p>
        </p:txBody>
      </p:sp>
      <p:sp>
        <p:nvSpPr>
          <p:cNvPr id="87" name="Shape 87"/>
          <p:cNvSpPr/>
          <p:nvPr/>
        </p:nvSpPr>
        <p:spPr>
          <a:xfrm>
            <a:off x="205115" y="1771650"/>
            <a:ext cx="65913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baseline="-5999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a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x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t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 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∝ ∫ d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 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baseline="31999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i2πνt 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∫ d</a:t>
            </a:r>
            <a:r>
              <a:rPr baseline="31999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2</a:t>
            </a:r>
            <a:r>
              <a:rPr b="1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e</a:t>
            </a:r>
            <a:r>
              <a:rPr baseline="31999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i2π ν </a:t>
            </a:r>
            <a:r>
              <a:rPr b="1" baseline="31999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ĉ∙x</a:t>
            </a:r>
            <a:r>
              <a:rPr baseline="31999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Ẽ</a:t>
            </a:r>
            <a:r>
              <a:rPr baseline="-5999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a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[</a:t>
            </a:r>
            <a:r>
              <a:rPr b="1"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ĉ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,</a:t>
            </a:r>
            <a:r>
              <a:rPr i="1"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ν</a:t>
            </a:r>
            <a:r>
              <a:rPr sz="3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]</a:t>
            </a:r>
          </a:p>
        </p:txBody>
      </p:sp>
      <p:sp>
        <p:nvSpPr>
          <p:cNvPr id="88" name="Shape 88"/>
          <p:cNvSpPr/>
          <p:nvPr/>
        </p:nvSpPr>
        <p:spPr>
          <a:xfrm>
            <a:off x="240437" y="2647949"/>
            <a:ext cx="49149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⟨       ⟩∝</a:t>
            </a:r>
            <a:r>
              <a:rPr sz="64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(      )</a:t>
            </a:r>
          </a:p>
        </p:txBody>
      </p:sp>
      <p:graphicFrame>
        <p:nvGraphicFramePr>
          <p:cNvPr id="89" name="Table 89"/>
          <p:cNvGraphicFramePr/>
          <p:nvPr/>
        </p:nvGraphicFramePr>
        <p:xfrm>
          <a:off x="805011" y="2776921"/>
          <a:ext cx="1397001" cy="8001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19686"/>
                <a:gridCol w="677313"/>
              </a:tblGrid>
              <a:tr h="406558"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x</a:t>
                      </a: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x</a:t>
                      </a:r>
                      <a:r>
                        <a:rPr baseline="31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*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x</a:t>
                      </a: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z</a:t>
                      </a:r>
                      <a:r>
                        <a:rPr baseline="31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*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393541"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z</a:t>
                      </a: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x</a:t>
                      </a:r>
                      <a:r>
                        <a:rPr baseline="31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*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z</a:t>
                      </a: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Ẽ</a:t>
                      </a:r>
                      <a:r>
                        <a:rPr baseline="-5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z</a:t>
                      </a:r>
                      <a:r>
                        <a:rPr baseline="31999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*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90" name="Table 90"/>
          <p:cNvGraphicFramePr/>
          <p:nvPr/>
        </p:nvGraphicFramePr>
        <p:xfrm>
          <a:off x="3213100" y="2806700"/>
          <a:ext cx="1473200" cy="8001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19686"/>
                <a:gridCol w="753513"/>
              </a:tblGrid>
              <a:tr h="406558"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I+Q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U+i V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393541"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U-iV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1900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I-Q</a:t>
                      </a:r>
                    </a:p>
                  </a:txBody>
                  <a:tcPr marL="38100" marR="38100" marT="38100" marB="38100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1" name="Shape 91"/>
          <p:cNvSpPr/>
          <p:nvPr/>
        </p:nvSpPr>
        <p:spPr>
          <a:xfrm>
            <a:off x="914400" y="2324100"/>
            <a:ext cx="35814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Times Roman"/>
              <a:defRPr sz="2000"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 a small frequency bin:</a:t>
            </a:r>
          </a:p>
        </p:txBody>
      </p:sp>
      <p:sp>
        <p:nvSpPr>
          <p:cNvPr id="92" name="Shape 92"/>
          <p:cNvSpPr/>
          <p:nvPr/>
        </p:nvSpPr>
        <p:spPr>
          <a:xfrm>
            <a:off x="5029200" y="3981450"/>
            <a:ext cx="491490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marL="599181" indent="-243581" algn="l">
              <a:spcBef>
                <a:spcPts val="2300"/>
              </a:spcBef>
              <a:buSzPct val="43000"/>
              <a:buBlip>
                <a:blip r:embed="rId5"/>
              </a:buBlip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The interesting information is usually only in the time averaged 2nd moments of the E fields.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nodeType="afterEffect" presetClass="entr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Class="entr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Class="entr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Class="entr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Class="entr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presetClass="entr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Class="entr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Class="entr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64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build="whole" bldLvl="1" animBg="1" rev="0" advAuto="0" spid="88" grpId="5"/>
      <p:bldP build="whole" bldLvl="1" animBg="1" rev="0" advAuto="0" spid="92" grpId="3"/>
      <p:bldP build="whole" bldLvl="1" animBg="1" rev="0" advAuto="0" spid="85" grpId="6"/>
      <p:bldP build="whole" bldLvl="1" animBg="1" rev="0" advAuto="0" spid="87" grpId="2"/>
      <p:bldP build="whole" bldLvl="1" animBg="1" rev="0" advAuto="0" spid="91" grpId="4"/>
      <p:bldP build="whole" bldLvl="1" animBg="1" rev="0" advAuto="0" spid="86" grpId="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Num" sz="quarter" idx="4294967295"/>
          </p:nvPr>
        </p:nvSpPr>
        <p:spPr>
          <a:xfrm>
            <a:off x="4953574" y="7239000"/>
            <a:ext cx="256088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95" name="Q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866900"/>
            <a:ext cx="2362200" cy="2362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96" name="Q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6019800" y="1866900"/>
            <a:ext cx="2362200" cy="2362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97" name="U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4749800"/>
            <a:ext cx="2362200" cy="2362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98" name="U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019800" y="4749800"/>
            <a:ext cx="2362200" cy="2362200"/>
          </a:xfrm>
          <a:prstGeom prst="rect">
            <a:avLst/>
          </a:prstGeom>
          <a:ln w="889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291025" y="2654300"/>
            <a:ext cx="839959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buClr>
                <a:srgbClr val="000000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i="1"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Q </a:t>
            </a: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&gt; 0</a:t>
            </a:r>
          </a:p>
        </p:txBody>
      </p:sp>
      <p:sp>
        <p:nvSpPr>
          <p:cNvPr id="100" name="Shape 100"/>
          <p:cNvSpPr/>
          <p:nvPr/>
        </p:nvSpPr>
        <p:spPr>
          <a:xfrm>
            <a:off x="291025" y="5735108"/>
            <a:ext cx="83995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buClr>
                <a:srgbClr val="000000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i="1"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U </a:t>
            </a: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&gt; 0</a:t>
            </a:r>
          </a:p>
        </p:txBody>
      </p:sp>
      <p:sp>
        <p:nvSpPr>
          <p:cNvPr id="101" name="Shape 101"/>
          <p:cNvSpPr/>
          <p:nvPr/>
        </p:nvSpPr>
        <p:spPr>
          <a:xfrm>
            <a:off x="4952431" y="5715000"/>
            <a:ext cx="83469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buClr>
                <a:srgbClr val="000000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i="1"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U </a:t>
            </a: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&lt; 0</a:t>
            </a:r>
          </a:p>
        </p:txBody>
      </p:sp>
      <p:sp>
        <p:nvSpPr>
          <p:cNvPr id="102" name="Shape 102"/>
          <p:cNvSpPr/>
          <p:nvPr/>
        </p:nvSpPr>
        <p:spPr>
          <a:xfrm>
            <a:off x="4952431" y="2658886"/>
            <a:ext cx="8346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buClr>
                <a:srgbClr val="000000"/>
              </a:buClr>
              <a:buFont typeface="Times Roman"/>
              <a:defRPr sz="1800">
                <a:solidFill>
                  <a:srgbClr val="000000"/>
                </a:solidFill>
              </a:defRPr>
            </a:pPr>
            <a:r>
              <a:rPr i="1"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Q </a:t>
            </a: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&lt; 0</a:t>
            </a:r>
          </a:p>
        </p:txBody>
      </p:sp>
      <p:sp>
        <p:nvSpPr>
          <p:cNvPr id="103" name="Shape 103"/>
          <p:cNvSpPr/>
          <p:nvPr>
            <p:ph type="title"/>
          </p:nvPr>
        </p:nvSpPr>
        <p:spPr>
          <a:xfrm>
            <a:off x="762000" y="0"/>
            <a:ext cx="8636000" cy="1778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Graphical Representation of Linear Polarization</a:t>
            </a:r>
            <a:br>
              <a:rPr i="1" sz="1600">
                <a:solidFill>
                  <a:srgbClr val="006C6B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006C6B"/>
                  </a:solidFill>
                </a:uFill>
                <a:latin typeface="ArialUnicodeMS"/>
                <a:ea typeface="ArialUnicodeMS"/>
                <a:cs typeface="ArialUnicodeMS"/>
                <a:sym typeface="ArialUnicodeMS"/>
              </a:rPr>
            </a:br>
            <a:r>
              <a:rPr i="1" sz="1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UnicodeMS"/>
                <a:ea typeface="ArialUnicodeMS"/>
                <a:cs typeface="ArialUnicodeMS"/>
                <a:sym typeface="ArialUnicodeMS"/>
              </a:rPr>
              <a:t>2d Symmetric Traceless Tensors</a:t>
            </a:r>
          </a:p>
        </p:txBody>
      </p:sp>
    </p:spTree>
  </p:cSld>
  <p:clrMapOvr>
    <a:masterClrMapping/>
  </p:clrMapOvr>
  <p:transition spd="fast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